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8" r:id="rId2"/>
    <p:sldId id="319" r:id="rId3"/>
    <p:sldId id="323" r:id="rId4"/>
    <p:sldId id="329" r:id="rId5"/>
    <p:sldId id="332" r:id="rId6"/>
    <p:sldId id="330" r:id="rId7"/>
    <p:sldId id="333" r:id="rId8"/>
    <p:sldId id="342" r:id="rId9"/>
    <p:sldId id="331" r:id="rId10"/>
    <p:sldId id="334" r:id="rId11"/>
    <p:sldId id="328" r:id="rId12"/>
    <p:sldId id="336" r:id="rId13"/>
    <p:sldId id="340" r:id="rId14"/>
    <p:sldId id="337" r:id="rId15"/>
    <p:sldId id="339" r:id="rId16"/>
    <p:sldId id="320" r:id="rId17"/>
    <p:sldId id="321"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99"/>
    <a:srgbClr val="66FF33"/>
    <a:srgbClr val="4DDA00"/>
    <a:srgbClr val="99FF33"/>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18B08-FF41-496D-A6EC-CD27A53FD9C5}" type="datetimeFigureOut">
              <a:rPr lang="en-US" smtClean="0"/>
              <a:pPr/>
              <a:t>26/07/2022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2538-004B-4CDE-A76A-AD795BBB0ADD}" type="slidenum">
              <a:rPr lang="en-US" smtClean="0"/>
              <a:pPr/>
              <a:t>‹#›</a:t>
            </a:fld>
            <a:endParaRPr lang="en-US"/>
          </a:p>
        </p:txBody>
      </p:sp>
    </p:spTree>
    <p:extLst>
      <p:ext uri="{BB962C8B-B14F-4D97-AF65-F5344CB8AC3E}">
        <p14:creationId xmlns:p14="http://schemas.microsoft.com/office/powerpoint/2010/main" xmlns="" val="318415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4133A-A468-4824-A960-2FD2A5EB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59C5052-9EA9-43E6-A714-1F91145D8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BFC6F08-75A7-4B7A-AD5D-57FD1C024ADF}"/>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a16="http://schemas.microsoft.com/office/drawing/2014/main" xmlns="" id="{CA833951-E6CA-4B41-ADAA-995F46565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B94009-4981-424E-88CB-969261E49AF1}"/>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33521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C4A3F3-8012-4C88-AA20-D23E27B78CD0}"/>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a16="http://schemas.microsoft.com/office/drawing/2014/main" xmlns="" id="{D660EBF8-E924-430A-BDA9-29B4CE0E1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D3545C-CCA9-4933-B368-E587CDBE9A57}"/>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11334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9019AA-B60A-4F5F-B720-8E6ED7005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B26C0A0-29E7-4097-86BB-002CCAC4D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0E5656-65DE-4545-A826-0C8581BA7E2B}"/>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a16="http://schemas.microsoft.com/office/drawing/2014/main" xmlns="" id="{F80E8720-6F40-4659-AA63-21804AE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BFD0C2-9B1B-464A-B835-F6F36A8E9E3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2387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676400"/>
            <a:ext cx="5592233"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1" y="3963989"/>
            <a:ext cx="5592233"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715BA16A-B0ED-47A3-91F3-308411AD5DE7}"/>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xmlns="" id="{5DCCE324-5B29-414C-B801-EC18D6196F1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0A723498-7C5C-482B-B50E-CAA44CDE13C1}"/>
              </a:ext>
            </a:extLst>
          </p:cNvPr>
          <p:cNvSpPr>
            <a:spLocks noGrp="1"/>
          </p:cNvSpPr>
          <p:nvPr>
            <p:ph type="sldNum" sz="quarter" idx="12"/>
          </p:nvPr>
        </p:nvSpPr>
        <p:spPr/>
        <p:txBody>
          <a:bodyPr/>
          <a:lstStyle>
            <a:lvl1pPr>
              <a:defRPr/>
            </a:lvl1pPr>
          </a:lstStyle>
          <a:p>
            <a:pPr>
              <a:defRPr/>
            </a:pPr>
            <a:fld id="{215D56F9-EDCA-48A8-9511-86016BC29C7B}" type="slidenum">
              <a:rPr lang="en-US" altLang="en-US"/>
              <a:pPr>
                <a:defRPr/>
              </a:pPr>
              <a:t>‹#›</a:t>
            </a:fld>
            <a:endParaRPr lang="en-US" altLang="en-US"/>
          </a:p>
        </p:txBody>
      </p:sp>
    </p:spTree>
    <p:extLst>
      <p:ext uri="{BB962C8B-B14F-4D97-AF65-F5344CB8AC3E}">
        <p14:creationId xmlns:p14="http://schemas.microsoft.com/office/powerpoint/2010/main" xmlns="" val="192445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95BE53-C4D4-4488-BDC8-909C8D1F15BE}"/>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a16="http://schemas.microsoft.com/office/drawing/2014/main" xmlns="" id="{04E9DF59-7D67-40EC-A7B8-0008B6A2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CBC81F-9CB8-4F4B-8C9A-64692DA2EE0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38722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02284-6A57-4DEB-B735-50205410B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D2BB467-E64F-4866-BEE7-E852930EF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3F8B52-1E07-494B-9F38-E482D488ACB7}"/>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a16="http://schemas.microsoft.com/office/drawing/2014/main" xmlns="" id="{5A5A08AF-054E-4CC1-B369-8C59267C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DACEA0-C158-48CA-811B-3C7C7815054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174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87F5DD0-21C3-448A-808C-6B4F1E55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669A786-E494-42DE-974E-19444CDD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DAF8D23-1CEB-43C0-9DBB-3AF65FAD9913}"/>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6" name="Footer Placeholder 5">
            <a:extLst>
              <a:ext uri="{FF2B5EF4-FFF2-40B4-BE49-F238E27FC236}">
                <a16:creationId xmlns:a16="http://schemas.microsoft.com/office/drawing/2014/main" xmlns="" id="{8D0F9607-FCB5-4BA0-B8D5-6F9C714D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693AA5-73DB-42AE-8EEB-06D163DFFF69}"/>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14280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7046F-5D13-4CC5-94AF-9D34B1ABD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045A2AA-0EA7-403F-BCA0-2DCF329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A904013-0380-4852-8015-A574DD9E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2AB04A2-8E2C-4C35-B795-5AFB589C5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27476E-F110-4E33-A967-4A5AD9CD8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38B6082-A5BB-4620-A32D-8CD57994E3A6}"/>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8" name="Footer Placeholder 7">
            <a:extLst>
              <a:ext uri="{FF2B5EF4-FFF2-40B4-BE49-F238E27FC236}">
                <a16:creationId xmlns:a16="http://schemas.microsoft.com/office/drawing/2014/main" xmlns="" id="{4312742C-011C-410D-AD2C-5E7CDAF43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BEFC768-A1E5-410B-A507-0D6246A2CCEF}"/>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337940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D4DFE48-014F-45F4-9D10-E6ADDD2F645E}"/>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4" name="Footer Placeholder 3">
            <a:extLst>
              <a:ext uri="{FF2B5EF4-FFF2-40B4-BE49-F238E27FC236}">
                <a16:creationId xmlns:a16="http://schemas.microsoft.com/office/drawing/2014/main" xmlns="" id="{592CB292-E3D4-4C28-93A3-3247678E7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C0CBFC-996F-471B-BF29-C336082522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11063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720D78-C173-4165-B062-1CB61202CA07}"/>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3" name="Footer Placeholder 2">
            <a:extLst>
              <a:ext uri="{FF2B5EF4-FFF2-40B4-BE49-F238E27FC236}">
                <a16:creationId xmlns:a16="http://schemas.microsoft.com/office/drawing/2014/main" xmlns="" id="{1B9BCF48-876D-4509-A783-4CA00E46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9AA4CC2-B0CB-4173-86E5-24D1AA04AC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599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EE459E-3A56-4F59-B11E-A118CB5C5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9792FBC-94B3-4A2F-A964-05C355FA7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EFCBE86-82A0-4247-AA74-C61E3D21A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A68F519-764A-414F-AE0B-EB90613E1BEC}"/>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6" name="Footer Placeholder 5">
            <a:extLst>
              <a:ext uri="{FF2B5EF4-FFF2-40B4-BE49-F238E27FC236}">
                <a16:creationId xmlns:a16="http://schemas.microsoft.com/office/drawing/2014/main" xmlns="" id="{F493C5EA-D77C-4F7B-889A-906A6456C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7BC65B5-3569-45D5-8A64-65AAA66BFA4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4482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5EC51-40DA-46B0-B4BE-221552D9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9A362E2-F513-436F-BAB5-1AF580142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04EBA50-4B60-4A93-86C9-17768FBD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8E74E0-15CE-4A15-AA6D-627E84753CFB}"/>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6" name="Footer Placeholder 5">
            <a:extLst>
              <a:ext uri="{FF2B5EF4-FFF2-40B4-BE49-F238E27FC236}">
                <a16:creationId xmlns:a16="http://schemas.microsoft.com/office/drawing/2014/main" xmlns="" id="{EA08F21C-A2CA-4C9B-8A7F-84C61430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4605A0-832C-45E1-88AD-5CCAF8C85DF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41362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9AC2CF5-61FB-4A8B-A5A9-D6331F239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24870B8-C6AA-4CC8-B0FC-4069271F6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B83E87-AFBB-4C5C-BC29-184043D2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9DB7-2505-4345-82BE-E6CA63E51C75}" type="datetimeFigureOut">
              <a:rPr lang="en-US" smtClean="0"/>
              <a:pPr/>
              <a:t>26/07/2022</a:t>
            </a:fld>
            <a:endParaRPr lang="en-US"/>
          </a:p>
        </p:txBody>
      </p:sp>
      <p:sp>
        <p:nvSpPr>
          <p:cNvPr id="5" name="Footer Placeholder 4">
            <a:extLst>
              <a:ext uri="{FF2B5EF4-FFF2-40B4-BE49-F238E27FC236}">
                <a16:creationId xmlns:a16="http://schemas.microsoft.com/office/drawing/2014/main" xmlns="" id="{9F47AF6C-988F-4901-92A0-690D549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2E82929-9DB9-4ED1-85A7-7EE034A4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88706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2257" y="2331820"/>
            <a:ext cx="7592291" cy="455894"/>
          </a:xfrm>
          <a:prstGeom prst="rect">
            <a:avLst/>
          </a:prstGeom>
          <a:noFill/>
        </p:spPr>
        <p:txBody>
          <a:bodyPr wrap="square" rtlCol="0">
            <a:spAutoFit/>
          </a:bodyPr>
          <a:lstStyle/>
          <a:p>
            <a:pPr algn="ctr" defTabSz="514350">
              <a:lnSpc>
                <a:spcPct val="150000"/>
              </a:lnSpc>
            </a:pPr>
            <a:r>
              <a:rPr lang="en-US" sz="1575" dirty="0">
                <a:solidFill>
                  <a:prstClr val="black"/>
                </a:solidFill>
                <a:latin typeface="Times New Roman" pitchFamily="18" charset="0"/>
                <a:cs typeface="Times New Roman" pitchFamily="18" charset="0"/>
              </a:rPr>
              <a:t>     </a:t>
            </a:r>
          </a:p>
        </p:txBody>
      </p:sp>
      <p:sp>
        <p:nvSpPr>
          <p:cNvPr id="7" name="Rounded Rectangle 6"/>
          <p:cNvSpPr/>
          <p:nvPr/>
        </p:nvSpPr>
        <p:spPr>
          <a:xfrm>
            <a:off x="487680" y="281353"/>
            <a:ext cx="11512062" cy="2236764"/>
          </a:xfrm>
          <a:prstGeom prst="roundRect">
            <a:avLst/>
          </a:prstGeom>
          <a:solidFill>
            <a:srgbClr val="66E6F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b="1" i="1" smtClean="0">
                <a:solidFill>
                  <a:srgbClr val="0000FF"/>
                </a:solidFill>
              </a:rPr>
              <a:t>- Các yếu tố tự nhiên đã học có ảnh hưởng như thế nào đến các đặc điểm dân cư châu Á?</a:t>
            </a:r>
          </a:p>
          <a:p>
            <a:pPr algn="just">
              <a:lnSpc>
                <a:spcPct val="150000"/>
              </a:lnSpc>
            </a:pPr>
            <a:r>
              <a:rPr lang="en-US" sz="3000" b="1" i="1" smtClean="0">
                <a:solidFill>
                  <a:srgbClr val="0000FF"/>
                </a:solidFill>
              </a:rPr>
              <a:t>- Theo em, yếu tố nào ảnh hưởng nhiều nhất đến sự phân bố dân cư?</a:t>
            </a:r>
            <a:endParaRPr lang="en-US" sz="3000" smtClean="0">
              <a:solidFill>
                <a:srgbClr val="0000FF"/>
              </a:solidFill>
            </a:endParaRPr>
          </a:p>
        </p:txBody>
      </p:sp>
      <p:pic>
        <p:nvPicPr>
          <p:cNvPr id="5" name="Picture 2" descr="C:\Users\PTS\Desktop\Ảnh\pngtree-free-cartoon-character-question-mark-image_1321761-1621303187.jpg"/>
          <p:cNvPicPr>
            <a:picLocks noChangeAspect="1" noChangeArrowheads="1"/>
          </p:cNvPicPr>
          <p:nvPr/>
        </p:nvPicPr>
        <p:blipFill>
          <a:blip r:embed="rId2"/>
          <a:srcRect/>
          <a:stretch>
            <a:fillRect/>
          </a:stretch>
        </p:blipFill>
        <p:spPr bwMode="auto">
          <a:xfrm>
            <a:off x="905022" y="3576712"/>
            <a:ext cx="4117144" cy="3087858"/>
          </a:xfrm>
          <a:prstGeom prst="rect">
            <a:avLst/>
          </a:prstGeom>
          <a:noFill/>
          <a:ln>
            <a:solidFill>
              <a:srgbClr val="0000FF"/>
            </a:solidFill>
          </a:ln>
        </p:spPr>
      </p:pic>
      <p:pic>
        <p:nvPicPr>
          <p:cNvPr id="1028" name="Picture 4"/>
          <p:cNvPicPr>
            <a:picLocks noChangeAspect="1" noChangeArrowheads="1"/>
          </p:cNvPicPr>
          <p:nvPr/>
        </p:nvPicPr>
        <p:blipFill>
          <a:blip r:embed="rId3"/>
          <a:srcRect/>
          <a:stretch>
            <a:fillRect/>
          </a:stretch>
        </p:blipFill>
        <p:spPr bwMode="auto">
          <a:xfrm>
            <a:off x="6400799" y="3601329"/>
            <a:ext cx="4515119" cy="3032911"/>
          </a:xfrm>
          <a:prstGeom prst="rect">
            <a:avLst/>
          </a:prstGeom>
          <a:noFill/>
          <a:ln w="9525">
            <a:solidFill>
              <a:srgbClr val="0000FF"/>
            </a:solidFill>
            <a:miter lim="800000"/>
            <a:headEnd/>
            <a:tailEnd/>
          </a:ln>
          <a:effectLst/>
        </p:spPr>
      </p:pic>
    </p:spTree>
    <p:extLst>
      <p:ext uri="{BB962C8B-B14F-4D97-AF65-F5344CB8AC3E}">
        <p14:creationId xmlns="" xmlns:p14="http://schemas.microsoft.com/office/powerpoint/2010/main" val="33636189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29"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ppt_x</p:attrName>
                                        </p:attrNameLst>
                                      </p:cBhvr>
                                      <p:tavLst>
                                        <p:tav tm="0">
                                          <p:val>
                                            <p:strVal val="#ppt_x-.2"/>
                                          </p:val>
                                        </p:tav>
                                        <p:tav tm="100000">
                                          <p:val>
                                            <p:strVal val="#ppt_x"/>
                                          </p:val>
                                        </p:tav>
                                      </p:tavLst>
                                    </p:anim>
                                    <p:anim calcmode="lin" valueType="num">
                                      <p:cBhvr>
                                        <p:cTn id="18"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96948" y="1659985"/>
            <a:ext cx="11746523"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a:t>
            </a:r>
            <a:r>
              <a:rPr lang="pt-BR" sz="2800" b="1" smtClean="0">
                <a:solidFill>
                  <a:srgbClr val="002060"/>
                </a:solidFill>
              </a:rPr>
              <a:t>Cơ cấu dân số:</a:t>
            </a:r>
          </a:p>
          <a:p>
            <a:pPr marL="0" marR="0" lvl="0" indent="0" algn="just" defTabSz="914400" rtl="0" eaLnBrk="1" fontAlgn="base" latinLnBrk="0" hangingPunct="1">
              <a:lnSpc>
                <a:spcPct val="150000"/>
              </a:lnSpc>
              <a:spcBef>
                <a:spcPct val="0"/>
              </a:spcBef>
              <a:spcAft>
                <a:spcPct val="0"/>
              </a:spcAft>
              <a:buClrTx/>
              <a:buSzTx/>
              <a:buFontTx/>
              <a:buNone/>
              <a:tabLst/>
            </a:pPr>
            <a:r>
              <a:rPr lang="pt-BR" sz="2800" b="1" smtClean="0">
                <a:solidFill>
                  <a:srgbClr val="002060"/>
                </a:solidFill>
              </a:rPr>
              <a:t>- Cơ cấu dân số trẻ: nhóm 0 - 14 tuổi đang có xu hướng giảm, nhóm từ 65 tuổi trở lên tăng.</a:t>
            </a:r>
          </a:p>
          <a:p>
            <a:pPr marL="0" marR="0" lvl="0" indent="0" algn="just" defTabSz="914400" rtl="0" eaLnBrk="1" fontAlgn="base" latinLnBrk="0" hangingPunct="1">
              <a:lnSpc>
                <a:spcPct val="150000"/>
              </a:lnSpc>
              <a:spcBef>
                <a:spcPct val="0"/>
              </a:spcBef>
              <a:spcAft>
                <a:spcPct val="0"/>
              </a:spcAft>
              <a:buClrTx/>
              <a:buSzTx/>
              <a:buFontTx/>
              <a:buNone/>
              <a:tabLst/>
            </a:pPr>
            <a:r>
              <a:rPr lang="pt-BR" sz="2800" b="1" smtClean="0">
                <a:solidFill>
                  <a:srgbClr val="002060"/>
                </a:solidFill>
              </a:rPr>
              <a:t>- Một số nước đang có xu hướng già hóa: Nhật Bản, Hàn Quốc, Trung Quốc...</a:t>
            </a:r>
          </a:p>
          <a:p>
            <a:pPr marL="0" marR="0" lvl="0" indent="0" algn="just" defTabSz="914400" rtl="0" eaLnBrk="1" fontAlgn="base" latinLnBrk="0" hangingPunct="1">
              <a:lnSpc>
                <a:spcPct val="150000"/>
              </a:lnSpc>
              <a:spcBef>
                <a:spcPct val="0"/>
              </a:spcBef>
              <a:spcAft>
                <a:spcPct val="0"/>
              </a:spcAft>
              <a:buClrTx/>
              <a:buSzTx/>
              <a:buFontTx/>
              <a:buNone/>
              <a:tabLst/>
            </a:pPr>
            <a:r>
              <a:rPr lang="pt-BR" sz="2800" b="1" smtClean="0">
                <a:solidFill>
                  <a:srgbClr val="002060"/>
                </a:solidFill>
              </a:rPr>
              <a:t>- Tỉ lệ nam cao hơn tỉ lệ nữ trong tổng số dân.</a:t>
            </a:r>
            <a:endParaRPr lang="en-US" sz="2800" b="1">
              <a:solidFill>
                <a:srgbClr val="002060"/>
              </a:solidFill>
            </a:endParaRPr>
          </a:p>
        </p:txBody>
      </p:sp>
      <p:sp>
        <p:nvSpPr>
          <p:cNvPr id="6" name="TextBox 5"/>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7" name="Rectangle 6"/>
          <p:cNvSpPr/>
          <p:nvPr/>
        </p:nvSpPr>
        <p:spPr>
          <a:xfrm>
            <a:off x="176595" y="805937"/>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cxnSp>
        <p:nvCxnSpPr>
          <p:cNvPr id="8" name="Straight Connector 7">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anim calcmode="lin" valueType="num">
                                      <p:cBhvr>
                                        <p:cTn id="7" dur="1000" fill="hold"/>
                                        <p:tgtEl>
                                          <p:spTgt spid="3993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993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9937">
                                            <p:txEl>
                                              <p:pRg st="1" end="1"/>
                                            </p:txEl>
                                          </p:spTgt>
                                        </p:tgtEl>
                                        <p:attrNameLst>
                                          <p:attrName>style.visibility</p:attrName>
                                        </p:attrNameLst>
                                      </p:cBhvr>
                                      <p:to>
                                        <p:strVal val="visible"/>
                                      </p:to>
                                    </p:set>
                                    <p:anim calcmode="lin" valueType="num">
                                      <p:cBhvr>
                                        <p:cTn id="14" dur="1000" fill="hold"/>
                                        <p:tgtEl>
                                          <p:spTgt spid="3993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993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993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9937">
                                            <p:txEl>
                                              <p:pRg st="2" end="2"/>
                                            </p:txEl>
                                          </p:spTgt>
                                        </p:tgtEl>
                                        <p:attrNameLst>
                                          <p:attrName>style.visibility</p:attrName>
                                        </p:attrNameLst>
                                      </p:cBhvr>
                                      <p:to>
                                        <p:strVal val="visible"/>
                                      </p:to>
                                    </p:set>
                                    <p:anim calcmode="lin" valueType="num">
                                      <p:cBhvr>
                                        <p:cTn id="21" dur="1000" fill="hold"/>
                                        <p:tgtEl>
                                          <p:spTgt spid="3993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993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993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9937">
                                            <p:txEl>
                                              <p:pRg st="3" end="3"/>
                                            </p:txEl>
                                          </p:spTgt>
                                        </p:tgtEl>
                                        <p:attrNameLst>
                                          <p:attrName>style.visibility</p:attrName>
                                        </p:attrNameLst>
                                      </p:cBhvr>
                                      <p:to>
                                        <p:strVal val="visible"/>
                                      </p:to>
                                    </p:set>
                                    <p:anim calcmode="lin" valueType="num">
                                      <p:cBhvr>
                                        <p:cTn id="28" dur="1000" fill="hold"/>
                                        <p:tgtEl>
                                          <p:spTgt spid="3993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993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99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7">
            <a:extLst>
              <a:ext uri="{FF2B5EF4-FFF2-40B4-BE49-F238E27FC236}">
                <a16:creationId xmlns:a16="http://schemas.microsoft.com/office/drawing/2014/main" xmlns="" id="{83943E22-6FC5-4857-96F1-DB4BDF369685}"/>
              </a:ext>
            </a:extLst>
          </p:cNvPr>
          <p:cNvSpPr/>
          <p:nvPr/>
        </p:nvSpPr>
        <p:spPr>
          <a:xfrm>
            <a:off x="216192" y="2147679"/>
            <a:ext cx="11066097" cy="1214499"/>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*Dân số đông, tăng nhanh và cơ cấu dân số trẻ ảnh hưởng đến phát triển kinh tế - xã hội ở châu Á như thế nào?</a:t>
            </a:r>
            <a:endParaRPr lang="en-US" sz="2800" b="1" i="1" dirty="0" smtClean="0">
              <a:solidFill>
                <a:srgbClr val="0000FF"/>
              </a:solidFill>
              <a:cs typeface="Arial" pitchFamily="34" charset="0"/>
            </a:endParaRPr>
          </a:p>
        </p:txBody>
      </p:sp>
      <p:pic>
        <p:nvPicPr>
          <p:cNvPr id="18" name="Picture 17">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xmlns="">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729935"/>
            <a:ext cx="1000545" cy="1086608"/>
          </a:xfrm>
          <a:prstGeom prst="rect">
            <a:avLst/>
          </a:prstGeom>
        </p:spPr>
      </p:pic>
      <p:sp>
        <p:nvSpPr>
          <p:cNvPr id="7" name="TextBox 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8" name="Rectangle 7"/>
          <p:cNvSpPr/>
          <p:nvPr/>
        </p:nvSpPr>
        <p:spPr>
          <a:xfrm>
            <a:off x="176595" y="805937"/>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cxnSp>
        <p:nvCxnSpPr>
          <p:cNvPr id="10" name="Straight Connector 9">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8"/>
                                        </p:tgtEl>
                                        <p:attrNameLst>
                                          <p:attrName>ppt_x</p:attrName>
                                        </p:attrNameLst>
                                      </p:cBhvr>
                                      <p:tavLst>
                                        <p:tav tm="0">
                                          <p:val>
                                            <p:strVal val="ppt_x"/>
                                          </p:val>
                                        </p:tav>
                                        <p:tav tm="100000">
                                          <p:val>
                                            <p:strVal val="ppt_x-.2"/>
                                          </p:val>
                                        </p:tav>
                                      </p:tavLst>
                                    </p:anim>
                                    <p:anim calcmode="lin" valueType="num">
                                      <p:cBhvr>
                                        <p:cTn id="19" dur="1000"/>
                                        <p:tgtEl>
                                          <p:spTgt spid="18"/>
                                        </p:tgtEl>
                                        <p:attrNameLst>
                                          <p:attrName>ppt_y</p:attrName>
                                        </p:attrNameLst>
                                      </p:cBhvr>
                                      <p:tavLst>
                                        <p:tav tm="0">
                                          <p:val>
                                            <p:strVal val="ppt_y"/>
                                          </p:val>
                                        </p:tav>
                                        <p:tav tm="100000">
                                          <p:val>
                                            <p:strVal val="ppt_y"/>
                                          </p:val>
                                        </p:tav>
                                      </p:tavLst>
                                    </p:anim>
                                    <p:animEffect transition="out" filter="fade">
                                      <p:cBhvr>
                                        <p:cTn id="20" dur="1000"/>
                                        <p:tgtEl>
                                          <p:spTgt spid="18"/>
                                        </p:tgtEl>
                                      </p:cBhvr>
                                    </p:animEffect>
                                    <p:set>
                                      <p:cBhvr>
                                        <p:cTn id="21" dur="1" fill="hold">
                                          <p:stCondLst>
                                            <p:cond delay="999"/>
                                          </p:stCondLst>
                                        </p:cTn>
                                        <p:tgtEl>
                                          <p:spTgt spid="18"/>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17"/>
                                        </p:tgtEl>
                                        <p:attrNameLst>
                                          <p:attrName>ppt_x</p:attrName>
                                        </p:attrNameLst>
                                      </p:cBhvr>
                                      <p:tavLst>
                                        <p:tav tm="0">
                                          <p:val>
                                            <p:strVal val="ppt_x"/>
                                          </p:val>
                                        </p:tav>
                                        <p:tav tm="100000">
                                          <p:val>
                                            <p:strVal val="ppt_x-.2"/>
                                          </p:val>
                                        </p:tav>
                                      </p:tavLst>
                                    </p:anim>
                                    <p:anim calcmode="lin" valueType="num">
                                      <p:cBhvr>
                                        <p:cTn id="24" dur="1000"/>
                                        <p:tgtEl>
                                          <p:spTgt spid="17"/>
                                        </p:tgtEl>
                                        <p:attrNameLst>
                                          <p:attrName>ppt_y</p:attrName>
                                        </p:attrNameLst>
                                      </p:cBhvr>
                                      <p:tavLst>
                                        <p:tav tm="0">
                                          <p:val>
                                            <p:strVal val="ppt_y"/>
                                          </p:val>
                                        </p:tav>
                                        <p:tav tm="100000">
                                          <p:val>
                                            <p:strVal val="ppt_y"/>
                                          </p:val>
                                        </p:tav>
                                      </p:tavLst>
                                    </p:anim>
                                    <p:animEffect transition="out" filter="fade">
                                      <p:cBhvr>
                                        <p:cTn id="25" dur="1000"/>
                                        <p:tgtEl>
                                          <p:spTgt spid="17"/>
                                        </p:tgtEl>
                                      </p:cBhvr>
                                    </p:animEffect>
                                    <p:set>
                                      <p:cBhvr>
                                        <p:cTn id="26"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op-tac-lao-dong-12">
            <a:extLst>
              <a:ext uri="{FF2B5EF4-FFF2-40B4-BE49-F238E27FC236}">
                <a16:creationId xmlns:a16="http://schemas.microsoft.com/office/drawing/2014/main" xmlns="" id="{556699F0-43EF-496C-8926-E1D6E3F588B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190" y="0"/>
            <a:ext cx="5860173" cy="3570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6" descr="xuat-khau-lao-dong">
            <a:extLst>
              <a:ext uri="{FF2B5EF4-FFF2-40B4-BE49-F238E27FC236}">
                <a16:creationId xmlns:a16="http://schemas.microsoft.com/office/drawing/2014/main" xmlns="" id="{F595F202-0C85-449C-9081-6A872D2159E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23" y="3530992"/>
            <a:ext cx="5818076" cy="329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0" name="Rectangle 8">
            <a:extLst>
              <a:ext uri="{FF2B5EF4-FFF2-40B4-BE49-F238E27FC236}">
                <a16:creationId xmlns:a16="http://schemas.microsoft.com/office/drawing/2014/main" xmlns="" id="{26487427-B7B9-46FA-9E2B-9FBD646A7216}"/>
              </a:ext>
            </a:extLst>
          </p:cNvPr>
          <p:cNvSpPr>
            <a:spLocks noChangeArrowheads="1"/>
          </p:cNvSpPr>
          <p:nvPr/>
        </p:nvSpPr>
        <p:spPr bwMode="auto">
          <a:xfrm>
            <a:off x="464505" y="6423596"/>
            <a:ext cx="3352800" cy="405829"/>
          </a:xfrm>
          <a:prstGeom prst="rect">
            <a:avLst/>
          </a:prstGeom>
          <a:solidFill>
            <a:schemeClr val="bg1"/>
          </a:solidFill>
          <a:ln>
            <a:solidFill>
              <a:srgbClr val="0000FF"/>
            </a:solid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00FF"/>
                </a:solidFill>
                <a:latin typeface="+mj-lt"/>
                <a:cs typeface="Arial" panose="020B0604020202020204" pitchFamily="34" charset="0"/>
              </a:rPr>
              <a:t>Nguồn lao động dồi dào.</a:t>
            </a:r>
          </a:p>
        </p:txBody>
      </p:sp>
      <p:pic>
        <p:nvPicPr>
          <p:cNvPr id="12295" name="Picture 6" descr="4_6">
            <a:extLst>
              <a:ext uri="{FF2B5EF4-FFF2-40B4-BE49-F238E27FC236}">
                <a16:creationId xmlns:a16="http://schemas.microsoft.com/office/drawing/2014/main" xmlns="" id="{7EAEF609-DACD-42A8-9B20-C687A19D9E0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82008" y="1878"/>
            <a:ext cx="6309992" cy="6827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8">
            <a:extLst>
              <a:ext uri="{FF2B5EF4-FFF2-40B4-BE49-F238E27FC236}">
                <a16:creationId xmlns:a16="http://schemas.microsoft.com/office/drawing/2014/main" xmlns="" id="{26487427-B7B9-46FA-9E2B-9FBD646A7216}"/>
              </a:ext>
            </a:extLst>
          </p:cNvPr>
          <p:cNvSpPr>
            <a:spLocks noChangeArrowheads="1"/>
          </p:cNvSpPr>
          <p:nvPr/>
        </p:nvSpPr>
        <p:spPr bwMode="auto">
          <a:xfrm>
            <a:off x="7073976" y="6452171"/>
            <a:ext cx="4250516" cy="405829"/>
          </a:xfrm>
          <a:prstGeom prst="rect">
            <a:avLst/>
          </a:prstGeom>
          <a:solidFill>
            <a:schemeClr val="bg1"/>
          </a:solidFill>
          <a:ln>
            <a:solidFill>
              <a:srgbClr val="0000FF"/>
            </a:solid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smtClean="0">
                <a:solidFill>
                  <a:srgbClr val="0000FF"/>
                </a:solidFill>
                <a:latin typeface="+mj-lt"/>
                <a:cs typeface="Arial" panose="020B0604020202020204" pitchFamily="34" charset="0"/>
              </a:rPr>
              <a:t>Thị trường tiêu thụ rộng lớn</a:t>
            </a:r>
            <a:endParaRPr lang="en-US" altLang="en-US" sz="2000" b="1">
              <a:solidFill>
                <a:srgbClr val="0000FF"/>
              </a:solidFill>
              <a:latin typeface="+mj-lt"/>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5480"/>
                                        </p:tgtEl>
                                        <p:attrNameLst>
                                          <p:attrName>style.visibility</p:attrName>
                                        </p:attrNameLst>
                                      </p:cBhvr>
                                      <p:to>
                                        <p:strVal val="visible"/>
                                      </p:to>
                                    </p:set>
                                    <p:animEffect transition="in" filter="dissolve">
                                      <p:cBhvr>
                                        <p:cTn id="7" dur="500"/>
                                        <p:tgtEl>
                                          <p:spTgt spid="1054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0"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7" name="Rectangle 6"/>
          <p:cNvSpPr/>
          <p:nvPr/>
        </p:nvSpPr>
        <p:spPr>
          <a:xfrm>
            <a:off x="176595" y="805937"/>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cxnSp>
        <p:nvCxnSpPr>
          <p:cNvPr id="8" name="Straight Connector 7">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196952" y="1674053"/>
            <a:ext cx="9906879"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Ảnh hưởng:</a:t>
            </a:r>
            <a:endParaRPr kumimoji="0" lang="en-US" sz="2800" b="1" i="0" u="none" strike="noStrike" cap="none" normalizeH="0" baseline="0" smtClean="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Nguồn lao động dồi dào, thị trường tiêu thụ hàng hoá rộng lớn.</a:t>
            </a:r>
            <a:endParaRPr kumimoji="0" lang="en-US" sz="2800" b="1" i="0" u="none" strike="noStrike" cap="none" normalizeH="0" baseline="0" smtClean="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Khó khăn: áp lực giải quyết về việc làm, giáo dục, y tế...</a:t>
            </a:r>
            <a:endParaRPr kumimoji="0" lang="pt-BR" sz="2800" b="1" i="0" u="none" strike="noStrike" cap="none" normalizeH="0" baseline="0" smtClean="0">
              <a:ln>
                <a:noFill/>
              </a:ln>
              <a:solidFill>
                <a:srgbClr val="002060"/>
              </a:solidFill>
              <a:effectLst/>
              <a:cs typeface="Arial" pitchFamily="34"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Kết quả hình ảnh cho hinh anh nha o chuot o An do">
            <a:extLst>
              <a:ext uri="{FF2B5EF4-FFF2-40B4-BE49-F238E27FC236}">
                <a16:creationId xmlns:a16="http://schemas.microsoft.com/office/drawing/2014/main" xmlns="" id="{A2A6B7ED-86C2-4859-BF52-A1AD8D5A5B9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6175716" cy="351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35" name="Picture 3" descr="20140925-chay-viec-mat-tien-ma-van-that-nghiep-2">
            <a:extLst>
              <a:ext uri="{FF2B5EF4-FFF2-40B4-BE49-F238E27FC236}">
                <a16:creationId xmlns:a16="http://schemas.microsoft.com/office/drawing/2014/main" xmlns="" id="{162BD4D2-DEDA-47D6-A4D6-C76BE6C15A9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552292"/>
            <a:ext cx="6095997" cy="3305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36" name="Picture 4" descr="Kết quả hình ảnh cho hinh anh nha o chuot o An do">
            <a:extLst>
              <a:ext uri="{FF2B5EF4-FFF2-40B4-BE49-F238E27FC236}">
                <a16:creationId xmlns:a16="http://schemas.microsoft.com/office/drawing/2014/main" xmlns="" id="{2345C832-973F-4058-ACFC-C96A984FFED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89784" y="0"/>
            <a:ext cx="6002215" cy="351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39" name="Picture 7" descr="a1-1435198724_660x0">
            <a:extLst>
              <a:ext uri="{FF2B5EF4-FFF2-40B4-BE49-F238E27FC236}">
                <a16:creationId xmlns:a16="http://schemas.microsoft.com/office/drawing/2014/main" xmlns="" id="{6FE68B58-C5D1-439B-B1E4-8457EC7B5A50}"/>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75718" y="3552291"/>
            <a:ext cx="6016282" cy="3305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blinds(horizontal)">
                                      <p:cBhvr>
                                        <p:cTn id="7" dur="500"/>
                                        <p:tgtEl>
                                          <p:spTgt spid="197634"/>
                                        </p:tgtEl>
                                      </p:cBhvr>
                                    </p:animEffect>
                                  </p:childTnLst>
                                </p:cTn>
                              </p:par>
                              <p:par>
                                <p:cTn id="8" presetID="3" presetClass="entr" presetSubtype="10" fill="hold" nodeType="withEffect">
                                  <p:stCondLst>
                                    <p:cond delay="0"/>
                                  </p:stCondLst>
                                  <p:childTnLst>
                                    <p:set>
                                      <p:cBhvr>
                                        <p:cTn id="9" dur="1" fill="hold">
                                          <p:stCondLst>
                                            <p:cond delay="0"/>
                                          </p:stCondLst>
                                        </p:cTn>
                                        <p:tgtEl>
                                          <p:spTgt spid="197636"/>
                                        </p:tgtEl>
                                        <p:attrNameLst>
                                          <p:attrName>style.visibility</p:attrName>
                                        </p:attrNameLst>
                                      </p:cBhvr>
                                      <p:to>
                                        <p:strVal val="visible"/>
                                      </p:to>
                                    </p:set>
                                    <p:animEffect transition="in" filter="blinds(horizontal)">
                                      <p:cBhvr>
                                        <p:cTn id="10" dur="500"/>
                                        <p:tgtEl>
                                          <p:spTgt spid="197636"/>
                                        </p:tgtEl>
                                      </p:cBhvr>
                                    </p:animEffect>
                                  </p:childTnLst>
                                </p:cTn>
                              </p:par>
                              <p:par>
                                <p:cTn id="11" presetID="3" presetClass="entr" presetSubtype="10" fill="hold" nodeType="withEffect">
                                  <p:stCondLst>
                                    <p:cond delay="0"/>
                                  </p:stCondLst>
                                  <p:childTnLst>
                                    <p:set>
                                      <p:cBhvr>
                                        <p:cTn id="12" dur="1" fill="hold">
                                          <p:stCondLst>
                                            <p:cond delay="0"/>
                                          </p:stCondLst>
                                        </p:cTn>
                                        <p:tgtEl>
                                          <p:spTgt spid="197635"/>
                                        </p:tgtEl>
                                        <p:attrNameLst>
                                          <p:attrName>style.visibility</p:attrName>
                                        </p:attrNameLst>
                                      </p:cBhvr>
                                      <p:to>
                                        <p:strVal val="visible"/>
                                      </p:to>
                                    </p:set>
                                    <p:animEffect transition="in" filter="blinds(horizontal)">
                                      <p:cBhvr>
                                        <p:cTn id="13" dur="500"/>
                                        <p:tgtEl>
                                          <p:spTgt spid="197635"/>
                                        </p:tgtEl>
                                      </p:cBhvr>
                                    </p:animEffect>
                                  </p:childTnLst>
                                </p:cTn>
                              </p:par>
                              <p:par>
                                <p:cTn id="14" presetID="3" presetClass="entr" presetSubtype="10" fill="hold" nodeType="withEffect">
                                  <p:stCondLst>
                                    <p:cond delay="0"/>
                                  </p:stCondLst>
                                  <p:childTnLst>
                                    <p:set>
                                      <p:cBhvr>
                                        <p:cTn id="15" dur="1" fill="hold">
                                          <p:stCondLst>
                                            <p:cond delay="0"/>
                                          </p:stCondLst>
                                        </p:cTn>
                                        <p:tgtEl>
                                          <p:spTgt spid="197639"/>
                                        </p:tgtEl>
                                        <p:attrNameLst>
                                          <p:attrName>style.visibility</p:attrName>
                                        </p:attrNameLst>
                                      </p:cBhvr>
                                      <p:to>
                                        <p:strVal val="visible"/>
                                      </p:to>
                                    </p:set>
                                    <p:animEffect transition="in" filter="blinds(horizontal)">
                                      <p:cBhvr>
                                        <p:cTn id="16" dur="5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a16="http://schemas.microsoft.com/office/drawing/2014/main" xmlns="" id="{83943E22-6FC5-4857-96F1-DB4BDF369685}"/>
              </a:ext>
            </a:extLst>
          </p:cNvPr>
          <p:cNvSpPr/>
          <p:nvPr/>
        </p:nvSpPr>
        <p:spPr>
          <a:xfrm>
            <a:off x="216192" y="2104137"/>
            <a:ext cx="5937865" cy="1655063"/>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*Kể tên các chủng tộc ở châu Á. </a:t>
            </a:r>
            <a:r>
              <a:rPr lang="en-US" sz="2800" b="1" i="1" smtClean="0">
                <a:solidFill>
                  <a:srgbClr val="0000FF"/>
                </a:solidFill>
                <a:latin typeface="Calibri" pitchFamily="34" charset="0"/>
                <a:cs typeface="Calibri" pitchFamily="34" charset="0"/>
              </a:rPr>
              <a:t>Mỗi c</a:t>
            </a:r>
            <a:r>
              <a:rPr lang="vi-VN" sz="2800" b="1" i="1" smtClean="0">
                <a:solidFill>
                  <a:srgbClr val="0000FF"/>
                </a:solidFill>
                <a:latin typeface="Calibri" pitchFamily="34" charset="0"/>
                <a:cs typeface="Calibri" pitchFamily="34" charset="0"/>
              </a:rPr>
              <a:t>hủng tộc sống chủ yếu ở khu vực nào</a:t>
            </a:r>
            <a:r>
              <a:rPr lang="en-US" sz="2800" b="1" i="1" smtClean="0">
                <a:solidFill>
                  <a:srgbClr val="0000FF"/>
                </a:solidFill>
                <a:latin typeface="Calibri" pitchFamily="34" charset="0"/>
                <a:cs typeface="Calibri" pitchFamily="34" charset="0"/>
              </a:rPr>
              <a:t>?</a:t>
            </a:r>
            <a:endParaRPr lang="en-US" sz="2800" b="1" i="1" dirty="0" smtClean="0">
              <a:solidFill>
                <a:srgbClr val="0000FF"/>
              </a:solidFill>
              <a:latin typeface="Calibri" pitchFamily="34" charset="0"/>
              <a:cs typeface="Calibri" pitchFamily="34" charset="0"/>
            </a:endParaRPr>
          </a:p>
        </p:txBody>
      </p:sp>
      <p:pic>
        <p:nvPicPr>
          <p:cNvPr id="18" name="Picture 17">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xmlns="">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686393"/>
            <a:ext cx="1000545" cy="1086608"/>
          </a:xfrm>
          <a:prstGeom prst="rect">
            <a:avLst/>
          </a:prstGeom>
        </p:spPr>
      </p:pic>
      <p:sp>
        <p:nvSpPr>
          <p:cNvPr id="7" name="Rectangle 6"/>
          <p:cNvSpPr/>
          <p:nvPr/>
        </p:nvSpPr>
        <p:spPr>
          <a:xfrm>
            <a:off x="261054" y="1700089"/>
            <a:ext cx="9783277" cy="523220"/>
          </a:xfrm>
          <a:prstGeom prst="rect">
            <a:avLst/>
          </a:prstGeom>
        </p:spPr>
        <p:txBody>
          <a:bodyPr wrap="square">
            <a:spAutoFit/>
          </a:bodyPr>
          <a:lstStyle/>
          <a:p>
            <a:pPr algn="just">
              <a:buFontTx/>
              <a:buChar char="-"/>
            </a:pPr>
            <a:r>
              <a:rPr lang="pt-BR" sz="2800" b="1" smtClean="0"/>
              <a:t> Chủng tộc đa dạng: Môn-gô-lô-it, Ơ-rô-pê-ô-it, Ô-xtra-lô-it.</a:t>
            </a:r>
            <a:endParaRPr lang="en-US" sz="2800" b="1"/>
          </a:p>
        </p:txBody>
      </p:sp>
      <p:pic>
        <p:nvPicPr>
          <p:cNvPr id="8" name="Picture 7">
            <a:extLst>
              <a:ext uri="{FF2B5EF4-FFF2-40B4-BE49-F238E27FC236}">
                <a16:creationId xmlns:a16="http://schemas.microsoft.com/office/drawing/2014/main" xmlns="" id="{8F9E6F27-0656-43CB-AF35-913C500B8FAB}"/>
              </a:ext>
            </a:extLst>
          </p:cNvPr>
          <p:cNvPicPr>
            <a:picLocks noChangeAspect="1"/>
          </p:cNvPicPr>
          <p:nvPr/>
        </p:nvPicPr>
        <p:blipFill rotWithShape="1">
          <a:blip r:embed="rId4"/>
          <a:srcRect l="32917" t="22815" r="34749" b="18815"/>
          <a:stretch/>
        </p:blipFill>
        <p:spPr>
          <a:xfrm>
            <a:off x="6414852" y="1021502"/>
            <a:ext cx="5646359" cy="5733674"/>
          </a:xfrm>
          <a:prstGeom prst="rect">
            <a:avLst/>
          </a:prstGeom>
          <a:ln>
            <a:solidFill>
              <a:srgbClr val="0000FF"/>
            </a:solidFill>
          </a:ln>
        </p:spPr>
      </p:pic>
      <p:sp>
        <p:nvSpPr>
          <p:cNvPr id="10" name="TextBox 9"/>
          <p:cNvSpPr txBox="1"/>
          <p:nvPr/>
        </p:nvSpPr>
        <p:spPr>
          <a:xfrm>
            <a:off x="6414865" y="6358604"/>
            <a:ext cx="5664591"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rPr>
              <a:t>Lược đồ phân bố các chủng tộc ở châu Á</a:t>
            </a:r>
          </a:p>
        </p:txBody>
      </p:sp>
      <p:sp>
        <p:nvSpPr>
          <p:cNvPr id="11" name="Rectangle: Rounded Corners 7">
            <a:extLst>
              <a:ext uri="{FF2B5EF4-FFF2-40B4-BE49-F238E27FC236}">
                <a16:creationId xmlns:a16="http://schemas.microsoft.com/office/drawing/2014/main" xmlns="" id="{83943E22-6FC5-4857-96F1-DB4BDF369685}"/>
              </a:ext>
            </a:extLst>
          </p:cNvPr>
          <p:cNvSpPr/>
          <p:nvPr/>
        </p:nvSpPr>
        <p:spPr>
          <a:xfrm>
            <a:off x="208938" y="3150275"/>
            <a:ext cx="5930605" cy="1275304"/>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*Phần lớn dân cư Việt Nam thuộc chủng tộc nào?</a:t>
            </a:r>
            <a:endParaRPr lang="en-US" sz="2800" b="1" i="1" dirty="0" smtClean="0">
              <a:solidFill>
                <a:srgbClr val="0000FF"/>
              </a:solidFill>
              <a:cs typeface="Arial" pitchFamily="34" charset="0"/>
            </a:endParaRPr>
          </a:p>
        </p:txBody>
      </p:sp>
      <p:pic>
        <p:nvPicPr>
          <p:cNvPr id="12" name="Picture 11">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xmlns="">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7254" y="2662191"/>
            <a:ext cx="1000545" cy="1086608"/>
          </a:xfrm>
          <a:prstGeom prst="rect">
            <a:avLst/>
          </a:prstGeom>
        </p:spPr>
      </p:pic>
      <p:sp>
        <p:nvSpPr>
          <p:cNvPr id="14" name="TextBox 13">
            <a:extLst>
              <a:ext uri="{FF2B5EF4-FFF2-40B4-BE49-F238E27FC236}">
                <a16:creationId xmlns:a16="http://schemas.microsoft.com/office/drawing/2014/main" xmlns="" id="{6AED0DAC-0DC7-4E85-A729-992B6B155230}"/>
              </a:ext>
            </a:extLst>
          </p:cNvPr>
          <p:cNvSpPr txBox="1"/>
          <p:nvPr/>
        </p:nvSpPr>
        <p:spPr>
          <a:xfrm>
            <a:off x="111931" y="2816372"/>
            <a:ext cx="5915643" cy="122802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vi-VN" sz="2600" b="1">
                <a:solidFill>
                  <a:srgbClr val="00B050"/>
                </a:solidFill>
              </a:rPr>
              <a:t>Chủng tộc </a:t>
            </a:r>
            <a:r>
              <a:rPr lang="vi-VN" sz="2600" b="1" smtClean="0">
                <a:solidFill>
                  <a:srgbClr val="00B050"/>
                </a:solidFill>
              </a:rPr>
              <a:t>Ơ-rô-pê-ô-it:</a:t>
            </a:r>
            <a:r>
              <a:rPr lang="en-US" sz="2600" b="1" smtClean="0">
                <a:solidFill>
                  <a:srgbClr val="00B050"/>
                </a:solidFill>
              </a:rPr>
              <a:t> </a:t>
            </a:r>
            <a:r>
              <a:rPr lang="vi-VN" sz="2600" b="1" smtClean="0">
                <a:solidFill>
                  <a:srgbClr val="00B050"/>
                </a:solidFill>
              </a:rPr>
              <a:t>Nam </a:t>
            </a:r>
            <a:r>
              <a:rPr lang="vi-VN" sz="2600" b="1">
                <a:solidFill>
                  <a:srgbClr val="00B050"/>
                </a:solidFill>
              </a:rPr>
              <a:t>Á, Trung Á, Tây Nam Á</a:t>
            </a:r>
            <a:endParaRPr lang="en-US" sz="2600" b="1">
              <a:solidFill>
                <a:srgbClr val="00B050"/>
              </a:solidFill>
            </a:endParaRPr>
          </a:p>
        </p:txBody>
      </p:sp>
      <p:sp>
        <p:nvSpPr>
          <p:cNvPr id="16" name="TextBox 15">
            <a:extLst>
              <a:ext uri="{FF2B5EF4-FFF2-40B4-BE49-F238E27FC236}">
                <a16:creationId xmlns:a16="http://schemas.microsoft.com/office/drawing/2014/main" xmlns="" id="{810C3BCD-AD9D-4B3A-AC39-9E65A2EA0854}"/>
              </a:ext>
            </a:extLst>
          </p:cNvPr>
          <p:cNvSpPr txBox="1"/>
          <p:nvPr/>
        </p:nvSpPr>
        <p:spPr>
          <a:xfrm>
            <a:off x="209505" y="1657488"/>
            <a:ext cx="5915643" cy="122802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vi-VN" sz="2600" b="1">
                <a:solidFill>
                  <a:srgbClr val="00B050"/>
                </a:solidFill>
              </a:rPr>
              <a:t>Chủng tộc Môn-gô- </a:t>
            </a:r>
            <a:r>
              <a:rPr lang="vi-VN" sz="2600" b="1" smtClean="0">
                <a:solidFill>
                  <a:srgbClr val="00B050"/>
                </a:solidFill>
              </a:rPr>
              <a:t>lô-it:</a:t>
            </a:r>
            <a:r>
              <a:rPr lang="en-US" sz="2600" b="1" smtClean="0">
                <a:solidFill>
                  <a:srgbClr val="00B050"/>
                </a:solidFill>
              </a:rPr>
              <a:t> </a:t>
            </a:r>
            <a:r>
              <a:rPr lang="vi-VN" sz="2600" b="1" smtClean="0">
                <a:solidFill>
                  <a:srgbClr val="00B050"/>
                </a:solidFill>
              </a:rPr>
              <a:t>Bắc </a:t>
            </a:r>
            <a:r>
              <a:rPr lang="vi-VN" sz="2600" b="1">
                <a:solidFill>
                  <a:srgbClr val="00B050"/>
                </a:solidFill>
              </a:rPr>
              <a:t>Á, Đông Á, Đông Nam Á</a:t>
            </a:r>
            <a:endParaRPr lang="en-US" sz="2600" b="1">
              <a:solidFill>
                <a:srgbClr val="00B050"/>
              </a:solidFill>
            </a:endParaRPr>
          </a:p>
        </p:txBody>
      </p:sp>
      <p:sp>
        <p:nvSpPr>
          <p:cNvPr id="19" name="TextBox 18">
            <a:extLst>
              <a:ext uri="{FF2B5EF4-FFF2-40B4-BE49-F238E27FC236}">
                <a16:creationId xmlns:a16="http://schemas.microsoft.com/office/drawing/2014/main" xmlns="" id="{14F9EE16-ABFF-4C25-BFC8-ED42483B094B}"/>
              </a:ext>
            </a:extLst>
          </p:cNvPr>
          <p:cNvSpPr txBox="1"/>
          <p:nvPr/>
        </p:nvSpPr>
        <p:spPr>
          <a:xfrm>
            <a:off x="153230" y="3990224"/>
            <a:ext cx="6008419" cy="129266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vi-VN" sz="2600" b="1">
                <a:solidFill>
                  <a:srgbClr val="00B050"/>
                </a:solidFill>
              </a:rPr>
              <a:t>Chủng tộc </a:t>
            </a:r>
            <a:r>
              <a:rPr lang="vi-VN" sz="2600" b="1" smtClean="0">
                <a:solidFill>
                  <a:srgbClr val="00B050"/>
                </a:solidFill>
              </a:rPr>
              <a:t>Ô-xtra-lô-it</a:t>
            </a:r>
            <a:r>
              <a:rPr lang="en-US" sz="2600" b="1" smtClean="0">
                <a:solidFill>
                  <a:srgbClr val="00B050"/>
                </a:solidFill>
              </a:rPr>
              <a:t>: </a:t>
            </a:r>
            <a:r>
              <a:rPr lang="vi-VN" sz="2600" b="1" smtClean="0">
                <a:solidFill>
                  <a:srgbClr val="00B050"/>
                </a:solidFill>
              </a:rPr>
              <a:t>Nam </a:t>
            </a:r>
            <a:r>
              <a:rPr lang="vi-VN" sz="2600" b="1">
                <a:solidFill>
                  <a:srgbClr val="00B050"/>
                </a:solidFill>
              </a:rPr>
              <a:t>Á, Đông Nam Á</a:t>
            </a:r>
            <a:endParaRPr lang="en-US" sz="2600" b="1">
              <a:solidFill>
                <a:srgbClr val="00B050"/>
              </a:solidFill>
            </a:endParaRPr>
          </a:p>
        </p:txBody>
      </p:sp>
      <p:sp>
        <p:nvSpPr>
          <p:cNvPr id="20" name="TextBox 19"/>
          <p:cNvSpPr txBox="1"/>
          <p:nvPr/>
        </p:nvSpPr>
        <p:spPr>
          <a:xfrm>
            <a:off x="228600" y="33999"/>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21" name="Rectangle 20"/>
          <p:cNvSpPr/>
          <p:nvPr/>
        </p:nvSpPr>
        <p:spPr>
          <a:xfrm>
            <a:off x="176595" y="763733"/>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par>
                                <p:cTn id="15" presetID="8"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1000"/>
                                        <p:tgtEl>
                                          <p:spTgt spid="8"/>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amond(in)">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xit" presetSubtype="0" fill="hold" nodeType="clickEffect">
                                  <p:stCondLst>
                                    <p:cond delay="0"/>
                                  </p:stCondLst>
                                  <p:childTnLst>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cTn>
                              </p:par>
                              <p:par>
                                <p:cTn id="28" presetID="29" presetClass="exit" presetSubtype="0" fill="hold" grpId="1" nodeType="withEffect">
                                  <p:stCondLst>
                                    <p:cond delay="0"/>
                                  </p:stCondLst>
                                  <p:childTnLst>
                                    <p:anim calcmode="lin" valueType="num">
                                      <p:cBhvr>
                                        <p:cTn id="29" dur="1000"/>
                                        <p:tgtEl>
                                          <p:spTgt spid="17"/>
                                        </p:tgtEl>
                                        <p:attrNameLst>
                                          <p:attrName>ppt_x</p:attrName>
                                        </p:attrNameLst>
                                      </p:cBhvr>
                                      <p:tavLst>
                                        <p:tav tm="0">
                                          <p:val>
                                            <p:strVal val="ppt_x"/>
                                          </p:val>
                                        </p:tav>
                                        <p:tav tm="100000">
                                          <p:val>
                                            <p:strVal val="ppt_x-.2"/>
                                          </p:val>
                                        </p:tav>
                                      </p:tavLst>
                                    </p:anim>
                                    <p:anim calcmode="lin" valueType="num">
                                      <p:cBhvr>
                                        <p:cTn id="30" dur="1000"/>
                                        <p:tgtEl>
                                          <p:spTgt spid="17"/>
                                        </p:tgtEl>
                                        <p:attrNameLst>
                                          <p:attrName>ppt_y</p:attrName>
                                        </p:attrNameLst>
                                      </p:cBhvr>
                                      <p:tavLst>
                                        <p:tav tm="0">
                                          <p:val>
                                            <p:strVal val="ppt_y"/>
                                          </p:val>
                                        </p:tav>
                                        <p:tav tm="100000">
                                          <p:val>
                                            <p:strVal val="ppt_y"/>
                                          </p:val>
                                        </p:tav>
                                      </p:tavLst>
                                    </p:anim>
                                    <p:animEffect transition="out" filter="fade">
                                      <p:cBhvr>
                                        <p:cTn id="31" dur="1000"/>
                                        <p:tgtEl>
                                          <p:spTgt spid="17"/>
                                        </p:tgtEl>
                                      </p:cBhvr>
                                    </p:animEffect>
                                    <p:set>
                                      <p:cBhvr>
                                        <p:cTn id="32" dur="1" fill="hold">
                                          <p:stCondLst>
                                            <p:cond delay="9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ppt_x</p:attrName>
                                        </p:attrNameLst>
                                      </p:cBhvr>
                                      <p:tavLst>
                                        <p:tav tm="0">
                                          <p:val>
                                            <p:strVal val="#ppt_x-.2"/>
                                          </p:val>
                                        </p:tav>
                                        <p:tav tm="100000">
                                          <p:val>
                                            <p:strVal val="#ppt_x"/>
                                          </p:val>
                                        </p:tav>
                                      </p:tavLst>
                                    </p:anim>
                                    <p:anim calcmode="lin" valueType="num">
                                      <p:cBhvr>
                                        <p:cTn id="3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ppt_x</p:attrName>
                                        </p:attrNameLst>
                                      </p:cBhvr>
                                      <p:tavLst>
                                        <p:tav tm="0">
                                          <p:val>
                                            <p:strVal val="#ppt_x-.2"/>
                                          </p:val>
                                        </p:tav>
                                        <p:tav tm="100000">
                                          <p:val>
                                            <p:strVal val="#ppt_x"/>
                                          </p:val>
                                        </p:tav>
                                      </p:tavLst>
                                    </p:anim>
                                    <p:anim calcmode="lin" valueType="num">
                                      <p:cBhvr>
                                        <p:cTn id="4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ppt_x</p:attrName>
                                        </p:attrNameLst>
                                      </p:cBhvr>
                                      <p:tavLst>
                                        <p:tav tm="0">
                                          <p:val>
                                            <p:strVal val="#ppt_x-.2"/>
                                          </p:val>
                                        </p:tav>
                                        <p:tav tm="100000">
                                          <p:val>
                                            <p:strVal val="#ppt_x"/>
                                          </p:val>
                                        </p:tav>
                                      </p:tavLst>
                                    </p:anim>
                                    <p:anim calcmode="lin" valueType="num">
                                      <p:cBhvr>
                                        <p:cTn id="5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xit" presetSubtype="0" fill="hold" grpId="1" nodeType="clickEffect">
                                  <p:stCondLst>
                                    <p:cond delay="0"/>
                                  </p:stCondLst>
                                  <p:childTnLst>
                                    <p:anim calcmode="lin" valueType="num">
                                      <p:cBhvr>
                                        <p:cTn id="57" dur="1000"/>
                                        <p:tgtEl>
                                          <p:spTgt spid="14"/>
                                        </p:tgtEl>
                                        <p:attrNameLst>
                                          <p:attrName>ppt_x</p:attrName>
                                        </p:attrNameLst>
                                      </p:cBhvr>
                                      <p:tavLst>
                                        <p:tav tm="0">
                                          <p:val>
                                            <p:strVal val="ppt_x"/>
                                          </p:val>
                                        </p:tav>
                                        <p:tav tm="100000">
                                          <p:val>
                                            <p:strVal val="ppt_x-.2"/>
                                          </p:val>
                                        </p:tav>
                                      </p:tavLst>
                                    </p:anim>
                                    <p:anim calcmode="lin" valueType="num">
                                      <p:cBhvr>
                                        <p:cTn id="58" dur="1000"/>
                                        <p:tgtEl>
                                          <p:spTgt spid="14"/>
                                        </p:tgtEl>
                                        <p:attrNameLst>
                                          <p:attrName>ppt_y</p:attrName>
                                        </p:attrNameLst>
                                      </p:cBhvr>
                                      <p:tavLst>
                                        <p:tav tm="0">
                                          <p:val>
                                            <p:strVal val="ppt_y"/>
                                          </p:val>
                                        </p:tav>
                                        <p:tav tm="100000">
                                          <p:val>
                                            <p:strVal val="ppt_y"/>
                                          </p:val>
                                        </p:tav>
                                      </p:tavLst>
                                    </p:anim>
                                    <p:animEffect transition="out" filter="fade">
                                      <p:cBhvr>
                                        <p:cTn id="59" dur="1000"/>
                                        <p:tgtEl>
                                          <p:spTgt spid="14"/>
                                        </p:tgtEl>
                                      </p:cBhvr>
                                    </p:animEffect>
                                    <p:set>
                                      <p:cBhvr>
                                        <p:cTn id="60" dur="1" fill="hold">
                                          <p:stCondLst>
                                            <p:cond delay="999"/>
                                          </p:stCondLst>
                                        </p:cTn>
                                        <p:tgtEl>
                                          <p:spTgt spid="14"/>
                                        </p:tgtEl>
                                        <p:attrNameLst>
                                          <p:attrName>style.visibility</p:attrName>
                                        </p:attrNameLst>
                                      </p:cBhvr>
                                      <p:to>
                                        <p:strVal val="hidden"/>
                                      </p:to>
                                    </p:set>
                                  </p:childTnLst>
                                </p:cTn>
                              </p:par>
                              <p:par>
                                <p:cTn id="61" presetID="29" presetClass="exit" presetSubtype="0" fill="hold" grpId="1" nodeType="withEffect">
                                  <p:stCondLst>
                                    <p:cond delay="0"/>
                                  </p:stCondLst>
                                  <p:childTnLst>
                                    <p:anim calcmode="lin" valueType="num">
                                      <p:cBhvr>
                                        <p:cTn id="62" dur="1000"/>
                                        <p:tgtEl>
                                          <p:spTgt spid="19"/>
                                        </p:tgtEl>
                                        <p:attrNameLst>
                                          <p:attrName>ppt_x</p:attrName>
                                        </p:attrNameLst>
                                      </p:cBhvr>
                                      <p:tavLst>
                                        <p:tav tm="0">
                                          <p:val>
                                            <p:strVal val="ppt_x"/>
                                          </p:val>
                                        </p:tav>
                                        <p:tav tm="100000">
                                          <p:val>
                                            <p:strVal val="ppt_x-.2"/>
                                          </p:val>
                                        </p:tav>
                                      </p:tavLst>
                                    </p:anim>
                                    <p:anim calcmode="lin" valueType="num">
                                      <p:cBhvr>
                                        <p:cTn id="63" dur="1000"/>
                                        <p:tgtEl>
                                          <p:spTgt spid="19"/>
                                        </p:tgtEl>
                                        <p:attrNameLst>
                                          <p:attrName>ppt_y</p:attrName>
                                        </p:attrNameLst>
                                      </p:cBhvr>
                                      <p:tavLst>
                                        <p:tav tm="0">
                                          <p:val>
                                            <p:strVal val="ppt_y"/>
                                          </p:val>
                                        </p:tav>
                                        <p:tav tm="100000">
                                          <p:val>
                                            <p:strVal val="ppt_y"/>
                                          </p:val>
                                        </p:tav>
                                      </p:tavLst>
                                    </p:anim>
                                    <p:animEffect transition="out" filter="fade">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par>
                                <p:cTn id="66" presetID="29" presetClass="exit" presetSubtype="0" fill="hold" grpId="1" nodeType="withEffect">
                                  <p:stCondLst>
                                    <p:cond delay="0"/>
                                  </p:stCondLst>
                                  <p:childTnLst>
                                    <p:anim calcmode="lin" valueType="num">
                                      <p:cBhvr>
                                        <p:cTn id="67" dur="1000"/>
                                        <p:tgtEl>
                                          <p:spTgt spid="16"/>
                                        </p:tgtEl>
                                        <p:attrNameLst>
                                          <p:attrName>ppt_x</p:attrName>
                                        </p:attrNameLst>
                                      </p:cBhvr>
                                      <p:tavLst>
                                        <p:tav tm="0">
                                          <p:val>
                                            <p:strVal val="ppt_x"/>
                                          </p:val>
                                        </p:tav>
                                        <p:tav tm="100000">
                                          <p:val>
                                            <p:strVal val="ppt_x-.2"/>
                                          </p:val>
                                        </p:tav>
                                      </p:tavLst>
                                    </p:anim>
                                    <p:anim calcmode="lin" valueType="num">
                                      <p:cBhvr>
                                        <p:cTn id="68" dur="1000"/>
                                        <p:tgtEl>
                                          <p:spTgt spid="16"/>
                                        </p:tgtEl>
                                        <p:attrNameLst>
                                          <p:attrName>ppt_y</p:attrName>
                                        </p:attrNameLst>
                                      </p:cBhvr>
                                      <p:tavLst>
                                        <p:tav tm="0">
                                          <p:val>
                                            <p:strVal val="ppt_y"/>
                                          </p:val>
                                        </p:tav>
                                        <p:tav tm="100000">
                                          <p:val>
                                            <p:strVal val="ppt_y"/>
                                          </p:val>
                                        </p:tav>
                                      </p:tavLst>
                                    </p:anim>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9" presetClass="exit" presetSubtype="0" fill="hold" nodeType="withEffect">
                                  <p:stCondLst>
                                    <p:cond delay="0"/>
                                  </p:stCondLst>
                                  <p:childTnLst>
                                    <p:anim calcmode="lin" valueType="num">
                                      <p:cBhvr>
                                        <p:cTn id="72" dur="1000"/>
                                        <p:tgtEl>
                                          <p:spTgt spid="8"/>
                                        </p:tgtEl>
                                        <p:attrNameLst>
                                          <p:attrName>ppt_x</p:attrName>
                                        </p:attrNameLst>
                                      </p:cBhvr>
                                      <p:tavLst>
                                        <p:tav tm="0">
                                          <p:val>
                                            <p:strVal val="ppt_x"/>
                                          </p:val>
                                        </p:tav>
                                        <p:tav tm="100000">
                                          <p:val>
                                            <p:strVal val="ppt_x-.2"/>
                                          </p:val>
                                        </p:tav>
                                      </p:tavLst>
                                    </p:anim>
                                    <p:anim calcmode="lin" valueType="num">
                                      <p:cBhvr>
                                        <p:cTn id="73" dur="1000"/>
                                        <p:tgtEl>
                                          <p:spTgt spid="8"/>
                                        </p:tgtEl>
                                        <p:attrNameLst>
                                          <p:attrName>ppt_y</p:attrName>
                                        </p:attrNameLst>
                                      </p:cBhvr>
                                      <p:tavLst>
                                        <p:tav tm="0">
                                          <p:val>
                                            <p:strVal val="ppt_y"/>
                                          </p:val>
                                        </p:tav>
                                        <p:tav tm="100000">
                                          <p:val>
                                            <p:strVal val="ppt_y"/>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par>
                                <p:cTn id="76" presetID="29" presetClass="exit" presetSubtype="0" fill="hold" grpId="1" nodeType="withEffect">
                                  <p:stCondLst>
                                    <p:cond delay="0"/>
                                  </p:stCondLst>
                                  <p:childTnLst>
                                    <p:anim calcmode="lin" valueType="num">
                                      <p:cBhvr>
                                        <p:cTn id="77" dur="1000"/>
                                        <p:tgtEl>
                                          <p:spTgt spid="10"/>
                                        </p:tgtEl>
                                        <p:attrNameLst>
                                          <p:attrName>ppt_x</p:attrName>
                                        </p:attrNameLst>
                                      </p:cBhvr>
                                      <p:tavLst>
                                        <p:tav tm="0">
                                          <p:val>
                                            <p:strVal val="ppt_x"/>
                                          </p:val>
                                        </p:tav>
                                        <p:tav tm="100000">
                                          <p:val>
                                            <p:strVal val="ppt_x-.2"/>
                                          </p:val>
                                        </p:tav>
                                      </p:tavLst>
                                    </p:anim>
                                    <p:anim calcmode="lin" valueType="num">
                                      <p:cBhvr>
                                        <p:cTn id="78" dur="1000"/>
                                        <p:tgtEl>
                                          <p:spTgt spid="10"/>
                                        </p:tgtEl>
                                        <p:attrNameLst>
                                          <p:attrName>ppt_y</p:attrName>
                                        </p:attrNameLst>
                                      </p:cBhvr>
                                      <p:tavLst>
                                        <p:tav tm="0">
                                          <p:val>
                                            <p:strVal val="ppt_y"/>
                                          </p:val>
                                        </p:tav>
                                        <p:tav tm="100000">
                                          <p:val>
                                            <p:strVal val="ppt_y"/>
                                          </p:val>
                                        </p:tav>
                                      </p:tavLst>
                                    </p:anim>
                                    <p:animEffect transition="out" filter="fade">
                                      <p:cBhvr>
                                        <p:cTn id="79" dur="1000"/>
                                        <p:tgtEl>
                                          <p:spTgt spid="10"/>
                                        </p:tgtEl>
                                      </p:cBhvr>
                                    </p:animEffect>
                                    <p:set>
                                      <p:cBhvr>
                                        <p:cTn id="80" dur="1" fill="hold">
                                          <p:stCondLst>
                                            <p:cond delay="999"/>
                                          </p:stCondLst>
                                        </p:cTn>
                                        <p:tgtEl>
                                          <p:spTgt spid="1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ppt_x</p:attrName>
                                        </p:attrNameLst>
                                      </p:cBhvr>
                                      <p:tavLst>
                                        <p:tav tm="0">
                                          <p:val>
                                            <p:strVal val="#ppt_x-.2"/>
                                          </p:val>
                                        </p:tav>
                                        <p:tav tm="100000">
                                          <p:val>
                                            <p:strVal val="#ppt_x"/>
                                          </p:val>
                                        </p:tav>
                                      </p:tavLst>
                                    </p:anim>
                                    <p:anim calcmode="lin" valueType="num">
                                      <p:cBhvr>
                                        <p:cTn id="8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1000" fill="hold"/>
                                        <p:tgtEl>
                                          <p:spTgt spid="12"/>
                                        </p:tgtEl>
                                        <p:attrNameLst>
                                          <p:attrName>ppt_x</p:attrName>
                                        </p:attrNameLst>
                                      </p:cBhvr>
                                      <p:tavLst>
                                        <p:tav tm="0">
                                          <p:val>
                                            <p:strVal val="#ppt_x-.2"/>
                                          </p:val>
                                        </p:tav>
                                        <p:tav tm="100000">
                                          <p:val>
                                            <p:strVal val="#ppt_x"/>
                                          </p:val>
                                        </p:tav>
                                      </p:tavLst>
                                    </p:anim>
                                    <p:anim calcmode="lin" valueType="num">
                                      <p:cBhvr>
                                        <p:cTn id="9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4" dur="1000"/>
                                        <p:tgtEl>
                                          <p:spTgt spid="12"/>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1000" fill="hold"/>
                                        <p:tgtEl>
                                          <p:spTgt spid="11"/>
                                        </p:tgtEl>
                                        <p:attrNameLst>
                                          <p:attrName>ppt_x</p:attrName>
                                        </p:attrNameLst>
                                      </p:cBhvr>
                                      <p:tavLst>
                                        <p:tav tm="0">
                                          <p:val>
                                            <p:strVal val="#ppt_x-.2"/>
                                          </p:val>
                                        </p:tav>
                                        <p:tav tm="100000">
                                          <p:val>
                                            <p:strVal val="#ppt_x"/>
                                          </p:val>
                                        </p:tav>
                                      </p:tavLst>
                                    </p:anim>
                                    <p:anim calcmode="lin" valueType="num">
                                      <p:cBhvr>
                                        <p:cTn id="9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29" presetClass="exit" presetSubtype="0" fill="hold" nodeType="clickEffect">
                                  <p:stCondLst>
                                    <p:cond delay="0"/>
                                  </p:stCondLst>
                                  <p:childTnLst>
                                    <p:anim calcmode="lin" valueType="num">
                                      <p:cBhvr>
                                        <p:cTn id="103" dur="1000"/>
                                        <p:tgtEl>
                                          <p:spTgt spid="12"/>
                                        </p:tgtEl>
                                        <p:attrNameLst>
                                          <p:attrName>ppt_x</p:attrName>
                                        </p:attrNameLst>
                                      </p:cBhvr>
                                      <p:tavLst>
                                        <p:tav tm="0">
                                          <p:val>
                                            <p:strVal val="ppt_x"/>
                                          </p:val>
                                        </p:tav>
                                        <p:tav tm="100000">
                                          <p:val>
                                            <p:strVal val="ppt_x-.2"/>
                                          </p:val>
                                        </p:tav>
                                      </p:tavLst>
                                    </p:anim>
                                    <p:anim calcmode="lin" valueType="num">
                                      <p:cBhvr>
                                        <p:cTn id="104" dur="1000"/>
                                        <p:tgtEl>
                                          <p:spTgt spid="12"/>
                                        </p:tgtEl>
                                        <p:attrNameLst>
                                          <p:attrName>ppt_y</p:attrName>
                                        </p:attrNameLst>
                                      </p:cBhvr>
                                      <p:tavLst>
                                        <p:tav tm="0">
                                          <p:val>
                                            <p:strVal val="ppt_y"/>
                                          </p:val>
                                        </p:tav>
                                        <p:tav tm="100000">
                                          <p:val>
                                            <p:strVal val="ppt_y"/>
                                          </p:val>
                                        </p:tav>
                                      </p:tavLst>
                                    </p:anim>
                                    <p:animEffect transition="out" filter="fade">
                                      <p:cBhvr>
                                        <p:cTn id="105" dur="1000"/>
                                        <p:tgtEl>
                                          <p:spTgt spid="12"/>
                                        </p:tgtEl>
                                      </p:cBhvr>
                                    </p:animEffect>
                                    <p:set>
                                      <p:cBhvr>
                                        <p:cTn id="106" dur="1" fill="hold">
                                          <p:stCondLst>
                                            <p:cond delay="999"/>
                                          </p:stCondLst>
                                        </p:cTn>
                                        <p:tgtEl>
                                          <p:spTgt spid="12"/>
                                        </p:tgtEl>
                                        <p:attrNameLst>
                                          <p:attrName>style.visibility</p:attrName>
                                        </p:attrNameLst>
                                      </p:cBhvr>
                                      <p:to>
                                        <p:strVal val="hidden"/>
                                      </p:to>
                                    </p:set>
                                  </p:childTnLst>
                                </p:cTn>
                              </p:par>
                              <p:par>
                                <p:cTn id="107" presetID="29" presetClass="exit" presetSubtype="0" fill="hold" grpId="1" nodeType="withEffect">
                                  <p:stCondLst>
                                    <p:cond delay="0"/>
                                  </p:stCondLst>
                                  <p:childTnLst>
                                    <p:anim calcmode="lin" valueType="num">
                                      <p:cBhvr>
                                        <p:cTn id="108" dur="1000"/>
                                        <p:tgtEl>
                                          <p:spTgt spid="11"/>
                                        </p:tgtEl>
                                        <p:attrNameLst>
                                          <p:attrName>ppt_x</p:attrName>
                                        </p:attrNameLst>
                                      </p:cBhvr>
                                      <p:tavLst>
                                        <p:tav tm="0">
                                          <p:val>
                                            <p:strVal val="ppt_x"/>
                                          </p:val>
                                        </p:tav>
                                        <p:tav tm="100000">
                                          <p:val>
                                            <p:strVal val="ppt_x-.2"/>
                                          </p:val>
                                        </p:tav>
                                      </p:tavLst>
                                    </p:anim>
                                    <p:anim calcmode="lin" valueType="num">
                                      <p:cBhvr>
                                        <p:cTn id="109" dur="1000"/>
                                        <p:tgtEl>
                                          <p:spTgt spid="11"/>
                                        </p:tgtEl>
                                        <p:attrNameLst>
                                          <p:attrName>ppt_y</p:attrName>
                                        </p:attrNameLst>
                                      </p:cBhvr>
                                      <p:tavLst>
                                        <p:tav tm="0">
                                          <p:val>
                                            <p:strVal val="ppt_y"/>
                                          </p:val>
                                        </p:tav>
                                        <p:tav tm="100000">
                                          <p:val>
                                            <p:strVal val="ppt_y"/>
                                          </p:val>
                                        </p:tav>
                                      </p:tavLst>
                                    </p:anim>
                                    <p:animEffect transition="out" filter="fade">
                                      <p:cBhvr>
                                        <p:cTn id="110" dur="1000"/>
                                        <p:tgtEl>
                                          <p:spTgt spid="11"/>
                                        </p:tgtEl>
                                      </p:cBhvr>
                                    </p:animEffect>
                                    <p:set>
                                      <p:cBhvr>
                                        <p:cTn id="111"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7" grpId="0"/>
      <p:bldP spid="10" grpId="0" animBg="1"/>
      <p:bldP spid="10" grpId="1" animBg="1"/>
      <p:bldP spid="11" grpId="0" animBg="1"/>
      <p:bldP spid="11" grpId="1" animBg="1"/>
      <p:bldP spid="14" grpId="0"/>
      <p:bldP spid="14" grpId="1"/>
      <p:bldP spid="16" grpId="0"/>
      <p:bldP spid="16" grpId="1"/>
      <p:bldP spid="19" grpId="0"/>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1F2071E-DF8C-495C-8676-8F839E06F04F}"/>
              </a:ext>
            </a:extLst>
          </p:cNvPr>
          <p:cNvSpPr/>
          <p:nvPr/>
        </p:nvSpPr>
        <p:spPr>
          <a:xfrm>
            <a:off x="3689264" y="89704"/>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smtClean="0">
                <a:ln w="11430"/>
                <a:solidFill>
                  <a:schemeClr val="accent4">
                    <a:lumMod val="50000"/>
                  </a:schemeClr>
                </a:solidFill>
                <a:latin typeface="Arial" pitchFamily="34" charset="0"/>
                <a:cs typeface="Arial" pitchFamily="34" charset="0"/>
              </a:rPr>
              <a:t>LUYỆN </a:t>
            </a:r>
            <a:r>
              <a:rPr lang="en-US" sz="4700" b="1" u="sng" dirty="0">
                <a:ln w="11430"/>
                <a:solidFill>
                  <a:schemeClr val="accent4">
                    <a:lumMod val="50000"/>
                  </a:schemeClr>
                </a:solidFill>
                <a:latin typeface="Arial" pitchFamily="34" charset="0"/>
                <a:cs typeface="Arial" pitchFamily="34" charset="0"/>
              </a:rPr>
              <a:t>TẬP</a:t>
            </a:r>
          </a:p>
        </p:txBody>
      </p:sp>
      <p:sp>
        <p:nvSpPr>
          <p:cNvPr id="7" name="Rectangle: Rounded Corners 7">
            <a:extLst>
              <a:ext uri="{FF2B5EF4-FFF2-40B4-BE49-F238E27FC236}">
                <a16:creationId xmlns:a16="http://schemas.microsoft.com/office/drawing/2014/main" xmlns="" id="{83943E22-6FC5-4857-96F1-DB4BDF369685}"/>
              </a:ext>
            </a:extLst>
          </p:cNvPr>
          <p:cNvSpPr/>
          <p:nvPr/>
        </p:nvSpPr>
        <p:spPr>
          <a:xfrm>
            <a:off x="304799" y="1160968"/>
            <a:ext cx="11652739" cy="5352374"/>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2800" b="1" smtClean="0">
                <a:solidFill>
                  <a:srgbClr val="0000FF"/>
                </a:solidFill>
              </a:rPr>
              <a:t>- Tổ chức chơi trò chơi: </a:t>
            </a:r>
            <a:r>
              <a:rPr lang="en-US" sz="2800" b="1" smtClean="0">
                <a:solidFill>
                  <a:srgbClr val="FF0000"/>
                </a:solidFill>
              </a:rPr>
              <a:t>AI NHANH HƠN</a:t>
            </a:r>
          </a:p>
          <a:p>
            <a:pPr algn="just">
              <a:lnSpc>
                <a:spcPct val="150000"/>
              </a:lnSpc>
            </a:pPr>
            <a:r>
              <a:rPr lang="en-US" sz="2800" b="1" smtClean="0">
                <a:solidFill>
                  <a:srgbClr val="0000FF"/>
                </a:solidFill>
              </a:rPr>
              <a:t>- 2 đội chơi: Mỗi đội 5 học sinh</a:t>
            </a:r>
          </a:p>
          <a:p>
            <a:pPr algn="just">
              <a:lnSpc>
                <a:spcPct val="150000"/>
              </a:lnSpc>
            </a:pPr>
            <a:r>
              <a:rPr lang="en-US" sz="2800" b="1" smtClean="0">
                <a:solidFill>
                  <a:srgbClr val="0000FF"/>
                </a:solidFill>
              </a:rPr>
              <a:t>- Luật chơi: Mỗi đội có 10 miếng ghép quốc kì quốc gia đông dân ở châu Á. Trong đó có 5 miếng ghép đúng và 5 miếng ghép sai.</a:t>
            </a:r>
          </a:p>
          <a:p>
            <a:pPr algn="just">
              <a:lnSpc>
                <a:spcPct val="150000"/>
              </a:lnSpc>
            </a:pPr>
            <a:r>
              <a:rPr lang="en-US" sz="2800" b="1" smtClean="0">
                <a:solidFill>
                  <a:srgbClr val="0000FF"/>
                </a:solidFill>
              </a:rPr>
              <a:t>- Từng học sinh của mỗi đội cầm miếng ghép về các quốc gia lên bảng ghép sao cho đúng vào bản đồ châu Á. Bạn thứ nhất về chỗ, bạn tiếp theo mới được lên. Thời gian cho mỗi đội là 40 giây.</a:t>
            </a:r>
          </a:p>
          <a:p>
            <a:pPr algn="just">
              <a:lnSpc>
                <a:spcPct val="150000"/>
              </a:lnSpc>
            </a:pPr>
            <a:r>
              <a:rPr lang="en-US" sz="2800" b="1" smtClean="0">
                <a:solidFill>
                  <a:srgbClr val="0000FF"/>
                </a:solidFill>
              </a:rPr>
              <a:t>- Đội nào ghép đúng, nhanh và đẹp nhất thì giành được phần thắng.</a:t>
            </a:r>
            <a:endParaRPr lang="en-US" sz="2800" b="1" i="1" dirty="0" smtClean="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xmlns="" id="{83943E22-6FC5-4857-96F1-DB4BDF369685}"/>
              </a:ext>
            </a:extLst>
          </p:cNvPr>
          <p:cNvSpPr/>
          <p:nvPr/>
        </p:nvSpPr>
        <p:spPr>
          <a:xfrm>
            <a:off x="570021" y="1498602"/>
            <a:ext cx="11359381" cy="2285608"/>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2800" b="1" i="1" smtClean="0">
                <a:solidFill>
                  <a:srgbClr val="0000FF"/>
                </a:solidFill>
                <a:latin typeface="Calibri" pitchFamily="34" charset="0"/>
                <a:cs typeface="Arial" pitchFamily="34" charset="0"/>
              </a:rPr>
              <a:t>	     </a:t>
            </a:r>
            <a:r>
              <a:rPr lang="vi-VN" sz="2800" b="1" i="1" smtClean="0">
                <a:solidFill>
                  <a:srgbClr val="0000FF"/>
                </a:solidFill>
                <a:latin typeface="Calibri" pitchFamily="34" charset="0"/>
                <a:cs typeface="Calibri" pitchFamily="34" charset="0"/>
              </a:rPr>
              <a:t>Em hãy thu thập thông tin về dân cư của tỉnh (thành phố) nơi em sinh sống dựa trên một số thông tin gợi ý sau: số dân, mật độ dân số, tỉ suất gia tăng dân số tự nhiên, cơ cấu dân số theo tuổi,...</a:t>
            </a:r>
            <a:endParaRPr lang="en-US" sz="2800" b="1" i="1" smtClean="0">
              <a:solidFill>
                <a:srgbClr val="0000FF"/>
              </a:solidFill>
              <a:latin typeface="Calibri" pitchFamily="34" charset="0"/>
              <a:cs typeface="Calibri" pitchFamily="34" charset="0"/>
            </a:endParaRPr>
          </a:p>
        </p:txBody>
      </p:sp>
      <p:pic>
        <p:nvPicPr>
          <p:cNvPr id="4" name="Picture 11" descr="question_pop_up_from_box_rotate_hg_clr"/>
          <p:cNvPicPr>
            <a:picLocks noChangeAspect="1" noChangeArrowheads="1" noCrop="1"/>
          </p:cNvPicPr>
          <p:nvPr/>
        </p:nvPicPr>
        <p:blipFill>
          <a:blip r:embed="rId2"/>
          <a:srcRect/>
          <a:stretch>
            <a:fillRect/>
          </a:stretch>
        </p:blipFill>
        <p:spPr bwMode="auto">
          <a:xfrm>
            <a:off x="490350" y="728354"/>
            <a:ext cx="1675732" cy="1522661"/>
          </a:xfrm>
          <a:prstGeom prst="rect">
            <a:avLst/>
          </a:prstGeom>
          <a:noFill/>
          <a:ln w="9525">
            <a:noFill/>
            <a:miter lim="800000"/>
            <a:headEnd/>
            <a:tailEnd/>
          </a:ln>
        </p:spPr>
      </p:pic>
      <p:pic>
        <p:nvPicPr>
          <p:cNvPr id="5" name="Picture 6"/>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10297551" y="4802309"/>
            <a:ext cx="1577774" cy="1971283"/>
          </a:xfrm>
          <a:prstGeom prst="rect">
            <a:avLst/>
          </a:prstGeom>
        </p:spPr>
      </p:pic>
      <p:sp>
        <p:nvSpPr>
          <p:cNvPr id="6" name="Rectangle 5">
            <a:extLst>
              <a:ext uri="{FF2B5EF4-FFF2-40B4-BE49-F238E27FC236}">
                <a16:creationId xmlns:a16="http://schemas.microsoft.com/office/drawing/2014/main" xmlns=""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smtClean="0">
                <a:ln w="11430"/>
                <a:solidFill>
                  <a:schemeClr val="accent4">
                    <a:lumMod val="50000"/>
                  </a:schemeClr>
                </a:solidFill>
                <a:latin typeface="Arial" pitchFamily="34" charset="0"/>
                <a:cs typeface="Arial" pitchFamily="34" charset="0"/>
              </a:rPr>
              <a:t>VỀ NHÀ</a:t>
            </a:r>
            <a:endParaRPr lang="en-US" sz="4700" b="1" u="sng" dirty="0">
              <a:ln w="11430"/>
              <a:solidFill>
                <a:schemeClr val="accent4">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3">
            <a:extLst>
              <a:ext uri="{FF2B5EF4-FFF2-40B4-BE49-F238E27FC236}">
                <a16:creationId xmlns:a16="http://schemas.microsoft.com/office/drawing/2014/main" xmlns="" id="{070F9AC1-A134-4015-890E-BCE47C0E71BD}"/>
              </a:ext>
            </a:extLst>
          </p:cNvPr>
          <p:cNvCxnSpPr/>
          <p:nvPr/>
        </p:nvCxnSpPr>
        <p:spPr>
          <a:xfrm>
            <a:off x="1658104" y="2415261"/>
            <a:ext cx="9445781" cy="0"/>
          </a:xfrm>
          <a:prstGeom prst="line">
            <a:avLst/>
          </a:prstGeom>
          <a:noFill/>
          <a:ln w="6350" cap="flat" cmpd="sng" algn="ctr">
            <a:solidFill>
              <a:sysClr val="window" lastClr="FFFFFF">
                <a:lumMod val="75000"/>
              </a:sysClr>
            </a:solidFill>
            <a:prstDash val="solid"/>
            <a:miter lim="800000"/>
          </a:ln>
          <a:effectLst/>
        </p:spPr>
      </p:cxnSp>
      <p:cxnSp>
        <p:nvCxnSpPr>
          <p:cNvPr id="4" name="直接连接符 4">
            <a:extLst>
              <a:ext uri="{FF2B5EF4-FFF2-40B4-BE49-F238E27FC236}">
                <a16:creationId xmlns:a16="http://schemas.microsoft.com/office/drawing/2014/main" xmlns="" id="{58FA28A4-92B4-4719-B30A-C60BD62C75B6}"/>
              </a:ext>
            </a:extLst>
          </p:cNvPr>
          <p:cNvCxnSpPr/>
          <p:nvPr/>
        </p:nvCxnSpPr>
        <p:spPr>
          <a:xfrm>
            <a:off x="1658104" y="2472452"/>
            <a:ext cx="9445781" cy="0"/>
          </a:xfrm>
          <a:prstGeom prst="line">
            <a:avLst/>
          </a:prstGeom>
          <a:noFill/>
          <a:ln w="57150" cap="flat" cmpd="sng" algn="ctr">
            <a:solidFill>
              <a:sysClr val="window" lastClr="FFFFFF">
                <a:lumMod val="75000"/>
              </a:sysClr>
            </a:solidFill>
            <a:prstDash val="solid"/>
            <a:miter lim="800000"/>
          </a:ln>
          <a:effectLst/>
        </p:spPr>
      </p:cxnSp>
      <p:sp>
        <p:nvSpPr>
          <p:cNvPr id="5" name="矩形 69">
            <a:extLst>
              <a:ext uri="{FF2B5EF4-FFF2-40B4-BE49-F238E27FC236}">
                <a16:creationId xmlns:a16="http://schemas.microsoft.com/office/drawing/2014/main" xmlns="" id="{51DAC5B5-D1F2-4AF2-B9DE-7C9FD4DEC017}"/>
              </a:ext>
            </a:extLst>
          </p:cNvPr>
          <p:cNvSpPr/>
          <p:nvPr/>
        </p:nvSpPr>
        <p:spPr>
          <a:xfrm>
            <a:off x="1326878" y="2647132"/>
            <a:ext cx="10072913" cy="1856919"/>
          </a:xfrm>
          <a:prstGeom prst="rect">
            <a:avLst/>
          </a:prstGeom>
        </p:spPr>
        <p:txBody>
          <a:bodyPr wrap="square" lIns="91438" tIns="45719" rIns="91438" bIns="45719">
            <a:spAutoFit/>
          </a:bodyPr>
          <a:lstStyle/>
          <a:p>
            <a:pPr algn="ctr">
              <a:defRPr/>
            </a:pPr>
            <a:r>
              <a:rPr lang="en-US" altLang="zh-CN" sz="11500" b="1" smtClean="0">
                <a:solidFill>
                  <a:srgbClr val="2DB2A4"/>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rPr>
              <a:t>THANKYOU</a:t>
            </a:r>
            <a:endParaRPr lang="zh-CN" altLang="en-US" sz="11500" b="1" dirty="0">
              <a:solidFill>
                <a:srgbClr val="F77A08"/>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endParaRPr>
          </a:p>
        </p:txBody>
      </p:sp>
      <p:cxnSp>
        <p:nvCxnSpPr>
          <p:cNvPr id="6" name="直接连接符 5">
            <a:extLst>
              <a:ext uri="{FF2B5EF4-FFF2-40B4-BE49-F238E27FC236}">
                <a16:creationId xmlns:a16="http://schemas.microsoft.com/office/drawing/2014/main" xmlns="" id="{CDE5F29A-6A3D-41AC-AA05-6D8A47A59ABE}"/>
              </a:ext>
            </a:extLst>
          </p:cNvPr>
          <p:cNvCxnSpPr/>
          <p:nvPr/>
        </p:nvCxnSpPr>
        <p:spPr>
          <a:xfrm>
            <a:off x="1640443" y="5005551"/>
            <a:ext cx="9445781" cy="0"/>
          </a:xfrm>
          <a:prstGeom prst="line">
            <a:avLst/>
          </a:prstGeom>
          <a:noFill/>
          <a:ln w="6350" cap="flat" cmpd="sng" algn="ctr">
            <a:solidFill>
              <a:sysClr val="window" lastClr="FFFFFF">
                <a:lumMod val="75000"/>
              </a:sysClr>
            </a:solidFill>
            <a:prstDash val="solid"/>
            <a:miter lim="800000"/>
          </a:ln>
          <a:effectLst/>
        </p:spPr>
      </p:cxnSp>
      <p:cxnSp>
        <p:nvCxnSpPr>
          <p:cNvPr id="7" name="直接连接符 6">
            <a:extLst>
              <a:ext uri="{FF2B5EF4-FFF2-40B4-BE49-F238E27FC236}">
                <a16:creationId xmlns:a16="http://schemas.microsoft.com/office/drawing/2014/main" xmlns="" id="{68015D8C-5956-4EA0-BDC2-63B80968E610}"/>
              </a:ext>
            </a:extLst>
          </p:cNvPr>
          <p:cNvCxnSpPr/>
          <p:nvPr/>
        </p:nvCxnSpPr>
        <p:spPr>
          <a:xfrm>
            <a:off x="1640443" y="5062739"/>
            <a:ext cx="9445781" cy="0"/>
          </a:xfrm>
          <a:prstGeom prst="line">
            <a:avLst/>
          </a:prstGeom>
          <a:noFill/>
          <a:ln w="57150" cap="flat" cmpd="sng" algn="ctr">
            <a:solidFill>
              <a:sysClr val="window" lastClr="FFFFFF">
                <a:lumMod val="75000"/>
              </a:sysClr>
            </a:solidFill>
            <a:prstDash val="solid"/>
            <a:miter lim="800000"/>
          </a:ln>
          <a:effectLst/>
        </p:spPr>
      </p:cxnSp>
      <p:grpSp>
        <p:nvGrpSpPr>
          <p:cNvPr id="2" name="组合 7">
            <a:extLst>
              <a:ext uri="{FF2B5EF4-FFF2-40B4-BE49-F238E27FC236}">
                <a16:creationId xmlns:a16="http://schemas.microsoft.com/office/drawing/2014/main" xmlns="" id="{8C4CF950-2111-4A2D-B821-8FCBB101C030}"/>
              </a:ext>
            </a:extLst>
          </p:cNvPr>
          <p:cNvGrpSpPr/>
          <p:nvPr/>
        </p:nvGrpSpPr>
        <p:grpSpPr>
          <a:xfrm>
            <a:off x="1658104" y="4807847"/>
            <a:ext cx="9413149" cy="338554"/>
            <a:chOff x="2992618" y="3469364"/>
            <a:chExt cx="6358413" cy="178980"/>
          </a:xfrm>
        </p:grpSpPr>
        <p:sp>
          <p:nvSpPr>
            <p:cNvPr id="9" name="矩形 8">
              <a:extLst>
                <a:ext uri="{FF2B5EF4-FFF2-40B4-BE49-F238E27FC236}">
                  <a16:creationId xmlns:a16="http://schemas.microsoft.com/office/drawing/2014/main" xmlns="" id="{4D582E20-C076-411F-B834-5DA32047A995}"/>
                </a:ext>
              </a:extLst>
            </p:cNvPr>
            <p:cNvSpPr>
              <a:spLocks noChangeArrowheads="1"/>
            </p:cNvSpPr>
            <p:nvPr/>
          </p:nvSpPr>
          <p:spPr bwMode="auto">
            <a:xfrm>
              <a:off x="3898035" y="3469364"/>
              <a:ext cx="4395930" cy="178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defRPr/>
              </a:pPr>
              <a:endParaRPr lang="zh-CN" altLang="en-US" sz="1600" kern="0" dirty="0">
                <a:solidFill>
                  <a:srgbClr val="00B050"/>
                </a:solidFill>
                <a:latin typeface="Impact MT Std" pitchFamily="34" charset="0"/>
              </a:endParaRPr>
            </a:p>
          </p:txBody>
        </p:sp>
        <p:cxnSp>
          <p:nvCxnSpPr>
            <p:cNvPr id="10" name="直接连接符 9">
              <a:extLst>
                <a:ext uri="{FF2B5EF4-FFF2-40B4-BE49-F238E27FC236}">
                  <a16:creationId xmlns:a16="http://schemas.microsoft.com/office/drawing/2014/main" xmlns="" id="{A26F6027-9197-455E-82BC-F17D342916F3}"/>
                </a:ext>
              </a:extLst>
            </p:cNvPr>
            <p:cNvCxnSpPr/>
            <p:nvPr/>
          </p:nvCxnSpPr>
          <p:spPr bwMode="auto">
            <a:xfrm>
              <a:off x="2992618" y="3609064"/>
              <a:ext cx="1769599" cy="0"/>
            </a:xfrm>
            <a:prstGeom prst="line">
              <a:avLst/>
            </a:prstGeom>
            <a:noFill/>
            <a:ln w="12700" cap="flat" cmpd="sng" algn="ctr">
              <a:solidFill>
                <a:sysClr val="window" lastClr="FFFFFF">
                  <a:lumMod val="75000"/>
                </a:sysClr>
              </a:solidFill>
              <a:prstDash val="solid"/>
            </a:ln>
            <a:effectLst/>
          </p:spPr>
        </p:cxnSp>
        <p:cxnSp>
          <p:nvCxnSpPr>
            <p:cNvPr id="11" name="直接连接符 10">
              <a:extLst>
                <a:ext uri="{FF2B5EF4-FFF2-40B4-BE49-F238E27FC236}">
                  <a16:creationId xmlns:a16="http://schemas.microsoft.com/office/drawing/2014/main" xmlns="" id="{C4DA958C-619A-4EDD-86E9-6AC60A3CC64B}"/>
                </a:ext>
              </a:extLst>
            </p:cNvPr>
            <p:cNvCxnSpPr/>
            <p:nvPr/>
          </p:nvCxnSpPr>
          <p:spPr bwMode="auto">
            <a:xfrm>
              <a:off x="7581433" y="3609064"/>
              <a:ext cx="1769598" cy="0"/>
            </a:xfrm>
            <a:prstGeom prst="line">
              <a:avLst/>
            </a:prstGeom>
            <a:noFill/>
            <a:ln w="12700" cap="flat" cmpd="sng" algn="ctr">
              <a:solidFill>
                <a:sysClr val="window" lastClr="FFFFFF">
                  <a:lumMod val="75000"/>
                </a:sysClr>
              </a:solidFill>
              <a:prstDash val="solid"/>
            </a:ln>
            <a:effectLst/>
          </p:spPr>
        </p:cxnSp>
      </p:grpSp>
      <p:grpSp>
        <p:nvGrpSpPr>
          <p:cNvPr id="8" name="组合 126">
            <a:extLst>
              <a:ext uri="{FF2B5EF4-FFF2-40B4-BE49-F238E27FC236}">
                <a16:creationId xmlns:a16="http://schemas.microsoft.com/office/drawing/2014/main" xmlns="" id="{3FF08DA2-E210-4732-9C41-8FF48024E0C0}"/>
              </a:ext>
            </a:extLst>
          </p:cNvPr>
          <p:cNvGrpSpPr/>
          <p:nvPr/>
        </p:nvGrpSpPr>
        <p:grpSpPr>
          <a:xfrm>
            <a:off x="9121739" y="367999"/>
            <a:ext cx="769231" cy="895773"/>
            <a:chOff x="4570413" y="1616075"/>
            <a:chExt cx="3059113" cy="3562350"/>
          </a:xfrm>
        </p:grpSpPr>
        <p:sp>
          <p:nvSpPr>
            <p:cNvPr id="22" name="Freeform 89">
              <a:extLst>
                <a:ext uri="{FF2B5EF4-FFF2-40B4-BE49-F238E27FC236}">
                  <a16:creationId xmlns:a16="http://schemas.microsoft.com/office/drawing/2014/main" xmlns="" id="{FDB401E1-98FD-4952-95F1-82E8CEF10B9A}"/>
                </a:ext>
              </a:extLst>
            </p:cNvPr>
            <p:cNvSpPr/>
            <p:nvPr/>
          </p:nvSpPr>
          <p:spPr bwMode="auto">
            <a:xfrm>
              <a:off x="4570413" y="1616075"/>
              <a:ext cx="1530350" cy="2957513"/>
            </a:xfrm>
            <a:custGeom>
              <a:avLst/>
              <a:gdLst>
                <a:gd name="T0" fmla="*/ 360 w 360"/>
                <a:gd name="T1" fmla="*/ 14 h 695"/>
                <a:gd name="T2" fmla="*/ 360 w 360"/>
                <a:gd name="T3" fmla="*/ 14 h 695"/>
                <a:gd name="T4" fmla="*/ 37 w 360"/>
                <a:gd name="T5" fmla="*/ 243 h 695"/>
                <a:gd name="T6" fmla="*/ 266 w 360"/>
                <a:gd name="T7" fmla="*/ 670 h 695"/>
                <a:gd name="T8" fmla="*/ 280 w 360"/>
                <a:gd name="T9" fmla="*/ 686 h 695"/>
                <a:gd name="T10" fmla="*/ 289 w 360"/>
                <a:gd name="T11" fmla="*/ 695 h 695"/>
                <a:gd name="T12" fmla="*/ 340 w 360"/>
                <a:gd name="T13" fmla="*/ 695 h 695"/>
                <a:gd name="T14" fmla="*/ 360 w 360"/>
                <a:gd name="T15" fmla="*/ 14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695">
                  <a:moveTo>
                    <a:pt x="360" y="14"/>
                  </a:moveTo>
                  <a:cubicBezTo>
                    <a:pt x="360" y="14"/>
                    <a:pt x="360" y="14"/>
                    <a:pt x="360" y="14"/>
                  </a:cubicBezTo>
                  <a:cubicBezTo>
                    <a:pt x="360" y="14"/>
                    <a:pt x="89" y="0"/>
                    <a:pt x="37" y="243"/>
                  </a:cubicBezTo>
                  <a:cubicBezTo>
                    <a:pt x="37" y="243"/>
                    <a:pt x="0" y="413"/>
                    <a:pt x="266" y="670"/>
                  </a:cubicBezTo>
                  <a:cubicBezTo>
                    <a:pt x="280" y="686"/>
                    <a:pt x="280" y="686"/>
                    <a:pt x="280" y="686"/>
                  </a:cubicBezTo>
                  <a:cubicBezTo>
                    <a:pt x="280" y="686"/>
                    <a:pt x="284" y="689"/>
                    <a:pt x="289" y="695"/>
                  </a:cubicBezTo>
                  <a:cubicBezTo>
                    <a:pt x="340" y="695"/>
                    <a:pt x="340" y="695"/>
                    <a:pt x="340" y="695"/>
                  </a:cubicBezTo>
                  <a:cubicBezTo>
                    <a:pt x="126" y="91"/>
                    <a:pt x="360" y="14"/>
                    <a:pt x="360" y="14"/>
                  </a:cubicBezTo>
                  <a:close/>
                </a:path>
              </a:pathLst>
            </a:custGeom>
            <a:solidFill>
              <a:srgbClr val="00949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3" name="Freeform 90">
              <a:extLst>
                <a:ext uri="{FF2B5EF4-FFF2-40B4-BE49-F238E27FC236}">
                  <a16:creationId xmlns:a16="http://schemas.microsoft.com/office/drawing/2014/main" xmlns="" id="{494AAFB9-2D52-448E-B63B-3CA06138873F}"/>
                </a:ext>
              </a:extLst>
            </p:cNvPr>
            <p:cNvSpPr/>
            <p:nvPr/>
          </p:nvSpPr>
          <p:spPr bwMode="auto">
            <a:xfrm>
              <a:off x="5105401" y="1674813"/>
              <a:ext cx="2120900" cy="2984500"/>
            </a:xfrm>
            <a:custGeom>
              <a:avLst/>
              <a:gdLst>
                <a:gd name="T0" fmla="*/ 234 w 499"/>
                <a:gd name="T1" fmla="*/ 0 h 701"/>
                <a:gd name="T2" fmla="*/ 234 w 499"/>
                <a:gd name="T3" fmla="*/ 0 h 701"/>
                <a:gd name="T4" fmla="*/ 234 w 499"/>
                <a:gd name="T5" fmla="*/ 0 h 701"/>
                <a:gd name="T6" fmla="*/ 214 w 499"/>
                <a:gd name="T7" fmla="*/ 681 h 701"/>
                <a:gd name="T8" fmla="*/ 163 w 499"/>
                <a:gd name="T9" fmla="*/ 681 h 701"/>
                <a:gd name="T10" fmla="*/ 172 w 499"/>
                <a:gd name="T11" fmla="*/ 701 h 701"/>
                <a:gd name="T12" fmla="*/ 208 w 499"/>
                <a:gd name="T13" fmla="*/ 701 h 701"/>
                <a:gd name="T14" fmla="*/ 234 w 499"/>
                <a:gd name="T15" fmla="*/ 701 h 701"/>
                <a:gd name="T16" fmla="*/ 296 w 499"/>
                <a:gd name="T17" fmla="*/ 701 h 701"/>
                <a:gd name="T18" fmla="*/ 305 w 499"/>
                <a:gd name="T19" fmla="*/ 681 h 701"/>
                <a:gd name="T20" fmla="*/ 269 w 499"/>
                <a:gd name="T21" fmla="*/ 681 h 701"/>
                <a:gd name="T22" fmla="*/ 234 w 499"/>
                <a:gd name="T2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701">
                  <a:moveTo>
                    <a:pt x="234" y="0"/>
                  </a:moveTo>
                  <a:cubicBezTo>
                    <a:pt x="234" y="0"/>
                    <a:pt x="234" y="0"/>
                    <a:pt x="234" y="0"/>
                  </a:cubicBezTo>
                  <a:cubicBezTo>
                    <a:pt x="234" y="0"/>
                    <a:pt x="234" y="0"/>
                    <a:pt x="234" y="0"/>
                  </a:cubicBezTo>
                  <a:cubicBezTo>
                    <a:pt x="234" y="0"/>
                    <a:pt x="0" y="77"/>
                    <a:pt x="214" y="681"/>
                  </a:cubicBezTo>
                  <a:cubicBezTo>
                    <a:pt x="163" y="681"/>
                    <a:pt x="163" y="681"/>
                    <a:pt x="163" y="681"/>
                  </a:cubicBezTo>
                  <a:cubicBezTo>
                    <a:pt x="167" y="686"/>
                    <a:pt x="171" y="693"/>
                    <a:pt x="172" y="701"/>
                  </a:cubicBezTo>
                  <a:cubicBezTo>
                    <a:pt x="208" y="701"/>
                    <a:pt x="208" y="701"/>
                    <a:pt x="208" y="701"/>
                  </a:cubicBezTo>
                  <a:cubicBezTo>
                    <a:pt x="234" y="701"/>
                    <a:pt x="234" y="701"/>
                    <a:pt x="234" y="701"/>
                  </a:cubicBezTo>
                  <a:cubicBezTo>
                    <a:pt x="296" y="701"/>
                    <a:pt x="296" y="701"/>
                    <a:pt x="296" y="701"/>
                  </a:cubicBezTo>
                  <a:cubicBezTo>
                    <a:pt x="297" y="693"/>
                    <a:pt x="301" y="686"/>
                    <a:pt x="305" y="681"/>
                  </a:cubicBezTo>
                  <a:cubicBezTo>
                    <a:pt x="269" y="681"/>
                    <a:pt x="269" y="681"/>
                    <a:pt x="269" y="681"/>
                  </a:cubicBezTo>
                  <a:cubicBezTo>
                    <a:pt x="499" y="108"/>
                    <a:pt x="234" y="0"/>
                    <a:pt x="234" y="0"/>
                  </a:cubicBezTo>
                  <a:close/>
                </a:path>
              </a:pathLst>
            </a:custGeom>
            <a:solidFill>
              <a:srgbClr val="38B2B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4" name="Rectangle 91">
              <a:extLst>
                <a:ext uri="{FF2B5EF4-FFF2-40B4-BE49-F238E27FC236}">
                  <a16:creationId xmlns:a16="http://schemas.microsoft.com/office/drawing/2014/main" xmlns="" id="{CBBC9C28-E654-46F8-8D2C-E40CA98C25A8}"/>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5" name="Rectangle 92">
              <a:extLst>
                <a:ext uri="{FF2B5EF4-FFF2-40B4-BE49-F238E27FC236}">
                  <a16:creationId xmlns:a16="http://schemas.microsoft.com/office/drawing/2014/main" xmlns="" id="{087A2235-EB78-4A5C-A41C-790C5276CFFC}"/>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6" name="Freeform 93">
              <a:extLst>
                <a:ext uri="{FF2B5EF4-FFF2-40B4-BE49-F238E27FC236}">
                  <a16:creationId xmlns:a16="http://schemas.microsoft.com/office/drawing/2014/main" xmlns="" id="{32A5D30C-EDD1-4DB2-B2BE-80D707A52B97}"/>
                </a:ext>
              </a:extLst>
            </p:cNvPr>
            <p:cNvSpPr/>
            <p:nvPr/>
          </p:nvSpPr>
          <p:spPr bwMode="auto">
            <a:xfrm>
              <a:off x="6100763" y="1616075"/>
              <a:ext cx="1528763" cy="2957513"/>
            </a:xfrm>
            <a:custGeom>
              <a:avLst/>
              <a:gdLst>
                <a:gd name="T0" fmla="*/ 79 w 360"/>
                <a:gd name="T1" fmla="*/ 686 h 695"/>
                <a:gd name="T2" fmla="*/ 93 w 360"/>
                <a:gd name="T3" fmla="*/ 670 h 695"/>
                <a:gd name="T4" fmla="*/ 322 w 360"/>
                <a:gd name="T5" fmla="*/ 243 h 695"/>
                <a:gd name="T6" fmla="*/ 0 w 360"/>
                <a:gd name="T7" fmla="*/ 14 h 695"/>
                <a:gd name="T8" fmla="*/ 0 w 360"/>
                <a:gd name="T9" fmla="*/ 14 h 695"/>
                <a:gd name="T10" fmla="*/ 0 w 360"/>
                <a:gd name="T11" fmla="*/ 14 h 695"/>
                <a:gd name="T12" fmla="*/ 35 w 360"/>
                <a:gd name="T13" fmla="*/ 695 h 695"/>
                <a:gd name="T14" fmla="*/ 71 w 360"/>
                <a:gd name="T15" fmla="*/ 695 h 695"/>
                <a:gd name="T16" fmla="*/ 79 w 360"/>
                <a:gd name="T17" fmla="*/ 68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695">
                  <a:moveTo>
                    <a:pt x="79" y="686"/>
                  </a:moveTo>
                  <a:cubicBezTo>
                    <a:pt x="93" y="670"/>
                    <a:pt x="93" y="670"/>
                    <a:pt x="93" y="670"/>
                  </a:cubicBezTo>
                  <a:cubicBezTo>
                    <a:pt x="360" y="413"/>
                    <a:pt x="322" y="243"/>
                    <a:pt x="322" y="243"/>
                  </a:cubicBezTo>
                  <a:cubicBezTo>
                    <a:pt x="271" y="0"/>
                    <a:pt x="0" y="14"/>
                    <a:pt x="0" y="14"/>
                  </a:cubicBezTo>
                  <a:cubicBezTo>
                    <a:pt x="0" y="14"/>
                    <a:pt x="0" y="14"/>
                    <a:pt x="0" y="14"/>
                  </a:cubicBezTo>
                  <a:cubicBezTo>
                    <a:pt x="0" y="14"/>
                    <a:pt x="0" y="14"/>
                    <a:pt x="0" y="14"/>
                  </a:cubicBezTo>
                  <a:cubicBezTo>
                    <a:pt x="0" y="14"/>
                    <a:pt x="265" y="122"/>
                    <a:pt x="35" y="695"/>
                  </a:cubicBezTo>
                  <a:cubicBezTo>
                    <a:pt x="71" y="695"/>
                    <a:pt x="71" y="695"/>
                    <a:pt x="71" y="695"/>
                  </a:cubicBezTo>
                  <a:cubicBezTo>
                    <a:pt x="75" y="689"/>
                    <a:pt x="79" y="686"/>
                    <a:pt x="79" y="686"/>
                  </a:cubicBezTo>
                  <a:close/>
                </a:path>
              </a:pathLst>
            </a:custGeom>
            <a:solidFill>
              <a:srgbClr val="00949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7" name="Freeform 94">
              <a:extLst>
                <a:ext uri="{FF2B5EF4-FFF2-40B4-BE49-F238E27FC236}">
                  <a16:creationId xmlns:a16="http://schemas.microsoft.com/office/drawing/2014/main" xmlns="" id="{4113280E-6925-42EA-A163-3AF752E62B84}"/>
                </a:ext>
              </a:extLst>
            </p:cNvPr>
            <p:cNvSpPr/>
            <p:nvPr/>
          </p:nvSpPr>
          <p:spPr bwMode="auto">
            <a:xfrm>
              <a:off x="5840413" y="4638675"/>
              <a:ext cx="209550" cy="238125"/>
            </a:xfrm>
            <a:custGeom>
              <a:avLst/>
              <a:gdLst>
                <a:gd name="T0" fmla="*/ 0 w 132"/>
                <a:gd name="T1" fmla="*/ 5 h 150"/>
                <a:gd name="T2" fmla="*/ 124 w 132"/>
                <a:gd name="T3" fmla="*/ 150 h 150"/>
                <a:gd name="T4" fmla="*/ 132 w 132"/>
                <a:gd name="T5" fmla="*/ 142 h 150"/>
                <a:gd name="T6" fmla="*/ 11 w 132"/>
                <a:gd name="T7" fmla="*/ 0 h 150"/>
                <a:gd name="T8" fmla="*/ 0 w 132"/>
                <a:gd name="T9" fmla="*/ 5 h 150"/>
              </a:gdLst>
              <a:ahLst/>
              <a:cxnLst>
                <a:cxn ang="0">
                  <a:pos x="T0" y="T1"/>
                </a:cxn>
                <a:cxn ang="0">
                  <a:pos x="T2" y="T3"/>
                </a:cxn>
                <a:cxn ang="0">
                  <a:pos x="T4" y="T5"/>
                </a:cxn>
                <a:cxn ang="0">
                  <a:pos x="T6" y="T7"/>
                </a:cxn>
                <a:cxn ang="0">
                  <a:pos x="T8" y="T9"/>
                </a:cxn>
              </a:cxnLst>
              <a:rect l="0" t="0" r="r" b="b"/>
              <a:pathLst>
                <a:path w="132" h="150">
                  <a:moveTo>
                    <a:pt x="0" y="5"/>
                  </a:moveTo>
                  <a:lnTo>
                    <a:pt x="124" y="150"/>
                  </a:lnTo>
                  <a:lnTo>
                    <a:pt x="132" y="142"/>
                  </a:lnTo>
                  <a:lnTo>
                    <a:pt x="11" y="0"/>
                  </a:lnTo>
                  <a:lnTo>
                    <a:pt x="0" y="5"/>
                  </a:lnTo>
                  <a:close/>
                </a:path>
              </a:pathLst>
            </a:custGeom>
            <a:solidFill>
              <a:srgbClr val="004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8" name="Freeform 95">
              <a:extLst>
                <a:ext uri="{FF2B5EF4-FFF2-40B4-BE49-F238E27FC236}">
                  <a16:creationId xmlns:a16="http://schemas.microsoft.com/office/drawing/2014/main" xmlns="" id="{7869A67F-C69C-453D-B20D-CD819D6D01AF}"/>
                </a:ext>
              </a:extLst>
            </p:cNvPr>
            <p:cNvSpPr/>
            <p:nvPr/>
          </p:nvSpPr>
          <p:spPr bwMode="auto">
            <a:xfrm>
              <a:off x="5943601" y="4638675"/>
              <a:ext cx="127000" cy="238125"/>
            </a:xfrm>
            <a:custGeom>
              <a:avLst/>
              <a:gdLst>
                <a:gd name="T0" fmla="*/ 0 w 80"/>
                <a:gd name="T1" fmla="*/ 5 h 150"/>
                <a:gd name="T2" fmla="*/ 72 w 80"/>
                <a:gd name="T3" fmla="*/ 150 h 150"/>
                <a:gd name="T4" fmla="*/ 80 w 80"/>
                <a:gd name="T5" fmla="*/ 144 h 150"/>
                <a:gd name="T6" fmla="*/ 8 w 80"/>
                <a:gd name="T7" fmla="*/ 0 h 150"/>
                <a:gd name="T8" fmla="*/ 0 w 80"/>
                <a:gd name="T9" fmla="*/ 5 h 150"/>
              </a:gdLst>
              <a:ahLst/>
              <a:cxnLst>
                <a:cxn ang="0">
                  <a:pos x="T0" y="T1"/>
                </a:cxn>
                <a:cxn ang="0">
                  <a:pos x="T2" y="T3"/>
                </a:cxn>
                <a:cxn ang="0">
                  <a:pos x="T4" y="T5"/>
                </a:cxn>
                <a:cxn ang="0">
                  <a:pos x="T6" y="T7"/>
                </a:cxn>
                <a:cxn ang="0">
                  <a:pos x="T8" y="T9"/>
                </a:cxn>
              </a:cxnLst>
              <a:rect l="0" t="0" r="r" b="b"/>
              <a:pathLst>
                <a:path w="80" h="150">
                  <a:moveTo>
                    <a:pt x="0" y="5"/>
                  </a:moveTo>
                  <a:lnTo>
                    <a:pt x="72" y="150"/>
                  </a:lnTo>
                  <a:lnTo>
                    <a:pt x="80" y="144"/>
                  </a:lnTo>
                  <a:lnTo>
                    <a:pt x="8" y="0"/>
                  </a:lnTo>
                  <a:lnTo>
                    <a:pt x="0" y="5"/>
                  </a:lnTo>
                  <a:close/>
                </a:path>
              </a:pathLst>
            </a:custGeom>
            <a:solidFill>
              <a:srgbClr val="004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9" name="Freeform 96">
              <a:extLst>
                <a:ext uri="{FF2B5EF4-FFF2-40B4-BE49-F238E27FC236}">
                  <a16:creationId xmlns:a16="http://schemas.microsoft.com/office/drawing/2014/main" xmlns="" id="{1CBD9A42-0E21-437C-8DC5-4D8F13EF7703}"/>
                </a:ext>
              </a:extLst>
            </p:cNvPr>
            <p:cNvSpPr/>
            <p:nvPr/>
          </p:nvSpPr>
          <p:spPr bwMode="auto">
            <a:xfrm>
              <a:off x="6040438" y="4638675"/>
              <a:ext cx="55563" cy="233363"/>
            </a:xfrm>
            <a:custGeom>
              <a:avLst/>
              <a:gdLst>
                <a:gd name="T0" fmla="*/ 0 w 35"/>
                <a:gd name="T1" fmla="*/ 2 h 147"/>
                <a:gd name="T2" fmla="*/ 24 w 35"/>
                <a:gd name="T3" fmla="*/ 147 h 147"/>
                <a:gd name="T4" fmla="*/ 35 w 35"/>
                <a:gd name="T5" fmla="*/ 144 h 147"/>
                <a:gd name="T6" fmla="*/ 11 w 35"/>
                <a:gd name="T7" fmla="*/ 0 h 147"/>
                <a:gd name="T8" fmla="*/ 0 w 35"/>
                <a:gd name="T9" fmla="*/ 2 h 147"/>
              </a:gdLst>
              <a:ahLst/>
              <a:cxnLst>
                <a:cxn ang="0">
                  <a:pos x="T0" y="T1"/>
                </a:cxn>
                <a:cxn ang="0">
                  <a:pos x="T2" y="T3"/>
                </a:cxn>
                <a:cxn ang="0">
                  <a:pos x="T4" y="T5"/>
                </a:cxn>
                <a:cxn ang="0">
                  <a:pos x="T6" y="T7"/>
                </a:cxn>
                <a:cxn ang="0">
                  <a:pos x="T8" y="T9"/>
                </a:cxn>
              </a:cxnLst>
              <a:rect l="0" t="0" r="r" b="b"/>
              <a:pathLst>
                <a:path w="35" h="147">
                  <a:moveTo>
                    <a:pt x="0" y="2"/>
                  </a:moveTo>
                  <a:lnTo>
                    <a:pt x="24" y="147"/>
                  </a:lnTo>
                  <a:lnTo>
                    <a:pt x="35" y="144"/>
                  </a:lnTo>
                  <a:lnTo>
                    <a:pt x="11" y="0"/>
                  </a:lnTo>
                  <a:lnTo>
                    <a:pt x="0" y="2"/>
                  </a:lnTo>
                  <a:close/>
                </a:path>
              </a:pathLst>
            </a:custGeom>
            <a:solidFill>
              <a:srgbClr val="004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0" name="Freeform 97">
              <a:extLst>
                <a:ext uri="{FF2B5EF4-FFF2-40B4-BE49-F238E27FC236}">
                  <a16:creationId xmlns:a16="http://schemas.microsoft.com/office/drawing/2014/main" xmlns="" id="{97D6333D-F247-4359-82F3-191FED404A82}"/>
                </a:ext>
              </a:extLst>
            </p:cNvPr>
            <p:cNvSpPr/>
            <p:nvPr/>
          </p:nvSpPr>
          <p:spPr bwMode="auto">
            <a:xfrm>
              <a:off x="6100763" y="4638675"/>
              <a:ext cx="53975" cy="233363"/>
            </a:xfrm>
            <a:custGeom>
              <a:avLst/>
              <a:gdLst>
                <a:gd name="T0" fmla="*/ 24 w 34"/>
                <a:gd name="T1" fmla="*/ 0 h 147"/>
                <a:gd name="T2" fmla="*/ 0 w 34"/>
                <a:gd name="T3" fmla="*/ 144 h 147"/>
                <a:gd name="T4" fmla="*/ 10 w 34"/>
                <a:gd name="T5" fmla="*/ 147 h 147"/>
                <a:gd name="T6" fmla="*/ 34 w 34"/>
                <a:gd name="T7" fmla="*/ 2 h 147"/>
                <a:gd name="T8" fmla="*/ 24 w 34"/>
                <a:gd name="T9" fmla="*/ 0 h 147"/>
              </a:gdLst>
              <a:ahLst/>
              <a:cxnLst>
                <a:cxn ang="0">
                  <a:pos x="T0" y="T1"/>
                </a:cxn>
                <a:cxn ang="0">
                  <a:pos x="T2" y="T3"/>
                </a:cxn>
                <a:cxn ang="0">
                  <a:pos x="T4" y="T5"/>
                </a:cxn>
                <a:cxn ang="0">
                  <a:pos x="T6" y="T7"/>
                </a:cxn>
                <a:cxn ang="0">
                  <a:pos x="T8" y="T9"/>
                </a:cxn>
              </a:cxnLst>
              <a:rect l="0" t="0" r="r" b="b"/>
              <a:pathLst>
                <a:path w="34" h="147">
                  <a:moveTo>
                    <a:pt x="24" y="0"/>
                  </a:moveTo>
                  <a:lnTo>
                    <a:pt x="0" y="144"/>
                  </a:lnTo>
                  <a:lnTo>
                    <a:pt x="10" y="147"/>
                  </a:lnTo>
                  <a:lnTo>
                    <a:pt x="34" y="2"/>
                  </a:lnTo>
                  <a:lnTo>
                    <a:pt x="24" y="0"/>
                  </a:lnTo>
                  <a:close/>
                </a:path>
              </a:pathLst>
            </a:custGeom>
            <a:solidFill>
              <a:srgbClr val="004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1" name="Freeform 98">
              <a:extLst>
                <a:ext uri="{FF2B5EF4-FFF2-40B4-BE49-F238E27FC236}">
                  <a16:creationId xmlns:a16="http://schemas.microsoft.com/office/drawing/2014/main" xmlns="" id="{A9D43D9B-8CE8-4DCC-9ED0-BA9F95027C22}"/>
                </a:ext>
              </a:extLst>
            </p:cNvPr>
            <p:cNvSpPr/>
            <p:nvPr/>
          </p:nvSpPr>
          <p:spPr bwMode="auto">
            <a:xfrm>
              <a:off x="6121401" y="4638675"/>
              <a:ext cx="131763" cy="238125"/>
            </a:xfrm>
            <a:custGeom>
              <a:avLst/>
              <a:gdLst>
                <a:gd name="T0" fmla="*/ 75 w 83"/>
                <a:gd name="T1" fmla="*/ 0 h 150"/>
                <a:gd name="T2" fmla="*/ 0 w 83"/>
                <a:gd name="T3" fmla="*/ 144 h 150"/>
                <a:gd name="T4" fmla="*/ 11 w 83"/>
                <a:gd name="T5" fmla="*/ 150 h 150"/>
                <a:gd name="T6" fmla="*/ 83 w 83"/>
                <a:gd name="T7" fmla="*/ 5 h 150"/>
                <a:gd name="T8" fmla="*/ 75 w 83"/>
                <a:gd name="T9" fmla="*/ 0 h 150"/>
              </a:gdLst>
              <a:ahLst/>
              <a:cxnLst>
                <a:cxn ang="0">
                  <a:pos x="T0" y="T1"/>
                </a:cxn>
                <a:cxn ang="0">
                  <a:pos x="T2" y="T3"/>
                </a:cxn>
                <a:cxn ang="0">
                  <a:pos x="T4" y="T5"/>
                </a:cxn>
                <a:cxn ang="0">
                  <a:pos x="T6" y="T7"/>
                </a:cxn>
                <a:cxn ang="0">
                  <a:pos x="T8" y="T9"/>
                </a:cxn>
              </a:cxnLst>
              <a:rect l="0" t="0" r="r" b="b"/>
              <a:pathLst>
                <a:path w="83" h="150">
                  <a:moveTo>
                    <a:pt x="75" y="0"/>
                  </a:moveTo>
                  <a:lnTo>
                    <a:pt x="0" y="144"/>
                  </a:lnTo>
                  <a:lnTo>
                    <a:pt x="11" y="150"/>
                  </a:lnTo>
                  <a:lnTo>
                    <a:pt x="83" y="5"/>
                  </a:lnTo>
                  <a:lnTo>
                    <a:pt x="75" y="0"/>
                  </a:lnTo>
                  <a:close/>
                </a:path>
              </a:pathLst>
            </a:custGeom>
            <a:solidFill>
              <a:srgbClr val="004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2" name="Freeform 99">
              <a:extLst>
                <a:ext uri="{FF2B5EF4-FFF2-40B4-BE49-F238E27FC236}">
                  <a16:creationId xmlns:a16="http://schemas.microsoft.com/office/drawing/2014/main" xmlns="" id="{17F1DB68-677E-481D-9901-9BA55809F532}"/>
                </a:ext>
              </a:extLst>
            </p:cNvPr>
            <p:cNvSpPr/>
            <p:nvPr/>
          </p:nvSpPr>
          <p:spPr bwMode="auto">
            <a:xfrm>
              <a:off x="6146801" y="4638675"/>
              <a:ext cx="204788" cy="238125"/>
            </a:xfrm>
            <a:custGeom>
              <a:avLst/>
              <a:gdLst>
                <a:gd name="T0" fmla="*/ 121 w 129"/>
                <a:gd name="T1" fmla="*/ 0 h 150"/>
                <a:gd name="T2" fmla="*/ 0 w 129"/>
                <a:gd name="T3" fmla="*/ 142 h 150"/>
                <a:gd name="T4" fmla="*/ 8 w 129"/>
                <a:gd name="T5" fmla="*/ 150 h 150"/>
                <a:gd name="T6" fmla="*/ 129 w 129"/>
                <a:gd name="T7" fmla="*/ 5 h 150"/>
                <a:gd name="T8" fmla="*/ 121 w 129"/>
                <a:gd name="T9" fmla="*/ 0 h 150"/>
              </a:gdLst>
              <a:ahLst/>
              <a:cxnLst>
                <a:cxn ang="0">
                  <a:pos x="T0" y="T1"/>
                </a:cxn>
                <a:cxn ang="0">
                  <a:pos x="T2" y="T3"/>
                </a:cxn>
                <a:cxn ang="0">
                  <a:pos x="T4" y="T5"/>
                </a:cxn>
                <a:cxn ang="0">
                  <a:pos x="T6" y="T7"/>
                </a:cxn>
                <a:cxn ang="0">
                  <a:pos x="T8" y="T9"/>
                </a:cxn>
              </a:cxnLst>
              <a:rect l="0" t="0" r="r" b="b"/>
              <a:pathLst>
                <a:path w="129" h="150">
                  <a:moveTo>
                    <a:pt x="121" y="0"/>
                  </a:moveTo>
                  <a:lnTo>
                    <a:pt x="0" y="142"/>
                  </a:lnTo>
                  <a:lnTo>
                    <a:pt x="8" y="150"/>
                  </a:lnTo>
                  <a:lnTo>
                    <a:pt x="129" y="5"/>
                  </a:lnTo>
                  <a:lnTo>
                    <a:pt x="121" y="0"/>
                  </a:lnTo>
                  <a:close/>
                </a:path>
              </a:pathLst>
            </a:custGeom>
            <a:solidFill>
              <a:srgbClr val="004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3" name="Freeform 100">
              <a:extLst>
                <a:ext uri="{FF2B5EF4-FFF2-40B4-BE49-F238E27FC236}">
                  <a16:creationId xmlns:a16="http://schemas.microsoft.com/office/drawing/2014/main" xmlns="" id="{3DB34298-2D45-470F-AA9C-6444CEA61E14}"/>
                </a:ext>
              </a:extLst>
            </p:cNvPr>
            <p:cNvSpPr/>
            <p:nvPr/>
          </p:nvSpPr>
          <p:spPr bwMode="auto">
            <a:xfrm>
              <a:off x="5799138" y="4573588"/>
              <a:ext cx="603250" cy="85725"/>
            </a:xfrm>
            <a:custGeom>
              <a:avLst/>
              <a:gdLst>
                <a:gd name="T0" fmla="*/ 380 w 380"/>
                <a:gd name="T1" fmla="*/ 0 h 54"/>
                <a:gd name="T2" fmla="*/ 0 w 380"/>
                <a:gd name="T3" fmla="*/ 0 h 54"/>
                <a:gd name="T4" fmla="*/ 24 w 380"/>
                <a:gd name="T5" fmla="*/ 54 h 54"/>
                <a:gd name="T6" fmla="*/ 358 w 380"/>
                <a:gd name="T7" fmla="*/ 54 h 54"/>
                <a:gd name="T8" fmla="*/ 380 w 380"/>
                <a:gd name="T9" fmla="*/ 0 h 54"/>
              </a:gdLst>
              <a:ahLst/>
              <a:cxnLst>
                <a:cxn ang="0">
                  <a:pos x="T0" y="T1"/>
                </a:cxn>
                <a:cxn ang="0">
                  <a:pos x="T2" y="T3"/>
                </a:cxn>
                <a:cxn ang="0">
                  <a:pos x="T4" y="T5"/>
                </a:cxn>
                <a:cxn ang="0">
                  <a:pos x="T6" y="T7"/>
                </a:cxn>
                <a:cxn ang="0">
                  <a:pos x="T8" y="T9"/>
                </a:cxn>
              </a:cxnLst>
              <a:rect l="0" t="0" r="r" b="b"/>
              <a:pathLst>
                <a:path w="380" h="54">
                  <a:moveTo>
                    <a:pt x="380" y="0"/>
                  </a:moveTo>
                  <a:lnTo>
                    <a:pt x="0" y="0"/>
                  </a:lnTo>
                  <a:lnTo>
                    <a:pt x="24" y="54"/>
                  </a:lnTo>
                  <a:lnTo>
                    <a:pt x="358" y="54"/>
                  </a:lnTo>
                  <a:lnTo>
                    <a:pt x="380" y="0"/>
                  </a:lnTo>
                  <a:close/>
                </a:path>
              </a:pathLst>
            </a:custGeom>
            <a:solidFill>
              <a:srgbClr val="006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4" name="Rectangle 101">
              <a:extLst>
                <a:ext uri="{FF2B5EF4-FFF2-40B4-BE49-F238E27FC236}">
                  <a16:creationId xmlns:a16="http://schemas.microsoft.com/office/drawing/2014/main" xmlns="" id="{F38E534F-E137-4E44-9169-82322CF7A970}"/>
                </a:ext>
              </a:extLst>
            </p:cNvPr>
            <p:cNvSpPr>
              <a:spLocks noChangeArrowheads="1"/>
            </p:cNvSpPr>
            <p:nvPr/>
          </p:nvSpPr>
          <p:spPr bwMode="auto">
            <a:xfrm>
              <a:off x="6015038" y="4841875"/>
              <a:ext cx="169863" cy="47625"/>
            </a:xfrm>
            <a:prstGeom prst="rect">
              <a:avLst/>
            </a:prstGeom>
            <a:solidFill>
              <a:srgbClr val="0045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5" name="Freeform 102">
              <a:extLst>
                <a:ext uri="{FF2B5EF4-FFF2-40B4-BE49-F238E27FC236}">
                  <a16:creationId xmlns:a16="http://schemas.microsoft.com/office/drawing/2014/main" xmlns="" id="{4B59AAC2-DE66-4CA7-8A0E-F49B3FB60689}"/>
                </a:ext>
              </a:extLst>
            </p:cNvPr>
            <p:cNvSpPr/>
            <p:nvPr/>
          </p:nvSpPr>
          <p:spPr bwMode="auto">
            <a:xfrm>
              <a:off x="6007101" y="4876800"/>
              <a:ext cx="38100" cy="139700"/>
            </a:xfrm>
            <a:custGeom>
              <a:avLst/>
              <a:gdLst>
                <a:gd name="T0" fmla="*/ 24 w 24"/>
                <a:gd name="T1" fmla="*/ 0 h 88"/>
                <a:gd name="T2" fmla="*/ 13 w 24"/>
                <a:gd name="T3" fmla="*/ 0 h 88"/>
                <a:gd name="T4" fmla="*/ 0 w 24"/>
                <a:gd name="T5" fmla="*/ 88 h 88"/>
                <a:gd name="T6" fmla="*/ 10 w 24"/>
                <a:gd name="T7" fmla="*/ 88 h 88"/>
                <a:gd name="T8" fmla="*/ 24 w 24"/>
                <a:gd name="T9" fmla="*/ 0 h 88"/>
              </a:gdLst>
              <a:ahLst/>
              <a:cxnLst>
                <a:cxn ang="0">
                  <a:pos x="T0" y="T1"/>
                </a:cxn>
                <a:cxn ang="0">
                  <a:pos x="T2" y="T3"/>
                </a:cxn>
                <a:cxn ang="0">
                  <a:pos x="T4" y="T5"/>
                </a:cxn>
                <a:cxn ang="0">
                  <a:pos x="T6" y="T7"/>
                </a:cxn>
                <a:cxn ang="0">
                  <a:pos x="T8" y="T9"/>
                </a:cxn>
              </a:cxnLst>
              <a:rect l="0" t="0" r="r" b="b"/>
              <a:pathLst>
                <a:path w="24" h="88">
                  <a:moveTo>
                    <a:pt x="24" y="0"/>
                  </a:moveTo>
                  <a:lnTo>
                    <a:pt x="13" y="0"/>
                  </a:lnTo>
                  <a:lnTo>
                    <a:pt x="0" y="88"/>
                  </a:lnTo>
                  <a:lnTo>
                    <a:pt x="10" y="88"/>
                  </a:lnTo>
                  <a:lnTo>
                    <a:pt x="24" y="0"/>
                  </a:lnTo>
                  <a:close/>
                </a:path>
              </a:pathLst>
            </a:custGeom>
            <a:solidFill>
              <a:srgbClr val="004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6" name="Freeform 103">
              <a:extLst>
                <a:ext uri="{FF2B5EF4-FFF2-40B4-BE49-F238E27FC236}">
                  <a16:creationId xmlns:a16="http://schemas.microsoft.com/office/drawing/2014/main" xmlns="" id="{3F5F4601-C1A2-468C-9BD8-ACA99A541184}"/>
                </a:ext>
              </a:extLst>
            </p:cNvPr>
            <p:cNvSpPr/>
            <p:nvPr/>
          </p:nvSpPr>
          <p:spPr bwMode="auto">
            <a:xfrm>
              <a:off x="6154738" y="4876800"/>
              <a:ext cx="34925" cy="139700"/>
            </a:xfrm>
            <a:custGeom>
              <a:avLst/>
              <a:gdLst>
                <a:gd name="T0" fmla="*/ 11 w 22"/>
                <a:gd name="T1" fmla="*/ 0 h 88"/>
                <a:gd name="T2" fmla="*/ 0 w 22"/>
                <a:gd name="T3" fmla="*/ 0 h 88"/>
                <a:gd name="T4" fmla="*/ 11 w 22"/>
                <a:gd name="T5" fmla="*/ 88 h 88"/>
                <a:gd name="T6" fmla="*/ 22 w 22"/>
                <a:gd name="T7" fmla="*/ 88 h 88"/>
                <a:gd name="T8" fmla="*/ 11 w 22"/>
                <a:gd name="T9" fmla="*/ 0 h 88"/>
              </a:gdLst>
              <a:ahLst/>
              <a:cxnLst>
                <a:cxn ang="0">
                  <a:pos x="T0" y="T1"/>
                </a:cxn>
                <a:cxn ang="0">
                  <a:pos x="T2" y="T3"/>
                </a:cxn>
                <a:cxn ang="0">
                  <a:pos x="T4" y="T5"/>
                </a:cxn>
                <a:cxn ang="0">
                  <a:pos x="T6" y="T7"/>
                </a:cxn>
                <a:cxn ang="0">
                  <a:pos x="T8" y="T9"/>
                </a:cxn>
              </a:cxnLst>
              <a:rect l="0" t="0" r="r" b="b"/>
              <a:pathLst>
                <a:path w="22" h="88">
                  <a:moveTo>
                    <a:pt x="11" y="0"/>
                  </a:moveTo>
                  <a:lnTo>
                    <a:pt x="0" y="0"/>
                  </a:lnTo>
                  <a:lnTo>
                    <a:pt x="11" y="88"/>
                  </a:lnTo>
                  <a:lnTo>
                    <a:pt x="22" y="88"/>
                  </a:lnTo>
                  <a:lnTo>
                    <a:pt x="11" y="0"/>
                  </a:lnTo>
                  <a:close/>
                </a:path>
              </a:pathLst>
            </a:custGeom>
            <a:solidFill>
              <a:srgbClr val="004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7" name="Freeform 104">
              <a:extLst>
                <a:ext uri="{FF2B5EF4-FFF2-40B4-BE49-F238E27FC236}">
                  <a16:creationId xmlns:a16="http://schemas.microsoft.com/office/drawing/2014/main" xmlns="" id="{5E5B9A3A-7603-4E0C-BC6E-668319F375AE}"/>
                </a:ext>
              </a:extLst>
            </p:cNvPr>
            <p:cNvSpPr/>
            <p:nvPr/>
          </p:nvSpPr>
          <p:spPr bwMode="auto">
            <a:xfrm>
              <a:off x="5994401" y="5016500"/>
              <a:ext cx="203200" cy="161925"/>
            </a:xfrm>
            <a:custGeom>
              <a:avLst/>
              <a:gdLst>
                <a:gd name="T0" fmla="*/ 123 w 128"/>
                <a:gd name="T1" fmla="*/ 0 h 102"/>
                <a:gd name="T2" fmla="*/ 112 w 128"/>
                <a:gd name="T3" fmla="*/ 0 h 102"/>
                <a:gd name="T4" fmla="*/ 18 w 128"/>
                <a:gd name="T5" fmla="*/ 0 h 102"/>
                <a:gd name="T6" fmla="*/ 8 w 128"/>
                <a:gd name="T7" fmla="*/ 0 h 102"/>
                <a:gd name="T8" fmla="*/ 0 w 128"/>
                <a:gd name="T9" fmla="*/ 0 h 102"/>
                <a:gd name="T10" fmla="*/ 0 w 128"/>
                <a:gd name="T11" fmla="*/ 102 h 102"/>
                <a:gd name="T12" fmla="*/ 128 w 128"/>
                <a:gd name="T13" fmla="*/ 102 h 102"/>
                <a:gd name="T14" fmla="*/ 128 w 128"/>
                <a:gd name="T15" fmla="*/ 0 h 102"/>
                <a:gd name="T16" fmla="*/ 123 w 128"/>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2">
                  <a:moveTo>
                    <a:pt x="123" y="0"/>
                  </a:moveTo>
                  <a:lnTo>
                    <a:pt x="112" y="0"/>
                  </a:lnTo>
                  <a:lnTo>
                    <a:pt x="18" y="0"/>
                  </a:lnTo>
                  <a:lnTo>
                    <a:pt x="8" y="0"/>
                  </a:lnTo>
                  <a:lnTo>
                    <a:pt x="0" y="0"/>
                  </a:lnTo>
                  <a:lnTo>
                    <a:pt x="0" y="102"/>
                  </a:lnTo>
                  <a:lnTo>
                    <a:pt x="128" y="102"/>
                  </a:lnTo>
                  <a:lnTo>
                    <a:pt x="128" y="0"/>
                  </a:lnTo>
                  <a:lnTo>
                    <a:pt x="123" y="0"/>
                  </a:lnTo>
                  <a:close/>
                </a:path>
              </a:pathLst>
            </a:custGeom>
            <a:solidFill>
              <a:srgbClr val="006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grpSp>
        <p:nvGrpSpPr>
          <p:cNvPr id="12" name="组合 146">
            <a:extLst>
              <a:ext uri="{FF2B5EF4-FFF2-40B4-BE49-F238E27FC236}">
                <a16:creationId xmlns:a16="http://schemas.microsoft.com/office/drawing/2014/main" xmlns="" id="{62C68ED9-2BF4-48D8-86A2-F349B0C0DBD2}"/>
              </a:ext>
            </a:extLst>
          </p:cNvPr>
          <p:cNvGrpSpPr/>
          <p:nvPr/>
        </p:nvGrpSpPr>
        <p:grpSpPr>
          <a:xfrm>
            <a:off x="2699427" y="504737"/>
            <a:ext cx="1358560" cy="1414152"/>
            <a:chOff x="5295900" y="2478088"/>
            <a:chExt cx="1609726" cy="1871663"/>
          </a:xfrm>
        </p:grpSpPr>
        <p:sp>
          <p:nvSpPr>
            <p:cNvPr id="39" name="Freeform 108">
              <a:extLst>
                <a:ext uri="{FF2B5EF4-FFF2-40B4-BE49-F238E27FC236}">
                  <a16:creationId xmlns:a16="http://schemas.microsoft.com/office/drawing/2014/main" xmlns="" id="{4C104980-26EC-45E3-AF7C-16B82C5059EF}"/>
                </a:ext>
              </a:extLst>
            </p:cNvPr>
            <p:cNvSpPr/>
            <p:nvPr/>
          </p:nvSpPr>
          <p:spPr bwMode="auto">
            <a:xfrm>
              <a:off x="5295900" y="2478088"/>
              <a:ext cx="801688" cy="1555750"/>
            </a:xfrm>
            <a:custGeom>
              <a:avLst/>
              <a:gdLst>
                <a:gd name="T0" fmla="*/ 188 w 188"/>
                <a:gd name="T1" fmla="*/ 7 h 364"/>
                <a:gd name="T2" fmla="*/ 188 w 188"/>
                <a:gd name="T3" fmla="*/ 7 h 364"/>
                <a:gd name="T4" fmla="*/ 19 w 188"/>
                <a:gd name="T5" fmla="*/ 127 h 364"/>
                <a:gd name="T6" fmla="*/ 139 w 188"/>
                <a:gd name="T7" fmla="*/ 351 h 364"/>
                <a:gd name="T8" fmla="*/ 147 w 188"/>
                <a:gd name="T9" fmla="*/ 359 h 364"/>
                <a:gd name="T10" fmla="*/ 151 w 188"/>
                <a:gd name="T11" fmla="*/ 364 h 364"/>
                <a:gd name="T12" fmla="*/ 178 w 188"/>
                <a:gd name="T13" fmla="*/ 364 h 364"/>
                <a:gd name="T14" fmla="*/ 188 w 188"/>
                <a:gd name="T15" fmla="*/ 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64">
                  <a:moveTo>
                    <a:pt x="188" y="7"/>
                  </a:moveTo>
                  <a:cubicBezTo>
                    <a:pt x="188" y="7"/>
                    <a:pt x="188" y="7"/>
                    <a:pt x="188" y="7"/>
                  </a:cubicBezTo>
                  <a:cubicBezTo>
                    <a:pt x="188" y="7"/>
                    <a:pt x="46" y="0"/>
                    <a:pt x="19" y="127"/>
                  </a:cubicBezTo>
                  <a:cubicBezTo>
                    <a:pt x="19" y="127"/>
                    <a:pt x="0" y="216"/>
                    <a:pt x="139" y="351"/>
                  </a:cubicBezTo>
                  <a:cubicBezTo>
                    <a:pt x="147" y="359"/>
                    <a:pt x="147" y="359"/>
                    <a:pt x="147" y="359"/>
                  </a:cubicBezTo>
                  <a:cubicBezTo>
                    <a:pt x="147" y="359"/>
                    <a:pt x="149" y="361"/>
                    <a:pt x="151" y="364"/>
                  </a:cubicBezTo>
                  <a:cubicBezTo>
                    <a:pt x="178" y="364"/>
                    <a:pt x="178" y="364"/>
                    <a:pt x="178" y="364"/>
                  </a:cubicBezTo>
                  <a:cubicBezTo>
                    <a:pt x="66" y="47"/>
                    <a:pt x="188" y="7"/>
                    <a:pt x="188" y="7"/>
                  </a:cubicBezTo>
                  <a:close/>
                </a:path>
              </a:pathLst>
            </a:custGeom>
            <a:solidFill>
              <a:srgbClr val="FFE66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0" name="Freeform 109">
              <a:extLst>
                <a:ext uri="{FF2B5EF4-FFF2-40B4-BE49-F238E27FC236}">
                  <a16:creationId xmlns:a16="http://schemas.microsoft.com/office/drawing/2014/main" xmlns="" id="{98BCC565-F8F5-4A33-BDD5-95ECDA7353CE}"/>
                </a:ext>
              </a:extLst>
            </p:cNvPr>
            <p:cNvSpPr/>
            <p:nvPr/>
          </p:nvSpPr>
          <p:spPr bwMode="auto">
            <a:xfrm>
              <a:off x="5576888" y="2508251"/>
              <a:ext cx="1114425" cy="1566863"/>
            </a:xfrm>
            <a:custGeom>
              <a:avLst/>
              <a:gdLst>
                <a:gd name="T0" fmla="*/ 122 w 261"/>
                <a:gd name="T1" fmla="*/ 0 h 367"/>
                <a:gd name="T2" fmla="*/ 122 w 261"/>
                <a:gd name="T3" fmla="*/ 0 h 367"/>
                <a:gd name="T4" fmla="*/ 122 w 261"/>
                <a:gd name="T5" fmla="*/ 0 h 367"/>
                <a:gd name="T6" fmla="*/ 112 w 261"/>
                <a:gd name="T7" fmla="*/ 357 h 367"/>
                <a:gd name="T8" fmla="*/ 85 w 261"/>
                <a:gd name="T9" fmla="*/ 357 h 367"/>
                <a:gd name="T10" fmla="*/ 90 w 261"/>
                <a:gd name="T11" fmla="*/ 367 h 367"/>
                <a:gd name="T12" fmla="*/ 109 w 261"/>
                <a:gd name="T13" fmla="*/ 367 h 367"/>
                <a:gd name="T14" fmla="*/ 122 w 261"/>
                <a:gd name="T15" fmla="*/ 367 h 367"/>
                <a:gd name="T16" fmla="*/ 155 w 261"/>
                <a:gd name="T17" fmla="*/ 367 h 367"/>
                <a:gd name="T18" fmla="*/ 160 w 261"/>
                <a:gd name="T19" fmla="*/ 357 h 367"/>
                <a:gd name="T20" fmla="*/ 141 w 261"/>
                <a:gd name="T21" fmla="*/ 357 h 367"/>
                <a:gd name="T22" fmla="*/ 122 w 261"/>
                <a:gd name="T2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67">
                  <a:moveTo>
                    <a:pt x="122" y="0"/>
                  </a:moveTo>
                  <a:cubicBezTo>
                    <a:pt x="122" y="0"/>
                    <a:pt x="122" y="0"/>
                    <a:pt x="122" y="0"/>
                  </a:cubicBezTo>
                  <a:cubicBezTo>
                    <a:pt x="122" y="0"/>
                    <a:pt x="122" y="0"/>
                    <a:pt x="122" y="0"/>
                  </a:cubicBezTo>
                  <a:cubicBezTo>
                    <a:pt x="122" y="0"/>
                    <a:pt x="0" y="40"/>
                    <a:pt x="112" y="357"/>
                  </a:cubicBezTo>
                  <a:cubicBezTo>
                    <a:pt x="85" y="357"/>
                    <a:pt x="85" y="357"/>
                    <a:pt x="85" y="357"/>
                  </a:cubicBezTo>
                  <a:cubicBezTo>
                    <a:pt x="87" y="360"/>
                    <a:pt x="89" y="363"/>
                    <a:pt x="90" y="367"/>
                  </a:cubicBezTo>
                  <a:cubicBezTo>
                    <a:pt x="109" y="367"/>
                    <a:pt x="109" y="367"/>
                    <a:pt x="109" y="367"/>
                  </a:cubicBezTo>
                  <a:cubicBezTo>
                    <a:pt x="122" y="367"/>
                    <a:pt x="122" y="367"/>
                    <a:pt x="122" y="367"/>
                  </a:cubicBezTo>
                  <a:cubicBezTo>
                    <a:pt x="155" y="367"/>
                    <a:pt x="155" y="367"/>
                    <a:pt x="155" y="367"/>
                  </a:cubicBezTo>
                  <a:cubicBezTo>
                    <a:pt x="155" y="363"/>
                    <a:pt x="157" y="360"/>
                    <a:pt x="160" y="357"/>
                  </a:cubicBezTo>
                  <a:cubicBezTo>
                    <a:pt x="141" y="357"/>
                    <a:pt x="141" y="357"/>
                    <a:pt x="141" y="357"/>
                  </a:cubicBezTo>
                  <a:cubicBezTo>
                    <a:pt x="261" y="57"/>
                    <a:pt x="122" y="0"/>
                    <a:pt x="122" y="0"/>
                  </a:cubicBezTo>
                  <a:close/>
                </a:path>
              </a:pathLst>
            </a:custGeom>
            <a:solidFill>
              <a:srgbClr val="EBC83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1" name="Rectangle 110">
              <a:extLst>
                <a:ext uri="{FF2B5EF4-FFF2-40B4-BE49-F238E27FC236}">
                  <a16:creationId xmlns:a16="http://schemas.microsoft.com/office/drawing/2014/main" xmlns="" id="{5FC4B856-814F-45D4-854D-42C32A686EAD}"/>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2" name="Rectangle 111">
              <a:extLst>
                <a:ext uri="{FF2B5EF4-FFF2-40B4-BE49-F238E27FC236}">
                  <a16:creationId xmlns:a16="http://schemas.microsoft.com/office/drawing/2014/main" xmlns="" id="{AB793700-9473-406F-BD7A-6DFE3214C5FA}"/>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3" name="Freeform 112">
              <a:extLst>
                <a:ext uri="{FF2B5EF4-FFF2-40B4-BE49-F238E27FC236}">
                  <a16:creationId xmlns:a16="http://schemas.microsoft.com/office/drawing/2014/main" xmlns="" id="{6A5D2C0B-BF41-401E-B450-78188065D0BD}"/>
                </a:ext>
              </a:extLst>
            </p:cNvPr>
            <p:cNvSpPr/>
            <p:nvPr/>
          </p:nvSpPr>
          <p:spPr bwMode="auto">
            <a:xfrm>
              <a:off x="6097588" y="2478088"/>
              <a:ext cx="808038" cy="1555750"/>
            </a:xfrm>
            <a:custGeom>
              <a:avLst/>
              <a:gdLst>
                <a:gd name="T0" fmla="*/ 42 w 189"/>
                <a:gd name="T1" fmla="*/ 359 h 364"/>
                <a:gd name="T2" fmla="*/ 49 w 189"/>
                <a:gd name="T3" fmla="*/ 351 h 364"/>
                <a:gd name="T4" fmla="*/ 169 w 189"/>
                <a:gd name="T5" fmla="*/ 127 h 364"/>
                <a:gd name="T6" fmla="*/ 0 w 189"/>
                <a:gd name="T7" fmla="*/ 7 h 364"/>
                <a:gd name="T8" fmla="*/ 0 w 189"/>
                <a:gd name="T9" fmla="*/ 7 h 364"/>
                <a:gd name="T10" fmla="*/ 0 w 189"/>
                <a:gd name="T11" fmla="*/ 7 h 364"/>
                <a:gd name="T12" fmla="*/ 19 w 189"/>
                <a:gd name="T13" fmla="*/ 364 h 364"/>
                <a:gd name="T14" fmla="*/ 38 w 189"/>
                <a:gd name="T15" fmla="*/ 364 h 364"/>
                <a:gd name="T16" fmla="*/ 42 w 189"/>
                <a:gd name="T17" fmla="*/ 35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64">
                  <a:moveTo>
                    <a:pt x="42" y="359"/>
                  </a:moveTo>
                  <a:cubicBezTo>
                    <a:pt x="49" y="351"/>
                    <a:pt x="49" y="351"/>
                    <a:pt x="49" y="351"/>
                  </a:cubicBezTo>
                  <a:cubicBezTo>
                    <a:pt x="189" y="216"/>
                    <a:pt x="169" y="127"/>
                    <a:pt x="169" y="127"/>
                  </a:cubicBezTo>
                  <a:cubicBezTo>
                    <a:pt x="142" y="0"/>
                    <a:pt x="0" y="7"/>
                    <a:pt x="0" y="7"/>
                  </a:cubicBezTo>
                  <a:cubicBezTo>
                    <a:pt x="0" y="7"/>
                    <a:pt x="0" y="7"/>
                    <a:pt x="0" y="7"/>
                  </a:cubicBezTo>
                  <a:cubicBezTo>
                    <a:pt x="0" y="7"/>
                    <a:pt x="0" y="7"/>
                    <a:pt x="0" y="7"/>
                  </a:cubicBezTo>
                  <a:cubicBezTo>
                    <a:pt x="0" y="7"/>
                    <a:pt x="139" y="64"/>
                    <a:pt x="19" y="364"/>
                  </a:cubicBezTo>
                  <a:cubicBezTo>
                    <a:pt x="38" y="364"/>
                    <a:pt x="38" y="364"/>
                    <a:pt x="38" y="364"/>
                  </a:cubicBezTo>
                  <a:cubicBezTo>
                    <a:pt x="40" y="361"/>
                    <a:pt x="42" y="359"/>
                    <a:pt x="42" y="359"/>
                  </a:cubicBezTo>
                  <a:close/>
                </a:path>
              </a:pathLst>
            </a:custGeom>
            <a:solidFill>
              <a:srgbClr val="FFE66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4" name="Freeform 113">
              <a:extLst>
                <a:ext uri="{FF2B5EF4-FFF2-40B4-BE49-F238E27FC236}">
                  <a16:creationId xmlns:a16="http://schemas.microsoft.com/office/drawing/2014/main" xmlns="" id="{76EA8A99-1493-410B-81D4-B34D056007E7}"/>
                </a:ext>
              </a:extLst>
            </p:cNvPr>
            <p:cNvSpPr/>
            <p:nvPr/>
          </p:nvSpPr>
          <p:spPr bwMode="auto">
            <a:xfrm>
              <a:off x="5961063" y="4067176"/>
              <a:ext cx="111125" cy="123825"/>
            </a:xfrm>
            <a:custGeom>
              <a:avLst/>
              <a:gdLst>
                <a:gd name="T0" fmla="*/ 0 w 70"/>
                <a:gd name="T1" fmla="*/ 3 h 78"/>
                <a:gd name="T2" fmla="*/ 65 w 70"/>
                <a:gd name="T3" fmla="*/ 78 h 78"/>
                <a:gd name="T4" fmla="*/ 70 w 70"/>
                <a:gd name="T5" fmla="*/ 75 h 78"/>
                <a:gd name="T6" fmla="*/ 6 w 70"/>
                <a:gd name="T7" fmla="*/ 0 h 78"/>
                <a:gd name="T8" fmla="*/ 0 w 70"/>
                <a:gd name="T9" fmla="*/ 3 h 78"/>
              </a:gdLst>
              <a:ahLst/>
              <a:cxnLst>
                <a:cxn ang="0">
                  <a:pos x="T0" y="T1"/>
                </a:cxn>
                <a:cxn ang="0">
                  <a:pos x="T2" y="T3"/>
                </a:cxn>
                <a:cxn ang="0">
                  <a:pos x="T4" y="T5"/>
                </a:cxn>
                <a:cxn ang="0">
                  <a:pos x="T6" y="T7"/>
                </a:cxn>
                <a:cxn ang="0">
                  <a:pos x="T8" y="T9"/>
                </a:cxn>
              </a:cxnLst>
              <a:rect l="0" t="0" r="r" b="b"/>
              <a:pathLst>
                <a:path w="70" h="78">
                  <a:moveTo>
                    <a:pt x="0" y="3"/>
                  </a:moveTo>
                  <a:lnTo>
                    <a:pt x="65" y="78"/>
                  </a:lnTo>
                  <a:lnTo>
                    <a:pt x="70" y="75"/>
                  </a:lnTo>
                  <a:lnTo>
                    <a:pt x="6" y="0"/>
                  </a:lnTo>
                  <a:lnTo>
                    <a:pt x="0" y="3"/>
                  </a:lnTo>
                  <a:close/>
                </a:path>
              </a:pathLst>
            </a:custGeom>
            <a:solidFill>
              <a:srgbClr val="924B1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5" name="Freeform 114">
              <a:extLst>
                <a:ext uri="{FF2B5EF4-FFF2-40B4-BE49-F238E27FC236}">
                  <a16:creationId xmlns:a16="http://schemas.microsoft.com/office/drawing/2014/main" xmlns="" id="{E61D62E0-122B-42C7-9FA5-F869F2C69C99}"/>
                </a:ext>
              </a:extLst>
            </p:cNvPr>
            <p:cNvSpPr/>
            <p:nvPr/>
          </p:nvSpPr>
          <p:spPr bwMode="auto">
            <a:xfrm>
              <a:off x="6016625" y="4067176"/>
              <a:ext cx="68263" cy="123825"/>
            </a:xfrm>
            <a:custGeom>
              <a:avLst/>
              <a:gdLst>
                <a:gd name="T0" fmla="*/ 0 w 43"/>
                <a:gd name="T1" fmla="*/ 3 h 78"/>
                <a:gd name="T2" fmla="*/ 38 w 43"/>
                <a:gd name="T3" fmla="*/ 78 h 78"/>
                <a:gd name="T4" fmla="*/ 43 w 43"/>
                <a:gd name="T5" fmla="*/ 75 h 78"/>
                <a:gd name="T6" fmla="*/ 6 w 43"/>
                <a:gd name="T7" fmla="*/ 0 h 78"/>
                <a:gd name="T8" fmla="*/ 0 w 43"/>
                <a:gd name="T9" fmla="*/ 3 h 78"/>
              </a:gdLst>
              <a:ahLst/>
              <a:cxnLst>
                <a:cxn ang="0">
                  <a:pos x="T0" y="T1"/>
                </a:cxn>
                <a:cxn ang="0">
                  <a:pos x="T2" y="T3"/>
                </a:cxn>
                <a:cxn ang="0">
                  <a:pos x="T4" y="T5"/>
                </a:cxn>
                <a:cxn ang="0">
                  <a:pos x="T6" y="T7"/>
                </a:cxn>
                <a:cxn ang="0">
                  <a:pos x="T8" y="T9"/>
                </a:cxn>
              </a:cxnLst>
              <a:rect l="0" t="0" r="r" b="b"/>
              <a:pathLst>
                <a:path w="43" h="78">
                  <a:moveTo>
                    <a:pt x="0" y="3"/>
                  </a:moveTo>
                  <a:lnTo>
                    <a:pt x="38" y="78"/>
                  </a:lnTo>
                  <a:lnTo>
                    <a:pt x="43" y="75"/>
                  </a:lnTo>
                  <a:lnTo>
                    <a:pt x="6" y="0"/>
                  </a:lnTo>
                  <a:lnTo>
                    <a:pt x="0" y="3"/>
                  </a:lnTo>
                  <a:close/>
                </a:path>
              </a:pathLst>
            </a:custGeom>
            <a:solidFill>
              <a:srgbClr val="924B1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6" name="Freeform 115">
              <a:extLst>
                <a:ext uri="{FF2B5EF4-FFF2-40B4-BE49-F238E27FC236}">
                  <a16:creationId xmlns:a16="http://schemas.microsoft.com/office/drawing/2014/main" xmlns="" id="{D5AB0DCA-EC7B-4BAC-A027-CABBEDEF0FF4}"/>
                </a:ext>
              </a:extLst>
            </p:cNvPr>
            <p:cNvSpPr/>
            <p:nvPr/>
          </p:nvSpPr>
          <p:spPr bwMode="auto">
            <a:xfrm>
              <a:off x="6067425" y="4067176"/>
              <a:ext cx="30163" cy="123825"/>
            </a:xfrm>
            <a:custGeom>
              <a:avLst/>
              <a:gdLst>
                <a:gd name="T0" fmla="*/ 0 w 19"/>
                <a:gd name="T1" fmla="*/ 0 h 78"/>
                <a:gd name="T2" fmla="*/ 11 w 19"/>
                <a:gd name="T3" fmla="*/ 78 h 78"/>
                <a:gd name="T4" fmla="*/ 19 w 19"/>
                <a:gd name="T5" fmla="*/ 75 h 78"/>
                <a:gd name="T6" fmla="*/ 6 w 19"/>
                <a:gd name="T7" fmla="*/ 0 h 78"/>
                <a:gd name="T8" fmla="*/ 0 w 19"/>
                <a:gd name="T9" fmla="*/ 0 h 78"/>
              </a:gdLst>
              <a:ahLst/>
              <a:cxnLst>
                <a:cxn ang="0">
                  <a:pos x="T0" y="T1"/>
                </a:cxn>
                <a:cxn ang="0">
                  <a:pos x="T2" y="T3"/>
                </a:cxn>
                <a:cxn ang="0">
                  <a:pos x="T4" y="T5"/>
                </a:cxn>
                <a:cxn ang="0">
                  <a:pos x="T6" y="T7"/>
                </a:cxn>
                <a:cxn ang="0">
                  <a:pos x="T8" y="T9"/>
                </a:cxn>
              </a:cxnLst>
              <a:rect l="0" t="0" r="r" b="b"/>
              <a:pathLst>
                <a:path w="19" h="78">
                  <a:moveTo>
                    <a:pt x="0" y="0"/>
                  </a:moveTo>
                  <a:lnTo>
                    <a:pt x="11" y="78"/>
                  </a:lnTo>
                  <a:lnTo>
                    <a:pt x="19" y="75"/>
                  </a:lnTo>
                  <a:lnTo>
                    <a:pt x="6" y="0"/>
                  </a:lnTo>
                  <a:lnTo>
                    <a:pt x="0" y="0"/>
                  </a:lnTo>
                  <a:close/>
                </a:path>
              </a:pathLst>
            </a:custGeom>
            <a:solidFill>
              <a:srgbClr val="924B1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7" name="Freeform 116">
              <a:extLst>
                <a:ext uri="{FF2B5EF4-FFF2-40B4-BE49-F238E27FC236}">
                  <a16:creationId xmlns:a16="http://schemas.microsoft.com/office/drawing/2014/main" xmlns="" id="{59065784-4178-4731-892D-686A01C0FEA2}"/>
                </a:ext>
              </a:extLst>
            </p:cNvPr>
            <p:cNvSpPr/>
            <p:nvPr/>
          </p:nvSpPr>
          <p:spPr bwMode="auto">
            <a:xfrm>
              <a:off x="6097588" y="4067176"/>
              <a:ext cx="30163" cy="123825"/>
            </a:xfrm>
            <a:custGeom>
              <a:avLst/>
              <a:gdLst>
                <a:gd name="T0" fmla="*/ 14 w 19"/>
                <a:gd name="T1" fmla="*/ 0 h 78"/>
                <a:gd name="T2" fmla="*/ 0 w 19"/>
                <a:gd name="T3" fmla="*/ 75 h 78"/>
                <a:gd name="T4" fmla="*/ 6 w 19"/>
                <a:gd name="T5" fmla="*/ 78 h 78"/>
                <a:gd name="T6" fmla="*/ 19 w 19"/>
                <a:gd name="T7" fmla="*/ 0 h 78"/>
                <a:gd name="T8" fmla="*/ 14 w 19"/>
                <a:gd name="T9" fmla="*/ 0 h 78"/>
              </a:gdLst>
              <a:ahLst/>
              <a:cxnLst>
                <a:cxn ang="0">
                  <a:pos x="T0" y="T1"/>
                </a:cxn>
                <a:cxn ang="0">
                  <a:pos x="T2" y="T3"/>
                </a:cxn>
                <a:cxn ang="0">
                  <a:pos x="T4" y="T5"/>
                </a:cxn>
                <a:cxn ang="0">
                  <a:pos x="T6" y="T7"/>
                </a:cxn>
                <a:cxn ang="0">
                  <a:pos x="T8" y="T9"/>
                </a:cxn>
              </a:cxnLst>
              <a:rect l="0" t="0" r="r" b="b"/>
              <a:pathLst>
                <a:path w="19" h="78">
                  <a:moveTo>
                    <a:pt x="14" y="0"/>
                  </a:moveTo>
                  <a:lnTo>
                    <a:pt x="0" y="75"/>
                  </a:lnTo>
                  <a:lnTo>
                    <a:pt x="6" y="78"/>
                  </a:lnTo>
                  <a:lnTo>
                    <a:pt x="19" y="0"/>
                  </a:lnTo>
                  <a:lnTo>
                    <a:pt x="14" y="0"/>
                  </a:lnTo>
                  <a:close/>
                </a:path>
              </a:pathLst>
            </a:custGeom>
            <a:solidFill>
              <a:srgbClr val="924B1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8" name="Freeform 117">
              <a:extLst>
                <a:ext uri="{FF2B5EF4-FFF2-40B4-BE49-F238E27FC236}">
                  <a16:creationId xmlns:a16="http://schemas.microsoft.com/office/drawing/2014/main" xmlns="" id="{B953765F-86BD-4338-AF36-94AA8711B179}"/>
                </a:ext>
              </a:extLst>
            </p:cNvPr>
            <p:cNvSpPr/>
            <p:nvPr/>
          </p:nvSpPr>
          <p:spPr bwMode="auto">
            <a:xfrm>
              <a:off x="6110288" y="4067176"/>
              <a:ext cx="68263" cy="123825"/>
            </a:xfrm>
            <a:custGeom>
              <a:avLst/>
              <a:gdLst>
                <a:gd name="T0" fmla="*/ 38 w 43"/>
                <a:gd name="T1" fmla="*/ 0 h 78"/>
                <a:gd name="T2" fmla="*/ 0 w 43"/>
                <a:gd name="T3" fmla="*/ 75 h 78"/>
                <a:gd name="T4" fmla="*/ 6 w 43"/>
                <a:gd name="T5" fmla="*/ 78 h 78"/>
                <a:gd name="T6" fmla="*/ 43 w 43"/>
                <a:gd name="T7" fmla="*/ 3 h 78"/>
                <a:gd name="T8" fmla="*/ 38 w 43"/>
                <a:gd name="T9" fmla="*/ 0 h 78"/>
              </a:gdLst>
              <a:ahLst/>
              <a:cxnLst>
                <a:cxn ang="0">
                  <a:pos x="T0" y="T1"/>
                </a:cxn>
                <a:cxn ang="0">
                  <a:pos x="T2" y="T3"/>
                </a:cxn>
                <a:cxn ang="0">
                  <a:pos x="T4" y="T5"/>
                </a:cxn>
                <a:cxn ang="0">
                  <a:pos x="T6" y="T7"/>
                </a:cxn>
                <a:cxn ang="0">
                  <a:pos x="T8" y="T9"/>
                </a:cxn>
              </a:cxnLst>
              <a:rect l="0" t="0" r="r" b="b"/>
              <a:pathLst>
                <a:path w="43" h="78">
                  <a:moveTo>
                    <a:pt x="38" y="0"/>
                  </a:moveTo>
                  <a:lnTo>
                    <a:pt x="0" y="75"/>
                  </a:lnTo>
                  <a:lnTo>
                    <a:pt x="6" y="78"/>
                  </a:lnTo>
                  <a:lnTo>
                    <a:pt x="43" y="3"/>
                  </a:lnTo>
                  <a:lnTo>
                    <a:pt x="38" y="0"/>
                  </a:lnTo>
                  <a:close/>
                </a:path>
              </a:pathLst>
            </a:custGeom>
            <a:solidFill>
              <a:srgbClr val="924B1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9" name="Freeform 118">
              <a:extLst>
                <a:ext uri="{FF2B5EF4-FFF2-40B4-BE49-F238E27FC236}">
                  <a16:creationId xmlns:a16="http://schemas.microsoft.com/office/drawing/2014/main" xmlns="" id="{9880D674-D6F3-45B1-B5FB-ED0D4BF59CD2}"/>
                </a:ext>
              </a:extLst>
            </p:cNvPr>
            <p:cNvSpPr/>
            <p:nvPr/>
          </p:nvSpPr>
          <p:spPr bwMode="auto">
            <a:xfrm>
              <a:off x="6122988" y="4067176"/>
              <a:ext cx="107950" cy="123825"/>
            </a:xfrm>
            <a:custGeom>
              <a:avLst/>
              <a:gdLst>
                <a:gd name="T0" fmla="*/ 65 w 68"/>
                <a:gd name="T1" fmla="*/ 0 h 78"/>
                <a:gd name="T2" fmla="*/ 0 w 68"/>
                <a:gd name="T3" fmla="*/ 75 h 78"/>
                <a:gd name="T4" fmla="*/ 6 w 68"/>
                <a:gd name="T5" fmla="*/ 78 h 78"/>
                <a:gd name="T6" fmla="*/ 68 w 68"/>
                <a:gd name="T7" fmla="*/ 3 h 78"/>
                <a:gd name="T8" fmla="*/ 65 w 68"/>
                <a:gd name="T9" fmla="*/ 0 h 78"/>
              </a:gdLst>
              <a:ahLst/>
              <a:cxnLst>
                <a:cxn ang="0">
                  <a:pos x="T0" y="T1"/>
                </a:cxn>
                <a:cxn ang="0">
                  <a:pos x="T2" y="T3"/>
                </a:cxn>
                <a:cxn ang="0">
                  <a:pos x="T4" y="T5"/>
                </a:cxn>
                <a:cxn ang="0">
                  <a:pos x="T6" y="T7"/>
                </a:cxn>
                <a:cxn ang="0">
                  <a:pos x="T8" y="T9"/>
                </a:cxn>
              </a:cxnLst>
              <a:rect l="0" t="0" r="r" b="b"/>
              <a:pathLst>
                <a:path w="68" h="78">
                  <a:moveTo>
                    <a:pt x="65" y="0"/>
                  </a:moveTo>
                  <a:lnTo>
                    <a:pt x="0" y="75"/>
                  </a:lnTo>
                  <a:lnTo>
                    <a:pt x="6" y="78"/>
                  </a:lnTo>
                  <a:lnTo>
                    <a:pt x="68" y="3"/>
                  </a:lnTo>
                  <a:lnTo>
                    <a:pt x="65" y="0"/>
                  </a:lnTo>
                  <a:close/>
                </a:path>
              </a:pathLst>
            </a:custGeom>
            <a:solidFill>
              <a:srgbClr val="924B1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0" name="Freeform 119">
              <a:extLst>
                <a:ext uri="{FF2B5EF4-FFF2-40B4-BE49-F238E27FC236}">
                  <a16:creationId xmlns:a16="http://schemas.microsoft.com/office/drawing/2014/main" xmlns="" id="{32F75396-C1DE-4074-A3FD-DE86150768D0}"/>
                </a:ext>
              </a:extLst>
            </p:cNvPr>
            <p:cNvSpPr/>
            <p:nvPr/>
          </p:nvSpPr>
          <p:spPr bwMode="auto">
            <a:xfrm>
              <a:off x="5940425" y="4033838"/>
              <a:ext cx="315913" cy="41275"/>
            </a:xfrm>
            <a:custGeom>
              <a:avLst/>
              <a:gdLst>
                <a:gd name="T0" fmla="*/ 199 w 199"/>
                <a:gd name="T1" fmla="*/ 0 h 26"/>
                <a:gd name="T2" fmla="*/ 0 w 199"/>
                <a:gd name="T3" fmla="*/ 0 h 26"/>
                <a:gd name="T4" fmla="*/ 13 w 199"/>
                <a:gd name="T5" fmla="*/ 26 h 26"/>
                <a:gd name="T6" fmla="*/ 188 w 199"/>
                <a:gd name="T7" fmla="*/ 26 h 26"/>
                <a:gd name="T8" fmla="*/ 199 w 199"/>
                <a:gd name="T9" fmla="*/ 0 h 26"/>
              </a:gdLst>
              <a:ahLst/>
              <a:cxnLst>
                <a:cxn ang="0">
                  <a:pos x="T0" y="T1"/>
                </a:cxn>
                <a:cxn ang="0">
                  <a:pos x="T2" y="T3"/>
                </a:cxn>
                <a:cxn ang="0">
                  <a:pos x="T4" y="T5"/>
                </a:cxn>
                <a:cxn ang="0">
                  <a:pos x="T6" y="T7"/>
                </a:cxn>
                <a:cxn ang="0">
                  <a:pos x="T8" y="T9"/>
                </a:cxn>
              </a:cxnLst>
              <a:rect l="0" t="0" r="r" b="b"/>
              <a:pathLst>
                <a:path w="199" h="26">
                  <a:moveTo>
                    <a:pt x="199" y="0"/>
                  </a:moveTo>
                  <a:lnTo>
                    <a:pt x="0" y="0"/>
                  </a:lnTo>
                  <a:lnTo>
                    <a:pt x="13" y="26"/>
                  </a:lnTo>
                  <a:lnTo>
                    <a:pt x="188" y="26"/>
                  </a:lnTo>
                  <a:lnTo>
                    <a:pt x="199" y="0"/>
                  </a:lnTo>
                  <a:close/>
                </a:path>
              </a:pathLst>
            </a:custGeom>
            <a:solidFill>
              <a:srgbClr val="CCA50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1" name="Rectangle 120">
              <a:extLst>
                <a:ext uri="{FF2B5EF4-FFF2-40B4-BE49-F238E27FC236}">
                  <a16:creationId xmlns:a16="http://schemas.microsoft.com/office/drawing/2014/main" xmlns="" id="{2AFF539A-5CEE-4B8B-BC22-607D2387450C}"/>
                </a:ext>
              </a:extLst>
            </p:cNvPr>
            <p:cNvSpPr>
              <a:spLocks noChangeArrowheads="1"/>
            </p:cNvSpPr>
            <p:nvPr/>
          </p:nvSpPr>
          <p:spPr bwMode="auto">
            <a:xfrm>
              <a:off x="6054725" y="4173538"/>
              <a:ext cx="90488" cy="25400"/>
            </a:xfrm>
            <a:prstGeom prst="rect">
              <a:avLst/>
            </a:prstGeom>
            <a:solidFill>
              <a:srgbClr val="924B1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2" name="Freeform 121">
              <a:extLst>
                <a:ext uri="{FF2B5EF4-FFF2-40B4-BE49-F238E27FC236}">
                  <a16:creationId xmlns:a16="http://schemas.microsoft.com/office/drawing/2014/main" xmlns="" id="{2FB10702-2797-44E0-859D-069D62C98A19}"/>
                </a:ext>
              </a:extLst>
            </p:cNvPr>
            <p:cNvSpPr/>
            <p:nvPr/>
          </p:nvSpPr>
          <p:spPr bwMode="auto">
            <a:xfrm>
              <a:off x="6051550" y="4191001"/>
              <a:ext cx="20638" cy="77788"/>
            </a:xfrm>
            <a:custGeom>
              <a:avLst/>
              <a:gdLst>
                <a:gd name="T0" fmla="*/ 13 w 13"/>
                <a:gd name="T1" fmla="*/ 0 h 49"/>
                <a:gd name="T2" fmla="*/ 5 w 13"/>
                <a:gd name="T3" fmla="*/ 0 h 49"/>
                <a:gd name="T4" fmla="*/ 0 w 13"/>
                <a:gd name="T5" fmla="*/ 49 h 49"/>
                <a:gd name="T6" fmla="*/ 5 w 13"/>
                <a:gd name="T7" fmla="*/ 49 h 49"/>
                <a:gd name="T8" fmla="*/ 13 w 13"/>
                <a:gd name="T9" fmla="*/ 0 h 49"/>
              </a:gdLst>
              <a:ahLst/>
              <a:cxnLst>
                <a:cxn ang="0">
                  <a:pos x="T0" y="T1"/>
                </a:cxn>
                <a:cxn ang="0">
                  <a:pos x="T2" y="T3"/>
                </a:cxn>
                <a:cxn ang="0">
                  <a:pos x="T4" y="T5"/>
                </a:cxn>
                <a:cxn ang="0">
                  <a:pos x="T6" y="T7"/>
                </a:cxn>
                <a:cxn ang="0">
                  <a:pos x="T8" y="T9"/>
                </a:cxn>
              </a:cxnLst>
              <a:rect l="0" t="0" r="r" b="b"/>
              <a:pathLst>
                <a:path w="13" h="49">
                  <a:moveTo>
                    <a:pt x="13" y="0"/>
                  </a:moveTo>
                  <a:lnTo>
                    <a:pt x="5" y="0"/>
                  </a:lnTo>
                  <a:lnTo>
                    <a:pt x="0" y="49"/>
                  </a:lnTo>
                  <a:lnTo>
                    <a:pt x="5" y="49"/>
                  </a:lnTo>
                  <a:lnTo>
                    <a:pt x="13" y="0"/>
                  </a:lnTo>
                  <a:close/>
                </a:path>
              </a:pathLst>
            </a:custGeom>
            <a:solidFill>
              <a:srgbClr val="924B1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3" name="Freeform 122">
              <a:extLst>
                <a:ext uri="{FF2B5EF4-FFF2-40B4-BE49-F238E27FC236}">
                  <a16:creationId xmlns:a16="http://schemas.microsoft.com/office/drawing/2014/main" xmlns="" id="{CBA63B01-0E13-4E29-AEEC-3EAC869C21C1}"/>
                </a:ext>
              </a:extLst>
            </p:cNvPr>
            <p:cNvSpPr/>
            <p:nvPr/>
          </p:nvSpPr>
          <p:spPr bwMode="auto">
            <a:xfrm>
              <a:off x="6127750" y="4191001"/>
              <a:ext cx="17463" cy="77788"/>
            </a:xfrm>
            <a:custGeom>
              <a:avLst/>
              <a:gdLst>
                <a:gd name="T0" fmla="*/ 5 w 11"/>
                <a:gd name="T1" fmla="*/ 0 h 49"/>
                <a:gd name="T2" fmla="*/ 0 w 11"/>
                <a:gd name="T3" fmla="*/ 0 h 49"/>
                <a:gd name="T4" fmla="*/ 5 w 11"/>
                <a:gd name="T5" fmla="*/ 49 h 49"/>
                <a:gd name="T6" fmla="*/ 11 w 11"/>
                <a:gd name="T7" fmla="*/ 49 h 49"/>
                <a:gd name="T8" fmla="*/ 5 w 11"/>
                <a:gd name="T9" fmla="*/ 0 h 49"/>
              </a:gdLst>
              <a:ahLst/>
              <a:cxnLst>
                <a:cxn ang="0">
                  <a:pos x="T0" y="T1"/>
                </a:cxn>
                <a:cxn ang="0">
                  <a:pos x="T2" y="T3"/>
                </a:cxn>
                <a:cxn ang="0">
                  <a:pos x="T4" y="T5"/>
                </a:cxn>
                <a:cxn ang="0">
                  <a:pos x="T6" y="T7"/>
                </a:cxn>
                <a:cxn ang="0">
                  <a:pos x="T8" y="T9"/>
                </a:cxn>
              </a:cxnLst>
              <a:rect l="0" t="0" r="r" b="b"/>
              <a:pathLst>
                <a:path w="11" h="49">
                  <a:moveTo>
                    <a:pt x="5" y="0"/>
                  </a:moveTo>
                  <a:lnTo>
                    <a:pt x="0" y="0"/>
                  </a:lnTo>
                  <a:lnTo>
                    <a:pt x="5" y="49"/>
                  </a:lnTo>
                  <a:lnTo>
                    <a:pt x="11" y="49"/>
                  </a:lnTo>
                  <a:lnTo>
                    <a:pt x="5" y="0"/>
                  </a:lnTo>
                  <a:close/>
                </a:path>
              </a:pathLst>
            </a:custGeom>
            <a:solidFill>
              <a:srgbClr val="924B1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4" name="Freeform 123">
              <a:extLst>
                <a:ext uri="{FF2B5EF4-FFF2-40B4-BE49-F238E27FC236}">
                  <a16:creationId xmlns:a16="http://schemas.microsoft.com/office/drawing/2014/main" xmlns="" id="{87827C31-BD91-4DA6-B348-A76E3AE4064F}"/>
                </a:ext>
              </a:extLst>
            </p:cNvPr>
            <p:cNvSpPr/>
            <p:nvPr/>
          </p:nvSpPr>
          <p:spPr bwMode="auto">
            <a:xfrm>
              <a:off x="6042025" y="4268788"/>
              <a:ext cx="107950" cy="80963"/>
            </a:xfrm>
            <a:custGeom>
              <a:avLst/>
              <a:gdLst>
                <a:gd name="T0" fmla="*/ 65 w 68"/>
                <a:gd name="T1" fmla="*/ 0 h 51"/>
                <a:gd name="T2" fmla="*/ 59 w 68"/>
                <a:gd name="T3" fmla="*/ 0 h 51"/>
                <a:gd name="T4" fmla="*/ 11 w 68"/>
                <a:gd name="T5" fmla="*/ 0 h 51"/>
                <a:gd name="T6" fmla="*/ 6 w 68"/>
                <a:gd name="T7" fmla="*/ 0 h 51"/>
                <a:gd name="T8" fmla="*/ 0 w 68"/>
                <a:gd name="T9" fmla="*/ 0 h 51"/>
                <a:gd name="T10" fmla="*/ 0 w 68"/>
                <a:gd name="T11" fmla="*/ 51 h 51"/>
                <a:gd name="T12" fmla="*/ 68 w 68"/>
                <a:gd name="T13" fmla="*/ 51 h 51"/>
                <a:gd name="T14" fmla="*/ 68 w 68"/>
                <a:gd name="T15" fmla="*/ 0 h 51"/>
                <a:gd name="T16" fmla="*/ 65 w 6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1">
                  <a:moveTo>
                    <a:pt x="65" y="0"/>
                  </a:moveTo>
                  <a:lnTo>
                    <a:pt x="59" y="0"/>
                  </a:lnTo>
                  <a:lnTo>
                    <a:pt x="11" y="0"/>
                  </a:lnTo>
                  <a:lnTo>
                    <a:pt x="6" y="0"/>
                  </a:lnTo>
                  <a:lnTo>
                    <a:pt x="0" y="0"/>
                  </a:lnTo>
                  <a:lnTo>
                    <a:pt x="0" y="51"/>
                  </a:lnTo>
                  <a:lnTo>
                    <a:pt x="68" y="51"/>
                  </a:lnTo>
                  <a:lnTo>
                    <a:pt x="68" y="0"/>
                  </a:lnTo>
                  <a:lnTo>
                    <a:pt x="65" y="0"/>
                  </a:lnTo>
                  <a:close/>
                </a:path>
              </a:pathLst>
            </a:custGeom>
            <a:solidFill>
              <a:srgbClr val="CCA50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pic>
        <p:nvPicPr>
          <p:cNvPr id="55" name="PA_图片 28">
            <a:extLst>
              <a:ext uri="{FF2B5EF4-FFF2-40B4-BE49-F238E27FC236}">
                <a16:creationId xmlns:a16="http://schemas.microsoft.com/office/drawing/2014/main" xmlns="" id="{F26C7C1C-38BF-4A21-BF3D-EC74F0710432}"/>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xmlns="" val="0"/>
              </a:ext>
            </a:extLst>
          </a:blip>
          <a:srcRect l="28897"/>
          <a:stretch/>
        </p:blipFill>
        <p:spPr>
          <a:xfrm>
            <a:off x="45721" y="5165463"/>
            <a:ext cx="1110039" cy="1692541"/>
          </a:xfrm>
          <a:prstGeom prst="rect">
            <a:avLst/>
          </a:prstGeom>
        </p:spPr>
      </p:pic>
      <p:pic>
        <p:nvPicPr>
          <p:cNvPr id="56" name="PA_图片 25">
            <a:extLst>
              <a:ext uri="{FF2B5EF4-FFF2-40B4-BE49-F238E27FC236}">
                <a16:creationId xmlns:a16="http://schemas.microsoft.com/office/drawing/2014/main" xmlns="" id="{313DA177-6CE2-4DAB-A705-A8F37F6F553F}"/>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xmlns="" val="0"/>
              </a:ext>
            </a:extLst>
          </a:blip>
          <a:stretch>
            <a:fillRect/>
          </a:stretch>
        </p:blipFill>
        <p:spPr>
          <a:xfrm flipH="1">
            <a:off x="509008" y="4807861"/>
            <a:ext cx="1020141" cy="1209839"/>
          </a:xfrm>
          <a:prstGeom prst="rect">
            <a:avLst/>
          </a:prstGeom>
        </p:spPr>
      </p:pic>
    </p:spTree>
    <p:extLst>
      <p:ext uri="{BB962C8B-B14F-4D97-AF65-F5344CB8AC3E}">
        <p14:creationId xmlns:p14="http://schemas.microsoft.com/office/powerpoint/2010/main" xmlns="" val="109930246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anim calcmode="lin" valueType="num">
                                      <p:cBhvr>
                                        <p:cTn id="25"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gtEl>
                                      </p:cBhvr>
                                    </p:animEffect>
                                  </p:childTnLst>
                                </p:cTn>
                              </p:par>
                              <p:par>
                                <p:cTn id="28" presetID="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16" presetClass="entr" presetSubtype="37"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outVertical)">
                                      <p:cBhvr>
                                        <p:cTn id="38" dur="1000"/>
                                        <p:tgtEl>
                                          <p:spTgt spid="2"/>
                                        </p:tgtEl>
                                      </p:cBhvr>
                                    </p:animEffect>
                                  </p:childTnLst>
                                </p:cTn>
                              </p:par>
                              <p:par>
                                <p:cTn id="39" presetID="42"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par>
                                <p:cTn id="44" presetID="15"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1000" fill="hold"/>
                                        <p:tgtEl>
                                          <p:spTgt spid="56"/>
                                        </p:tgtEl>
                                        <p:attrNameLst>
                                          <p:attrName>ppt_w</p:attrName>
                                        </p:attrNameLst>
                                      </p:cBhvr>
                                      <p:tavLst>
                                        <p:tav tm="0">
                                          <p:val>
                                            <p:fltVal val="0"/>
                                          </p:val>
                                        </p:tav>
                                        <p:tav tm="100000">
                                          <p:val>
                                            <p:strVal val="#ppt_w"/>
                                          </p:val>
                                        </p:tav>
                                      </p:tavLst>
                                    </p:anim>
                                    <p:anim calcmode="lin" valueType="num">
                                      <p:cBhvr>
                                        <p:cTn id="47" dur="1000" fill="hold"/>
                                        <p:tgtEl>
                                          <p:spTgt spid="56"/>
                                        </p:tgtEl>
                                        <p:attrNameLst>
                                          <p:attrName>ppt_h</p:attrName>
                                        </p:attrNameLst>
                                      </p:cBhvr>
                                      <p:tavLst>
                                        <p:tav tm="0">
                                          <p:val>
                                            <p:fltVal val="0"/>
                                          </p:val>
                                        </p:tav>
                                        <p:tav tm="100000">
                                          <p:val>
                                            <p:strVal val="#ppt_h"/>
                                          </p:val>
                                        </p:tav>
                                      </p:tavLst>
                                    </p:anim>
                                    <p:anim calcmode="lin" valueType="num">
                                      <p:cBhvr>
                                        <p:cTn id="48"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6"/>
                                        </p:tgtEl>
                                        <p:attrNameLst>
                                          <p:attrName>ppt_y</p:attrName>
                                        </p:attrNameLst>
                                      </p:cBhvr>
                                      <p:tavLst>
                                        <p:tav tm="0" fmla="#ppt_y+(sin(-2*pi*(1-$))*-#ppt_x+cos(-2*pi*(1-$))*(1-#ppt_y))*(1-$)">
                                          <p:val>
                                            <p:fltVal val="0"/>
                                          </p:val>
                                        </p:tav>
                                        <p:tav tm="100000">
                                          <p:val>
                                            <p:fltVal val="1"/>
                                          </p:val>
                                        </p:tav>
                                      </p:tavLst>
                                    </p:anim>
                                  </p:childTnLst>
                                </p:cTn>
                              </p:par>
                              <p:par>
                                <p:cTn id="50" presetID="32" presetClass="emph" presetSubtype="0" repeatCount="3000" fill="hold" nodeType="withEffect">
                                  <p:stCondLst>
                                    <p:cond delay="0"/>
                                  </p:stCondLst>
                                  <p:childTnLst>
                                    <p:animRot by="120000">
                                      <p:cBhvr>
                                        <p:cTn id="51" dur="100" fill="hold">
                                          <p:stCondLst>
                                            <p:cond delay="0"/>
                                          </p:stCondLst>
                                        </p:cTn>
                                        <p:tgtEl>
                                          <p:spTgt spid="56"/>
                                        </p:tgtEl>
                                        <p:attrNameLst>
                                          <p:attrName>r</p:attrName>
                                        </p:attrNameLst>
                                      </p:cBhvr>
                                    </p:animRot>
                                    <p:animRot by="-240000">
                                      <p:cBhvr>
                                        <p:cTn id="52" dur="200" fill="hold">
                                          <p:stCondLst>
                                            <p:cond delay="200"/>
                                          </p:stCondLst>
                                        </p:cTn>
                                        <p:tgtEl>
                                          <p:spTgt spid="56"/>
                                        </p:tgtEl>
                                        <p:attrNameLst>
                                          <p:attrName>r</p:attrName>
                                        </p:attrNameLst>
                                      </p:cBhvr>
                                    </p:animRot>
                                    <p:animRot by="240000">
                                      <p:cBhvr>
                                        <p:cTn id="53" dur="200" fill="hold">
                                          <p:stCondLst>
                                            <p:cond delay="400"/>
                                          </p:stCondLst>
                                        </p:cTn>
                                        <p:tgtEl>
                                          <p:spTgt spid="56"/>
                                        </p:tgtEl>
                                        <p:attrNameLst>
                                          <p:attrName>r</p:attrName>
                                        </p:attrNameLst>
                                      </p:cBhvr>
                                    </p:animRot>
                                    <p:animRot by="-240000">
                                      <p:cBhvr>
                                        <p:cTn id="54" dur="200" fill="hold">
                                          <p:stCondLst>
                                            <p:cond delay="600"/>
                                          </p:stCondLst>
                                        </p:cTn>
                                        <p:tgtEl>
                                          <p:spTgt spid="56"/>
                                        </p:tgtEl>
                                        <p:attrNameLst>
                                          <p:attrName>r</p:attrName>
                                        </p:attrNameLst>
                                      </p:cBhvr>
                                    </p:animRot>
                                    <p:animRot by="120000">
                                      <p:cBhvr>
                                        <p:cTn id="55"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75F295B-4E73-4941-B32D-88CC9D779356}"/>
              </a:ext>
            </a:extLst>
          </p:cNvPr>
          <p:cNvPicPr>
            <a:picLocks noChangeAspect="1"/>
          </p:cNvPicPr>
          <p:nvPr/>
        </p:nvPicPr>
        <p:blipFill rotWithShape="1">
          <a:blip r:embed="rId2"/>
          <a:srcRect b="461"/>
          <a:stretch/>
        </p:blipFill>
        <p:spPr>
          <a:xfrm>
            <a:off x="27" y="1283"/>
            <a:ext cx="12191980" cy="6856719"/>
          </a:xfrm>
          <a:prstGeom prst="rect">
            <a:avLst/>
          </a:prstGeom>
        </p:spPr>
      </p:pic>
      <mc:AlternateContent xmlns:mc="http://schemas.openxmlformats.org/markup-compatibility/2006">
        <mc:Choice xmlns:am3d="http://schemas.microsoft.com/office/drawing/2017/model3d" xmlns="" Requires="am3d">
          <p:graphicFrame>
            <p:nvGraphicFramePr>
              <p:cNvPr id="6" name="Kiểu 3D 6" descr="The Earth">
                <a:extLst>
                  <a:ext uri="{FF2B5EF4-FFF2-40B4-BE49-F238E27FC236}">
                    <a16:creationId xmlns:a16="http://schemas.microsoft.com/office/drawing/2014/main" id="{BBA11CFB-DAA6-4343-8F28-DFADCCD28066}"/>
                  </a:ext>
                </a:extLst>
              </p:cNvPr>
              <p:cNvGraphicFramePr>
                <a:graphicFrameLocks noChangeAspect="1"/>
              </p:cNvGraphicFramePr>
              <p:nvPr>
                <p:extLst>
                  <p:ext uri="{D42A27DB-BD31-4B8C-83A1-F6EECF244321}">
                    <p14:modId xmlns:p14="http://schemas.microsoft.com/office/powerpoint/2010/main" val="3969264291"/>
                  </p:ext>
                </p:extLst>
              </p:nvPr>
            </p:nvGraphicFramePr>
            <p:xfrm>
              <a:off x="194553" y="4597881"/>
              <a:ext cx="2071755" cy="2071756"/>
            </p:xfrm>
            <a:graphic>
              <a:graphicData uri="http://schemas.microsoft.com/office/drawing/2017/model3d">
                <am3d:model3d r:embed="">
                  <am3d:spPr>
                    <a:xfrm>
                      <a:off x="0" y="0"/>
                      <a:ext cx="2071755" cy="2071756"/>
                    </a:xfrm>
                    <a:prstGeom prst="rect">
                      <a:avLst/>
                    </a:prstGeom>
                  </am3d:spPr>
                  <am3d:camera>
                    <am3d:pos x="0" y="0" z="80516301"/>
                    <am3d:up dx="0" dy="36000000" dz="0"/>
                    <am3d:lookAt x="0" y="0" z="0"/>
                    <am3d:perspective fov="2700000"/>
                  </am3d:camera>
                  <am3d:trans>
                    <am3d:meterPerModelUnit n="4920067" d="1000000"/>
                    <am3d:preTrans dx="19744" dy="-17995985" dz="103"/>
                    <am3d:scale>
                      <am3d:sx n="1000000" d="1000000"/>
                      <am3d:sy n="1000000" d="1000000"/>
                      <am3d:sz n="1000000" d="1000000"/>
                    </am3d:scale>
                    <am3d:rot ax="4191953" ay="-935331" az="-2174462"/>
                    <am3d:postTrans dx="0" dy="0" dz="0"/>
                  </am3d:trans>
                  <am3d:raster rName="Office3DRenderer" rVer="16.0.8326">
                    <am3d:blip r:embed=""/>
                  </am3d:raster>
                  <am3d:objViewport viewportSz="36303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Kiểu 3D 6" descr="The Earth">
                <a:extLst>
                  <a:ext uri="{FF2B5EF4-FFF2-40B4-BE49-F238E27FC236}">
                    <a16:creationId xmlns:a16="http://schemas.microsoft.com/office/drawing/2014/main" xmlns="" id="{BBA11CFB-DAA6-4343-8F28-DFADCCD28066}"/>
                  </a:ext>
                </a:extLst>
              </p:cNvPr>
              <p:cNvPicPr>
                <a:picLocks noGrp="1" noRot="1" noChangeAspect="1" noMove="1" noResize="1" noEditPoints="1" noAdjustHandles="1" noChangeArrowheads="1" noChangeShapeType="1" noCrop="1"/>
              </p:cNvPicPr>
              <p:nvPr/>
            </p:nvPicPr>
            <p:blipFill>
              <a:blip r:embed="rId3"/>
              <a:stretch>
                <a:fillRect/>
              </a:stretch>
            </p:blipFill>
            <p:spPr>
              <a:xfrm>
                <a:off x="194553" y="4597885"/>
                <a:ext cx="2071755" cy="2071755"/>
              </a:xfrm>
              <a:prstGeom prst="rect">
                <a:avLst/>
              </a:prstGeom>
            </p:spPr>
          </p:pic>
        </mc:Fallback>
      </mc:AlternateContent>
      <p:sp>
        <p:nvSpPr>
          <p:cNvPr id="8" name="TextBox 7"/>
          <p:cNvSpPr txBox="1"/>
          <p:nvPr/>
        </p:nvSpPr>
        <p:spPr>
          <a:xfrm>
            <a:off x="1209037" y="1193800"/>
            <a:ext cx="9707880" cy="2719204"/>
          </a:xfrm>
          <a:prstGeom prst="rect">
            <a:avLst/>
          </a:prstGeom>
          <a:noFill/>
        </p:spPr>
        <p:txBody>
          <a:bodyPr wrap="square" lIns="91438" tIns="45719" rIns="91438" bIns="45719" rtlCol="0">
            <a:spAutoFit/>
          </a:bodyPr>
          <a:lstStyle/>
          <a:p>
            <a:pPr algn="ctr">
              <a:lnSpc>
                <a:spcPct val="150000"/>
              </a:lnSpc>
            </a:pPr>
            <a:r>
              <a:rPr lang="en-US" sz="6000" b="1" smtClean="0">
                <a:solidFill>
                  <a:srgbClr val="FFFF00"/>
                </a:solidFill>
                <a:effectLst>
                  <a:outerShdw blurRad="38100" dist="38100" dir="2700000" algn="tl">
                    <a:srgbClr val="000000">
                      <a:alpha val="43137"/>
                    </a:srgbClr>
                  </a:outerShdw>
                </a:effectLst>
              </a:rPr>
              <a:t>Bài 6. ĐẶC ĐIỂM DÂN CƯ, </a:t>
            </a:r>
          </a:p>
          <a:p>
            <a:pPr algn="ctr">
              <a:lnSpc>
                <a:spcPct val="150000"/>
              </a:lnSpc>
            </a:pPr>
            <a:r>
              <a:rPr lang="en-US" sz="6000" b="1" smtClean="0">
                <a:solidFill>
                  <a:srgbClr val="FFFF00"/>
                </a:solidFill>
                <a:effectLst>
                  <a:outerShdw blurRad="38100" dist="38100" dir="2700000" algn="tl">
                    <a:srgbClr val="000000">
                      <a:alpha val="43137"/>
                    </a:srgbClr>
                  </a:outerShdw>
                </a:effectLst>
              </a:rPr>
              <a:t>XÃ HỘI CHÂU Á</a:t>
            </a:r>
            <a:endParaRPr lang="en-US" sz="6000" b="1">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49121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364175" y="2381427"/>
            <a:ext cx="11565228" cy="984881"/>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indent="601118" algn="just"/>
            <a:r>
              <a:rPr lang="en-US" sz="2800" b="1" i="1" u="sng" dirty="0" smtClean="0">
                <a:solidFill>
                  <a:srgbClr val="FF0000"/>
                </a:solidFill>
                <a:cs typeface="Tahoma" pitchFamily="34" charset="0"/>
              </a:rPr>
              <a:t>Yêu cầu</a:t>
            </a:r>
            <a:r>
              <a:rPr lang="en-US" sz="2800" b="1" i="1" u="sng" smtClean="0">
                <a:solidFill>
                  <a:srgbClr val="FF0000"/>
                </a:solidFill>
                <a:cs typeface="Tahoma" pitchFamily="34" charset="0"/>
              </a:rPr>
              <a:t>:</a:t>
            </a:r>
            <a:r>
              <a:rPr lang="en-US" sz="2800" b="1" i="1" smtClean="0">
                <a:solidFill>
                  <a:srgbClr val="FF0000"/>
                </a:solidFill>
                <a:cs typeface="Tahoma" pitchFamily="34" charset="0"/>
              </a:rPr>
              <a:t> </a:t>
            </a:r>
            <a:r>
              <a:rPr lang="vi-VN" sz="2800" b="1" i="1" smtClean="0">
                <a:solidFill>
                  <a:srgbClr val="0000FF"/>
                </a:solidFill>
                <a:latin typeface="Calibri" pitchFamily="34" charset="0"/>
                <a:cs typeface="Calibri" pitchFamily="34" charset="0"/>
              </a:rPr>
              <a:t>Khai thác thông tin mục </a:t>
            </a:r>
            <a:r>
              <a:rPr lang="en-US" sz="2800" b="1" i="1" smtClean="0">
                <a:solidFill>
                  <a:srgbClr val="0000FF"/>
                </a:solidFill>
                <a:latin typeface="Calibri" pitchFamily="34" charset="0"/>
                <a:cs typeface="Calibri" pitchFamily="34" charset="0"/>
              </a:rPr>
              <a:t>1.a</a:t>
            </a:r>
            <a:r>
              <a:rPr lang="en-US" sz="2800" b="1" i="1" smtClean="0">
                <a:solidFill>
                  <a:srgbClr val="0000FF"/>
                </a:solidFill>
              </a:rPr>
              <a:t>, quan sát các bảng sau: tìm hiểu đặc điểm dân cư châu Á.</a:t>
            </a:r>
            <a:endParaRPr lang="en-US" sz="2800" b="1" i="1" dirty="0">
              <a:solidFill>
                <a:srgbClr val="0000FF"/>
              </a:solidFill>
              <a:cs typeface="Tahoma" pitchFamily="34" charset="0"/>
            </a:endParaRPr>
          </a:p>
        </p:txBody>
      </p:sp>
      <p:sp>
        <p:nvSpPr>
          <p:cNvPr id="14" name="Text Box 3"/>
          <p:cNvSpPr txBox="1">
            <a:spLocks noChangeArrowheads="1"/>
          </p:cNvSpPr>
          <p:nvPr/>
        </p:nvSpPr>
        <p:spPr bwMode="auto">
          <a:xfrm>
            <a:off x="652527" y="3856878"/>
            <a:ext cx="2876461" cy="25606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lnSpc>
                <a:spcPct val="120000"/>
              </a:lnSpc>
            </a:pPr>
            <a:r>
              <a:rPr lang="it-IT" sz="3300" b="1" smtClean="0">
                <a:solidFill>
                  <a:srgbClr val="0070C0"/>
                </a:solidFill>
              </a:rPr>
              <a:t>Nhóm 1,4: </a:t>
            </a:r>
          </a:p>
          <a:p>
            <a:pPr algn="ctr">
              <a:lnSpc>
                <a:spcPct val="120000"/>
              </a:lnSpc>
            </a:pPr>
            <a:r>
              <a:rPr lang="it-IT" sz="3300" b="1" smtClean="0">
                <a:solidFill>
                  <a:srgbClr val="0070C0"/>
                </a:solidFill>
              </a:rPr>
              <a:t>Tìm hiểu </a:t>
            </a:r>
          </a:p>
          <a:p>
            <a:pPr algn="ctr">
              <a:lnSpc>
                <a:spcPct val="120000"/>
              </a:lnSpc>
            </a:pPr>
            <a:r>
              <a:rPr lang="it-IT" sz="3300" b="1" smtClean="0">
                <a:solidFill>
                  <a:srgbClr val="0070C0"/>
                </a:solidFill>
              </a:rPr>
              <a:t>qui mô dân số của châu Á.</a:t>
            </a:r>
            <a:endParaRPr lang="en-US" sz="3300" b="1" smtClean="0">
              <a:solidFill>
                <a:srgbClr val="0070C0"/>
              </a:solidFill>
            </a:endParaRPr>
          </a:p>
        </p:txBody>
      </p:sp>
      <p:sp>
        <p:nvSpPr>
          <p:cNvPr id="19" name="WordArt 5"/>
          <p:cNvSpPr>
            <a:spLocks noChangeArrowheads="1" noChangeShapeType="1" noTextEdit="1"/>
          </p:cNvSpPr>
          <p:nvPr/>
        </p:nvSpPr>
        <p:spPr bwMode="auto">
          <a:xfrm>
            <a:off x="4835215" y="1252063"/>
            <a:ext cx="5098473" cy="861569"/>
          </a:xfrm>
          <a:prstGeom prst="rect">
            <a:avLst/>
          </a:prstGeom>
          <a:solidFill>
            <a:schemeClr val="bg1"/>
          </a:solidFill>
        </p:spPr>
        <p:txBody>
          <a:bodyPr wrap="none" lIns="121917" tIns="60958" rIns="121917" bIns="60958" fromWordArt="1">
            <a:prstTxWarp prst="textPlain">
              <a:avLst>
                <a:gd name="adj" fmla="val 50000"/>
              </a:avLst>
            </a:prstTxWarp>
          </a:bodyPr>
          <a:lstStyle/>
          <a:p>
            <a:r>
              <a:rPr lang="en-US" sz="43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a:t>
            </a:r>
            <a:r>
              <a:rPr lang="en-US" sz="4300" kern="1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LUẬN </a:t>
            </a:r>
            <a:r>
              <a:rPr lang="en-US" sz="4300" kern="10" smtClean="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NHÓM</a:t>
            </a:r>
            <a:endParaRPr lang="en-US" sz="43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endParaRPr>
          </a:p>
        </p:txBody>
      </p:sp>
      <p:sp>
        <p:nvSpPr>
          <p:cNvPr id="22" name="Text Box 3"/>
          <p:cNvSpPr txBox="1">
            <a:spLocks noChangeArrowheads="1"/>
          </p:cNvSpPr>
          <p:nvPr/>
        </p:nvSpPr>
        <p:spPr bwMode="auto">
          <a:xfrm>
            <a:off x="8452176" y="3847949"/>
            <a:ext cx="2894917" cy="26622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r>
              <a:rPr lang="it-IT" sz="3300" b="1" smtClean="0">
                <a:solidFill>
                  <a:srgbClr val="FF0000"/>
                </a:solidFill>
              </a:rPr>
              <a:t>Nhóm 3,6: </a:t>
            </a:r>
          </a:p>
          <a:p>
            <a:pPr algn="ctr"/>
            <a:r>
              <a:rPr lang="it-IT" sz="3300" b="1" smtClean="0">
                <a:solidFill>
                  <a:srgbClr val="FF0000"/>
                </a:solidFill>
              </a:rPr>
              <a:t>Tìm hiểu cơ cấu dân số theo nhóm tuổi châu Á.</a:t>
            </a:r>
            <a:endParaRPr lang="en-US" sz="3300" b="1" smtClean="0">
              <a:solidFill>
                <a:srgbClr val="FF0000"/>
              </a:solidFill>
            </a:endParaRPr>
          </a:p>
        </p:txBody>
      </p:sp>
      <p:sp>
        <p:nvSpPr>
          <p:cNvPr id="23" name="Text Box 3"/>
          <p:cNvSpPr txBox="1">
            <a:spLocks noChangeArrowheads="1"/>
          </p:cNvSpPr>
          <p:nvPr/>
        </p:nvSpPr>
        <p:spPr bwMode="auto">
          <a:xfrm>
            <a:off x="4549000" y="3865646"/>
            <a:ext cx="2960913" cy="26622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r>
              <a:rPr lang="it-IT" sz="3300" b="1" smtClean="0">
                <a:solidFill>
                  <a:srgbClr val="0000FF"/>
                </a:solidFill>
              </a:rPr>
              <a:t>Nhóm 2,5: </a:t>
            </a:r>
          </a:p>
          <a:p>
            <a:pPr algn="ctr"/>
            <a:r>
              <a:rPr lang="it-IT" sz="3300" b="1" smtClean="0">
                <a:solidFill>
                  <a:srgbClr val="0000FF"/>
                </a:solidFill>
              </a:rPr>
              <a:t>Tìm hiểu </a:t>
            </a:r>
          </a:p>
          <a:p>
            <a:pPr algn="ctr"/>
            <a:r>
              <a:rPr lang="it-IT" sz="3300" b="1" smtClean="0">
                <a:solidFill>
                  <a:srgbClr val="0000FF"/>
                </a:solidFill>
              </a:rPr>
              <a:t>sự gia tăng </a:t>
            </a:r>
          </a:p>
          <a:p>
            <a:pPr algn="ctr"/>
            <a:r>
              <a:rPr lang="it-IT" sz="3300" b="1" smtClean="0">
                <a:solidFill>
                  <a:srgbClr val="0000FF"/>
                </a:solidFill>
              </a:rPr>
              <a:t>dân số </a:t>
            </a:r>
          </a:p>
          <a:p>
            <a:pPr algn="ctr"/>
            <a:r>
              <a:rPr lang="it-IT" sz="3300" b="1" smtClean="0">
                <a:solidFill>
                  <a:srgbClr val="0000FF"/>
                </a:solidFill>
              </a:rPr>
              <a:t>ở châu Á.</a:t>
            </a:r>
            <a:endParaRPr lang="en-US" sz="3300" b="1" smtClean="0">
              <a:solidFill>
                <a:srgbClr val="0000FF"/>
              </a:solidFill>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ppt_x</p:attrName>
                                        </p:attrNameLst>
                                      </p:cBhvr>
                                      <p:tavLst>
                                        <p:tav tm="0">
                                          <p:val>
                                            <p:strVal val="#ppt_x-.2"/>
                                          </p:val>
                                        </p:tav>
                                        <p:tav tm="100000">
                                          <p:val>
                                            <p:strVal val="#ppt_x"/>
                                          </p:val>
                                        </p:tav>
                                      </p:tavLst>
                                    </p:anim>
                                    <p:anim calcmode="lin" valueType="num">
                                      <p:cBhvr>
                                        <p:cTn id="2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ppt_x</p:attrName>
                                        </p:attrNameLst>
                                      </p:cBhvr>
                                      <p:tavLst>
                                        <p:tav tm="0">
                                          <p:val>
                                            <p:strVal val="#ppt_x-.2"/>
                                          </p:val>
                                        </p:tav>
                                        <p:tav tm="100000">
                                          <p:val>
                                            <p:strVal val="#ppt_x"/>
                                          </p:val>
                                        </p:tav>
                                      </p:tavLst>
                                    </p:anim>
                                    <p:anim calcmode="lin" valueType="num">
                                      <p:cBhvr>
                                        <p:cTn id="3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9"/>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ppt_x</p:attrName>
                                        </p:attrNameLst>
                                      </p:cBhvr>
                                      <p:tavLst>
                                        <p:tav tm="0">
                                          <p:val>
                                            <p:strVal val="#ppt_x-.2"/>
                                          </p:val>
                                        </p:tav>
                                        <p:tav tm="100000">
                                          <p:val>
                                            <p:strVal val="#ppt_x"/>
                                          </p:val>
                                        </p:tav>
                                      </p:tavLst>
                                    </p:anim>
                                    <p:anim calcmode="lin" valueType="num">
                                      <p:cBhvr>
                                        <p:cTn id="3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2"/>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ppt_x</p:attrName>
                                        </p:attrNameLst>
                                      </p:cBhvr>
                                      <p:tavLst>
                                        <p:tav tm="0">
                                          <p:val>
                                            <p:strVal val="#ppt_x-.2"/>
                                          </p:val>
                                        </p:tav>
                                        <p:tav tm="100000">
                                          <p:val>
                                            <p:strVal val="#ppt_x"/>
                                          </p:val>
                                        </p:tav>
                                      </p:tavLst>
                                    </p:anim>
                                    <p:anim calcmode="lin" valueType="num">
                                      <p:cBhvr>
                                        <p:cTn id="4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animBg="1"/>
      <p:bldP spid="14" grpId="0" animBg="1"/>
      <p:bldP spid="19"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153155" y="1917183"/>
            <a:ext cx="6078833" cy="4580609"/>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algn="just">
              <a:lnSpc>
                <a:spcPct val="150000"/>
              </a:lnSpc>
            </a:pPr>
            <a:r>
              <a:rPr lang="en-US" sz="2800" b="1" u="sng" dirty="0" smtClean="0">
                <a:solidFill>
                  <a:srgbClr val="FF0000"/>
                </a:solidFill>
                <a:cs typeface="Tahoma" pitchFamily="34" charset="0"/>
              </a:rPr>
              <a:t>Yêu cầu</a:t>
            </a:r>
            <a:r>
              <a:rPr lang="en-US" sz="2800" b="1" u="sng" smtClean="0">
                <a:solidFill>
                  <a:srgbClr val="FF0000"/>
                </a:solidFill>
                <a:cs typeface="Tahoma" pitchFamily="34" charset="0"/>
              </a:rPr>
              <a:t>:</a:t>
            </a:r>
            <a:r>
              <a:rPr lang="en-US" sz="2800" b="1" smtClean="0">
                <a:solidFill>
                  <a:srgbClr val="FF0000"/>
                </a:solidFill>
                <a:cs typeface="Tahoma" pitchFamily="34" charset="0"/>
              </a:rPr>
              <a:t> </a:t>
            </a:r>
            <a:r>
              <a:rPr lang="vi-VN" sz="2800" b="1" i="1" smtClean="0">
                <a:solidFill>
                  <a:srgbClr val="0000FF"/>
                </a:solidFill>
                <a:latin typeface="Calibri" pitchFamily="34" charset="0"/>
                <a:cs typeface="Calibri" pitchFamily="34" charset="0"/>
              </a:rPr>
              <a:t>Khai thác thông tin mục </a:t>
            </a:r>
            <a:r>
              <a:rPr lang="en-US" sz="2800" b="1" i="1" smtClean="0">
                <a:solidFill>
                  <a:srgbClr val="0000FF"/>
                </a:solidFill>
              </a:rPr>
              <a:t>1.a, quan sát các bảng sau: </a:t>
            </a:r>
          </a:p>
          <a:p>
            <a:pPr algn="just">
              <a:lnSpc>
                <a:spcPct val="150000"/>
              </a:lnSpc>
            </a:pPr>
            <a:r>
              <a:rPr lang="it-IT" sz="2800" b="1" smtClean="0">
                <a:solidFill>
                  <a:srgbClr val="0000FF"/>
                </a:solidFill>
              </a:rPr>
              <a:t>- So sánh số dân và mật độ dân số của châu Á với thế giới.</a:t>
            </a:r>
            <a:endParaRPr lang="en-US" sz="2800" b="1" smtClean="0">
              <a:solidFill>
                <a:srgbClr val="0000FF"/>
              </a:solidFill>
            </a:endParaRPr>
          </a:p>
          <a:p>
            <a:pPr algn="just">
              <a:lnSpc>
                <a:spcPct val="150000"/>
              </a:lnSpc>
            </a:pPr>
            <a:r>
              <a:rPr lang="it-IT" sz="2800" b="1" smtClean="0">
                <a:solidFill>
                  <a:srgbClr val="0000FF"/>
                </a:solidFill>
              </a:rPr>
              <a:t>- Dân số châu Á chiếm tỉ lệ khoảng bao nhiêu % thế giới?</a:t>
            </a:r>
            <a:endParaRPr lang="en-US" sz="2800" b="1" smtClean="0">
              <a:solidFill>
                <a:srgbClr val="0000FF"/>
              </a:solidFill>
            </a:endParaRPr>
          </a:p>
          <a:p>
            <a:pPr algn="just">
              <a:lnSpc>
                <a:spcPct val="150000"/>
              </a:lnSpc>
            </a:pPr>
            <a:r>
              <a:rPr lang="it-IT" sz="2800" b="1" smtClean="0">
                <a:solidFill>
                  <a:srgbClr val="0000FF"/>
                </a:solidFill>
              </a:rPr>
              <a:t>- Kết luận về quy mô dân số châu Á.</a:t>
            </a:r>
            <a:endParaRPr lang="en-US" sz="2800" b="1" smtClean="0">
              <a:solidFill>
                <a:srgbClr val="0000FF"/>
              </a:solidFill>
            </a:endParaRPr>
          </a:p>
        </p:txBody>
      </p:sp>
      <p:sp>
        <p:nvSpPr>
          <p:cNvPr id="14" name="Text Box 3"/>
          <p:cNvSpPr txBox="1">
            <a:spLocks noChangeArrowheads="1"/>
          </p:cNvSpPr>
          <p:nvPr/>
        </p:nvSpPr>
        <p:spPr bwMode="auto">
          <a:xfrm>
            <a:off x="6598110" y="1187048"/>
            <a:ext cx="4729586" cy="134190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lnSpc>
                <a:spcPct val="120000"/>
              </a:lnSpc>
            </a:pPr>
            <a:r>
              <a:rPr lang="it-IT" sz="3300" b="1" smtClean="0">
                <a:solidFill>
                  <a:srgbClr val="0070C0"/>
                </a:solidFill>
              </a:rPr>
              <a:t>Nhóm 1,4: Tìm hiểu qui mô dân số của châu Á.</a:t>
            </a:r>
            <a:endParaRPr lang="en-US" sz="3300" b="1" smtClean="0">
              <a:solidFill>
                <a:srgbClr val="0070C0"/>
              </a:solidFill>
            </a:endParaRPr>
          </a:p>
        </p:txBody>
      </p:sp>
      <p:sp>
        <p:nvSpPr>
          <p:cNvPr id="6145" name="Rectangle 1"/>
          <p:cNvSpPr>
            <a:spLocks noChangeArrowheads="1"/>
          </p:cNvSpPr>
          <p:nvPr/>
        </p:nvSpPr>
        <p:spPr bwMode="auto">
          <a:xfrm>
            <a:off x="6212114" y="3007792"/>
            <a:ext cx="597988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Cambria" pitchFamily="18" charset="0"/>
                <a:cs typeface="Times New Roman" pitchFamily="18" charset="0"/>
              </a:rPr>
              <a:t>BẢNG SỐ DÂN, MẬT ĐỘ DÂN SỐ </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Cambria" pitchFamily="18" charset="0"/>
                <a:cs typeface="Times New Roman" pitchFamily="18" charset="0"/>
              </a:rPr>
              <a:t>CỦA CHÂU Á VÀ THẾ GIỚI NĂM 2020</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6457070" y="3826393"/>
          <a:ext cx="5482161" cy="1935496"/>
        </p:xfrm>
        <a:graphic>
          <a:graphicData uri="http://schemas.openxmlformats.org/drawingml/2006/table">
            <a:tbl>
              <a:tblPr/>
              <a:tblGrid>
                <a:gridCol w="1348820"/>
                <a:gridCol w="1954295"/>
                <a:gridCol w="2179046"/>
              </a:tblGrid>
              <a:tr h="964636">
                <a:tc>
                  <a:txBody>
                    <a:bodyPr/>
                    <a:lstStyle/>
                    <a:p>
                      <a:pPr algn="ctr">
                        <a:spcBef>
                          <a:spcPts val="600"/>
                        </a:spcBef>
                        <a:spcAft>
                          <a:spcPts val="0"/>
                        </a:spcAft>
                      </a:pPr>
                      <a:r>
                        <a:rPr lang="en-US" sz="2500" b="0">
                          <a:solidFill>
                            <a:srgbClr val="000000"/>
                          </a:solidFill>
                          <a:latin typeface="+mn-lt"/>
                          <a:ea typeface="Cambria"/>
                        </a:rPr>
                        <a:t>Châu lục</a:t>
                      </a:r>
                      <a:endParaRPr lang="en-US" sz="2500" b="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spcBef>
                          <a:spcPts val="600"/>
                        </a:spcBef>
                        <a:spcAft>
                          <a:spcPts val="0"/>
                        </a:spcAft>
                      </a:pPr>
                      <a:r>
                        <a:rPr lang="en-US" sz="2500" b="0">
                          <a:solidFill>
                            <a:srgbClr val="000000"/>
                          </a:solidFill>
                          <a:latin typeface="+mn-lt"/>
                          <a:ea typeface="Cambria"/>
                        </a:rPr>
                        <a:t>Số dân </a:t>
                      </a:r>
                      <a:endParaRPr lang="en-US" sz="2500" b="0">
                        <a:solidFill>
                          <a:srgbClr val="000000"/>
                        </a:solidFill>
                        <a:latin typeface="+mn-lt"/>
                        <a:ea typeface="Calibri"/>
                      </a:endParaRPr>
                    </a:p>
                    <a:p>
                      <a:pPr algn="ctr">
                        <a:spcBef>
                          <a:spcPts val="600"/>
                        </a:spcBef>
                        <a:spcAft>
                          <a:spcPts val="0"/>
                        </a:spcAft>
                      </a:pPr>
                      <a:r>
                        <a:rPr lang="en-US" sz="2500" b="0" i="1">
                          <a:solidFill>
                            <a:srgbClr val="000000"/>
                          </a:solidFill>
                          <a:latin typeface="+mn-lt"/>
                          <a:ea typeface="Cambria"/>
                        </a:rPr>
                        <a:t>(Triệu người)</a:t>
                      </a:r>
                      <a:endParaRPr lang="en-US" sz="2500" b="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spcBef>
                          <a:spcPts val="600"/>
                        </a:spcBef>
                        <a:spcAft>
                          <a:spcPts val="0"/>
                        </a:spcAft>
                      </a:pPr>
                      <a:r>
                        <a:rPr lang="en-US" sz="2500" b="0">
                          <a:solidFill>
                            <a:srgbClr val="000000"/>
                          </a:solidFill>
                          <a:latin typeface="+mn-lt"/>
                          <a:ea typeface="Cambria"/>
                        </a:rPr>
                        <a:t>Mật độ dân số</a:t>
                      </a:r>
                      <a:endParaRPr lang="en-US" sz="2500" b="0">
                        <a:solidFill>
                          <a:srgbClr val="000000"/>
                        </a:solidFill>
                        <a:latin typeface="+mn-lt"/>
                        <a:ea typeface="Calibri"/>
                      </a:endParaRPr>
                    </a:p>
                    <a:p>
                      <a:pPr algn="ctr">
                        <a:spcBef>
                          <a:spcPts val="600"/>
                        </a:spcBef>
                        <a:spcAft>
                          <a:spcPts val="0"/>
                        </a:spcAft>
                      </a:pPr>
                      <a:r>
                        <a:rPr lang="en-US" sz="2500" b="0" i="1">
                          <a:solidFill>
                            <a:srgbClr val="000000"/>
                          </a:solidFill>
                          <a:latin typeface="+mn-lt"/>
                          <a:ea typeface="Cambria"/>
                        </a:rPr>
                        <a:t>(người/km</a:t>
                      </a:r>
                      <a:r>
                        <a:rPr lang="en-US" sz="2500" b="0" i="1" baseline="30000">
                          <a:solidFill>
                            <a:srgbClr val="000000"/>
                          </a:solidFill>
                          <a:latin typeface="+mn-lt"/>
                          <a:ea typeface="Cambria"/>
                        </a:rPr>
                        <a:t>2</a:t>
                      </a:r>
                      <a:r>
                        <a:rPr lang="en-US" sz="2500" b="0" i="1">
                          <a:solidFill>
                            <a:srgbClr val="000000"/>
                          </a:solidFill>
                          <a:latin typeface="+mn-lt"/>
                          <a:ea typeface="Cambria"/>
                        </a:rPr>
                        <a:t>)</a:t>
                      </a:r>
                      <a:endParaRPr lang="en-US" sz="2500" b="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485430">
                <a:tc>
                  <a:txBody>
                    <a:bodyPr/>
                    <a:lstStyle/>
                    <a:p>
                      <a:pPr>
                        <a:lnSpc>
                          <a:spcPct val="120000"/>
                        </a:lnSpc>
                        <a:spcBef>
                          <a:spcPts val="600"/>
                        </a:spcBef>
                        <a:spcAft>
                          <a:spcPts val="0"/>
                        </a:spcAft>
                      </a:pPr>
                      <a:r>
                        <a:rPr lang="en-US" sz="2500" b="0">
                          <a:solidFill>
                            <a:srgbClr val="000000"/>
                          </a:solidFill>
                          <a:latin typeface="+mn-lt"/>
                          <a:ea typeface="Cambria"/>
                        </a:rPr>
                        <a:t>Châu Á</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4641,1</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150</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485430">
                <a:tc>
                  <a:txBody>
                    <a:bodyPr/>
                    <a:lstStyle/>
                    <a:p>
                      <a:pPr>
                        <a:lnSpc>
                          <a:spcPct val="120000"/>
                        </a:lnSpc>
                        <a:spcBef>
                          <a:spcPts val="600"/>
                        </a:spcBef>
                        <a:spcAft>
                          <a:spcPts val="0"/>
                        </a:spcAft>
                      </a:pPr>
                      <a:r>
                        <a:rPr lang="en-US" sz="2500" b="0">
                          <a:solidFill>
                            <a:srgbClr val="000000"/>
                          </a:solidFill>
                          <a:latin typeface="+mn-lt"/>
                          <a:ea typeface="Cambria"/>
                        </a:rPr>
                        <a:t>Thế giới</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7794,8</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60</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
        <p:nvSpPr>
          <p:cNvPr id="10" name="TextBox 9"/>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6" name="Rectangle 15"/>
          <p:cNvSpPr/>
          <p:nvPr/>
        </p:nvSpPr>
        <p:spPr>
          <a:xfrm>
            <a:off x="176595" y="805937"/>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cxnSp>
        <p:nvCxnSpPr>
          <p:cNvPr id="17" name="Straight Connector 16">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145"/>
                                        </p:tgtEl>
                                        <p:attrNameLst>
                                          <p:attrName>style.visibility</p:attrName>
                                        </p:attrNameLst>
                                      </p:cBhvr>
                                      <p:to>
                                        <p:strVal val="visible"/>
                                      </p:to>
                                    </p:set>
                                    <p:anim calcmode="lin" valueType="num">
                                      <p:cBhvr>
                                        <p:cTn id="14" dur="1000" fill="hold"/>
                                        <p:tgtEl>
                                          <p:spTgt spid="6145"/>
                                        </p:tgtEl>
                                        <p:attrNameLst>
                                          <p:attrName>ppt_x</p:attrName>
                                        </p:attrNameLst>
                                      </p:cBhvr>
                                      <p:tavLst>
                                        <p:tav tm="0">
                                          <p:val>
                                            <p:strVal val="#ppt_x-.2"/>
                                          </p:val>
                                        </p:tav>
                                        <p:tav tm="100000">
                                          <p:val>
                                            <p:strVal val="#ppt_x"/>
                                          </p:val>
                                        </p:tav>
                                      </p:tavLst>
                                    </p:anim>
                                    <p:anim calcmode="lin" valueType="num">
                                      <p:cBhvr>
                                        <p:cTn id="15"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5"/>
                                        </p:tgtEl>
                                      </p:cBhvr>
                                    </p:animEffect>
                                  </p:childTnLst>
                                </p:cTn>
                              </p:par>
                              <p:par>
                                <p:cTn id="17" presetID="2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ppt_x</p:attrName>
                                        </p:attrNameLst>
                                      </p:cBhvr>
                                      <p:tavLst>
                                        <p:tav tm="0">
                                          <p:val>
                                            <p:strVal val="#ppt_x-.2"/>
                                          </p:val>
                                        </p:tav>
                                        <p:tav tm="100000">
                                          <p:val>
                                            <p:strVal val="#ppt_x"/>
                                          </p:val>
                                        </p:tav>
                                      </p:tavLst>
                                    </p:anim>
                                    <p:anim calcmode="lin" valueType="num">
                                      <p:cBhvr>
                                        <p:cTn id="2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1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82885" y="1631848"/>
            <a:ext cx="668215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Qui mô:</a:t>
            </a:r>
          </a:p>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Đông dân nhất thế giới: 4,64 tỉ người.</a:t>
            </a:r>
          </a:p>
          <a:p>
            <a:pPr marL="0" marR="0" lvl="0" indent="0" algn="just" defTabSz="914400" rtl="0" eaLnBrk="0" fontAlgn="base" latinLnBrk="0" hangingPunct="0">
              <a:lnSpc>
                <a:spcPct val="150000"/>
              </a:lnSpc>
              <a:spcBef>
                <a:spcPct val="0"/>
              </a:spcBef>
              <a:spcAft>
                <a:spcPct val="0"/>
              </a:spcAft>
              <a:buClrTx/>
              <a:buSzTx/>
              <a:buFontTx/>
              <a:buNone/>
              <a:tabLst/>
            </a:pPr>
            <a:r>
              <a:rPr lang="pt-BR" sz="2800" b="1" smtClean="0">
                <a:solidFill>
                  <a:srgbClr val="002060"/>
                </a:solidFill>
                <a:ea typeface="Calibri" pitchFamily="34" charset="0"/>
                <a:cs typeface="Times New Roman" pitchFamily="18" charset="0"/>
              </a:rPr>
              <a:t>- Chiếm gần 60% dân số thế giới.</a:t>
            </a:r>
          </a:p>
          <a:p>
            <a:pPr algn="just">
              <a:lnSpc>
                <a:spcPct val="150000"/>
              </a:lnSpc>
              <a:buFontTx/>
              <a:buChar char="-"/>
            </a:pPr>
            <a:r>
              <a:rPr lang="pt-BR" sz="2800" b="1" smtClean="0">
                <a:solidFill>
                  <a:srgbClr val="002060"/>
                </a:solidFill>
                <a:ea typeface="Calibri" pitchFamily="34" charset="0"/>
                <a:cs typeface="Times New Roman" pitchFamily="18" charset="0"/>
              </a:rPr>
              <a:t> Hai nước đông dân nhất châu Á là: Trung Quốc và Ấn Độ.</a:t>
            </a:r>
            <a:endParaRPr kumimoji="0" lang="pt-BR" sz="2800" b="1" i="0" u="none" strike="noStrike" cap="none" normalizeH="0" baseline="0" smtClean="0">
              <a:ln>
                <a:noFill/>
              </a:ln>
              <a:solidFill>
                <a:srgbClr val="002060"/>
              </a:solidFill>
              <a:effectLst/>
              <a:cs typeface="Arial" pitchFamily="34" charset="0"/>
            </a:endParaRPr>
          </a:p>
        </p:txBody>
      </p:sp>
      <p:pic>
        <p:nvPicPr>
          <p:cNvPr id="44034" name="Picture 2" descr="C:\Users\PTS\Desktop\GADT ĐL7 (KNTTCS, kì 1)\ban-do-dan-so-the-gioi.jpg"/>
          <p:cNvPicPr>
            <a:picLocks noChangeAspect="1" noChangeArrowheads="1"/>
          </p:cNvPicPr>
          <p:nvPr/>
        </p:nvPicPr>
        <p:blipFill>
          <a:blip r:embed="rId3"/>
          <a:srcRect/>
          <a:stretch>
            <a:fillRect/>
          </a:stretch>
        </p:blipFill>
        <p:spPr bwMode="auto">
          <a:xfrm>
            <a:off x="6991049" y="3195282"/>
            <a:ext cx="5018071" cy="3606446"/>
          </a:xfrm>
          <a:prstGeom prst="rect">
            <a:avLst/>
          </a:prstGeom>
          <a:noFill/>
          <a:ln>
            <a:solidFill>
              <a:srgbClr val="0000FF"/>
            </a:solidFill>
          </a:ln>
        </p:spPr>
      </p:pic>
      <p:sp>
        <p:nvSpPr>
          <p:cNvPr id="7" name="TextBox 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8" name="Rectangle 7"/>
          <p:cNvSpPr/>
          <p:nvPr/>
        </p:nvSpPr>
        <p:spPr>
          <a:xfrm>
            <a:off x="176595" y="805937"/>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cxnSp>
        <p:nvCxnSpPr>
          <p:cNvPr id="10" name="Straight Connector 9">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 calcmode="lin" valueType="num">
                                      <p:cBhvr>
                                        <p:cTn id="7" dur="1000" fill="hold"/>
                                        <p:tgtEl>
                                          <p:spTgt spid="4403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403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4033">
                                            <p:txEl>
                                              <p:pRg st="1" end="1"/>
                                            </p:txEl>
                                          </p:spTgt>
                                        </p:tgtEl>
                                        <p:attrNameLst>
                                          <p:attrName>style.visibility</p:attrName>
                                        </p:attrNameLst>
                                      </p:cBhvr>
                                      <p:to>
                                        <p:strVal val="visible"/>
                                      </p:to>
                                    </p:set>
                                    <p:anim calcmode="lin" valueType="num">
                                      <p:cBhvr>
                                        <p:cTn id="14" dur="1000" fill="hold"/>
                                        <p:tgtEl>
                                          <p:spTgt spid="4403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403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4033">
                                            <p:txEl>
                                              <p:pRg st="1" end="1"/>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44034"/>
                                        </p:tgtEl>
                                        <p:attrNameLst>
                                          <p:attrName>style.visibility</p:attrName>
                                        </p:attrNameLst>
                                      </p:cBhvr>
                                      <p:to>
                                        <p:strVal val="visible"/>
                                      </p:to>
                                    </p:set>
                                    <p:anim calcmode="lin" valueType="num">
                                      <p:cBhvr>
                                        <p:cTn id="19" dur="1000" fill="hold"/>
                                        <p:tgtEl>
                                          <p:spTgt spid="44034"/>
                                        </p:tgtEl>
                                        <p:attrNameLst>
                                          <p:attrName>ppt_x</p:attrName>
                                        </p:attrNameLst>
                                      </p:cBhvr>
                                      <p:tavLst>
                                        <p:tav tm="0">
                                          <p:val>
                                            <p:strVal val="#ppt_x-.2"/>
                                          </p:val>
                                        </p:tav>
                                        <p:tav tm="100000">
                                          <p:val>
                                            <p:strVal val="#ppt_x"/>
                                          </p:val>
                                        </p:tav>
                                      </p:tavLst>
                                    </p:anim>
                                    <p:anim calcmode="lin" valueType="num">
                                      <p:cBhvr>
                                        <p:cTn id="20"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403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4033">
                                            <p:txEl>
                                              <p:pRg st="2" end="2"/>
                                            </p:txEl>
                                          </p:spTgt>
                                        </p:tgtEl>
                                        <p:attrNameLst>
                                          <p:attrName>style.visibility</p:attrName>
                                        </p:attrNameLst>
                                      </p:cBhvr>
                                      <p:to>
                                        <p:strVal val="visible"/>
                                      </p:to>
                                    </p:set>
                                    <p:anim calcmode="lin" valueType="num">
                                      <p:cBhvr>
                                        <p:cTn id="26" dur="1000" fill="hold"/>
                                        <p:tgtEl>
                                          <p:spTgt spid="4403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403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403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44033">
                                            <p:txEl>
                                              <p:pRg st="3" end="3"/>
                                            </p:txEl>
                                          </p:spTgt>
                                        </p:tgtEl>
                                        <p:attrNameLst>
                                          <p:attrName>style.visibility</p:attrName>
                                        </p:attrNameLst>
                                      </p:cBhvr>
                                      <p:to>
                                        <p:strVal val="visible"/>
                                      </p:to>
                                    </p:set>
                                    <p:anim calcmode="lin" valueType="num">
                                      <p:cBhvr>
                                        <p:cTn id="33" dur="1000" fill="hold"/>
                                        <p:tgtEl>
                                          <p:spTgt spid="4403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4403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40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323560" y="1818707"/>
            <a:ext cx="10747718" cy="2708430"/>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algn="just">
              <a:lnSpc>
                <a:spcPct val="150000"/>
              </a:lnSpc>
            </a:pPr>
            <a:r>
              <a:rPr lang="en-US" sz="2800" b="1" u="sng" dirty="0" smtClean="0">
                <a:solidFill>
                  <a:srgbClr val="FF0000"/>
                </a:solidFill>
                <a:cs typeface="Tahoma" pitchFamily="34" charset="0"/>
              </a:rPr>
              <a:t>Yêu cầu</a:t>
            </a:r>
            <a:r>
              <a:rPr lang="en-US" sz="2800" b="1" u="sng" smtClean="0">
                <a:solidFill>
                  <a:srgbClr val="FF0000"/>
                </a:solidFill>
                <a:cs typeface="Tahoma" pitchFamily="34" charset="0"/>
              </a:rPr>
              <a:t>:</a:t>
            </a:r>
            <a:r>
              <a:rPr lang="en-US" sz="2800" b="1" smtClean="0">
                <a:solidFill>
                  <a:srgbClr val="FF0000"/>
                </a:solidFill>
                <a:cs typeface="Tahoma" pitchFamily="34" charset="0"/>
              </a:rPr>
              <a:t> </a:t>
            </a:r>
            <a:r>
              <a:rPr lang="vi-VN" sz="2800" b="1" i="1" smtClean="0">
                <a:solidFill>
                  <a:srgbClr val="0000FF"/>
                </a:solidFill>
                <a:latin typeface="Calibri" pitchFamily="34" charset="0"/>
                <a:cs typeface="Calibri" pitchFamily="34" charset="0"/>
              </a:rPr>
              <a:t>Khai thác thông tin mục </a:t>
            </a:r>
            <a:r>
              <a:rPr lang="en-US" sz="2800" b="1" i="1" smtClean="0">
                <a:solidFill>
                  <a:srgbClr val="0000FF"/>
                </a:solidFill>
                <a:latin typeface="Calibri" pitchFamily="34" charset="0"/>
                <a:cs typeface="Calibri" pitchFamily="34" charset="0"/>
              </a:rPr>
              <a:t>1.a</a:t>
            </a:r>
            <a:r>
              <a:rPr lang="en-US" sz="2800" b="1" i="1" smtClean="0">
                <a:solidFill>
                  <a:srgbClr val="0000FF"/>
                </a:solidFill>
              </a:rPr>
              <a:t>, quan sát các bảng sau: </a:t>
            </a:r>
          </a:p>
          <a:p>
            <a:pPr algn="just">
              <a:lnSpc>
                <a:spcPct val="150000"/>
              </a:lnSpc>
            </a:pPr>
            <a:r>
              <a:rPr lang="it-IT" sz="2800" b="1" smtClean="0">
                <a:solidFill>
                  <a:srgbClr val="0000FF"/>
                </a:solidFill>
              </a:rPr>
              <a:t>- Nhận xét sự thay đổi dân số châu Á. Giải thích vì sao.</a:t>
            </a:r>
            <a:endParaRPr lang="en-US" sz="2800" b="1" smtClean="0">
              <a:solidFill>
                <a:srgbClr val="0000FF"/>
              </a:solidFill>
            </a:endParaRPr>
          </a:p>
          <a:p>
            <a:pPr algn="just">
              <a:lnSpc>
                <a:spcPct val="150000"/>
              </a:lnSpc>
            </a:pPr>
            <a:r>
              <a:rPr lang="it-IT" sz="2800" b="1" smtClean="0">
                <a:solidFill>
                  <a:srgbClr val="0000FF"/>
                </a:solidFill>
              </a:rPr>
              <a:t>- Cho biết tỉ lệ gia tăng dân số của thế giới.</a:t>
            </a:r>
            <a:endParaRPr lang="en-US" sz="2800" b="1" smtClean="0">
              <a:solidFill>
                <a:srgbClr val="0000FF"/>
              </a:solidFill>
            </a:endParaRPr>
          </a:p>
          <a:p>
            <a:pPr algn="just">
              <a:lnSpc>
                <a:spcPct val="150000"/>
              </a:lnSpc>
            </a:pPr>
            <a:r>
              <a:rPr lang="it-IT" sz="2800" b="1" smtClean="0">
                <a:solidFill>
                  <a:srgbClr val="0000FF"/>
                </a:solidFill>
              </a:rPr>
              <a:t>- Để hạn chế sự gia tăng dân số, hiện nay nhiều nước châu Á đã làm gì?</a:t>
            </a:r>
            <a:endParaRPr lang="en-US" sz="2800" b="1">
              <a:solidFill>
                <a:srgbClr val="0000FF"/>
              </a:solidFill>
            </a:endParaRPr>
          </a:p>
        </p:txBody>
      </p:sp>
      <p:sp>
        <p:nvSpPr>
          <p:cNvPr id="14" name="Text Box 3"/>
          <p:cNvSpPr txBox="1">
            <a:spLocks noChangeArrowheads="1"/>
          </p:cNvSpPr>
          <p:nvPr/>
        </p:nvSpPr>
        <p:spPr bwMode="auto">
          <a:xfrm>
            <a:off x="413820" y="4853170"/>
            <a:ext cx="4622411" cy="156786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lnSpc>
                <a:spcPct val="150000"/>
              </a:lnSpc>
            </a:pPr>
            <a:r>
              <a:rPr lang="it-IT" sz="3300" b="1" smtClean="0">
                <a:solidFill>
                  <a:srgbClr val="0000FF"/>
                </a:solidFill>
              </a:rPr>
              <a:t>Nhóm 2,5: Tìm hiểu sự gia tăng dân số châu Á.</a:t>
            </a:r>
            <a:endParaRPr lang="en-US" sz="3300" b="1" smtClean="0">
              <a:solidFill>
                <a:srgbClr val="0000FF"/>
              </a:solidFill>
            </a:endParaRPr>
          </a:p>
        </p:txBody>
      </p:sp>
      <p:sp>
        <p:nvSpPr>
          <p:cNvPr id="6145" name="Rectangle 1"/>
          <p:cNvSpPr>
            <a:spLocks noChangeArrowheads="1"/>
          </p:cNvSpPr>
          <p:nvPr/>
        </p:nvSpPr>
        <p:spPr bwMode="auto">
          <a:xfrm>
            <a:off x="6212114" y="4569361"/>
            <a:ext cx="5979886" cy="7987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Cambria" pitchFamily="18" charset="0"/>
                <a:cs typeface="Times New Roman" pitchFamily="18" charset="0"/>
              </a:rPr>
              <a:t>BẢNG</a:t>
            </a:r>
            <a:r>
              <a:rPr kumimoji="0" lang="en-US" sz="2000" b="1" i="0" u="none" strike="noStrike" cap="none" normalizeH="0" smtClean="0">
                <a:ln>
                  <a:noFill/>
                </a:ln>
                <a:solidFill>
                  <a:srgbClr val="000000"/>
                </a:solidFill>
                <a:effectLst/>
                <a:latin typeface="Times New Roman" pitchFamily="18" charset="0"/>
                <a:ea typeface="Cambria" pitchFamily="18" charset="0"/>
                <a:cs typeface="Times New Roman" pitchFamily="18" charset="0"/>
              </a:rPr>
              <a:t> DÂN SỐ </a:t>
            </a:r>
            <a:r>
              <a:rPr kumimoji="0" lang="en-US" sz="2000" b="1" i="0" u="none" strike="noStrike" cap="none" normalizeH="0" baseline="0" smtClean="0">
                <a:ln>
                  <a:noFill/>
                </a:ln>
                <a:solidFill>
                  <a:srgbClr val="000000"/>
                </a:solidFill>
                <a:effectLst/>
                <a:latin typeface="Times New Roman" pitchFamily="18" charset="0"/>
                <a:ea typeface="Cambria" pitchFamily="18" charset="0"/>
                <a:cs typeface="Times New Roman" pitchFamily="18" charset="0"/>
              </a:rPr>
              <a:t>CỦA CHÂU Á QUA CÁC</a:t>
            </a:r>
            <a:r>
              <a:rPr kumimoji="0" lang="en-US" sz="2000" b="1" i="0" u="none" strike="noStrike" cap="none" normalizeH="0" smtClean="0">
                <a:ln>
                  <a:noFill/>
                </a:ln>
                <a:solidFill>
                  <a:srgbClr val="000000"/>
                </a:solidFill>
                <a:effectLst/>
                <a:latin typeface="Times New Roman" pitchFamily="18" charset="0"/>
                <a:ea typeface="Cambria" pitchFamily="18" charset="0"/>
                <a:cs typeface="Times New Roman" pitchFamily="18" charset="0"/>
              </a:rPr>
              <a:t> NĂM </a:t>
            </a:r>
          </a:p>
          <a:p>
            <a:pPr marL="0" marR="0" lvl="0" indent="0" algn="ctr" defTabSz="914400" rtl="0" eaLnBrk="1" fontAlgn="base" latinLnBrk="0" hangingPunct="1">
              <a:lnSpc>
                <a:spcPct val="120000"/>
              </a:lnSpc>
              <a:spcBef>
                <a:spcPct val="0"/>
              </a:spcBef>
              <a:spcAft>
                <a:spcPct val="0"/>
              </a:spcAft>
              <a:buClrTx/>
              <a:buSzTx/>
              <a:buFontTx/>
              <a:buNone/>
              <a:tabLst/>
            </a:pPr>
            <a:r>
              <a:rPr lang="en-US" sz="2000" b="1" i="1" baseline="0" smtClean="0">
                <a:solidFill>
                  <a:srgbClr val="000000"/>
                </a:solidFill>
                <a:latin typeface="Times New Roman" pitchFamily="18" charset="0"/>
                <a:ea typeface="Cambria" pitchFamily="18" charset="0"/>
                <a:cs typeface="Times New Roman" pitchFamily="18" charset="0"/>
              </a:rPr>
              <a:t>(</a:t>
            </a:r>
            <a:r>
              <a:rPr lang="vi-VN" sz="2000" b="1" i="1" baseline="0" smtClean="0">
                <a:solidFill>
                  <a:srgbClr val="000000"/>
                </a:solidFill>
                <a:latin typeface="Times New Roman" pitchFamily="18" charset="0"/>
                <a:ea typeface="Cambria" pitchFamily="18" charset="0"/>
                <a:cs typeface="Times New Roman" pitchFamily="18" charset="0"/>
              </a:rPr>
              <a:t>Đơn</a:t>
            </a:r>
            <a:r>
              <a:rPr lang="en-US" sz="2000" b="1" i="1" smtClean="0">
                <a:solidFill>
                  <a:srgbClr val="000000"/>
                </a:solidFill>
                <a:latin typeface="Times New Roman" pitchFamily="18" charset="0"/>
                <a:ea typeface="Cambria" pitchFamily="18" charset="0"/>
                <a:cs typeface="Times New Roman" pitchFamily="18" charset="0"/>
              </a:rPr>
              <a:t> vị: triệu người)</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6250010" y="5460345"/>
          <a:ext cx="5709762" cy="1143000"/>
        </p:xfrm>
        <a:graphic>
          <a:graphicData uri="http://schemas.openxmlformats.org/drawingml/2006/table">
            <a:tbl>
              <a:tblPr/>
              <a:tblGrid>
                <a:gridCol w="1177732"/>
                <a:gridCol w="1111347"/>
                <a:gridCol w="1055077"/>
                <a:gridCol w="1083212"/>
                <a:gridCol w="1282394"/>
              </a:tblGrid>
              <a:tr h="57785">
                <a:tc>
                  <a:txBody>
                    <a:bodyPr/>
                    <a:lstStyle/>
                    <a:p>
                      <a:pPr algn="ctr">
                        <a:lnSpc>
                          <a:spcPct val="150000"/>
                        </a:lnSpc>
                        <a:spcBef>
                          <a:spcPts val="600"/>
                        </a:spcBef>
                        <a:spcAft>
                          <a:spcPts val="0"/>
                        </a:spcAft>
                      </a:pPr>
                      <a:r>
                        <a:rPr lang="en-US" sz="2500" b="1">
                          <a:solidFill>
                            <a:srgbClr val="000000"/>
                          </a:solidFill>
                          <a:latin typeface="+mn-lt"/>
                          <a:ea typeface="Cambria"/>
                        </a:rPr>
                        <a:t>Năm</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2005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2010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2015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2020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0">
                <a:tc>
                  <a:txBody>
                    <a:bodyPr/>
                    <a:lstStyle/>
                    <a:p>
                      <a:pPr>
                        <a:lnSpc>
                          <a:spcPct val="150000"/>
                        </a:lnSpc>
                        <a:spcBef>
                          <a:spcPts val="600"/>
                        </a:spcBef>
                        <a:spcAft>
                          <a:spcPts val="0"/>
                        </a:spcAft>
                      </a:pPr>
                      <a:r>
                        <a:rPr lang="en-US" sz="2500">
                          <a:solidFill>
                            <a:srgbClr val="000000"/>
                          </a:solidFill>
                          <a:latin typeface="+mn-lt"/>
                          <a:ea typeface="Cambria"/>
                        </a:rPr>
                        <a:t>Số dân</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3978,1</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4209,6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4433,5</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4641,1</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
        <p:nvSpPr>
          <p:cNvPr id="11" name="TextBox 10"/>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6" name="Rectangle 15"/>
          <p:cNvSpPr/>
          <p:nvPr/>
        </p:nvSpPr>
        <p:spPr>
          <a:xfrm>
            <a:off x="176595" y="805937"/>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cxnSp>
        <p:nvCxnSpPr>
          <p:cNvPr id="17" name="Straight Connector 16">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145"/>
                                        </p:tgtEl>
                                        <p:attrNameLst>
                                          <p:attrName>style.visibility</p:attrName>
                                        </p:attrNameLst>
                                      </p:cBhvr>
                                      <p:to>
                                        <p:strVal val="visible"/>
                                      </p:to>
                                    </p:set>
                                    <p:anim calcmode="lin" valueType="num">
                                      <p:cBhvr>
                                        <p:cTn id="12" dur="1000" fill="hold"/>
                                        <p:tgtEl>
                                          <p:spTgt spid="6145"/>
                                        </p:tgtEl>
                                        <p:attrNameLst>
                                          <p:attrName>ppt_x</p:attrName>
                                        </p:attrNameLst>
                                      </p:cBhvr>
                                      <p:tavLst>
                                        <p:tav tm="0">
                                          <p:val>
                                            <p:strVal val="#ppt_x-.2"/>
                                          </p:val>
                                        </p:tav>
                                        <p:tav tm="100000">
                                          <p:val>
                                            <p:strVal val="#ppt_x"/>
                                          </p:val>
                                        </p:tav>
                                      </p:tavLst>
                                    </p:anim>
                                    <p:anim calcmode="lin" valueType="num">
                                      <p:cBhvr>
                                        <p:cTn id="13"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45"/>
                                        </p:tgtEl>
                                      </p:cBhvr>
                                    </p:animEffect>
                                  </p:childTnLst>
                                </p:cTn>
                              </p:par>
                              <p:par>
                                <p:cTn id="15" presetID="29"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39151" y="1688121"/>
            <a:ext cx="11648049"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lang="pt-BR" sz="2800" b="1" smtClean="0">
                <a:solidFill>
                  <a:srgbClr val="002060"/>
                </a:solidFill>
                <a:ea typeface="Calibri" pitchFamily="34" charset="0"/>
                <a:cs typeface="Times New Roman" pitchFamily="18" charset="0"/>
              </a:rPr>
              <a:t>- Số dân tăng nhanh trong nửa cuối thế kỉ XX.</a:t>
            </a:r>
          </a:p>
          <a:p>
            <a:pPr marL="0" marR="0" lvl="0" indent="0" algn="just" defTabSz="914400" rtl="0" eaLnBrk="0" fontAlgn="base" latinLnBrk="0" hangingPunct="0">
              <a:lnSpc>
                <a:spcPct val="150000"/>
              </a:lnSpc>
              <a:spcBef>
                <a:spcPct val="0"/>
              </a:spcBef>
              <a:spcAft>
                <a:spcPct val="0"/>
              </a:spcAft>
              <a:buClrTx/>
              <a:buSzTx/>
              <a:buFontTx/>
              <a:buNone/>
              <a:tabLst/>
            </a:pPr>
            <a:r>
              <a:rPr lang="pt-BR" sz="2800" b="1" smtClean="0">
                <a:solidFill>
                  <a:srgbClr val="002060"/>
                </a:solidFill>
                <a:ea typeface="Calibri" pitchFamily="34" charset="0"/>
                <a:cs typeface="Times New Roman" pitchFamily="18" charset="0"/>
              </a:rPr>
              <a:t>- Hiện nay, tỉ suất tăng dân số tự nhiên đang có xu hướng giảm, chỉ còn 0,86% (2020).</a:t>
            </a:r>
            <a:endParaRPr kumimoji="0" lang="pt-BR" sz="2800" b="1" i="0" u="none" strike="noStrike" cap="none" normalizeH="0" baseline="0" smtClean="0">
              <a:ln>
                <a:noFill/>
              </a:ln>
              <a:solidFill>
                <a:srgbClr val="002060"/>
              </a:solidFill>
              <a:effectLst/>
              <a:cs typeface="Arial" pitchFamily="34" charset="0"/>
            </a:endParaRPr>
          </a:p>
        </p:txBody>
      </p:sp>
      <p:sp>
        <p:nvSpPr>
          <p:cNvPr id="6" name="TextBox 5"/>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7" name="Rectangle 6"/>
          <p:cNvSpPr/>
          <p:nvPr/>
        </p:nvSpPr>
        <p:spPr>
          <a:xfrm>
            <a:off x="176595" y="805937"/>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cxnSp>
        <p:nvCxnSpPr>
          <p:cNvPr id="8" name="Straight Connector 7">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calcmode="lin" valueType="num">
                                      <p:cBhvr>
                                        <p:cTn id="7" dur="1000" fill="hold"/>
                                        <p:tgtEl>
                                          <p:spTgt spid="4198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198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1985">
                                            <p:txEl>
                                              <p:pRg st="1" end="1"/>
                                            </p:txEl>
                                          </p:spTgt>
                                        </p:tgtEl>
                                        <p:attrNameLst>
                                          <p:attrName>style.visibility</p:attrName>
                                        </p:attrNameLst>
                                      </p:cBhvr>
                                      <p:to>
                                        <p:strVal val="visible"/>
                                      </p:to>
                                    </p:set>
                                    <p:anim calcmode="lin" valueType="num">
                                      <p:cBhvr>
                                        <p:cTn id="14" dur="1000" fill="hold"/>
                                        <p:tgtEl>
                                          <p:spTgt spid="4198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198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9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3">
            <a:extLst>
              <a:ext uri="{FF2B5EF4-FFF2-40B4-BE49-F238E27FC236}">
                <a16:creationId xmlns:a16="http://schemas.microsoft.com/office/drawing/2014/main" xmlns="" id="{A74C8CBE-5331-427F-9662-9E0C5C2BDFBE}"/>
              </a:ext>
            </a:extLst>
          </p:cNvPr>
          <p:cNvSpPr txBox="1">
            <a:spLocks noChangeArrowheads="1"/>
          </p:cNvSpPr>
          <p:nvPr/>
        </p:nvSpPr>
        <p:spPr bwMode="auto">
          <a:xfrm>
            <a:off x="1606193" y="47165"/>
            <a:ext cx="9144000" cy="553998"/>
          </a:xfrm>
          <a:prstGeom prst="rect">
            <a:avLst/>
          </a:prstGeom>
          <a:solidFill>
            <a:schemeClr val="bg1"/>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000" b="1" kern="0" dirty="0" err="1">
                <a:solidFill>
                  <a:srgbClr val="0000FF"/>
                </a:solidFill>
                <a:latin typeface="Tahoma" pitchFamily="34" charset="0"/>
                <a:cs typeface="Tahoma" pitchFamily="34" charset="0"/>
              </a:rPr>
              <a:t>Chính</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sách</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dân</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số</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của</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Việt</a:t>
            </a:r>
            <a:r>
              <a:rPr lang="en-US" sz="3000" b="1" kern="0" dirty="0">
                <a:solidFill>
                  <a:srgbClr val="0000FF"/>
                </a:solidFill>
                <a:latin typeface="Tahoma" pitchFamily="34" charset="0"/>
                <a:cs typeface="Tahoma" pitchFamily="34" charset="0"/>
              </a:rPr>
              <a:t> Nam</a:t>
            </a:r>
          </a:p>
        </p:txBody>
      </p:sp>
      <p:pic>
        <p:nvPicPr>
          <p:cNvPr id="14339" name="Picture 3">
            <a:extLst>
              <a:ext uri="{FF2B5EF4-FFF2-40B4-BE49-F238E27FC236}">
                <a16:creationId xmlns:a16="http://schemas.microsoft.com/office/drawing/2014/main" xmlns="" id="{BE44D4C3-EF5D-40F1-A22A-F5C6B28DFC2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75" y="633046"/>
            <a:ext cx="5728966" cy="302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4">
            <a:extLst>
              <a:ext uri="{FF2B5EF4-FFF2-40B4-BE49-F238E27FC236}">
                <a16:creationId xmlns:a16="http://schemas.microsoft.com/office/drawing/2014/main" xmlns="" id="{67F7AC53-8623-4B82-80C9-004D515D3DD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65687" y="3639138"/>
            <a:ext cx="5796050" cy="302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xmlns="" id="{151B5F23-0C96-4C50-B8FE-788FF1ABEE6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2273" y="640690"/>
            <a:ext cx="5728966" cy="29467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2">
            <a:extLst>
              <a:ext uri="{FF2B5EF4-FFF2-40B4-BE49-F238E27FC236}">
                <a16:creationId xmlns:a16="http://schemas.microsoft.com/office/drawing/2014/main" xmlns="" id="{23D236AC-76FF-41CA-9DC1-3ACDD72542B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4917" y="3532802"/>
            <a:ext cx="5798661" cy="302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diamond(in)">
                                      <p:cBhvr>
                                        <p:cTn id="10" dur="1000"/>
                                        <p:tgtEl>
                                          <p:spTgt spid="14339"/>
                                        </p:tgtEl>
                                      </p:cBhvr>
                                    </p:animEffect>
                                  </p:childTnLst>
                                </p:cTn>
                              </p:par>
                              <p:par>
                                <p:cTn id="11" presetID="8" presetClass="entr" presetSubtype="16"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diamond(in)">
                                      <p:cBhvr>
                                        <p:cTn id="13" dur="1000"/>
                                        <p:tgtEl>
                                          <p:spTgt spid="14340"/>
                                        </p:tgtEl>
                                      </p:cBhvr>
                                    </p:animEffect>
                                  </p:childTnLst>
                                </p:cTn>
                              </p:par>
                              <p:par>
                                <p:cTn id="14" presetID="8" presetClass="entr" presetSubtype="16" fill="hold"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diamond(in)">
                                      <p:cBhvr>
                                        <p:cTn id="16" dur="1000"/>
                                        <p:tgtEl>
                                          <p:spTgt spid="14341"/>
                                        </p:tgtEl>
                                      </p:cBhvr>
                                    </p:animEffect>
                                  </p:childTnLst>
                                </p:cTn>
                              </p:par>
                              <p:par>
                                <p:cTn id="17" presetID="8" presetClass="entr" presetSubtype="16"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diamond(in)">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153155" y="1692095"/>
            <a:ext cx="5361380" cy="4604333"/>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algn="just">
              <a:lnSpc>
                <a:spcPct val="130000"/>
              </a:lnSpc>
            </a:pPr>
            <a:r>
              <a:rPr lang="en-US" sz="2800" b="1" u="sng" dirty="0" smtClean="0">
                <a:solidFill>
                  <a:srgbClr val="FF0000"/>
                </a:solidFill>
                <a:cs typeface="Tahoma" pitchFamily="34" charset="0"/>
              </a:rPr>
              <a:t>Yêu cầu</a:t>
            </a:r>
            <a:r>
              <a:rPr lang="en-US" sz="2800" b="1" u="sng" smtClean="0">
                <a:solidFill>
                  <a:srgbClr val="FF0000"/>
                </a:solidFill>
                <a:cs typeface="Tahoma" pitchFamily="34" charset="0"/>
              </a:rPr>
              <a:t>:</a:t>
            </a:r>
            <a:r>
              <a:rPr lang="en-US" sz="2800" b="1" smtClean="0">
                <a:solidFill>
                  <a:srgbClr val="FF0000"/>
                </a:solidFill>
                <a:cs typeface="Tahoma" pitchFamily="34" charset="0"/>
              </a:rPr>
              <a:t> </a:t>
            </a:r>
            <a:r>
              <a:rPr lang="vi-VN" sz="2800" b="1" i="1" smtClean="0">
                <a:solidFill>
                  <a:srgbClr val="0000FF"/>
                </a:solidFill>
                <a:latin typeface="Calibri" pitchFamily="34" charset="0"/>
                <a:cs typeface="Calibri" pitchFamily="34" charset="0"/>
              </a:rPr>
              <a:t>Khai thác thông tin mục </a:t>
            </a:r>
            <a:r>
              <a:rPr lang="en-US" sz="2800" b="1" i="1" smtClean="0">
                <a:solidFill>
                  <a:srgbClr val="0000FF"/>
                </a:solidFill>
                <a:latin typeface="Calibri" pitchFamily="34" charset="0"/>
                <a:cs typeface="Calibri" pitchFamily="34" charset="0"/>
              </a:rPr>
              <a:t>1</a:t>
            </a:r>
            <a:r>
              <a:rPr lang="en-US" sz="2800" b="1" i="1" smtClean="0">
                <a:solidFill>
                  <a:srgbClr val="0000FF"/>
                </a:solidFill>
              </a:rPr>
              <a:t>.a, các bảng sau cho biết: </a:t>
            </a:r>
          </a:p>
          <a:p>
            <a:pPr algn="just">
              <a:lnSpc>
                <a:spcPct val="130000"/>
              </a:lnSpc>
            </a:pPr>
            <a:r>
              <a:rPr lang="en-US" sz="2800" b="1" smtClean="0">
                <a:solidFill>
                  <a:srgbClr val="0000FF"/>
                </a:solidFill>
              </a:rPr>
              <a:t>+ Nhóm tuổi nào có xu hướng tăng, giảm tỉ lệ?</a:t>
            </a:r>
          </a:p>
          <a:p>
            <a:pPr algn="just">
              <a:lnSpc>
                <a:spcPct val="130000"/>
              </a:lnSpc>
            </a:pPr>
            <a:r>
              <a:rPr lang="en-US" sz="2800" b="1" smtClean="0">
                <a:solidFill>
                  <a:srgbClr val="0000FF"/>
                </a:solidFill>
              </a:rPr>
              <a:t>+ Cơ cấu dân số theo nhóm tuổi có xu hướng như thế nào?</a:t>
            </a:r>
          </a:p>
          <a:p>
            <a:pPr algn="just">
              <a:lnSpc>
                <a:spcPct val="130000"/>
              </a:lnSpc>
            </a:pPr>
            <a:r>
              <a:rPr lang="en-US" sz="2800" b="1" smtClean="0">
                <a:solidFill>
                  <a:srgbClr val="0000FF"/>
                </a:solidFill>
              </a:rPr>
              <a:t>+ Nhận xét cơ cấu dân số theo giới ở châu Á.</a:t>
            </a:r>
            <a:endParaRPr lang="en-US" sz="2800" b="1">
              <a:solidFill>
                <a:srgbClr val="0000FF"/>
              </a:solidFill>
            </a:endParaRPr>
          </a:p>
        </p:txBody>
      </p:sp>
      <p:sp>
        <p:nvSpPr>
          <p:cNvPr id="14" name="Text Box 3"/>
          <p:cNvSpPr txBox="1">
            <a:spLocks noChangeArrowheads="1"/>
          </p:cNvSpPr>
          <p:nvPr/>
        </p:nvSpPr>
        <p:spPr bwMode="auto">
          <a:xfrm>
            <a:off x="5781822" y="984552"/>
            <a:ext cx="6217920" cy="11387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r>
              <a:rPr lang="it-IT" sz="3300" b="1" smtClean="0">
                <a:solidFill>
                  <a:srgbClr val="FF0000"/>
                </a:solidFill>
              </a:rPr>
              <a:t>Nhóm 3,6: Tìm hiểu cơ cấu dân số </a:t>
            </a:r>
          </a:p>
          <a:p>
            <a:pPr algn="ctr"/>
            <a:r>
              <a:rPr lang="it-IT" sz="3300" b="1" smtClean="0">
                <a:solidFill>
                  <a:srgbClr val="FF0000"/>
                </a:solidFill>
              </a:rPr>
              <a:t>theo nhóm tuổi châu Á.</a:t>
            </a:r>
            <a:endParaRPr lang="en-US" sz="3300" b="1" smtClean="0">
              <a:solidFill>
                <a:srgbClr val="FF0000"/>
              </a:solidFill>
            </a:endParaRPr>
          </a:p>
        </p:txBody>
      </p:sp>
      <p:sp>
        <p:nvSpPr>
          <p:cNvPr id="6145" name="Rectangle 1"/>
          <p:cNvSpPr>
            <a:spLocks noChangeArrowheads="1"/>
          </p:cNvSpPr>
          <p:nvPr/>
        </p:nvSpPr>
        <p:spPr bwMode="auto">
          <a:xfrm>
            <a:off x="5972963" y="2416960"/>
            <a:ext cx="59798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smtClean="0">
                <a:solidFill>
                  <a:srgbClr val="000000"/>
                </a:solidFill>
                <a:latin typeface="Times New Roman" pitchFamily="18" charset="0"/>
                <a:ea typeface="Cambria" pitchFamily="18" charset="0"/>
                <a:cs typeface="Times New Roman" pitchFamily="18" charset="0"/>
              </a:rPr>
              <a:t>BẢNG 6.1. CƠ CẤU DÂN SỐ THEO NHÓM TUỔI CỦA CHÂU Á, GIAI ĐOẠN 2005 -  2020 </a:t>
            </a:r>
            <a:r>
              <a:rPr lang="en-US" sz="2000" i="1" smtClean="0">
                <a:solidFill>
                  <a:srgbClr val="000000"/>
                </a:solidFill>
                <a:latin typeface="Times New Roman" pitchFamily="18" charset="0"/>
                <a:ea typeface="Cambria" pitchFamily="18" charset="0"/>
                <a:cs typeface="Times New Roman" pitchFamily="18" charset="0"/>
              </a:rPr>
              <a:t>(Đơn vị: %)</a:t>
            </a:r>
          </a:p>
        </p:txBody>
      </p:sp>
      <p:graphicFrame>
        <p:nvGraphicFramePr>
          <p:cNvPr id="10" name="Table 9"/>
          <p:cNvGraphicFramePr>
            <a:graphicFrameLocks noGrp="1"/>
          </p:cNvGraphicFramePr>
          <p:nvPr/>
        </p:nvGraphicFramePr>
        <p:xfrm>
          <a:off x="5669280" y="3345132"/>
          <a:ext cx="6283565" cy="2171700"/>
        </p:xfrm>
        <a:graphic>
          <a:graphicData uri="http://schemas.openxmlformats.org/drawingml/2006/table">
            <a:tbl>
              <a:tblPr/>
              <a:tblGrid>
                <a:gridCol w="2222695"/>
                <a:gridCol w="1030431"/>
                <a:gridCol w="1016602"/>
                <a:gridCol w="1074694"/>
                <a:gridCol w="939143"/>
              </a:tblGrid>
              <a:tr h="426720">
                <a:tc>
                  <a:txBody>
                    <a:bodyPr/>
                    <a:lstStyle/>
                    <a:p>
                      <a:pPr algn="ctr">
                        <a:lnSpc>
                          <a:spcPct val="120000"/>
                        </a:lnSpc>
                        <a:spcBef>
                          <a:spcPts val="600"/>
                        </a:spcBef>
                        <a:spcAft>
                          <a:spcPts val="0"/>
                        </a:spcAft>
                      </a:pPr>
                      <a:r>
                        <a:rPr lang="en-US" sz="2500" b="1">
                          <a:solidFill>
                            <a:srgbClr val="000000"/>
                          </a:solidFill>
                          <a:latin typeface="+mn-lt"/>
                          <a:ea typeface="Cambria"/>
                        </a:rPr>
                        <a:t>Nhóm tuổi</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2005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2010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2015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2020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0">
                <a:tc>
                  <a:txBody>
                    <a:bodyPr/>
                    <a:lstStyle/>
                    <a:p>
                      <a:pPr algn="just">
                        <a:lnSpc>
                          <a:spcPct val="150000"/>
                        </a:lnSpc>
                        <a:spcBef>
                          <a:spcPts val="600"/>
                        </a:spcBef>
                        <a:spcAft>
                          <a:spcPts val="0"/>
                        </a:spcAft>
                      </a:pPr>
                      <a:r>
                        <a:rPr lang="en-US" sz="2500">
                          <a:solidFill>
                            <a:srgbClr val="000000"/>
                          </a:solidFill>
                          <a:latin typeface="+mn-lt"/>
                          <a:ea typeface="Cambria"/>
                        </a:rPr>
                        <a:t>Từ 0 - </a:t>
                      </a:r>
                      <a:r>
                        <a:rPr lang="en-US" sz="2500" smtClean="0">
                          <a:solidFill>
                            <a:srgbClr val="000000"/>
                          </a:solidFill>
                          <a:latin typeface="+mn-lt"/>
                          <a:ea typeface="Cambria"/>
                        </a:rPr>
                        <a:t>14</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27,6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25,9</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24,6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23,5</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just">
                        <a:lnSpc>
                          <a:spcPct val="150000"/>
                        </a:lnSpc>
                        <a:spcBef>
                          <a:spcPts val="600"/>
                        </a:spcBef>
                        <a:spcAft>
                          <a:spcPts val="0"/>
                        </a:spcAft>
                      </a:pPr>
                      <a:r>
                        <a:rPr lang="en-US" sz="2500">
                          <a:solidFill>
                            <a:srgbClr val="000000"/>
                          </a:solidFill>
                          <a:latin typeface="+mn-lt"/>
                          <a:ea typeface="Cambria"/>
                        </a:rPr>
                        <a:t>Tù 15 </a:t>
                      </a:r>
                      <a:r>
                        <a:rPr lang="en-US" sz="2500" smtClean="0">
                          <a:solidFill>
                            <a:srgbClr val="000000"/>
                          </a:solidFill>
                          <a:latin typeface="+mn-lt"/>
                          <a:ea typeface="Cambria"/>
                        </a:rPr>
                        <a:t>- 64</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66,1</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67,4</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67,9</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just">
                        <a:lnSpc>
                          <a:spcPct val="150000"/>
                        </a:lnSpc>
                        <a:spcBef>
                          <a:spcPts val="600"/>
                        </a:spcBef>
                        <a:spcAft>
                          <a:spcPts val="0"/>
                        </a:spcAft>
                      </a:pPr>
                      <a:r>
                        <a:rPr lang="en-US" sz="2500" smtClean="0">
                          <a:solidFill>
                            <a:srgbClr val="000000"/>
                          </a:solidFill>
                          <a:latin typeface="+mn-lt"/>
                          <a:ea typeface="Cambria"/>
                        </a:rPr>
                        <a:t> 65 tuổi</a:t>
                      </a:r>
                      <a:r>
                        <a:rPr lang="en-US" sz="2500" baseline="0" smtClean="0">
                          <a:solidFill>
                            <a:srgbClr val="000000"/>
                          </a:solidFill>
                          <a:latin typeface="+mn-lt"/>
                          <a:ea typeface="Cambria"/>
                        </a:rPr>
                        <a:t> </a:t>
                      </a:r>
                      <a:r>
                        <a:rPr lang="en-US" sz="2500" smtClean="0">
                          <a:solidFill>
                            <a:srgbClr val="000000"/>
                          </a:solidFill>
                          <a:latin typeface="+mn-lt"/>
                          <a:ea typeface="Cambria"/>
                        </a:rPr>
                        <a:t>trở </a:t>
                      </a:r>
                      <a:r>
                        <a:rPr lang="en-US" sz="2500">
                          <a:solidFill>
                            <a:srgbClr val="000000"/>
                          </a:solidFill>
                          <a:latin typeface="+mn-lt"/>
                          <a:ea typeface="Cambria"/>
                        </a:rPr>
                        <a:t>lên</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6,3</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7,5</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8,9</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
        <p:nvSpPr>
          <p:cNvPr id="11" name="TextBox 10"/>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6" name="Rectangle 15"/>
          <p:cNvSpPr/>
          <p:nvPr/>
        </p:nvSpPr>
        <p:spPr>
          <a:xfrm>
            <a:off x="176595" y="735597"/>
            <a:ext cx="4314062" cy="984883"/>
          </a:xfrm>
          <a:prstGeom prst="rect">
            <a:avLst/>
          </a:prstGeom>
        </p:spPr>
        <p:txBody>
          <a:bodyPr wrap="none" lIns="91438" tIns="45719" rIns="91438" bIns="45719">
            <a:spAutoFit/>
          </a:bodyPr>
          <a:lstStyle/>
          <a:p>
            <a:r>
              <a:rPr lang="en-US" sz="2800" b="1" u="sng" smtClean="0">
                <a:solidFill>
                  <a:srgbClr val="002060"/>
                </a:solidFill>
                <a:cs typeface="Arial" pitchFamily="34" charset="0"/>
              </a:rPr>
              <a:t>1. Đặc điểm dân cư</a:t>
            </a:r>
          </a:p>
          <a:p>
            <a:r>
              <a:rPr lang="en-US" sz="2800" b="1" i="1" u="sng" smtClean="0">
                <a:solidFill>
                  <a:srgbClr val="002060"/>
                </a:solidFill>
                <a:cs typeface="Arial" pitchFamily="34" charset="0"/>
              </a:rPr>
              <a:t>a. Qui mô và cơ cấu dân số</a:t>
            </a:r>
            <a:endParaRPr lang="en-US" sz="2800" u="sng"/>
          </a:p>
        </p:txBody>
      </p:sp>
      <p:cxnSp>
        <p:nvCxnSpPr>
          <p:cNvPr id="17" name="Straight Connector 16">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145"/>
                                        </p:tgtEl>
                                        <p:attrNameLst>
                                          <p:attrName>style.visibility</p:attrName>
                                        </p:attrNameLst>
                                      </p:cBhvr>
                                      <p:to>
                                        <p:strVal val="visible"/>
                                      </p:to>
                                    </p:set>
                                    <p:anim calcmode="lin" valueType="num">
                                      <p:cBhvr>
                                        <p:cTn id="14" dur="1000" fill="hold"/>
                                        <p:tgtEl>
                                          <p:spTgt spid="6145"/>
                                        </p:tgtEl>
                                        <p:attrNameLst>
                                          <p:attrName>ppt_x</p:attrName>
                                        </p:attrNameLst>
                                      </p:cBhvr>
                                      <p:tavLst>
                                        <p:tav tm="0">
                                          <p:val>
                                            <p:strVal val="#ppt_x-.2"/>
                                          </p:val>
                                        </p:tav>
                                        <p:tav tm="100000">
                                          <p:val>
                                            <p:strVal val="#ppt_x"/>
                                          </p:val>
                                        </p:tav>
                                      </p:tavLst>
                                    </p:anim>
                                    <p:anim calcmode="lin" valueType="num">
                                      <p:cBhvr>
                                        <p:cTn id="15"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gtEl>
                                      </p:cBhvr>
                                    </p:animEffect>
                                  </p:childTnLst>
                                </p:cTn>
                              </p:par>
                              <p:par>
                                <p:cTn id="22" presetID="8"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14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TotalTime>
  <Words>1197</Words>
  <PresentationFormat>Custom</PresentationFormat>
  <Paragraphs>153</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2021-06-28T12:43:46Z</dcterms:created>
  <dcterms:modified xsi:type="dcterms:W3CDTF">2022-07-26T02:07:29Z</dcterms:modified>
</cp:coreProperties>
</file>