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8" r:id="rId8"/>
    <p:sldId id="265" r:id="rId9"/>
    <p:sldId id="270" r:id="rId10"/>
    <p:sldId id="266" r:id="rId11"/>
    <p:sldId id="271" r:id="rId12"/>
    <p:sldId id="26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33"/>
    <a:srgbClr val="FF9966"/>
    <a:srgbClr val="967160"/>
    <a:srgbClr val="D60093"/>
    <a:srgbClr val="0A1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8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1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6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0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3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9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3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5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5B97F-84C9-42B9-8ED5-3EAB8091642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97A00-12CE-40D0-8D1D-932B4615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ướng Dẫn Du Lịch Nha Trang Cho Người Đi Lần Đầu. Hãy Khám Phá Ngay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001"/>
            <a:ext cx="11913417" cy="663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764348" y="4369993"/>
            <a:ext cx="7164387" cy="22447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33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scene3d>
            <a:camera prst="legacyPerspectiveFront">
              <a:rot lat="20099957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33FF"/>
            </a:extrusionClr>
            <a:contourClr>
              <a:schemeClr val="bg1"/>
            </a:contourClr>
          </a:sp3d>
        </p:spPr>
        <p:txBody>
          <a:bodyPr>
            <a:spAutoFit/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GIAÙO VIEÂN : LEÂ KIM NHIEÂN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TRÖÔØNG TIEÅU HOÏC PHÖÔÙC LONG 1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133203" y="647207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400" dirty="0">
                <a:solidFill>
                  <a:srgbClr val="FF0000"/>
                </a:solidFill>
                <a:latin typeface="VNI-Jamai" pitchFamily="2" charset="0"/>
              </a:rPr>
              <a:t>LÔÙP 1 </a:t>
            </a:r>
            <a:r>
              <a:rPr lang="en-US" sz="4400" baseline="30000" dirty="0">
                <a:solidFill>
                  <a:srgbClr val="FF0000"/>
                </a:solidFill>
                <a:latin typeface="VNI-Jamai" pitchFamily="2" charset="0"/>
              </a:rPr>
              <a:t>2 </a:t>
            </a:r>
            <a:r>
              <a:rPr lang="en-US" sz="4400" dirty="0">
                <a:solidFill>
                  <a:srgbClr val="FF0000"/>
                </a:solidFill>
                <a:latin typeface="VNI-Jamai" pitchFamily="2" charset="0"/>
              </a:rPr>
              <a:t> KÍNH CHAØO THAÀY COÂ</a:t>
            </a:r>
            <a:r>
              <a:rPr lang="en-US" sz="3600" dirty="0">
                <a:latin typeface="VNI-Jamai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147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35" y="2301082"/>
            <a:ext cx="11322424" cy="461234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37316" y="3019506"/>
            <a:ext cx="1102659" cy="1250576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9096097" y="2916394"/>
            <a:ext cx="1102659" cy="1250576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86954" y="3261387"/>
            <a:ext cx="1062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latin typeface="VNI-Avo" pitchFamily="2" charset="0"/>
              </a:rPr>
              <a:t>7</a:t>
            </a:r>
            <a:endParaRPr lang="en-US" sz="48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85905" y="3112736"/>
            <a:ext cx="1062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VNI-Avo" pitchFamily="2" charset="0"/>
              </a:rPr>
              <a:t>9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2880810" y="4580358"/>
            <a:ext cx="1102659" cy="1250576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70048" y="4800356"/>
            <a:ext cx="1062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VNI-Avo" pitchFamily="2" charset="0"/>
              </a:rPr>
              <a:t>2</a:t>
            </a:r>
          </a:p>
        </p:txBody>
      </p:sp>
      <p:sp>
        <p:nvSpPr>
          <p:cNvPr id="11" name="Flowchart: Connector 10"/>
          <p:cNvSpPr/>
          <p:nvPr/>
        </p:nvSpPr>
        <p:spPr>
          <a:xfrm>
            <a:off x="6937312" y="4580357"/>
            <a:ext cx="1102659" cy="1237129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86210" y="4800356"/>
            <a:ext cx="1062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latin typeface="VNI-Avo" pitchFamily="2" charset="0"/>
              </a:rPr>
              <a:t>1</a:t>
            </a:r>
            <a:endParaRPr lang="en-US" sz="48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7040" y="594623"/>
            <a:ext cx="958775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350894"/>
            <a:ext cx="11909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4.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Töø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caùc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soá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döôùi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ñaây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vaø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caùc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daáu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+, - , = ,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em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coù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theå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laäp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ñöôïc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caùc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pheùp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ñuùng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VNI-Avo" pitchFamily="2" charset="0"/>
              </a:rPr>
              <a:t>naøo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? 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6041" y="-68209"/>
            <a:ext cx="8377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saùu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2020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3437" y="313028"/>
            <a:ext cx="1348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Toaùn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523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18: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vi 10</a:t>
            </a:r>
            <a:endParaRPr lang="en-US" sz="3200" b="1" dirty="0">
              <a:solidFill>
                <a:srgbClr val="FF0000"/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1" y="2689412"/>
            <a:ext cx="8001000" cy="40206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227294" y="3314476"/>
            <a:ext cx="742728" cy="1116127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12247" y="3228108"/>
            <a:ext cx="825065" cy="1148707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02574" y="3448108"/>
            <a:ext cx="1062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latin typeface="VNI-Avo" pitchFamily="2" charset="0"/>
              </a:rPr>
              <a:t>7</a:t>
            </a:r>
            <a:endParaRPr lang="en-US" sz="48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95485" y="3390155"/>
            <a:ext cx="1062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VNI-Avo" pitchFamily="2" charset="0"/>
              </a:rPr>
              <a:t>9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1766041" y="4679576"/>
            <a:ext cx="749896" cy="115135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09575" y="4839756"/>
            <a:ext cx="606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VNI-Avo" pitchFamily="2" charset="0"/>
              </a:rPr>
              <a:t>2</a:t>
            </a:r>
          </a:p>
        </p:txBody>
      </p:sp>
      <p:sp>
        <p:nvSpPr>
          <p:cNvPr id="11" name="Flowchart: Connector 10"/>
          <p:cNvSpPr/>
          <p:nvPr/>
        </p:nvSpPr>
        <p:spPr>
          <a:xfrm>
            <a:off x="4639990" y="4666129"/>
            <a:ext cx="752281" cy="11833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32740" y="4855748"/>
            <a:ext cx="1062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latin typeface="VNI-Avo" pitchFamily="2" charset="0"/>
              </a:rPr>
              <a:t>1</a:t>
            </a:r>
            <a:endParaRPr lang="en-US" sz="48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7040" y="594623"/>
            <a:ext cx="958775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350894"/>
            <a:ext cx="11909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4.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Töø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caùc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soá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döôùi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ñaây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vaø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caùc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daáu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+, - , = ,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em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coù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theå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laäp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ñöôïc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caùc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pheùp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tính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ñuùng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VNI-Avo" pitchFamily="2" charset="0"/>
              </a:rPr>
              <a:t>naøo</a:t>
            </a:r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? </a:t>
            </a:r>
            <a:endParaRPr lang="en-US" sz="36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6041" y="-68209"/>
            <a:ext cx="8377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saùu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2020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3437" y="313028"/>
            <a:ext cx="1348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Toaùn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523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18: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vi 10</a:t>
            </a:r>
            <a:endParaRPr lang="en-US" sz="32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99097" y="3131596"/>
            <a:ext cx="30764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  <a:latin typeface="VNI-Avo" pitchFamily="2" charset="0"/>
              </a:rPr>
              <a:t>2 + 7 = 9</a:t>
            </a:r>
          </a:p>
          <a:p>
            <a:r>
              <a:rPr lang="en-US" sz="5400" b="1" dirty="0" smtClean="0">
                <a:solidFill>
                  <a:srgbClr val="0070C0"/>
                </a:solidFill>
                <a:latin typeface="VNI-Avo" pitchFamily="2" charset="0"/>
              </a:rPr>
              <a:t>7 + 2 = 9</a:t>
            </a:r>
          </a:p>
          <a:p>
            <a:r>
              <a:rPr lang="en-US" sz="5400" b="1" dirty="0" smtClean="0">
                <a:solidFill>
                  <a:srgbClr val="0070C0"/>
                </a:solidFill>
                <a:latin typeface="VNI-Avo" pitchFamily="2" charset="0"/>
              </a:rPr>
              <a:t>9 – 2 = 7</a:t>
            </a:r>
          </a:p>
          <a:p>
            <a:r>
              <a:rPr lang="en-US" sz="5400" b="1" dirty="0" smtClean="0">
                <a:solidFill>
                  <a:srgbClr val="0070C0"/>
                </a:solidFill>
                <a:latin typeface="VNI-Avo" pitchFamily="2" charset="0"/>
              </a:rPr>
              <a:t>9 – 7 = 2</a:t>
            </a:r>
            <a:endParaRPr lang="en-US" sz="5400" b="1" dirty="0">
              <a:solidFill>
                <a:srgbClr val="0070C0"/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0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ChangeArrowheads="1"/>
          </p:cNvSpPr>
          <p:nvPr/>
        </p:nvSpPr>
        <p:spPr bwMode="auto">
          <a:xfrm>
            <a:off x="2133601" y="138953"/>
            <a:ext cx="75039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i="1" dirty="0" err="1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b="1" i="1" dirty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VNI-Avo" pitchFamily="2" charset="0"/>
              </a:rPr>
              <a:t>tö</a:t>
            </a:r>
            <a:r>
              <a:rPr lang="en-US" b="1" i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b="1" i="1" dirty="0" smtClean="0">
                <a:solidFill>
                  <a:srgbClr val="0070C0"/>
                </a:solidFill>
                <a:latin typeface="VNI-Avo" pitchFamily="2" charset="0"/>
              </a:rPr>
              <a:t> 15 </a:t>
            </a:r>
            <a:r>
              <a:rPr lang="en-US" b="1" i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b="1" i="1" dirty="0" smtClean="0">
                <a:solidFill>
                  <a:srgbClr val="0070C0"/>
                </a:solidFill>
                <a:latin typeface="VNI-Avo" pitchFamily="2" charset="0"/>
              </a:rPr>
              <a:t> 12 </a:t>
            </a:r>
            <a:r>
              <a:rPr lang="en-US" b="1" i="1" dirty="0" err="1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b="1" i="1" dirty="0">
                <a:solidFill>
                  <a:srgbClr val="0070C0"/>
                </a:solidFill>
                <a:latin typeface="VNI-Avo" pitchFamily="2" charset="0"/>
              </a:rPr>
              <a:t> 2020</a:t>
            </a:r>
          </a:p>
        </p:txBody>
      </p:sp>
      <p:sp>
        <p:nvSpPr>
          <p:cNvPr id="10243" name="Rectangle 10"/>
          <p:cNvSpPr>
            <a:spLocks noChangeArrowheads="1"/>
          </p:cNvSpPr>
          <p:nvPr/>
        </p:nvSpPr>
        <p:spPr bwMode="auto">
          <a:xfrm>
            <a:off x="4648725" y="723728"/>
            <a:ext cx="1147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i="1" u="sng" dirty="0" err="1" smtClean="0">
                <a:solidFill>
                  <a:srgbClr val="0070C0"/>
                </a:solidFill>
              </a:rPr>
              <a:t>Toán</a:t>
            </a:r>
            <a:endParaRPr lang="en-US" b="1" i="1" u="sng" dirty="0">
              <a:solidFill>
                <a:srgbClr val="0070C0"/>
              </a:solidFill>
            </a:endParaRPr>
          </a:p>
        </p:txBody>
      </p:sp>
      <p:sp>
        <p:nvSpPr>
          <p:cNvPr id="10244" name="Rectangle 39"/>
          <p:cNvSpPr>
            <a:spLocks noChangeArrowheads="1"/>
          </p:cNvSpPr>
          <p:nvPr/>
        </p:nvSpPr>
        <p:spPr bwMode="auto">
          <a:xfrm>
            <a:off x="5795963" y="2921000"/>
            <a:ext cx="603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>
                <a:solidFill>
                  <a:srgbClr val="0000FF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0732" y="1559342"/>
            <a:ext cx="841168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18</a:t>
            </a:r>
          </a:p>
          <a:p>
            <a:pPr algn="ctr"/>
            <a:r>
              <a:rPr lang="en-US" sz="4400" b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4400" b="1" dirty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vi 10</a:t>
            </a:r>
            <a:endParaRPr lang="en-US" sz="4400" b="1" dirty="0">
              <a:solidFill>
                <a:srgbClr val="FF0000"/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6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ướng Dẫn Du Lịch Nha Trang Cho Người Đi Lần Đầu. Hãy Khám Phá Ngay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001"/>
            <a:ext cx="11913417" cy="663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764348" y="4369993"/>
            <a:ext cx="7164387" cy="22447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33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scene3d>
            <a:camera prst="legacyPerspectiveFront">
              <a:rot lat="20099957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33FF"/>
            </a:extrusionClr>
            <a:contourClr>
              <a:schemeClr val="bg1"/>
            </a:contourClr>
          </a:sp3d>
        </p:spPr>
        <p:txBody>
          <a:bodyPr>
            <a:spAutoFit/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GIAÙO VIEÂN : LEÂ KIM NHIEÂN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TRÖÔØNG TIEÅU HOÏC PHÖÔÙC LONG 1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133203" y="647207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400" dirty="0">
                <a:solidFill>
                  <a:srgbClr val="FF0000"/>
                </a:solidFill>
                <a:latin typeface="VNI-Jamai" pitchFamily="2" charset="0"/>
              </a:rPr>
              <a:t>LÔÙP 1 </a:t>
            </a:r>
            <a:r>
              <a:rPr lang="en-US" sz="4400" baseline="30000" dirty="0">
                <a:solidFill>
                  <a:srgbClr val="FF0000"/>
                </a:solidFill>
                <a:latin typeface="VNI-Jamai" pitchFamily="2" charset="0"/>
              </a:rPr>
              <a:t>2 </a:t>
            </a:r>
            <a:r>
              <a:rPr lang="en-US" sz="4400" dirty="0">
                <a:solidFill>
                  <a:srgbClr val="FF0000"/>
                </a:solidFill>
                <a:latin typeface="VNI-Jamai" pitchFamily="2" charset="0"/>
              </a:rPr>
              <a:t> KÍNH CHAØO THAÀY COÂ</a:t>
            </a:r>
            <a:r>
              <a:rPr lang="en-US" sz="3600" dirty="0">
                <a:latin typeface="VNI-Jamai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48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2133601" y="138953"/>
            <a:ext cx="75039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i="1" dirty="0" err="1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b="1" i="1" dirty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VNI-Avo" pitchFamily="2" charset="0"/>
              </a:rPr>
              <a:t>tö</a:t>
            </a:r>
            <a:r>
              <a:rPr lang="en-US" b="1" i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b="1" i="1" dirty="0" smtClean="0">
                <a:solidFill>
                  <a:srgbClr val="0070C0"/>
                </a:solidFill>
                <a:latin typeface="VNI-Avo" pitchFamily="2" charset="0"/>
              </a:rPr>
              <a:t> 15 </a:t>
            </a:r>
            <a:r>
              <a:rPr lang="en-US" b="1" i="1" dirty="0" err="1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b="1" i="1" dirty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b="1" i="1" dirty="0" smtClean="0">
                <a:solidFill>
                  <a:srgbClr val="0070C0"/>
                </a:solidFill>
                <a:latin typeface="VNI-Avo" pitchFamily="2" charset="0"/>
              </a:rPr>
              <a:t>12 </a:t>
            </a:r>
            <a:r>
              <a:rPr lang="en-US" b="1" i="1" dirty="0" err="1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b="1" i="1" dirty="0">
                <a:solidFill>
                  <a:srgbClr val="0070C0"/>
                </a:solidFill>
                <a:latin typeface="VNI-Avo" pitchFamily="2" charset="0"/>
              </a:rPr>
              <a:t> 2020</a:t>
            </a: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349623" y="1496546"/>
            <a:ext cx="33329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u="sng">
                <a:solidFill>
                  <a:srgbClr val="0070C0"/>
                </a:solidFill>
                <a:latin typeface="VNI-Avo" pitchFamily="2" charset="0"/>
              </a:rPr>
              <a:t>Kieåm tra baøi cuõ</a:t>
            </a: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751959" y="923647"/>
            <a:ext cx="1147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i="1" u="sng" dirty="0" err="1" smtClean="0">
                <a:solidFill>
                  <a:srgbClr val="0070C0"/>
                </a:solidFill>
              </a:rPr>
              <a:t>Toán</a:t>
            </a:r>
            <a:endParaRPr lang="en-US" b="1" i="1" u="sng" dirty="0">
              <a:solidFill>
                <a:srgbClr val="0070C0"/>
              </a:solidFill>
            </a:endParaRPr>
          </a:p>
        </p:txBody>
      </p:sp>
      <p:sp>
        <p:nvSpPr>
          <p:cNvPr id="6149" name="Rectangle 39"/>
          <p:cNvSpPr>
            <a:spLocks noChangeArrowheads="1"/>
          </p:cNvSpPr>
          <p:nvPr/>
        </p:nvSpPr>
        <p:spPr bwMode="auto">
          <a:xfrm>
            <a:off x="5795963" y="2921000"/>
            <a:ext cx="603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>
                <a:solidFill>
                  <a:srgbClr val="0000FF"/>
                </a:solidFill>
                <a:latin typeface="VNI-Times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358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ChangeArrowheads="1"/>
          </p:cNvSpPr>
          <p:nvPr/>
        </p:nvSpPr>
        <p:spPr bwMode="auto">
          <a:xfrm>
            <a:off x="2133601" y="125506"/>
            <a:ext cx="7100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dirty="0" err="1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b="1" dirty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VNI-Avo" pitchFamily="2" charset="0"/>
              </a:rPr>
              <a:t>tö</a:t>
            </a:r>
            <a:r>
              <a:rPr lang="en-US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b="1" dirty="0" smtClean="0">
                <a:solidFill>
                  <a:srgbClr val="0070C0"/>
                </a:solidFill>
                <a:latin typeface="VNI-Avo" pitchFamily="2" charset="0"/>
              </a:rPr>
              <a:t> 15 </a:t>
            </a:r>
            <a:r>
              <a:rPr lang="en-US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b="1" dirty="0" smtClean="0">
                <a:solidFill>
                  <a:srgbClr val="0070C0"/>
                </a:solidFill>
                <a:latin typeface="VNI-Avo" pitchFamily="2" charset="0"/>
              </a:rPr>
              <a:t> 12 </a:t>
            </a:r>
            <a:r>
              <a:rPr lang="en-US" b="1" dirty="0" err="1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b="1" dirty="0">
                <a:solidFill>
                  <a:srgbClr val="0070C0"/>
                </a:solidFill>
                <a:latin typeface="VNI-Avo" pitchFamily="2" charset="0"/>
              </a:rPr>
              <a:t> 2020</a:t>
            </a:r>
          </a:p>
        </p:txBody>
      </p:sp>
      <p:sp>
        <p:nvSpPr>
          <p:cNvPr id="10243" name="Rectangle 10"/>
          <p:cNvSpPr>
            <a:spLocks noChangeArrowheads="1"/>
          </p:cNvSpPr>
          <p:nvPr/>
        </p:nvSpPr>
        <p:spPr bwMode="auto">
          <a:xfrm>
            <a:off x="4950351" y="723728"/>
            <a:ext cx="1147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u="sng" dirty="0" err="1" smtClean="0">
                <a:solidFill>
                  <a:srgbClr val="0070C0"/>
                </a:solidFill>
              </a:rPr>
              <a:t>Toán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10244" name="Rectangle 39"/>
          <p:cNvSpPr>
            <a:spLocks noChangeArrowheads="1"/>
          </p:cNvSpPr>
          <p:nvPr/>
        </p:nvSpPr>
        <p:spPr bwMode="auto">
          <a:xfrm>
            <a:off x="5795963" y="2921000"/>
            <a:ext cx="603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>
                <a:solidFill>
                  <a:srgbClr val="0000FF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90118" y="1308503"/>
            <a:ext cx="841168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18</a:t>
            </a:r>
          </a:p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4400" b="1" dirty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vi 10</a:t>
            </a:r>
            <a:endParaRPr lang="en-US" sz="4400" b="1" dirty="0">
              <a:solidFill>
                <a:srgbClr val="FF0000"/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56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9"/>
          <p:cNvSpPr>
            <a:spLocks noChangeArrowheads="1"/>
          </p:cNvSpPr>
          <p:nvPr/>
        </p:nvSpPr>
        <p:spPr bwMode="auto">
          <a:xfrm>
            <a:off x="5795963" y="2921000"/>
            <a:ext cx="603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>
                <a:solidFill>
                  <a:srgbClr val="0000FF"/>
                </a:solidFill>
                <a:latin typeface="VNI-Times" pitchFamily="2" charset="0"/>
              </a:rPr>
              <a:t>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924" y="1390662"/>
            <a:ext cx="3214252" cy="14725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532" y="2781465"/>
            <a:ext cx="3332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VNI-Avo" pitchFamily="2" charset="0"/>
              </a:rPr>
              <a:t>1</a:t>
            </a:r>
            <a:r>
              <a:rPr lang="en-US" sz="3600" b="1" dirty="0" smtClean="0">
                <a:latin typeface="VNI-Avo" pitchFamily="2" charset="0"/>
              </a:rPr>
              <a:t>. </a:t>
            </a:r>
            <a:r>
              <a:rPr lang="en-US" sz="3600" b="1" dirty="0" err="1" smtClean="0">
                <a:latin typeface="VNI-Avo" pitchFamily="2" charset="0"/>
              </a:rPr>
              <a:t>Tính</a:t>
            </a:r>
            <a:r>
              <a:rPr lang="en-US" sz="3600" b="1" dirty="0" smtClean="0">
                <a:latin typeface="VNI-Avo" pitchFamily="2" charset="0"/>
              </a:rPr>
              <a:t> </a:t>
            </a:r>
            <a:r>
              <a:rPr lang="en-US" sz="3600" b="1" dirty="0" err="1" smtClean="0">
                <a:latin typeface="VNI-Avo" pitchFamily="2" charset="0"/>
              </a:rPr>
              <a:t>nhaåm</a:t>
            </a:r>
            <a:endParaRPr lang="en-US" sz="3600" b="1" dirty="0">
              <a:latin typeface="VNI-Avo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6301" y="3302000"/>
            <a:ext cx="995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a)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16301" y="5160622"/>
            <a:ext cx="886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VNI-Avo" pitchFamily="2" charset="0"/>
              </a:rPr>
              <a:t>b</a:t>
            </a:r>
            <a:r>
              <a:rPr lang="en-US" sz="4800" b="1" dirty="0" smtClean="0">
                <a:latin typeface="VNI-Avo" pitchFamily="2" charset="0"/>
              </a:rPr>
              <a:t>)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31919" y="27471"/>
            <a:ext cx="8310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saùu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2021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95333" y="566654"/>
            <a:ext cx="1350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Toaùn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970" y="1098275"/>
            <a:ext cx="12211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18: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vi 10 </a:t>
            </a:r>
            <a:endParaRPr lang="en-US" sz="32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098151"/>
              </p:ext>
            </p:extLst>
          </p:nvPr>
        </p:nvGraphicFramePr>
        <p:xfrm>
          <a:off x="687295" y="3425111"/>
          <a:ext cx="10769600" cy="164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600"/>
              </a:tblGrid>
              <a:tr h="16417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860361" y="3363555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2 + 1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0361" y="4217853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VNI-Avo" pitchFamily="2" charset="0"/>
              </a:rPr>
              <a:t>5</a:t>
            </a:r>
            <a:r>
              <a:rPr lang="en-US" sz="4000" b="1" dirty="0" smtClean="0">
                <a:latin typeface="VNI-Avo" pitchFamily="2" charset="0"/>
              </a:rPr>
              <a:t> + 2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66323" y="3425111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3 + 6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44795" y="4236050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VNI-Avo" pitchFamily="2" charset="0"/>
              </a:rPr>
              <a:t>8</a:t>
            </a:r>
            <a:r>
              <a:rPr lang="en-US" sz="4000" b="1" dirty="0" smtClean="0">
                <a:latin typeface="VNI-Avo" pitchFamily="2" charset="0"/>
              </a:rPr>
              <a:t> + 0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89588" y="3425111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4 + 5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03035" y="4209156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VNI-Avo" pitchFamily="2" charset="0"/>
              </a:rPr>
              <a:t>2</a:t>
            </a:r>
            <a:r>
              <a:rPr lang="en-US" sz="4000" b="1" dirty="0" smtClean="0">
                <a:latin typeface="VNI-Avo" pitchFamily="2" charset="0"/>
              </a:rPr>
              <a:t> + 7</a:t>
            </a:r>
            <a:endParaRPr lang="en-US" sz="4000" b="1" dirty="0">
              <a:latin typeface="VNI-Avo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40144"/>
              </p:ext>
            </p:extLst>
          </p:nvPr>
        </p:nvGraphicFramePr>
        <p:xfrm>
          <a:off x="753035" y="5281553"/>
          <a:ext cx="10757646" cy="147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7646"/>
              </a:tblGrid>
              <a:tr h="14746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860360" y="5255568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3 – 1 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0360" y="6003469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VNI-Avo" pitchFamily="2" charset="0"/>
              </a:rPr>
              <a:t>4</a:t>
            </a:r>
            <a:r>
              <a:rPr lang="en-US" sz="4000" b="1" dirty="0" smtClean="0">
                <a:latin typeface="VNI-Avo" pitchFamily="2" charset="0"/>
              </a:rPr>
              <a:t> – 2 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44794" y="5255568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9 – 6 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66323" y="6011412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VNI-Avo" pitchFamily="2" charset="0"/>
              </a:rPr>
              <a:t>8</a:t>
            </a:r>
            <a:r>
              <a:rPr lang="en-US" sz="4000" b="1" dirty="0" smtClean="0">
                <a:latin typeface="VNI-Avo" pitchFamily="2" charset="0"/>
              </a:rPr>
              <a:t> – 0 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303035" y="5283733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10 – 4 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598871" y="5994367"/>
            <a:ext cx="2132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6 – 3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58508" y="3403682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3</a:t>
            </a:r>
            <a:endParaRPr lang="en-US" sz="40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58508" y="4254004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7</a:t>
            </a:r>
            <a:endParaRPr lang="en-US" sz="40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63012" y="3449090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9</a:t>
            </a:r>
            <a:endParaRPr lang="en-US" sz="40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66115" y="4240557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8</a:t>
            </a:r>
            <a:endParaRPr lang="en-US" sz="40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665354" y="3422363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VNI-Avo" pitchFamily="2" charset="0"/>
              </a:rPr>
              <a:t>9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665354" y="4206408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VNI-Avo" pitchFamily="2" charset="0"/>
              </a:rPr>
              <a:t>9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158508" y="5255568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2</a:t>
            </a:r>
            <a:endParaRPr lang="en-US" sz="40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69911" y="6020022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2</a:t>
            </a:r>
            <a:endParaRPr lang="en-US" sz="40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863012" y="5219380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VNI-Avo" pitchFamily="2" charset="0"/>
              </a:rPr>
              <a:t>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866115" y="5972679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8</a:t>
            </a:r>
            <a:endParaRPr lang="en-US" sz="40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924977" y="5303526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VNI-Avo" pitchFamily="2" charset="0"/>
              </a:rPr>
              <a:t>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924977" y="5963454"/>
            <a:ext cx="1235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NI-Avo" pitchFamily="2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VNI-Avo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4688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55202"/>
            <a:ext cx="1196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2 a)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136298" y="2720861"/>
            <a:ext cx="1429321" cy="1388857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40770" y="2756897"/>
            <a:ext cx="1216274" cy="13152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6268081" y="2633629"/>
            <a:ext cx="1628125" cy="1347447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ptagon 8"/>
          <p:cNvSpPr/>
          <p:nvPr/>
        </p:nvSpPr>
        <p:spPr>
          <a:xfrm>
            <a:off x="9408489" y="2559048"/>
            <a:ext cx="1557189" cy="1536037"/>
          </a:xfrm>
          <a:prstGeom prst="hep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8734" y="2986436"/>
            <a:ext cx="771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5</a:t>
            </a:r>
            <a:endParaRPr lang="en-US" sz="4400" b="1" dirty="0">
              <a:latin typeface="VNI-Avo" pitchFamily="2" charset="0"/>
            </a:endParaRPr>
          </a:p>
        </p:txBody>
      </p:sp>
      <p:cxnSp>
        <p:nvCxnSpPr>
          <p:cNvPr id="16" name="Straight Arrow Connector 15"/>
          <p:cNvCxnSpPr>
            <a:stCxn id="6" idx="6"/>
            <a:endCxn id="7" idx="1"/>
          </p:cNvCxnSpPr>
          <p:nvPr/>
        </p:nvCxnSpPr>
        <p:spPr>
          <a:xfrm flipV="1">
            <a:off x="1565619" y="3414526"/>
            <a:ext cx="1575151" cy="764"/>
          </a:xfrm>
          <a:prstGeom prst="straightConnector1">
            <a:avLst/>
          </a:prstGeom>
          <a:ln>
            <a:solidFill>
              <a:srgbClr val="0A1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90114" y="3437918"/>
            <a:ext cx="2147103" cy="2"/>
          </a:xfrm>
          <a:prstGeom prst="straightConnector1">
            <a:avLst/>
          </a:prstGeom>
          <a:ln>
            <a:solidFill>
              <a:srgbClr val="0A1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596473" y="3414524"/>
            <a:ext cx="1789116" cy="2"/>
          </a:xfrm>
          <a:prstGeom prst="straightConnector1">
            <a:avLst/>
          </a:prstGeom>
          <a:ln>
            <a:solidFill>
              <a:srgbClr val="0A1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591866" y="2600515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+ 3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4461" y="2722640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- 4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09248" y="2720861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+ 6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807243" y="3033817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?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70215" y="2952785"/>
            <a:ext cx="9184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?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66379" y="3053197"/>
            <a:ext cx="69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?</a:t>
            </a:r>
            <a:endParaRPr lang="en-US" sz="4400" b="1" dirty="0">
              <a:latin typeface="VNI-Avo" pitchFamily="2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737291"/>
              </p:ext>
            </p:extLst>
          </p:nvPr>
        </p:nvGraphicFramePr>
        <p:xfrm>
          <a:off x="598126" y="4170767"/>
          <a:ext cx="2033211" cy="971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211"/>
              </a:tblGrid>
              <a:tr h="971068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-235532" y="4225746"/>
            <a:ext cx="3123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</a:t>
            </a:r>
            <a:r>
              <a:rPr lang="en-US" sz="4400" b="1" dirty="0">
                <a:latin typeface="VNI-Avo" pitchFamily="2" charset="0"/>
              </a:rPr>
              <a:t>b</a:t>
            </a:r>
            <a:r>
              <a:rPr lang="en-US" sz="4400" b="1" dirty="0" smtClean="0">
                <a:latin typeface="VNI-Avo" pitchFamily="2" charset="0"/>
              </a:rPr>
              <a:t>) &gt;; &lt;; =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42812" y="5520099"/>
            <a:ext cx="3248429" cy="9555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8601427" y="5520099"/>
            <a:ext cx="3248429" cy="9555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194370" y="5617870"/>
            <a:ext cx="3334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VNI-Avo" pitchFamily="2" charset="0"/>
              </a:rPr>
              <a:t> </a:t>
            </a:r>
            <a:r>
              <a:rPr lang="en-US" sz="4800" b="1" dirty="0" smtClean="0">
                <a:latin typeface="VNI-Avo" pitchFamily="2" charset="0"/>
              </a:rPr>
              <a:t>3      9 - 7 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58200" y="5563458"/>
            <a:ext cx="947493" cy="89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835299" y="5617870"/>
            <a:ext cx="970394" cy="830997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 ?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216174" y="5449855"/>
            <a:ext cx="947493" cy="89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8461940" y="5566425"/>
            <a:ext cx="345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8 + 0      9 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187883" y="5521458"/>
            <a:ext cx="952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?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75726" y="47868"/>
            <a:ext cx="8133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saùu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2020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71632" y="566686"/>
            <a:ext cx="3123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Toaùn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4997" y="1057911"/>
            <a:ext cx="11645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18: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vi 10</a:t>
            </a:r>
            <a:endParaRPr lang="en-US" sz="32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08360" y="1747889"/>
            <a:ext cx="1196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?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4197" y="5508704"/>
            <a:ext cx="3248429" cy="9555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65474" y="5563458"/>
            <a:ext cx="3285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5 + 4 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32207" y="5580529"/>
            <a:ext cx="801710" cy="83371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504420" y="5594942"/>
            <a:ext cx="985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 </a:t>
            </a:r>
            <a:r>
              <a:rPr lang="en-US" sz="4800" b="1" dirty="0">
                <a:latin typeface="VNI-Avo" pitchFamily="2" charset="0"/>
              </a:rPr>
              <a:t>?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49689" y="5593954"/>
            <a:ext cx="97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 </a:t>
            </a:r>
            <a:r>
              <a:rPr lang="en-US" sz="4800" b="1" dirty="0">
                <a:latin typeface="VNI-Avo" pitchFamily="2" charset="0"/>
              </a:rPr>
              <a:t>9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96253" y="1755202"/>
            <a:ext cx="1156942" cy="6876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237665" y="1766216"/>
            <a:ext cx="1196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VNI-Avo" pitchFamily="2" charset="0"/>
              </a:rPr>
              <a:t>Soá</a:t>
            </a:r>
            <a:endParaRPr lang="en-US" sz="4000" b="1" dirty="0"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7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19293" y="1609050"/>
            <a:ext cx="3123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2 a) </a:t>
            </a:r>
            <a:r>
              <a:rPr lang="en-US" sz="4000" b="1" dirty="0" err="1" smtClean="0">
                <a:latin typeface="VNI-Avo" pitchFamily="2" charset="0"/>
              </a:rPr>
              <a:t>Soá</a:t>
            </a:r>
            <a:r>
              <a:rPr lang="en-US" sz="4000" b="1" dirty="0" smtClean="0">
                <a:latin typeface="VNI-Avo" pitchFamily="2" charset="0"/>
              </a:rPr>
              <a:t> ?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129215" y="2469374"/>
            <a:ext cx="1299870" cy="1245569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38756" y="2509715"/>
            <a:ext cx="1291241" cy="11550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5992618" y="2156452"/>
            <a:ext cx="1828682" cy="1539845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ptagon 8"/>
          <p:cNvSpPr/>
          <p:nvPr/>
        </p:nvSpPr>
        <p:spPr>
          <a:xfrm>
            <a:off x="9203812" y="2227327"/>
            <a:ext cx="1449376" cy="1395207"/>
          </a:xfrm>
          <a:prstGeom prst="hep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52678" y="2709646"/>
            <a:ext cx="745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5</a:t>
            </a:r>
            <a:endParaRPr lang="en-US" sz="4400" b="1" dirty="0">
              <a:latin typeface="VNI-Avo" pitchFamily="2" charset="0"/>
            </a:endParaRPr>
          </a:p>
        </p:txBody>
      </p:sp>
      <p:cxnSp>
        <p:nvCxnSpPr>
          <p:cNvPr id="16" name="Straight Arrow Connector 15"/>
          <p:cNvCxnSpPr>
            <a:stCxn id="6" idx="6"/>
            <a:endCxn id="7" idx="1"/>
          </p:cNvCxnSpPr>
          <p:nvPr/>
        </p:nvCxnSpPr>
        <p:spPr>
          <a:xfrm flipV="1">
            <a:off x="1429085" y="3087258"/>
            <a:ext cx="1509671" cy="4901"/>
          </a:xfrm>
          <a:prstGeom prst="straightConnector1">
            <a:avLst/>
          </a:prstGeom>
          <a:ln>
            <a:solidFill>
              <a:srgbClr val="0A1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251405" y="3033470"/>
            <a:ext cx="2147103" cy="2"/>
          </a:xfrm>
          <a:prstGeom prst="straightConnector1">
            <a:avLst/>
          </a:prstGeom>
          <a:ln>
            <a:solidFill>
              <a:srgbClr val="0A1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414695" y="2979109"/>
            <a:ext cx="1789116" cy="2"/>
          </a:xfrm>
          <a:prstGeom prst="straightConnector1">
            <a:avLst/>
          </a:prstGeom>
          <a:ln>
            <a:solidFill>
              <a:srgbClr val="0A1A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42312" y="2344711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+ 3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16192" y="2293928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- 4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68678" y="2246274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VNI-Avo" pitchFamily="2" charset="0"/>
              </a:rPr>
              <a:t> + 6</a:t>
            </a:r>
            <a:endParaRPr lang="en-US" sz="4400" b="1" dirty="0">
              <a:latin typeface="VNI-Avo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86901" y="2572872"/>
            <a:ext cx="1299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10</a:t>
            </a:r>
            <a:endParaRPr lang="en-US" sz="44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07579" y="2641878"/>
            <a:ext cx="8492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8</a:t>
            </a:r>
            <a:endParaRPr lang="en-US" sz="44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19916" y="2616040"/>
            <a:ext cx="8450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VNI-Avo" pitchFamily="2" charset="0"/>
              </a:rPr>
              <a:t> 4</a:t>
            </a:r>
            <a:endParaRPr lang="en-US" sz="44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03326" y="4142393"/>
            <a:ext cx="10708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 ?</a:t>
            </a:r>
            <a:endParaRPr lang="en-US" sz="4000" b="1" dirty="0">
              <a:latin typeface="VNI-Avo" pitchFamily="2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605557"/>
              </p:ext>
            </p:extLst>
          </p:nvPr>
        </p:nvGraphicFramePr>
        <p:xfrm>
          <a:off x="478853" y="3985934"/>
          <a:ext cx="2033211" cy="971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211"/>
              </a:tblGrid>
              <a:tr h="971068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-262984" y="4098550"/>
            <a:ext cx="3123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NI-Avo" pitchFamily="2" charset="0"/>
              </a:rPr>
              <a:t> </a:t>
            </a:r>
            <a:r>
              <a:rPr lang="en-US" sz="4000" b="1" dirty="0">
                <a:latin typeface="VNI-Avo" pitchFamily="2" charset="0"/>
              </a:rPr>
              <a:t>b</a:t>
            </a:r>
            <a:r>
              <a:rPr lang="en-US" sz="4000" b="1" dirty="0" smtClean="0">
                <a:latin typeface="VNI-Avo" pitchFamily="2" charset="0"/>
              </a:rPr>
              <a:t>) &gt;; &lt;; =</a:t>
            </a:r>
            <a:endParaRPr lang="en-US" sz="4000" b="1" dirty="0">
              <a:latin typeface="VNI-Avo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024" y="4992236"/>
            <a:ext cx="3181346" cy="17095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220937" y="5011447"/>
            <a:ext cx="3248429" cy="16665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8435610" y="5023412"/>
            <a:ext cx="3505707" cy="1678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02579" y="5023413"/>
            <a:ext cx="3285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5 + 4      9 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651421" y="5093881"/>
            <a:ext cx="864045" cy="80517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825536" y="5945545"/>
            <a:ext cx="97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 </a:t>
            </a:r>
            <a:r>
              <a:rPr lang="en-US" sz="4800" b="1" dirty="0">
                <a:latin typeface="VNI-Avo" pitchFamily="2" charset="0"/>
              </a:rPr>
              <a:t>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02040" y="5068421"/>
            <a:ext cx="3334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VNI-Avo" pitchFamily="2" charset="0"/>
              </a:rPr>
              <a:t> </a:t>
            </a:r>
            <a:r>
              <a:rPr lang="en-US" sz="4800" b="1" dirty="0" smtClean="0">
                <a:latin typeface="VNI-Avo" pitchFamily="2" charset="0"/>
              </a:rPr>
              <a:t>3      9 – 7  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35299" y="5059891"/>
            <a:ext cx="947493" cy="89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215360" y="3276375"/>
            <a:ext cx="970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VNI-Avo" pitchFamily="2" charset="0"/>
              </a:rPr>
              <a:t>  </a:t>
            </a:r>
            <a:endParaRPr lang="en-US" sz="48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188463" y="5127560"/>
            <a:ext cx="947493" cy="89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8463320" y="5227892"/>
            <a:ext cx="345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8 + 0      9 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636" y="5846988"/>
            <a:ext cx="97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 </a:t>
            </a:r>
            <a:r>
              <a:rPr lang="en-US" sz="4800" b="1" dirty="0">
                <a:latin typeface="VNI-Avo" pitchFamily="2" charset="0"/>
              </a:rPr>
              <a:t>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69496" y="5042251"/>
            <a:ext cx="894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VNI-Avo" pitchFamily="2" charset="0"/>
              </a:rPr>
              <a:t> =</a:t>
            </a:r>
            <a:endParaRPr lang="en-US" sz="48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913330" y="5794224"/>
            <a:ext cx="97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VNI-Avo" pitchFamily="2" charset="0"/>
              </a:rPr>
              <a:t>  2</a:t>
            </a:r>
            <a:endParaRPr lang="en-US" sz="4800" b="1" dirty="0">
              <a:latin typeface="VNI-Avo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52341" y="5078348"/>
            <a:ext cx="894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VNI-Avo" pitchFamily="2" charset="0"/>
              </a:rPr>
              <a:t>&gt;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250912" y="5211040"/>
            <a:ext cx="894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VNI-Avo" pitchFamily="2" charset="0"/>
              </a:rPr>
              <a:t> &lt;</a:t>
            </a:r>
            <a:endParaRPr lang="en-US" sz="48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83443" y="-42851"/>
            <a:ext cx="8984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saùu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2020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31973" y="455074"/>
            <a:ext cx="1260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Toaùn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0306" y="993221"/>
            <a:ext cx="11761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18: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vi 10 </a:t>
            </a:r>
            <a:endParaRPr lang="en-US" sz="3200" b="1" dirty="0">
              <a:solidFill>
                <a:srgbClr val="FF0000"/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6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40" grpId="0"/>
      <p:bldP spid="35" grpId="0"/>
      <p:bldP spid="36" grpId="0"/>
      <p:bldP spid="47" grpId="0"/>
      <p:bldP spid="48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67040" y="594623"/>
            <a:ext cx="958775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 descr="Khung ảnh gỗ để bàn hình động vật xinh xắ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4" y="134651"/>
            <a:ext cx="11456895" cy="6535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776510" y="5346565"/>
            <a:ext cx="3814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latin typeface="VNI-Avo" pitchFamily="2" charset="0"/>
              </a:rPr>
              <a:t>Giaûi</a:t>
            </a:r>
            <a:r>
              <a:rPr lang="en-US" sz="48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VNI-Avo" pitchFamily="2" charset="0"/>
              </a:rPr>
              <a:t>lao</a:t>
            </a:r>
            <a:endParaRPr lang="en-US" sz="4800" b="1" dirty="0">
              <a:solidFill>
                <a:srgbClr val="002060"/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9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892" y="2036259"/>
            <a:ext cx="9565779" cy="481027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304952" y="2537696"/>
            <a:ext cx="1314217" cy="804492"/>
          </a:xfrm>
          <a:prstGeom prst="ellipse">
            <a:avLst/>
          </a:prstGeom>
          <a:ln>
            <a:solidFill>
              <a:srgbClr val="CC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86034" y="2628690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10 - 6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637145" y="2508364"/>
            <a:ext cx="1429981" cy="676464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14496" y="2472946"/>
            <a:ext cx="1693602" cy="649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2 + 4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851070" y="3445312"/>
            <a:ext cx="1469985" cy="81137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60093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234457" y="4776411"/>
            <a:ext cx="1297817" cy="854005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52345" y="3506217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3 + 2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67126" y="4905276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7 </a:t>
            </a:r>
            <a:r>
              <a:rPr lang="en-US" sz="3600" b="1" dirty="0">
                <a:solidFill>
                  <a:srgbClr val="002060"/>
                </a:solidFill>
                <a:latin typeface="VNI-Avo" pitchFamily="2" charset="0"/>
              </a:rPr>
              <a:t>-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4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07558" y="3644153"/>
            <a:ext cx="1378476" cy="833718"/>
          </a:xfrm>
          <a:prstGeom prst="ellips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591771" y="3684612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4 + 1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684245" y="5216583"/>
            <a:ext cx="1315255" cy="775643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39642" y="5265573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5 – 0 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968963" y="5508940"/>
            <a:ext cx="1428784" cy="843413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71262" y="5576175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</a:t>
            </a:r>
            <a:r>
              <a:rPr lang="en-US" sz="3600" b="1" dirty="0">
                <a:solidFill>
                  <a:srgbClr val="002060"/>
                </a:solidFill>
                <a:latin typeface="VNI-Avo" pitchFamily="2" charset="0"/>
              </a:rPr>
              <a:t>8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VNI-Avo" pitchFamily="2" charset="0"/>
              </a:rPr>
              <a:t>-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2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14257" y="1508841"/>
            <a:ext cx="11942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3.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Nhöõng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boâng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hoa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naøo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ghi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tính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coù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keát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quaû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baèng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5?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28144" y="3511730"/>
            <a:ext cx="103315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284327" y="3511820"/>
            <a:ext cx="733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5 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2021" y="-9378"/>
            <a:ext cx="766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saùu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2020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68120" y="451587"/>
            <a:ext cx="1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Toaùn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947" y="931755"/>
            <a:ext cx="11942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18 :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vi 10</a:t>
            </a:r>
            <a:endParaRPr lang="en-US" sz="3200" b="1" dirty="0">
              <a:solidFill>
                <a:srgbClr val="FF0000"/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892" y="2036259"/>
            <a:ext cx="9565779" cy="481027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304952" y="2537696"/>
            <a:ext cx="1314217" cy="804492"/>
          </a:xfrm>
          <a:prstGeom prst="ellipse">
            <a:avLst/>
          </a:prstGeom>
          <a:ln>
            <a:solidFill>
              <a:srgbClr val="CC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86034" y="2628690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10 - 6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637145" y="2508364"/>
            <a:ext cx="1429981" cy="676464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14496" y="2472946"/>
            <a:ext cx="1693602" cy="649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2 + 4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851070" y="3445312"/>
            <a:ext cx="1469985" cy="81137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60093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234457" y="4776411"/>
            <a:ext cx="1297817" cy="854005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52345" y="3506217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3 + 2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67126" y="4905276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7 </a:t>
            </a:r>
            <a:r>
              <a:rPr lang="en-US" sz="3600" b="1" dirty="0">
                <a:solidFill>
                  <a:srgbClr val="002060"/>
                </a:solidFill>
                <a:latin typeface="VNI-Avo" pitchFamily="2" charset="0"/>
              </a:rPr>
              <a:t>-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4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07558" y="3644153"/>
            <a:ext cx="1378476" cy="833718"/>
          </a:xfrm>
          <a:prstGeom prst="ellips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659713" y="3762701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4 + 1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684245" y="5216583"/>
            <a:ext cx="1315255" cy="775643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39642" y="5265573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5 – 0 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968963" y="5508940"/>
            <a:ext cx="1428784" cy="843413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71262" y="5576175"/>
            <a:ext cx="155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</a:t>
            </a:r>
            <a:r>
              <a:rPr lang="en-US" sz="3600" b="1" dirty="0">
                <a:solidFill>
                  <a:srgbClr val="002060"/>
                </a:solidFill>
                <a:latin typeface="VNI-Avo" pitchFamily="2" charset="0"/>
              </a:rPr>
              <a:t>8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VNI-Avo" pitchFamily="2" charset="0"/>
              </a:rPr>
              <a:t>-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2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14257" y="1508841"/>
            <a:ext cx="11942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3.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Nhöõng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boâng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hoa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naøo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ghi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tính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coù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keát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quaû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baèng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5?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28144" y="3511730"/>
            <a:ext cx="103315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284327" y="3511820"/>
            <a:ext cx="733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</a:rPr>
              <a:t>  5 </a:t>
            </a:r>
            <a:endParaRPr lang="en-US" sz="3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2021" y="-9378"/>
            <a:ext cx="766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Thöù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saùu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ngaøy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thaùng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1 </a:t>
            </a:r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naêm</a:t>
            </a:r>
            <a:r>
              <a:rPr lang="en-US" sz="3200" b="1" dirty="0" smtClean="0">
                <a:solidFill>
                  <a:srgbClr val="0070C0"/>
                </a:solidFill>
                <a:latin typeface="VNI-Avo" pitchFamily="2" charset="0"/>
              </a:rPr>
              <a:t> 2020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68120" y="451587"/>
            <a:ext cx="1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Avo" pitchFamily="2" charset="0"/>
              </a:rPr>
              <a:t>Toaùn</a:t>
            </a:r>
            <a:endParaRPr lang="en-US" sz="3200" b="1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947" y="931755"/>
            <a:ext cx="11942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18 :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OÂn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taäp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tröø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I-Avo" pitchFamily="2" charset="0"/>
              </a:rPr>
              <a:t>phaïm</a:t>
            </a:r>
            <a:r>
              <a:rPr lang="en-US" sz="3200" b="1" dirty="0" smtClean="0">
                <a:solidFill>
                  <a:srgbClr val="FF0000"/>
                </a:solidFill>
                <a:latin typeface="VNI-Avo" pitchFamily="2" charset="0"/>
              </a:rPr>
              <a:t> vi 10</a:t>
            </a:r>
            <a:endParaRPr lang="en-US" sz="32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cxnSp>
        <p:nvCxnSpPr>
          <p:cNvPr id="13" name="Straight Arrow Connector 12"/>
          <p:cNvCxnSpPr>
            <a:stCxn id="16" idx="3"/>
          </p:cNvCxnSpPr>
          <p:nvPr/>
        </p:nvCxnSpPr>
        <p:spPr>
          <a:xfrm flipV="1">
            <a:off x="4219571" y="3850997"/>
            <a:ext cx="2008573" cy="2348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638371" y="3965204"/>
            <a:ext cx="1688498" cy="13235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225955" y="3898037"/>
            <a:ext cx="1657410" cy="671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76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604</Words>
  <PresentationFormat>Widescreen</PresentationFormat>
  <Paragraphs>140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VNI-Avo</vt:lpstr>
      <vt:lpstr>VNI-Jamai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2020-12-12T15:44:58Z</dcterms:created>
  <dcterms:modified xsi:type="dcterms:W3CDTF">2020-12-22T16:05:47Z</dcterms:modified>
</cp:coreProperties>
</file>