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73" r:id="rId4"/>
    <p:sldId id="258" r:id="rId5"/>
    <p:sldId id="274" r:id="rId6"/>
    <p:sldId id="260" r:id="rId7"/>
    <p:sldId id="261" r:id="rId8"/>
    <p:sldId id="277" r:id="rId9"/>
    <p:sldId id="264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05"/>
    <a:srgbClr val="0070C0"/>
    <a:srgbClr val="A6A6A6"/>
    <a:srgbClr val="C0E6EA"/>
    <a:srgbClr val="05A0B8"/>
    <a:srgbClr val="048DA4"/>
    <a:srgbClr val="008000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96"/>
      </p:cViewPr>
      <p:guideLst>
        <p:guide orient="horz" pos="21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828" y="1684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5658" y="1677609"/>
            <a:ext cx="689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you get help from somebody, you </a:t>
            </a:r>
          </a:p>
          <a:p>
            <a:r>
              <a:rPr lang="en-US" sz="2400"/>
              <a:t>say “Thank you!”.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32382" y="20049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828" y="2612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28" y="36882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658" y="3679549"/>
            <a:ext cx="638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  make noise when you are eating.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828" y="44144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658" y="4405829"/>
            <a:ext cx="700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Before you visit a natural wonder, you </a:t>
            </a:r>
          </a:p>
          <a:p>
            <a:r>
              <a:rPr lang="en-US" sz="2400"/>
              <a:t>learn about it.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28" y="54367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5658" y="5436790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                I do if I get lost?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84019" y="577307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6554" y="4736846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658" y="2591059"/>
            <a:ext cx="612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ask people for lucky money. It’s not good behavior.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892166" y="293563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81402" y="401057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97D2CF-E262-43A7-BE0A-A633A70740F8}"/>
              </a:ext>
            </a:extLst>
          </p:cNvPr>
          <p:cNvSpPr txBox="1"/>
          <p:nvPr/>
        </p:nvSpPr>
        <p:spPr>
          <a:xfrm>
            <a:off x="6332382" y="166623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1FCCC-D5A6-465B-8BE7-7A8CA8F1349D}"/>
              </a:ext>
            </a:extLst>
          </p:cNvPr>
          <p:cNvSpPr txBox="1"/>
          <p:nvPr/>
        </p:nvSpPr>
        <p:spPr>
          <a:xfrm>
            <a:off x="1839244" y="367436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F88E4-4C33-4F17-898D-17B7486CAE33}"/>
              </a:ext>
            </a:extLst>
          </p:cNvPr>
          <p:cNvSpPr txBox="1"/>
          <p:nvPr/>
        </p:nvSpPr>
        <p:spPr>
          <a:xfrm>
            <a:off x="1797086" y="259105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AD36DE-61BB-4B48-BEC1-4F2D6057F1E8}"/>
              </a:ext>
            </a:extLst>
          </p:cNvPr>
          <p:cNvSpPr txBox="1"/>
          <p:nvPr/>
        </p:nvSpPr>
        <p:spPr>
          <a:xfrm>
            <a:off x="6046794" y="441448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F3B8E-1DD4-4E8D-B4E0-DB70F12E93AA}"/>
              </a:ext>
            </a:extLst>
          </p:cNvPr>
          <p:cNvSpPr txBox="1"/>
          <p:nvPr/>
        </p:nvSpPr>
        <p:spPr>
          <a:xfrm>
            <a:off x="2138525" y="543679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1 – 2 – 3)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Listen and circle the word with the different underlined sound.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 with the different underlined sound.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F6FB5E-D959-4BD5-8B3A-DF15D217DFE1}"/>
              </a:ext>
            </a:extLst>
          </p:cNvPr>
          <p:cNvGrpSpPr/>
          <p:nvPr/>
        </p:nvGrpSpPr>
        <p:grpSpPr>
          <a:xfrm>
            <a:off x="1209735" y="1969768"/>
            <a:ext cx="6724531" cy="4152905"/>
            <a:chOff x="1438968" y="1969768"/>
            <a:chExt cx="6724531" cy="4152905"/>
          </a:xfrm>
        </p:grpSpPr>
        <p:sp>
          <p:nvSpPr>
            <p:cNvPr id="16" name="TextBox 15"/>
            <p:cNvSpPr txBox="1"/>
            <p:nvPr/>
          </p:nvSpPr>
          <p:spPr>
            <a:xfrm>
              <a:off x="1438968" y="197903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8968" y="290344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8968" y="38082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8968" y="47375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8968" y="56423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05718" y="1969768"/>
              <a:ext cx="1161326" cy="470927"/>
              <a:chOff x="1490433" y="2168225"/>
              <a:chExt cx="1161326" cy="4709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25712" y="2168225"/>
                <a:ext cx="826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eat</a:t>
                </a:r>
                <a:endParaRPr lang="en-US" sz="2400" u="sng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66928" y="1974398"/>
              <a:ext cx="1709993" cy="470927"/>
              <a:chOff x="1490433" y="2168225"/>
              <a:chExt cx="1709993" cy="47092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  <a:r>
                  <a:rPr lang="en-US" sz="2400" u="sng"/>
                  <a:t>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28138" y="1979030"/>
              <a:ext cx="1560787" cy="470927"/>
              <a:chOff x="1490433" y="2168225"/>
              <a:chExt cx="1560787" cy="47092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25712" y="2168225"/>
                <a:ext cx="1225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</a:t>
                </a:r>
                <a:r>
                  <a:rPr lang="en-US" sz="2400" u="sng"/>
                  <a:t>s</a:t>
                </a:r>
                <a:r>
                  <a:rPr lang="en-US" sz="2400"/>
                  <a:t>ert</a:t>
                </a:r>
                <a:endParaRPr lang="en-US" sz="2400" u="sng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05718" y="2886863"/>
              <a:ext cx="1353246" cy="470927"/>
              <a:chOff x="1490433" y="2168225"/>
              <a:chExt cx="1353246" cy="47092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ch</a:t>
                </a:r>
                <a:r>
                  <a:rPr lang="en-US" sz="2400" u="sng"/>
                  <a:t>ea</a:t>
                </a:r>
                <a:r>
                  <a:rPr lang="en-US" sz="2400"/>
                  <a:t>p</a:t>
                </a:r>
                <a:endParaRPr lang="en-US" sz="2400" u="sng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66928" y="2891493"/>
              <a:ext cx="1353246" cy="470927"/>
              <a:chOff x="1490433" y="2168225"/>
              <a:chExt cx="1353246" cy="47092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</a:t>
                </a:r>
                <a:r>
                  <a:rPr lang="en-US" sz="2400" u="sng"/>
                  <a:t>ea</a:t>
                </a:r>
                <a:r>
                  <a:rPr lang="en-US" sz="2400"/>
                  <a:t>ch</a:t>
                </a:r>
                <a:endParaRPr lang="en-US" sz="2400" u="sng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228138" y="2896125"/>
              <a:ext cx="1313727" cy="470927"/>
              <a:chOff x="1490433" y="2168225"/>
              <a:chExt cx="1313727" cy="4709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</a:t>
                </a:r>
                <a:r>
                  <a:rPr lang="en-US" sz="2400" u="sng"/>
                  <a:t>ea</a:t>
                </a:r>
                <a:r>
                  <a:rPr lang="en-US" sz="2400"/>
                  <a:t>d</a:t>
                </a:r>
                <a:endParaRPr lang="en-US" sz="2400" u="sng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105718" y="3806126"/>
              <a:ext cx="1287057" cy="470927"/>
              <a:chOff x="1490433" y="2168225"/>
              <a:chExt cx="1287057" cy="47092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25712" y="2168225"/>
                <a:ext cx="951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ugar</a:t>
                </a:r>
                <a:endParaRPr lang="en-US" sz="2400" u="sng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66928" y="3810756"/>
              <a:ext cx="1477557" cy="470927"/>
              <a:chOff x="1490433" y="2168225"/>
              <a:chExt cx="1477557" cy="4709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5712" y="2168225"/>
                <a:ext cx="1142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ome</a:t>
                </a:r>
                <a:endParaRPr lang="en-US" sz="2400" u="sng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28138" y="3815388"/>
              <a:ext cx="1313727" cy="470927"/>
              <a:chOff x="1490433" y="2168225"/>
              <a:chExt cx="1313727" cy="47092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ure</a:t>
                </a:r>
                <a:endParaRPr lang="en-US" sz="2400" u="sng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105718" y="4723221"/>
              <a:ext cx="1869987" cy="470927"/>
              <a:chOff x="1490433" y="2168225"/>
              <a:chExt cx="1869987" cy="47092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25712" y="2168225"/>
                <a:ext cx="1534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</a:t>
                </a:r>
                <a:r>
                  <a:rPr lang="en-US" sz="2400"/>
                  <a:t>xcuse</a:t>
                </a:r>
                <a:endParaRPr lang="en-US" sz="2400" u="sng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166928" y="4727851"/>
              <a:ext cx="1709993" cy="470927"/>
              <a:chOff x="1490433" y="2168225"/>
              <a:chExt cx="1709993" cy="47092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</a:t>
                </a:r>
                <a:r>
                  <a:rPr lang="en-US" sz="2400" u="sng"/>
                  <a:t>e</a:t>
                </a:r>
                <a:r>
                  <a:rPr lang="en-US" sz="2400"/>
                  <a:t>tween</a:t>
                </a:r>
                <a:endParaRPr lang="en-US" sz="2400" u="sng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28138" y="4732483"/>
              <a:ext cx="1847225" cy="470927"/>
              <a:chOff x="1490433" y="2168225"/>
              <a:chExt cx="1847225" cy="47092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25711" y="2168225"/>
                <a:ext cx="1511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cath</a:t>
                </a:r>
                <a:r>
                  <a:rPr lang="en-US" sz="2400" u="sng"/>
                  <a:t>e</a:t>
                </a:r>
                <a:r>
                  <a:rPr lang="en-US" sz="2400"/>
                  <a:t>dral</a:t>
                </a:r>
                <a:endParaRPr lang="en-US" sz="2400" u="sng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05718" y="5642484"/>
              <a:ext cx="1567259" cy="470927"/>
              <a:chOff x="1490433" y="2168225"/>
              <a:chExt cx="1567259" cy="470927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25712" y="2168225"/>
                <a:ext cx="12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mo</a:t>
                </a:r>
                <a:r>
                  <a:rPr lang="en-US" sz="2400" u="sng"/>
                  <a:t>d</a:t>
                </a:r>
                <a:r>
                  <a:rPr lang="en-US" sz="2400"/>
                  <a:t>ern</a:t>
                </a:r>
                <a:endParaRPr lang="en-US" sz="2400" u="sng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166928" y="5647114"/>
              <a:ext cx="1951724" cy="470927"/>
              <a:chOff x="1490433" y="2168225"/>
              <a:chExt cx="1951724" cy="47092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25712" y="2168225"/>
                <a:ext cx="1616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crow</a:t>
                </a:r>
                <a:r>
                  <a:rPr lang="en-US" sz="2400" u="sng"/>
                  <a:t>d</a:t>
                </a:r>
                <a:r>
                  <a:rPr lang="en-US" sz="2400"/>
                  <a:t>ed</a:t>
                </a:r>
                <a:endParaRPr lang="en-US" sz="2400" u="sng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28138" y="5651746"/>
              <a:ext cx="1935361" cy="470927"/>
              <a:chOff x="1490433" y="2168225"/>
              <a:chExt cx="1935361" cy="47092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25712" y="2168225"/>
                <a:ext cx="160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celebra</a:t>
                </a:r>
                <a:r>
                  <a:rPr lang="en-US" sz="2400" u="sng"/>
                  <a:t>t</a:t>
                </a:r>
                <a:r>
                  <a:rPr lang="en-US" sz="2400"/>
                  <a:t>e</a:t>
                </a:r>
                <a:endParaRPr lang="en-US" sz="2400" u="sng"/>
              </a:p>
            </p:txBody>
          </p:sp>
        </p:grpSp>
      </p:grpSp>
      <p:pic>
        <p:nvPicPr>
          <p:cNvPr id="2" name="Bản sao của B1_44">
            <a:hlinkClick r:id="" action="ppaction://media"/>
            <a:extLst>
              <a:ext uri="{FF2B5EF4-FFF2-40B4-BE49-F238E27FC236}">
                <a16:creationId xmlns:a16="http://schemas.microsoft.com/office/drawing/2014/main" id="{01440AD9-E4FF-495E-9BE6-859C360D2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9738" y="496277"/>
            <a:ext cx="487363" cy="4873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930D07-ADF5-47C9-A9CB-01B33CBB395E}"/>
              </a:ext>
            </a:extLst>
          </p:cNvPr>
          <p:cNvSpPr/>
          <p:nvPr/>
        </p:nvSpPr>
        <p:spPr>
          <a:xfrm>
            <a:off x="1841124" y="1972000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8838985-E7A2-41A3-99AB-8BF9092515DE}"/>
              </a:ext>
            </a:extLst>
          </p:cNvPr>
          <p:cNvSpPr/>
          <p:nvPr/>
        </p:nvSpPr>
        <p:spPr>
          <a:xfrm>
            <a:off x="5941523" y="28868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9E21EB6-C082-401E-96E6-7D5B2044DBBD}"/>
              </a:ext>
            </a:extLst>
          </p:cNvPr>
          <p:cNvSpPr/>
          <p:nvPr/>
        </p:nvSpPr>
        <p:spPr>
          <a:xfrm>
            <a:off x="3900575" y="382001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582B51A-5812-4693-9367-8325ECBDF289}"/>
              </a:ext>
            </a:extLst>
          </p:cNvPr>
          <p:cNvSpPr/>
          <p:nvPr/>
        </p:nvSpPr>
        <p:spPr>
          <a:xfrm>
            <a:off x="5937944" y="4734715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AECE6A6-48E3-4DC5-94A2-B74B9A5610FB}"/>
              </a:ext>
            </a:extLst>
          </p:cNvPr>
          <p:cNvSpPr/>
          <p:nvPr/>
        </p:nvSpPr>
        <p:spPr>
          <a:xfrm>
            <a:off x="5952412" y="567696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73" grpId="0" animBg="1"/>
      <p:bldP spid="74" grpId="0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words in the box (a – h) next to their opposites (1 – 8).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correct word / phrase for each definition.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4">
            <a:extLst>
              <a:ext uri="{FF2B5EF4-FFF2-40B4-BE49-F238E27FC236}">
                <a16:creationId xmlns:a16="http://schemas.microsoft.com/office/drawing/2014/main" id="{3A52CCD6-CFA4-4206-B1F4-908A85579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14335"/>
              </p:ext>
            </p:extLst>
          </p:nvPr>
        </p:nvGraphicFramePr>
        <p:xfrm>
          <a:off x="4569512" y="2836652"/>
          <a:ext cx="4203960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980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2101980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CFAF43-AB04-409D-8248-5FD31171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057"/>
              </p:ext>
            </p:extLst>
          </p:nvPr>
        </p:nvGraphicFramePr>
        <p:xfrm>
          <a:off x="359170" y="2836213"/>
          <a:ext cx="3526104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052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1763052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685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(a – h) next to their opposites (1 – 8).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9765" y="1304507"/>
            <a:ext cx="7738974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8363" y="1388636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/>
              <a:t>short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363" y="1842372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 </a:t>
            </a:r>
            <a:r>
              <a:rPr lang="en-US" sz="2400"/>
              <a:t>boring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7331" y="1396565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/>
              <a:t>noisy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7331" y="1850301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/>
              <a:t>hot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6299" y="1404494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/>
              <a:t>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299" y="1858230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/>
              <a:t>sad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5267" y="1412423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/>
              <a:t>small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267" y="1866159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/>
              <a:t>cheap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167698-ED9C-4800-B370-CFB636149AEF}"/>
              </a:ext>
            </a:extLst>
          </p:cNvPr>
          <p:cNvGrpSpPr/>
          <p:nvPr/>
        </p:nvGrpSpPr>
        <p:grpSpPr>
          <a:xfrm>
            <a:off x="459254" y="3067230"/>
            <a:ext cx="1503609" cy="468142"/>
            <a:chOff x="435067" y="3097532"/>
            <a:chExt cx="1503609" cy="468142"/>
          </a:xfrm>
        </p:grpSpPr>
        <p:sp>
          <p:nvSpPr>
            <p:cNvPr id="29" name="TextBox 28"/>
            <p:cNvSpPr txBox="1"/>
            <p:nvPr/>
          </p:nvSpPr>
          <p:spPr>
            <a:xfrm>
              <a:off x="435067" y="310400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9898" y="309753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3B7E6-2E97-4EAA-B37A-1BAE87DCCCC5}"/>
              </a:ext>
            </a:extLst>
          </p:cNvPr>
          <p:cNvGrpSpPr/>
          <p:nvPr/>
        </p:nvGrpSpPr>
        <p:grpSpPr>
          <a:xfrm>
            <a:off x="435067" y="3896864"/>
            <a:ext cx="1503609" cy="468142"/>
            <a:chOff x="435067" y="3896864"/>
            <a:chExt cx="1503609" cy="468142"/>
          </a:xfrm>
        </p:grpSpPr>
        <p:sp>
          <p:nvSpPr>
            <p:cNvPr id="34" name="TextBox 33"/>
            <p:cNvSpPr txBox="1"/>
            <p:nvPr/>
          </p:nvSpPr>
          <p:spPr>
            <a:xfrm>
              <a:off x="435067" y="39033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9898" y="3896864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happy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664FB-9583-455D-B9D9-27FE1EDBC013}"/>
              </a:ext>
            </a:extLst>
          </p:cNvPr>
          <p:cNvGrpSpPr/>
          <p:nvPr/>
        </p:nvGrpSpPr>
        <p:grpSpPr>
          <a:xfrm>
            <a:off x="435067" y="4709150"/>
            <a:ext cx="1503609" cy="468142"/>
            <a:chOff x="435067" y="4709150"/>
            <a:chExt cx="1503609" cy="468142"/>
          </a:xfrm>
        </p:grpSpPr>
        <p:sp>
          <p:nvSpPr>
            <p:cNvPr id="38" name="TextBox 37"/>
            <p:cNvSpPr txBox="1"/>
            <p:nvPr/>
          </p:nvSpPr>
          <p:spPr>
            <a:xfrm>
              <a:off x="435067" y="471562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9898" y="4709150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C7EE6-F463-4370-AA68-F9C3681ADDCE}"/>
              </a:ext>
            </a:extLst>
          </p:cNvPr>
          <p:cNvGrpSpPr/>
          <p:nvPr/>
        </p:nvGrpSpPr>
        <p:grpSpPr>
          <a:xfrm>
            <a:off x="435067" y="5508482"/>
            <a:ext cx="1503609" cy="468142"/>
            <a:chOff x="435067" y="5508482"/>
            <a:chExt cx="1503609" cy="468142"/>
          </a:xfrm>
        </p:grpSpPr>
        <p:sp>
          <p:nvSpPr>
            <p:cNvPr id="42" name="TextBox 41"/>
            <p:cNvSpPr txBox="1"/>
            <p:nvPr/>
          </p:nvSpPr>
          <p:spPr>
            <a:xfrm>
              <a:off x="435067" y="5514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9898" y="550848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A8CF1-08CB-4281-A2BA-5C002EF99045}"/>
              </a:ext>
            </a:extLst>
          </p:cNvPr>
          <p:cNvGrpSpPr/>
          <p:nvPr/>
        </p:nvGrpSpPr>
        <p:grpSpPr>
          <a:xfrm>
            <a:off x="4681475" y="3067230"/>
            <a:ext cx="1503609" cy="468142"/>
            <a:chOff x="4681475" y="3096519"/>
            <a:chExt cx="1503609" cy="468142"/>
          </a:xfrm>
        </p:grpSpPr>
        <p:sp>
          <p:nvSpPr>
            <p:cNvPr id="46" name="TextBox 45"/>
            <p:cNvSpPr txBox="1"/>
            <p:nvPr/>
          </p:nvSpPr>
          <p:spPr>
            <a:xfrm>
              <a:off x="4681475" y="310299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6306" y="3096519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E18-6D7E-4418-A6D0-9970F448D4DA}"/>
              </a:ext>
            </a:extLst>
          </p:cNvPr>
          <p:cNvGrpSpPr/>
          <p:nvPr/>
        </p:nvGrpSpPr>
        <p:grpSpPr>
          <a:xfrm>
            <a:off x="4681475" y="3895851"/>
            <a:ext cx="1987679" cy="468142"/>
            <a:chOff x="4681475" y="3895851"/>
            <a:chExt cx="1987679" cy="468142"/>
          </a:xfrm>
        </p:grpSpPr>
        <p:sp>
          <p:nvSpPr>
            <p:cNvPr id="50" name="TextBox 49"/>
            <p:cNvSpPr txBox="1"/>
            <p:nvPr/>
          </p:nvSpPr>
          <p:spPr>
            <a:xfrm>
              <a:off x="4681475" y="390232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6305" y="3895851"/>
              <a:ext cx="151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9E7DA8-E9FB-4BCC-80A8-981041D34266}"/>
              </a:ext>
            </a:extLst>
          </p:cNvPr>
          <p:cNvGrpSpPr/>
          <p:nvPr/>
        </p:nvGrpSpPr>
        <p:grpSpPr>
          <a:xfrm>
            <a:off x="4681475" y="4708137"/>
            <a:ext cx="1503609" cy="468142"/>
            <a:chOff x="4681475" y="4708137"/>
            <a:chExt cx="1503609" cy="468142"/>
          </a:xfrm>
        </p:grpSpPr>
        <p:sp>
          <p:nvSpPr>
            <p:cNvPr id="54" name="TextBox 53"/>
            <p:cNvSpPr txBox="1"/>
            <p:nvPr/>
          </p:nvSpPr>
          <p:spPr>
            <a:xfrm>
              <a:off x="4681475" y="4714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56306" y="4708137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high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3E9B1F-7BB8-4EEC-98E1-88B666496D81}"/>
              </a:ext>
            </a:extLst>
          </p:cNvPr>
          <p:cNvGrpSpPr/>
          <p:nvPr/>
        </p:nvGrpSpPr>
        <p:grpSpPr>
          <a:xfrm>
            <a:off x="4681475" y="5507469"/>
            <a:ext cx="2100355" cy="468142"/>
            <a:chOff x="4681475" y="5507469"/>
            <a:chExt cx="2100355" cy="468142"/>
          </a:xfrm>
        </p:grpSpPr>
        <p:sp>
          <p:nvSpPr>
            <p:cNvPr id="58" name="TextBox 57"/>
            <p:cNvSpPr txBox="1"/>
            <p:nvPr/>
          </p:nvSpPr>
          <p:spPr>
            <a:xfrm>
              <a:off x="4681475" y="551394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56306" y="5507469"/>
              <a:ext cx="162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interesting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CDAF84A-E838-43B5-88F6-D3BBC59CECAA}"/>
              </a:ext>
            </a:extLst>
          </p:cNvPr>
          <p:cNvSpPr txBox="1"/>
          <p:nvPr/>
        </p:nvSpPr>
        <p:spPr>
          <a:xfrm>
            <a:off x="7105355" y="30672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>
                <a:solidFill>
                  <a:srgbClr val="F15905"/>
                </a:solidFill>
              </a:rPr>
              <a:t>short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8B9CC3-5790-400A-90FB-8F96EB78BA99}"/>
              </a:ext>
            </a:extLst>
          </p:cNvPr>
          <p:cNvSpPr txBox="1"/>
          <p:nvPr/>
        </p:nvSpPr>
        <p:spPr>
          <a:xfrm>
            <a:off x="7037673" y="55074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e. </a:t>
            </a:r>
            <a:r>
              <a:rPr lang="en-US" sz="2400" dirty="0">
                <a:solidFill>
                  <a:srgbClr val="F15905"/>
                </a:solidFill>
              </a:rPr>
              <a:t>boring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B2CE56-D54B-4256-B029-74642F6439D1}"/>
              </a:ext>
            </a:extLst>
          </p:cNvPr>
          <p:cNvSpPr txBox="1"/>
          <p:nvPr/>
        </p:nvSpPr>
        <p:spPr>
          <a:xfrm>
            <a:off x="2375759" y="5507467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>
                <a:solidFill>
                  <a:srgbClr val="F15905"/>
                </a:solidFill>
              </a:rPr>
              <a:t>noisy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FD997E-7832-441D-B4BA-520C4D54AA27}"/>
              </a:ext>
            </a:extLst>
          </p:cNvPr>
          <p:cNvSpPr txBox="1"/>
          <p:nvPr/>
        </p:nvSpPr>
        <p:spPr>
          <a:xfrm>
            <a:off x="2548396" y="4708136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>
                <a:solidFill>
                  <a:srgbClr val="F15905"/>
                </a:solidFill>
              </a:rPr>
              <a:t>hot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37212F-F90B-4F50-B5D6-DE0C649B5703}"/>
              </a:ext>
            </a:extLst>
          </p:cNvPr>
          <p:cNvSpPr txBox="1"/>
          <p:nvPr/>
        </p:nvSpPr>
        <p:spPr>
          <a:xfrm>
            <a:off x="7230306" y="4714614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>
                <a:solidFill>
                  <a:srgbClr val="F15905"/>
                </a:solidFill>
              </a:rPr>
              <a:t>low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53B4EA-E83F-40C8-B606-8138CE68BE36}"/>
              </a:ext>
            </a:extLst>
          </p:cNvPr>
          <p:cNvSpPr txBox="1"/>
          <p:nvPr/>
        </p:nvSpPr>
        <p:spPr>
          <a:xfrm>
            <a:off x="2548396" y="3890981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>
                <a:solidFill>
                  <a:srgbClr val="F15905"/>
                </a:solidFill>
              </a:rPr>
              <a:t>sad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58FA2-A697-494E-AE31-DB75AE53F12F}"/>
              </a:ext>
            </a:extLst>
          </p:cNvPr>
          <p:cNvSpPr txBox="1"/>
          <p:nvPr/>
        </p:nvSpPr>
        <p:spPr>
          <a:xfrm>
            <a:off x="2456131" y="30672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>
                <a:solidFill>
                  <a:srgbClr val="F15905"/>
                </a:solidFill>
              </a:rPr>
              <a:t>small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1FAE28-C226-47E5-9196-0EC06A70DD25}"/>
              </a:ext>
            </a:extLst>
          </p:cNvPr>
          <p:cNvSpPr txBox="1"/>
          <p:nvPr/>
        </p:nvSpPr>
        <p:spPr>
          <a:xfrm>
            <a:off x="7067139" y="3902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>
                <a:solidFill>
                  <a:srgbClr val="F15905"/>
                </a:solidFill>
              </a:rPr>
              <a:t>cheap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5" grpId="0"/>
      <p:bldP spid="49" grpId="0"/>
      <p:bldP spid="53" grpId="0"/>
      <p:bldP spid="57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71" y="225542"/>
            <a:ext cx="81867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/ phrase for each definition.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6083" y="15849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913" y="1578452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place where a large amount of water falls from a high place. </a:t>
            </a:r>
            <a:r>
              <a:rPr lang="en-US" sz="2400" dirty="0">
                <a:solidFill>
                  <a:srgbClr val="FF0000"/>
                </a:solidFill>
              </a:rPr>
              <a:t>waterfall / lake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6083" y="25680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083" y="35009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0913" y="3492258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building where people go and see valuable art or old things. </a:t>
            </a:r>
            <a:r>
              <a:rPr lang="en-US" sz="2400">
                <a:solidFill>
                  <a:srgbClr val="FF0000"/>
                </a:solidFill>
              </a:rPr>
              <a:t>theatre / museum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083" y="45026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0912" y="4493963"/>
            <a:ext cx="769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 tell someone you want them to be happy or successful. </a:t>
            </a:r>
            <a:r>
              <a:rPr lang="en-US" sz="2400">
                <a:solidFill>
                  <a:srgbClr val="FF0000"/>
                </a:solidFill>
              </a:rPr>
              <a:t>wish / hope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6083" y="53817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0913" y="5381703"/>
            <a:ext cx="58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Children receive it in red envelopes at Tet. </a:t>
            </a:r>
            <a:r>
              <a:rPr lang="en-US" sz="2400">
                <a:solidFill>
                  <a:srgbClr val="FF0000"/>
                </a:solidFill>
              </a:rPr>
              <a:t>lucky money / new clothes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0913" y="2546987"/>
            <a:ext cx="806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thing which helps you to ﬁnd directions. </a:t>
            </a:r>
          </a:p>
          <a:p>
            <a:r>
              <a:rPr lang="en-US" sz="2400">
                <a:solidFill>
                  <a:srgbClr val="FF0000"/>
                </a:solidFill>
              </a:rPr>
              <a:t>backpack / compass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05E6FD-CD0A-4851-96D3-CEE0A5BA5677}"/>
              </a:ext>
            </a:extLst>
          </p:cNvPr>
          <p:cNvSpPr/>
          <p:nvPr/>
        </p:nvSpPr>
        <p:spPr>
          <a:xfrm>
            <a:off x="807403" y="1992027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2AD475-D812-4DCB-849D-F243A9090105}"/>
              </a:ext>
            </a:extLst>
          </p:cNvPr>
          <p:cNvSpPr/>
          <p:nvPr/>
        </p:nvSpPr>
        <p:spPr>
          <a:xfrm>
            <a:off x="2223248" y="2960562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D007DC-8C30-40E1-BF03-A2046606FBE5}"/>
              </a:ext>
            </a:extLst>
          </p:cNvPr>
          <p:cNvSpPr/>
          <p:nvPr/>
        </p:nvSpPr>
        <p:spPr>
          <a:xfrm>
            <a:off x="1992776" y="3907756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939CC2-4F1F-457A-B89A-DBD2B335475D}"/>
              </a:ext>
            </a:extLst>
          </p:cNvPr>
          <p:cNvSpPr/>
          <p:nvPr/>
        </p:nvSpPr>
        <p:spPr>
          <a:xfrm>
            <a:off x="845724" y="4871368"/>
            <a:ext cx="64877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E40270-B481-4CE6-9DAC-856810A057E2}"/>
              </a:ext>
            </a:extLst>
          </p:cNvPr>
          <p:cNvSpPr/>
          <p:nvPr/>
        </p:nvSpPr>
        <p:spPr>
          <a:xfrm>
            <a:off x="828076" y="5792339"/>
            <a:ext cx="1659486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211" y="55190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60013" y="1823091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86648" y="1816753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3310" y="1816753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5671" y="2367814"/>
            <a:ext cx="7490705" cy="461665"/>
            <a:chOff x="-66289" y="2525685"/>
            <a:chExt cx="7490705" cy="461665"/>
          </a:xfrm>
        </p:grpSpPr>
        <p:grpSp>
          <p:nvGrpSpPr>
            <p:cNvPr id="43" name="Group 42"/>
            <p:cNvGrpSpPr/>
            <p:nvPr/>
          </p:nvGrpSpPr>
          <p:grpSpPr>
            <a:xfrm>
              <a:off x="-66289" y="2525685"/>
              <a:ext cx="7490705" cy="461665"/>
              <a:chOff x="-59760" y="2142097"/>
              <a:chExt cx="7490705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-59760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7952" y="2142097"/>
                <a:ext cx="7092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Sue’s drawings are more colourful              her teacher’s.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626158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970900" y="2845872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most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60522" y="2839534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52904" y="2839534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than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5670" y="3379707"/>
            <a:ext cx="7611896" cy="470318"/>
            <a:chOff x="408540" y="3668444"/>
            <a:chExt cx="7611896" cy="470318"/>
          </a:xfrm>
        </p:grpSpPr>
        <p:grpSp>
          <p:nvGrpSpPr>
            <p:cNvPr id="69" name="Group 68"/>
            <p:cNvGrpSpPr/>
            <p:nvPr/>
          </p:nvGrpSpPr>
          <p:grpSpPr>
            <a:xfrm>
              <a:off x="408540" y="3668444"/>
              <a:ext cx="7611896" cy="470318"/>
              <a:chOff x="-66290" y="4026312"/>
              <a:chExt cx="7611896" cy="47031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66290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5492" y="4026312"/>
                <a:ext cx="7170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               buy a ticket to enter the zoo. It’s not free.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flipV="1">
              <a:off x="1423991" y="3995185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38241" y="3924065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mustn’t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45279" y="3917727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44402" y="390907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84527" y="4520982"/>
            <a:ext cx="7336597" cy="470318"/>
            <a:chOff x="233722" y="6027003"/>
            <a:chExt cx="7336597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233722" y="6027003"/>
              <a:ext cx="7336597" cy="470318"/>
              <a:chOff x="-88319" y="3312302"/>
              <a:chExt cx="7336597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-88319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64474" y="3312302"/>
                <a:ext cx="6883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Do you know                English songs for children?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429588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44984" y="5021602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47624" y="5004640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53004" y="5021601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5046" y="1365822"/>
            <a:ext cx="8129296" cy="470318"/>
            <a:chOff x="387030" y="707494"/>
            <a:chExt cx="8129296" cy="470318"/>
          </a:xfrm>
        </p:grpSpPr>
        <p:grpSp>
          <p:nvGrpSpPr>
            <p:cNvPr id="106" name="Group 105"/>
            <p:cNvGrpSpPr/>
            <p:nvPr/>
          </p:nvGrpSpPr>
          <p:grpSpPr>
            <a:xfrm>
              <a:off x="387030" y="707494"/>
              <a:ext cx="8129296" cy="470318"/>
              <a:chOff x="-44256" y="1262747"/>
              <a:chExt cx="8129296" cy="47031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-44256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7313" y="1271400"/>
                <a:ext cx="7257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long rivers of the world begin from the Himalayas.</a:t>
                </a:r>
                <a:endParaRPr lang="en-US" sz="2400" i="1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>
              <a:off x="844463" y="106742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95412" y="5609554"/>
            <a:ext cx="6891306" cy="470318"/>
            <a:chOff x="233721" y="6027003"/>
            <a:chExt cx="6891306" cy="470318"/>
          </a:xfrm>
        </p:grpSpPr>
        <p:grpSp>
          <p:nvGrpSpPr>
            <p:cNvPr id="111" name="Group 110"/>
            <p:cNvGrpSpPr/>
            <p:nvPr/>
          </p:nvGrpSpPr>
          <p:grpSpPr>
            <a:xfrm>
              <a:off x="233721" y="6027003"/>
              <a:ext cx="6891306" cy="470318"/>
              <a:chOff x="-88320" y="3312302"/>
              <a:chExt cx="6891306" cy="47031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88320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08544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USA has                natural wonders.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 flipV="1">
              <a:off x="2366372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955870" y="6110174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58510" y="6093212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3890" y="6110173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4FCCB88-BE4E-41AF-AD12-C89788758F31}"/>
              </a:ext>
            </a:extLst>
          </p:cNvPr>
          <p:cNvSpPr/>
          <p:nvPr/>
        </p:nvSpPr>
        <p:spPr>
          <a:xfrm>
            <a:off x="2780393" y="18114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8C1EC07-70BB-43D2-9256-60EE9375D0EB}"/>
              </a:ext>
            </a:extLst>
          </p:cNvPr>
          <p:cNvSpPr/>
          <p:nvPr/>
        </p:nvSpPr>
        <p:spPr>
          <a:xfrm>
            <a:off x="4967529" y="2843999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0341C08-DC59-47CD-8DC4-E3225B3E8E49}"/>
              </a:ext>
            </a:extLst>
          </p:cNvPr>
          <p:cNvSpPr/>
          <p:nvPr/>
        </p:nvSpPr>
        <p:spPr>
          <a:xfrm>
            <a:off x="4944402" y="390959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FC52A98-9810-4B9E-9407-E4BA315249D8}"/>
              </a:ext>
            </a:extLst>
          </p:cNvPr>
          <p:cNvSpPr/>
          <p:nvPr/>
        </p:nvSpPr>
        <p:spPr>
          <a:xfrm>
            <a:off x="944984" y="503497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9693293-3B06-47BF-A2BD-D539CDE3CB8B}"/>
              </a:ext>
            </a:extLst>
          </p:cNvPr>
          <p:cNvSpPr/>
          <p:nvPr/>
        </p:nvSpPr>
        <p:spPr>
          <a:xfrm>
            <a:off x="955870" y="612460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124" grpId="0" animBg="1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530</Words>
  <Application>Microsoft Office PowerPoint</Application>
  <PresentationFormat>On-screen Show (4:3)</PresentationFormat>
  <Paragraphs>155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51</cp:revision>
  <dcterms:created xsi:type="dcterms:W3CDTF">2020-12-09T02:04:09Z</dcterms:created>
  <dcterms:modified xsi:type="dcterms:W3CDTF">2021-06-05T09:25:17Z</dcterms:modified>
</cp:coreProperties>
</file>