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8"/>
  </p:notesMasterIdLst>
  <p:sldIdLst>
    <p:sldId id="301" r:id="rId3"/>
    <p:sldId id="258" r:id="rId4"/>
    <p:sldId id="308" r:id="rId5"/>
    <p:sldId id="376" r:id="rId6"/>
    <p:sldId id="377" r:id="rId7"/>
    <p:sldId id="375" r:id="rId8"/>
    <p:sldId id="378" r:id="rId9"/>
    <p:sldId id="379" r:id="rId10"/>
    <p:sldId id="380" r:id="rId11"/>
    <p:sldId id="381" r:id="rId12"/>
    <p:sldId id="399" r:id="rId13"/>
    <p:sldId id="410" r:id="rId14"/>
    <p:sldId id="411" r:id="rId15"/>
    <p:sldId id="412" r:id="rId16"/>
    <p:sldId id="413" r:id="rId17"/>
    <p:sldId id="414" r:id="rId18"/>
    <p:sldId id="415" r:id="rId19"/>
    <p:sldId id="390" r:id="rId20"/>
    <p:sldId id="398" r:id="rId21"/>
    <p:sldId id="393" r:id="rId22"/>
    <p:sldId id="416" r:id="rId23"/>
    <p:sldId id="417" r:id="rId24"/>
    <p:sldId id="418" r:id="rId25"/>
    <p:sldId id="419" r:id="rId26"/>
    <p:sldId id="420" r:id="rId27"/>
    <p:sldId id="371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21" r:id="rId38"/>
    <p:sldId id="422" r:id="rId39"/>
    <p:sldId id="423" r:id="rId40"/>
    <p:sldId id="425" r:id="rId41"/>
    <p:sldId id="426" r:id="rId42"/>
    <p:sldId id="427" r:id="rId43"/>
    <p:sldId id="428" r:id="rId44"/>
    <p:sldId id="429" r:id="rId45"/>
    <p:sldId id="430" r:id="rId46"/>
    <p:sldId id="431" r:id="rId47"/>
  </p:sldIdLst>
  <p:sldSz cx="24384000" cy="13716000"/>
  <p:notesSz cx="6858000" cy="9144000"/>
  <p:custDataLst>
    <p:tags r:id="rId4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7199" autoAdjust="0"/>
  </p:normalViewPr>
  <p:slideViewPr>
    <p:cSldViewPr>
      <p:cViewPr varScale="1">
        <p:scale>
          <a:sx n="23" d="100"/>
          <a:sy n="23" d="100"/>
        </p:scale>
        <p:origin x="30" y="294"/>
      </p:cViewPr>
      <p:guideLst>
        <p:guide orient="horz" pos="4128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7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73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81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84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5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25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7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26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95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3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7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8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5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8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8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3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93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8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4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6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8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69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59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9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14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5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5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80.png"/><Relationship Id="rId7" Type="http://schemas.openxmlformats.org/officeDocument/2006/relationships/image" Target="../media/image6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wmf"/><Relationship Id="rId11" Type="http://schemas.openxmlformats.org/officeDocument/2006/relationships/image" Target="../media/image67.png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00.png"/><Relationship Id="rId9" Type="http://schemas.openxmlformats.org/officeDocument/2006/relationships/image" Target="../media/image6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75.wmf"/><Relationship Id="rId3" Type="http://schemas.openxmlformats.org/officeDocument/2006/relationships/image" Target="../media/image81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7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71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38511" y="4786082"/>
            <a:ext cx="19862701" cy="847271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NGUYÊN HÀM – TÍCH PHÂN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1631185"/>
            <a:chOff x="5747658" y="4446051"/>
            <a:chExt cx="13632086" cy="1631185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2987" y="4446051"/>
              <a:ext cx="11975272" cy="16311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ỨNG DỤNG CỦA TÍCH PHÂN TRONG HÌNH HỌC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70369" y="1583883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796146"/>
            <a:ext cx="11601031" cy="907185"/>
            <a:chOff x="7459670" y="7086600"/>
            <a:chExt cx="11602371" cy="907290"/>
          </a:xfrm>
        </p:grpSpPr>
        <p:sp>
          <p:nvSpPr>
            <p:cNvPr id="57" name="Rectangle 56"/>
            <p:cNvSpPr/>
            <p:nvPr/>
          </p:nvSpPr>
          <p:spPr>
            <a:xfrm>
              <a:off x="9092453" y="7178187"/>
              <a:ext cx="9969588" cy="81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2" y="10766864"/>
            <a:ext cx="6227124" cy="929775"/>
            <a:chOff x="7459670" y="8524495"/>
            <a:chExt cx="622784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5950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THỂ TÍCH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8340839" cy="861774"/>
            <a:chOff x="644526" y="2766774"/>
            <a:chExt cx="18340839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17078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bởi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hoành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6589827" cy="861774"/>
            <a:chOff x="644526" y="2766774"/>
            <a:chExt cx="16589827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5327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bởi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97384"/>
            <a:ext cx="21819676" cy="8118616"/>
            <a:chOff x="1270511" y="5867400"/>
            <a:chExt cx="21819676" cy="898187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102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441502" y="3936746"/>
                <a:ext cx="17236251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02" y="3936746"/>
                <a:ext cx="17236251" cy="1461875"/>
              </a:xfrm>
              <a:prstGeom prst="rect">
                <a:avLst/>
              </a:prstGeom>
              <a:blipFill>
                <a:blip r:embed="rId3"/>
                <a:stretch>
                  <a:fillRect l="-1450" t="-1041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0CCA8C-D0EA-40A7-B8BB-158E7610F902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E40C38C8-6ABA-4976-972B-CDF9E926E4F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8849662-2E65-4F30-A1C6-A357B791D64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5167A77-6663-48F0-9FB7-1F57584D73C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59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5279061-3BFF-445D-A5D8-64C48D9CC787}"/>
              </a:ext>
            </a:extLst>
          </p:cNvPr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F9FCB6A-F78B-42B0-ABAA-CFE5851A84FA}"/>
                </a:ext>
              </a:extLst>
            </p:cNvPr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7">
              <a:extLst>
                <a:ext uri="{FF2B5EF4-FFF2-40B4-BE49-F238E27FC236}">
                  <a16:creationId xmlns:a16="http://schemas.microsoft.com/office/drawing/2014/main" id="{9CFC998F-F3FE-4AD5-AFAC-710F9B572D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225DE20-5BEC-42C3-A4B1-3D910528B87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D9C3B6-04AF-409F-B203-5E1399E198DE}"/>
                  </a:ext>
                </a:extLst>
              </p:cNvPr>
              <p:cNvSpPr txBox="1"/>
              <p:nvPr/>
            </p:nvSpPr>
            <p:spPr>
              <a:xfrm>
                <a:off x="4213913" y="7170272"/>
                <a:ext cx="17691427" cy="5510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D9C3B6-04AF-409F-B203-5E1399E1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913" y="7170272"/>
                <a:ext cx="17691427" cy="5510676"/>
              </a:xfrm>
              <a:prstGeom prst="rect">
                <a:avLst/>
              </a:prstGeom>
              <a:blipFill>
                <a:blip r:embed="rId4"/>
                <a:stretch>
                  <a:fillRect l="-1378" t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14400" y="3713796"/>
            <a:ext cx="21948825" cy="5735004"/>
            <a:chOff x="1390107" y="4038600"/>
            <a:chExt cx="21948825" cy="57350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5697563"/>
              <a:chOff x="1232452" y="2495616"/>
              <a:chExt cx="21948825" cy="56975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1948825" cy="533489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7C581A-ADF9-44F9-BACD-7AEFDB846E9D}"/>
                  </a:ext>
                </a:extLst>
              </p:cNvPr>
              <p:cNvSpPr txBox="1"/>
              <p:nvPr/>
            </p:nvSpPr>
            <p:spPr>
              <a:xfrm>
                <a:off x="1912146" y="5032948"/>
                <a:ext cx="20185854" cy="402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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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7C581A-ADF9-44F9-BACD-7AEFDB84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46" y="5032948"/>
                <a:ext cx="20185854" cy="4024692"/>
              </a:xfrm>
              <a:prstGeom prst="rect">
                <a:avLst/>
              </a:prstGeom>
              <a:blipFill>
                <a:blip r:embed="rId3"/>
                <a:stretch>
                  <a:fillRect l="-1238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04EA108-AA68-4951-8216-4A58F493CE91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2BC9EF64-DEEC-404D-AC76-0D091A16874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528050-ECE2-4772-8298-485AAE5EA9C6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D9B1D9-55E2-4273-BF52-2D18A206E90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031916-3316-42EA-93F4-FA81BB2D4CBF}"/>
              </a:ext>
            </a:extLst>
          </p:cNvPr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78D026-61F4-40DF-83B7-4274769AE685}"/>
                </a:ext>
              </a:extLst>
            </p:cNvPr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897DA650-B262-4B14-AC8E-DC75B20865C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04F7A3-D2F7-4AD7-B84D-D1DEBDD8ACD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1215" y="1913523"/>
              <a:ext cx="1197610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287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của vật thể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9508650"/>
            <a:chOff x="1076414" y="4334859"/>
            <a:chExt cx="22325581" cy="950865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9172418"/>
              <a:chOff x="637542" y="1083939"/>
              <a:chExt cx="8611674" cy="361122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61122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4275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/>
              <p:nvPr/>
            </p:nvSpPr>
            <p:spPr>
              <a:xfrm>
                <a:off x="2343830" y="4856136"/>
                <a:ext cx="20523727" cy="346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vật thể giới hạn bởi hai mặt phẳng (P) và (Q) vuông góc với trục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các điểm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diện tích thiết diện của vật thể bị cắt bởi mặt phẳng vuông góc với trục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Giả sử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liên tục trên đoạn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30" y="4856136"/>
                <a:ext cx="20523727" cy="3460050"/>
              </a:xfrm>
              <a:prstGeom prst="rect">
                <a:avLst/>
              </a:prstGeom>
              <a:blipFill>
                <a:blip r:embed="rId3"/>
                <a:stretch>
                  <a:fillRect l="-1188" t="-3880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61485E-5C15-4445-944F-4AA1FC196C05}"/>
                  </a:ext>
                </a:extLst>
              </p:cNvPr>
              <p:cNvSpPr txBox="1"/>
              <p:nvPr/>
            </p:nvSpPr>
            <p:spPr>
              <a:xfrm>
                <a:off x="8686800" y="8327656"/>
                <a:ext cx="12407462" cy="5703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ta chứng minh được thể tích vật thể V của phần vật thể được giới hạn bởi hai mặt phẳng (P) và (Q) được tính bởi công thức:</a:t>
                </a:r>
              </a:p>
              <a:p>
                <a:endParaRPr lang="nl-NL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61485E-5C15-4445-944F-4AA1FC19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8327656"/>
                <a:ext cx="12407462" cy="5703934"/>
              </a:xfrm>
              <a:prstGeom prst="rect">
                <a:avLst/>
              </a:prstGeom>
              <a:blipFill>
                <a:blip r:embed="rId4"/>
                <a:stretch>
                  <a:fillRect l="-1966" t="-2137" r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Ứng dụng tích phân tích thể tích hình tròn xoay - Cộng đồng học tập 24h,  học,học mọi lúc, học mọi nơi.">
            <a:extLst>
              <a:ext uri="{FF2B5EF4-FFF2-40B4-BE49-F238E27FC236}">
                <a16:creationId xmlns:a16="http://schemas.microsoft.com/office/drawing/2014/main" id="{6E648B95-BE15-40B5-95C1-95D9E5D654C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51" y="7592912"/>
            <a:ext cx="5628005" cy="4510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1215" y="1913523"/>
              <a:ext cx="119761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của khối tròn xoay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9508650"/>
            <a:chOff x="1076414" y="4334859"/>
            <a:chExt cx="22325581" cy="950865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9172418"/>
              <a:chOff x="637542" y="1083939"/>
              <a:chExt cx="8611674" cy="361122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61122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/>
              <p:nvPr/>
            </p:nvSpPr>
            <p:spPr>
              <a:xfrm>
                <a:off x="2343830" y="4856136"/>
                <a:ext cx="2052372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được sinh ra khi quay hình phẳng giới hạn bởi các đường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hoành và hai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quanh trục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30" y="4856136"/>
                <a:ext cx="20523727" cy="2123658"/>
              </a:xfrm>
              <a:prstGeom prst="rect">
                <a:avLst/>
              </a:prstGeom>
              <a:blipFill>
                <a:blip r:embed="rId3"/>
                <a:stretch>
                  <a:fillRect l="-1188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D9D0BEDD-A721-4813-A5B0-C464421AF5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45411" y="6761732"/>
            <a:ext cx="16230599" cy="60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97384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131" y="2457329"/>
            <a:ext cx="21817738" cy="3168891"/>
            <a:chOff x="1268078" y="3405486"/>
            <a:chExt cx="21538556" cy="28925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38556" cy="25070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03144" cy="730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702586" y="3170541"/>
                <a:ext cx="17732697" cy="2084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nl-NL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hạn bởi các đường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nl-NL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hoành và đường thẳng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 trục hoành có thể tích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bao nhiêu?</a:t>
                </a:r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86" y="3170541"/>
                <a:ext cx="17732697" cy="2084866"/>
              </a:xfrm>
              <a:prstGeom prst="rect">
                <a:avLst/>
              </a:prstGeom>
              <a:blipFill>
                <a:blip r:embed="rId3"/>
                <a:stretch>
                  <a:fillRect l="-1341" t="-5556" r="-1238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59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/>
              <p:nvPr/>
            </p:nvSpPr>
            <p:spPr>
              <a:xfrm>
                <a:off x="4894988" y="7644265"/>
                <a:ext cx="17373599" cy="4693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hoành độ giao điểm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nl-NL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tạo thành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nl-NL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nl-NL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nl-NL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988" y="7644265"/>
                <a:ext cx="17373599" cy="4693336"/>
              </a:xfrm>
              <a:prstGeom prst="rect">
                <a:avLst/>
              </a:prstGeom>
              <a:blipFill>
                <a:blip r:embed="rId4"/>
                <a:stretch>
                  <a:fillRect l="-1404" t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AA2173-1095-4505-97C0-CB2041C38AB0}"/>
              </a:ext>
            </a:extLst>
          </p:cNvPr>
          <p:cNvGrpSpPr/>
          <p:nvPr/>
        </p:nvGrpSpPr>
        <p:grpSpPr>
          <a:xfrm>
            <a:off x="-304799" y="1724462"/>
            <a:ext cx="19659599" cy="830997"/>
            <a:chOff x="-288924" y="1892299"/>
            <a:chExt cx="19659599" cy="830995"/>
          </a:xfrm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A9FAA10D-7A23-4A5C-A5AF-8EBD8DC28C4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91C81D7-CC15-4357-810E-7952A7CC3F4D}"/>
                </a:ext>
              </a:extLst>
            </p:cNvPr>
            <p:cNvSpPr txBox="1"/>
            <p:nvPr/>
          </p:nvSpPr>
          <p:spPr>
            <a:xfrm>
              <a:off x="811215" y="1913523"/>
              <a:ext cx="119761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982074B-3346-4ACB-9AD8-A55BD7C1BE6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THỂ TÍCH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1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1193" y="5915204"/>
            <a:ext cx="21819676" cy="4152785"/>
            <a:chOff x="1270511" y="5867400"/>
            <a:chExt cx="21819676" cy="45943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43227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131" y="2457329"/>
            <a:ext cx="21817738" cy="3168891"/>
            <a:chOff x="1268078" y="3405486"/>
            <a:chExt cx="21538556" cy="28925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38556" cy="25070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14525" cy="702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702586" y="3170541"/>
                <a:ext cx="17732697" cy="2135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hạn bởi các đường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trục hoành. Tính thể tích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khối tròn xoay sinh bởi hình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 quanh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86" y="3170541"/>
                <a:ext cx="17732697" cy="2135906"/>
              </a:xfrm>
              <a:prstGeom prst="rect">
                <a:avLst/>
              </a:prstGeom>
              <a:blipFill>
                <a:blip r:embed="rId3"/>
                <a:stretch>
                  <a:fillRect l="-1375" t="-5429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58255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/>
              <p:nvPr/>
            </p:nvSpPr>
            <p:spPr>
              <a:xfrm>
                <a:off x="4894988" y="7644265"/>
                <a:ext cx="17373599" cy="2216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988" y="7644265"/>
                <a:ext cx="17373599" cy="2216889"/>
              </a:xfrm>
              <a:prstGeom prst="rect">
                <a:avLst/>
              </a:prstGeom>
              <a:blipFill>
                <a:blip r:embed="rId4"/>
                <a:stretch>
                  <a:fillRect l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AA2173-1095-4505-97C0-CB2041C38AB0}"/>
              </a:ext>
            </a:extLst>
          </p:cNvPr>
          <p:cNvGrpSpPr/>
          <p:nvPr/>
        </p:nvGrpSpPr>
        <p:grpSpPr>
          <a:xfrm>
            <a:off x="-304799" y="1724462"/>
            <a:ext cx="19659599" cy="817375"/>
            <a:chOff x="-288924" y="1892299"/>
            <a:chExt cx="19659599" cy="817373"/>
          </a:xfrm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A9FAA10D-7A23-4A5C-A5AF-8EBD8DC28C4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91C81D7-CC15-4357-810E-7952A7CC3F4D}"/>
                </a:ext>
              </a:extLst>
            </p:cNvPr>
            <p:cNvSpPr txBox="1"/>
            <p:nvPr/>
          </p:nvSpPr>
          <p:spPr>
            <a:xfrm>
              <a:off x="811215" y="1913523"/>
              <a:ext cx="1197610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982074B-3346-4ACB-9AD8-A55BD7C1BE6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THỂ TÍCH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1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1193" y="5892345"/>
            <a:ext cx="21819676" cy="5842455"/>
            <a:chOff x="1270511" y="5867400"/>
            <a:chExt cx="21819676" cy="646369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920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131" y="2457329"/>
            <a:ext cx="21817738" cy="3168891"/>
            <a:chOff x="1268078" y="3405486"/>
            <a:chExt cx="21538556" cy="28925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38556" cy="25070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14525" cy="702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702586" y="3170541"/>
                <a:ext cx="17732697" cy="238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ính t</a:t>
                </a: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hể tích của khối tròn xoay tạo thành khi quay hình phẳng giới hạn bởi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ra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hoành và các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 trục hoành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86" y="3170541"/>
                <a:ext cx="17732697" cy="2387641"/>
              </a:xfrm>
              <a:prstGeom prst="rect">
                <a:avLst/>
              </a:prstGeom>
              <a:blipFill>
                <a:blip r:embed="rId3"/>
                <a:stretch>
                  <a:fillRect l="-1375" t="-5102" r="-1547" b="-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58255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/>
              <p:nvPr/>
            </p:nvSpPr>
            <p:spPr>
              <a:xfrm>
                <a:off x="3540333" y="7751123"/>
                <a:ext cx="17373599" cy="375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cần tính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𝒄𝒐𝒔</m:t>
                                        </m:r>
                                      </m:fName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33" y="7751123"/>
                <a:ext cx="17373599" cy="3750770"/>
              </a:xfrm>
              <a:prstGeom prst="rect">
                <a:avLst/>
              </a:prstGeom>
              <a:blipFill>
                <a:blip r:embed="rId4"/>
                <a:stretch>
                  <a:fillRect l="-1439" t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AA2173-1095-4505-97C0-CB2041C38AB0}"/>
              </a:ext>
            </a:extLst>
          </p:cNvPr>
          <p:cNvGrpSpPr/>
          <p:nvPr/>
        </p:nvGrpSpPr>
        <p:grpSpPr>
          <a:xfrm>
            <a:off x="-304799" y="1724462"/>
            <a:ext cx="19659599" cy="817375"/>
            <a:chOff x="-288924" y="1892299"/>
            <a:chExt cx="19659599" cy="817373"/>
          </a:xfrm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A9FAA10D-7A23-4A5C-A5AF-8EBD8DC28C4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91C81D7-CC15-4357-810E-7952A7CC3F4D}"/>
                </a:ext>
              </a:extLst>
            </p:cNvPr>
            <p:cNvSpPr txBox="1"/>
            <p:nvPr/>
          </p:nvSpPr>
          <p:spPr>
            <a:xfrm>
              <a:off x="811215" y="1913523"/>
              <a:ext cx="1197610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982074B-3346-4ACB-9AD8-A55BD7C1BE6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THỂ TÍCH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1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17294" y="5892345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131" y="2457329"/>
            <a:ext cx="21817738" cy="3168891"/>
            <a:chOff x="1268078" y="3405486"/>
            <a:chExt cx="21538556" cy="28925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38556" cy="25070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14525" cy="702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702586" y="3170541"/>
                <a:ext cx="17732697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phẳng giới hạn bởi parabol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thể tích khối tròn xoay tạo thành khi quay hình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 quanh trục hoành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86" y="3170541"/>
                <a:ext cx="17732697" cy="2138983"/>
              </a:xfrm>
              <a:prstGeom prst="rect">
                <a:avLst/>
              </a:prstGeom>
              <a:blipFill>
                <a:blip r:embed="rId3"/>
                <a:stretch>
                  <a:fillRect l="-1375" t="-5413" b="-1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58255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/>
              <p:nvPr/>
            </p:nvSpPr>
            <p:spPr>
              <a:xfrm>
                <a:off x="3540333" y="6746892"/>
                <a:ext cx="17373599" cy="6462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trình hoành độ giao điểm của paraboly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thể tích khối tròn xoay tạo thành khi quay hình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quanh trục hoành thì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33" y="6746892"/>
                <a:ext cx="17373599" cy="6462795"/>
              </a:xfrm>
              <a:prstGeom prst="rect">
                <a:avLst/>
              </a:prstGeom>
              <a:blipFill>
                <a:blip r:embed="rId4"/>
                <a:stretch>
                  <a:fillRect l="-1439" t="-1887" r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AA2173-1095-4505-97C0-CB2041C38AB0}"/>
              </a:ext>
            </a:extLst>
          </p:cNvPr>
          <p:cNvGrpSpPr/>
          <p:nvPr/>
        </p:nvGrpSpPr>
        <p:grpSpPr>
          <a:xfrm>
            <a:off x="-304799" y="1724462"/>
            <a:ext cx="19659599" cy="817375"/>
            <a:chOff x="-288924" y="1892299"/>
            <a:chExt cx="19659599" cy="817373"/>
          </a:xfrm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A9FAA10D-7A23-4A5C-A5AF-8EBD8DC28C4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91C81D7-CC15-4357-810E-7952A7CC3F4D}"/>
                </a:ext>
              </a:extLst>
            </p:cNvPr>
            <p:cNvSpPr txBox="1"/>
            <p:nvPr/>
          </p:nvSpPr>
          <p:spPr>
            <a:xfrm>
              <a:off x="811215" y="1913523"/>
              <a:ext cx="1197610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982074B-3346-4ACB-9AD8-A55BD7C1BE6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THỂ TÍCH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0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1195007" y="2339176"/>
                <a:ext cx="22655593" cy="3358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giới hạn bởi đường: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379913" lvl="0" indent="819150">
                  <a:buAutoNum type="alphaLcPeriod"/>
                </a:pP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379913" indent="819150">
                  <a:buFontTx/>
                  <a:buAutoNum type="alphaLcPeriod"/>
                </a:pPr>
                <a14:m>
                  <m:oMath xmlns:m="http://schemas.openxmlformats.org/officeDocument/2006/math">
                    <m:r>
                      <a:rPr lang="vi-VN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𝒍𝒏𝒙</m:t>
                        </m:r>
                      </m:e>
                    </m:d>
                  </m:oMath>
                </a14:m>
                <a:r>
                  <a:rPr lang="vi-VN" sz="5400" b="1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07" y="2339176"/>
                <a:ext cx="22655593" cy="3358812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1221901" y="2569802"/>
            <a:ext cx="4648200" cy="937131"/>
            <a:chOff x="534987" y="1599334"/>
            <a:chExt cx="4446703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1/123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/>
              <p:cNvSpPr/>
              <p:nvPr/>
            </p:nvSpPr>
            <p:spPr>
              <a:xfrm>
                <a:off x="1223637" y="6113959"/>
                <a:ext cx="22626962" cy="7144038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lvl="0" indent="-742950">
                  <a:buAutoNum type="alphaLcPeriod"/>
                </a:pPr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hoành độ giao điểm của đồ thị hàm số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indent="714375"/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cần tìm là </a:t>
                </a: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a:rPr lang="vi-VN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vi-VN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−(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𝒅𝒙</m:t>
                      </m:r>
                      <m: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vi-VN" sz="4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  <m:r>
                                    <a:rPr lang="vi-VN" sz="4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vi-VN" sz="4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vi-VN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𝒅𝒙</m:t>
                              </m:r>
                            </m:e>
                          </m:nary>
                        </m:e>
                      </m:d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4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𝟑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4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r>
                                        <a:rPr lang="en-US" sz="4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4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44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4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endParaRPr lang="en-US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Rounded 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37" y="6113959"/>
                <a:ext cx="22626962" cy="7144038"/>
              </a:xfrm>
              <a:prstGeom prst="roundRect">
                <a:avLst>
                  <a:gd name="adj" fmla="val 3132"/>
                </a:avLst>
              </a:prstGeom>
              <a:blipFill rotWithShape="0">
                <a:blip r:embed="rId3"/>
                <a:stretch>
                  <a:fillRect l="-726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60"/>
          <p:cNvGrpSpPr/>
          <p:nvPr/>
        </p:nvGrpSpPr>
        <p:grpSpPr>
          <a:xfrm>
            <a:off x="1221901" y="5891887"/>
            <a:ext cx="3380746" cy="765171"/>
            <a:chOff x="1224542" y="6305967"/>
            <a:chExt cx="3305491" cy="845462"/>
          </a:xfrm>
        </p:grpSpPr>
        <p:sp>
          <p:nvSpPr>
            <p:cNvPr id="76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Round Diagonal Corner Rectangle 77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-1"/>
            <a:ext cx="1918741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705600" y="3982237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1195007" y="2339176"/>
                <a:ext cx="22655593" cy="165612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hình phẳng giới hạn bởi đường:</a:t>
                </a:r>
                <a14:m>
                  <m:oMath xmlns:m="http://schemas.openxmlformats.org/officeDocument/2006/math">
                    <m:r>
                      <a:rPr lang="vi-VN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𝒍𝒏𝒙</m:t>
                        </m:r>
                      </m:e>
                    </m:d>
                  </m:oMath>
                </a14:m>
                <a:r>
                  <a:rPr lang="vi-VN" sz="54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07" y="2339176"/>
                <a:ext cx="22655593" cy="1656126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1221901" y="2569802"/>
            <a:ext cx="4648200" cy="937131"/>
            <a:chOff x="534987" y="1599334"/>
            <a:chExt cx="4446703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1/123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/>
              <p:cNvSpPr/>
              <p:nvPr/>
            </p:nvSpPr>
            <p:spPr>
              <a:xfrm>
                <a:off x="1223638" y="4742252"/>
                <a:ext cx="22626962" cy="8745148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360045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hoành độ giao điểm của đồ thị hàm số </a:t>
                </a:r>
                <a:endParaRPr lang="en-US" sz="5400" b="1" i="1" dirty="0">
                  <a:solidFill>
                    <a:schemeClr val="tx1"/>
                  </a:solidFill>
                </a:endParaRPr>
              </a:p>
              <a:p>
                <a:pPr lvl="0" indent="1171575"/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𝒍𝒏𝒙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𝒍𝒏𝒙</m:t>
                        </m:r>
                      </m:e>
                    </m:d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𝒍𝒏𝒙</m:t>
                              </m:r>
                              <m:r>
                                <a:rPr lang="vi-VN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𝒍𝒏𝒙</m:t>
                              </m:r>
                              <m:r>
                                <a:rPr lang="vi-VN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mr>
                          <m:mr>
                            <m:e>
                              <m: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indent="1171575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cần tìm 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</m:sub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𝒍𝒏𝒙</m:t>
                                </m:r>
                              </m:e>
                            </m:d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</m:sub>
                          <m:sup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𝒍𝒏𝒙</m:t>
                                    </m:r>
                                  </m:e>
                                </m:d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nary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171575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𝒍𝒏𝒙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𝒍𝒏𝒙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𝒍𝒏𝒙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171575"/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𝒍𝒏𝒙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𝒍𝒏𝒙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b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171575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endParaRPr lang="en-US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Rounded 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38" y="4742252"/>
                <a:ext cx="22626962" cy="8745148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60"/>
          <p:cNvGrpSpPr/>
          <p:nvPr/>
        </p:nvGrpSpPr>
        <p:grpSpPr>
          <a:xfrm>
            <a:off x="1258062" y="4336980"/>
            <a:ext cx="3380746" cy="895852"/>
            <a:chOff x="1224542" y="6305967"/>
            <a:chExt cx="3305491" cy="845462"/>
          </a:xfrm>
        </p:grpSpPr>
        <p:sp>
          <p:nvSpPr>
            <p:cNvPr id="76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Round Diagonal Corner Rectangle 77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-1"/>
            <a:ext cx="1918741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705600" y="3982237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hoành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9508650"/>
            <a:chOff x="1076414" y="4334859"/>
            <a:chExt cx="22325581" cy="950865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9172418"/>
              <a:chOff x="637542" y="1083939"/>
              <a:chExt cx="8611674" cy="361122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61122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/>
              <p:nvPr/>
            </p:nvSpPr>
            <p:spPr>
              <a:xfrm>
                <a:off x="2343830" y="4856136"/>
                <a:ext cx="20523727" cy="321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giới hạn bởi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hoành và hai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sup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30" y="4856136"/>
                <a:ext cx="20523727" cy="3212931"/>
              </a:xfrm>
              <a:prstGeom prst="rect">
                <a:avLst/>
              </a:prstGeom>
              <a:blipFill>
                <a:blip r:embed="rId3"/>
                <a:stretch>
                  <a:fillRect t="-4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20992651-94E3-421D-B94D-9F94644B0F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37" y="8250946"/>
            <a:ext cx="5486400" cy="40770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61485E-5C15-4445-944F-4AA1FC196C05}"/>
                  </a:ext>
                </a:extLst>
              </p:cNvPr>
              <p:cNvSpPr txBox="1"/>
              <p:nvPr/>
            </p:nvSpPr>
            <p:spPr>
              <a:xfrm>
                <a:off x="8686800" y="8327656"/>
                <a:ext cx="12407462" cy="2934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61485E-5C15-4445-944F-4AA1FC19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8327656"/>
                <a:ext cx="12407462" cy="2934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1195008" y="2339176"/>
                <a:ext cx="21868726" cy="2102558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indent="4676775"/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hình phẳng giới hạn bởi đường cong </a:t>
                </a: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873375"/>
                <a14:m>
                  <m:oMath xmlns:m="http://schemas.openxmlformats.org/officeDocument/2006/math">
                    <m:r>
                      <a:rPr lang="vi-VN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vi-VN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tiếp tuyến của đường này tại điểm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trục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𝐎𝐲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=""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08" y="2339176"/>
                <a:ext cx="21868726" cy="2102558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1198530" y="2606933"/>
            <a:ext cx="4440270" cy="900000"/>
            <a:chOff x="534987" y="1647866"/>
            <a:chExt cx="5176821" cy="1176337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5176821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800" y="1705006"/>
              <a:ext cx="3668535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vi-VN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2 /123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1229432" y="5229135"/>
                <a:ext cx="21868726" cy="781543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3600450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vi-VN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vi-VN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85825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tiếp tuyến của đường cong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vi-VN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885825"/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85825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cần tìm là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00100" indent="857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𝐒</m:t>
                      </m:r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a:rPr lang="en-US" sz="5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5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5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𝟒𝐱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</m:nary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𝐝𝐱</m:t>
                      </m:r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a:rPr lang="en-US" sz="5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5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5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𝟒𝐱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</m:nary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𝐝𝐱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85825"/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5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5400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5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5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𝟒𝐱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5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32" y="5229135"/>
                <a:ext cx="21868726" cy="7815436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 t="-1162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60"/>
          <p:cNvGrpSpPr/>
          <p:nvPr/>
        </p:nvGrpSpPr>
        <p:grpSpPr>
          <a:xfrm>
            <a:off x="1229432" y="5114291"/>
            <a:ext cx="3267456" cy="895852"/>
            <a:chOff x="1224542" y="6305967"/>
            <a:chExt cx="3305491" cy="845462"/>
          </a:xfrm>
        </p:grpSpPr>
        <p:sp>
          <p:nvSpPr>
            <p:cNvPr id="6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 Diagonal Corner Rectangle 6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1198530" y="2740143"/>
                <a:ext cx="21868726" cy="2102558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. Tính                  Tính thể tích khối tròn xoay do hình phẳng giới hạn bởi các đường sau quay quanh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30" y="2740143"/>
                <a:ext cx="21868726" cy="2102558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 l="-1225" t="-5429" r="-1364" b="-12857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1198530" y="2606933"/>
            <a:ext cx="4440270" cy="900000"/>
            <a:chOff x="534987" y="1647866"/>
            <a:chExt cx="5176821" cy="1176337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5176821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800" y="1705006"/>
              <a:ext cx="3668535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vi-VN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 /123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1257637" y="5218591"/>
                <a:ext cx="21868726" cy="6913204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hoành độ giao điểm của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en-US" sz="44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khối tròn xoay là  </a:t>
                </a:r>
                <a:endParaRPr lang="en-US" sz="44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nary>
                      <m:nary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nary>
                      <m:nary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44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37" y="5218591"/>
                <a:ext cx="21868726" cy="6913204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 l="-723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60"/>
          <p:cNvGrpSpPr/>
          <p:nvPr/>
        </p:nvGrpSpPr>
        <p:grpSpPr>
          <a:xfrm>
            <a:off x="1229432" y="5114291"/>
            <a:ext cx="3267456" cy="895852"/>
            <a:chOff x="1224542" y="6305967"/>
            <a:chExt cx="3305491" cy="845462"/>
          </a:xfrm>
        </p:grpSpPr>
        <p:sp>
          <p:nvSpPr>
            <p:cNvPr id="6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91562" y="6305967"/>
              <a:ext cx="2304707" cy="726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 Diagonal Corner Rectangle 6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Group 47">
            <a:extLst>
              <a:ext uri="{FF2B5EF4-FFF2-40B4-BE49-F238E27FC236}">
                <a16:creationId xmlns:a16="http://schemas.microsoft.com/office/drawing/2014/main" id="{4BD1738B-4892-4CBD-A777-D44AEF0C3252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4E7C1ADC-5C39-4BFA-8087-CAD7CB1FFE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0" name="Group 30">
              <a:extLst>
                <a:ext uri="{FF2B5EF4-FFF2-40B4-BE49-F238E27FC236}">
                  <a16:creationId xmlns:a16="http://schemas.microsoft.com/office/drawing/2014/main" id="{ADD67FA5-CFCD-4E53-BEB0-E614D5522DE5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7AC7CA19-A67D-48CE-94C0-C14AEAC30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72">
                <a:extLst>
                  <a:ext uri="{FF2B5EF4-FFF2-40B4-BE49-F238E27FC236}">
                    <a16:creationId xmlns:a16="http://schemas.microsoft.com/office/drawing/2014/main" id="{E044C1BA-450F-4DCB-8C31-B88063D4C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73">
                <a:extLst>
                  <a:ext uri="{FF2B5EF4-FFF2-40B4-BE49-F238E27FC236}">
                    <a16:creationId xmlns:a16="http://schemas.microsoft.com/office/drawing/2014/main" id="{FDB3983F-684F-45D3-995B-AA5F35CE3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74">
                <a:extLst>
                  <a:ext uri="{FF2B5EF4-FFF2-40B4-BE49-F238E27FC236}">
                    <a16:creationId xmlns:a16="http://schemas.microsoft.com/office/drawing/2014/main" id="{F03882EA-4941-410D-9486-27FA7FF0E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:a16="http://schemas.microsoft.com/office/drawing/2014/main" id="{8184E9A5-34B8-4D39-9B2F-0C36F1D02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6">
                <a:extLst>
                  <a:ext uri="{FF2B5EF4-FFF2-40B4-BE49-F238E27FC236}">
                    <a16:creationId xmlns:a16="http://schemas.microsoft.com/office/drawing/2014/main" id="{912B4466-F3BC-4092-B2BE-33B682D24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E932BE47-ABB0-45FE-81E6-E3CCC9D10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59C2C8A6-8EC2-4E53-AB25-EAF118486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9">
                <a:extLst>
                  <a:ext uri="{FF2B5EF4-FFF2-40B4-BE49-F238E27FC236}">
                    <a16:creationId xmlns:a16="http://schemas.microsoft.com/office/drawing/2014/main" id="{21D1F262-3D3D-48E3-B2F8-AD8552D44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80">
                <a:extLst>
                  <a:ext uri="{FF2B5EF4-FFF2-40B4-BE49-F238E27FC236}">
                    <a16:creationId xmlns:a16="http://schemas.microsoft.com/office/drawing/2014/main" id="{31ED692B-D2C1-43D8-8BC2-CAAB6D4D9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00935A54-9DD8-426A-94E0-E3EE27A76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82">
                <a:extLst>
                  <a:ext uri="{FF2B5EF4-FFF2-40B4-BE49-F238E27FC236}">
                    <a16:creationId xmlns:a16="http://schemas.microsoft.com/office/drawing/2014/main" id="{CBEA2927-3B19-4559-829F-53353A087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43">
                <a:extLst>
                  <a:ext uri="{FF2B5EF4-FFF2-40B4-BE49-F238E27FC236}">
                    <a16:creationId xmlns:a16="http://schemas.microsoft.com/office/drawing/2014/main" id="{05291133-1793-4200-9503-4AA287FB00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81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1195008" y="2716002"/>
                <a:ext cx="21868726" cy="2102558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. </a:t>
                </a:r>
                <a:r>
                  <a: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 khối tròn xoay do hình phẳng giới hạn bởi các đường sau quay quanh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08" y="2716002"/>
                <a:ext cx="21868726" cy="2102558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 l="-1197" t="-5444" r="-1615" b="-12607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1198530" y="2606933"/>
            <a:ext cx="4440270" cy="900000"/>
            <a:chOff x="534987" y="1647866"/>
            <a:chExt cx="5176821" cy="1176337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5176821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800" y="1705006"/>
              <a:ext cx="3668535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vi-VN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 /123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1230633" y="5435807"/>
                <a:ext cx="21868726" cy="4698793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khối tròn xoay là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𝐕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𝛑</m:t>
                    </m:r>
                    <m:nary>
                      <m:nary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𝐱𝐝𝐱</m:t>
                        </m:r>
                      </m:e>
                    </m:nary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𝛑</m:t>
                    </m:r>
                    <m:nary>
                      <m:nary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chemeClr val="tx1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num>
                      <m:den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4400" b="1">
                                        <a:solidFill>
                                          <a:schemeClr val="tx1"/>
                                        </a:solidFill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sin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4400" b="1">
                                        <a:solidFill>
                                          <a:schemeClr val="tx1"/>
                                        </a:solidFill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4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𝐱</m:t>
                                    </m:r>
                                  </m:num>
                                  <m:den>
                                    <m:r>
                                      <a:rPr lang="en-US" sz="44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𝛑</m:t>
                        </m:r>
                      </m:sup>
                    </m:sSub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𝛑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33" y="5435807"/>
                <a:ext cx="21868726" cy="4698793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 l="-834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60"/>
          <p:cNvGrpSpPr/>
          <p:nvPr/>
        </p:nvGrpSpPr>
        <p:grpSpPr>
          <a:xfrm>
            <a:off x="1229432" y="5114291"/>
            <a:ext cx="3267456" cy="895852"/>
            <a:chOff x="1224542" y="6305967"/>
            <a:chExt cx="3305491" cy="845462"/>
          </a:xfrm>
        </p:grpSpPr>
        <p:sp>
          <p:nvSpPr>
            <p:cNvPr id="6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91562" y="6305967"/>
              <a:ext cx="2304707" cy="726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 Diagonal Corner Rectangle 6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Group 47">
            <a:extLst>
              <a:ext uri="{FF2B5EF4-FFF2-40B4-BE49-F238E27FC236}">
                <a16:creationId xmlns:a16="http://schemas.microsoft.com/office/drawing/2014/main" id="{5AE614F2-E5B1-4F50-8E85-27DF4E2901AE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B3A819AE-F2AF-4D59-8A0F-139871D442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0" name="Group 30">
              <a:extLst>
                <a:ext uri="{FF2B5EF4-FFF2-40B4-BE49-F238E27FC236}">
                  <a16:creationId xmlns:a16="http://schemas.microsoft.com/office/drawing/2014/main" id="{C6D9E802-F60B-402F-827E-FE09482EC71C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1559EBDC-D372-4E5A-ABF1-4D1143922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72">
                <a:extLst>
                  <a:ext uri="{FF2B5EF4-FFF2-40B4-BE49-F238E27FC236}">
                    <a16:creationId xmlns:a16="http://schemas.microsoft.com/office/drawing/2014/main" id="{72412D94-455A-4411-AD2A-72F00B412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73">
                <a:extLst>
                  <a:ext uri="{FF2B5EF4-FFF2-40B4-BE49-F238E27FC236}">
                    <a16:creationId xmlns:a16="http://schemas.microsoft.com/office/drawing/2014/main" id="{A4B611AF-801F-4360-BF1B-82721C30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74">
                <a:extLst>
                  <a:ext uri="{FF2B5EF4-FFF2-40B4-BE49-F238E27FC236}">
                    <a16:creationId xmlns:a16="http://schemas.microsoft.com/office/drawing/2014/main" id="{2D03C8BF-4D9E-4DC5-AA76-696433A4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:a16="http://schemas.microsoft.com/office/drawing/2014/main" id="{D50DF559-7C16-4E7A-8425-FC11A17CC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6">
                <a:extLst>
                  <a:ext uri="{FF2B5EF4-FFF2-40B4-BE49-F238E27FC236}">
                    <a16:creationId xmlns:a16="http://schemas.microsoft.com/office/drawing/2014/main" id="{D9520AAE-7D57-4185-B827-30E2A96E1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75B8DA32-E496-4E81-83A8-308F894D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E59B4263-D66E-4A6C-ACAE-807BAD342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9">
                <a:extLst>
                  <a:ext uri="{FF2B5EF4-FFF2-40B4-BE49-F238E27FC236}">
                    <a16:creationId xmlns:a16="http://schemas.microsoft.com/office/drawing/2014/main" id="{96A90CC4-7211-4D61-8C60-833158199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80">
                <a:extLst>
                  <a:ext uri="{FF2B5EF4-FFF2-40B4-BE49-F238E27FC236}">
                    <a16:creationId xmlns:a16="http://schemas.microsoft.com/office/drawing/2014/main" id="{2EAD1F60-1667-4167-8DFC-8A23B9760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2CE6BDFF-06CA-4F35-83A4-3925AE5F1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82">
                <a:extLst>
                  <a:ext uri="{FF2B5EF4-FFF2-40B4-BE49-F238E27FC236}">
                    <a16:creationId xmlns:a16="http://schemas.microsoft.com/office/drawing/2014/main" id="{32934DBC-E386-43C3-B72D-D5FCDF11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43">
                <a:extLst>
                  <a:ext uri="{FF2B5EF4-FFF2-40B4-BE49-F238E27FC236}">
                    <a16:creationId xmlns:a16="http://schemas.microsoft.com/office/drawing/2014/main" id="{E0EF9C48-3DAA-44CA-85D2-E7D98193171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48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1195008" y="2580516"/>
                <a:ext cx="21868726" cy="2102558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4846638" indent="-4846638"/>
                <a:r>
                  <a:rPr lang="vi-VN" b="1" i="1" dirty="0">
                    <a:solidFill>
                      <a:schemeClr val="tx1"/>
                    </a:solidFill>
                  </a:rPr>
                  <a:t>    . </a:t>
                </a:r>
                <a:r>
                  <a: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 khối tròn xoay do hình phẳng giới hạn bởi các đường sau quay quanh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846638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08" y="2580516"/>
                <a:ext cx="21868726" cy="2102558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 t="-10571" r="-1253" b="-10286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1198530" y="2606933"/>
            <a:ext cx="4440270" cy="900000"/>
            <a:chOff x="534987" y="1647866"/>
            <a:chExt cx="5176821" cy="1176337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5176821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800" y="1705006"/>
              <a:ext cx="3668535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vi-VN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 /123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1241867" y="5274264"/>
                <a:ext cx="21868726" cy="486318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khối tròn xoay là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nary>
                      <m:nary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𝐭𝐚𝐧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nary>
                      <m:nary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4400" b="1">
                                        <a:solidFill>
                                          <a:schemeClr val="tx1"/>
                                        </a:solidFill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den>
                            </m:f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𝐭𝐚𝐧</m:t>
                                    </m:r>
                                  </m:fName>
                                  <m:e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func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sup>
                    </m:sSub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67" y="5274264"/>
                <a:ext cx="21868726" cy="4863187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 l="-806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60"/>
          <p:cNvGrpSpPr/>
          <p:nvPr/>
        </p:nvGrpSpPr>
        <p:grpSpPr>
          <a:xfrm>
            <a:off x="1229432" y="5114291"/>
            <a:ext cx="3267456" cy="895852"/>
            <a:chOff x="1224542" y="6305967"/>
            <a:chExt cx="3305491" cy="845462"/>
          </a:xfrm>
        </p:grpSpPr>
        <p:sp>
          <p:nvSpPr>
            <p:cNvPr id="6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 Diagonal Corner Rectangle 6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6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885808" y="2675912"/>
                <a:ext cx="23188992" cy="333323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vuông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𝐎𝐏𝐌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𝐏𝐎𝐀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𝐎𝐌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xoay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08" y="2675912"/>
                <a:ext cx="23188992" cy="3333239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 l="-1076" b="-4891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889330" y="2702330"/>
            <a:ext cx="4440270" cy="900000"/>
            <a:chOff x="534987" y="1647866"/>
            <a:chExt cx="5176821" cy="1176337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5176821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800" y="1705006"/>
              <a:ext cx="3668535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vi-VN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5 /123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93416" y="6858000"/>
                <a:ext cx="23188992" cy="647700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𝐏𝐌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</m:oMath>
                </a14:m>
                <a:endParaRPr lang="vi-VN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đáy của khối tròn xoay là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</m:oMath>
                </a14:m>
                <a:endParaRPr lang="vi-VN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</m:oMath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func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func>
                    </m:oMath>
                  </m:oMathPara>
                </a14:m>
                <a:endParaRPr lang="vi-VN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fun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16" y="6858000"/>
                <a:ext cx="23188992" cy="6477000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 l="-708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60"/>
          <p:cNvGrpSpPr/>
          <p:nvPr/>
        </p:nvGrpSpPr>
        <p:grpSpPr>
          <a:xfrm>
            <a:off x="885808" y="6745546"/>
            <a:ext cx="3267456" cy="895852"/>
            <a:chOff x="1224542" y="6305967"/>
            <a:chExt cx="3305491" cy="845462"/>
          </a:xfrm>
        </p:grpSpPr>
        <p:sp>
          <p:nvSpPr>
            <p:cNvPr id="6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91562" y="6305967"/>
              <a:ext cx="2304707" cy="726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 Diagonal Corner Rectangle 6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ECB642E-F7A0-44A5-B8BC-E5003E1273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924" y="7556599"/>
            <a:ext cx="8153401" cy="531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8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853440" y="2662588"/>
                <a:ext cx="23188992" cy="333323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vi-VN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</a:t>
                </a:r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vuông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𝐎𝐏𝐌</m:t>
                    </m:r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𝐎𝐏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Đặt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𝐏𝐎𝐀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vi-VN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𝐎𝐌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khối tròn xoay thu được khi quay tam giác đó xung quanh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endParaRPr lang="vi-VN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thể tích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lớn nhất.</a:t>
                </a:r>
                <a:endParaRPr lang="vi-VN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662588"/>
                <a:ext cx="23188992" cy="3333239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 l="-1076" b="-4891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60086" y="2619877"/>
            <a:ext cx="4440270" cy="900000"/>
            <a:chOff x="534987" y="1647866"/>
            <a:chExt cx="5176821" cy="1176337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5176821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800" y="1705006"/>
              <a:ext cx="3668535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vi-VN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5 /123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3440" y="6289644"/>
                <a:ext cx="23188992" cy="723900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fun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𝐧𝐡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ậ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𝐥𝐨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ạ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bảng biến thiên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max</m:t>
                        </m:r>
                      </m:sub>
                    </m:sSub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fun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6289644"/>
                <a:ext cx="23188992" cy="7239000"/>
              </a:xfrm>
              <a:prstGeom prst="roundRect">
                <a:avLst>
                  <a:gd name="adj" fmla="val 3132"/>
                </a:avLst>
              </a:prstGeom>
              <a:blipFill>
                <a:blip r:embed="rId3"/>
                <a:stretch>
                  <a:fillRect l="-682" t="-585" b="-2258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60"/>
          <p:cNvGrpSpPr/>
          <p:nvPr/>
        </p:nvGrpSpPr>
        <p:grpSpPr>
          <a:xfrm>
            <a:off x="849354" y="6289644"/>
            <a:ext cx="3267456" cy="895852"/>
            <a:chOff x="1224542" y="6305967"/>
            <a:chExt cx="3305491" cy="845462"/>
          </a:xfrm>
        </p:grpSpPr>
        <p:sp>
          <p:nvSpPr>
            <p:cNvPr id="6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91562" y="6305967"/>
              <a:ext cx="2304707" cy="726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 Diagonal Corner Rectangle 6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B282F34-0A2B-4C94-8F32-9F3BD9A81D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7865464"/>
            <a:ext cx="9128760" cy="4936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0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482283" y="3733674"/>
                <a:ext cx="21746586" cy="647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83" y="3733674"/>
                <a:ext cx="21746586" cy="6478312"/>
              </a:xfrm>
              <a:prstGeom prst="rect">
                <a:avLst/>
              </a:prstGeom>
              <a:blipFill>
                <a:blip r:embed="rId3"/>
                <a:stretch>
                  <a:fillRect l="-1121" t="-1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9885921" y="5776418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23300" y="10587104"/>
                <a:ext cx="21332920" cy="1143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(SGK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0" y="10587104"/>
                <a:ext cx="21332920" cy="1143903"/>
              </a:xfrm>
              <a:prstGeom prst="rect">
                <a:avLst/>
              </a:prstGeom>
              <a:blipFill>
                <a:blip r:embed="rId4"/>
                <a:stretch>
                  <a:fillRect l="-286" b="-1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01339" y="10555454"/>
            <a:ext cx="21819676" cy="2980706"/>
            <a:chOff x="1270511" y="5867400"/>
            <a:chExt cx="21819676" cy="329764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1817977" cy="30260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2655712" cy="6896632"/>
            <a:chOff x="1268078" y="3405486"/>
            <a:chExt cx="21841827" cy="689663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651116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0558" y="4011926"/>
                <a:ext cx="22139195" cy="7908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diện tích hình phẳng giới hạn bởi các đường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(như hình vẽ bên).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011926"/>
                <a:ext cx="22139195" cy="7908255"/>
              </a:xfrm>
              <a:prstGeom prst="rect">
                <a:avLst/>
              </a:prstGeom>
              <a:blipFill>
                <a:blip r:embed="rId3"/>
                <a:stretch>
                  <a:fillRect l="-1129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292859" y="7881528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795235" y="11668344"/>
                <a:ext cx="21332920" cy="1129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35" y="11668344"/>
                <a:ext cx="21332920" cy="1129155"/>
              </a:xfrm>
              <a:prstGeom prst="rect">
                <a:avLst/>
              </a:prstGeom>
              <a:blipFill>
                <a:blip r:embed="rId4"/>
                <a:stretch>
                  <a:fillRect l="-286" b="-1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370662B4-39C1-425A-845B-393A79F8EA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736" y="5453652"/>
            <a:ext cx="8781592" cy="441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5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1088" y="7819535"/>
            <a:ext cx="22655712" cy="5591665"/>
            <a:chOff x="1270511" y="5867400"/>
            <a:chExt cx="22655712" cy="61862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654013" cy="59146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2655712" cy="4301510"/>
            <a:chOff x="1268078" y="3405486"/>
            <a:chExt cx="21841827" cy="430151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39160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914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0558" y="4011926"/>
                <a:ext cx="22139195" cy="336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011926"/>
                <a:ext cx="22139195" cy="3362524"/>
              </a:xfrm>
              <a:prstGeom prst="rect">
                <a:avLst/>
              </a:prstGeom>
              <a:blipFill>
                <a:blip r:embed="rId3"/>
                <a:stretch>
                  <a:fillRect l="-1129" t="-344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1964341" y="5334000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52861" y="8769720"/>
                <a:ext cx="21332920" cy="391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 độ giao điểm của đồ thị hai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diện tích hình phẳng cần tìm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61" y="8769720"/>
                <a:ext cx="21332920" cy="3916650"/>
              </a:xfrm>
              <a:prstGeom prst="rect">
                <a:avLst/>
              </a:prstGeom>
              <a:blipFill>
                <a:blip r:embed="rId4"/>
                <a:stretch>
                  <a:fillRect l="-1172" t="-3115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00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1088" y="10623610"/>
            <a:ext cx="22655712" cy="2980706"/>
            <a:chOff x="1270511" y="5867400"/>
            <a:chExt cx="22655712" cy="329764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2654013" cy="30260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2655712" cy="6896632"/>
            <a:chOff x="1268078" y="3405486"/>
            <a:chExt cx="21841827" cy="689663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651116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914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0558" y="4011926"/>
                <a:ext cx="22139195" cy="5189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011926"/>
                <a:ext cx="22139195" cy="5189882"/>
              </a:xfrm>
              <a:prstGeom prst="rect">
                <a:avLst/>
              </a:prstGeom>
              <a:blipFill>
                <a:blip r:embed="rId3"/>
                <a:stretch>
                  <a:fillRect l="-1129" t="-2350" b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099763" y="6321913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795235" y="11668344"/>
                <a:ext cx="21332920" cy="1028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35" y="11668344"/>
                <a:ext cx="21332920" cy="1028167"/>
              </a:xfrm>
              <a:prstGeom prst="rect">
                <a:avLst/>
              </a:prstGeom>
              <a:blipFill>
                <a:blip r:embed="rId4"/>
                <a:stretch>
                  <a:fillRect l="-1143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A4AC3CAC-CB71-4D4F-B222-B7CECF195FE9}"/>
              </a:ext>
            </a:extLst>
          </p:cNvPr>
          <p:cNvPicPr/>
          <p:nvPr/>
        </p:nvPicPr>
        <p:blipFill rotWithShape="1">
          <a:blip r:embed="rId5"/>
          <a:srcRect l="40361" t="26935" r="33555" b="25441"/>
          <a:stretch/>
        </p:blipFill>
        <p:spPr bwMode="auto">
          <a:xfrm>
            <a:off x="15087600" y="5029200"/>
            <a:ext cx="5943600" cy="5033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4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97384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441502" y="3936746"/>
                <a:ext cx="1723625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02" y="3936746"/>
                <a:ext cx="17236251" cy="1446550"/>
              </a:xfrm>
              <a:prstGeom prst="rect">
                <a:avLst/>
              </a:prstGeom>
              <a:blipFill>
                <a:blip r:embed="rId4"/>
                <a:stretch>
                  <a:fillRect l="-1450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0CCA8C-D0EA-40A7-B8BB-158E7610F902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E40C38C8-6ABA-4976-972B-CDF9E926E4F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8849662-2E65-4F30-A1C6-A357B791D64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5167A77-6663-48F0-9FB7-1F57584D73C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F8A42F6-01DB-46A7-A509-2109CC998C25}"/>
              </a:ext>
            </a:extLst>
          </p:cNvPr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24B5131-45F4-45BC-B36F-1023481BF587}"/>
                </a:ext>
              </a:extLst>
            </p:cNvPr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hoành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Rounded Rectangle 7">
              <a:extLst>
                <a:ext uri="{FF2B5EF4-FFF2-40B4-BE49-F238E27FC236}">
                  <a16:creationId xmlns:a16="http://schemas.microsoft.com/office/drawing/2014/main" id="{27D8C165-9342-49E8-9CCB-F3FA3E2CA53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1A24CC8-8855-4561-8B43-60ED34413D2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99813-C6FC-44DD-8217-572FFF0801AC}"/>
                  </a:ext>
                </a:extLst>
              </p:cNvPr>
              <p:cNvSpPr txBox="1"/>
              <p:nvPr/>
            </p:nvSpPr>
            <p:spPr>
              <a:xfrm>
                <a:off x="5796806" y="6048869"/>
                <a:ext cx="15268903" cy="1073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99813-C6FC-44DD-8217-572FFF08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806" y="6048869"/>
                <a:ext cx="15268903" cy="1073179"/>
              </a:xfrm>
              <a:prstGeom prst="rect">
                <a:avLst/>
              </a:prstGeom>
              <a:blipFill>
                <a:blip r:embed="rId5"/>
                <a:stretch>
                  <a:fillRect r="-103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5DAD0FF0-9D5B-4255-A65B-8620F124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497" y="7975827"/>
            <a:ext cx="27080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11A40CE-A400-4693-9711-8906BF5F6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30010"/>
              </p:ext>
            </p:extLst>
          </p:nvPr>
        </p:nvGraphicFramePr>
        <p:xfrm>
          <a:off x="9811757" y="7458928"/>
          <a:ext cx="7239000" cy="189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200" imgH="482600" progId="Equation.DSMT4">
                  <p:embed/>
                </p:oleObj>
              </mc:Choice>
              <mc:Fallback>
                <p:oleObj name="Equation" r:id="rId6" imgW="1854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1757" y="7458928"/>
                        <a:ext cx="7239000" cy="1893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59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/>
              <p:nvPr/>
            </p:nvSpPr>
            <p:spPr>
              <a:xfrm>
                <a:off x="5988268" y="9876234"/>
                <a:ext cx="16719331" cy="1975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68" y="9876234"/>
                <a:ext cx="16719331" cy="1975541"/>
              </a:xfrm>
              <a:prstGeom prst="rect">
                <a:avLst/>
              </a:prstGeom>
              <a:blipFill>
                <a:blip r:embed="rId8"/>
                <a:stretch>
                  <a:fillRect t="-7099" b="-7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8017" y="4000426"/>
                <a:ext cx="21746586" cy="3824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0">
                            <a:latin typeface="Cambria Math" panose="02040503050406030204" pitchFamily="18" charset="0"/>
                          </a:rPr>
                          <m:t>𝟐𝟒𝟑</m:t>
                        </m:r>
                      </m:num>
                      <m:den>
                        <m:r>
                          <a:rPr lang="en-US" sz="5500" b="1" i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5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đvdt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>
                            <a:latin typeface="Cambria Math" panose="02040503050406030204" pitchFamily="18" charset="0"/>
                          </a:rPr>
                          <m:t>𝟐𝟒𝟒</m:t>
                        </m:r>
                      </m:num>
                      <m:den>
                        <m:r>
                          <a:rPr lang="en-US" sz="55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đvdt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>
                            <a:latin typeface="Cambria Math" panose="02040503050406030204" pitchFamily="18" charset="0"/>
                          </a:rPr>
                          <m:t>𝟐𝟒𝟐</m:t>
                        </m:r>
                      </m:num>
                      <m:den>
                        <m:r>
                          <a:rPr lang="en-US" sz="55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5500" b="1" dirty="0"/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đvdt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5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đvdt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17" y="4000426"/>
                <a:ext cx="21746586" cy="3824958"/>
              </a:xfrm>
              <a:prstGeom prst="rect">
                <a:avLst/>
              </a:prstGeom>
              <a:blipFill>
                <a:blip r:embed="rId3"/>
                <a:stretch>
                  <a:fillRect l="-1121" b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5538840" y="6474877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23300" y="10587104"/>
                <a:ext cx="21332920" cy="2764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𝟐𝟒𝟒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0" y="10587104"/>
                <a:ext cx="21332920" cy="2764731"/>
              </a:xfrm>
              <a:prstGeom prst="rect">
                <a:avLst/>
              </a:prstGeom>
              <a:blipFill>
                <a:blip r:embed="rId4"/>
                <a:stretch>
                  <a:fillRect l="-1143" t="-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8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56599" y="4057763"/>
                <a:ext cx="21746586" cy="3460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giới hạn bởi đồ thị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hoành, hai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99" y="4057763"/>
                <a:ext cx="21746586" cy="3460434"/>
              </a:xfrm>
              <a:prstGeom prst="rect">
                <a:avLst/>
              </a:prstGeom>
              <a:blipFill>
                <a:blip r:embed="rId3"/>
                <a:stretch>
                  <a:fillRect l="-114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8592800" y="6585729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673703" y="10337985"/>
                <a:ext cx="21332920" cy="300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500" b="1" dirty="0"/>
                  <a:t>Ta </a:t>
                </a:r>
                <a:r>
                  <a:rPr lang="en-US" sz="5500" b="1" dirty="0" err="1"/>
                  <a:t>có</a:t>
                </a:r>
                <a:r>
                  <a:rPr lang="en-US" sz="55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vi-VN" sz="5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5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55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5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nl-NL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nary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nl-NL" sz="4400" b="1" i="1">
                                            <a:latin typeface="Cambria Math" panose="02040503050406030204" pitchFamily="18" charset="0"/>
                                          </a:rPr>
                                          <m:t>𝒍𝒏</m:t>
                                        </m:r>
                                      </m:fName>
                                      <m:e>
                                        <m:r>
                                          <a:rPr lang="nl-NL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703" y="10337985"/>
                <a:ext cx="21332920" cy="3005310"/>
              </a:xfrm>
              <a:prstGeom prst="rect">
                <a:avLst/>
              </a:prstGeom>
              <a:blipFill>
                <a:blip r:embed="rId4"/>
                <a:stretch>
                  <a:fillRect l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44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7213" y="9322207"/>
            <a:ext cx="22655712" cy="3910786"/>
            <a:chOff x="1270511" y="5867400"/>
            <a:chExt cx="22655712" cy="43266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654013" cy="40550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7"/>
            <a:ext cx="22655712" cy="5661653"/>
            <a:chOff x="1268078" y="3405486"/>
            <a:chExt cx="21841827" cy="430151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39160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914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0558" y="4011926"/>
                <a:ext cx="22139195" cy="4837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giới hạn bởi các đường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tính bởi công thức: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011926"/>
                <a:ext cx="22139195" cy="4837286"/>
              </a:xfrm>
              <a:prstGeom prst="rect">
                <a:avLst/>
              </a:prstGeom>
              <a:blipFill>
                <a:blip r:embed="rId3"/>
                <a:stretch>
                  <a:fillRect l="-1129" b="-2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9901161" y="6317209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3089481" y="9912461"/>
                <a:ext cx="21332920" cy="2534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81" y="9912461"/>
                <a:ext cx="21332920" cy="2534989"/>
              </a:xfrm>
              <a:prstGeom prst="rect">
                <a:avLst/>
              </a:prstGeom>
              <a:blipFill>
                <a:blip r:embed="rId4"/>
                <a:stretch>
                  <a:fillRect l="-1172" b="-6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44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56691" y="10133226"/>
            <a:ext cx="22628354" cy="3483384"/>
            <a:chOff x="1270511" y="5867400"/>
            <a:chExt cx="21448188" cy="38537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1446489" cy="35821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2655712" cy="6407784"/>
            <a:chOff x="1268078" y="3405486"/>
            <a:chExt cx="21841827" cy="640778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60223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914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0558" y="4011926"/>
                <a:ext cx="22139195" cy="5860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011926"/>
                <a:ext cx="22139195" cy="5860579"/>
              </a:xfrm>
              <a:prstGeom prst="rect">
                <a:avLst/>
              </a:prstGeom>
              <a:blipFill>
                <a:blip r:embed="rId3"/>
                <a:stretch>
                  <a:fillRect l="-1129" t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227833" y="631332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648621" y="10384388"/>
                <a:ext cx="22236424" cy="2637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i="1" dirty="0"/>
              </a:p>
              <a:p>
                <a:r>
                  <a:rPr lang="en-US" sz="4400" b="1" dirty="0"/>
                  <a:t>	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21" y="10384388"/>
                <a:ext cx="22236424" cy="2637902"/>
              </a:xfrm>
              <a:prstGeom prst="rect">
                <a:avLst/>
              </a:prstGeom>
              <a:blipFill>
                <a:blip r:embed="rId4"/>
                <a:stretch>
                  <a:fillRect l="-1096" t="-4619" b="-5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401FEAF7-FD05-41F5-9381-42C85972EABE}"/>
              </a:ext>
            </a:extLst>
          </p:cNvPr>
          <p:cNvPicPr/>
          <p:nvPr/>
        </p:nvPicPr>
        <p:blipFill rotWithShape="1">
          <a:blip r:embed="rId5"/>
          <a:srcRect l="31125" t="24345" r="40227" b="9479"/>
          <a:stretch/>
        </p:blipFill>
        <p:spPr bwMode="auto">
          <a:xfrm>
            <a:off x="16154400" y="4953001"/>
            <a:ext cx="5257800" cy="4648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717" y="10083634"/>
            <a:ext cx="22396037" cy="3483384"/>
            <a:chOff x="1270511" y="5867400"/>
            <a:chExt cx="21227987" cy="38537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1226288" cy="35821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2655712" cy="6407784"/>
            <a:chOff x="1268078" y="3405486"/>
            <a:chExt cx="21841827" cy="640778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60223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914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0558" y="4011926"/>
                <a:ext cx="22139195" cy="599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fr-FR" sz="4400" b="1" dirty="0"/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011926"/>
                <a:ext cx="22139195" cy="5990358"/>
              </a:xfrm>
              <a:prstGeom prst="rect">
                <a:avLst/>
              </a:prstGeom>
              <a:blipFill>
                <a:blip r:embed="rId3"/>
                <a:stretch>
                  <a:fillRect l="-1129" t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970751" y="6578609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952885" y="11307533"/>
                <a:ext cx="22236424" cy="1756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𝟕𝟔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85" y="11307533"/>
                <a:ext cx="22236424" cy="175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3849104D-6EE2-4316-8979-21DAE3D08A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4896854"/>
            <a:ext cx="57150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8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88802" y="10083633"/>
            <a:ext cx="23020283" cy="3483384"/>
            <a:chOff x="1270511" y="5867400"/>
            <a:chExt cx="21819676" cy="38537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1817977" cy="35821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2655712" cy="6407784"/>
            <a:chOff x="1268078" y="3405486"/>
            <a:chExt cx="21841827" cy="640778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60223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5307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20558" y="4011926"/>
                <a:ext cx="22139195" cy="6004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thang cong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giới hạn bởi các đường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hai phần có diện tích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hình vẽ bên.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r>
                  <a:rPr lang="en-US" b="1" dirty="0"/>
                  <a:t>.</a:t>
                </a:r>
                <a:r>
                  <a:rPr lang="vi-VN" dirty="0"/>
                  <a:t>	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en-US" b="1" dirty="0"/>
                  <a:t>.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/>
                  <a:t>.</a:t>
                </a:r>
                <a:r>
                  <a:rPr lang="vi-VN" dirty="0"/>
                  <a:t>	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58" y="4011926"/>
                <a:ext cx="22139195" cy="6004977"/>
              </a:xfrm>
              <a:prstGeom prst="rect">
                <a:avLst/>
              </a:prstGeom>
              <a:blipFill>
                <a:blip r:embed="rId3"/>
                <a:stretch>
                  <a:fillRect l="-1129" t="-2132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2092227" y="8484701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952885" y="11307533"/>
                <a:ext cx="22236424" cy="2731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</m:sup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85" y="11307533"/>
                <a:ext cx="22236424" cy="27316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35F911-090C-42B4-812B-964836288181}"/>
              </a:ext>
            </a:extLst>
          </p:cNvPr>
          <p:cNvGrpSpPr/>
          <p:nvPr/>
        </p:nvGrpSpPr>
        <p:grpSpPr>
          <a:xfrm>
            <a:off x="12496800" y="5410199"/>
            <a:ext cx="7938598" cy="4673433"/>
            <a:chOff x="12496800" y="5410199"/>
            <a:chExt cx="7938598" cy="46734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B67ACE-1984-4DC7-91B6-EBDB76B07BE6}"/>
                </a:ext>
              </a:extLst>
            </p:cNvPr>
            <p:cNvGrpSpPr/>
            <p:nvPr/>
          </p:nvGrpSpPr>
          <p:grpSpPr>
            <a:xfrm>
              <a:off x="12496800" y="5410199"/>
              <a:ext cx="7938598" cy="4673433"/>
              <a:chOff x="12496800" y="5410199"/>
              <a:chExt cx="7938598" cy="4673433"/>
            </a:xfrm>
          </p:grpSpPr>
          <p:sp>
            <p:nvSpPr>
              <p:cNvPr id="94" name="Freeform 129" descr="Wide downward diagonal">
                <a:extLst>
                  <a:ext uri="{FF2B5EF4-FFF2-40B4-BE49-F238E27FC236}">
                    <a16:creationId xmlns:a16="http://schemas.microsoft.com/office/drawing/2014/main" id="{65EC92D6-8387-423F-BE20-C6E90E9D5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4217" y="7784795"/>
                <a:ext cx="1555309" cy="1612933"/>
              </a:xfrm>
              <a:custGeom>
                <a:avLst/>
                <a:gdLst>
                  <a:gd name="T0" fmla="*/ 0 w 739"/>
                  <a:gd name="T1" fmla="*/ 1980 h 1980"/>
                  <a:gd name="T2" fmla="*/ 739 w 739"/>
                  <a:gd name="T3" fmla="*/ 1980 h 1980"/>
                  <a:gd name="T4" fmla="*/ 739 w 739"/>
                  <a:gd name="T5" fmla="*/ 0 h 1980"/>
                  <a:gd name="T6" fmla="*/ 631 w 739"/>
                  <a:gd name="T7" fmla="*/ 263 h 1980"/>
                  <a:gd name="T8" fmla="*/ 455 w 739"/>
                  <a:gd name="T9" fmla="*/ 611 h 1980"/>
                  <a:gd name="T10" fmla="*/ 283 w 739"/>
                  <a:gd name="T11" fmla="*/ 862 h 1980"/>
                  <a:gd name="T12" fmla="*/ 171 w 739"/>
                  <a:gd name="T13" fmla="*/ 1007 h 1980"/>
                  <a:gd name="T14" fmla="*/ 0 w 739"/>
                  <a:gd name="T15" fmla="*/ 1162 h 1980"/>
                  <a:gd name="T16" fmla="*/ 0 w 739"/>
                  <a:gd name="T17" fmla="*/ 1980 h 19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9" h="1980">
                    <a:moveTo>
                      <a:pt x="0" y="1980"/>
                    </a:moveTo>
                    <a:lnTo>
                      <a:pt x="739" y="1980"/>
                    </a:lnTo>
                    <a:lnTo>
                      <a:pt x="739" y="0"/>
                    </a:lnTo>
                    <a:lnTo>
                      <a:pt x="631" y="263"/>
                    </a:lnTo>
                    <a:lnTo>
                      <a:pt x="455" y="611"/>
                    </a:lnTo>
                    <a:lnTo>
                      <a:pt x="283" y="862"/>
                    </a:lnTo>
                    <a:lnTo>
                      <a:pt x="171" y="1007"/>
                    </a:lnTo>
                    <a:lnTo>
                      <a:pt x="0" y="1162"/>
                    </a:lnTo>
                    <a:lnTo>
                      <a:pt x="0" y="1980"/>
                    </a:lnTo>
                    <a:close/>
                  </a:path>
                </a:pathLst>
              </a:custGeom>
              <a:pattFill prst="wdDnDiag">
                <a:fgClr>
                  <a:srgbClr val="9CC2E5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Freeform 130" descr="Wide upward diagonal">
                <a:extLst>
                  <a:ext uri="{FF2B5EF4-FFF2-40B4-BE49-F238E27FC236}">
                    <a16:creationId xmlns:a16="http://schemas.microsoft.com/office/drawing/2014/main" id="{677D06B3-3CCC-48A5-A232-FA0A5229D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2153" y="6329082"/>
                <a:ext cx="1069143" cy="3068646"/>
              </a:xfrm>
              <a:custGeom>
                <a:avLst/>
                <a:gdLst>
                  <a:gd name="T0" fmla="*/ 0 w 508"/>
                  <a:gd name="T1" fmla="*/ 3756 h 3767"/>
                  <a:gd name="T2" fmla="*/ 508 w 508"/>
                  <a:gd name="T3" fmla="*/ 3767 h 3767"/>
                  <a:gd name="T4" fmla="*/ 501 w 508"/>
                  <a:gd name="T5" fmla="*/ 0 h 3767"/>
                  <a:gd name="T6" fmla="*/ 409 w 508"/>
                  <a:gd name="T7" fmla="*/ 412 h 3767"/>
                  <a:gd name="T8" fmla="*/ 289 w 508"/>
                  <a:gd name="T9" fmla="*/ 887 h 3767"/>
                  <a:gd name="T10" fmla="*/ 179 w 508"/>
                  <a:gd name="T11" fmla="*/ 1297 h 3767"/>
                  <a:gd name="T12" fmla="*/ 6 w 508"/>
                  <a:gd name="T13" fmla="*/ 1778 h 3767"/>
                  <a:gd name="T14" fmla="*/ 0 w 508"/>
                  <a:gd name="T15" fmla="*/ 3756 h 37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8" h="3767">
                    <a:moveTo>
                      <a:pt x="0" y="3756"/>
                    </a:moveTo>
                    <a:lnTo>
                      <a:pt x="508" y="3767"/>
                    </a:lnTo>
                    <a:lnTo>
                      <a:pt x="501" y="0"/>
                    </a:lnTo>
                    <a:lnTo>
                      <a:pt x="409" y="412"/>
                    </a:lnTo>
                    <a:lnTo>
                      <a:pt x="289" y="887"/>
                    </a:lnTo>
                    <a:lnTo>
                      <a:pt x="179" y="1297"/>
                    </a:lnTo>
                    <a:lnTo>
                      <a:pt x="6" y="1778"/>
                    </a:lnTo>
                    <a:lnTo>
                      <a:pt x="0" y="3756"/>
                    </a:lnTo>
                    <a:close/>
                  </a:path>
                </a:pathLst>
              </a:custGeom>
              <a:pattFill prst="wdUpDiag">
                <a:fgClr>
                  <a:srgbClr val="F4B083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15" name="AutoShape 131">
                <a:extLst>
                  <a:ext uri="{FF2B5EF4-FFF2-40B4-BE49-F238E27FC236}">
                    <a16:creationId xmlns:a16="http://schemas.microsoft.com/office/drawing/2014/main" id="{32332869-CC20-4688-9853-C2A37A2CAC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496800" y="9397728"/>
                <a:ext cx="734088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132">
                <a:extLst>
                  <a:ext uri="{FF2B5EF4-FFF2-40B4-BE49-F238E27FC236}">
                    <a16:creationId xmlns:a16="http://schemas.microsoft.com/office/drawing/2014/main" id="{278F0507-86D2-4F24-B496-AB247AD34E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5744217" y="5429750"/>
                <a:ext cx="0" cy="46538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AutoShape 133">
                <a:extLst>
                  <a:ext uri="{FF2B5EF4-FFF2-40B4-BE49-F238E27FC236}">
                    <a16:creationId xmlns:a16="http://schemas.microsoft.com/office/drawing/2014/main" id="{01EB9044-F46B-4FA6-8632-CB4E4EB16B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7299526" y="5688797"/>
                <a:ext cx="0" cy="4242503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AutoShape 134">
                <a:extLst>
                  <a:ext uri="{FF2B5EF4-FFF2-40B4-BE49-F238E27FC236}">
                    <a16:creationId xmlns:a16="http://schemas.microsoft.com/office/drawing/2014/main" id="{35C86D12-C258-40CA-A53A-BE8AC50218F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8381296" y="5688797"/>
                <a:ext cx="0" cy="42425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Freeform 135">
                <a:extLst>
                  <a:ext uri="{FF2B5EF4-FFF2-40B4-BE49-F238E27FC236}">
                    <a16:creationId xmlns:a16="http://schemas.microsoft.com/office/drawing/2014/main" id="{254DC59A-0AD4-4AA6-8C07-AC9813A7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7673" y="5675763"/>
                <a:ext cx="5646675" cy="3585110"/>
              </a:xfrm>
              <a:custGeom>
                <a:avLst/>
                <a:gdLst>
                  <a:gd name="T0" fmla="*/ 0 w 2683"/>
                  <a:gd name="T1" fmla="*/ 4401 h 4401"/>
                  <a:gd name="T2" fmla="*/ 1267 w 2683"/>
                  <a:gd name="T3" fmla="*/ 3744 h 4401"/>
                  <a:gd name="T4" fmla="*/ 2022 w 2683"/>
                  <a:gd name="T5" fmla="*/ 2545 h 4401"/>
                  <a:gd name="T6" fmla="*/ 2509 w 2683"/>
                  <a:gd name="T7" fmla="*/ 814 h 4401"/>
                  <a:gd name="T8" fmla="*/ 2683 w 2683"/>
                  <a:gd name="T9" fmla="*/ 0 h 44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83" h="4401">
                    <a:moveTo>
                      <a:pt x="0" y="4401"/>
                    </a:moveTo>
                    <a:cubicBezTo>
                      <a:pt x="465" y="4227"/>
                      <a:pt x="930" y="4053"/>
                      <a:pt x="1267" y="3744"/>
                    </a:cubicBezTo>
                    <a:cubicBezTo>
                      <a:pt x="1604" y="3435"/>
                      <a:pt x="1815" y="3033"/>
                      <a:pt x="2022" y="2545"/>
                    </a:cubicBezTo>
                    <a:cubicBezTo>
                      <a:pt x="2229" y="2057"/>
                      <a:pt x="2399" y="1238"/>
                      <a:pt x="2509" y="814"/>
                    </a:cubicBezTo>
                    <a:cubicBezTo>
                      <a:pt x="2619" y="390"/>
                      <a:pt x="2648" y="216"/>
                      <a:pt x="2683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CAFB96E8-757D-4E29-8B1E-01A6B17118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8089" y="9418908"/>
                <a:ext cx="930239" cy="426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2CEF9460-A60D-414C-A523-24F748DE7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71486" y="8926067"/>
                <a:ext cx="963912" cy="418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8DFCC7EE-5308-4680-A25F-826DCC75E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0704" y="5410199"/>
                <a:ext cx="1119654" cy="521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A83B6C28-63FD-4099-89DA-EABEA0CCF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46198" y="8808763"/>
                <a:ext cx="932343" cy="452110"/>
                <a:chOff x="2777" y="8992"/>
                <a:chExt cx="443" cy="555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A255E472-CBAA-4292-87E8-8741B501C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7" y="8997"/>
                  <a:ext cx="340" cy="3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F9531A34-AD22-4AD8-8A45-44B732D4B7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7" y="8992"/>
                  <a:ext cx="393" cy="5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7BF6AD1-AB7E-44D4-AF1F-B0B353CE1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1581" y="8357468"/>
                <a:ext cx="947076" cy="459442"/>
                <a:chOff x="3402" y="8438"/>
                <a:chExt cx="450" cy="564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9C091C62-1965-45F9-A144-FA831206D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2" y="8443"/>
                  <a:ext cx="340" cy="3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2E74787A-F290-4534-ACA6-F837A5F86C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2" y="8438"/>
                  <a:ext cx="400" cy="5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E41966CC-46B3-4572-A33A-80C3631D3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88105" y="9418908"/>
                <a:ext cx="930239" cy="512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376776E-C62E-47AD-89D6-F016332CBF09}"/>
                    </a:ext>
                  </a:extLst>
                </p:cNvPr>
                <p:cNvSpPr txBox="1"/>
                <p:nvPr/>
              </p:nvSpPr>
              <p:spPr>
                <a:xfrm>
                  <a:off x="17981656" y="9314308"/>
                  <a:ext cx="1708143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376776E-C62E-47AD-89D6-F016332CBF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1656" y="9314308"/>
                  <a:ext cx="1708143" cy="7540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4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1088" y="9083204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482283" y="3733674"/>
                <a:ext cx="21746586" cy="6784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65735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  <a:p>
                <a:pPr lvl="0" defTabSz="165735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xoay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83" y="3733674"/>
                <a:ext cx="21746586" cy="6784550"/>
              </a:xfrm>
              <a:prstGeom prst="rect">
                <a:avLst/>
              </a:prstGeom>
              <a:blipFill>
                <a:blip r:embed="rId3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9753600" y="747050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23300" y="10587104"/>
                <a:ext cx="21332920" cy="108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0" y="10587104"/>
                <a:ext cx="21332920" cy="1088696"/>
              </a:xfrm>
              <a:prstGeom prst="rect">
                <a:avLst/>
              </a:prstGeom>
              <a:blipFill>
                <a:blip r:embed="rId4"/>
                <a:stretch>
                  <a:fillRect l="-1143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66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435354" y="3936599"/>
                <a:ext cx="21746586" cy="6043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703388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xoay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D.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54" y="3936599"/>
                <a:ext cx="21746586" cy="6043001"/>
              </a:xfrm>
              <a:prstGeom prst="rect">
                <a:avLst/>
              </a:prstGeom>
              <a:blipFill>
                <a:blip r:embed="rId3"/>
                <a:stretch>
                  <a:fillRect l="-1121" t="-2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073622" y="60528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13361" y="9772448"/>
                <a:ext cx="21332920" cy="386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vật thể tròn xoay sinh bới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nó quay quanh trục hoành có thể tích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xác định bởi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unc>
                                  <m:func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61" y="9772448"/>
                <a:ext cx="21332920" cy="3863750"/>
              </a:xfrm>
              <a:prstGeom prst="rect">
                <a:avLst/>
              </a:prstGeom>
              <a:blipFill>
                <a:blip r:embed="rId4"/>
                <a:stretch>
                  <a:fillRect l="-1143" b="-6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6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577916" y="4021520"/>
                <a:ext cx="21746586" cy="5947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566863"/>
                <a:endParaRPr lang="nl-NL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1566863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giới hạn bởi đường cong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hoành và các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Khối tròn xoay tạo thành khi quay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quanh trục hoành có thể tích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bao nhiêu?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16" y="4021520"/>
                <a:ext cx="21746586" cy="5947590"/>
              </a:xfrm>
              <a:prstGeom prst="rect">
                <a:avLst/>
              </a:prstGeom>
              <a:blipFill>
                <a:blip r:embed="rId3"/>
                <a:stretch>
                  <a:fillRect l="-1149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7620000" y="687237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562410" y="10021124"/>
                <a:ext cx="21332920" cy="2216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cần tính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10" y="10021124"/>
                <a:ext cx="21332920" cy="2216889"/>
              </a:xfrm>
              <a:prstGeom prst="rect">
                <a:avLst/>
              </a:prstGeom>
              <a:blipFill>
                <a:blip r:embed="rId4"/>
                <a:stretch>
                  <a:fillRect l="-1143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3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577916" y="4021520"/>
                <a:ext cx="21746586" cy="5352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566863"/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b="1"/>
                  <a:t>Thể tích khối tròn xoay tạo thành khi quay hình phẳng giới hạn bởi các đường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fr-FR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/>
                  <a:t>xung quanh trục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b="1"/>
                  <a:t>là</a:t>
                </a:r>
                <a:endParaRPr lang="vi-VN" b="1"/>
              </a:p>
              <a:p>
                <a:r>
                  <a:rPr lang="fr-FR" b="1"/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fr-FR" b="1"/>
                  <a:t>.	                           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fr-FR" b="1"/>
                  <a:t>.	</a:t>
                </a:r>
                <a:endParaRPr lang="vi-VN" b="1"/>
              </a:p>
              <a:p>
                <a:r>
                  <a:rPr lang="fr-FR" b="1"/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vi-V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fr-FR" b="1"/>
                  <a:t>.                                            D.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fr-FR" b="1"/>
                  <a:t>.</a:t>
                </a:r>
                <a:endParaRPr lang="vi-VN" b="1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16" y="4021520"/>
                <a:ext cx="21746586" cy="5352491"/>
              </a:xfrm>
              <a:prstGeom prst="rect">
                <a:avLst/>
              </a:prstGeom>
              <a:blipFill>
                <a:blip r:embed="rId3"/>
                <a:stretch>
                  <a:fillRect l="-1121" t="-19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1155126" y="6349711"/>
            <a:ext cx="900000" cy="90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13361" y="9772448"/>
                <a:ext cx="21332920" cy="325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/>
                  <a:t>                                </a:t>
                </a:r>
                <a:r>
                  <a:rPr lang="fr-FR" b="1" dirty="0" err="1"/>
                  <a:t>Thể</a:t>
                </a:r>
                <a:r>
                  <a:rPr lang="fr-FR" b="1" dirty="0"/>
                  <a:t> </a:t>
                </a:r>
                <a:r>
                  <a:rPr lang="fr-FR" b="1" dirty="0" err="1"/>
                  <a:t>tích</a:t>
                </a:r>
                <a:r>
                  <a:rPr lang="fr-FR" b="1" dirty="0"/>
                  <a:t> </a:t>
                </a:r>
                <a:r>
                  <a:rPr lang="fr-FR" b="1" dirty="0" err="1"/>
                  <a:t>khối</a:t>
                </a:r>
                <a:r>
                  <a:rPr lang="fr-FR" b="1" dirty="0"/>
                  <a:t> </a:t>
                </a:r>
                <a:r>
                  <a:rPr lang="fr-FR" b="1" dirty="0" err="1"/>
                  <a:t>tròn</a:t>
                </a:r>
                <a:r>
                  <a:rPr lang="fr-FR" b="1" dirty="0"/>
                  <a:t> </a:t>
                </a:r>
                <a:r>
                  <a:rPr lang="fr-FR" b="1" dirty="0" err="1"/>
                  <a:t>xoay</a:t>
                </a:r>
                <a:r>
                  <a:rPr lang="fr-FR" b="1" dirty="0"/>
                  <a:t> </a:t>
                </a:r>
                <a:r>
                  <a:rPr lang="fr-FR" b="1" dirty="0" err="1"/>
                  <a:t>giới</a:t>
                </a:r>
                <a:r>
                  <a:rPr lang="fr-FR" b="1" dirty="0"/>
                  <a:t> </a:t>
                </a:r>
                <a:r>
                  <a:rPr lang="fr-FR" b="1" dirty="0" err="1"/>
                  <a:t>hạn</a:t>
                </a:r>
                <a:r>
                  <a:rPr lang="fr-FR" b="1" dirty="0"/>
                  <a:t> </a:t>
                </a:r>
                <a:r>
                  <a:rPr lang="fr-FR" b="1" dirty="0" err="1"/>
                  <a:t>bởi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b="1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b="1" dirty="0"/>
                  <a:t>) </a:t>
                </a:r>
                <a:r>
                  <a:rPr lang="fr-FR" b="1" dirty="0" err="1"/>
                  <a:t>xác</a:t>
                </a:r>
                <a:r>
                  <a:rPr lang="fr-FR" b="1" dirty="0"/>
                  <a:t> </a:t>
                </a:r>
                <a:r>
                  <a:rPr lang="fr-FR" b="1" dirty="0" err="1"/>
                  <a:t>định</a:t>
                </a:r>
                <a:r>
                  <a:rPr lang="fr-FR" b="1" dirty="0"/>
                  <a:t> </a:t>
                </a:r>
                <a:r>
                  <a:rPr lang="fr-FR" b="1" dirty="0" err="1"/>
                  <a:t>bởi</a:t>
                </a:r>
                <a:r>
                  <a:rPr lang="fr-FR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fr-FR" b="1" dirty="0"/>
                  <a:t>.</a:t>
                </a:r>
                <a:endParaRPr lang="vi-VN" b="1" dirty="0"/>
              </a:p>
              <a:p>
                <a:r>
                  <a:rPr lang="fr-FR" b="1" dirty="0" err="1"/>
                  <a:t>Vậy</a:t>
                </a:r>
                <a:r>
                  <a:rPr lang="fr-FR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fr-FR" b="1" dirty="0"/>
                  <a:t>.</a:t>
                </a:r>
                <a:endParaRPr lang="vi-VN" b="1" dirty="0"/>
              </a:p>
              <a:p>
                <a:endParaRPr lang="vi-VN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61" y="9772448"/>
                <a:ext cx="21332920" cy="3254674"/>
              </a:xfrm>
              <a:prstGeom prst="rect">
                <a:avLst/>
              </a:prstGeom>
              <a:blipFill>
                <a:blip r:embed="rId4"/>
                <a:stretch>
                  <a:fillRect l="-1114" t="-3745" r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6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97384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7543" y="3272540"/>
            <a:ext cx="22124940" cy="2216027"/>
            <a:chOff x="1268078" y="3405486"/>
            <a:chExt cx="21841827" cy="202278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373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459146" y="3746928"/>
                <a:ext cx="17732697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146" y="3746928"/>
                <a:ext cx="17732697" cy="1747466"/>
              </a:xfrm>
              <a:prstGeom prst="rect">
                <a:avLst/>
              </a:prstGeom>
              <a:blipFill>
                <a:blip r:embed="rId4"/>
                <a:stretch>
                  <a:fillRect l="-1375" t="-734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0CCA8C-D0EA-40A7-B8BB-158E7610F902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E40C38C8-6ABA-4976-972B-CDF9E926E4F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8849662-2E65-4F30-A1C6-A357B791D64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5167A77-6663-48F0-9FB7-1F57584D73C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F8A42F6-01DB-46A7-A509-2109CC998C25}"/>
              </a:ext>
            </a:extLst>
          </p:cNvPr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24B5131-45F4-45BC-B36F-1023481BF587}"/>
                </a:ext>
              </a:extLst>
            </p:cNvPr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hoành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Rounded Rectangle 7">
              <a:extLst>
                <a:ext uri="{FF2B5EF4-FFF2-40B4-BE49-F238E27FC236}">
                  <a16:creationId xmlns:a16="http://schemas.microsoft.com/office/drawing/2014/main" id="{27D8C165-9342-49E8-9CCB-F3FA3E2CA53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1A24CC8-8855-4561-8B43-60ED34413D2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99813-C6FC-44DD-8217-572FFF0801AC}"/>
                  </a:ext>
                </a:extLst>
              </p:cNvPr>
              <p:cNvSpPr txBox="1"/>
              <p:nvPr/>
            </p:nvSpPr>
            <p:spPr>
              <a:xfrm>
                <a:off x="5796806" y="6048869"/>
                <a:ext cx="15268903" cy="1146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99813-C6FC-44DD-8217-572FFF08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806" y="6048869"/>
                <a:ext cx="15268903" cy="1146789"/>
              </a:xfrm>
              <a:prstGeom prst="rect">
                <a:avLst/>
              </a:prstGeom>
              <a:blipFill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5DAD0FF0-9D5B-4255-A65B-8620F124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497" y="7975827"/>
            <a:ext cx="27080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59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/>
              <p:nvPr/>
            </p:nvSpPr>
            <p:spPr>
              <a:xfrm>
                <a:off x="4850282" y="9876234"/>
                <a:ext cx="17857318" cy="2760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82" y="9876234"/>
                <a:ext cx="17857318" cy="2760820"/>
              </a:xfrm>
              <a:prstGeom prst="rect">
                <a:avLst/>
              </a:prstGeom>
              <a:blipFill>
                <a:blip r:embed="rId6"/>
                <a:stretch>
                  <a:fillRect l="-1400" b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2DE107-E72B-4232-9A48-6E5BFDB8E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90081"/>
              </p:ext>
            </p:extLst>
          </p:nvPr>
        </p:nvGraphicFramePr>
        <p:xfrm>
          <a:off x="9601200" y="7578633"/>
          <a:ext cx="7315200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00165" imgH="657198" progId="Equation.DSMT4">
                  <p:embed/>
                </p:oleObj>
              </mc:Choice>
              <mc:Fallback>
                <p:oleObj name="Equation" r:id="rId7" imgW="2300165" imgH="6571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01200" y="7578633"/>
                        <a:ext cx="7315200" cy="2090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8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8445873"/>
            <a:ext cx="21819676" cy="4711724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23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4829290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1086390"/>
              <a:chOff x="1311958" y="3405486"/>
              <a:chExt cx="3251532" cy="1086390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1784463" cy="96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577916" y="4021520"/>
                <a:ext cx="21746586" cy="516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611313"/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miền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hạn bởi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trục hoành.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quanh trục hoành.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16" y="4021520"/>
                <a:ext cx="21746586" cy="5168018"/>
              </a:xfrm>
              <a:prstGeom prst="rect">
                <a:avLst/>
              </a:prstGeom>
              <a:blipFill>
                <a:blip r:embed="rId3"/>
                <a:stretch>
                  <a:fillRect l="-1149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13361" y="9772448"/>
                <a:ext cx="21332920" cy="2465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xoay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61" y="9772448"/>
                <a:ext cx="21332920" cy="2465996"/>
              </a:xfrm>
              <a:prstGeom prst="rect">
                <a:avLst/>
              </a:prstGeom>
              <a:blipFill>
                <a:blip r:embed="rId4"/>
                <a:stretch>
                  <a:fillRect l="-1143" t="-5185" b="-1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E6003EF8-18F6-4D11-A0CB-6DF9D31DB675}"/>
              </a:ext>
            </a:extLst>
          </p:cNvPr>
          <p:cNvSpPr/>
          <p:nvPr/>
        </p:nvSpPr>
        <p:spPr>
          <a:xfrm flipH="1">
            <a:off x="1212430" y="6103200"/>
            <a:ext cx="900000" cy="90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050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8059779"/>
            <a:ext cx="21819676" cy="5097818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669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6" y="3381564"/>
            <a:ext cx="21841827" cy="4410741"/>
            <a:chOff x="1268078" y="3405486"/>
            <a:chExt cx="21841827" cy="42336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8481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577916" y="4021520"/>
                <a:ext cx="21746586" cy="4465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611313"/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 khối tròn xoay được tạo thành khi quay hình phẳng giới hạn bởi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trục hoành, quanh trục hoành.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(đvtt).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(đvtt).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(đvtt).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(đvtt).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16" y="4021520"/>
                <a:ext cx="21746586" cy="4465838"/>
              </a:xfrm>
              <a:prstGeom prst="rect">
                <a:avLst/>
              </a:prstGeom>
              <a:blipFill>
                <a:blip r:embed="rId3"/>
                <a:stretch>
                  <a:fillRect l="-1149" t="-2869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7986167" y="5484051"/>
            <a:ext cx="900000" cy="90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13361" y="8624243"/>
                <a:ext cx="21332920" cy="575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cần tìm là: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(đvtt).</a:t>
                </a:r>
              </a:p>
              <a:p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61" y="8624243"/>
                <a:ext cx="21332920" cy="5755037"/>
              </a:xfrm>
              <a:prstGeom prst="rect">
                <a:avLst/>
              </a:prstGeom>
              <a:blipFill>
                <a:blip r:embed="rId4"/>
                <a:stretch>
                  <a:fillRect l="-1143" b="-4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68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576236" y="4317321"/>
                <a:ext cx="21746586" cy="5392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phẳng trong hình (phần tô đậm) quay quanh trục hoành. Thể tích của khối tròn xoay tạo thành được tính theo công thức nào?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36" y="4317321"/>
                <a:ext cx="21746586" cy="5392823"/>
              </a:xfrm>
              <a:prstGeom prst="rect">
                <a:avLst/>
              </a:prstGeom>
              <a:blipFill>
                <a:blip r:embed="rId3"/>
                <a:stretch>
                  <a:fillRect l="-1149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224420" y="6641395"/>
            <a:ext cx="876020" cy="7703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2267322" y="10676488"/>
                <a:ext cx="213329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322" y="10676488"/>
                <a:ext cx="21332920" cy="1446550"/>
              </a:xfrm>
              <a:prstGeom prst="rect">
                <a:avLst/>
              </a:prstGeom>
              <a:blipFill>
                <a:blip r:embed="rId4"/>
                <a:stretch>
                  <a:fillRect l="-1172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E44B48A0-2219-468C-A9E0-C0D573389E8E}"/>
              </a:ext>
            </a:extLst>
          </p:cNvPr>
          <p:cNvGrpSpPr>
            <a:grpSpLocks/>
          </p:cNvGrpSpPr>
          <p:nvPr/>
        </p:nvGrpSpPr>
        <p:grpSpPr bwMode="auto">
          <a:xfrm>
            <a:off x="17827761" y="5342656"/>
            <a:ext cx="4963961" cy="2765377"/>
            <a:chOff x="5421" y="2595"/>
            <a:chExt cx="2387" cy="2093"/>
          </a:xfrm>
        </p:grpSpPr>
        <p:cxnSp>
          <p:nvCxnSpPr>
            <p:cNvPr id="3075" name="AutoShape 3">
              <a:extLst>
                <a:ext uri="{FF2B5EF4-FFF2-40B4-BE49-F238E27FC236}">
                  <a16:creationId xmlns:a16="http://schemas.microsoft.com/office/drawing/2014/main" id="{3B0BE4AC-FC17-409D-B173-90CC594C61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21" y="4390"/>
              <a:ext cx="2324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" name="AutoShape 4">
              <a:extLst>
                <a:ext uri="{FF2B5EF4-FFF2-40B4-BE49-F238E27FC236}">
                  <a16:creationId xmlns:a16="http://schemas.microsoft.com/office/drawing/2014/main" id="{94D99DB0-F7EA-4C6D-921D-ACE48BAC83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00" y="2679"/>
              <a:ext cx="1" cy="198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32125A1-B8C4-4C62-B357-C05101DBB8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27" y="4391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280" imgH="177480" progId="Equation.DSMT4">
                    <p:embed/>
                  </p:oleObj>
                </mc:Choice>
                <mc:Fallback>
                  <p:oleObj name="Equation" r:id="rId5" imgW="152280" imgH="177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7" y="4391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78DB8838-7CF8-45CF-B782-E0FD9FDFA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" y="435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F488B4BD-2597-43E7-8526-3228E4D22A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08" y="4423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8" y="4423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7488333E-E5D7-4048-B3B3-CBDBDCE74A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54" y="2649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4" y="2649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9CEA0C0B-2A56-4529-A634-B582963E1D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33" y="4409"/>
            <a:ext cx="20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3" y="4409"/>
                          <a:ext cx="20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58F8DFA5-71A1-4A24-AF4C-08ACAFC18E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42" y="440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2" y="440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6451510-2869-4414-AB96-91F829D1D4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64" y="2595"/>
            <a:ext cx="600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80880" imgH="253800" progId="Equation.DSMT4">
                    <p:embed/>
                  </p:oleObj>
                </mc:Choice>
                <mc:Fallback>
                  <p:oleObj name="Equation" r:id="rId15" imgW="380880" imgH="2538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4" y="2595"/>
                          <a:ext cx="600" cy="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D411DC39-9C6C-4234-A451-3E3459DC7F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14" y="3590"/>
            <a:ext cx="639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06080" imgH="253800" progId="Equation.DSMT4">
                    <p:embed/>
                  </p:oleObj>
                </mc:Choice>
                <mc:Fallback>
                  <p:oleObj name="Equation" r:id="rId17" imgW="406080" imgH="253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4" y="3590"/>
                          <a:ext cx="639" cy="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1D247A0D-9B80-4BB6-BA86-9CC1AC3C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990"/>
              <a:ext cx="944" cy="1221"/>
            </a:xfrm>
            <a:custGeom>
              <a:avLst/>
              <a:gdLst>
                <a:gd name="T0" fmla="*/ 0 w 944"/>
                <a:gd name="T1" fmla="*/ 28 h 1221"/>
                <a:gd name="T2" fmla="*/ 0 w 944"/>
                <a:gd name="T3" fmla="*/ 1143 h 1221"/>
                <a:gd name="T4" fmla="*/ 199 w 944"/>
                <a:gd name="T5" fmla="*/ 1221 h 1221"/>
                <a:gd name="T6" fmla="*/ 349 w 944"/>
                <a:gd name="T7" fmla="*/ 1211 h 1221"/>
                <a:gd name="T8" fmla="*/ 517 w 944"/>
                <a:gd name="T9" fmla="*/ 1157 h 1221"/>
                <a:gd name="T10" fmla="*/ 748 w 944"/>
                <a:gd name="T11" fmla="*/ 957 h 1221"/>
                <a:gd name="T12" fmla="*/ 944 w 944"/>
                <a:gd name="T13" fmla="*/ 716 h 1221"/>
                <a:gd name="T14" fmla="*/ 944 w 944"/>
                <a:gd name="T15" fmla="*/ 433 h 1221"/>
                <a:gd name="T16" fmla="*/ 889 w 944"/>
                <a:gd name="T17" fmla="*/ 433 h 1221"/>
                <a:gd name="T18" fmla="*/ 771 w 944"/>
                <a:gd name="T19" fmla="*/ 403 h 1221"/>
                <a:gd name="T20" fmla="*/ 603 w 944"/>
                <a:gd name="T21" fmla="*/ 276 h 1221"/>
                <a:gd name="T22" fmla="*/ 421 w 944"/>
                <a:gd name="T23" fmla="*/ 112 h 1221"/>
                <a:gd name="T24" fmla="*/ 235 w 944"/>
                <a:gd name="T25" fmla="*/ 0 h 1221"/>
                <a:gd name="T26" fmla="*/ 140 w 944"/>
                <a:gd name="T27" fmla="*/ 0 h 1221"/>
                <a:gd name="T28" fmla="*/ 0 w 944"/>
                <a:gd name="T29" fmla="*/ 28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4" h="1221">
                  <a:moveTo>
                    <a:pt x="0" y="28"/>
                  </a:moveTo>
                  <a:lnTo>
                    <a:pt x="0" y="1143"/>
                  </a:lnTo>
                  <a:lnTo>
                    <a:pt x="199" y="1221"/>
                  </a:lnTo>
                  <a:lnTo>
                    <a:pt x="349" y="1211"/>
                  </a:lnTo>
                  <a:lnTo>
                    <a:pt x="517" y="1157"/>
                  </a:lnTo>
                  <a:lnTo>
                    <a:pt x="748" y="957"/>
                  </a:lnTo>
                  <a:lnTo>
                    <a:pt x="944" y="716"/>
                  </a:lnTo>
                  <a:lnTo>
                    <a:pt x="944" y="433"/>
                  </a:lnTo>
                  <a:lnTo>
                    <a:pt x="889" y="433"/>
                  </a:lnTo>
                  <a:lnTo>
                    <a:pt x="771" y="403"/>
                  </a:lnTo>
                  <a:lnTo>
                    <a:pt x="603" y="276"/>
                  </a:lnTo>
                  <a:lnTo>
                    <a:pt x="421" y="112"/>
                  </a:lnTo>
                  <a:lnTo>
                    <a:pt x="235" y="0"/>
                  </a:lnTo>
                  <a:lnTo>
                    <a:pt x="140" y="0"/>
                  </a:lnTo>
                  <a:lnTo>
                    <a:pt x="0" y="28"/>
                  </a:lnTo>
                  <a:close/>
                </a:path>
              </a:pathLst>
            </a:custGeom>
            <a:pattFill prst="wdUpDiag">
              <a:fgClr>
                <a:srgbClr val="C5E0B3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33DF49C-6288-4483-A900-ADB8D6A9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" y="2953"/>
              <a:ext cx="1435" cy="510"/>
            </a:xfrm>
            <a:custGeom>
              <a:avLst/>
              <a:gdLst>
                <a:gd name="T0" fmla="*/ 0 w 1435"/>
                <a:gd name="T1" fmla="*/ 238 h 510"/>
                <a:gd name="T2" fmla="*/ 462 w 1435"/>
                <a:gd name="T3" fmla="*/ 38 h 510"/>
                <a:gd name="T4" fmla="*/ 1051 w 1435"/>
                <a:gd name="T5" fmla="*/ 466 h 510"/>
                <a:gd name="T6" fmla="*/ 1435 w 1435"/>
                <a:gd name="T7" fmla="*/ 305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5" h="510">
                  <a:moveTo>
                    <a:pt x="0" y="238"/>
                  </a:moveTo>
                  <a:cubicBezTo>
                    <a:pt x="143" y="119"/>
                    <a:pt x="287" y="0"/>
                    <a:pt x="462" y="38"/>
                  </a:cubicBezTo>
                  <a:cubicBezTo>
                    <a:pt x="637" y="76"/>
                    <a:pt x="889" y="422"/>
                    <a:pt x="1051" y="466"/>
                  </a:cubicBezTo>
                  <a:cubicBezTo>
                    <a:pt x="1213" y="510"/>
                    <a:pt x="1324" y="407"/>
                    <a:pt x="1435" y="305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C2E8845-A9FA-470F-A084-4492C895E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" y="3463"/>
              <a:ext cx="1368" cy="813"/>
            </a:xfrm>
            <a:custGeom>
              <a:avLst/>
              <a:gdLst>
                <a:gd name="T0" fmla="*/ 0 w 1368"/>
                <a:gd name="T1" fmla="*/ 535 h 813"/>
                <a:gd name="T2" fmla="*/ 673 w 1368"/>
                <a:gd name="T3" fmla="*/ 724 h 813"/>
                <a:gd name="T4" fmla="*/ 1368 w 1368"/>
                <a:gd name="T5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8" h="813">
                  <a:moveTo>
                    <a:pt x="0" y="535"/>
                  </a:moveTo>
                  <a:cubicBezTo>
                    <a:pt x="222" y="674"/>
                    <a:pt x="445" y="813"/>
                    <a:pt x="673" y="724"/>
                  </a:cubicBezTo>
                  <a:cubicBezTo>
                    <a:pt x="901" y="635"/>
                    <a:pt x="1134" y="317"/>
                    <a:pt x="1368" y="0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088" name="AutoShape 16">
              <a:extLst>
                <a:ext uri="{FF2B5EF4-FFF2-40B4-BE49-F238E27FC236}">
                  <a16:creationId xmlns:a16="http://schemas.microsoft.com/office/drawing/2014/main" id="{68069A5C-21A1-4DC8-8D47-4EBD98EE63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0" y="3023"/>
              <a:ext cx="0" cy="13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AutoShape 17">
              <a:extLst>
                <a:ext uri="{FF2B5EF4-FFF2-40B4-BE49-F238E27FC236}">
                  <a16:creationId xmlns:a16="http://schemas.microsoft.com/office/drawing/2014/main" id="{12A16294-A128-4004-99E1-864978F795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09" y="3428"/>
              <a:ext cx="0" cy="9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587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576236" y="4317321"/>
                <a:ext cx="21746586" cy="6135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520825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xoay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36" y="4317321"/>
                <a:ext cx="21746586" cy="6135526"/>
              </a:xfrm>
              <a:prstGeom prst="rect">
                <a:avLst/>
              </a:prstGeom>
              <a:blipFill>
                <a:blip r:embed="rId3"/>
                <a:stretch>
                  <a:fillRect l="-1149" t="-1887"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366105" y="7339975"/>
            <a:ext cx="876020" cy="7703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1833949" y="10478000"/>
                <a:ext cx="21332920" cy="2417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được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quanh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49" y="10478000"/>
                <a:ext cx="21332920" cy="2417778"/>
              </a:xfrm>
              <a:prstGeom prst="rect">
                <a:avLst/>
              </a:prstGeom>
              <a:blipFill>
                <a:blip r:embed="rId4"/>
                <a:stretch>
                  <a:fillRect l="-1172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8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1088" y="915345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576236" y="4317321"/>
                <a:ext cx="21746586" cy="5892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520825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giới hạn bởi các đường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 quanh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tính theo công thức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36" y="4317321"/>
                <a:ext cx="21746586" cy="5892960"/>
              </a:xfrm>
              <a:prstGeom prst="rect">
                <a:avLst/>
              </a:prstGeom>
              <a:blipFill>
                <a:blip r:embed="rId3"/>
                <a:stretch>
                  <a:fillRect l="-1149" t="-2172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366105" y="6505235"/>
            <a:ext cx="876020" cy="7703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2100440" y="10674457"/>
                <a:ext cx="21332920" cy="162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thể tích của khối tròn xoay cần tính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40" y="10674457"/>
                <a:ext cx="21332920" cy="1627048"/>
              </a:xfrm>
              <a:prstGeom prst="rect">
                <a:avLst/>
              </a:prstGeom>
              <a:blipFill>
                <a:blip r:embed="rId4"/>
                <a:stretch>
                  <a:fillRect l="-1172" t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4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6" y="3463689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35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4399503" cy="830997"/>
            <a:chOff x="-288924" y="1892299"/>
            <a:chExt cx="14402107" cy="830995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1202562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THỂ TÍCH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/>
              <p:nvPr/>
            </p:nvSpPr>
            <p:spPr>
              <a:xfrm>
                <a:off x="1617264" y="4649984"/>
                <a:ext cx="21746586" cy="5164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3132138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hạn bởi các đường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hoành và 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 trục hoành có thể tích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bao nhiêu?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C.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.	    D.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714500" algn="l"/>
                    <a:tab pos="3429000" algn="l"/>
                    <a:tab pos="502920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79B41B4-7FBD-4AF2-827D-9F9CB445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64" y="4649984"/>
                <a:ext cx="21746586" cy="5164812"/>
              </a:xfrm>
              <a:prstGeom prst="rect">
                <a:avLst/>
              </a:prstGeom>
              <a:blipFill>
                <a:blip r:embed="rId3"/>
                <a:stretch>
                  <a:fillRect l="-1121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9583400" y="6847196"/>
            <a:ext cx="900000" cy="90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/>
              <p:nvPr/>
            </p:nvSpPr>
            <p:spPr>
              <a:xfrm>
                <a:off x="2058605" y="9929942"/>
                <a:ext cx="21332920" cy="4546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hoành độ giao điểm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tròn xoay tạo thành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𝝅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NL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nl-NL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6AA07E3-DC97-4C19-AAD1-6AB5B377D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05" y="9929942"/>
                <a:ext cx="21332920" cy="4546373"/>
              </a:xfrm>
              <a:prstGeom prst="rect">
                <a:avLst/>
              </a:prstGeom>
              <a:blipFill>
                <a:blip r:embed="rId4"/>
                <a:stretch>
                  <a:fillRect l="-1172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7">
            <a:extLst>
              <a:ext uri="{FF2B5EF4-FFF2-40B4-BE49-F238E27FC236}">
                <a16:creationId xmlns:a16="http://schemas.microsoft.com/office/drawing/2014/main" id="{26CD4A13-B5C2-465D-8553-7FB4750D3E68}"/>
              </a:ext>
            </a:extLst>
          </p:cNvPr>
          <p:cNvGrpSpPr/>
          <p:nvPr/>
        </p:nvGrpSpPr>
        <p:grpSpPr>
          <a:xfrm>
            <a:off x="853440" y="2438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6BFFA361-DC81-4913-870A-AF1167719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C09405-37BA-42A9-B426-CC2CC6A1614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424B0C28-3296-4EE5-9C09-7405E9AAD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CF7E80B3-625B-4CD5-AD93-0BDB11FC2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CE9F9F93-7498-4EDA-BC96-66BEFE1B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3746E3D-F187-43B7-8B6C-5989424DC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5">
                <a:extLst>
                  <a:ext uri="{FF2B5EF4-FFF2-40B4-BE49-F238E27FC236}">
                    <a16:creationId xmlns:a16="http://schemas.microsoft.com/office/drawing/2014/main" id="{A6E155B0-ACA0-48D6-8419-BADAEBA28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31C5483F-7950-4F8B-9ECE-5E2DB01A6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8A3FF63-F87D-4EAB-923E-1B2AF65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8">
                <a:extLst>
                  <a:ext uri="{FF2B5EF4-FFF2-40B4-BE49-F238E27FC236}">
                    <a16:creationId xmlns:a16="http://schemas.microsoft.com/office/drawing/2014/main" id="{A03A11AA-C0F9-460A-87F0-93621E1A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79">
                <a:extLst>
                  <a:ext uri="{FF2B5EF4-FFF2-40B4-BE49-F238E27FC236}">
                    <a16:creationId xmlns:a16="http://schemas.microsoft.com/office/drawing/2014/main" id="{478594CC-01C2-4968-9BD6-35CACC55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0">
                <a:extLst>
                  <a:ext uri="{FF2B5EF4-FFF2-40B4-BE49-F238E27FC236}">
                    <a16:creationId xmlns:a16="http://schemas.microsoft.com/office/drawing/2014/main" id="{3ECD6281-6458-4F4F-B25F-DA44F43A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1">
                <a:extLst>
                  <a:ext uri="{FF2B5EF4-FFF2-40B4-BE49-F238E27FC236}">
                    <a16:creationId xmlns:a16="http://schemas.microsoft.com/office/drawing/2014/main" id="{B4316859-A9C9-4CA8-8C39-4834A20D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Freeform 82">
                <a:extLst>
                  <a:ext uri="{FF2B5EF4-FFF2-40B4-BE49-F238E27FC236}">
                    <a16:creationId xmlns:a16="http://schemas.microsoft.com/office/drawing/2014/main" id="{E251B078-BCD6-4DEA-9722-B82940AF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TextBox 43">
                <a:extLst>
                  <a:ext uri="{FF2B5EF4-FFF2-40B4-BE49-F238E27FC236}">
                    <a16:creationId xmlns:a16="http://schemas.microsoft.com/office/drawing/2014/main" id="{FCCA1F71-9769-4A5B-B197-93B8E2E32D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8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97384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7543" y="3272540"/>
            <a:ext cx="22124940" cy="2216027"/>
            <a:chOff x="1268078" y="3405486"/>
            <a:chExt cx="21841827" cy="202278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373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03144" cy="730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459146" y="3746928"/>
                <a:ext cx="17732697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146" y="3746928"/>
                <a:ext cx="17732697" cy="1461875"/>
              </a:xfrm>
              <a:prstGeom prst="rect">
                <a:avLst/>
              </a:prstGeom>
              <a:blipFill>
                <a:blip r:embed="rId3"/>
                <a:stretch>
                  <a:fillRect l="-1375" t="-10460" b="-18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0CCA8C-D0EA-40A7-B8BB-158E7610F902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E40C38C8-6ABA-4976-972B-CDF9E926E4F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8849662-2E65-4F30-A1C6-A357B791D64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5167A77-6663-48F0-9FB7-1F57584D73C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F8A42F6-01DB-46A7-A509-2109CC998C25}"/>
              </a:ext>
            </a:extLst>
          </p:cNvPr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24B5131-45F4-45BC-B36F-1023481BF587}"/>
                </a:ext>
              </a:extLst>
            </p:cNvPr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hoành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Rounded Rectangle 7">
              <a:extLst>
                <a:ext uri="{FF2B5EF4-FFF2-40B4-BE49-F238E27FC236}">
                  <a16:creationId xmlns:a16="http://schemas.microsoft.com/office/drawing/2014/main" id="{27D8C165-9342-49E8-9CCB-F3FA3E2CA53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1A24CC8-8855-4561-8B43-60ED34413D2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99813-C6FC-44DD-8217-572FFF0801AC}"/>
                  </a:ext>
                </a:extLst>
              </p:cNvPr>
              <p:cNvSpPr txBox="1"/>
              <p:nvPr/>
            </p:nvSpPr>
            <p:spPr>
              <a:xfrm>
                <a:off x="4894988" y="6048869"/>
                <a:ext cx="16170721" cy="1564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99813-C6FC-44DD-8217-572FFF08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988" y="6048869"/>
                <a:ext cx="16170721" cy="1564916"/>
              </a:xfrm>
              <a:prstGeom prst="rect">
                <a:avLst/>
              </a:prstGeom>
              <a:blipFill>
                <a:blip r:embed="rId4"/>
                <a:stretch>
                  <a:fillRect l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59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/>
              <p:nvPr/>
            </p:nvSpPr>
            <p:spPr>
              <a:xfrm>
                <a:off x="4894988" y="7644265"/>
                <a:ext cx="17373599" cy="2401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nary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BD0D2A-1858-4D07-8458-12B22D8C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988" y="7644265"/>
                <a:ext cx="17373599" cy="2401235"/>
              </a:xfrm>
              <a:prstGeom prst="rect">
                <a:avLst/>
              </a:prstGeom>
              <a:blipFill>
                <a:blip r:embed="rId5"/>
                <a:stretch>
                  <a:fillRect l="-1404" t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0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hoành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4400" y="3713796"/>
            <a:ext cx="21948825" cy="9545004"/>
            <a:chOff x="1390107" y="4038600"/>
            <a:chExt cx="21948825" cy="95450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9507563"/>
              <a:chOff x="1232452" y="2495616"/>
              <a:chExt cx="21948825" cy="95075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1948825" cy="914489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7C581A-ADF9-44F9-BACD-7AEFDB846E9D}"/>
                  </a:ext>
                </a:extLst>
              </p:cNvPr>
              <p:cNvSpPr txBox="1"/>
              <p:nvPr/>
            </p:nvSpPr>
            <p:spPr>
              <a:xfrm>
                <a:off x="1912146" y="5032948"/>
                <a:ext cx="19400069" cy="7809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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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p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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sẵn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Casio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7C581A-ADF9-44F9-BACD-7AEFDB84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46" y="5032948"/>
                <a:ext cx="19400069" cy="7809510"/>
              </a:xfrm>
              <a:prstGeom prst="rect">
                <a:avLst/>
              </a:prstGeom>
              <a:blipFill>
                <a:blip r:embed="rId3"/>
                <a:stretch>
                  <a:fillRect l="-1288" t="-1874" r="-1257" b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8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DIỆN TÍCH HÌNH PHẲNG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9508650"/>
            <a:chOff x="1076414" y="4334859"/>
            <a:chExt cx="22325581" cy="950865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9172418"/>
              <a:chOff x="637542" y="1083939"/>
              <a:chExt cx="8611674" cy="361122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61122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/>
              <p:nvPr/>
            </p:nvSpPr>
            <p:spPr>
              <a:xfrm>
                <a:off x="2343830" y="4856136"/>
                <a:ext cx="20523727" cy="2392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hình phẳng giới hạn bởi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hai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6B1AC2A2-9288-4D7E-9870-0B627BEB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30" y="4856136"/>
                <a:ext cx="20523727" cy="2392643"/>
              </a:xfrm>
              <a:prstGeom prst="rect">
                <a:avLst/>
              </a:prstGeom>
              <a:blipFill>
                <a:blip r:embed="rId3"/>
                <a:stretch>
                  <a:fillRect l="-1188" t="-5612" b="-6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61485E-5C15-4445-944F-4AA1FC196C05}"/>
                  </a:ext>
                </a:extLst>
              </p:cNvPr>
              <p:cNvSpPr txBox="1"/>
              <p:nvPr/>
            </p:nvSpPr>
            <p:spPr>
              <a:xfrm>
                <a:off x="9264871" y="8254388"/>
                <a:ext cx="14135538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61485E-5C15-4445-944F-4AA1FC19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871" y="8254388"/>
                <a:ext cx="14135538" cy="3144515"/>
              </a:xfrm>
              <a:prstGeom prst="rect">
                <a:avLst/>
              </a:prstGeom>
              <a:blipFill>
                <a:blip r:embed="rId4"/>
                <a:stretch>
                  <a:fillRect l="-17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ACDD6CC4-DC42-4BD1-A6E6-C6BF46B7F89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30" y="7541976"/>
            <a:ext cx="6571569" cy="448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5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97384"/>
            <a:ext cx="21819676" cy="8118616"/>
            <a:chOff x="1270511" y="5867400"/>
            <a:chExt cx="21819676" cy="898187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102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441502" y="3936746"/>
                <a:ext cx="1723625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hình phẳng giới hạn bởi các đường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02" y="3936746"/>
                <a:ext cx="17236251" cy="1446550"/>
              </a:xfrm>
              <a:prstGeom prst="rect">
                <a:avLst/>
              </a:prstGeom>
              <a:blipFill>
                <a:blip r:embed="rId3"/>
                <a:stretch>
                  <a:fillRect l="-1450" t="-1054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0CCA8C-D0EA-40A7-B8BB-158E7610F902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E40C38C8-6ABA-4976-972B-CDF9E926E4F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8849662-2E65-4F30-A1C6-A357B791D64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5167A77-6663-48F0-9FB7-1F57584D73C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59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5279061-3BFF-445D-A5D8-64C48D9CC787}"/>
              </a:ext>
            </a:extLst>
          </p:cNvPr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F9FCB6A-F78B-42B0-ABAA-CFE5851A84FA}"/>
                </a:ext>
              </a:extLst>
            </p:cNvPr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7">
              <a:extLst>
                <a:ext uri="{FF2B5EF4-FFF2-40B4-BE49-F238E27FC236}">
                  <a16:creationId xmlns:a16="http://schemas.microsoft.com/office/drawing/2014/main" id="{9CFC998F-F3FE-4AD5-AFAC-710F9B572D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225DE20-5BEC-42C3-A4B1-3D910528B87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D9C3B6-04AF-409F-B203-5E1399E198DE}"/>
                  </a:ext>
                </a:extLst>
              </p:cNvPr>
              <p:cNvSpPr txBox="1"/>
              <p:nvPr/>
            </p:nvSpPr>
            <p:spPr>
              <a:xfrm>
                <a:off x="4838698" y="5947604"/>
                <a:ext cx="15811501" cy="3379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</m:oMath>
                </a14:m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diện tích cần tìm.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𝒅𝒙</m:t>
                    </m:r>
                  </m:oMath>
                </a14:m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 xét dấu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sau: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D9C3B6-04AF-409F-B203-5E1399E1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8" y="5947604"/>
                <a:ext cx="15811501" cy="3379258"/>
              </a:xfrm>
              <a:prstGeom prst="rect">
                <a:avLst/>
              </a:prstGeom>
              <a:blipFill>
                <a:blip r:embed="rId4"/>
                <a:stretch>
                  <a:fillRect b="-8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>
            <a:extLst>
              <a:ext uri="{FF2B5EF4-FFF2-40B4-BE49-F238E27FC236}">
                <a16:creationId xmlns:a16="http://schemas.microsoft.com/office/drawing/2014/main" id="{D792F27B-AD44-4F41-9AD7-ACCC31C481E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163" y="8191154"/>
            <a:ext cx="7619999" cy="19049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C798A8-D565-4238-B43F-02FFBD8C6BB9}"/>
                  </a:ext>
                </a:extLst>
              </p:cNvPr>
              <p:cNvSpPr txBox="1"/>
              <p:nvPr/>
            </p:nvSpPr>
            <p:spPr>
              <a:xfrm>
                <a:off x="1139782" y="9820620"/>
                <a:ext cx="21031198" cy="329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func>
                      </m:sup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nary>
                      <m:nary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func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func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func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𝒆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FC798A8-D565-4238-B43F-02FFBD8C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82" y="9820620"/>
                <a:ext cx="21031198" cy="3290131"/>
              </a:xfrm>
              <a:prstGeom prst="rect">
                <a:avLst/>
              </a:prstGeom>
              <a:blipFill>
                <a:blip r:embed="rId6"/>
                <a:stretch>
                  <a:fillRect b="-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4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97384"/>
            <a:ext cx="21819676" cy="8118616"/>
            <a:chOff x="1270511" y="5867400"/>
            <a:chExt cx="21819676" cy="898187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102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/>
              <p:nvPr/>
            </p:nvSpPr>
            <p:spPr>
              <a:xfrm>
                <a:off x="4441502" y="3936746"/>
                <a:ext cx="1723625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E732B484-6D32-4AC7-8A3C-D5459BD7A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02" y="3936746"/>
                <a:ext cx="17236251" cy="1446550"/>
              </a:xfrm>
              <a:prstGeom prst="rect">
                <a:avLst/>
              </a:prstGeom>
              <a:blipFill>
                <a:blip r:embed="rId3"/>
                <a:stretch>
                  <a:fillRect l="-1450" t="-1054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0CCA8C-D0EA-40A7-B8BB-158E7610F902}"/>
              </a:ext>
            </a:extLst>
          </p:cNvPr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E40C38C8-6ABA-4976-972B-CDF9E926E4F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8849662-2E65-4F30-A1C6-A357B791D64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5167A77-6663-48F0-9FB7-1F57584D73C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DIỆN TÍCH HÌNH PHẲNG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FC1F6C71-434A-4C63-AA38-51C3F95F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5949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5279061-3BFF-445D-A5D8-64C48D9CC787}"/>
              </a:ext>
            </a:extLst>
          </p:cNvPr>
          <p:cNvGrpSpPr/>
          <p:nvPr/>
        </p:nvGrpSpPr>
        <p:grpSpPr>
          <a:xfrm>
            <a:off x="642940" y="2504836"/>
            <a:ext cx="19550059" cy="861774"/>
            <a:chOff x="644526" y="2766774"/>
            <a:chExt cx="19550059" cy="86177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F9FCB6A-F78B-42B0-ABAA-CFE5851A84FA}"/>
                </a:ext>
              </a:extLst>
            </p:cNvPr>
            <p:cNvSpPr txBox="1"/>
            <p:nvPr/>
          </p:nvSpPr>
          <p:spPr>
            <a:xfrm>
              <a:off x="1906586" y="2766774"/>
              <a:ext cx="1828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bởi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7">
              <a:extLst>
                <a:ext uri="{FF2B5EF4-FFF2-40B4-BE49-F238E27FC236}">
                  <a16:creationId xmlns:a16="http://schemas.microsoft.com/office/drawing/2014/main" id="{9CFC998F-F3FE-4AD5-AFAC-710F9B572D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225DE20-5BEC-42C3-A4B1-3D910528B87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D9C3B6-04AF-409F-B203-5E1399E198DE}"/>
                  </a:ext>
                </a:extLst>
              </p:cNvPr>
              <p:cNvSpPr txBox="1"/>
              <p:nvPr/>
            </p:nvSpPr>
            <p:spPr>
              <a:xfrm>
                <a:off x="4838698" y="5947604"/>
                <a:ext cx="17691427" cy="6367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i="1" dirty="0"/>
              </a:p>
              <a:p>
                <a:r>
                  <a:rPr lang="en-US" sz="4400" b="1" dirty="0"/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50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4D9C3B6-04AF-409F-B203-5E1399E1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8" y="5947604"/>
                <a:ext cx="17691427" cy="6367512"/>
              </a:xfrm>
              <a:prstGeom prst="rect">
                <a:avLst/>
              </a:prstGeom>
              <a:blipFill>
                <a:blip r:embed="rId4"/>
                <a:stretch>
                  <a:fillRect l="-1413"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2370</TotalTime>
  <Words>4909</Words>
  <PresentationFormat>Custom</PresentationFormat>
  <Paragraphs>573</Paragraphs>
  <Slides>45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2022-03-07T14:20:02Z</dcterms:modified>
</cp:coreProperties>
</file>