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4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8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7.xml" ContentType="application/vnd.openxmlformats-officedocument.presentationml.notesSlide+xml"/>
  <Override PartName="/ppt/tags/tag66.xml" ContentType="application/vnd.openxmlformats-officedocument.presentationml.tags+xml"/>
  <Override PartName="/ppt/notesSlides/notesSlide28.xml" ContentType="application/vnd.openxmlformats-officedocument.presentationml.notesSlide+xml"/>
  <Override PartName="/ppt/tags/tag67.xml" ContentType="application/vnd.openxmlformats-officedocument.presentationml.tags+xml"/>
  <Override PartName="/ppt/notesSlides/notesSlide2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0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3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5.xml" ContentType="application/vnd.openxmlformats-officedocument.presentationml.notesSlide+xml"/>
  <Override PartName="/ppt/tags/tag90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297" r:id="rId4"/>
    <p:sldId id="295" r:id="rId5"/>
    <p:sldId id="296" r:id="rId6"/>
    <p:sldId id="298" r:id="rId7"/>
    <p:sldId id="299" r:id="rId8"/>
    <p:sldId id="300" r:id="rId9"/>
    <p:sldId id="301" r:id="rId10"/>
    <p:sldId id="302" r:id="rId11"/>
    <p:sldId id="304" r:id="rId12"/>
    <p:sldId id="289" r:id="rId13"/>
    <p:sldId id="303" r:id="rId14"/>
    <p:sldId id="306" r:id="rId15"/>
    <p:sldId id="308" r:id="rId16"/>
    <p:sldId id="307" r:id="rId17"/>
    <p:sldId id="309" r:id="rId18"/>
    <p:sldId id="310" r:id="rId19"/>
    <p:sldId id="290" r:id="rId20"/>
    <p:sldId id="311" r:id="rId21"/>
    <p:sldId id="291" r:id="rId22"/>
    <p:sldId id="312" r:id="rId23"/>
    <p:sldId id="292" r:id="rId24"/>
    <p:sldId id="318" r:id="rId25"/>
    <p:sldId id="317" r:id="rId26"/>
    <p:sldId id="314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294" r:id="rId35"/>
    <p:sldId id="287" r:id="rId36"/>
    <p:sldId id="288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83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79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239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464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87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23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99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050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65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192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33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5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036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75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81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09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5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931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04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310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82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265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85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6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1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14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5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829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8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2021/8/19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5.png"/><Relationship Id="rId5" Type="http://schemas.openxmlformats.org/officeDocument/2006/relationships/tags" Target="../tags/tag31.xml"/><Relationship Id="rId10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8.xml"/><Relationship Id="rId7" Type="http://schemas.openxmlformats.org/officeDocument/2006/relationships/image" Target="../media/image1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5.xml"/><Relationship Id="rId7" Type="http://schemas.openxmlformats.org/officeDocument/2006/relationships/image" Target="../media/image1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46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2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1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53.xml"/><Relationship Id="rId10" Type="http://schemas.openxmlformats.org/officeDocument/2006/relationships/image" Target="../media/image15.png"/><Relationship Id="rId4" Type="http://schemas.openxmlformats.org/officeDocument/2006/relationships/tags" Target="../tags/tag52.xml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8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1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72.xml"/><Relationship Id="rId7" Type="http://schemas.openxmlformats.org/officeDocument/2006/relationships/image" Target="../media/image49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5.xml"/><Relationship Id="rId7" Type="http://schemas.openxmlformats.org/officeDocument/2006/relationships/image" Target="../media/image3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79.xml"/><Relationship Id="rId7" Type="http://schemas.openxmlformats.org/officeDocument/2006/relationships/image" Target="../media/image17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13.png"/><Relationship Id="rId5" Type="http://schemas.openxmlformats.org/officeDocument/2006/relationships/tags" Target="../tags/tag85.xml"/><Relationship Id="rId10" Type="http://schemas.openxmlformats.org/officeDocument/2006/relationships/image" Target="../media/image53.png"/><Relationship Id="rId4" Type="http://schemas.openxmlformats.org/officeDocument/2006/relationships/tags" Target="../tags/tag84.xml"/><Relationship Id="rId9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54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2.png"/><Relationship Id="rId5" Type="http://schemas.openxmlformats.org/officeDocument/2006/relationships/tags" Target="../tags/tag11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2.xml"/><Relationship Id="rId7" Type="http://schemas.openxmlformats.org/officeDocument/2006/relationships/image" Target="../media/image1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2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040" y="-23240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 rot="21332577">
            <a:off x="2641599" y="3119692"/>
            <a:ext cx="690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lt"/>
              </a:rPr>
              <a:t>Địa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lt"/>
              </a:rPr>
              <a:t>lý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lt"/>
              </a:rPr>
              <a:t>lớp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ea"/>
                <a:sym typeface="+mn-lt"/>
              </a:rPr>
              <a:t> 6</a:t>
            </a:r>
            <a:endParaRPr lang="zh-CN" altLang="en-US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200149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bộ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phận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8423" y="3068812"/>
            <a:ext cx="8707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nl-NL" sz="2000" dirty="0" smtClean="0"/>
              <a:t>Sông </a:t>
            </a:r>
            <a:r>
              <a:rPr lang="nl-NL" sz="2000" dirty="0"/>
              <a:t>là dòng chảy thường xuyên của nước, tương đối ổn định trên bề mặt  lục </a:t>
            </a:r>
            <a:r>
              <a:rPr lang="nl-NL" sz="2000" dirty="0" smtClean="0"/>
              <a:t>địa. 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1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38423" y="3804055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nl-NL" sz="2000" dirty="0"/>
              <a:t>Nguồn cung cấp cho sông: Nước mưa, nước ngầm, băng tuyết tan.</a:t>
            </a:r>
            <a:endParaRPr lang="vi-VN" sz="2000" dirty="0"/>
          </a:p>
        </p:txBody>
      </p:sp>
      <p:sp>
        <p:nvSpPr>
          <p:cNvPr id="12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38423" y="4336187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nl-NL" dirty="0"/>
              <a:t>Diện tích đất đá cung cấp nước thường xuyên cho sông gọi là lưu vực sông </a:t>
            </a:r>
            <a:endParaRPr lang="vi-VN" sz="2000" dirty="0"/>
          </a:p>
        </p:txBody>
      </p:sp>
      <p:sp>
        <p:nvSpPr>
          <p:cNvPr id="13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38423" y="4944661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nl-NL" dirty="0"/>
              <a:t>Sông chính cùng phụ lưu, chi lưu hợp lại gọi là hệ thống sông</a:t>
            </a:r>
            <a:r>
              <a:rPr lang="nl-NL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392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1705397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bộ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phận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607" y="2377857"/>
            <a:ext cx="6010275" cy="413080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822882" y="2899515"/>
            <a:ext cx="3158627" cy="2328820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, chi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song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18.1?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25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2" y="-1083537"/>
            <a:ext cx="9148887" cy="685800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07704" y="-408996"/>
            <a:ext cx="3542059" cy="3542059"/>
          </a:xfrm>
          <a:prstGeom prst="rect">
            <a:avLst/>
          </a:prstGeom>
        </p:spPr>
      </p:pic>
      <p:sp>
        <p:nvSpPr>
          <p:cNvPr id="6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937100">
            <a:off x="3266100" y="2421496"/>
            <a:ext cx="4643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ở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giống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nhau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hay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không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200149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8423" y="3068812"/>
            <a:ext cx="87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000" dirty="0">
                <a:latin typeface="+mj-lt"/>
                <a:cs typeface="Times New Roman" panose="02020603050405020304" pitchFamily="18" charset="0"/>
              </a:rPr>
              <a:t>Lưu lượng nước là lượng nước chảy qua mặt cắt ngang lòng sông, ở một địa điểm nào đó, trong một giấy đồng hồ</a:t>
            </a:r>
            <a:r>
              <a:rPr lang="nl-NL" sz="2400" dirty="0" smtClean="0">
                <a:latin typeface="+mj-lt"/>
                <a:cs typeface="Times New Roman" panose="02020603050405020304" pitchFamily="18" charset="0"/>
              </a:rPr>
              <a:t>. </a:t>
            </a:r>
            <a:endParaRPr lang="zh-CN" altLang="en-US" sz="4400" b="1" dirty="0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4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0" y="4774119"/>
            <a:ext cx="2719620" cy="2579393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543EEBCA-D5DE-4F78-997E-4D554FBEE259}"/>
              </a:ext>
            </a:extLst>
          </p:cNvPr>
          <p:cNvSpPr>
            <a:spLocks noChangeArrowheads="1"/>
          </p:cNvSpPr>
          <p:nvPr/>
        </p:nvSpPr>
        <p:spPr bwMode="auto">
          <a:xfrm rot="6462379">
            <a:off x="5721350" y="2231804"/>
            <a:ext cx="1060450" cy="1943100"/>
          </a:xfrm>
          <a:prstGeom prst="can">
            <a:avLst>
              <a:gd name="adj" fmla="val 19740"/>
            </a:avLst>
          </a:prstGeom>
          <a:solidFill>
            <a:schemeClr val="accent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D9BAF133-CB93-445A-B971-0CB14B2F926D}"/>
              </a:ext>
            </a:extLst>
          </p:cNvPr>
          <p:cNvSpPr>
            <a:spLocks noChangeArrowheads="1"/>
          </p:cNvSpPr>
          <p:nvPr/>
        </p:nvSpPr>
        <p:spPr bwMode="auto">
          <a:xfrm rot="11929311">
            <a:off x="4783138" y="2098454"/>
            <a:ext cx="3038475" cy="1139825"/>
          </a:xfrm>
          <a:prstGeom prst="parallelogram">
            <a:avLst>
              <a:gd name="adj" fmla="val 111295"/>
            </a:avLst>
          </a:prstGeom>
          <a:solidFill>
            <a:schemeClr val="accent1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10" name="Arc 8">
            <a:extLst>
              <a:ext uri="{FF2B5EF4-FFF2-40B4-BE49-F238E27FC236}">
                <a16:creationId xmlns:a16="http://schemas.microsoft.com/office/drawing/2014/main" id="{CEDE4D35-311B-4C0C-A863-F30EADCD7E29}"/>
              </a:ext>
            </a:extLst>
          </p:cNvPr>
          <p:cNvSpPr>
            <a:spLocks/>
          </p:cNvSpPr>
          <p:nvPr/>
        </p:nvSpPr>
        <p:spPr bwMode="auto">
          <a:xfrm flipH="1" flipV="1">
            <a:off x="6324600" y="2631854"/>
            <a:ext cx="1693863" cy="1400175"/>
          </a:xfrm>
          <a:custGeom>
            <a:avLst/>
            <a:gdLst>
              <a:gd name="T0" fmla="*/ 2147483647 w 41789"/>
              <a:gd name="T1" fmla="*/ 2147483647 h 28665"/>
              <a:gd name="T2" fmla="*/ 2147483647 w 41789"/>
              <a:gd name="T3" fmla="*/ 2147483647 h 28665"/>
              <a:gd name="T4" fmla="*/ 2147483647 w 41789"/>
              <a:gd name="T5" fmla="*/ 2147483647 h 28665"/>
              <a:gd name="T6" fmla="*/ 0 60000 65536"/>
              <a:gd name="T7" fmla="*/ 0 60000 65536"/>
              <a:gd name="T8" fmla="*/ 0 60000 65536"/>
              <a:gd name="T9" fmla="*/ 0 w 41789"/>
              <a:gd name="T10" fmla="*/ 0 h 28665"/>
              <a:gd name="T11" fmla="*/ 41789 w 41789"/>
              <a:gd name="T12" fmla="*/ 28665 h 286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89" h="28665" fill="none" extrusionOk="0">
                <a:moveTo>
                  <a:pt x="1188" y="28664"/>
                </a:moveTo>
                <a:cubicBezTo>
                  <a:pt x="401" y="26392"/>
                  <a:pt x="0" y="2400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</a:path>
              <a:path w="41789" h="28665" stroke="0" extrusionOk="0">
                <a:moveTo>
                  <a:pt x="1188" y="28664"/>
                </a:moveTo>
                <a:cubicBezTo>
                  <a:pt x="401" y="26392"/>
                  <a:pt x="0" y="2400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  <a:lnTo>
                  <a:pt x="21600" y="21600"/>
                </a:lnTo>
                <a:lnTo>
                  <a:pt x="1188" y="28664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Arc 9">
            <a:extLst>
              <a:ext uri="{FF2B5EF4-FFF2-40B4-BE49-F238E27FC236}">
                <a16:creationId xmlns:a16="http://schemas.microsoft.com/office/drawing/2014/main" id="{69A1BBDE-6C48-46A9-AB6C-5015A29EFEC5}"/>
              </a:ext>
            </a:extLst>
          </p:cNvPr>
          <p:cNvSpPr>
            <a:spLocks/>
          </p:cNvSpPr>
          <p:nvPr/>
        </p:nvSpPr>
        <p:spPr bwMode="auto">
          <a:xfrm flipH="1" flipV="1">
            <a:off x="4630738" y="2022254"/>
            <a:ext cx="1617662" cy="1409700"/>
          </a:xfrm>
          <a:custGeom>
            <a:avLst/>
            <a:gdLst>
              <a:gd name="T0" fmla="*/ 2147483647 w 41789"/>
              <a:gd name="T1" fmla="*/ 2147483647 h 29441"/>
              <a:gd name="T2" fmla="*/ 2147483647 w 41789"/>
              <a:gd name="T3" fmla="*/ 2147483647 h 29441"/>
              <a:gd name="T4" fmla="*/ 2147483647 w 41789"/>
              <a:gd name="T5" fmla="*/ 2147483647 h 29441"/>
              <a:gd name="T6" fmla="*/ 0 60000 65536"/>
              <a:gd name="T7" fmla="*/ 0 60000 65536"/>
              <a:gd name="T8" fmla="*/ 0 60000 65536"/>
              <a:gd name="T9" fmla="*/ 0 w 41789"/>
              <a:gd name="T10" fmla="*/ 0 h 29441"/>
              <a:gd name="T11" fmla="*/ 41789 w 41789"/>
              <a:gd name="T12" fmla="*/ 29441 h 294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89" h="29441" fill="none" extrusionOk="0">
                <a:moveTo>
                  <a:pt x="1473" y="29441"/>
                </a:moveTo>
                <a:cubicBezTo>
                  <a:pt x="499" y="26941"/>
                  <a:pt x="0" y="2428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</a:path>
              <a:path w="41789" h="29441" stroke="0" extrusionOk="0">
                <a:moveTo>
                  <a:pt x="1473" y="29441"/>
                </a:moveTo>
                <a:cubicBezTo>
                  <a:pt x="499" y="26941"/>
                  <a:pt x="0" y="2428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0566" y="-1"/>
                  <a:pt x="38600" y="5539"/>
                  <a:pt x="41788" y="13920"/>
                </a:cubicBezTo>
                <a:lnTo>
                  <a:pt x="21600" y="21600"/>
                </a:lnTo>
                <a:lnTo>
                  <a:pt x="1473" y="29441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0BC3D731-EAB2-427F-AC38-7E83D59E3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708054"/>
            <a:ext cx="1295400" cy="457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C94AD4C-C330-40D6-A509-5964BBE9F4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2022254"/>
            <a:ext cx="16002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FF25BDB4-6340-4A4A-9C15-9421945530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2631854"/>
            <a:ext cx="15240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232EEC2C-2537-436F-AC67-6704EAF2E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022254"/>
            <a:ext cx="1981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7502AF05-31CF-44E2-BAED-432DDFA8B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336454"/>
            <a:ext cx="1981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A493A705-F43E-4341-B472-3C03714DE25E}"/>
              </a:ext>
            </a:extLst>
          </p:cNvPr>
          <p:cNvSpPr>
            <a:spLocks noChangeArrowheads="1"/>
          </p:cNvSpPr>
          <p:nvPr/>
        </p:nvSpPr>
        <p:spPr bwMode="auto">
          <a:xfrm rot="1263957">
            <a:off x="4038600" y="1793654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991EFC2B-CA75-4519-BE88-4ADE68AD4CDB}"/>
              </a:ext>
            </a:extLst>
          </p:cNvPr>
          <p:cNvSpPr txBox="1">
            <a:spLocks noChangeArrowheads="1"/>
          </p:cNvSpPr>
          <p:nvPr/>
        </p:nvSpPr>
        <p:spPr bwMode="auto">
          <a:xfrm rot="1263743">
            <a:off x="2264960" y="146068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9F1FAB93-ED95-4013-A0DD-DCAEDAB2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3165254"/>
            <a:ext cx="1676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AC7EA4DF-237C-4AF8-B681-78664CF14E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3470054"/>
            <a:ext cx="990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1" name="Picture 2" descr="C:\Users\Administrator\Desktop\giay-phep-xa-thai-4.jpeg">
            <a:extLst>
              <a:ext uri="{FF2B5EF4-FFF2-40B4-BE49-F238E27FC236}">
                <a16:creationId xmlns:a16="http://schemas.microsoft.com/office/drawing/2014/main" id="{7CC4605C-70B7-4EE0-9457-E31477BE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36" y="2936654"/>
            <a:ext cx="3402935" cy="2127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04E7EC8-5EDA-4E61-A07C-7E2EBBE46FCB}"/>
              </a:ext>
            </a:extLst>
          </p:cNvPr>
          <p:cNvSpPr/>
          <p:nvPr/>
        </p:nvSpPr>
        <p:spPr>
          <a:xfrm>
            <a:off x="4680509" y="4659104"/>
            <a:ext cx="5301692" cy="140206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1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</a:t>
            </a:r>
            <a:r>
              <a:rPr lang="en-US" sz="2400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/s). </a:t>
            </a:r>
          </a:p>
        </p:txBody>
      </p:sp>
    </p:spTree>
    <p:extLst>
      <p:ext uri="{BB962C8B-B14F-4D97-AF65-F5344CB8AC3E}">
        <p14:creationId xmlns:p14="http://schemas.microsoft.com/office/powerpoint/2010/main" val="37299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972 L 0.25938 0.143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50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utoUpdateAnimBg="0"/>
      <p:bldP spid="19" grpId="0" autoUpdateAnimBg="0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1941" y="540913"/>
            <a:ext cx="11259059" cy="6107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0" y="0"/>
            <a:ext cx="3412393" cy="2137076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1890712"/>
            <a:ext cx="8591550" cy="2428875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423" y="4336187"/>
            <a:ext cx="8707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Dựa vào bảng 17.1 SGK trang 171 hãy cho biết:</a:t>
            </a:r>
            <a:endParaRPr lang="vi-VN" dirty="0"/>
          </a:p>
          <a:p>
            <a:r>
              <a:rPr lang="nl-NL" dirty="0"/>
              <a:t>-Cho biết mùa </a:t>
            </a:r>
            <a:r>
              <a:rPr lang="nl-NL" dirty="0" smtClean="0"/>
              <a:t>lũ </a:t>
            </a:r>
            <a:r>
              <a:rPr lang="nl-NL" dirty="0"/>
              <a:t>của sông Gianh vào những tháng nào?</a:t>
            </a:r>
            <a:endParaRPr lang="vi-VN" dirty="0"/>
          </a:p>
          <a:p>
            <a:r>
              <a:rPr lang="nl-NL" dirty="0"/>
              <a:t>-Cho biết những tháng nào có lượng mưa lớn nhất?</a:t>
            </a:r>
            <a:endParaRPr lang="vi-VN" dirty="0"/>
          </a:p>
          <a:p>
            <a:r>
              <a:rPr lang="nl-NL" dirty="0"/>
              <a:t>-Từ đó cho biết mối quan hệ giữa mùa lũ của sống và nguồn cung cấp nước của sông</a:t>
            </a:r>
            <a:r>
              <a:rPr lang="nl-NL" dirty="0" smtClean="0"/>
              <a:t>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31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200149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8423" y="3068812"/>
            <a:ext cx="87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000" dirty="0">
                <a:latin typeface="+mj-lt"/>
                <a:cs typeface="Times New Roman" panose="02020603050405020304" pitchFamily="18" charset="0"/>
              </a:rPr>
              <a:t>Lưu lượng nước là lượng nước chảy qua mặt cắt ngang lòng sông, ở một địa điểm nào đó, trong một giấy đồng hồ</a:t>
            </a:r>
            <a:r>
              <a:rPr lang="nl-NL" sz="2400" dirty="0" smtClean="0">
                <a:latin typeface="+mj-lt"/>
                <a:cs typeface="Times New Roman" panose="02020603050405020304" pitchFamily="18" charset="0"/>
              </a:rPr>
              <a:t>. </a:t>
            </a:r>
            <a:endParaRPr lang="zh-CN" altLang="en-US" sz="4400" b="1" dirty="0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28898" y="3880255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- Trong </a:t>
            </a:r>
            <a:r>
              <a:rPr lang="nl-NL" sz="2000" dirty="0"/>
              <a:t>năm, lưu lượng nước sông thường không đều giữa các tháng. 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9473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11742" y="581666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8" name="Picture 4" descr="http://a9.vietbao.vn/images/vn999/130/2015/08/20150804-bai-giua-song-hong-ngap-trang-xom-noi-dat-vao-bo-1.jpg">
            <a:extLst>
              <a:ext uri="{FF2B5EF4-FFF2-40B4-BE49-F238E27FC236}">
                <a16:creationId xmlns:a16="http://schemas.microsoft.com/office/drawing/2014/main" id="{22B502FB-7BB0-4764-9EE3-BEFC6A9EA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0"/>
          <a:stretch/>
        </p:blipFill>
        <p:spPr bwMode="auto">
          <a:xfrm>
            <a:off x="1248713" y="1356678"/>
            <a:ext cx="4492515" cy="29374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9.vietbao.vn/images/vn999/186/2015/01/20150131-chinh-thuc-cho-thi-diem-ban-phao-hoa-nghe-thuat-o-bai-giua-song-hong-1.jpg">
            <a:extLst>
              <a:ext uri="{FF2B5EF4-FFF2-40B4-BE49-F238E27FC236}">
                <a16:creationId xmlns:a16="http://schemas.microsoft.com/office/drawing/2014/main" id="{9C0188EE-347D-414D-AEEF-24A4160A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06" y="2493527"/>
            <a:ext cx="4492515" cy="311007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4B97C885-206A-499F-91E4-717F0D9EDF9A}"/>
              </a:ext>
            </a:extLst>
          </p:cNvPr>
          <p:cNvSpPr/>
          <p:nvPr/>
        </p:nvSpPr>
        <p:spPr>
          <a:xfrm>
            <a:off x="2651125" y="4433288"/>
            <a:ext cx="1679806" cy="9284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9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(Mùa lũ)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E2722507-393D-4C15-8AA9-DBFF5E21B051}"/>
              </a:ext>
            </a:extLst>
          </p:cNvPr>
          <p:cNvSpPr/>
          <p:nvPr/>
        </p:nvSpPr>
        <p:spPr>
          <a:xfrm>
            <a:off x="7960820" y="1273535"/>
            <a:ext cx="1669367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9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 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(Mùa cạn)</a:t>
            </a:r>
          </a:p>
        </p:txBody>
      </p:sp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id="{AD0A8477-DDFC-48E3-AE09-36B9A0A45274}"/>
              </a:ext>
            </a:extLst>
          </p:cNvPr>
          <p:cNvSpPr/>
          <p:nvPr/>
        </p:nvSpPr>
        <p:spPr>
          <a:xfrm>
            <a:off x="2909530" y="5767072"/>
            <a:ext cx="6836899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9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</a:rPr>
              <a:t>Sự thay đổi lưu lượng nước sông trong một năm gọi là chế độ nước sông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200149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8423" y="3068812"/>
            <a:ext cx="87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+mn-lt"/>
              </a:rPr>
              <a:t>- </a:t>
            </a:r>
            <a:r>
              <a:rPr lang="nl-NL" sz="2000" dirty="0">
                <a:latin typeface="+mj-lt"/>
                <a:cs typeface="Times New Roman" panose="02020603050405020304" pitchFamily="18" charset="0"/>
              </a:rPr>
              <a:t>Lưu lượng nước là lượng nước chảy qua mặt cắt ngang lòng sông, ở một địa điểm nào đó, trong một giấy đồng hồ</a:t>
            </a:r>
            <a:r>
              <a:rPr lang="nl-NL" sz="2400" dirty="0" smtClean="0">
                <a:latin typeface="+mj-lt"/>
                <a:cs typeface="Times New Roman" panose="02020603050405020304" pitchFamily="18" charset="0"/>
              </a:rPr>
              <a:t>. </a:t>
            </a:r>
            <a:endParaRPr lang="zh-CN" altLang="en-US" sz="4400" b="1" dirty="0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28898" y="3880255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- Trong </a:t>
            </a:r>
            <a:r>
              <a:rPr lang="nl-NL" sz="2000" dirty="0"/>
              <a:t>năm, lưu lượng nước sông thường không đều giữa các tháng. </a:t>
            </a:r>
            <a:endParaRPr lang="vi-VN" sz="2000" dirty="0"/>
          </a:p>
        </p:txBody>
      </p:sp>
      <p:sp>
        <p:nvSpPr>
          <p:cNvPr id="12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38423" y="4336187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- Sự </a:t>
            </a:r>
            <a:r>
              <a:rPr lang="nl-NL" sz="2000" dirty="0"/>
              <a:t>thay đổi lưu lượng nước sông trong một năm gọi là chế độ nước sông.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3478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6667" y="3588215"/>
            <a:ext cx="4966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Hồ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F0"/>
                </a:solidFill>
                <a:latin typeface="#9Slide04 Philosopher Bold" panose="00000800000000000000"/>
                <a:cs typeface="Times New Roman" pitchFamily="18" charset="0"/>
              </a:rPr>
              <a:t> ta?</a:t>
            </a:r>
            <a:endParaRPr lang="en-US" sz="3600" b="1" dirty="0">
              <a:solidFill>
                <a:srgbClr val="00B0F0"/>
              </a:solidFill>
              <a:latin typeface="#9Slide04 Philosopher Bold" panose="0000080000000000000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19346" y="2667503"/>
            <a:ext cx="340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Bài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17: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và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25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5392796"/>
            <a:ext cx="2733053" cy="1790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8326" y="3301416"/>
            <a:ext cx="1771188" cy="38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59850" y="3384068"/>
            <a:ext cx="1620005" cy="38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1168" y="6287690"/>
            <a:ext cx="1438703" cy="38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6384" y="6495753"/>
            <a:ext cx="1438703" cy="221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istrator\Desktop\Hồ\Hồ Tơ Nưng (Hồ trên miệng núi lử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880837"/>
            <a:ext cx="4206873" cy="222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ồ\Hồ Tây (Hồ móng ngựa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17" y="877578"/>
            <a:ext cx="4510438" cy="222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Hồ\Hồ Ba Bể (Hồ kiến tạo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09" y="3968730"/>
            <a:ext cx="4206873" cy="203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Hồ\Hồ Thác Bà (Hồ nhân tạo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17" y="3943073"/>
            <a:ext cx="4510438" cy="202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21042" y="3639234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là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gì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7FC453-7F72-4F32-B56E-DF872B74E76E}"/>
              </a:ext>
            </a:extLst>
          </p:cNvPr>
          <p:cNvSpPr/>
          <p:nvPr/>
        </p:nvSpPr>
        <p:spPr>
          <a:xfrm>
            <a:off x="2895600" y="5493811"/>
            <a:ext cx="5934075" cy="964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Hồ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trũng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chứa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nước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thường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khép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kín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trực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biển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</a:rPr>
              <a:t>Hồ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thường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định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vi-VN" sz="2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44753-6223-48CA-BB89-062C933284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-319" r="1493" b="319"/>
          <a:stretch/>
        </p:blipFill>
        <p:spPr>
          <a:xfrm>
            <a:off x="4879112" y="1265982"/>
            <a:ext cx="5776324" cy="3782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23670" y="1004372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2.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3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57517" y="2343834"/>
            <a:ext cx="3026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Em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cho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biết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ó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mấy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loại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96958" y="964522"/>
            <a:ext cx="2961170" cy="1222496"/>
            <a:chOff x="3323527" y="378816"/>
            <a:chExt cx="2961170" cy="122249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3323527" y="378816"/>
              <a:ext cx="2961170" cy="1222496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3175" cmpd="sng">
              <a:prstDash val="solid"/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ounded Rectangle 4"/>
            <p:cNvSpPr txBox="1"/>
            <p:nvPr/>
          </p:nvSpPr>
          <p:spPr>
            <a:xfrm>
              <a:off x="3359333" y="414622"/>
              <a:ext cx="2889558" cy="11508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vi-VN" sz="32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Straight Connector 5"/>
          <p:cNvSpPr/>
          <p:nvPr/>
        </p:nvSpPr>
        <p:spPr>
          <a:xfrm>
            <a:off x="3599232" y="2187018"/>
            <a:ext cx="2578311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78311" y="0"/>
                </a:moveTo>
                <a:lnTo>
                  <a:pt x="2578311" y="264747"/>
                </a:lnTo>
                <a:lnTo>
                  <a:pt x="0" y="264747"/>
                </a:lnTo>
                <a:lnTo>
                  <a:pt x="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1980548" y="2716512"/>
            <a:ext cx="3237368" cy="1323735"/>
            <a:chOff x="607117" y="2130806"/>
            <a:chExt cx="323736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3" name="Rounded Rectangle 32"/>
            <p:cNvSpPr/>
            <p:nvPr/>
          </p:nvSpPr>
          <p:spPr>
            <a:xfrm>
              <a:off x="607117" y="2130806"/>
              <a:ext cx="3237368" cy="1323735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ounded Rectangle 7"/>
            <p:cNvSpPr txBox="1"/>
            <p:nvPr/>
          </p:nvSpPr>
          <p:spPr>
            <a:xfrm>
              <a:off x="645888" y="2169577"/>
              <a:ext cx="315982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endParaRPr lang="en-US" sz="2900" b="1" kern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vi-VN" sz="2900" b="1" kern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Straight Connector 8"/>
          <p:cNvSpPr/>
          <p:nvPr/>
        </p:nvSpPr>
        <p:spPr>
          <a:xfrm>
            <a:off x="2353762" y="4040248"/>
            <a:ext cx="1245469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45469" y="0"/>
                </a:moveTo>
                <a:lnTo>
                  <a:pt x="1245469" y="264747"/>
                </a:lnTo>
                <a:lnTo>
                  <a:pt x="0" y="264747"/>
                </a:lnTo>
                <a:lnTo>
                  <a:pt x="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1406133" y="4569743"/>
            <a:ext cx="1895258" cy="1323735"/>
            <a:chOff x="32702" y="3984037"/>
            <a:chExt cx="189525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Rounded Rectangle 30"/>
            <p:cNvSpPr/>
            <p:nvPr/>
          </p:nvSpPr>
          <p:spPr>
            <a:xfrm>
              <a:off x="32702" y="3984037"/>
              <a:ext cx="1895258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ounded Rectangle 10"/>
            <p:cNvSpPr txBox="1"/>
            <p:nvPr/>
          </p:nvSpPr>
          <p:spPr>
            <a:xfrm>
              <a:off x="71473" y="4022808"/>
              <a:ext cx="181771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ngọt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Straight Connector 11"/>
          <p:cNvSpPr/>
          <p:nvPr/>
        </p:nvSpPr>
        <p:spPr>
          <a:xfrm>
            <a:off x="3599232" y="4040248"/>
            <a:ext cx="1245469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747"/>
                </a:lnTo>
                <a:lnTo>
                  <a:pt x="1245469" y="264747"/>
                </a:lnTo>
                <a:lnTo>
                  <a:pt x="1245469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3897073" y="4569743"/>
            <a:ext cx="1895258" cy="1323735"/>
            <a:chOff x="2523642" y="3984037"/>
            <a:chExt cx="189525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Rounded Rectangle 25"/>
            <p:cNvSpPr/>
            <p:nvPr/>
          </p:nvSpPr>
          <p:spPr>
            <a:xfrm>
              <a:off x="2523642" y="3984037"/>
              <a:ext cx="1895258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13"/>
            <p:cNvSpPr txBox="1"/>
            <p:nvPr/>
          </p:nvSpPr>
          <p:spPr>
            <a:xfrm>
              <a:off x="2562413" y="4022808"/>
              <a:ext cx="181771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mặn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Straight Connector 14"/>
          <p:cNvSpPr/>
          <p:nvPr/>
        </p:nvSpPr>
        <p:spPr>
          <a:xfrm>
            <a:off x="6177544" y="2187018"/>
            <a:ext cx="2448740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747"/>
                </a:lnTo>
                <a:lnTo>
                  <a:pt x="2448740" y="264747"/>
                </a:lnTo>
                <a:lnTo>
                  <a:pt x="244874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6878030" y="2716512"/>
            <a:ext cx="3496509" cy="1323735"/>
            <a:chOff x="5504599" y="2130806"/>
            <a:chExt cx="3496509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Rounded Rectangle 23"/>
            <p:cNvSpPr/>
            <p:nvPr/>
          </p:nvSpPr>
          <p:spPr>
            <a:xfrm>
              <a:off x="5504599" y="2130806"/>
              <a:ext cx="3496509" cy="1323735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ed Rectangle 16"/>
            <p:cNvSpPr txBox="1"/>
            <p:nvPr/>
          </p:nvSpPr>
          <p:spPr>
            <a:xfrm>
              <a:off x="5543370" y="2169577"/>
              <a:ext cx="3418967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gốc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9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vi-VN" sz="2900" b="1" kern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Straight Connector 17"/>
          <p:cNvSpPr/>
          <p:nvPr/>
        </p:nvSpPr>
        <p:spPr>
          <a:xfrm>
            <a:off x="7335642" y="4040248"/>
            <a:ext cx="1290642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90642" y="0"/>
                </a:moveTo>
                <a:lnTo>
                  <a:pt x="1290642" y="264747"/>
                </a:lnTo>
                <a:lnTo>
                  <a:pt x="0" y="264747"/>
                </a:lnTo>
                <a:lnTo>
                  <a:pt x="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6388013" y="4569743"/>
            <a:ext cx="1895258" cy="1323735"/>
            <a:chOff x="5014582" y="3984037"/>
            <a:chExt cx="1895258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5014582" y="3984037"/>
              <a:ext cx="1895258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19"/>
            <p:cNvSpPr txBox="1"/>
            <p:nvPr/>
          </p:nvSpPr>
          <p:spPr>
            <a:xfrm>
              <a:off x="5053353" y="4022808"/>
              <a:ext cx="1817716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Straight Connector 20"/>
          <p:cNvSpPr/>
          <p:nvPr/>
        </p:nvSpPr>
        <p:spPr>
          <a:xfrm>
            <a:off x="8626284" y="4040248"/>
            <a:ext cx="1166780" cy="5294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747"/>
                </a:lnTo>
                <a:lnTo>
                  <a:pt x="1166780" y="264747"/>
                </a:lnTo>
                <a:lnTo>
                  <a:pt x="1166780" y="52949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8800263" y="4569743"/>
            <a:ext cx="1985603" cy="1323735"/>
            <a:chOff x="7426832" y="3984037"/>
            <a:chExt cx="1985603" cy="13237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Rounded Rectangle 19"/>
            <p:cNvSpPr/>
            <p:nvPr/>
          </p:nvSpPr>
          <p:spPr>
            <a:xfrm>
              <a:off x="7426832" y="3984037"/>
              <a:ext cx="1985603" cy="1323735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22"/>
            <p:cNvSpPr txBox="1"/>
            <p:nvPr/>
          </p:nvSpPr>
          <p:spPr>
            <a:xfrm>
              <a:off x="7465603" y="4022808"/>
              <a:ext cx="1908061" cy="1246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900" b="1" kern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endParaRPr lang="vi-VN" sz="29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3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5392796"/>
            <a:ext cx="2733053" cy="1790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DCBD1E-702E-4107-A16B-9BBDB48814DC}"/>
              </a:ext>
            </a:extLst>
          </p:cNvPr>
          <p:cNvSpPr/>
          <p:nvPr/>
        </p:nvSpPr>
        <p:spPr>
          <a:xfrm>
            <a:off x="2022670" y="3254135"/>
            <a:ext cx="235267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B8ADA-115A-43D5-B9FD-72DC15CECE0F}"/>
              </a:ext>
            </a:extLst>
          </p:cNvPr>
          <p:cNvSpPr/>
          <p:nvPr/>
        </p:nvSpPr>
        <p:spPr>
          <a:xfrm>
            <a:off x="4867801" y="2991939"/>
            <a:ext cx="2936543" cy="950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EBDAF2-DDC6-4BB2-A3A3-117510C68490}"/>
              </a:ext>
            </a:extLst>
          </p:cNvPr>
          <p:cNvSpPr/>
          <p:nvPr/>
        </p:nvSpPr>
        <p:spPr>
          <a:xfrm>
            <a:off x="8255510" y="3218879"/>
            <a:ext cx="191103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76A5A-5BC7-4E00-9514-5517A735317C}"/>
              </a:ext>
            </a:extLst>
          </p:cNvPr>
          <p:cNvSpPr/>
          <p:nvPr/>
        </p:nvSpPr>
        <p:spPr>
          <a:xfrm>
            <a:off x="3652459" y="6294972"/>
            <a:ext cx="191103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39E8D-9B31-426D-B5B9-4746E7D0B00C}"/>
              </a:ext>
            </a:extLst>
          </p:cNvPr>
          <p:cNvSpPr/>
          <p:nvPr/>
        </p:nvSpPr>
        <p:spPr>
          <a:xfrm>
            <a:off x="6660712" y="6315783"/>
            <a:ext cx="191103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Hồ\Hồ Tơ Nưng (Hồ trên miệng núi lửa).jpg">
            <a:extLst>
              <a:ext uri="{FF2B5EF4-FFF2-40B4-BE49-F238E27FC236}">
                <a16:creationId xmlns:a16="http://schemas.microsoft.com/office/drawing/2014/main" id="{D608CB92-E402-4F54-944C-A7380F71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5" y="880863"/>
            <a:ext cx="2632709" cy="2263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ồ\Hồ Tây (Hồ móng ngựa).jpg">
            <a:extLst>
              <a:ext uri="{FF2B5EF4-FFF2-40B4-BE49-F238E27FC236}">
                <a16:creationId xmlns:a16="http://schemas.microsoft.com/office/drawing/2014/main" id="{D11368A7-777C-48FD-BE34-876E4003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01" y="880863"/>
            <a:ext cx="2647950" cy="2263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istrator\Desktop\Hồ\Hồ Ba Bể (Hồ kiến tạo).jpg">
            <a:extLst>
              <a:ext uri="{FF2B5EF4-FFF2-40B4-BE49-F238E27FC236}">
                <a16:creationId xmlns:a16="http://schemas.microsoft.com/office/drawing/2014/main" id="{FE1C808F-0E9F-49DB-8293-A7FF4DEA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45" y="889731"/>
            <a:ext cx="2667000" cy="2254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Desktop\Hồ\Biển Chết (Hồ nước mặn).jpg">
            <a:extLst>
              <a:ext uri="{FF2B5EF4-FFF2-40B4-BE49-F238E27FC236}">
                <a16:creationId xmlns:a16="http://schemas.microsoft.com/office/drawing/2014/main" id="{FA350627-D979-4383-8C4D-B50CAE0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7" y="4119632"/>
            <a:ext cx="2644792" cy="2030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istrator\Desktop\Hồ\Hồ Thác Bà (Hồ nhân tạo).jpg">
            <a:extLst>
              <a:ext uri="{FF2B5EF4-FFF2-40B4-BE49-F238E27FC236}">
                <a16:creationId xmlns:a16="http://schemas.microsoft.com/office/drawing/2014/main" id="{9FBFC579-D750-4ECD-9559-E8F00CAE2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72" y="4108108"/>
            <a:ext cx="2646383" cy="2041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466" y="1065300"/>
            <a:ext cx="4019550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264" y="3313200"/>
            <a:ext cx="4191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35292" y="2515284"/>
            <a:ext cx="35228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Em hãy cho biết vai </a:t>
            </a:r>
            <a:r>
              <a:rPr lang="nl-NL" sz="3200" dirty="0"/>
              <a:t>trò của sông, hồ đối với tự nhiên và đời sống con </a:t>
            </a:r>
            <a:r>
              <a:rPr lang="nl-NL" sz="3200" dirty="0" smtClean="0"/>
              <a:t>người?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7992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1033462"/>
            <a:ext cx="8286750" cy="476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439" y="885825"/>
            <a:ext cx="4420784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150" y="2705100"/>
            <a:ext cx="42291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122" y="12013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86108" y="2645359"/>
            <a:ext cx="5468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N</a:t>
            </a:r>
            <a:r>
              <a:rPr lang="vi-VN" sz="2400" dirty="0" smtClean="0"/>
              <a:t>ước </a:t>
            </a:r>
            <a:r>
              <a:rPr lang="vi-VN" sz="2400" dirty="0"/>
              <a:t>sông, hồ, nước ngầm và băng hà là nguồn nước ngọt chính trên Trái Đất. Các nguồn nước; này có vai trò như thế nào đối với tự nhiên và đời sổng con người? Làm thế nào để sử dụng chúng đạt hiệu quá cao?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78" y="77961"/>
            <a:ext cx="2249155" cy="2046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93" y="2124884"/>
            <a:ext cx="2395340" cy="176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78" y="3849193"/>
            <a:ext cx="2076890" cy="1854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0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781" y="871537"/>
            <a:ext cx="4549519" cy="366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300" y="2247899"/>
            <a:ext cx="4849272" cy="3324225"/>
          </a:xfrm>
          <a:prstGeom prst="rect">
            <a:avLst/>
          </a:prstGeom>
        </p:spPr>
      </p:pic>
      <p:sp>
        <p:nvSpPr>
          <p:cNvPr id="8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48195" y="5717024"/>
            <a:ext cx="28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Giao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thông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9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sp>
        <p:nvSpPr>
          <p:cNvPr id="8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48195" y="5717024"/>
            <a:ext cx="28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sinh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hoạt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781" y="1152525"/>
            <a:ext cx="4762500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972" y="2133600"/>
            <a:ext cx="4709299" cy="3314700"/>
          </a:xfrm>
          <a:prstGeom prst="rect">
            <a:avLst/>
          </a:prstGeom>
        </p:spPr>
      </p:pic>
      <p:sp>
        <p:nvSpPr>
          <p:cNvPr id="9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28570" y="4541544"/>
            <a:ext cx="28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tưới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đồng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ruộng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67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937" y="1449409"/>
            <a:ext cx="3733412" cy="248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257" y="2495550"/>
            <a:ext cx="5165618" cy="3448050"/>
          </a:xfrm>
          <a:prstGeom prst="rect">
            <a:avLst/>
          </a:prstGeom>
        </p:spPr>
      </p:pic>
      <p:sp>
        <p:nvSpPr>
          <p:cNvPr id="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251" y="4048698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Suy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giảm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nguồn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7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4937" y="839401"/>
            <a:ext cx="828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bảo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vệ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nguồn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19545" y="6026261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Ô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nhiễm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30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21042" y="2829609"/>
            <a:ext cx="3026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?</a:t>
            </a:r>
            <a:endParaRPr lang="zh-CN" altLang="en-US" sz="4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26160" y="533400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Luyện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tập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10">
            <a:extLst>
              <a:ext uri="{FF2B5EF4-FFF2-40B4-BE49-F238E27FC236}">
                <a16:creationId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2497935"/>
            <a:ext cx="4651380" cy="4651380"/>
          </a:xfrm>
          <a:prstGeom prst="rect">
            <a:avLst/>
          </a:prstGeom>
        </p:spPr>
      </p:pic>
      <p:pic>
        <p:nvPicPr>
          <p:cNvPr id="25" name="PA_图片 4">
            <a:extLst>
              <a:ext uri="{FF2B5EF4-FFF2-40B4-BE49-F238E27FC236}">
                <a16:creationId xmlns:a16="http://schemas.microsoft.com/office/drawing/2014/main" id="{4B2DC1D2-E523-4C97-9334-A942155749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147" y="0"/>
            <a:ext cx="3879978" cy="3074884"/>
          </a:xfrm>
          <a:prstGeom prst="rect">
            <a:avLst/>
          </a:prstGeom>
        </p:spPr>
      </p:pic>
      <p:sp>
        <p:nvSpPr>
          <p:cNvPr id="26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50293" y="791967"/>
            <a:ext cx="281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2/ Việc khai thác nước </a:t>
            </a:r>
            <a:r>
              <a:rPr lang="vi-VN" dirty="0" smtClean="0"/>
              <a:t>ngọt </a:t>
            </a:r>
            <a:r>
              <a:rPr lang="vi-VN" dirty="0"/>
              <a:t>vượt quá giới hạn cho phép sẽ gây ra hậu quả như thế nào?</a:t>
            </a:r>
          </a:p>
        </p:txBody>
      </p:sp>
      <p:pic>
        <p:nvPicPr>
          <p:cNvPr id="27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21" y="144500"/>
            <a:ext cx="3879978" cy="3074884"/>
          </a:xfrm>
          <a:prstGeom prst="rect">
            <a:avLst/>
          </a:prstGeom>
        </p:spPr>
      </p:pic>
      <p:pic>
        <p:nvPicPr>
          <p:cNvPr id="28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33" y="452469"/>
            <a:ext cx="3879978" cy="3074884"/>
          </a:xfrm>
          <a:prstGeom prst="rect">
            <a:avLst/>
          </a:prstGeom>
        </p:spPr>
      </p:pic>
      <p:sp>
        <p:nvSpPr>
          <p:cNvPr id="29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02057" y="926941"/>
            <a:ext cx="2815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1/ Thu thập thông tin và cho biết trong các sông: sông Đà, sông Luộc, sông Đuống, sông Lô, sông nào là phụ lưu, sông nào là chi lưu của sông </a:t>
            </a:r>
            <a:r>
              <a:rPr lang="vi-VN" dirty="0" smtClean="0"/>
              <a:t>Hồng?</a:t>
            </a:r>
            <a:endParaRPr lang="vi-VN" dirty="0"/>
          </a:p>
        </p:txBody>
      </p:sp>
      <p:sp>
        <p:nvSpPr>
          <p:cNvPr id="30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95070" y="1275832"/>
            <a:ext cx="281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Bài</a:t>
            </a:r>
            <a:r>
              <a:rPr lang="en-US" altLang="zh-CN" sz="5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tập</a:t>
            </a:r>
            <a:r>
              <a:rPr lang="en-US" altLang="zh-CN" sz="5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về</a:t>
            </a:r>
            <a:r>
              <a:rPr lang="en-US" altLang="zh-CN" sz="5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5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nhà</a:t>
            </a:r>
            <a:endParaRPr lang="zh-CN" altLang="en-US" sz="5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32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02267" y="393169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8698"/>
            <a:ext cx="2559562" cy="3696200"/>
          </a:xfrm>
          <a:prstGeom prst="rect">
            <a:avLst/>
          </a:prstGeom>
        </p:spPr>
      </p:pic>
      <p:pic>
        <p:nvPicPr>
          <p:cNvPr id="1026" name="Picture 2" descr="Nước b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9" y="39316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02266" y="1104382"/>
            <a:ext cx="32792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bảo</a:t>
            </a:r>
            <a:r>
              <a:rPr lang="en-US" altLang="zh-CN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vệ</a:t>
            </a:r>
            <a:r>
              <a:rPr lang="en-US" altLang="zh-CN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3% </a:t>
            </a:r>
            <a:r>
              <a:rPr lang="en-US" altLang="zh-CN" sz="4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ngọt</a:t>
            </a:r>
            <a:r>
              <a:rPr lang="en-US" altLang="zh-CN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nhé</a:t>
            </a:r>
            <a:endParaRPr lang="zh-CN" altLang="en-US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2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97467" y="59319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8700"/>
            <a:ext cx="2098412" cy="22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_图片 5">
            <a:extLst>
              <a:ext uri="{FF2B5EF4-FFF2-40B4-BE49-F238E27FC236}">
                <a16:creationId xmlns:a16="http://schemas.microsoft.com/office/drawing/2014/main" id="{D72433B6-D651-43DF-A9C8-17466AD9AF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5" t="33946" r="10385" b="24526"/>
          <a:stretch/>
        </p:blipFill>
        <p:spPr>
          <a:xfrm>
            <a:off x="7858125" y="4667250"/>
            <a:ext cx="5229226" cy="2847975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4B2DC1D2-E523-4C97-9334-A942155749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327" y="1529977"/>
            <a:ext cx="3879978" cy="3074884"/>
          </a:xfrm>
          <a:prstGeom prst="rect">
            <a:avLst/>
          </a:prstGeom>
        </p:spPr>
      </p:pic>
      <p:sp>
        <p:nvSpPr>
          <p:cNvPr id="14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53473" y="2321944"/>
            <a:ext cx="2815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3.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Sử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dụng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tổng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hợp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nguồn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16" name="PA_图片 4">
            <a:extLst>
              <a:ext uri="{FF2B5EF4-FFF2-40B4-BE49-F238E27FC236}">
                <a16:creationId xmlns:a16="http://schemas.microsoft.com/office/drawing/2014/main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01" y="1674477"/>
            <a:ext cx="3879978" cy="3074884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13" y="1982446"/>
            <a:ext cx="3879978" cy="3074884"/>
          </a:xfrm>
          <a:prstGeom prst="rect">
            <a:avLst/>
          </a:prstGeom>
        </p:spPr>
      </p:pic>
      <p:sp>
        <p:nvSpPr>
          <p:cNvPr id="24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05237" y="2456918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2.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Hồ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25" name="PA_文本框 5">
            <a:extLst>
              <a:ext uri="{FF2B5EF4-FFF2-40B4-BE49-F238E27FC236}">
                <a16:creationId xmlns:a16="http://schemas.microsoft.com/office/drawing/2014/main" id="{E0F8F9D2-23D3-40EF-A5DE-3D88A34558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98250" y="2805809"/>
            <a:ext cx="2815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510915" y="469589"/>
            <a:ext cx="466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NỘI DUNG CHÍNH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99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200149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bộ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phận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4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68196" y="2378839"/>
            <a:ext cx="4017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Em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hãy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cho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biết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là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gì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những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nguồn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cung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cấp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nào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77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691710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1852" y="1033882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1.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lượng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nước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11852" y="2001493"/>
            <a:ext cx="870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.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bộ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phận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ông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38423" y="3068812"/>
            <a:ext cx="8707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nl-NL" sz="2000" dirty="0" smtClean="0"/>
              <a:t>Sông </a:t>
            </a:r>
            <a:r>
              <a:rPr lang="nl-NL" sz="2000" dirty="0"/>
              <a:t>là dòng chảy thường xuyên của nước, tương đối ổn định trên bề mặt  lục </a:t>
            </a:r>
            <a:r>
              <a:rPr lang="nl-NL" sz="2000" dirty="0" smtClean="0"/>
              <a:t>địa. 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11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38423" y="3804055"/>
            <a:ext cx="870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- </a:t>
            </a:r>
            <a:r>
              <a:rPr lang="nl-NL" sz="2000" dirty="0"/>
              <a:t>Nguồn cung cấp cho sông: Nước mưa, nước ngầm, băng tuyết tan.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9046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381000"/>
            <a:ext cx="6858000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68196" y="3209835"/>
            <a:ext cx="401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Sông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có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cấu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tạo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như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thế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nào</a:t>
            </a:r>
            <a:r>
              <a:rPr lang="en-US" altLang="zh-CN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+mn-ea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41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749" y="1057683"/>
            <a:ext cx="8701868" cy="53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932</Words>
  <PresentationFormat>Widescreen</PresentationFormat>
  <Paragraphs>129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宋体</vt:lpstr>
      <vt:lpstr>#9Slide04 Philosopher Bold</vt:lpstr>
      <vt:lpstr>Arial</vt:lpstr>
      <vt:lpstr>Calibri</vt:lpstr>
      <vt:lpstr>等线</vt:lpstr>
      <vt:lpstr>黑体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2017-05-08T08:38:07Z</dcterms:created>
  <dcterms:modified xsi:type="dcterms:W3CDTF">2021-08-19T08:22:09Z</dcterms:modified>
</cp:coreProperties>
</file>