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6"/>
  </p:notesMasterIdLst>
  <p:sldIdLst>
    <p:sldId id="256" r:id="rId3"/>
    <p:sldId id="280" r:id="rId4"/>
    <p:sldId id="274" r:id="rId5"/>
    <p:sldId id="294" r:id="rId6"/>
    <p:sldId id="295" r:id="rId7"/>
    <p:sldId id="296" r:id="rId8"/>
    <p:sldId id="285" r:id="rId9"/>
    <p:sldId id="297" r:id="rId10"/>
    <p:sldId id="298" r:id="rId11"/>
    <p:sldId id="299" r:id="rId12"/>
    <p:sldId id="300" r:id="rId13"/>
    <p:sldId id="286"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B2E2"/>
    <a:srgbClr val="FFDC17"/>
    <a:srgbClr val="F0AE42"/>
    <a:srgbClr val="FFCC00"/>
    <a:srgbClr val="00683F"/>
    <a:srgbClr val="FF33CC"/>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dirty="0"/>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84690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11</a:t>
            </a:fld>
            <a:endParaRPr lang="en-US" dirty="0"/>
          </a:p>
        </p:txBody>
      </p:sp>
    </p:spTree>
    <p:extLst>
      <p:ext uri="{BB962C8B-B14F-4D97-AF65-F5344CB8AC3E}">
        <p14:creationId xmlns:p14="http://schemas.microsoft.com/office/powerpoint/2010/main" val="201414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12</a:t>
            </a:fld>
            <a:endParaRPr lang="en-US" dirty="0"/>
          </a:p>
        </p:txBody>
      </p:sp>
    </p:spTree>
    <p:extLst>
      <p:ext uri="{BB962C8B-B14F-4D97-AF65-F5344CB8AC3E}">
        <p14:creationId xmlns:p14="http://schemas.microsoft.com/office/powerpoint/2010/main" val="172748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582A-F079-47F3-8470-D65EB27A3FCA}" type="slidenum">
              <a:rPr lang="en-US" smtClean="0"/>
              <a:t>13</a:t>
            </a:fld>
            <a:endParaRPr lang="en-US" dirty="0"/>
          </a:p>
        </p:txBody>
      </p:sp>
    </p:spTree>
    <p:extLst>
      <p:ext uri="{BB962C8B-B14F-4D97-AF65-F5344CB8AC3E}">
        <p14:creationId xmlns:p14="http://schemas.microsoft.com/office/powerpoint/2010/main" val="4827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dirty="0"/>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dirty="0"/>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dirty="0"/>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dirty="0"/>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dirty="0"/>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dirty="0"/>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e6vMlz1Drgw?feature=oembed"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5257800" y="876300"/>
            <a:ext cx="6934200" cy="2217738"/>
          </a:xfrm>
        </p:spPr>
        <p:txBody>
          <a:bodyPr vert="horz" lIns="91440" tIns="45720" rIns="91440" bIns="45720" rtlCol="0" anchor="t">
            <a:noAutofit/>
          </a:bodyPr>
          <a:lstStyle/>
          <a:p>
            <a:pPr algn="ctr"/>
            <a:r>
              <a:rPr lang="en-US" sz="4400" b="1" dirty="0">
                <a:solidFill>
                  <a:srgbClr val="FFFF00"/>
                </a:solidFill>
                <a:ea typeface="Open Sans" panose="020B0606030504020204" pitchFamily="34" charset="0"/>
                <a:cs typeface="Open Sans" panose="020B0606030504020204" pitchFamily="34" charset="0"/>
              </a:rPr>
              <a:t>TIẾT 1. BÀI 1: </a:t>
            </a:r>
            <a:br>
              <a:rPr lang="en-US" sz="4400" b="1" dirty="0">
                <a:solidFill>
                  <a:srgbClr val="FFFF00"/>
                </a:solidFill>
                <a:ea typeface="Open Sans" panose="020B0606030504020204" pitchFamily="34" charset="0"/>
                <a:cs typeface="Open Sans" panose="020B0606030504020204" pitchFamily="34" charset="0"/>
              </a:rPr>
            </a:br>
            <a:r>
              <a:rPr lang="en-US" sz="4400" b="1" dirty="0">
                <a:solidFill>
                  <a:srgbClr val="FFFF00"/>
                </a:solidFill>
                <a:ea typeface="Open Sans" panose="020B0606030504020204" pitchFamily="34" charset="0"/>
                <a:cs typeface="Open Sans" panose="020B0606030504020204" pitchFamily="34" charset="0"/>
              </a:rPr>
              <a:t>THẾ GIỚI KỸ THUẬT SỐ</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pic>
        <p:nvPicPr>
          <p:cNvPr id="9" name="Online Media 8" title="Tin Học 9 - Bài 2. Ứng Dụng Của Máy TÍnh Trong Khoa Học Và Đời Sống">
            <a:hlinkClick r:id="" action="ppaction://media"/>
            <a:extLst>
              <a:ext uri="{FF2B5EF4-FFF2-40B4-BE49-F238E27FC236}">
                <a16:creationId xmlns:a16="http://schemas.microsoft.com/office/drawing/2014/main" id="{73116D4F-65EC-B07C-C7AD-37A92E62D053}"/>
              </a:ext>
            </a:extLst>
          </p:cNvPr>
          <p:cNvPicPr>
            <a:picLocks noRot="1" noChangeAspect="1"/>
          </p:cNvPicPr>
          <p:nvPr>
            <a:videoFile r:link="rId1"/>
          </p:nvPr>
        </p:nvPicPr>
        <p:blipFill>
          <a:blip r:embed="rId3"/>
          <a:stretch>
            <a:fillRect/>
          </a:stretch>
        </p:blipFill>
        <p:spPr>
          <a:xfrm>
            <a:off x="2266633" y="1124859"/>
            <a:ext cx="7658735" cy="4323802"/>
          </a:xfrm>
          <a:prstGeom prst="rect">
            <a:avLst/>
          </a:prstGeom>
        </p:spPr>
      </p:pic>
      <p:grpSp>
        <p:nvGrpSpPr>
          <p:cNvPr id="23" name="Hỏi cá nhân">
            <a:extLst>
              <a:ext uri="{FF2B5EF4-FFF2-40B4-BE49-F238E27FC236}">
                <a16:creationId xmlns:a16="http://schemas.microsoft.com/office/drawing/2014/main" id="{D48F24D0-E422-34BD-025F-ECF60A6BD471}"/>
              </a:ext>
            </a:extLst>
          </p:cNvPr>
          <p:cNvGrpSpPr/>
          <p:nvPr/>
        </p:nvGrpSpPr>
        <p:grpSpPr>
          <a:xfrm>
            <a:off x="722549" y="5448663"/>
            <a:ext cx="10360893" cy="960599"/>
            <a:chOff x="722549" y="2215666"/>
            <a:chExt cx="10360893" cy="960599"/>
          </a:xfrm>
        </p:grpSpPr>
        <p:grpSp>
          <p:nvGrpSpPr>
            <p:cNvPr id="28" name="Group 27">
              <a:extLst>
                <a:ext uri="{FF2B5EF4-FFF2-40B4-BE49-F238E27FC236}">
                  <a16:creationId xmlns:a16="http://schemas.microsoft.com/office/drawing/2014/main" id="{2F6C28AD-F728-43FA-FA52-9981F95C9FB9}"/>
                </a:ext>
              </a:extLst>
            </p:cNvPr>
            <p:cNvGrpSpPr/>
            <p:nvPr/>
          </p:nvGrpSpPr>
          <p:grpSpPr>
            <a:xfrm>
              <a:off x="722549" y="2215666"/>
              <a:ext cx="10360893" cy="960599"/>
              <a:chOff x="751424" y="4271768"/>
              <a:chExt cx="10360893" cy="1043193"/>
            </a:xfrm>
          </p:grpSpPr>
          <p:grpSp>
            <p:nvGrpSpPr>
              <p:cNvPr id="30" name="Group 29">
                <a:extLst>
                  <a:ext uri="{FF2B5EF4-FFF2-40B4-BE49-F238E27FC236}">
                    <a16:creationId xmlns:a16="http://schemas.microsoft.com/office/drawing/2014/main" id="{62EA2D83-E16A-1D01-686D-B02F81264E31}"/>
                  </a:ext>
                </a:extLst>
              </p:cNvPr>
              <p:cNvGrpSpPr/>
              <p:nvPr/>
            </p:nvGrpSpPr>
            <p:grpSpPr>
              <a:xfrm>
                <a:off x="751424" y="4271768"/>
                <a:ext cx="10340110" cy="1043193"/>
                <a:chOff x="748591" y="4323722"/>
                <a:chExt cx="10193330" cy="1043193"/>
              </a:xfrm>
            </p:grpSpPr>
            <p:sp>
              <p:nvSpPr>
                <p:cNvPr id="33" name="Rectangle: Rounded Corners 32">
                  <a:extLst>
                    <a:ext uri="{FF2B5EF4-FFF2-40B4-BE49-F238E27FC236}">
                      <a16:creationId xmlns:a16="http://schemas.microsoft.com/office/drawing/2014/main" id="{676D86FB-6D31-A260-3A07-9F49BC4E8116}"/>
                    </a:ext>
                  </a:extLst>
                </p:cNvPr>
                <p:cNvSpPr/>
                <p:nvPr/>
              </p:nvSpPr>
              <p:spPr>
                <a:xfrm>
                  <a:off x="1181534" y="4593969"/>
                  <a:ext cx="9760387" cy="77294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221FA744-AAAE-83F2-0BE2-F4099E742F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1" name="Rectangle 30">
                <a:extLst>
                  <a:ext uri="{FF2B5EF4-FFF2-40B4-BE49-F238E27FC236}">
                    <a16:creationId xmlns:a16="http://schemas.microsoft.com/office/drawing/2014/main" id="{99E34A7C-E9E6-28AD-F412-D9185950783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6C772BDA-D937-F664-3BE9-48380556A10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439C836B-5F05-9E9C-9AE4-252892CD1B99}"/>
                </a:ext>
              </a:extLst>
            </p:cNvPr>
            <p:cNvSpPr txBox="1"/>
            <p:nvPr/>
          </p:nvSpPr>
          <p:spPr>
            <a:xfrm>
              <a:off x="1615756" y="2470098"/>
              <a:ext cx="9312221" cy="461665"/>
            </a:xfrm>
            <a:prstGeom prst="rect">
              <a:avLst/>
            </a:prstGeom>
            <a:noFill/>
          </p:spPr>
          <p:txBody>
            <a:bodyPr wrap="square">
              <a:spAutoFit/>
            </a:bodyPr>
            <a:lstStyle/>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Em đã ứng dụng máy tính trong cuộc sống vào việc gì?</a:t>
              </a:r>
            </a:p>
          </p:txBody>
        </p:sp>
      </p:grpSp>
    </p:spTree>
    <p:extLst>
      <p:ext uri="{BB962C8B-B14F-4D97-AF65-F5344CB8AC3E}">
        <p14:creationId xmlns:p14="http://schemas.microsoft.com/office/powerpoint/2010/main" val="1259855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2"/>
            <a:ext cx="10360893" cy="2386819"/>
            <a:chOff x="722549" y="2215662"/>
            <a:chExt cx="10360893" cy="238681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2"/>
              <a:ext cx="10360893" cy="2386819"/>
              <a:chOff x="751424" y="4271766"/>
              <a:chExt cx="10360893" cy="2592043"/>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2592043"/>
                <a:chOff x="748591" y="4323720"/>
                <a:chExt cx="10193330" cy="2592043"/>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2321333"/>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569660"/>
            </a:xfrm>
            <a:prstGeom prst="rect">
              <a:avLst/>
            </a:prstGeom>
            <a:noFill/>
          </p:spPr>
          <p:txBody>
            <a:bodyPr wrap="square">
              <a:spAutoFit/>
            </a:bodyPr>
            <a:lstStyle/>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Máy tính có khả năng tính toán nhanh, bền bỉ, chính xác; lưu trữ dữ liệu với dung lượng lớn; kết nối toàn cầu với tốc độ cao. </a:t>
              </a:r>
            </a:p>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Máy tính được ứng dụng hiệu quả trong nhiều lĩnh vực của khoa học kĩ thuật và đời sống.</a:t>
              </a:r>
            </a:p>
          </p:txBody>
        </p:sp>
      </p:grpSp>
      <p:sp>
        <p:nvSpPr>
          <p:cNvPr id="10" name="TextBox 9">
            <a:extLst>
              <a:ext uri="{FF2B5EF4-FFF2-40B4-BE49-F238E27FC236}">
                <a16:creationId xmlns:a16="http://schemas.microsoft.com/office/drawing/2014/main" id="{5F0F337E-687E-C541-C36B-7D1A57319A84}"/>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spTree>
    <p:extLst>
      <p:ext uri="{BB962C8B-B14F-4D97-AF65-F5344CB8AC3E}">
        <p14:creationId xmlns:p14="http://schemas.microsoft.com/office/powerpoint/2010/main" val="32155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Hỏi cá nhân">
            <a:extLst>
              <a:ext uri="{FF2B5EF4-FFF2-40B4-BE49-F238E27FC236}">
                <a16:creationId xmlns:a16="http://schemas.microsoft.com/office/drawing/2014/main" id="{74123B98-5446-711D-BBEB-9485D9FD4565}"/>
              </a:ext>
            </a:extLst>
          </p:cNvPr>
          <p:cNvGrpSpPr/>
          <p:nvPr/>
        </p:nvGrpSpPr>
        <p:grpSpPr>
          <a:xfrm>
            <a:off x="722549" y="2215663"/>
            <a:ext cx="10360893" cy="1942398"/>
            <a:chOff x="722549" y="2215663"/>
            <a:chExt cx="10360893" cy="1942398"/>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3"/>
              <a:ext cx="10360893" cy="1743750"/>
              <a:chOff x="751424" y="4271768"/>
              <a:chExt cx="10360893" cy="1893682"/>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893682"/>
                <a:chOff x="748591" y="4323722"/>
                <a:chExt cx="10193330" cy="1893682"/>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6" y="2470098"/>
              <a:ext cx="9312221" cy="1687963"/>
            </a:xfrm>
            <a:prstGeom prst="rect">
              <a:avLst/>
            </a:prstGeom>
            <a:noFill/>
          </p:spPr>
          <p:txBody>
            <a:bodyPr wrap="square">
              <a:spAutoFit/>
            </a:bodyPr>
            <a:lstStyle/>
            <a:p>
              <a:pPr>
                <a:lnSpc>
                  <a:spcPct val="150000"/>
                </a:lnSpc>
              </a:pPr>
              <a:r>
                <a:rPr lang="vi-VN" sz="2000" dirty="0">
                  <a:solidFill>
                    <a:srgbClr val="231F20"/>
                  </a:solidFill>
                  <a:effectLst/>
                  <a:latin typeface="Tahoma" panose="020B0604030504040204" pitchFamily="34" charset="0"/>
                  <a:ea typeface="Tahoma" panose="020B0604030504040204" pitchFamily="34" charset="0"/>
                  <a:cs typeface="Tahoma" panose="020B0604030504040204" pitchFamily="34" charset="0"/>
                </a:rPr>
                <a:t> </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Hãy tưởng tượng, các hoạt động xung quanh em sẽ thay đổi như thế nào khi một ngày các bộ xử lí biến mất, các thiết bị được gắn bộ xử lý không hoạt động nữa?</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C0186C3-5539-CD5E-B3BF-009ABE06F4D2}"/>
              </a:ext>
            </a:extLst>
          </p:cNvPr>
          <p:cNvGrpSpPr/>
          <p:nvPr/>
        </p:nvGrpSpPr>
        <p:grpSpPr>
          <a:xfrm>
            <a:off x="-172721" y="-121386"/>
            <a:ext cx="4914927" cy="1755228"/>
            <a:chOff x="-3441970" y="621441"/>
            <a:chExt cx="4914927" cy="1755228"/>
          </a:xfrm>
        </p:grpSpPr>
        <p:pic>
          <p:nvPicPr>
            <p:cNvPr id="5" name="Picture 2">
              <a:extLst>
                <a:ext uri="{FF2B5EF4-FFF2-40B4-BE49-F238E27FC236}">
                  <a16:creationId xmlns:a16="http://schemas.microsoft.com/office/drawing/2014/main" id="{8EECF5BB-E962-B7B4-A83C-D0C6A7A5E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CEE1DB-C152-1A28-E3EB-CCE697C39F5E}"/>
                </a:ext>
              </a:extLst>
            </p:cNvPr>
            <p:cNvSpPr txBox="1"/>
            <p:nvPr/>
          </p:nvSpPr>
          <p:spPr>
            <a:xfrm>
              <a:off x="-2860603" y="1299000"/>
              <a:ext cx="3752193" cy="400110"/>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rPr>
                <a:t>LUYỆN TẬP</a:t>
              </a:r>
            </a:p>
          </p:txBody>
        </p:sp>
      </p:gr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 b="28"/>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rPr>
                <a:t>VẬN DỤNG</a:t>
              </a:r>
            </a:p>
          </p:txBody>
        </p:sp>
      </p:grpSp>
      <p:sp>
        <p:nvSpPr>
          <p:cNvPr id="6" name="Rectangle 5">
            <a:extLst>
              <a:ext uri="{FF2B5EF4-FFF2-40B4-BE49-F238E27FC236}">
                <a16:creationId xmlns:a16="http://schemas.microsoft.com/office/drawing/2014/main" id="{AE7F8564-5086-BF70-2BED-CA6C34959063}"/>
              </a:ext>
            </a:extLst>
          </p:cNvPr>
          <p:cNvSpPr/>
          <p:nvPr/>
        </p:nvSpPr>
        <p:spPr>
          <a:xfrm>
            <a:off x="406400" y="1995642"/>
            <a:ext cx="10772587" cy="1200329"/>
          </a:xfrm>
          <a:prstGeom prst="rect">
            <a:avLst/>
          </a:prstGeom>
        </p:spPr>
        <p:txBody>
          <a:bodyPr wrap="square">
            <a:spAutoFit/>
          </a:bodyPr>
          <a:lstStyle/>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tìm hiểu và trả lời các câu hỏi sau: </a:t>
            </a:r>
          </a:p>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a) Đồng hồ thông minh có những chức năng nào khác với đồng hồ thông thường? </a:t>
            </a:r>
          </a:p>
          <a:p>
            <a:pPr algn="just"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b) Tại sao đồng hồ thông minh cần có bộ xử lí?</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3D8D44F3-43D6-248F-27C0-CA6B3AA75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39610" y="236351"/>
            <a:ext cx="2405249" cy="2405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BA09B0-9B76-B162-8693-68736874B50F}"/>
              </a:ext>
            </a:extLst>
          </p:cNvPr>
          <p:cNvPicPr>
            <a:picLocks noChangeAspect="1"/>
          </p:cNvPicPr>
          <p:nvPr/>
        </p:nvPicPr>
        <p:blipFill>
          <a:blip r:embed="rId5"/>
          <a:stretch>
            <a:fillRect/>
          </a:stretch>
        </p:blipFill>
        <p:spPr>
          <a:xfrm>
            <a:off x="1102359" y="4307410"/>
            <a:ext cx="2232984" cy="2232984"/>
          </a:xfrm>
          <a:prstGeom prst="rect">
            <a:avLst/>
          </a:prstGeom>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A316B9-3941-AAAB-4A65-EC73FE2BCFA3}"/>
              </a:ext>
            </a:extLst>
          </p:cNvPr>
          <p:cNvSpPr txBox="1"/>
          <p:nvPr/>
        </p:nvSpPr>
        <p:spPr>
          <a:xfrm>
            <a:off x="675197" y="5273384"/>
            <a:ext cx="9591040" cy="1200329"/>
          </a:xfrm>
          <a:prstGeom prst="rect">
            <a:avLst/>
          </a:prstGeom>
          <a:noFill/>
        </p:spPr>
        <p:txBody>
          <a:bodyPr wrap="square">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Bộ xử lý không chỉ xuất hiện trong máy tính để bàn hoặc máy tính xách tay mà nhiều thiết bị điện tử khác cũng cần bộ xử lý để hoạt động như TV kỹ thuật số hay robot quét nhà,… </a:t>
            </a:r>
            <a:endParaRPr lang="en-US" sz="2400" b="0" i="0" u="none" strike="noStrike" kern="1200" baseline="0" dirty="0">
              <a:solidFill>
                <a:srgbClr val="00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E7C754C-F908-3556-403F-B01FC0710892}"/>
              </a:ext>
            </a:extLst>
          </p:cNvPr>
          <p:cNvPicPr>
            <a:picLocks noChangeAspect="1"/>
          </p:cNvPicPr>
          <p:nvPr/>
        </p:nvPicPr>
        <p:blipFill>
          <a:blip r:embed="rId2"/>
          <a:stretch>
            <a:fillRect/>
          </a:stretch>
        </p:blipFill>
        <p:spPr>
          <a:xfrm>
            <a:off x="4854637" y="2653149"/>
            <a:ext cx="2482726" cy="1551702"/>
          </a:xfrm>
          <a:prstGeom prst="rect">
            <a:avLst/>
          </a:prstGeom>
        </p:spPr>
      </p:pic>
      <p:pic>
        <p:nvPicPr>
          <p:cNvPr id="1028" name="Picture 4" descr="44,300+ Desktop Cpu Stock Photos, Pictures &amp; Royalty-Free Images - iStock |  Desktop pc, Computer, Laptop">
            <a:extLst>
              <a:ext uri="{FF2B5EF4-FFF2-40B4-BE49-F238E27FC236}">
                <a16:creationId xmlns:a16="http://schemas.microsoft.com/office/drawing/2014/main" id="{BB460595-0AFE-16FC-7F60-F113E8435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304" y="554390"/>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Laptop Asus Vivobook Go 15 E1504FA R5 7520U/16GB/512GB/Chuột/Win11 (NJ776W)">
            <a:extLst>
              <a:ext uri="{FF2B5EF4-FFF2-40B4-BE49-F238E27FC236}">
                <a16:creationId xmlns:a16="http://schemas.microsoft.com/office/drawing/2014/main" id="{C75A9E68-76B3-02E6-DD12-ACE46E1A0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28" y="1614310"/>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8" descr="What Is a Smart TV? (And Why Should You Want One?) | Wirecutter">
            <a:extLst>
              <a:ext uri="{FF2B5EF4-FFF2-40B4-BE49-F238E27FC236}">
                <a16:creationId xmlns:a16="http://schemas.microsoft.com/office/drawing/2014/main" id="{9BFAF9CB-8D50-A164-CD21-20CE0FA82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057" y="3481897"/>
            <a:ext cx="2168861" cy="1445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Có nên mua robot hút bụi: Sản phẩm công nghệ đang được nhiều săn đón?">
            <a:extLst>
              <a:ext uri="{FF2B5EF4-FFF2-40B4-BE49-F238E27FC236}">
                <a16:creationId xmlns:a16="http://schemas.microsoft.com/office/drawing/2014/main" id="{23D82E0B-FAD5-94F5-6165-D72F6F183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6720" y="2907340"/>
            <a:ext cx="3044015" cy="202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Mua điều hòa 9000BTU giá rẻ chính hãng | Mới 2022">
            <a:extLst>
              <a:ext uri="{FF2B5EF4-FFF2-40B4-BE49-F238E27FC236}">
                <a16:creationId xmlns:a16="http://schemas.microsoft.com/office/drawing/2014/main" id="{764E1156-46D6-965D-51E9-0F0630CA5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875" y="607564"/>
            <a:ext cx="2609850" cy="173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74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515241" y="1593134"/>
            <a:ext cx="76200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Hầu hết TV được sử dụng hiện nay là tivi kỹ thuật số</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CC17BC-33D5-A1F7-59AB-B0FBED24C20C}"/>
              </a:ext>
            </a:extLst>
          </p:cNvPr>
          <p:cNvPicPr>
            <a:picLocks noChangeAspect="1"/>
          </p:cNvPicPr>
          <p:nvPr/>
        </p:nvPicPr>
        <p:blipFill>
          <a:blip r:embed="rId5"/>
          <a:stretch>
            <a:fillRect/>
          </a:stretch>
        </p:blipFill>
        <p:spPr>
          <a:xfrm>
            <a:off x="8101431" y="263183"/>
            <a:ext cx="3420009" cy="2391615"/>
          </a:xfrm>
          <a:prstGeom prst="rect">
            <a:avLst/>
          </a:prstGeom>
        </p:spPr>
      </p:pic>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7356239" y="2654798"/>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2538159"/>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047760" y="2205222"/>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494829" y="1959282"/>
            <a:ext cx="6225469" cy="2840951"/>
            <a:chOff x="3206105" y="153843"/>
            <a:chExt cx="6225469" cy="2840951"/>
          </a:xfrm>
        </p:grpSpPr>
        <p:sp>
          <p:nvSpPr>
            <p:cNvPr id="19" name="TextBox 18">
              <a:extLst>
                <a:ext uri="{FF2B5EF4-FFF2-40B4-BE49-F238E27FC236}">
                  <a16:creationId xmlns:a16="http://schemas.microsoft.com/office/drawing/2014/main" id="{4071DD49-7271-C33C-23A8-8A49BE39D5D9}"/>
                </a:ext>
              </a:extLst>
            </p:cNvPr>
            <p:cNvSpPr txBox="1"/>
            <p:nvPr/>
          </p:nvSpPr>
          <p:spPr>
            <a:xfrm>
              <a:off x="3206105" y="440903"/>
              <a:ext cx="6225469" cy="2553891"/>
            </a:xfrm>
            <a:prstGeom prst="roundRect">
              <a:avLst/>
            </a:prstGeom>
            <a:solidFill>
              <a:srgbClr val="92D050"/>
            </a:solidFill>
          </p:spPr>
          <p:txBody>
            <a:bodyPr wrap="square" rtlCol="0">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cho biết:</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Thông tin đầu vào nào được TV tiếp nhận từ bộ điều khiển?</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TV thể hiện sự thay đổi ở đầu ra như thế nào?</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TV có thực hiện thao tác xử lý thông tin không?</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82611" y="4229298"/>
            <a:ext cx="11577223" cy="2177998"/>
            <a:chOff x="99533" y="2275709"/>
            <a:chExt cx="11577223" cy="2177998"/>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193913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762357" y="2514715"/>
              <a:ext cx="10834426" cy="1938992"/>
            </a:xfrm>
            <a:prstGeom prst="rect">
              <a:avLst/>
            </a:prstGeom>
            <a:noFill/>
          </p:spPr>
          <p:txBody>
            <a:bodyPr wrap="square" rtlCol="0">
              <a:spAutoFit/>
            </a:bodyPr>
            <a:lstStyle/>
            <a:p>
              <a:pPr rtl="0"/>
              <a:r>
                <a:rPr lang="vi-VN" sz="2400" dirty="0">
                  <a:latin typeface="Times New Roman" panose="02020603050405020304" pitchFamily="18" charset="0"/>
                  <a:cs typeface="Times New Roman" panose="02020603050405020304" pitchFamily="18" charset="0"/>
                </a:rPr>
                <a:t>+ </a:t>
              </a:r>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Thông tin đầu vào là yêu cầu của người dùng được truyền bằng tín hiệu không dây đến TV.</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Ti vi thể hiện sự thay đổi ở đầu ra trên màn hình như thay đổi chương trình ti vi hoặc ứng dụng trên đó.</a:t>
              </a:r>
            </a:p>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 Ti vi có thực hiện thao tác xử lí thông tin.</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9"/>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13">
                                            <p:txEl>
                                              <p:pRg st="0" end="0"/>
                                            </p:txEl>
                                          </p:spTgt>
                                        </p:tgtEl>
                                      </p:cBhvr>
                                    </p:animEffect>
                                  </p:childTnLst>
                                </p:cTn>
                              </p:par>
                              <p:par>
                                <p:cTn id="17" presetID="14" presetClass="entr" presetSubtype="5"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49" presetClass="exit" presetSubtype="0" accel="100000" fill="hold" nodeType="clickEffect">
                                  <p:stCondLst>
                                    <p:cond delay="0"/>
                                  </p:stCondLst>
                                  <p:childTnLst>
                                    <p:anim calcmode="lin" valueType="num">
                                      <p:cBhvr>
                                        <p:cTn id="37" dur="500"/>
                                        <p:tgtEl>
                                          <p:spTgt spid="15"/>
                                        </p:tgtEl>
                                        <p:attrNameLst>
                                          <p:attrName>ppt_w</p:attrName>
                                        </p:attrNameLst>
                                      </p:cBhvr>
                                      <p:tavLst>
                                        <p:tav tm="0">
                                          <p:val>
                                            <p:strVal val="ppt_w"/>
                                          </p:val>
                                        </p:tav>
                                        <p:tav tm="100000">
                                          <p:val>
                                            <p:fltVal val="0"/>
                                          </p:val>
                                        </p:tav>
                                      </p:tavLst>
                                    </p:anim>
                                    <p:anim calcmode="lin" valueType="num">
                                      <p:cBhvr>
                                        <p:cTn id="38" dur="500"/>
                                        <p:tgtEl>
                                          <p:spTgt spid="15"/>
                                        </p:tgtEl>
                                        <p:attrNameLst>
                                          <p:attrName>ppt_h</p:attrName>
                                        </p:attrNameLst>
                                      </p:cBhvr>
                                      <p:tavLst>
                                        <p:tav tm="0">
                                          <p:val>
                                            <p:strVal val="ppt_h"/>
                                          </p:val>
                                        </p:tav>
                                        <p:tav tm="100000">
                                          <p:val>
                                            <p:fltVal val="0"/>
                                          </p:val>
                                        </p:tav>
                                      </p:tavLst>
                                    </p:anim>
                                    <p:anim calcmode="lin" valueType="num">
                                      <p:cBhvr>
                                        <p:cTn id="39" dur="500"/>
                                        <p:tgtEl>
                                          <p:spTgt spid="15"/>
                                        </p:tgtEl>
                                        <p:attrNameLst>
                                          <p:attrName>style.rotation</p:attrName>
                                        </p:attrNameLst>
                                      </p:cBhvr>
                                      <p:tavLst>
                                        <p:tav tm="0">
                                          <p:val>
                                            <p:fltVal val="0"/>
                                          </p:val>
                                        </p:tav>
                                        <p:tav tm="100000">
                                          <p:val>
                                            <p:fltVal val="360"/>
                                          </p:val>
                                        </p:tav>
                                      </p:tavLst>
                                    </p:anim>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7"/>
                                        </p:tgtEl>
                                      </p:cBhvr>
                                    </p:cmd>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md type="call" cmd="stop">
                                      <p:cBhvr>
                                        <p:cTn id="51" dur="1">
                                          <p:stCondLst>
                                            <p:cond delay="499"/>
                                          </p:stCondLst>
                                        </p:cTn>
                                        <p:tgtEl>
                                          <p:spTgt spid="7"/>
                                        </p:tgtEl>
                                      </p:cBhvr>
                                    </p:cmd>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57" fill="hold" display="0">
                  <p:stCondLst>
                    <p:cond delay="indefinite"/>
                  </p:stCondLst>
                </p:cTn>
                <p:tgtEl>
                  <p:spTgt spid="7"/>
                </p:tgtEl>
              </p:cMediaNode>
            </p:video>
          </p:childTnLst>
        </p:cTn>
      </p:par>
    </p:tnLst>
    <p:bldLst>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10706394"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Khi em nhấn nút chuyển kênh ti vi trên bộ điều khiển từ xa, ti vi sẽ nhận được thông tin. Xử lí thông tin này, ti vi sẽ chuyển sang kênh mà em yêu cầu. Để làm việc đó, ti vi phải được gắn một bộ xử lí thông tin.</a:t>
            </a:r>
          </a:p>
        </p:txBody>
      </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stretch>
            <a:fillRect/>
          </a:stretch>
        </p:blipFill>
        <p:spPr>
          <a:xfrm>
            <a:off x="4051838" y="3260383"/>
            <a:ext cx="3420009" cy="2391615"/>
          </a:xfrm>
          <a:prstGeom prst="rect">
            <a:avLst/>
          </a:prstGeom>
        </p:spPr>
      </p:pic>
    </p:spTree>
    <p:extLst>
      <p:ext uri="{BB962C8B-B14F-4D97-AF65-F5344CB8AC3E}">
        <p14:creationId xmlns:p14="http://schemas.microsoft.com/office/powerpoint/2010/main" val="6663512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10706394"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Bộ xử lí thông tin (hay thường gọi là bộ xử lí) là thành phần quan trọng của máy tính. Bộ xử lí làm việc với dữ liệu được biểu diễn dưới dạng dãy bit. Tuy nhiên, bộ xử lí không chỉ xuất hiện trong máy tính hay điện thoại thông minh mà còn được gắn vào các thiết bị khác để hỗ trợ xử lí bất kì loại thông tin nào có thể số hoá được.</a:t>
            </a:r>
          </a:p>
        </p:txBody>
      </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1838" y="4037267"/>
            <a:ext cx="3420009" cy="2137505"/>
          </a:xfrm>
          <a:prstGeom prst="rect">
            <a:avLst/>
          </a:prstGeom>
        </p:spPr>
      </p:pic>
    </p:spTree>
    <p:extLst>
      <p:ext uri="{BB962C8B-B14F-4D97-AF65-F5344CB8AC3E}">
        <p14:creationId xmlns:p14="http://schemas.microsoft.com/office/powerpoint/2010/main" val="2544430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10706394" cy="1938992"/>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Những thiết bị có gắn bộ xử lí hiện diện xung quanh ta và ngày càng trở nên quen thuộc. Chúng có thể là những vật dụng cá nhân, đồ dùng trong gia đình hay những thiết bị chuyên dụng trong hầu hết các lĩnh vực như công nghiệp, nông nghiệp, thương mại, giáo dục, y tế, giao thông,… Sự đa dạng của các thiết bị đó tạo nên thế giới kĩ thuật số.</a:t>
            </a:r>
          </a:p>
        </p:txBody>
      </p:sp>
      <p:pic>
        <p:nvPicPr>
          <p:cNvPr id="3" name="Picture 4" descr="44,300+ Desktop Cpu Stock Photos, Pictures &amp; Royalty-Free Images - iStock |  Desktop pc, Computer, Laptop">
            <a:extLst>
              <a:ext uri="{FF2B5EF4-FFF2-40B4-BE49-F238E27FC236}">
                <a16:creationId xmlns:a16="http://schemas.microsoft.com/office/drawing/2014/main" id="{153B48CA-9824-2041-3464-06216E92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291" y="3664979"/>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Laptop Asus Vivobook Go 15 E1504FA R5 7520U/16GB/512GB/Chuột/Win11 (NJ776W)">
            <a:extLst>
              <a:ext uri="{FF2B5EF4-FFF2-40B4-BE49-F238E27FC236}">
                <a16:creationId xmlns:a16="http://schemas.microsoft.com/office/drawing/2014/main" id="{2EA4DEFA-4E5E-D5F9-D9B0-76C4D4CCB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80" y="4864385"/>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0" descr="Có nên mua robot hút bụi: Sản phẩm công nghệ đang được nhiều săn đón?">
            <a:extLst>
              <a:ext uri="{FF2B5EF4-FFF2-40B4-BE49-F238E27FC236}">
                <a16:creationId xmlns:a16="http://schemas.microsoft.com/office/drawing/2014/main" id="{DF58D0F6-816E-7F8D-12FD-20F7C2991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123" y="3664979"/>
            <a:ext cx="2714751"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2" descr="Mua điều hòa 9000BTU giá rẻ chính hãng | Mới 2022">
            <a:extLst>
              <a:ext uri="{FF2B5EF4-FFF2-40B4-BE49-F238E27FC236}">
                <a16:creationId xmlns:a16="http://schemas.microsoft.com/office/drawing/2014/main" id="{28F15AF0-E6EA-B64B-E3F5-3C4EFE896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849" y="4785879"/>
            <a:ext cx="2328672"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a:extLst>
              <a:ext uri="{FF2B5EF4-FFF2-40B4-BE49-F238E27FC236}">
                <a16:creationId xmlns:a16="http://schemas.microsoft.com/office/drawing/2014/main" id="{7F8B1A01-8FA5-03F9-DE25-9D41F27B0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518960" y="4785879"/>
            <a:ext cx="2063815"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6C087CB-B3C3-1E6C-9A79-89763CBDA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9019245" y="3664979"/>
            <a:ext cx="2702346"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599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7" presetClass="entr" presetSubtype="10" fill="hold" nodeType="withEffect">
                                  <p:stCondLst>
                                    <p:cond delay="2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2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25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2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250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25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360893" cy="1662979"/>
            <a:chOff x="722549" y="2215661"/>
            <a:chExt cx="10360893" cy="166297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662979"/>
              <a:chOff x="751424" y="4271766"/>
              <a:chExt cx="10360893" cy="180596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805966"/>
                <a:chOff x="748591" y="4323720"/>
                <a:chExt cx="10193330" cy="180596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200329"/>
            </a:xfrm>
            <a:prstGeom prst="rect">
              <a:avLst/>
            </a:prstGeom>
            <a:noFill/>
          </p:spPr>
          <p:txBody>
            <a:bodyPr wrap="square">
              <a:spAutoFit/>
            </a:bodyPr>
            <a:lstStyle/>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Thiết bị được gắn bộ xử lí hiện diện xung quanh ta. Chúng giúp con người tự động hoá một phần hoạt động xử lí thông tin và xuất hiện trong hầu hết các lĩnh vực kinh tế, xã hội và đời sống,…</a:t>
              </a:r>
            </a:p>
          </p:txBody>
        </p:sp>
      </p:grpSp>
      <p:grpSp>
        <p:nvGrpSpPr>
          <p:cNvPr id="14" name="Group 13">
            <a:extLst>
              <a:ext uri="{FF2B5EF4-FFF2-40B4-BE49-F238E27FC236}">
                <a16:creationId xmlns:a16="http://schemas.microsoft.com/office/drawing/2014/main" id="{E48C8259-9FE2-966F-6F72-712F8C8B58C7}"/>
              </a:ext>
            </a:extLst>
          </p:cNvPr>
          <p:cNvGrpSpPr/>
          <p:nvPr/>
        </p:nvGrpSpPr>
        <p:grpSpPr>
          <a:xfrm>
            <a:off x="-172721" y="-121386"/>
            <a:ext cx="4914927" cy="1755228"/>
            <a:chOff x="-3441970" y="621441"/>
            <a:chExt cx="4914927" cy="1755228"/>
          </a:xfrm>
        </p:grpSpPr>
        <p:pic>
          <p:nvPicPr>
            <p:cNvPr id="15" name="Picture 2">
              <a:extLst>
                <a:ext uri="{FF2B5EF4-FFF2-40B4-BE49-F238E27FC236}">
                  <a16:creationId xmlns:a16="http://schemas.microsoft.com/office/drawing/2014/main" id="{F8E8C11B-4230-C8D6-5941-9BEE67B3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D87ECA-27FF-BF1B-F5AB-EF79211062DF}"/>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Củng cố">
            <a:extLst>
              <a:ext uri="{FF2B5EF4-FFF2-40B4-BE49-F238E27FC236}">
                <a16:creationId xmlns:a16="http://schemas.microsoft.com/office/drawing/2014/main" id="{0BB3A087-3236-4056-BBCE-D718DFB20AFE}"/>
              </a:ext>
            </a:extLst>
          </p:cNvPr>
          <p:cNvGrpSpPr/>
          <p:nvPr/>
        </p:nvGrpSpPr>
        <p:grpSpPr>
          <a:xfrm>
            <a:off x="722549" y="1531161"/>
            <a:ext cx="10360893" cy="1725753"/>
            <a:chOff x="722549" y="2215661"/>
            <a:chExt cx="10360893" cy="1725753"/>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662979"/>
              <a:chOff x="751424" y="4271766"/>
              <a:chExt cx="10360893" cy="180596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805966"/>
                <a:chOff x="748591" y="4323720"/>
                <a:chExt cx="10193330" cy="180596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5352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477328"/>
            </a:xfrm>
            <a:prstGeom prst="rect">
              <a:avLst/>
            </a:prstGeom>
            <a:noFill/>
          </p:spPr>
          <p:txBody>
            <a:bodyPr wrap="square">
              <a:spAutoFit/>
            </a:bodyPr>
            <a:lstStyle/>
            <a:p>
              <a:pPr rtl="0"/>
              <a:r>
                <a:rPr lang="en-US" sz="2400" b="0" i="0" u="none" strike="noStrike" kern="1200" baseline="0" dirty="0">
                  <a:solidFill>
                    <a:srgbClr val="231F20"/>
                  </a:solidFill>
                  <a:latin typeface="Times New Roman" panose="02020603050405020304" pitchFamily="18" charset="0"/>
                  <a:cs typeface="Times New Roman" panose="02020603050405020304" pitchFamily="18" charset="0"/>
                </a:rPr>
                <a:t>1</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Em hãy ghép mỗi cụm từ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ô tô lái tự động</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máy chụp cắt lớp</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bảng điện tử</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 </a:t>
              </a:r>
              <a:r>
                <a:rPr lang="vi-VN" sz="2400" b="1" i="0" u="none" strike="noStrike" kern="1200" baseline="0" dirty="0">
                  <a:solidFill>
                    <a:srgbClr val="231F20"/>
                  </a:solidFill>
                  <a:latin typeface="Times New Roman" panose="02020603050405020304" pitchFamily="18" charset="0"/>
                  <a:cs typeface="Times New Roman" panose="02020603050405020304" pitchFamily="18" charset="0"/>
                </a:rPr>
                <a:t>robot lắp ráp </a:t>
              </a:r>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với một thiết bị có gắn bộ xử lí trong Hình 1.2. </a:t>
              </a:r>
            </a:p>
            <a:p>
              <a:pPr rtl="0"/>
              <a:r>
                <a:rPr lang="vi-VN" sz="2400" b="0" i="0" u="none" strike="noStrike" kern="1200" baseline="0" dirty="0">
                  <a:solidFill>
                    <a:srgbClr val="231F20"/>
                  </a:solidFill>
                  <a:latin typeface="Times New Roman" panose="02020603050405020304" pitchFamily="18" charset="0"/>
                  <a:cs typeface="Times New Roman" panose="02020603050405020304" pitchFamily="18" charset="0"/>
                </a:rPr>
                <a:t>2. Những thiết bị trong Hình 1.2 thường xuất hiện ở nơi nào trong thực tế?</a:t>
              </a:r>
            </a:p>
            <a:p>
              <a:pPr rtl="0"/>
              <a:endParaRPr lang="vi-VN" sz="1800" b="0" i="0" u="none" strike="noStrike" kern="1200" baseline="0" dirty="0">
                <a:solidFill>
                  <a:srgbClr val="231F20"/>
                </a:solidFill>
              </a:endParaRPr>
            </a:p>
          </p:txBody>
        </p:sp>
      </p:grpSp>
      <p:grpSp>
        <p:nvGrpSpPr>
          <p:cNvPr id="14" name="Group 13">
            <a:extLst>
              <a:ext uri="{FF2B5EF4-FFF2-40B4-BE49-F238E27FC236}">
                <a16:creationId xmlns:a16="http://schemas.microsoft.com/office/drawing/2014/main" id="{E48C8259-9FE2-966F-6F72-712F8C8B58C7}"/>
              </a:ext>
            </a:extLst>
          </p:cNvPr>
          <p:cNvGrpSpPr/>
          <p:nvPr/>
        </p:nvGrpSpPr>
        <p:grpSpPr>
          <a:xfrm>
            <a:off x="-172721" y="-121386"/>
            <a:ext cx="4914927" cy="1755228"/>
            <a:chOff x="-3441970" y="621441"/>
            <a:chExt cx="4914927" cy="1755228"/>
          </a:xfrm>
        </p:grpSpPr>
        <p:pic>
          <p:nvPicPr>
            <p:cNvPr id="15" name="Picture 2">
              <a:extLst>
                <a:ext uri="{FF2B5EF4-FFF2-40B4-BE49-F238E27FC236}">
                  <a16:creationId xmlns:a16="http://schemas.microsoft.com/office/drawing/2014/main" id="{F8E8C11B-4230-C8D6-5941-9BEE67B3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D87ECA-27FF-BF1B-F5AB-EF79211062DF}"/>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pic>
        <p:nvPicPr>
          <p:cNvPr id="4" name="Picture 3">
            <a:extLst>
              <a:ext uri="{FF2B5EF4-FFF2-40B4-BE49-F238E27FC236}">
                <a16:creationId xmlns:a16="http://schemas.microsoft.com/office/drawing/2014/main" id="{6D7151D5-9DB8-4832-2F57-452344F44F26}"/>
              </a:ext>
            </a:extLst>
          </p:cNvPr>
          <p:cNvPicPr>
            <a:picLocks noChangeAspect="1"/>
          </p:cNvPicPr>
          <p:nvPr/>
        </p:nvPicPr>
        <p:blipFill>
          <a:blip r:embed="rId5"/>
          <a:stretch>
            <a:fillRect/>
          </a:stretch>
        </p:blipFill>
        <p:spPr>
          <a:xfrm>
            <a:off x="1790371" y="4110286"/>
            <a:ext cx="8700090" cy="2191541"/>
          </a:xfrm>
          <a:prstGeom prst="rect">
            <a:avLst/>
          </a:prstGeom>
        </p:spPr>
      </p:pic>
      <p:sp>
        <p:nvSpPr>
          <p:cNvPr id="17" name="TextBox 16">
            <a:extLst>
              <a:ext uri="{FF2B5EF4-FFF2-40B4-BE49-F238E27FC236}">
                <a16:creationId xmlns:a16="http://schemas.microsoft.com/office/drawing/2014/main" id="{5AAE035E-BBED-36DA-205A-3BC9C37C9FAC}"/>
              </a:ext>
            </a:extLst>
          </p:cNvPr>
          <p:cNvSpPr txBox="1"/>
          <p:nvPr/>
        </p:nvSpPr>
        <p:spPr>
          <a:xfrm>
            <a:off x="2030969" y="3663861"/>
            <a:ext cx="1823746" cy="369332"/>
          </a:xfrm>
          <a:prstGeom prst="rect">
            <a:avLst/>
          </a:prstGeom>
          <a:noFill/>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bảng điện tử</a:t>
            </a:r>
          </a:p>
        </p:txBody>
      </p:sp>
      <p:sp>
        <p:nvSpPr>
          <p:cNvPr id="18" name="TextBox 17">
            <a:extLst>
              <a:ext uri="{FF2B5EF4-FFF2-40B4-BE49-F238E27FC236}">
                <a16:creationId xmlns:a16="http://schemas.microsoft.com/office/drawing/2014/main" id="{754BF87B-A542-617A-F945-C6D2DA3D27A6}"/>
              </a:ext>
            </a:extLst>
          </p:cNvPr>
          <p:cNvSpPr txBox="1"/>
          <p:nvPr/>
        </p:nvSpPr>
        <p:spPr>
          <a:xfrm>
            <a:off x="3947081" y="3663861"/>
            <a:ext cx="2165111" cy="369332"/>
          </a:xfrm>
          <a:prstGeom prst="rect">
            <a:avLst/>
          </a:prstGeom>
          <a:noFill/>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máy chụp cắt lớp</a:t>
            </a:r>
          </a:p>
        </p:txBody>
      </p:sp>
      <p:sp>
        <p:nvSpPr>
          <p:cNvPr id="19" name="TextBox 18">
            <a:extLst>
              <a:ext uri="{FF2B5EF4-FFF2-40B4-BE49-F238E27FC236}">
                <a16:creationId xmlns:a16="http://schemas.microsoft.com/office/drawing/2014/main" id="{6523E556-EBBA-8062-14D3-DF8E95FD24EB}"/>
              </a:ext>
            </a:extLst>
          </p:cNvPr>
          <p:cNvSpPr txBox="1"/>
          <p:nvPr/>
        </p:nvSpPr>
        <p:spPr>
          <a:xfrm>
            <a:off x="6112192" y="3663861"/>
            <a:ext cx="2165111" cy="369332"/>
          </a:xfrm>
          <a:prstGeom prst="rect">
            <a:avLst/>
          </a:prstGeom>
          <a:noFill/>
        </p:spPr>
        <p:txBody>
          <a:bodyPr wrap="square">
            <a:spAutoFit/>
          </a:bodyPr>
          <a:lstStyle/>
          <a:p>
            <a:pPr algn="ctr"/>
            <a:r>
              <a:rPr lang="en-US" b="1">
                <a:latin typeface="Tahoma" panose="020B0604030504040204" pitchFamily="34" charset="0"/>
                <a:ea typeface="Tahoma" panose="020B0604030504040204" pitchFamily="34" charset="0"/>
                <a:cs typeface="Tahoma" panose="020B0604030504040204" pitchFamily="34" charset="0"/>
              </a:rPr>
              <a:t>robot lắp ráp </a:t>
            </a:r>
          </a:p>
        </p:txBody>
      </p:sp>
      <p:sp>
        <p:nvSpPr>
          <p:cNvPr id="20" name="TextBox 19">
            <a:extLst>
              <a:ext uri="{FF2B5EF4-FFF2-40B4-BE49-F238E27FC236}">
                <a16:creationId xmlns:a16="http://schemas.microsoft.com/office/drawing/2014/main" id="{B95705EA-D91F-B493-BCBD-CFFC24BDFD94}"/>
              </a:ext>
            </a:extLst>
          </p:cNvPr>
          <p:cNvSpPr txBox="1"/>
          <p:nvPr/>
        </p:nvSpPr>
        <p:spPr>
          <a:xfrm>
            <a:off x="8194992" y="3663861"/>
            <a:ext cx="2165111" cy="369332"/>
          </a:xfrm>
          <a:prstGeom prst="rect">
            <a:avLst/>
          </a:prstGeom>
          <a:noFill/>
        </p:spPr>
        <p:txBody>
          <a:bodyPr wrap="square">
            <a:spAutoFit/>
          </a:bodyPr>
          <a:lstStyle/>
          <a:p>
            <a:pPr algn="ctr"/>
            <a:r>
              <a:rPr lang="vi-VN" b="1">
                <a:solidFill>
                  <a:srgbClr val="231F20"/>
                </a:solidFill>
                <a:latin typeface="Tahoma" panose="020B0604030504040204" pitchFamily="34" charset="0"/>
                <a:ea typeface="Tahoma" panose="020B0604030504040204" pitchFamily="34" charset="0"/>
                <a:cs typeface="Tahoma" panose="020B0604030504040204" pitchFamily="34" charset="0"/>
              </a:rPr>
              <a:t>ô tô lái tự động</a:t>
            </a:r>
            <a:endParaRPr lang="en-US"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64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1" y="448742"/>
            <a:ext cx="11161514" cy="400110"/>
          </a:xfrm>
          <a:prstGeom prst="rect">
            <a:avLst/>
          </a:prstGeom>
          <a:no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7356239" y="2801215"/>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2684576"/>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047760" y="2351639"/>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99533" y="4316461"/>
            <a:ext cx="11577223" cy="1439335"/>
            <a:chOff x="99533" y="2275709"/>
            <a:chExt cx="11577223" cy="1439335"/>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1419283"/>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514715"/>
              <a:ext cx="10221528" cy="1200329"/>
            </a:xfrm>
            <a:prstGeom prst="rect">
              <a:avLst/>
            </a:prstGeom>
            <a:noFill/>
          </p:spPr>
          <p:txBody>
            <a:bodyPr wrap="square" rtlCol="0">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Máy tính ra thiết bị điện tử có thể hỗ trợ tích cực nhiều hoạt động của con người do nó có khả năng tính toán nhanh, chính xác; lưu trữ dung lượng lớn; kết nối toàn cầu với tốc độ cao</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7"/>
            <a:stretch>
              <a:fillRect/>
            </a:stretch>
          </p:blipFill>
          <p:spPr>
            <a:xfrm>
              <a:off x="99533" y="2275709"/>
              <a:ext cx="831417" cy="831417"/>
            </a:xfrm>
            <a:prstGeom prst="rect">
              <a:avLst/>
            </a:prstGeom>
          </p:spPr>
        </p:pic>
      </p:grpSp>
      <p:grpSp>
        <p:nvGrpSpPr>
          <p:cNvPr id="2" name="Câu hỏi hoạt động nhóm">
            <a:extLst>
              <a:ext uri="{FF2B5EF4-FFF2-40B4-BE49-F238E27FC236}">
                <a16:creationId xmlns:a16="http://schemas.microsoft.com/office/drawing/2014/main" id="{71C8FE63-AAEF-33C1-AAE8-1474D40DCFC8}"/>
              </a:ext>
            </a:extLst>
          </p:cNvPr>
          <p:cNvGrpSpPr/>
          <p:nvPr/>
        </p:nvGrpSpPr>
        <p:grpSpPr>
          <a:xfrm>
            <a:off x="564451" y="1045893"/>
            <a:ext cx="6225469" cy="2912443"/>
            <a:chOff x="3206105" y="153843"/>
            <a:chExt cx="6225469" cy="2912443"/>
          </a:xfrm>
        </p:grpSpPr>
        <p:sp>
          <p:nvSpPr>
            <p:cNvPr id="3" name="TextBox 2">
              <a:extLst>
                <a:ext uri="{FF2B5EF4-FFF2-40B4-BE49-F238E27FC236}">
                  <a16:creationId xmlns:a16="http://schemas.microsoft.com/office/drawing/2014/main" id="{29F4C0B1-47BA-8A46-9014-8619DA1F8804}"/>
                </a:ext>
              </a:extLst>
            </p:cNvPr>
            <p:cNvSpPr txBox="1"/>
            <p:nvPr/>
          </p:nvSpPr>
          <p:spPr>
            <a:xfrm>
              <a:off x="3206105" y="1738263"/>
              <a:ext cx="6225469" cy="1328023"/>
            </a:xfrm>
            <a:prstGeom prst="roundRect">
              <a:avLst/>
            </a:prstGeom>
            <a:solidFill>
              <a:srgbClr val="92D050"/>
            </a:solidFill>
          </p:spPr>
          <p:txBody>
            <a:bodyPr wrap="square" rtlCol="0">
              <a:spAutoFit/>
            </a:bodyPr>
            <a:lstStyle/>
            <a:p>
              <a:pPr rtl="0"/>
              <a:r>
                <a:rPr lang="vi-VN" sz="2400" b="0" i="0" u="none" strike="noStrike" kern="1200" baseline="0" dirty="0">
                  <a:solidFill>
                    <a:srgbClr val="000000"/>
                  </a:solidFill>
                  <a:latin typeface="Times New Roman" panose="02020603050405020304" pitchFamily="18" charset="0"/>
                  <a:cs typeface="Times New Roman" panose="02020603050405020304" pitchFamily="18" charset="0"/>
                </a:rPr>
                <a:t>Em hãy nêu một số khả năng của máy tính mà nhờ đó máy tính có thể hỗ trợ con người một cách đắc lực trong cuộc sống</a:t>
              </a:r>
              <a:endParaRPr lang="en-US" sz="2400" b="0" i="0" u="none" strike="noStrike" kern="1200" baseline="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F0D67F6-9944-AD83-4618-E4CE51C9CA9E}"/>
                </a:ext>
              </a:extLst>
            </p:cNvPr>
            <p:cNvGrpSpPr/>
            <p:nvPr/>
          </p:nvGrpSpPr>
          <p:grpSpPr>
            <a:xfrm>
              <a:off x="5208428" y="153843"/>
              <a:ext cx="2220823" cy="1755322"/>
              <a:chOff x="8111612" y="1250254"/>
              <a:chExt cx="3313394" cy="2618882"/>
            </a:xfrm>
            <a:noFill/>
          </p:grpSpPr>
          <p:sp>
            <p:nvSpPr>
              <p:cNvPr id="8" name="Rectangle 7">
                <a:extLst>
                  <a:ext uri="{FF2B5EF4-FFF2-40B4-BE49-F238E27FC236}">
                    <a16:creationId xmlns:a16="http://schemas.microsoft.com/office/drawing/2014/main" id="{BE800AA5-26A9-6F98-1901-B781C4F5DD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pic>
            <p:nvPicPr>
              <p:cNvPr id="20" name="Picture 2">
                <a:extLst>
                  <a:ext uri="{FF2B5EF4-FFF2-40B4-BE49-F238E27FC236}">
                    <a16:creationId xmlns:a16="http://schemas.microsoft.com/office/drawing/2014/main" id="{C44252AA-C379-A0A7-3C76-208A823C4B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22" name="TextBox 21">
                <a:extLst>
                  <a:ext uri="{FF2B5EF4-FFF2-40B4-BE49-F238E27FC236}">
                    <a16:creationId xmlns:a16="http://schemas.microsoft.com/office/drawing/2014/main" id="{0643D227-693A-B748-380F-EAD0A37FD790}"/>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sz="700" b="1" dirty="0">
                    <a:latin typeface="Open Sans" panose="020B0606030504020204" pitchFamily="34" charset="0"/>
                    <a:ea typeface="Open Sans" panose="020B0606030504020204" pitchFamily="34" charset="0"/>
                    <a:cs typeface="Open Sans" panose="020B0606030504020204" pitchFamily="34" charset="0"/>
                  </a:rPr>
                  <a:t>HOẠT ĐỘNG NHÓM</a:t>
                </a:r>
                <a:endParaRPr lang="vi-VN" sz="700" b="1">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554340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15"/>
                                        </p:tgtEl>
                                        <p:attrNameLst>
                                          <p:attrName>ppt_w</p:attrName>
                                        </p:attrNameLst>
                                      </p:cBhvr>
                                      <p:tavLst>
                                        <p:tav tm="0">
                                          <p:val>
                                            <p:strVal val="ppt_w"/>
                                          </p:val>
                                        </p:tav>
                                        <p:tav tm="100000">
                                          <p:val>
                                            <p:fltVal val="0"/>
                                          </p:val>
                                        </p:tav>
                                      </p:tavLst>
                                    </p:anim>
                                    <p:anim calcmode="lin" valueType="num">
                                      <p:cBhvr>
                                        <p:cTn id="22" dur="500"/>
                                        <p:tgtEl>
                                          <p:spTgt spid="15"/>
                                        </p:tgtEl>
                                        <p:attrNameLst>
                                          <p:attrName>ppt_h</p:attrName>
                                        </p:attrNameLst>
                                      </p:cBhvr>
                                      <p:tavLst>
                                        <p:tav tm="0">
                                          <p:val>
                                            <p:strVal val="ppt_h"/>
                                          </p:val>
                                        </p:tav>
                                        <p:tav tm="100000">
                                          <p:val>
                                            <p:fltVal val="0"/>
                                          </p:val>
                                        </p:tav>
                                      </p:tavLst>
                                    </p:anim>
                                    <p:anim calcmode="lin" valueType="num">
                                      <p:cBhvr>
                                        <p:cTn id="23" dur="500"/>
                                        <p:tgtEl>
                                          <p:spTgt spid="15"/>
                                        </p:tgtEl>
                                        <p:attrNameLst>
                                          <p:attrName>style.rotation</p:attrName>
                                        </p:attrNameLst>
                                      </p:cBhvr>
                                      <p:tavLst>
                                        <p:tav tm="0">
                                          <p:val>
                                            <p:fltVal val="0"/>
                                          </p:val>
                                        </p:tav>
                                        <p:tav tm="100000">
                                          <p:val>
                                            <p:fltVal val="360"/>
                                          </p:val>
                                        </p:tav>
                                      </p:tavLst>
                                    </p:anim>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15015" fill="hold"/>
                                        <p:tgtEl>
                                          <p:spTgt spid="7"/>
                                        </p:tgtEl>
                                      </p:cBhvr>
                                    </p:cmd>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md type="call" cmd="stop">
                                      <p:cBhvr>
                                        <p:cTn id="35" dur="1">
                                          <p:stCondLst>
                                            <p:cond delay="499"/>
                                          </p:stCondLst>
                                        </p:cTn>
                                        <p:tgtEl>
                                          <p:spTgt spid="7"/>
                                        </p:tgtEl>
                                      </p:cBhvr>
                                    </p:cmd>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41" fill="hold" display="0">
                  <p:stCondLst>
                    <p:cond delay="indefinite"/>
                  </p:stCondLst>
                </p:cTn>
                <p:tgtEl>
                  <p:spTgt spid="7"/>
                </p:tgtEl>
              </p:cMediaNode>
            </p:video>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1081</TotalTime>
  <Words>854</Words>
  <PresentationFormat>Widescreen</PresentationFormat>
  <Paragraphs>52</Paragraphs>
  <Slides>13</Slides>
  <Notes>5</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Grandview Display</vt:lpstr>
      <vt:lpstr>Open Sans</vt:lpstr>
      <vt:lpstr>Tahoma</vt:lpstr>
      <vt:lpstr>Times New Roman</vt:lpstr>
      <vt:lpstr>UTM Avo</vt:lpstr>
      <vt:lpstr>DashVTI</vt:lpstr>
      <vt:lpstr>Office Theme</vt:lpstr>
      <vt:lpstr>TIẾT 1. BÀI 1:  THẾ GIỚI KỸ THUẬT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2024-08-22T10:29:28Z</dcterms:modified>
</cp:coreProperties>
</file>