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9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1" r:id="rId3"/>
    <p:sldId id="291" r:id="rId4"/>
    <p:sldId id="314" r:id="rId5"/>
    <p:sldId id="315" r:id="rId6"/>
    <p:sldId id="316" r:id="rId7"/>
    <p:sldId id="318" r:id="rId8"/>
    <p:sldId id="319" r:id="rId9"/>
    <p:sldId id="320" r:id="rId10"/>
    <p:sldId id="321" r:id="rId11"/>
    <p:sldId id="322" r:id="rId12"/>
    <p:sldId id="324" r:id="rId13"/>
    <p:sldId id="323" r:id="rId14"/>
    <p:sldId id="325" r:id="rId15"/>
    <p:sldId id="278" r:id="rId16"/>
    <p:sldId id="326" r:id="rId17"/>
    <p:sldId id="32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0000CC"/>
    <a:srgbClr val="1818A8"/>
    <a:srgbClr val="3012AE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1" autoAdjust="0"/>
    <p:restoredTop sz="89698" autoAdjust="0"/>
  </p:normalViewPr>
  <p:slideViewPr>
    <p:cSldViewPr>
      <p:cViewPr>
        <p:scale>
          <a:sx n="66" d="100"/>
          <a:sy n="6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409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EB47AE-674C-4ACF-82A4-3595606BA18E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1055A3-B2B2-470B-8B54-CD0AD9F36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3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7815F-6585-4B89-96C2-2BAC55CAE5D7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A25967-2AB3-49E6-BABF-326B6CE80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3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template can be used as a starter file for presenting training materials in a group setting.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Sections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Right-click on a slide to add sections. Sections can help to organize your slides or facilitate collaboration between multiple authors.</a:t>
            </a:r>
          </a:p>
          <a:p>
            <a:pPr eaLnBrk="1" hangingPunct="1">
              <a:spcBef>
                <a:spcPct val="0"/>
              </a:spcBef>
            </a:pPr>
            <a:endParaRPr lang="en-US" b="1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Notes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the Notes section for delivery notes or to provide additional details for the audience. View these notes in Presentation View during your presentation.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Keep in mind the font size (important for accessibility, visibility, videotaping, and online production)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Coordinated colors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Pay particular attention to the graphs, charts, and text boxes.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Consider that attendees will print in black and white or grayscale. Run a test print to make sure your colors work when printed in pure black and white and grayscale.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Graphics, tables, and graphs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Keep it simple: If possible, use consistent, non-distracting styles and colors.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Label all graphs and tables.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B620D8-4A7C-4110-9AA8-B08F8C0516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3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39939" name="Rectangle 25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Microsoft Confidential</a:t>
            </a:r>
          </a:p>
        </p:txBody>
      </p:sp>
      <p:sp>
        <p:nvSpPr>
          <p:cNvPr id="39940" name="Rectangle 2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BD420-8C84-4778-BD35-A9C96F683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4508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4130675"/>
            <a:ext cx="62611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Is your presentation as crisp as possible? Consider moving extra content to the appendix.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appendix slides to store content that you might want to refer to during the Question slide or that may be useful for attendees to investigate deeper in the future.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3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39939" name="Rectangle 25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Microsoft Confidential</a:t>
            </a:r>
          </a:p>
        </p:txBody>
      </p:sp>
      <p:sp>
        <p:nvSpPr>
          <p:cNvPr id="39940" name="Rectangle 2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BD420-8C84-4778-BD35-A9C96F6835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4508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4130675"/>
            <a:ext cx="6261100" cy="460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Is your presentation as crisp as possible? Consider moving extra content to the appendix.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appendix slides to store content that you might want to refer to during the Question slide or that may be useful for attendees to investigate deeper in the future.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template can be used as a starter file for presenting training materials in a group setting.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Sections</a:t>
            </a: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Right-click on a slide to add sections. Sections can help to organize your slides or facilitate collaboration between multiple authors.</a:t>
            </a:r>
          </a:p>
          <a:p>
            <a:pPr eaLnBrk="1" hangingPunct="1">
              <a:spcBef>
                <a:spcPct val="0"/>
              </a:spcBef>
            </a:pPr>
            <a:endParaRPr lang="en-US" b="1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Notes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Use the Notes section for delivery notes or to provide additional details for the audience. View these notes in Presentation View during your presentation.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Keep in mind the font size (important for accessibility, visibility, videotaping, and online production)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Coordinated colors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Pay particular attention to the graphs, charts, and text boxes.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Consider that attendees will print in black and white or grayscale. Run a test print to make sure your colors work when printed in pure black and white and grayscale.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Graphics, tables, and graphs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Keep it simple: If possible, use consistent, non-distracting styles and colors.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Label all graphs and tables.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5D0F8D-7150-4501-99D8-2E5BFED22A4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6053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6356-605E-4E9D-BA68-7D08817EAEA5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646D-3CE5-439F-A16C-919913E7E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02385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3DAA-5C28-4756-B578-4F5D65A8E0E9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4E80-816F-448E-B651-54A38327F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4322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9CB0-782C-4CF8-8BFC-1AAC160E6776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2E0D-3056-4EDD-BFF7-71C48CBFC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0233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845D-89C0-4A18-AE95-8C06ED8DD8C3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7E6D-DA8D-45E4-A646-E5AB479A9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70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DE2E-9D59-4B5A-8391-569EA67108C0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0AB5-1049-400C-9704-E5B5425FE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5454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42D8-FB73-4068-9528-AAECFC8BBEA7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7E6-4CB9-4046-93E0-610886230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5466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74F9-BE66-4BAF-A083-7311B7934DF0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AAAD-2D6D-42A0-BD1B-503929A8C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2554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98A4-265D-474E-AAE6-5B59E17C7614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CFDF-E095-46D0-83E2-C0682F5E7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7342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1595-3261-4BF4-A938-BDD56BCC3989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1DFB-4AD9-476B-9A37-4FBB2ABD7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731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C598E-EA64-4FDB-9A77-DA2FA9BDD425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EF98-BEA7-42CA-A4D9-7A7D74356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5664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025CA-9DAF-4AF4-BB86-15E9D452874D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9EBE-D7CD-4351-AE87-F675974A6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395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16894-5AD3-4ABF-B98A-912366E8EAFF}" type="datetimeFigureOut">
              <a:rPr lang="en-US"/>
              <a:pPr>
                <a:defRPr/>
              </a:pPr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349FA-3C94-4775-BDF5-6FF7D9394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7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audio" Target="../media/audio1.wav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12.gif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35.xml"/><Relationship Id="rId7" Type="http://schemas.openxmlformats.org/officeDocument/2006/relationships/image" Target="../media/image5.jpe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tags" Target="../tags/tag38.xml"/><Relationship Id="rId7" Type="http://schemas.openxmlformats.org/officeDocument/2006/relationships/image" Target="../media/image6.jpe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tags" Target="../tags/tag41.xml"/><Relationship Id="rId7" Type="http://schemas.openxmlformats.org/officeDocument/2006/relationships/image" Target="../media/image6.jpe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6.jpe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audio" Target="../media/audio1.wav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7.xml"/><Relationship Id="rId7" Type="http://schemas.openxmlformats.org/officeDocument/2006/relationships/image" Target="../media/image5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audio" Target="../media/audio2.wav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4.xml"/><Relationship Id="rId7" Type="http://schemas.openxmlformats.org/officeDocument/2006/relationships/audio" Target="../media/audio3.wav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17.xml"/><Relationship Id="rId7" Type="http://schemas.openxmlformats.org/officeDocument/2006/relationships/image" Target="../media/image5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20.xml"/><Relationship Id="rId7" Type="http://schemas.openxmlformats.org/officeDocument/2006/relationships/audio" Target="../media/audio3.wav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23.xml"/><Relationship Id="rId7" Type="http://schemas.openxmlformats.org/officeDocument/2006/relationships/image" Target="../media/image5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audio" Target="../media/audio2.wav"/><Relationship Id="rId11" Type="http://schemas.openxmlformats.org/officeDocument/2006/relationships/image" Target="../media/image10.jpe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9.jpe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26.xml"/><Relationship Id="rId7" Type="http://schemas.openxmlformats.org/officeDocument/2006/relationships/image" Target="../media/image6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29.xml"/><Relationship Id="rId7" Type="http://schemas.openxmlformats.org/officeDocument/2006/relationships/image" Target="../media/image5.jpe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audio" Target="../media/audio3.wav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995936" y="4778660"/>
            <a:ext cx="4772025" cy="99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err="1" smtClean="0">
                <a:latin typeface="Arial" charset="0"/>
                <a:cs typeface="Arial" charset="0"/>
              </a:rPr>
              <a:t>GV</a:t>
            </a:r>
            <a:r>
              <a:rPr lang="en-US" sz="2800" dirty="0" smtClean="0">
                <a:latin typeface="Arial" charset="0"/>
                <a:cs typeface="Arial" charset="0"/>
              </a:rPr>
              <a:t>: </a:t>
            </a:r>
            <a:r>
              <a:rPr lang="en-US" sz="2800" dirty="0" err="1" smtClean="0">
                <a:latin typeface="Arial" charset="0"/>
                <a:cs typeface="Arial" charset="0"/>
              </a:rPr>
              <a:t>Trần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Thị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Quyên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Arial" charset="0"/>
                <a:cs typeface="Arial" charset="0"/>
              </a:rPr>
              <a:t>Trường</a:t>
            </a:r>
            <a:r>
              <a:rPr lang="en-US" sz="2800" dirty="0" smtClean="0">
                <a:latin typeface="Arial" charset="0"/>
                <a:cs typeface="Arial" charset="0"/>
              </a:rPr>
              <a:t> THCS </a:t>
            </a:r>
            <a:r>
              <a:rPr lang="en-US" sz="2800" dirty="0" err="1" smtClean="0">
                <a:latin typeface="Arial" charset="0"/>
                <a:cs typeface="Arial" charset="0"/>
              </a:rPr>
              <a:t>Lý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Nhâ</a:t>
            </a:r>
            <a:r>
              <a:rPr lang="en-US" sz="2800" dirty="0" err="1" smtClean="0">
                <a:latin typeface="Calibri" pitchFamily="34" charset="0"/>
              </a:rPr>
              <a:t>n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03350" y="1232756"/>
            <a:ext cx="77057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sz="5400" dirty="0" err="1" smtClean="0"/>
              <a:t>Chào</a:t>
            </a:r>
            <a:r>
              <a:rPr sz="5400" dirty="0" smtClean="0"/>
              <a:t> </a:t>
            </a:r>
            <a:r>
              <a:rPr sz="5400" dirty="0" err="1" smtClean="0"/>
              <a:t>mừng</a:t>
            </a:r>
            <a:r>
              <a:rPr sz="5400" dirty="0" smtClean="0"/>
              <a:t> </a:t>
            </a:r>
            <a:r>
              <a:rPr sz="5400" dirty="0" err="1" smtClean="0"/>
              <a:t>quý</a:t>
            </a:r>
            <a:r>
              <a:rPr sz="5400" dirty="0" smtClean="0"/>
              <a:t> </a:t>
            </a:r>
            <a:r>
              <a:rPr sz="5400" dirty="0" err="1" smtClean="0"/>
              <a:t>thầy</a:t>
            </a:r>
            <a:r>
              <a:rPr sz="5400" dirty="0" smtClean="0"/>
              <a:t> </a:t>
            </a:r>
            <a:r>
              <a:rPr sz="5400" dirty="0" err="1"/>
              <a:t>cô</a:t>
            </a:r>
            <a:r>
              <a:rPr sz="5400" dirty="0"/>
              <a:t> </a:t>
            </a:r>
            <a:r>
              <a:rPr sz="5400" dirty="0" err="1" smtClean="0"/>
              <a:t>và</a:t>
            </a:r>
            <a:r>
              <a:rPr sz="5400" dirty="0" smtClean="0"/>
              <a:t> </a:t>
            </a:r>
            <a:r>
              <a:rPr sz="5400" dirty="0" err="1" smtClean="0"/>
              <a:t>các</a:t>
            </a:r>
            <a:r>
              <a:rPr sz="5400" dirty="0" smtClean="0"/>
              <a:t> </a:t>
            </a:r>
            <a:r>
              <a:rPr sz="5400" dirty="0" err="1" smtClean="0"/>
              <a:t>em</a:t>
            </a:r>
            <a:r>
              <a:rPr sz="5400" dirty="0" smtClean="0"/>
              <a:t> </a:t>
            </a:r>
            <a:r>
              <a:rPr sz="5400" dirty="0" err="1" smtClean="0"/>
              <a:t>học</a:t>
            </a:r>
            <a:r>
              <a:rPr sz="5400" dirty="0" smtClean="0"/>
              <a:t> </a:t>
            </a:r>
            <a:r>
              <a:rPr sz="5400" dirty="0" err="1" smtClean="0"/>
              <a:t>sinh</a:t>
            </a:r>
            <a:r>
              <a:rPr sz="5400" dirty="0" smtClean="0"/>
              <a:t> </a:t>
            </a:r>
            <a:r>
              <a:rPr sz="5400" dirty="0" err="1" smtClean="0"/>
              <a:t>dự</a:t>
            </a:r>
            <a:r>
              <a:rPr sz="5400" dirty="0" smtClean="0"/>
              <a:t> </a:t>
            </a:r>
            <a:r>
              <a:rPr sz="5400" dirty="0" err="1" smtClean="0"/>
              <a:t>tiết</a:t>
            </a:r>
            <a:r>
              <a:rPr sz="5400" dirty="0" smtClean="0"/>
              <a:t> </a:t>
            </a:r>
            <a:r>
              <a:rPr sz="5400" dirty="0" err="1" smtClean="0"/>
              <a:t>học</a:t>
            </a:r>
            <a:r>
              <a:rPr sz="5400" dirty="0" smtClean="0"/>
              <a:t> </a:t>
            </a:r>
            <a:r>
              <a:rPr sz="5400" dirty="0" err="1" smtClean="0"/>
              <a:t>toán</a:t>
            </a:r>
            <a:r>
              <a:rPr sz="5400" dirty="0" smtClean="0"/>
              <a:t> </a:t>
            </a:r>
            <a:r>
              <a:rPr sz="5400" dirty="0" err="1" smtClean="0"/>
              <a:t>với</a:t>
            </a:r>
            <a:r>
              <a:rPr sz="5400" dirty="0" smtClean="0"/>
              <a:t> </a:t>
            </a:r>
            <a:r>
              <a:rPr sz="5400" dirty="0" err="1" smtClean="0"/>
              <a:t>lớp</a:t>
            </a:r>
            <a:r>
              <a:rPr sz="5400" dirty="0" smtClean="0"/>
              <a:t> </a:t>
            </a:r>
            <a:r>
              <a:rPr sz="5400" dirty="0" err="1" smtClean="0"/>
              <a:t>8D</a:t>
            </a:r>
            <a:r>
              <a:rPr sz="5400" dirty="0" smtClean="0"/>
              <a:t>!</a:t>
            </a:r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3162300" y="7938"/>
            <a:ext cx="59817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Phòng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dục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đào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Vĩnh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Tường</a:t>
            </a:r>
            <a:endParaRPr lang="en-US" sz="2400" b="1" cap="small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Hội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thi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giáo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viên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giỏi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cap="small" dirty="0" err="1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2400" b="1" cap="small" dirty="0">
                <a:latin typeface="Times New Roman" pitchFamily="18" charset="0"/>
                <a:ea typeface="+mj-ea"/>
                <a:cs typeface="Times New Roman" pitchFamily="18" charset="0"/>
              </a:rPr>
              <a:t> 2011-2012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/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PHẲNG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VÀ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ĐƯỜNG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THẲNG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en-US" b="1" dirty="0" err="1" smtClean="0">
                <a:latin typeface="Arial" charset="0"/>
                <a:ea typeface="Calibri" pitchFamily="34" charset="0"/>
                <a:cs typeface="Arial" charset="0"/>
              </a:rPr>
              <a:t>Chiều</a:t>
            </a:r>
            <a:r>
              <a:rPr lang="en-US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ea typeface="Calibri" pitchFamily="34" charset="0"/>
                <a:cs typeface="Arial" charset="0"/>
              </a:rPr>
              <a:t>cao</a:t>
            </a:r>
            <a:r>
              <a:rPr lang="en-US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b="1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b="1" smtClean="0">
                <a:latin typeface="Arial" charset="0"/>
                <a:ea typeface="Calibri" pitchFamily="34" charset="0"/>
                <a:cs typeface="Arial" charset="0"/>
              </a:rPr>
              <a:t> hộp chữ nhật</a:t>
            </a:r>
            <a:endParaRPr lang="en-US" b="1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1800"/>
              </a:spcBef>
              <a:buNone/>
            </a:pPr>
            <a:endParaRPr lang="en-US" b="1" dirty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2" name="Picture 4" descr="http://trinhanh.com.vn/uploads/shops/2011_02/BHS-19-0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660" y="1500639"/>
            <a:ext cx="5717856" cy="570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880634" y="1478149"/>
            <a:ext cx="3111746" cy="2038927"/>
            <a:chOff x="915669" y="1506114"/>
            <a:chExt cx="3111746" cy="2038927"/>
          </a:xfrm>
        </p:grpSpPr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915669" y="1506114"/>
              <a:ext cx="3111746" cy="1050751"/>
            </a:xfrm>
            <a:custGeom>
              <a:avLst/>
              <a:gdLst>
                <a:gd name="T0" fmla="*/ 3974 w 12336"/>
                <a:gd name="T1" fmla="*/ 0 h 3894"/>
                <a:gd name="T2" fmla="*/ 0 w 12336"/>
                <a:gd name="T3" fmla="*/ 2411 h 3894"/>
                <a:gd name="T4" fmla="*/ 8362 w 12336"/>
                <a:gd name="T5" fmla="*/ 3894 h 3894"/>
                <a:gd name="T6" fmla="*/ 12336 w 12336"/>
                <a:gd name="T7" fmla="*/ 1483 h 3894"/>
                <a:gd name="T8" fmla="*/ 3974 w 12336"/>
                <a:gd name="T9" fmla="*/ 0 h 3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36" h="3894">
                  <a:moveTo>
                    <a:pt x="3974" y="0"/>
                  </a:moveTo>
                  <a:lnTo>
                    <a:pt x="0" y="2411"/>
                  </a:lnTo>
                  <a:lnTo>
                    <a:pt x="8362" y="3894"/>
                  </a:lnTo>
                  <a:lnTo>
                    <a:pt x="12336" y="1483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915669" y="2152241"/>
              <a:ext cx="2128085" cy="1388219"/>
            </a:xfrm>
            <a:custGeom>
              <a:avLst/>
              <a:gdLst>
                <a:gd name="T0" fmla="*/ 0 w 8362"/>
                <a:gd name="T1" fmla="*/ 0 h 5392"/>
                <a:gd name="T2" fmla="*/ 0 w 8362"/>
                <a:gd name="T3" fmla="*/ 3909 h 5392"/>
                <a:gd name="T4" fmla="*/ 8362 w 8362"/>
                <a:gd name="T5" fmla="*/ 5392 h 5392"/>
                <a:gd name="T6" fmla="*/ 8362 w 8362"/>
                <a:gd name="T7" fmla="*/ 1483 h 5392"/>
                <a:gd name="T8" fmla="*/ 0 w 8362"/>
                <a:gd name="T9" fmla="*/ 0 h 5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62" h="5392">
                  <a:moveTo>
                    <a:pt x="0" y="0"/>
                  </a:moveTo>
                  <a:lnTo>
                    <a:pt x="0" y="3909"/>
                  </a:lnTo>
                  <a:lnTo>
                    <a:pt x="8362" y="5392"/>
                  </a:lnTo>
                  <a:lnTo>
                    <a:pt x="8362" y="1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3043754" y="1908793"/>
              <a:ext cx="971541" cy="1636248"/>
            </a:xfrm>
            <a:custGeom>
              <a:avLst/>
              <a:gdLst>
                <a:gd name="T0" fmla="*/ 3974 w 3974"/>
                <a:gd name="T1" fmla="*/ 0 h 6320"/>
                <a:gd name="T2" fmla="*/ 0 w 3974"/>
                <a:gd name="T3" fmla="*/ 2411 h 6320"/>
                <a:gd name="T4" fmla="*/ 0 w 3974"/>
                <a:gd name="T5" fmla="*/ 6320 h 6320"/>
                <a:gd name="T6" fmla="*/ 3974 w 3974"/>
                <a:gd name="T7" fmla="*/ 3909 h 6320"/>
                <a:gd name="T8" fmla="*/ 3974 w 3974"/>
                <a:gd name="T9" fmla="*/ 0 h 6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4" h="6320">
                  <a:moveTo>
                    <a:pt x="3974" y="0"/>
                  </a:moveTo>
                  <a:lnTo>
                    <a:pt x="0" y="2411"/>
                  </a:lnTo>
                  <a:lnTo>
                    <a:pt x="0" y="6320"/>
                  </a:lnTo>
                  <a:lnTo>
                    <a:pt x="3974" y="3909"/>
                  </a:lnTo>
                  <a:lnTo>
                    <a:pt x="397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00" name="TextBox 199"/>
          <p:cNvSpPr txBox="1">
            <a:spLocks noChangeArrowheads="1"/>
          </p:cNvSpPr>
          <p:nvPr/>
        </p:nvSpPr>
        <p:spPr bwMode="auto">
          <a:xfrm>
            <a:off x="7514345" y="1356991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9" name="TextBox 198"/>
          <p:cNvSpPr txBox="1">
            <a:spLocks noChangeArrowheads="1"/>
          </p:cNvSpPr>
          <p:nvPr/>
        </p:nvSpPr>
        <p:spPr bwMode="auto">
          <a:xfrm>
            <a:off x="7728556" y="2819217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028384" y="-2468649"/>
            <a:ext cx="520700" cy="5479256"/>
            <a:chOff x="7841584" y="-2468649"/>
            <a:chExt cx="520700" cy="5479256"/>
          </a:xfrm>
        </p:grpSpPr>
        <p:grpSp>
          <p:nvGrpSpPr>
            <p:cNvPr id="322" name="Group 321"/>
            <p:cNvGrpSpPr/>
            <p:nvPr/>
          </p:nvGrpSpPr>
          <p:grpSpPr>
            <a:xfrm>
              <a:off x="7841584" y="-2468649"/>
              <a:ext cx="520700" cy="5479256"/>
              <a:chOff x="1511659" y="-1109807"/>
              <a:chExt cx="520700" cy="4470933"/>
            </a:xfrm>
          </p:grpSpPr>
          <p:sp>
            <p:nvSpPr>
              <p:cNvPr id="323" name="Rectangle 28"/>
              <p:cNvSpPr>
                <a:spLocks noChangeArrowheads="1"/>
              </p:cNvSpPr>
              <p:nvPr/>
            </p:nvSpPr>
            <p:spPr bwMode="auto">
              <a:xfrm rot="16200000">
                <a:off x="-388635" y="841248"/>
                <a:ext cx="4321288" cy="520700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</a:endParaRPr>
              </a:p>
            </p:txBody>
          </p:sp>
          <p:sp>
            <p:nvSpPr>
              <p:cNvPr id="324" name="Line 29"/>
              <p:cNvSpPr>
                <a:spLocks noChangeShapeType="1"/>
              </p:cNvSpPr>
              <p:nvPr/>
            </p:nvSpPr>
            <p:spPr bwMode="auto">
              <a:xfrm rot="16200000">
                <a:off x="1598443" y="3180099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Line 30"/>
              <p:cNvSpPr>
                <a:spLocks noChangeShapeType="1"/>
              </p:cNvSpPr>
              <p:nvPr/>
            </p:nvSpPr>
            <p:spPr bwMode="auto">
              <a:xfrm rot="16200000">
                <a:off x="1533355" y="320363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31"/>
              <p:cNvSpPr>
                <a:spLocks noChangeShapeType="1"/>
              </p:cNvSpPr>
              <p:nvPr/>
            </p:nvSpPr>
            <p:spPr bwMode="auto">
              <a:xfrm rot="16200000">
                <a:off x="1533355" y="316208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Line 32"/>
              <p:cNvSpPr>
                <a:spLocks noChangeShapeType="1"/>
              </p:cNvSpPr>
              <p:nvPr/>
            </p:nvSpPr>
            <p:spPr bwMode="auto">
              <a:xfrm rot="16200000">
                <a:off x="1533355" y="312053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Line 33"/>
              <p:cNvSpPr>
                <a:spLocks noChangeShapeType="1"/>
              </p:cNvSpPr>
              <p:nvPr/>
            </p:nvSpPr>
            <p:spPr bwMode="auto">
              <a:xfrm rot="16200000">
                <a:off x="1533355" y="307898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34"/>
              <p:cNvSpPr>
                <a:spLocks noChangeShapeType="1"/>
              </p:cNvSpPr>
              <p:nvPr/>
            </p:nvSpPr>
            <p:spPr bwMode="auto">
              <a:xfrm rot="16200000">
                <a:off x="1555051" y="3015737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Line 35"/>
              <p:cNvSpPr>
                <a:spLocks noChangeShapeType="1"/>
              </p:cNvSpPr>
              <p:nvPr/>
            </p:nvSpPr>
            <p:spPr bwMode="auto">
              <a:xfrm rot="16200000">
                <a:off x="1533355" y="299588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Line 36"/>
              <p:cNvSpPr>
                <a:spLocks noChangeShapeType="1"/>
              </p:cNvSpPr>
              <p:nvPr/>
            </p:nvSpPr>
            <p:spPr bwMode="auto">
              <a:xfrm rot="16200000">
                <a:off x="1533355" y="295433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37"/>
              <p:cNvSpPr>
                <a:spLocks noChangeShapeType="1"/>
              </p:cNvSpPr>
              <p:nvPr/>
            </p:nvSpPr>
            <p:spPr bwMode="auto">
              <a:xfrm rot="16200000">
                <a:off x="1533355" y="291278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38"/>
              <p:cNvSpPr>
                <a:spLocks noChangeShapeType="1"/>
              </p:cNvSpPr>
              <p:nvPr/>
            </p:nvSpPr>
            <p:spPr bwMode="auto">
              <a:xfrm rot="16200000">
                <a:off x="1533355" y="287122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Line 39"/>
              <p:cNvSpPr>
                <a:spLocks noChangeShapeType="1"/>
              </p:cNvSpPr>
              <p:nvPr/>
            </p:nvSpPr>
            <p:spPr bwMode="auto">
              <a:xfrm rot="16200000">
                <a:off x="1533355" y="278812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40"/>
              <p:cNvSpPr>
                <a:spLocks noChangeShapeType="1"/>
              </p:cNvSpPr>
              <p:nvPr/>
            </p:nvSpPr>
            <p:spPr bwMode="auto">
              <a:xfrm rot="16200000">
                <a:off x="1533355" y="274657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Line 41"/>
              <p:cNvSpPr>
                <a:spLocks noChangeShapeType="1"/>
              </p:cNvSpPr>
              <p:nvPr/>
            </p:nvSpPr>
            <p:spPr bwMode="auto">
              <a:xfrm rot="16200000">
                <a:off x="1533355" y="270502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42"/>
              <p:cNvSpPr>
                <a:spLocks noChangeShapeType="1"/>
              </p:cNvSpPr>
              <p:nvPr/>
            </p:nvSpPr>
            <p:spPr bwMode="auto">
              <a:xfrm rot="16200000">
                <a:off x="1533355" y="266347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Line 43"/>
              <p:cNvSpPr>
                <a:spLocks noChangeShapeType="1"/>
              </p:cNvSpPr>
              <p:nvPr/>
            </p:nvSpPr>
            <p:spPr bwMode="auto">
              <a:xfrm rot="16200000">
                <a:off x="1533355" y="258037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Line 44"/>
              <p:cNvSpPr>
                <a:spLocks noChangeShapeType="1"/>
              </p:cNvSpPr>
              <p:nvPr/>
            </p:nvSpPr>
            <p:spPr bwMode="auto">
              <a:xfrm rot="16200000">
                <a:off x="1533355" y="253882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Line 45"/>
              <p:cNvSpPr>
                <a:spLocks noChangeShapeType="1"/>
              </p:cNvSpPr>
              <p:nvPr/>
            </p:nvSpPr>
            <p:spPr bwMode="auto">
              <a:xfrm rot="16200000">
                <a:off x="1533355" y="249727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46"/>
              <p:cNvSpPr>
                <a:spLocks noChangeShapeType="1"/>
              </p:cNvSpPr>
              <p:nvPr/>
            </p:nvSpPr>
            <p:spPr bwMode="auto">
              <a:xfrm rot="16200000">
                <a:off x="1533355" y="245572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Line 47"/>
              <p:cNvSpPr>
                <a:spLocks noChangeShapeType="1"/>
              </p:cNvSpPr>
              <p:nvPr/>
            </p:nvSpPr>
            <p:spPr bwMode="auto">
              <a:xfrm rot="16200000">
                <a:off x="1533355" y="237261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Line 48"/>
              <p:cNvSpPr>
                <a:spLocks noChangeShapeType="1"/>
              </p:cNvSpPr>
              <p:nvPr/>
            </p:nvSpPr>
            <p:spPr bwMode="auto">
              <a:xfrm rot="16200000">
                <a:off x="1533355" y="233106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Line 49"/>
              <p:cNvSpPr>
                <a:spLocks noChangeShapeType="1"/>
              </p:cNvSpPr>
              <p:nvPr/>
            </p:nvSpPr>
            <p:spPr bwMode="auto">
              <a:xfrm rot="16200000">
                <a:off x="1533355" y="228951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50"/>
              <p:cNvSpPr>
                <a:spLocks noChangeShapeType="1"/>
              </p:cNvSpPr>
              <p:nvPr/>
            </p:nvSpPr>
            <p:spPr bwMode="auto">
              <a:xfrm rot="16200000">
                <a:off x="1533355" y="224796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Line 51"/>
              <p:cNvSpPr>
                <a:spLocks noChangeShapeType="1"/>
              </p:cNvSpPr>
              <p:nvPr/>
            </p:nvSpPr>
            <p:spPr bwMode="auto">
              <a:xfrm rot="16200000">
                <a:off x="1533355" y="216486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52"/>
              <p:cNvSpPr>
                <a:spLocks noChangeShapeType="1"/>
              </p:cNvSpPr>
              <p:nvPr/>
            </p:nvSpPr>
            <p:spPr bwMode="auto">
              <a:xfrm rot="16200000">
                <a:off x="1533355" y="212331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53"/>
              <p:cNvSpPr>
                <a:spLocks noChangeShapeType="1"/>
              </p:cNvSpPr>
              <p:nvPr/>
            </p:nvSpPr>
            <p:spPr bwMode="auto">
              <a:xfrm rot="16200000">
                <a:off x="1533355" y="208176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54"/>
              <p:cNvSpPr>
                <a:spLocks noChangeShapeType="1"/>
              </p:cNvSpPr>
              <p:nvPr/>
            </p:nvSpPr>
            <p:spPr bwMode="auto">
              <a:xfrm rot="16200000">
                <a:off x="1533355" y="204021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55"/>
              <p:cNvSpPr>
                <a:spLocks noChangeShapeType="1"/>
              </p:cNvSpPr>
              <p:nvPr/>
            </p:nvSpPr>
            <p:spPr bwMode="auto">
              <a:xfrm rot="16200000">
                <a:off x="1533355" y="195711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56"/>
              <p:cNvSpPr>
                <a:spLocks noChangeShapeType="1"/>
              </p:cNvSpPr>
              <p:nvPr/>
            </p:nvSpPr>
            <p:spPr bwMode="auto">
              <a:xfrm rot="16200000">
                <a:off x="1533355" y="191556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" name="Line 57"/>
              <p:cNvSpPr>
                <a:spLocks noChangeShapeType="1"/>
              </p:cNvSpPr>
              <p:nvPr/>
            </p:nvSpPr>
            <p:spPr bwMode="auto">
              <a:xfrm rot="16200000">
                <a:off x="1533355" y="187400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Line 58"/>
              <p:cNvSpPr>
                <a:spLocks noChangeShapeType="1"/>
              </p:cNvSpPr>
              <p:nvPr/>
            </p:nvSpPr>
            <p:spPr bwMode="auto">
              <a:xfrm rot="16200000">
                <a:off x="1533355" y="183245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59"/>
              <p:cNvSpPr>
                <a:spLocks noChangeShapeType="1"/>
              </p:cNvSpPr>
              <p:nvPr/>
            </p:nvSpPr>
            <p:spPr bwMode="auto">
              <a:xfrm rot="16200000">
                <a:off x="1533355" y="174935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60"/>
              <p:cNvSpPr>
                <a:spLocks noChangeShapeType="1"/>
              </p:cNvSpPr>
              <p:nvPr/>
            </p:nvSpPr>
            <p:spPr bwMode="auto">
              <a:xfrm rot="16200000">
                <a:off x="1533355" y="170780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61"/>
              <p:cNvSpPr>
                <a:spLocks noChangeShapeType="1"/>
              </p:cNvSpPr>
              <p:nvPr/>
            </p:nvSpPr>
            <p:spPr bwMode="auto">
              <a:xfrm rot="16200000">
                <a:off x="1533355" y="166625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62"/>
              <p:cNvSpPr>
                <a:spLocks noChangeShapeType="1"/>
              </p:cNvSpPr>
              <p:nvPr/>
            </p:nvSpPr>
            <p:spPr bwMode="auto">
              <a:xfrm rot="16200000">
                <a:off x="1533355" y="162470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63"/>
              <p:cNvSpPr>
                <a:spLocks noChangeShapeType="1"/>
              </p:cNvSpPr>
              <p:nvPr/>
            </p:nvSpPr>
            <p:spPr bwMode="auto">
              <a:xfrm rot="16200000">
                <a:off x="1533355" y="154160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64"/>
              <p:cNvSpPr>
                <a:spLocks noChangeShapeType="1"/>
              </p:cNvSpPr>
              <p:nvPr/>
            </p:nvSpPr>
            <p:spPr bwMode="auto">
              <a:xfrm rot="16200000">
                <a:off x="1533355" y="150005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65"/>
              <p:cNvSpPr>
                <a:spLocks noChangeShapeType="1"/>
              </p:cNvSpPr>
              <p:nvPr/>
            </p:nvSpPr>
            <p:spPr bwMode="auto">
              <a:xfrm rot="16200000">
                <a:off x="1533355" y="145850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66"/>
              <p:cNvSpPr>
                <a:spLocks noChangeShapeType="1"/>
              </p:cNvSpPr>
              <p:nvPr/>
            </p:nvSpPr>
            <p:spPr bwMode="auto">
              <a:xfrm rot="16200000">
                <a:off x="1533355" y="141695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67"/>
              <p:cNvSpPr>
                <a:spLocks noChangeShapeType="1"/>
              </p:cNvSpPr>
              <p:nvPr/>
            </p:nvSpPr>
            <p:spPr bwMode="auto">
              <a:xfrm rot="16200000">
                <a:off x="1533355" y="133384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68"/>
              <p:cNvSpPr>
                <a:spLocks noChangeShapeType="1"/>
              </p:cNvSpPr>
              <p:nvPr/>
            </p:nvSpPr>
            <p:spPr bwMode="auto">
              <a:xfrm rot="16200000">
                <a:off x="1533355" y="129229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69"/>
              <p:cNvSpPr>
                <a:spLocks noChangeShapeType="1"/>
              </p:cNvSpPr>
              <p:nvPr/>
            </p:nvSpPr>
            <p:spPr bwMode="auto">
              <a:xfrm rot="16200000">
                <a:off x="1533355" y="125074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70"/>
              <p:cNvSpPr>
                <a:spLocks noChangeShapeType="1"/>
              </p:cNvSpPr>
              <p:nvPr/>
            </p:nvSpPr>
            <p:spPr bwMode="auto">
              <a:xfrm rot="16200000">
                <a:off x="1533355" y="120919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71"/>
              <p:cNvSpPr>
                <a:spLocks noChangeShapeType="1"/>
              </p:cNvSpPr>
              <p:nvPr/>
            </p:nvSpPr>
            <p:spPr bwMode="auto">
              <a:xfrm rot="16200000">
                <a:off x="1533355" y="112609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72"/>
              <p:cNvSpPr>
                <a:spLocks noChangeShapeType="1"/>
              </p:cNvSpPr>
              <p:nvPr/>
            </p:nvSpPr>
            <p:spPr bwMode="auto">
              <a:xfrm rot="16200000">
                <a:off x="1533355" y="108454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73"/>
              <p:cNvSpPr>
                <a:spLocks noChangeShapeType="1"/>
              </p:cNvSpPr>
              <p:nvPr/>
            </p:nvSpPr>
            <p:spPr bwMode="auto">
              <a:xfrm rot="16200000">
                <a:off x="1533355" y="104299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74"/>
              <p:cNvSpPr>
                <a:spLocks noChangeShapeType="1"/>
              </p:cNvSpPr>
              <p:nvPr/>
            </p:nvSpPr>
            <p:spPr bwMode="auto">
              <a:xfrm rot="16200000">
                <a:off x="1533355" y="100144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75"/>
              <p:cNvSpPr>
                <a:spLocks noChangeShapeType="1"/>
              </p:cNvSpPr>
              <p:nvPr/>
            </p:nvSpPr>
            <p:spPr bwMode="auto">
              <a:xfrm rot="16200000">
                <a:off x="1533355" y="91833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76"/>
              <p:cNvSpPr>
                <a:spLocks noChangeShapeType="1"/>
              </p:cNvSpPr>
              <p:nvPr/>
            </p:nvSpPr>
            <p:spPr bwMode="auto">
              <a:xfrm rot="16200000">
                <a:off x="1533355" y="87678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77"/>
              <p:cNvSpPr>
                <a:spLocks noChangeShapeType="1"/>
              </p:cNvSpPr>
              <p:nvPr/>
            </p:nvSpPr>
            <p:spPr bwMode="auto">
              <a:xfrm rot="16200000">
                <a:off x="1533355" y="83523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78"/>
              <p:cNvSpPr>
                <a:spLocks noChangeShapeType="1"/>
              </p:cNvSpPr>
              <p:nvPr/>
            </p:nvSpPr>
            <p:spPr bwMode="auto">
              <a:xfrm rot="16200000">
                <a:off x="1533355" y="79368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79"/>
              <p:cNvSpPr>
                <a:spLocks noChangeShapeType="1"/>
              </p:cNvSpPr>
              <p:nvPr/>
            </p:nvSpPr>
            <p:spPr bwMode="auto">
              <a:xfrm rot="16200000">
                <a:off x="1533355" y="71058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80"/>
              <p:cNvSpPr>
                <a:spLocks noChangeShapeType="1"/>
              </p:cNvSpPr>
              <p:nvPr/>
            </p:nvSpPr>
            <p:spPr bwMode="auto">
              <a:xfrm rot="16200000">
                <a:off x="1533355" y="66903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Line 81"/>
              <p:cNvSpPr>
                <a:spLocks noChangeShapeType="1"/>
              </p:cNvSpPr>
              <p:nvPr/>
            </p:nvSpPr>
            <p:spPr bwMode="auto">
              <a:xfrm rot="16200000">
                <a:off x="1533355" y="62748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82"/>
              <p:cNvSpPr>
                <a:spLocks noChangeShapeType="1"/>
              </p:cNvSpPr>
              <p:nvPr/>
            </p:nvSpPr>
            <p:spPr bwMode="auto">
              <a:xfrm rot="16200000">
                <a:off x="1533355" y="58593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83"/>
              <p:cNvSpPr>
                <a:spLocks noChangeShapeType="1"/>
              </p:cNvSpPr>
              <p:nvPr/>
            </p:nvSpPr>
            <p:spPr bwMode="auto">
              <a:xfrm rot="16200000">
                <a:off x="1533355" y="50283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84"/>
              <p:cNvSpPr>
                <a:spLocks noChangeShapeType="1"/>
              </p:cNvSpPr>
              <p:nvPr/>
            </p:nvSpPr>
            <p:spPr bwMode="auto">
              <a:xfrm rot="16200000">
                <a:off x="1533355" y="46128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Line 85"/>
              <p:cNvSpPr>
                <a:spLocks noChangeShapeType="1"/>
              </p:cNvSpPr>
              <p:nvPr/>
            </p:nvSpPr>
            <p:spPr bwMode="auto">
              <a:xfrm rot="16200000">
                <a:off x="1533355" y="419729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86"/>
              <p:cNvSpPr>
                <a:spLocks noChangeShapeType="1"/>
              </p:cNvSpPr>
              <p:nvPr/>
            </p:nvSpPr>
            <p:spPr bwMode="auto">
              <a:xfrm rot="16200000">
                <a:off x="1533355" y="37817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87"/>
              <p:cNvSpPr>
                <a:spLocks noChangeShapeType="1"/>
              </p:cNvSpPr>
              <p:nvPr/>
            </p:nvSpPr>
            <p:spPr bwMode="auto">
              <a:xfrm rot="16200000">
                <a:off x="1533355" y="29507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88"/>
              <p:cNvSpPr>
                <a:spLocks noChangeShapeType="1"/>
              </p:cNvSpPr>
              <p:nvPr/>
            </p:nvSpPr>
            <p:spPr bwMode="auto">
              <a:xfrm rot="16200000">
                <a:off x="1533355" y="25352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Line 89"/>
              <p:cNvSpPr>
                <a:spLocks noChangeShapeType="1"/>
              </p:cNvSpPr>
              <p:nvPr/>
            </p:nvSpPr>
            <p:spPr bwMode="auto">
              <a:xfrm rot="16200000">
                <a:off x="1533355" y="21197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90"/>
              <p:cNvSpPr>
                <a:spLocks noChangeShapeType="1"/>
              </p:cNvSpPr>
              <p:nvPr/>
            </p:nvSpPr>
            <p:spPr bwMode="auto">
              <a:xfrm rot="16200000">
                <a:off x="1533355" y="17042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91"/>
              <p:cNvSpPr>
                <a:spLocks noChangeShapeType="1"/>
              </p:cNvSpPr>
              <p:nvPr/>
            </p:nvSpPr>
            <p:spPr bwMode="auto">
              <a:xfrm rot="16200000">
                <a:off x="1533355" y="8732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Line 92"/>
              <p:cNvSpPr>
                <a:spLocks noChangeShapeType="1"/>
              </p:cNvSpPr>
              <p:nvPr/>
            </p:nvSpPr>
            <p:spPr bwMode="auto">
              <a:xfrm rot="16200000">
                <a:off x="1533355" y="4577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93"/>
              <p:cNvSpPr>
                <a:spLocks noChangeShapeType="1"/>
              </p:cNvSpPr>
              <p:nvPr/>
            </p:nvSpPr>
            <p:spPr bwMode="auto">
              <a:xfrm rot="16200000">
                <a:off x="1533355" y="422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Line 94"/>
              <p:cNvSpPr>
                <a:spLocks noChangeShapeType="1"/>
              </p:cNvSpPr>
              <p:nvPr/>
            </p:nvSpPr>
            <p:spPr bwMode="auto">
              <a:xfrm rot="16200000">
                <a:off x="1533355" y="-3733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95"/>
              <p:cNvSpPr>
                <a:spLocks noChangeShapeType="1"/>
              </p:cNvSpPr>
              <p:nvPr/>
            </p:nvSpPr>
            <p:spPr bwMode="auto">
              <a:xfrm rot="16200000">
                <a:off x="1533355" y="-12043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Line 96"/>
              <p:cNvSpPr>
                <a:spLocks noChangeShapeType="1"/>
              </p:cNvSpPr>
              <p:nvPr/>
            </p:nvSpPr>
            <p:spPr bwMode="auto">
              <a:xfrm rot="16200000">
                <a:off x="1533355" y="-16198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Line 97"/>
              <p:cNvSpPr>
                <a:spLocks noChangeShapeType="1"/>
              </p:cNvSpPr>
              <p:nvPr/>
            </p:nvSpPr>
            <p:spPr bwMode="auto">
              <a:xfrm rot="16200000">
                <a:off x="1533355" y="-20353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98"/>
              <p:cNvSpPr>
                <a:spLocks noChangeShapeType="1"/>
              </p:cNvSpPr>
              <p:nvPr/>
            </p:nvSpPr>
            <p:spPr bwMode="auto">
              <a:xfrm rot="16200000">
                <a:off x="1533355" y="-24508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Line 99"/>
              <p:cNvSpPr>
                <a:spLocks noChangeShapeType="1"/>
              </p:cNvSpPr>
              <p:nvPr/>
            </p:nvSpPr>
            <p:spPr bwMode="auto">
              <a:xfrm rot="16200000">
                <a:off x="1533355" y="-32818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Line 100"/>
              <p:cNvSpPr>
                <a:spLocks noChangeShapeType="1"/>
              </p:cNvSpPr>
              <p:nvPr/>
            </p:nvSpPr>
            <p:spPr bwMode="auto">
              <a:xfrm rot="16200000">
                <a:off x="1533355" y="-36973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Line 101"/>
              <p:cNvSpPr>
                <a:spLocks noChangeShapeType="1"/>
              </p:cNvSpPr>
              <p:nvPr/>
            </p:nvSpPr>
            <p:spPr bwMode="auto">
              <a:xfrm rot="16200000">
                <a:off x="1533355" y="-41128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Line 102"/>
              <p:cNvSpPr>
                <a:spLocks noChangeShapeType="1"/>
              </p:cNvSpPr>
              <p:nvPr/>
            </p:nvSpPr>
            <p:spPr bwMode="auto">
              <a:xfrm rot="16200000">
                <a:off x="1533355" y="-452838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Line 103"/>
              <p:cNvSpPr>
                <a:spLocks noChangeShapeType="1"/>
              </p:cNvSpPr>
              <p:nvPr/>
            </p:nvSpPr>
            <p:spPr bwMode="auto">
              <a:xfrm rot="16200000">
                <a:off x="1533355" y="-535940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Line 104"/>
              <p:cNvSpPr>
                <a:spLocks noChangeShapeType="1"/>
              </p:cNvSpPr>
              <p:nvPr/>
            </p:nvSpPr>
            <p:spPr bwMode="auto">
              <a:xfrm rot="16200000">
                <a:off x="1533355" y="-577491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Line 105"/>
              <p:cNvSpPr>
                <a:spLocks noChangeShapeType="1"/>
              </p:cNvSpPr>
              <p:nvPr/>
            </p:nvSpPr>
            <p:spPr bwMode="auto">
              <a:xfrm rot="16200000">
                <a:off x="1598443" y="2764591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Line 106"/>
              <p:cNvSpPr>
                <a:spLocks noChangeShapeType="1"/>
              </p:cNvSpPr>
              <p:nvPr/>
            </p:nvSpPr>
            <p:spPr bwMode="auto">
              <a:xfrm rot="16200000">
                <a:off x="1598443" y="2349083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Line 107"/>
              <p:cNvSpPr>
                <a:spLocks noChangeShapeType="1"/>
              </p:cNvSpPr>
              <p:nvPr/>
            </p:nvSpPr>
            <p:spPr bwMode="auto">
              <a:xfrm rot="16200000">
                <a:off x="1598443" y="1933574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108"/>
              <p:cNvSpPr>
                <a:spLocks noChangeShapeType="1"/>
              </p:cNvSpPr>
              <p:nvPr/>
            </p:nvSpPr>
            <p:spPr bwMode="auto">
              <a:xfrm rot="16200000">
                <a:off x="1598443" y="1518066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Line 109"/>
              <p:cNvSpPr>
                <a:spLocks noChangeShapeType="1"/>
              </p:cNvSpPr>
              <p:nvPr/>
            </p:nvSpPr>
            <p:spPr bwMode="auto">
              <a:xfrm rot="16200000">
                <a:off x="1598443" y="1102557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Line 110"/>
              <p:cNvSpPr>
                <a:spLocks noChangeShapeType="1"/>
              </p:cNvSpPr>
              <p:nvPr/>
            </p:nvSpPr>
            <p:spPr bwMode="auto">
              <a:xfrm rot="16200000">
                <a:off x="1598443" y="687049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111"/>
              <p:cNvSpPr>
                <a:spLocks noChangeShapeType="1"/>
              </p:cNvSpPr>
              <p:nvPr/>
            </p:nvSpPr>
            <p:spPr bwMode="auto">
              <a:xfrm rot="16200000">
                <a:off x="1598443" y="271540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Line 112"/>
              <p:cNvSpPr>
                <a:spLocks noChangeShapeType="1"/>
              </p:cNvSpPr>
              <p:nvPr/>
            </p:nvSpPr>
            <p:spPr bwMode="auto">
              <a:xfrm rot="16200000">
                <a:off x="1598443" y="-143968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Line 113"/>
              <p:cNvSpPr>
                <a:spLocks noChangeShapeType="1"/>
              </p:cNvSpPr>
              <p:nvPr/>
            </p:nvSpPr>
            <p:spPr bwMode="auto">
              <a:xfrm rot="16200000">
                <a:off x="1598443" y="-559477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Line 114"/>
              <p:cNvSpPr>
                <a:spLocks noChangeShapeType="1"/>
              </p:cNvSpPr>
              <p:nvPr/>
            </p:nvSpPr>
            <p:spPr bwMode="auto">
              <a:xfrm rot="16200000">
                <a:off x="1555051" y="2600228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Line 115"/>
              <p:cNvSpPr>
                <a:spLocks noChangeShapeType="1"/>
              </p:cNvSpPr>
              <p:nvPr/>
            </p:nvSpPr>
            <p:spPr bwMode="auto">
              <a:xfrm rot="16200000">
                <a:off x="1555051" y="2184720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" name="Line 116"/>
              <p:cNvSpPr>
                <a:spLocks noChangeShapeType="1"/>
              </p:cNvSpPr>
              <p:nvPr/>
            </p:nvSpPr>
            <p:spPr bwMode="auto">
              <a:xfrm rot="16200000">
                <a:off x="1555051" y="1769211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Line 117"/>
              <p:cNvSpPr>
                <a:spLocks noChangeShapeType="1"/>
              </p:cNvSpPr>
              <p:nvPr/>
            </p:nvSpPr>
            <p:spPr bwMode="auto">
              <a:xfrm rot="16200000">
                <a:off x="1555051" y="1353703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Line 118"/>
              <p:cNvSpPr>
                <a:spLocks noChangeShapeType="1"/>
              </p:cNvSpPr>
              <p:nvPr/>
            </p:nvSpPr>
            <p:spPr bwMode="auto">
              <a:xfrm rot="16200000">
                <a:off x="1555051" y="938195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Line 119"/>
              <p:cNvSpPr>
                <a:spLocks noChangeShapeType="1"/>
              </p:cNvSpPr>
              <p:nvPr/>
            </p:nvSpPr>
            <p:spPr bwMode="auto">
              <a:xfrm rot="16200000">
                <a:off x="1555051" y="522686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Line 120"/>
              <p:cNvSpPr>
                <a:spLocks noChangeShapeType="1"/>
              </p:cNvSpPr>
              <p:nvPr/>
            </p:nvSpPr>
            <p:spPr bwMode="auto">
              <a:xfrm rot="16200000">
                <a:off x="1555051" y="107178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Line 121"/>
              <p:cNvSpPr>
                <a:spLocks noChangeShapeType="1"/>
              </p:cNvSpPr>
              <p:nvPr/>
            </p:nvSpPr>
            <p:spPr bwMode="auto">
              <a:xfrm rot="16200000">
                <a:off x="1555051" y="-308331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Text Box 122"/>
              <p:cNvSpPr txBox="1">
                <a:spLocks noChangeArrowheads="1"/>
              </p:cNvSpPr>
              <p:nvPr/>
            </p:nvSpPr>
            <p:spPr bwMode="auto">
              <a:xfrm rot="16200000">
                <a:off x="1710397" y="3053376"/>
                <a:ext cx="24616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3300"/>
                    </a:solidFill>
                  </a:rPr>
                  <a:t>0</a:t>
                </a:r>
                <a:endParaRPr lang="en-US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418" name="Text Box 123"/>
              <p:cNvSpPr txBox="1">
                <a:spLocks noChangeArrowheads="1"/>
              </p:cNvSpPr>
              <p:nvPr/>
            </p:nvSpPr>
            <p:spPr bwMode="auto">
              <a:xfrm rot="16200000">
                <a:off x="1714022" y="2631507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419" name="Text Box 124"/>
              <p:cNvSpPr txBox="1">
                <a:spLocks noChangeArrowheads="1"/>
              </p:cNvSpPr>
              <p:nvPr/>
            </p:nvSpPr>
            <p:spPr bwMode="auto">
              <a:xfrm rot="16200000">
                <a:off x="1714022" y="2215998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420" name="Text Box 125"/>
              <p:cNvSpPr txBox="1">
                <a:spLocks noChangeArrowheads="1"/>
              </p:cNvSpPr>
              <p:nvPr/>
            </p:nvSpPr>
            <p:spPr bwMode="auto">
              <a:xfrm rot="16200000">
                <a:off x="1714022" y="1800490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421" name="Text Box 126"/>
              <p:cNvSpPr txBox="1">
                <a:spLocks noChangeArrowheads="1"/>
              </p:cNvSpPr>
              <p:nvPr/>
            </p:nvSpPr>
            <p:spPr bwMode="auto">
              <a:xfrm rot="16200000">
                <a:off x="1714022" y="1384116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422" name="Text Box 127"/>
              <p:cNvSpPr txBox="1">
                <a:spLocks noChangeArrowheads="1"/>
              </p:cNvSpPr>
              <p:nvPr/>
            </p:nvSpPr>
            <p:spPr bwMode="auto">
              <a:xfrm rot="16200000">
                <a:off x="1714022" y="972935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5</a:t>
                </a:r>
              </a:p>
            </p:txBody>
          </p:sp>
          <p:sp>
            <p:nvSpPr>
              <p:cNvPr id="423" name="Text Box 128"/>
              <p:cNvSpPr txBox="1">
                <a:spLocks noChangeArrowheads="1"/>
              </p:cNvSpPr>
              <p:nvPr/>
            </p:nvSpPr>
            <p:spPr bwMode="auto">
              <a:xfrm rot="16200000">
                <a:off x="1714022" y="556561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6</a:t>
                </a:r>
              </a:p>
            </p:txBody>
          </p:sp>
          <p:sp>
            <p:nvSpPr>
              <p:cNvPr id="424" name="Text Box 129"/>
              <p:cNvSpPr txBox="1">
                <a:spLocks noChangeArrowheads="1"/>
              </p:cNvSpPr>
              <p:nvPr/>
            </p:nvSpPr>
            <p:spPr bwMode="auto">
              <a:xfrm rot="16200000">
                <a:off x="1714022" y="142784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7</a:t>
                </a:r>
              </a:p>
            </p:txBody>
          </p:sp>
          <p:sp>
            <p:nvSpPr>
              <p:cNvPr id="425" name="Text Box 130"/>
              <p:cNvSpPr txBox="1">
                <a:spLocks noChangeArrowheads="1"/>
              </p:cNvSpPr>
              <p:nvPr/>
            </p:nvSpPr>
            <p:spPr bwMode="auto">
              <a:xfrm rot="16200000">
                <a:off x="1714022" y="-272724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</a:rPr>
                  <a:t>8</a:t>
                </a:r>
              </a:p>
            </p:txBody>
          </p:sp>
          <p:sp>
            <p:nvSpPr>
              <p:cNvPr id="426" name="Text Box 131"/>
              <p:cNvSpPr txBox="1">
                <a:spLocks noChangeArrowheads="1"/>
              </p:cNvSpPr>
              <p:nvPr/>
            </p:nvSpPr>
            <p:spPr bwMode="auto">
              <a:xfrm rot="16200000">
                <a:off x="1714022" y="-689099"/>
                <a:ext cx="238917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3300"/>
                    </a:solidFill>
                  </a:rPr>
                  <a:t>9</a:t>
                </a:r>
              </a:p>
            </p:txBody>
          </p:sp>
          <p:sp>
            <p:nvSpPr>
              <p:cNvPr id="427" name="Line 132"/>
              <p:cNvSpPr>
                <a:spLocks noChangeShapeType="1"/>
              </p:cNvSpPr>
              <p:nvPr/>
            </p:nvSpPr>
            <p:spPr bwMode="auto">
              <a:xfrm rot="16200000">
                <a:off x="1533355" y="-619042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133"/>
              <p:cNvSpPr>
                <a:spLocks noChangeShapeType="1"/>
              </p:cNvSpPr>
              <p:nvPr/>
            </p:nvSpPr>
            <p:spPr bwMode="auto">
              <a:xfrm rot="16200000">
                <a:off x="1533355" y="-660593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Line 134"/>
              <p:cNvSpPr>
                <a:spLocks noChangeShapeType="1"/>
              </p:cNvSpPr>
              <p:nvPr/>
            </p:nvSpPr>
            <p:spPr bwMode="auto">
              <a:xfrm rot="16200000">
                <a:off x="1533355" y="-743694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135"/>
              <p:cNvSpPr>
                <a:spLocks noChangeShapeType="1"/>
              </p:cNvSpPr>
              <p:nvPr/>
            </p:nvSpPr>
            <p:spPr bwMode="auto">
              <a:xfrm rot="16200000">
                <a:off x="1533355" y="-785245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Line 136"/>
              <p:cNvSpPr>
                <a:spLocks noChangeShapeType="1"/>
              </p:cNvSpPr>
              <p:nvPr/>
            </p:nvSpPr>
            <p:spPr bwMode="auto">
              <a:xfrm rot="16200000">
                <a:off x="1533355" y="-826796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Line 137"/>
              <p:cNvSpPr>
                <a:spLocks noChangeShapeType="1"/>
              </p:cNvSpPr>
              <p:nvPr/>
            </p:nvSpPr>
            <p:spPr bwMode="auto">
              <a:xfrm rot="16200000">
                <a:off x="1533355" y="-868347"/>
                <a:ext cx="0" cy="43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" name="Line 138"/>
              <p:cNvSpPr>
                <a:spLocks noChangeShapeType="1"/>
              </p:cNvSpPr>
              <p:nvPr/>
            </p:nvSpPr>
            <p:spPr bwMode="auto">
              <a:xfrm rot="16200000">
                <a:off x="1555051" y="-723839"/>
                <a:ext cx="0" cy="86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139"/>
              <p:cNvSpPr>
                <a:spLocks noChangeShapeType="1"/>
              </p:cNvSpPr>
              <p:nvPr/>
            </p:nvSpPr>
            <p:spPr bwMode="auto">
              <a:xfrm rot="16200000">
                <a:off x="1598443" y="-974985"/>
                <a:ext cx="0" cy="1735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Text Box 140"/>
              <p:cNvSpPr txBox="1">
                <a:spLocks noChangeArrowheads="1"/>
              </p:cNvSpPr>
              <p:nvPr/>
            </p:nvSpPr>
            <p:spPr bwMode="auto">
              <a:xfrm rot="16200000">
                <a:off x="1665114" y="-1124950"/>
                <a:ext cx="336735" cy="3670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3300"/>
                    </a:solidFill>
                  </a:rPr>
                  <a:t>10</a:t>
                </a:r>
              </a:p>
            </p:txBody>
          </p:sp>
          <p:sp>
            <p:nvSpPr>
              <p:cNvPr id="436" name="Text Box 141"/>
              <p:cNvSpPr txBox="1">
                <a:spLocks noChangeArrowheads="1"/>
              </p:cNvSpPr>
              <p:nvPr/>
            </p:nvSpPr>
            <p:spPr bwMode="auto">
              <a:xfrm rot="16200000">
                <a:off x="1808583" y="-214948"/>
                <a:ext cx="141100" cy="214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sz="80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37" name="Text Box 122"/>
            <p:cNvSpPr txBox="1">
              <a:spLocks noChangeArrowheads="1"/>
            </p:cNvSpPr>
            <p:nvPr/>
          </p:nvSpPr>
          <p:spPr bwMode="auto">
            <a:xfrm rot="16200000">
              <a:off x="7943809" y="2433456"/>
              <a:ext cx="420308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500" dirty="0" smtClean="0">
                  <a:solidFill>
                    <a:srgbClr val="FF3300"/>
                  </a:solidFill>
                </a:rPr>
                <a:t>cm</a:t>
              </a:r>
              <a:endParaRPr lang="en-US" sz="1500" dirty="0">
                <a:solidFill>
                  <a:srgbClr val="FF33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75556" y="2030068"/>
            <a:ext cx="29231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en-US" sz="3000" smtClean="0">
                <a:latin typeface="Arial" charset="0"/>
                <a:ea typeface="Calibri" pitchFamily="34" charset="0"/>
              </a:rPr>
              <a:t>Chiều </a:t>
            </a:r>
            <a:r>
              <a:rPr lang="en-US" sz="3000" err="1">
                <a:latin typeface="Arial" charset="0"/>
                <a:ea typeface="Calibri" pitchFamily="34" charset="0"/>
              </a:rPr>
              <a:t>cao</a:t>
            </a:r>
            <a:r>
              <a:rPr lang="en-US" sz="3000">
                <a:latin typeface="Arial" charset="0"/>
                <a:ea typeface="Calibri" pitchFamily="34" charset="0"/>
              </a:rPr>
              <a:t> </a:t>
            </a:r>
            <a:r>
              <a:rPr lang="en-US" sz="3000" smtClean="0">
                <a:latin typeface="Arial" charset="0"/>
                <a:ea typeface="Calibri" pitchFamily="34" charset="0"/>
              </a:rPr>
              <a:t>hình</a:t>
            </a:r>
            <a:endParaRPr lang="en-US" sz="3000" dirty="0">
              <a:latin typeface="Arial" charset="0"/>
              <a:ea typeface="Calibri" pitchFamily="34" charset="0"/>
            </a:endParaRPr>
          </a:p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en-US" sz="3000" smtClean="0">
                <a:latin typeface="Arial" charset="0"/>
                <a:ea typeface="Calibri" pitchFamily="34" charset="0"/>
              </a:rPr>
              <a:t>hộp chữ nhật là  độ</a:t>
            </a:r>
            <a:r>
              <a:rPr lang="en-US" sz="3000" dirty="0">
                <a:latin typeface="Arial" charset="0"/>
                <a:ea typeface="Calibri" pitchFamily="34" charset="0"/>
              </a:rPr>
              <a:t> </a:t>
            </a:r>
            <a:r>
              <a:rPr lang="en-US" sz="3000" smtClean="0">
                <a:latin typeface="Arial" charset="0"/>
                <a:ea typeface="Calibri" pitchFamily="34" charset="0"/>
              </a:rPr>
              <a:t>dài đoạn thẳng </a:t>
            </a:r>
            <a:r>
              <a:rPr lang="en-US" sz="3000" dirty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AA</a:t>
            </a:r>
            <a:r>
              <a:rPr lang="en-US" sz="30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’</a:t>
            </a:r>
            <a:endParaRPr lang="en-US" sz="3000" dirty="0">
              <a:solidFill>
                <a:srgbClr val="FF0000"/>
              </a:solidFill>
              <a:latin typeface="Arial" charset="0"/>
              <a:ea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8142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/>
      <p:bldP spid="19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PHẲNG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VÀ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ĐƯỜNG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THẲNG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blipFill>
            <a:blip r:embed="rId8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600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r>
              <a:rPr lang="vi-VN" sz="2800" smtClean="0">
                <a:latin typeface="Arial" pitchFamily="34" charset="0"/>
                <a:cs typeface="Arial" pitchFamily="34" charset="0"/>
              </a:rPr>
              <a:t>Các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đỉnh: A, B, C ... như là các </a:t>
            </a:r>
            <a:r>
              <a:rPr lang="vi-VN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vi-V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r>
              <a:rPr lang="vi-VN" sz="2800" dirty="0">
                <a:latin typeface="Arial" pitchFamily="34" charset="0"/>
                <a:cs typeface="Arial" pitchFamily="34" charset="0"/>
              </a:rPr>
              <a:t>Các cạnh AB, BC, BB’ .... như là các </a:t>
            </a:r>
            <a:r>
              <a:rPr lang="vi-VN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 </a:t>
            </a:r>
            <a:r>
              <a:rPr lang="vi-VN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vi-V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-274320" algn="just" eaLnBrk="1" hangingPunct="1">
              <a:spcBef>
                <a:spcPts val="600"/>
              </a:spcBef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ABCD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 smtClean="0">
                <a:latin typeface="Arial" pitchFamily="34" charset="0"/>
                <a:cs typeface="Arial" pitchFamily="34" charset="0"/>
              </a:rPr>
              <a:t>mọi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phía)</a:t>
            </a:r>
          </a:p>
          <a:p>
            <a:pPr marL="0" indent="-274320" algn="just" eaLnBrk="1" hangingPunct="1">
              <a:spcBef>
                <a:spcPts val="600"/>
              </a:spcBef>
            </a:pPr>
            <a:r>
              <a:rPr lang="en-US" smtClean="0"/>
              <a:t>Đường thẳng qua hai điểm A, B của mặt phẳng (ABCD) thì nằm trọn trong mặt phẳng đó.</a:t>
            </a:r>
            <a:endParaRPr lang="en-US" dirty="0" smtClean="0"/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059782" y="1280373"/>
            <a:ext cx="2976714" cy="2580675"/>
            <a:chOff x="4151570" y="3163034"/>
            <a:chExt cx="2976714" cy="2580675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567143" y="4291899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0" y="4291899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940152" y="4761148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572000" y="4930022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572000" y="4291899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4572000" y="3642159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940152" y="4774825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5940152" y="4125085"/>
              <a:ext cx="684076" cy="64375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256076" y="3652008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256076" y="4290131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251219" y="3669476"/>
              <a:ext cx="0" cy="640080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624228" y="4138725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40602" y="3712517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C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552220" y="4601680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C’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40052" y="3163034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B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212305" y="3889010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B’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868144" y="4617132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D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868144" y="5251266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D’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79111" y="3844220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A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151570" y="4750211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A’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5644353" y="1178257"/>
            <a:ext cx="2124236" cy="2033205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120517" y="1698885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34492" y="2366389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487430" y="1749290"/>
            <a:ext cx="692336" cy="6535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>
            <a:spLocks/>
          </p:cNvSpPr>
          <p:nvPr/>
        </p:nvSpPr>
        <p:spPr bwMode="auto">
          <a:xfrm rot="162963">
            <a:off x="6517151" y="1791166"/>
            <a:ext cx="1990788" cy="1081280"/>
          </a:xfrm>
          <a:custGeom>
            <a:avLst/>
            <a:gdLst>
              <a:gd name="T0" fmla="*/ 3974 w 12336"/>
              <a:gd name="T1" fmla="*/ 0 h 3894"/>
              <a:gd name="T2" fmla="*/ 0 w 12336"/>
              <a:gd name="T3" fmla="*/ 2411 h 3894"/>
              <a:gd name="T4" fmla="*/ 8362 w 12336"/>
              <a:gd name="T5" fmla="*/ 3894 h 3894"/>
              <a:gd name="T6" fmla="*/ 12336 w 12336"/>
              <a:gd name="T7" fmla="*/ 1483 h 3894"/>
              <a:gd name="T8" fmla="*/ 3974 w 12336"/>
              <a:gd name="T9" fmla="*/ 0 h 3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36" h="3894">
                <a:moveTo>
                  <a:pt x="3974" y="0"/>
                </a:moveTo>
                <a:lnTo>
                  <a:pt x="0" y="2411"/>
                </a:lnTo>
                <a:lnTo>
                  <a:pt x="8362" y="3894"/>
                </a:lnTo>
                <a:lnTo>
                  <a:pt x="12336" y="1483"/>
                </a:lnTo>
                <a:lnTo>
                  <a:pt x="397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829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6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5" grpId="0" animBg="1"/>
      <p:bldP spid="58" grpId="0" animBg="1"/>
      <p:bldP spid="5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3.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BÀI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TẬP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blipFill>
            <a:blip r:embed="rId7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vẽ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 eaLnBrk="1" hangingPunct="1">
              <a:spcBef>
                <a:spcPts val="600"/>
              </a:spcBef>
              <a:buAutoNum type="alphaLcParenR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ABCD.MNPQ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 algn="just" eaLnBrk="1" hangingPunct="1">
              <a:spcBef>
                <a:spcPts val="600"/>
              </a:spcBef>
              <a:buAutoNum type="alphaLcParenR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ABCD.MNPQ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 algn="just" eaLnBrk="1" hangingPunct="1">
              <a:spcBef>
                <a:spcPts val="600"/>
              </a:spcBef>
              <a:buAutoNum type="alphaLcParenR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vi-VN" dirty="0">
                <a:latin typeface="Arial" pitchFamily="34" charset="0"/>
                <a:cs typeface="Arial" pitchFamily="34" charset="0"/>
              </a:rPr>
              <a:t>DC = 4cm, NB = 3cm. Hãy tính độ dài DP.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-274320" algn="just" eaLnBrk="1" hangingPunct="1">
              <a:spcBef>
                <a:spcPts val="600"/>
              </a:spcBef>
            </a:pP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3023828" y="1088740"/>
            <a:ext cx="3600537" cy="2108675"/>
            <a:chOff x="0" y="-9"/>
            <a:chExt cx="1775" cy="1054"/>
          </a:xfrm>
        </p:grpSpPr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575" y="547"/>
              <a:ext cx="20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N</a:t>
              </a:r>
            </a:p>
          </p:txBody>
        </p:sp>
        <p:grpSp>
          <p:nvGrpSpPr>
            <p:cNvPr id="33" name="Group 6"/>
            <p:cNvGrpSpPr>
              <a:grpSpLocks/>
            </p:cNvGrpSpPr>
            <p:nvPr/>
          </p:nvGrpSpPr>
          <p:grpSpPr bwMode="auto">
            <a:xfrm>
              <a:off x="192" y="202"/>
              <a:ext cx="1363" cy="624"/>
              <a:chOff x="0" y="0"/>
              <a:chExt cx="1008" cy="624"/>
            </a:xfrm>
          </p:grpSpPr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864" y="144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5" name="Line 10"/>
              <p:cNvSpPr>
                <a:spLocks noChangeShapeType="1"/>
              </p:cNvSpPr>
              <p:nvPr/>
            </p:nvSpPr>
            <p:spPr bwMode="auto">
              <a:xfrm>
                <a:off x="0" y="624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6" name="Line 1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44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 flipH="1">
                <a:off x="864" y="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8" name="Line 13"/>
              <p:cNvSpPr>
                <a:spLocks noChangeShapeType="1"/>
              </p:cNvSpPr>
              <p:nvPr/>
            </p:nvSpPr>
            <p:spPr bwMode="auto">
              <a:xfrm flipH="1">
                <a:off x="864" y="48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9" name="Line 14"/>
              <p:cNvSpPr>
                <a:spLocks noChangeShapeType="1"/>
              </p:cNvSpPr>
              <p:nvPr/>
            </p:nvSpPr>
            <p:spPr bwMode="auto">
              <a:xfrm>
                <a:off x="1008" y="0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0" name="Line 15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1" name="Line 16"/>
              <p:cNvSpPr>
                <a:spLocks noChangeShapeType="1"/>
              </p:cNvSpPr>
              <p:nvPr/>
            </p:nvSpPr>
            <p:spPr bwMode="auto">
              <a:xfrm>
                <a:off x="144" y="480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3" name="Line 18"/>
              <p:cNvSpPr>
                <a:spLocks noChangeShapeType="1"/>
              </p:cNvSpPr>
              <p:nvPr/>
            </p:nvSpPr>
            <p:spPr bwMode="auto">
              <a:xfrm flipH="1">
                <a:off x="0" y="48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240" y="0"/>
              <a:ext cx="20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A</a:t>
              </a: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1203" y="143"/>
              <a:ext cx="237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C</a:t>
              </a:r>
            </a:p>
          </p:txBody>
        </p:sp>
        <p:sp>
          <p:nvSpPr>
            <p:cNvPr id="37" name="Text Box 21"/>
            <p:cNvSpPr txBox="1">
              <a:spLocks noChangeArrowheads="1"/>
            </p:cNvSpPr>
            <p:nvPr/>
          </p:nvSpPr>
          <p:spPr bwMode="auto">
            <a:xfrm>
              <a:off x="0" y="202"/>
              <a:ext cx="22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D</a:t>
              </a:r>
            </a:p>
          </p:txBody>
        </p:sp>
        <p:sp>
          <p:nvSpPr>
            <p:cNvPr id="38" name="Text Box 22"/>
            <p:cNvSpPr txBox="1">
              <a:spLocks noChangeArrowheads="1"/>
            </p:cNvSpPr>
            <p:nvPr/>
          </p:nvSpPr>
          <p:spPr bwMode="auto">
            <a:xfrm>
              <a:off x="1463" y="-9"/>
              <a:ext cx="217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B</a:t>
              </a:r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0" y="731"/>
              <a:ext cx="24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Q</a:t>
              </a:r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374" y="459"/>
              <a:ext cx="26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M</a:t>
              </a:r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1342" y="783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P</a:t>
              </a:r>
            </a:p>
          </p:txBody>
        </p:sp>
      </p:grpSp>
      <p:sp>
        <p:nvSpPr>
          <p:cNvPr id="54" name="Line 32"/>
          <p:cNvSpPr>
            <a:spLocks noChangeShapeType="1"/>
          </p:cNvSpPr>
          <p:nvPr/>
        </p:nvSpPr>
        <p:spPr bwMode="auto">
          <a:xfrm>
            <a:off x="3449299" y="1834472"/>
            <a:ext cx="236220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" name="Picture 33" descr="qustionbig_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587" y="1972585"/>
            <a:ext cx="381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49857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3.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BÀI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TẬP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blipFill>
            <a:blip r:embed="rId7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vẽ</a:t>
            </a:r>
            <a:endParaRPr lang="en-US" sz="28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-274320" algn="just" eaLnBrk="1" hangingPunct="1">
              <a:spcBef>
                <a:spcPts val="600"/>
              </a:spcBef>
            </a:pP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3023828" y="1088740"/>
            <a:ext cx="3600537" cy="2108675"/>
            <a:chOff x="0" y="-9"/>
            <a:chExt cx="1775" cy="1054"/>
          </a:xfrm>
        </p:grpSpPr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575" y="547"/>
              <a:ext cx="20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N</a:t>
              </a:r>
            </a:p>
          </p:txBody>
        </p:sp>
        <p:grpSp>
          <p:nvGrpSpPr>
            <p:cNvPr id="33" name="Group 6"/>
            <p:cNvGrpSpPr>
              <a:grpSpLocks/>
            </p:cNvGrpSpPr>
            <p:nvPr/>
          </p:nvGrpSpPr>
          <p:grpSpPr bwMode="auto">
            <a:xfrm>
              <a:off x="192" y="202"/>
              <a:ext cx="1363" cy="624"/>
              <a:chOff x="0" y="0"/>
              <a:chExt cx="1008" cy="624"/>
            </a:xfrm>
          </p:grpSpPr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3" name="Line 8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4" name="Line 9"/>
              <p:cNvSpPr>
                <a:spLocks noChangeShapeType="1"/>
              </p:cNvSpPr>
              <p:nvPr/>
            </p:nvSpPr>
            <p:spPr bwMode="auto">
              <a:xfrm>
                <a:off x="864" y="144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5" name="Line 10"/>
              <p:cNvSpPr>
                <a:spLocks noChangeShapeType="1"/>
              </p:cNvSpPr>
              <p:nvPr/>
            </p:nvSpPr>
            <p:spPr bwMode="auto">
              <a:xfrm>
                <a:off x="0" y="624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6" name="Line 1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44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 flipH="1">
                <a:off x="864" y="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8" name="Line 13"/>
              <p:cNvSpPr>
                <a:spLocks noChangeShapeType="1"/>
              </p:cNvSpPr>
              <p:nvPr/>
            </p:nvSpPr>
            <p:spPr bwMode="auto">
              <a:xfrm flipH="1">
                <a:off x="864" y="48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49" name="Line 14"/>
              <p:cNvSpPr>
                <a:spLocks noChangeShapeType="1"/>
              </p:cNvSpPr>
              <p:nvPr/>
            </p:nvSpPr>
            <p:spPr bwMode="auto">
              <a:xfrm>
                <a:off x="1008" y="0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0" name="Line 15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1" name="Line 16"/>
              <p:cNvSpPr>
                <a:spLocks noChangeShapeType="1"/>
              </p:cNvSpPr>
              <p:nvPr/>
            </p:nvSpPr>
            <p:spPr bwMode="auto">
              <a:xfrm>
                <a:off x="144" y="480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2" name="Line 1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53" name="Line 18"/>
              <p:cNvSpPr>
                <a:spLocks noChangeShapeType="1"/>
              </p:cNvSpPr>
              <p:nvPr/>
            </p:nvSpPr>
            <p:spPr bwMode="auto">
              <a:xfrm flipH="1">
                <a:off x="0" y="480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240" y="0"/>
              <a:ext cx="20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A</a:t>
              </a: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1203" y="143"/>
              <a:ext cx="237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C</a:t>
              </a:r>
            </a:p>
          </p:txBody>
        </p:sp>
        <p:sp>
          <p:nvSpPr>
            <p:cNvPr id="37" name="Text Box 21"/>
            <p:cNvSpPr txBox="1">
              <a:spLocks noChangeArrowheads="1"/>
            </p:cNvSpPr>
            <p:nvPr/>
          </p:nvSpPr>
          <p:spPr bwMode="auto">
            <a:xfrm>
              <a:off x="0" y="202"/>
              <a:ext cx="22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D</a:t>
              </a:r>
            </a:p>
          </p:txBody>
        </p:sp>
        <p:sp>
          <p:nvSpPr>
            <p:cNvPr id="38" name="Text Box 22"/>
            <p:cNvSpPr txBox="1">
              <a:spLocks noChangeArrowheads="1"/>
            </p:cNvSpPr>
            <p:nvPr/>
          </p:nvSpPr>
          <p:spPr bwMode="auto">
            <a:xfrm>
              <a:off x="1463" y="-9"/>
              <a:ext cx="217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B</a:t>
              </a:r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0" y="731"/>
              <a:ext cx="24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latin typeface="+mn-lt"/>
                </a:rPr>
                <a:t>Q</a:t>
              </a:r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374" y="459"/>
              <a:ext cx="26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M</a:t>
              </a:r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1342" y="783"/>
              <a:ext cx="22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P</a:t>
              </a:r>
            </a:p>
          </p:txBody>
        </p:sp>
      </p:grpSp>
      <p:sp>
        <p:nvSpPr>
          <p:cNvPr id="54" name="Line 32"/>
          <p:cNvSpPr>
            <a:spLocks noChangeShapeType="1"/>
          </p:cNvSpPr>
          <p:nvPr/>
        </p:nvSpPr>
        <p:spPr bwMode="auto">
          <a:xfrm>
            <a:off x="3419872" y="1808820"/>
            <a:ext cx="236220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" name="Picture 33" descr="qustionbig_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587" y="1946933"/>
            <a:ext cx="381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1022902" y="3567980"/>
            <a:ext cx="36734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AB = MN </a:t>
            </a:r>
            <a:r>
              <a:rPr lang="en-US" sz="2800">
                <a:latin typeface="Arial" pitchFamily="34" charset="0"/>
                <a:cs typeface="Arial" pitchFamily="34" charset="0"/>
              </a:rPr>
              <a:t>=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QP =DC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AM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DQ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AD = BC = NP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MQ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565702" y="3593963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571636" y="4978796"/>
            <a:ext cx="701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latin typeface="Arial" pitchFamily="34" charset="0"/>
                <a:cs typeface="Arial" pitchFamily="34" charset="0"/>
              </a:rPr>
              <a:t>=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3cm;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724036" y="5512196"/>
            <a:ext cx="7772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DP</a:t>
            </a:r>
            <a:r>
              <a:rPr lang="en-US" sz="2800" baseline="30000" dirty="0" err="1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DC</a:t>
            </a:r>
            <a:r>
              <a:rPr lang="en-US" sz="2800" baseline="30000" dirty="0" err="1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CP</a:t>
            </a:r>
            <a:r>
              <a:rPr lang="en-US" sz="2800" baseline="30000" err="1">
                <a:latin typeface="Arial" pitchFamily="34" charset="0"/>
                <a:cs typeface="Arial" pitchFamily="34" charset="0"/>
              </a:rPr>
              <a:t>2</a:t>
            </a:r>
            <a:r>
              <a:rPr lang="en-US" sz="2800" baseline="3000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     (Pitago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        = 4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+ 3</a:t>
            </a:r>
            <a:r>
              <a:rPr lang="en-US" sz="2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16 + 9 =25</a:t>
            </a:r>
          </a:p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 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 pitchFamily="18" charset="2"/>
              </a:rPr>
              <a:t>DP =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5cm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(DP &gt;0)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6178101" y="3592177"/>
            <a:ext cx="29304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ABCD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MNPQ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ADQM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BCPN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ABNM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DCPQ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5794412" y="3593963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1980" y="1808820"/>
            <a:ext cx="101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 cm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8064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utoUpdateAnimBg="0"/>
      <p:bldP spid="61" grpId="0" autoUpdateAnimBg="0"/>
      <p:bldP spid="62" grpId="0" autoUpdateAnimBg="0"/>
      <p:bldP spid="63" grpId="0" autoUpdateAnimBg="0"/>
      <p:bldP spid="35" grpId="0" autoUpdateAnimBg="0"/>
      <p:bldP spid="56" grpId="0" autoUpdateAnimBg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HƯỚNG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DẪN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VỀ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NHÀ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blipFill>
            <a:blip r:embed="rId7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 eaLnBrk="1" hangingPunct="1">
              <a:spcBef>
                <a:spcPts val="1800"/>
              </a:spcBef>
            </a:pP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Học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bài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và </a:t>
            </a:r>
            <a:r>
              <a:rPr lang="vi-VN" dirty="0">
                <a:latin typeface="Arial" charset="0"/>
                <a:ea typeface="Calibri" pitchFamily="34" charset="0"/>
                <a:cs typeface="Arial" charset="0"/>
              </a:rPr>
              <a:t>làm bài tập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: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2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, 3,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4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SGK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-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Tr96,97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;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Calibri" pitchFamily="34" charset="0"/>
                <a:cs typeface="Arial" charset="0"/>
              </a:rPr>
            </a:b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1</a:t>
            </a:r>
            <a:r>
              <a:rPr lang="vi-VN" dirty="0">
                <a:latin typeface="Arial" charset="0"/>
                <a:ea typeface="Calibri" pitchFamily="34" charset="0"/>
                <a:cs typeface="Arial" charset="0"/>
              </a:rPr>
              <a:t>, 3,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5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SBT-Tr104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,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105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.</a:t>
            </a:r>
          </a:p>
          <a:p>
            <a:pPr algn="just" eaLnBrk="1" hangingPunct="1">
              <a:spcBef>
                <a:spcPts val="1800"/>
              </a:spcBef>
            </a:pP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Tìm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những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vật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thể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dạng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trong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thực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tế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vi-VN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Tập </a:t>
            </a:r>
            <a:r>
              <a:rPr lang="vi-VN" dirty="0">
                <a:latin typeface="Arial" charset="0"/>
                <a:ea typeface="Calibri" pitchFamily="34" charset="0"/>
                <a:cs typeface="Arial" charset="0"/>
              </a:rPr>
              <a:t>vẽ hình hộp chữ nhật, hình lập phương</a:t>
            </a:r>
            <a:r>
              <a:rPr lang="vi-VN" dirty="0" smtClean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en-US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Bài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2: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Áp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dụng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tính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chất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đường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chéo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vi-VN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1800"/>
              </a:spcBef>
              <a:buNone/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795500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843808" y="2456892"/>
            <a:ext cx="5724525" cy="9716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dirty="0" err="1" smtClean="0"/>
              <a:t>BÀI</a:t>
            </a:r>
            <a:r>
              <a:rPr sz="4400" dirty="0" smtClean="0"/>
              <a:t> </a:t>
            </a:r>
            <a:r>
              <a:rPr sz="4400" dirty="0" err="1" smtClean="0"/>
              <a:t>HỌC</a:t>
            </a:r>
            <a:r>
              <a:rPr sz="4400" dirty="0" smtClean="0"/>
              <a:t> </a:t>
            </a:r>
            <a:r>
              <a:rPr sz="4400" dirty="0" err="1" smtClean="0"/>
              <a:t>KẾT</a:t>
            </a:r>
            <a:r>
              <a:rPr sz="4400" dirty="0" smtClean="0"/>
              <a:t> </a:t>
            </a:r>
            <a:r>
              <a:rPr sz="4400" dirty="0" err="1" smtClean="0"/>
              <a:t>THÚC</a:t>
            </a:r>
            <a:endParaRPr sz="4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707904" y="3573016"/>
            <a:ext cx="5724525" cy="25923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dirty="0" err="1" smtClean="0"/>
              <a:t>Chúc</a:t>
            </a:r>
            <a:r>
              <a:rPr sz="4400" dirty="0" smtClean="0"/>
              <a:t> </a:t>
            </a:r>
            <a:r>
              <a:rPr sz="4400" dirty="0" err="1" smtClean="0"/>
              <a:t>các</a:t>
            </a:r>
            <a:r>
              <a:rPr sz="4400" dirty="0" smtClean="0"/>
              <a:t> </a:t>
            </a:r>
            <a:r>
              <a:rPr sz="4400" dirty="0" err="1" smtClean="0"/>
              <a:t>thầy</a:t>
            </a:r>
            <a:r>
              <a:rPr sz="4400" dirty="0" smtClean="0"/>
              <a:t> </a:t>
            </a:r>
            <a:r>
              <a:rPr sz="4400" dirty="0" err="1" smtClean="0"/>
              <a:t>cô</a:t>
            </a:r>
            <a:r>
              <a:rPr sz="4400" dirty="0" smtClean="0"/>
              <a:t> </a:t>
            </a:r>
            <a:r>
              <a:rPr sz="4400" dirty="0" err="1" smtClean="0"/>
              <a:t>mạnh</a:t>
            </a:r>
            <a:r>
              <a:rPr sz="4400" dirty="0" smtClean="0"/>
              <a:t> </a:t>
            </a:r>
            <a:r>
              <a:rPr sz="4400" dirty="0" err="1" smtClean="0"/>
              <a:t>khỏe</a:t>
            </a:r>
            <a:r>
              <a:rPr sz="4400" dirty="0" smtClean="0"/>
              <a:t>, </a:t>
            </a:r>
            <a:r>
              <a:rPr sz="4400" dirty="0" err="1" smtClean="0"/>
              <a:t>hạnh</a:t>
            </a:r>
            <a:r>
              <a:rPr sz="4400" dirty="0" smtClean="0"/>
              <a:t> </a:t>
            </a:r>
            <a:r>
              <a:rPr sz="4400" dirty="0" err="1" smtClean="0"/>
              <a:t>phúc</a:t>
            </a:r>
            <a:r>
              <a:rPr sz="4400" dirty="0" smtClean="0"/>
              <a:t>!</a:t>
            </a:r>
            <a:br>
              <a:rPr sz="4400" dirty="0" smtClean="0"/>
            </a:br>
            <a:r>
              <a:rPr sz="4400" dirty="0" err="1" smtClean="0"/>
              <a:t>Chúc</a:t>
            </a:r>
            <a:r>
              <a:rPr sz="4400" dirty="0" smtClean="0"/>
              <a:t> </a:t>
            </a:r>
            <a:r>
              <a:rPr sz="4400" dirty="0" err="1" smtClean="0"/>
              <a:t>các</a:t>
            </a:r>
            <a:r>
              <a:rPr sz="4400" dirty="0" smtClean="0"/>
              <a:t> </a:t>
            </a:r>
            <a:r>
              <a:rPr sz="4400" dirty="0" err="1" smtClean="0"/>
              <a:t>em</a:t>
            </a:r>
            <a:r>
              <a:rPr sz="4400" dirty="0" smtClean="0"/>
              <a:t> </a:t>
            </a:r>
            <a:r>
              <a:rPr sz="4400" dirty="0" err="1" smtClean="0"/>
              <a:t>học</a:t>
            </a:r>
            <a:r>
              <a:rPr sz="4400" dirty="0" smtClean="0"/>
              <a:t> </a:t>
            </a:r>
            <a:r>
              <a:rPr sz="4400" dirty="0" err="1" smtClean="0"/>
              <a:t>sinh</a:t>
            </a:r>
            <a:r>
              <a:rPr sz="4400" dirty="0" smtClean="0"/>
              <a:t> </a:t>
            </a:r>
            <a:r>
              <a:rPr sz="4400" dirty="0" err="1" smtClean="0"/>
              <a:t>học</a:t>
            </a:r>
            <a:r>
              <a:rPr sz="4400" dirty="0" smtClean="0"/>
              <a:t> </a:t>
            </a:r>
            <a:r>
              <a:rPr sz="4400" dirty="0" err="1" smtClean="0"/>
              <a:t>tập</a:t>
            </a:r>
            <a:r>
              <a:rPr sz="4400" dirty="0" smtClean="0"/>
              <a:t> </a:t>
            </a:r>
            <a:r>
              <a:rPr sz="4400" dirty="0" err="1" smtClean="0"/>
              <a:t>tốt</a:t>
            </a:r>
            <a:r>
              <a:rPr sz="4400" dirty="0" smtClean="0"/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4828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2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5004792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MỘT</a:t>
            </a:r>
            <a:r>
              <a:rPr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SỐ</a:t>
            </a:r>
            <a:r>
              <a:rPr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TRONG</a:t>
            </a:r>
            <a:r>
              <a:rPr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KHÔNG</a:t>
            </a:r>
            <a:r>
              <a:rPr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GIAN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8"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184068" y="925841"/>
            <a:ext cx="2528725" cy="2287135"/>
            <a:chOff x="101" y="70"/>
            <a:chExt cx="962" cy="888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40" y="346"/>
              <a:ext cx="0" cy="48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0" y="346"/>
              <a:ext cx="528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40" y="826"/>
              <a:ext cx="528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768" y="346"/>
              <a:ext cx="0" cy="48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40" y="202"/>
              <a:ext cx="144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768" y="202"/>
              <a:ext cx="144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768" y="682"/>
              <a:ext cx="144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40" y="682"/>
              <a:ext cx="144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84" y="202"/>
              <a:ext cx="0" cy="48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912" y="202"/>
              <a:ext cx="0" cy="48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84" y="202"/>
              <a:ext cx="528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84" y="682"/>
              <a:ext cx="528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01" y="781"/>
              <a:ext cx="19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A’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133" y="242"/>
              <a:ext cx="1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84" y="77"/>
              <a:ext cx="146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878" y="70"/>
              <a:ext cx="15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673" y="217"/>
              <a:ext cx="16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71" y="537"/>
              <a:ext cx="1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B’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895" y="581"/>
              <a:ext cx="16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C’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697" y="803"/>
              <a:ext cx="2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D’</a:t>
              </a:r>
            </a:p>
          </p:txBody>
        </p:sp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1045725" y="1016877"/>
            <a:ext cx="2842773" cy="2020320"/>
            <a:chOff x="40" y="33"/>
            <a:chExt cx="1430" cy="924"/>
          </a:xfrm>
        </p:grpSpPr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1238" y="556"/>
              <a:ext cx="2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C’</a:t>
              </a:r>
              <a:endPara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9" name="Group 26"/>
            <p:cNvGrpSpPr>
              <a:grpSpLocks/>
            </p:cNvGrpSpPr>
            <p:nvPr/>
          </p:nvGrpSpPr>
          <p:grpSpPr bwMode="auto">
            <a:xfrm>
              <a:off x="40" y="33"/>
              <a:ext cx="1358" cy="920"/>
              <a:chOff x="40" y="33"/>
              <a:chExt cx="1358" cy="920"/>
            </a:xfrm>
          </p:grpSpPr>
          <p:grpSp>
            <p:nvGrpSpPr>
              <p:cNvPr id="31" name="Group 27"/>
              <p:cNvGrpSpPr>
                <a:grpSpLocks/>
              </p:cNvGrpSpPr>
              <p:nvPr/>
            </p:nvGrpSpPr>
            <p:grpSpPr bwMode="auto">
              <a:xfrm>
                <a:off x="240" y="202"/>
                <a:ext cx="1008" cy="624"/>
                <a:chOff x="0" y="0"/>
                <a:chExt cx="1008" cy="624"/>
              </a:xfrm>
            </p:grpSpPr>
            <p:sp>
              <p:nvSpPr>
                <p:cNvPr id="38" name="Line 28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0" cy="48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39" name="Line 29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86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0" name="Line 30"/>
                <p:cNvSpPr>
                  <a:spLocks noChangeShapeType="1"/>
                </p:cNvSpPr>
                <p:nvPr/>
              </p:nvSpPr>
              <p:spPr bwMode="auto">
                <a:xfrm>
                  <a:off x="864" y="144"/>
                  <a:ext cx="0" cy="48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1" name="Line 31"/>
                <p:cNvSpPr>
                  <a:spLocks noChangeShapeType="1"/>
                </p:cNvSpPr>
                <p:nvPr/>
              </p:nvSpPr>
              <p:spPr bwMode="auto">
                <a:xfrm>
                  <a:off x="0" y="624"/>
                  <a:ext cx="86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2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144" cy="144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864" y="0"/>
                  <a:ext cx="144" cy="144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480"/>
                  <a:ext cx="144" cy="144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5" name="Line 35"/>
                <p:cNvSpPr>
                  <a:spLocks noChangeShapeType="1"/>
                </p:cNvSpPr>
                <p:nvPr/>
              </p:nvSpPr>
              <p:spPr bwMode="auto">
                <a:xfrm>
                  <a:off x="1008" y="0"/>
                  <a:ext cx="0" cy="48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6" name="Line 36"/>
                <p:cNvSpPr>
                  <a:spLocks noChangeShapeType="1"/>
                </p:cNvSpPr>
                <p:nvPr/>
              </p:nvSpPr>
              <p:spPr bwMode="auto">
                <a:xfrm>
                  <a:off x="144" y="0"/>
                  <a:ext cx="86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7" name="Line 37"/>
                <p:cNvSpPr>
                  <a:spLocks noChangeShapeType="1"/>
                </p:cNvSpPr>
                <p:nvPr/>
              </p:nvSpPr>
              <p:spPr bwMode="auto">
                <a:xfrm>
                  <a:off x="144" y="480"/>
                  <a:ext cx="86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8" name="Line 38"/>
                <p:cNvSpPr>
                  <a:spLocks noChangeShapeType="1"/>
                </p:cNvSpPr>
                <p:nvPr/>
              </p:nvSpPr>
              <p:spPr bwMode="auto">
                <a:xfrm>
                  <a:off x="144" y="0"/>
                  <a:ext cx="0" cy="48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  <p:sp>
              <p:nvSpPr>
                <p:cNvPr id="49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0" y="480"/>
                  <a:ext cx="144" cy="144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000">
                    <a:solidFill>
                      <a:srgbClr val="FF0000"/>
                    </a:solidFill>
                    <a:cs typeface="Calibri" pitchFamily="34" charset="0"/>
                  </a:endParaRPr>
                </a:p>
              </p:txBody>
            </p:sp>
          </p:grpSp>
          <p:sp>
            <p:nvSpPr>
              <p:cNvPr id="32" name="Text Box 40"/>
              <p:cNvSpPr txBox="1">
                <a:spLocks noChangeArrowheads="1"/>
              </p:cNvSpPr>
              <p:nvPr/>
            </p:nvSpPr>
            <p:spPr bwMode="auto">
              <a:xfrm>
                <a:off x="268" y="33"/>
                <a:ext cx="201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B</a:t>
                </a:r>
              </a:p>
            </p:txBody>
          </p:sp>
          <p:sp>
            <p:nvSpPr>
              <p:cNvPr id="33" name="Text Box 41"/>
              <p:cNvSpPr txBox="1">
                <a:spLocks noChangeArrowheads="1"/>
              </p:cNvSpPr>
              <p:nvPr/>
            </p:nvSpPr>
            <p:spPr bwMode="auto">
              <a:xfrm>
                <a:off x="971" y="196"/>
                <a:ext cx="228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  <p:sp>
            <p:nvSpPr>
              <p:cNvPr id="34" name="Text Box 42"/>
              <p:cNvSpPr txBox="1">
                <a:spLocks noChangeArrowheads="1"/>
              </p:cNvSpPr>
              <p:nvPr/>
            </p:nvSpPr>
            <p:spPr bwMode="auto">
              <a:xfrm>
                <a:off x="73" y="205"/>
                <a:ext cx="24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</a:p>
            </p:txBody>
          </p:sp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auto">
              <a:xfrm>
                <a:off x="1177" y="49"/>
                <a:ext cx="221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</a:p>
            </p:txBody>
          </p:sp>
          <p:sp>
            <p:nvSpPr>
              <p:cNvPr id="36" name="Text Box 44"/>
              <p:cNvSpPr txBox="1">
                <a:spLocks noChangeArrowheads="1"/>
              </p:cNvSpPr>
              <p:nvPr/>
            </p:nvSpPr>
            <p:spPr bwMode="auto">
              <a:xfrm>
                <a:off x="40" y="730"/>
                <a:ext cx="235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A’</a:t>
                </a:r>
                <a:endPara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" name="Text Box 45"/>
              <p:cNvSpPr txBox="1">
                <a:spLocks noChangeArrowheads="1"/>
              </p:cNvSpPr>
              <p:nvPr/>
            </p:nvSpPr>
            <p:spPr bwMode="auto">
              <a:xfrm>
                <a:off x="365" y="510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B’</a:t>
                </a:r>
                <a:endPara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0" name="Text Box 46"/>
            <p:cNvSpPr txBox="1">
              <a:spLocks noChangeArrowheads="1"/>
            </p:cNvSpPr>
            <p:nvPr/>
          </p:nvSpPr>
          <p:spPr bwMode="auto">
            <a:xfrm>
              <a:off x="1088" y="774"/>
              <a:ext cx="21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D’</a:t>
              </a:r>
              <a:endPara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0" name="Group 47"/>
          <p:cNvGrpSpPr>
            <a:grpSpLocks/>
          </p:cNvGrpSpPr>
          <p:nvPr/>
        </p:nvGrpSpPr>
        <p:grpSpPr bwMode="auto">
          <a:xfrm>
            <a:off x="937482" y="3696335"/>
            <a:ext cx="1835153" cy="2652079"/>
            <a:chOff x="49" y="0"/>
            <a:chExt cx="939" cy="1357"/>
          </a:xfrm>
        </p:grpSpPr>
        <p:grpSp>
          <p:nvGrpSpPr>
            <p:cNvPr id="51" name="Group 48"/>
            <p:cNvGrpSpPr>
              <a:grpSpLocks/>
            </p:cNvGrpSpPr>
            <p:nvPr/>
          </p:nvGrpSpPr>
          <p:grpSpPr bwMode="auto">
            <a:xfrm>
              <a:off x="228" y="192"/>
              <a:ext cx="576" cy="1002"/>
              <a:chOff x="0" y="0"/>
              <a:chExt cx="576" cy="1002"/>
            </a:xfrm>
          </p:grpSpPr>
          <p:sp>
            <p:nvSpPr>
              <p:cNvPr id="62" name="AutoShape 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" cy="336"/>
              </a:xfrm>
              <a:prstGeom prst="pentagon">
                <a:avLst/>
              </a:prstGeom>
              <a:noFill/>
              <a:ln w="2222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3" name="Line 50"/>
              <p:cNvSpPr>
                <a:spLocks noChangeShapeType="1"/>
              </p:cNvSpPr>
              <p:nvPr/>
            </p:nvSpPr>
            <p:spPr bwMode="auto">
              <a:xfrm>
                <a:off x="0" y="132"/>
                <a:ext cx="0" cy="672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4" name="Line 51"/>
              <p:cNvSpPr>
                <a:spLocks noChangeShapeType="1"/>
              </p:cNvSpPr>
              <p:nvPr/>
            </p:nvSpPr>
            <p:spPr bwMode="auto">
              <a:xfrm>
                <a:off x="464" y="328"/>
                <a:ext cx="0" cy="672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5" name="Line 52"/>
              <p:cNvSpPr>
                <a:spLocks noChangeShapeType="1"/>
              </p:cNvSpPr>
              <p:nvPr/>
            </p:nvSpPr>
            <p:spPr bwMode="auto">
              <a:xfrm>
                <a:off x="576" y="132"/>
                <a:ext cx="0" cy="672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6" name="Line 53"/>
              <p:cNvSpPr>
                <a:spLocks noChangeShapeType="1"/>
              </p:cNvSpPr>
              <p:nvPr/>
            </p:nvSpPr>
            <p:spPr bwMode="auto">
              <a:xfrm>
                <a:off x="108" y="328"/>
                <a:ext cx="0" cy="672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7" name="Line 54"/>
              <p:cNvSpPr>
                <a:spLocks noChangeShapeType="1"/>
              </p:cNvSpPr>
              <p:nvPr/>
            </p:nvSpPr>
            <p:spPr bwMode="auto">
              <a:xfrm>
                <a:off x="288" y="4"/>
                <a:ext cx="0" cy="672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8" name="Unknown Shape"/>
              <p:cNvSpPr>
                <a:spLocks/>
              </p:cNvSpPr>
              <p:nvPr/>
            </p:nvSpPr>
            <p:spPr bwMode="auto">
              <a:xfrm>
                <a:off x="0" y="674"/>
                <a:ext cx="288" cy="130"/>
              </a:xfrm>
              <a:custGeom>
                <a:avLst/>
                <a:gdLst>
                  <a:gd name="T0" fmla="*/ 0 w 288"/>
                  <a:gd name="T1" fmla="*/ 130 h 130"/>
                  <a:gd name="T2" fmla="*/ 288 w 288"/>
                  <a:gd name="T3" fmla="*/ 0 h 130"/>
                  <a:gd name="T4" fmla="*/ 0 60000 65536"/>
                  <a:gd name="T5" fmla="*/ 0 60000 65536"/>
                  <a:gd name="T6" fmla="*/ 0 w 288"/>
                  <a:gd name="T7" fmla="*/ 0 h 130"/>
                  <a:gd name="T8" fmla="*/ 288 w 288"/>
                  <a:gd name="T9" fmla="*/ 130 h 1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8" h="130">
                    <a:moveTo>
                      <a:pt x="0" y="130"/>
                    </a:moveTo>
                    <a:lnTo>
                      <a:pt x="288" y="0"/>
                    </a:lnTo>
                  </a:path>
                </a:pathLst>
              </a:custGeom>
              <a:noFill/>
              <a:ln w="2222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69" name="Unknown Shape"/>
              <p:cNvSpPr>
                <a:spLocks/>
              </p:cNvSpPr>
              <p:nvPr/>
            </p:nvSpPr>
            <p:spPr bwMode="auto">
              <a:xfrm>
                <a:off x="0" y="804"/>
                <a:ext cx="110" cy="198"/>
              </a:xfrm>
              <a:custGeom>
                <a:avLst/>
                <a:gdLst>
                  <a:gd name="T0" fmla="*/ 0 w 110"/>
                  <a:gd name="T1" fmla="*/ 0 h 198"/>
                  <a:gd name="T2" fmla="*/ 110 w 110"/>
                  <a:gd name="T3" fmla="*/ 198 h 198"/>
                  <a:gd name="T4" fmla="*/ 0 60000 65536"/>
                  <a:gd name="T5" fmla="*/ 0 60000 65536"/>
                  <a:gd name="T6" fmla="*/ 0 w 110"/>
                  <a:gd name="T7" fmla="*/ 0 h 198"/>
                  <a:gd name="T8" fmla="*/ 110 w 110"/>
                  <a:gd name="T9" fmla="*/ 198 h 1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0" h="198">
                    <a:moveTo>
                      <a:pt x="0" y="0"/>
                    </a:moveTo>
                    <a:lnTo>
                      <a:pt x="110" y="198"/>
                    </a:lnTo>
                  </a:path>
                </a:pathLst>
              </a:custGeom>
              <a:noFill/>
              <a:ln w="2222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70" name="Unknown Shape"/>
              <p:cNvSpPr>
                <a:spLocks/>
              </p:cNvSpPr>
              <p:nvPr/>
            </p:nvSpPr>
            <p:spPr bwMode="auto">
              <a:xfrm>
                <a:off x="110" y="1001"/>
                <a:ext cx="357" cy="1"/>
              </a:xfrm>
              <a:custGeom>
                <a:avLst/>
                <a:gdLst>
                  <a:gd name="T0" fmla="*/ 0 w 357"/>
                  <a:gd name="T1" fmla="*/ 0 h 1"/>
                  <a:gd name="T2" fmla="*/ 357 w 357"/>
                  <a:gd name="T3" fmla="*/ 0 h 1"/>
                  <a:gd name="T4" fmla="*/ 0 60000 65536"/>
                  <a:gd name="T5" fmla="*/ 0 60000 65536"/>
                  <a:gd name="T6" fmla="*/ 0 w 357"/>
                  <a:gd name="T7" fmla="*/ 0 h 1"/>
                  <a:gd name="T8" fmla="*/ 357 w 35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7" h="1">
                    <a:moveTo>
                      <a:pt x="0" y="0"/>
                    </a:moveTo>
                    <a:lnTo>
                      <a:pt x="357" y="0"/>
                    </a:lnTo>
                  </a:path>
                </a:pathLst>
              </a:custGeom>
              <a:noFill/>
              <a:ln w="2222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71" name="Unknown Shape"/>
              <p:cNvSpPr>
                <a:spLocks/>
              </p:cNvSpPr>
              <p:nvPr/>
            </p:nvSpPr>
            <p:spPr bwMode="auto">
              <a:xfrm>
                <a:off x="467" y="804"/>
                <a:ext cx="109" cy="197"/>
              </a:xfrm>
              <a:custGeom>
                <a:avLst/>
                <a:gdLst>
                  <a:gd name="T0" fmla="*/ 109 w 109"/>
                  <a:gd name="T1" fmla="*/ 0 h 197"/>
                  <a:gd name="T2" fmla="*/ 0 w 109"/>
                  <a:gd name="T3" fmla="*/ 197 h 197"/>
                  <a:gd name="T4" fmla="*/ 0 60000 65536"/>
                  <a:gd name="T5" fmla="*/ 0 60000 65536"/>
                  <a:gd name="T6" fmla="*/ 0 w 109"/>
                  <a:gd name="T7" fmla="*/ 0 h 197"/>
                  <a:gd name="T8" fmla="*/ 109 w 109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9" h="197">
                    <a:moveTo>
                      <a:pt x="109" y="0"/>
                    </a:moveTo>
                    <a:lnTo>
                      <a:pt x="0" y="197"/>
                    </a:lnTo>
                  </a:path>
                </a:pathLst>
              </a:custGeom>
              <a:noFill/>
              <a:ln w="22225" cmpd="sng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72" name="Unknown Shape"/>
              <p:cNvSpPr>
                <a:spLocks/>
              </p:cNvSpPr>
              <p:nvPr/>
            </p:nvSpPr>
            <p:spPr bwMode="auto">
              <a:xfrm>
                <a:off x="291" y="678"/>
                <a:ext cx="285" cy="126"/>
              </a:xfrm>
              <a:custGeom>
                <a:avLst/>
                <a:gdLst>
                  <a:gd name="T0" fmla="*/ 0 w 285"/>
                  <a:gd name="T1" fmla="*/ 0 h 126"/>
                  <a:gd name="T2" fmla="*/ 285 w 285"/>
                  <a:gd name="T3" fmla="*/ 126 h 126"/>
                  <a:gd name="T4" fmla="*/ 0 60000 65536"/>
                  <a:gd name="T5" fmla="*/ 0 60000 65536"/>
                  <a:gd name="T6" fmla="*/ 0 w 285"/>
                  <a:gd name="T7" fmla="*/ 0 h 126"/>
                  <a:gd name="T8" fmla="*/ 285 w 285"/>
                  <a:gd name="T9" fmla="*/ 126 h 1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5" h="126">
                    <a:moveTo>
                      <a:pt x="0" y="0"/>
                    </a:moveTo>
                    <a:lnTo>
                      <a:pt x="285" y="126"/>
                    </a:lnTo>
                  </a:path>
                </a:pathLst>
              </a:custGeom>
              <a:noFill/>
              <a:ln w="22225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</p:grp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665" y="1142"/>
              <a:ext cx="21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D’</a:t>
              </a:r>
            </a:p>
          </p:txBody>
        </p:sp>
        <p:sp>
          <p:nvSpPr>
            <p:cNvPr id="53" name="Text Box 61"/>
            <p:cNvSpPr txBox="1">
              <a:spLocks noChangeArrowheads="1"/>
            </p:cNvSpPr>
            <p:nvPr/>
          </p:nvSpPr>
          <p:spPr bwMode="auto">
            <a:xfrm>
              <a:off x="95" y="126"/>
              <a:ext cx="17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420" y="0"/>
              <a:ext cx="16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55" name="Text Box 63"/>
            <p:cNvSpPr txBox="1">
              <a:spLocks noChangeArrowheads="1"/>
            </p:cNvSpPr>
            <p:nvPr/>
          </p:nvSpPr>
          <p:spPr bwMode="auto">
            <a:xfrm>
              <a:off x="764" y="144"/>
              <a:ext cx="16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56" name="Text Box 64"/>
            <p:cNvSpPr txBox="1">
              <a:spLocks noChangeArrowheads="1"/>
            </p:cNvSpPr>
            <p:nvPr/>
          </p:nvSpPr>
          <p:spPr bwMode="auto">
            <a:xfrm>
              <a:off x="564" y="358"/>
              <a:ext cx="17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D</a:t>
              </a:r>
            </a:p>
          </p:txBody>
        </p:sp>
        <p:sp>
          <p:nvSpPr>
            <p:cNvPr id="57" name="Text Box 65"/>
            <p:cNvSpPr txBox="1">
              <a:spLocks noChangeArrowheads="1"/>
            </p:cNvSpPr>
            <p:nvPr/>
          </p:nvSpPr>
          <p:spPr bwMode="auto">
            <a:xfrm>
              <a:off x="288" y="361"/>
              <a:ext cx="15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E</a:t>
              </a:r>
            </a:p>
          </p:txBody>
        </p: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180" y="1152"/>
              <a:ext cx="19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E’</a:t>
              </a:r>
            </a:p>
          </p:txBody>
        </p:sp>
        <p:sp>
          <p:nvSpPr>
            <p:cNvPr id="59" name="Text Box 67"/>
            <p:cNvSpPr txBox="1">
              <a:spLocks noChangeArrowheads="1"/>
            </p:cNvSpPr>
            <p:nvPr/>
          </p:nvSpPr>
          <p:spPr bwMode="auto">
            <a:xfrm>
              <a:off x="49" y="902"/>
              <a:ext cx="20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A’</a:t>
              </a:r>
            </a:p>
          </p:txBody>
        </p:sp>
        <p:sp>
          <p:nvSpPr>
            <p:cNvPr id="60" name="Text Box 68"/>
            <p:cNvSpPr txBox="1">
              <a:spLocks noChangeArrowheads="1"/>
            </p:cNvSpPr>
            <p:nvPr/>
          </p:nvSpPr>
          <p:spPr bwMode="auto">
            <a:xfrm>
              <a:off x="417" y="860"/>
              <a:ext cx="20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B’</a:t>
              </a:r>
            </a:p>
          </p:txBody>
        </p:sp>
        <p:sp>
          <p:nvSpPr>
            <p:cNvPr id="61" name="Text Box 69"/>
            <p:cNvSpPr txBox="1">
              <a:spLocks noChangeArrowheads="1"/>
            </p:cNvSpPr>
            <p:nvPr/>
          </p:nvSpPr>
          <p:spPr bwMode="auto">
            <a:xfrm>
              <a:off x="786" y="893"/>
              <a:ext cx="20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C’</a:t>
              </a:r>
            </a:p>
          </p:txBody>
        </p:sp>
      </p:grpSp>
      <p:grpSp>
        <p:nvGrpSpPr>
          <p:cNvPr id="73" name="Group 70"/>
          <p:cNvGrpSpPr>
            <a:grpSpLocks/>
          </p:cNvGrpSpPr>
          <p:nvPr/>
        </p:nvGrpSpPr>
        <p:grpSpPr bwMode="auto">
          <a:xfrm>
            <a:off x="4067944" y="3740573"/>
            <a:ext cx="2222044" cy="2572599"/>
            <a:chOff x="0" y="0"/>
            <a:chExt cx="1198" cy="1387"/>
          </a:xfrm>
        </p:grpSpPr>
        <p:grpSp>
          <p:nvGrpSpPr>
            <p:cNvPr id="74" name="Group 71"/>
            <p:cNvGrpSpPr>
              <a:grpSpLocks/>
            </p:cNvGrpSpPr>
            <p:nvPr/>
          </p:nvGrpSpPr>
          <p:grpSpPr bwMode="auto">
            <a:xfrm>
              <a:off x="192" y="192"/>
              <a:ext cx="864" cy="1056"/>
              <a:chOff x="0" y="0"/>
              <a:chExt cx="864" cy="1056"/>
            </a:xfrm>
          </p:grpSpPr>
          <p:sp>
            <p:nvSpPr>
              <p:cNvPr id="79" name="Line 72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84" cy="72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80" name="Line 73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0" cy="105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81" name="Line 74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384" cy="33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82" name="Line 75"/>
              <p:cNvSpPr>
                <a:spLocks noChangeShapeType="1"/>
              </p:cNvSpPr>
              <p:nvPr/>
            </p:nvSpPr>
            <p:spPr bwMode="auto">
              <a:xfrm>
                <a:off x="0" y="709"/>
                <a:ext cx="864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83" name="Line 76"/>
              <p:cNvSpPr>
                <a:spLocks noChangeShapeType="1"/>
              </p:cNvSpPr>
              <p:nvPr/>
            </p:nvSpPr>
            <p:spPr bwMode="auto">
              <a:xfrm>
                <a:off x="384" y="0"/>
                <a:ext cx="480" cy="72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sp>
            <p:nvSpPr>
              <p:cNvPr id="84" name="Line 77"/>
              <p:cNvSpPr>
                <a:spLocks noChangeShapeType="1"/>
              </p:cNvSpPr>
              <p:nvPr/>
            </p:nvSpPr>
            <p:spPr bwMode="auto">
              <a:xfrm flipH="1">
                <a:off x="384" y="720"/>
                <a:ext cx="480" cy="33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</p:grpSp>
        <p:sp>
          <p:nvSpPr>
            <p:cNvPr id="75" name="Text Box 78"/>
            <p:cNvSpPr txBox="1">
              <a:spLocks noChangeArrowheads="1"/>
            </p:cNvSpPr>
            <p:nvPr/>
          </p:nvSpPr>
          <p:spPr bwMode="auto">
            <a:xfrm>
              <a:off x="0" y="768"/>
              <a:ext cx="18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76" name="Text Box 79"/>
            <p:cNvSpPr txBox="1">
              <a:spLocks noChangeArrowheads="1"/>
            </p:cNvSpPr>
            <p:nvPr/>
          </p:nvSpPr>
          <p:spPr bwMode="auto">
            <a:xfrm>
              <a:off x="580" y="1171"/>
              <a:ext cx="1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B</a:t>
              </a:r>
            </a:p>
          </p:txBody>
        </p:sp>
        <p:sp>
          <p:nvSpPr>
            <p:cNvPr id="77" name="Text Box 80"/>
            <p:cNvSpPr txBox="1">
              <a:spLocks noChangeArrowheads="1"/>
            </p:cNvSpPr>
            <p:nvPr/>
          </p:nvSpPr>
          <p:spPr bwMode="auto">
            <a:xfrm>
              <a:off x="1025" y="768"/>
              <a:ext cx="17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78" name="Text Box 81"/>
            <p:cNvSpPr txBox="1">
              <a:spLocks noChangeArrowheads="1"/>
            </p:cNvSpPr>
            <p:nvPr/>
          </p:nvSpPr>
          <p:spPr bwMode="auto">
            <a:xfrm>
              <a:off x="432" y="0"/>
              <a:ext cx="16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S</a:t>
              </a:r>
            </a:p>
          </p:txBody>
        </p:sp>
      </p:grpSp>
      <p:sp>
        <p:nvSpPr>
          <p:cNvPr id="95" name="Text Box 92"/>
          <p:cNvSpPr txBox="1">
            <a:spLocks noChangeArrowheads="1"/>
          </p:cNvSpPr>
          <p:nvPr/>
        </p:nvSpPr>
        <p:spPr bwMode="auto">
          <a:xfrm>
            <a:off x="1007604" y="3068960"/>
            <a:ext cx="2916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nhật</a:t>
            </a:r>
            <a:endParaRPr lang="en-US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92"/>
          <p:cNvSpPr txBox="1">
            <a:spLocks noChangeArrowheads="1"/>
          </p:cNvSpPr>
          <p:nvPr/>
        </p:nvSpPr>
        <p:spPr bwMode="auto">
          <a:xfrm>
            <a:off x="5066222" y="3068960"/>
            <a:ext cx="2674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phương</a:t>
            </a:r>
            <a:endParaRPr lang="en-US" alt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8" name="Group 6147"/>
          <p:cNvGrpSpPr/>
          <p:nvPr/>
        </p:nvGrpSpPr>
        <p:grpSpPr>
          <a:xfrm>
            <a:off x="7128284" y="3969060"/>
            <a:ext cx="1296144" cy="2088232"/>
            <a:chOff x="7128284" y="3573016"/>
            <a:chExt cx="1296144" cy="2088232"/>
          </a:xfrm>
        </p:grpSpPr>
        <p:sp>
          <p:nvSpPr>
            <p:cNvPr id="91" name="AutoShape 84"/>
            <p:cNvSpPr>
              <a:spLocks noChangeArrowheads="1"/>
            </p:cNvSpPr>
            <p:nvPr/>
          </p:nvSpPr>
          <p:spPr bwMode="auto">
            <a:xfrm>
              <a:off x="7129028" y="3622719"/>
              <a:ext cx="1295400" cy="2038529"/>
            </a:xfrm>
            <a:prstGeom prst="can">
              <a:avLst>
                <a:gd name="adj" fmla="val 38235"/>
              </a:avLst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93" name="Line 86"/>
            <p:cNvSpPr>
              <a:spLocks noChangeShapeType="1"/>
            </p:cNvSpPr>
            <p:nvPr/>
          </p:nvSpPr>
          <p:spPr bwMode="auto">
            <a:xfrm flipH="1">
              <a:off x="7128284" y="3978561"/>
              <a:ext cx="0" cy="148431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 flipH="1">
              <a:off x="8423684" y="3970623"/>
              <a:ext cx="0" cy="1484313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FF0000"/>
                </a:solidFill>
                <a:cs typeface="Calibri" pitchFamily="34" charset="0"/>
              </a:endParaRP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7615838" y="3609020"/>
              <a:ext cx="253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7632340" y="5121188"/>
              <a:ext cx="2535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  <p:sp>
          <p:nvSpPr>
            <p:cNvPr id="89" name="Text Box 90"/>
            <p:cNvSpPr txBox="1">
              <a:spLocks noChangeArrowheads="1"/>
            </p:cNvSpPr>
            <p:nvPr/>
          </p:nvSpPr>
          <p:spPr bwMode="auto">
            <a:xfrm>
              <a:off x="7704348" y="3573016"/>
              <a:ext cx="4730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90" name="Text Box 91"/>
            <p:cNvSpPr txBox="1">
              <a:spLocks noChangeArrowheads="1"/>
            </p:cNvSpPr>
            <p:nvPr/>
          </p:nvSpPr>
          <p:spPr bwMode="auto">
            <a:xfrm>
              <a:off x="7704348" y="5085184"/>
              <a:ext cx="4730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O’</a:t>
              </a:r>
            </a:p>
          </p:txBody>
        </p:sp>
        <p:sp>
          <p:nvSpPr>
            <p:cNvPr id="2" name="Oval 1"/>
            <p:cNvSpPr/>
            <p:nvPr/>
          </p:nvSpPr>
          <p:spPr>
            <a:xfrm>
              <a:off x="7128284" y="5148072"/>
              <a:ext cx="1280160" cy="512064"/>
            </a:xfrm>
            <a:prstGeom prst="ellipse">
              <a:avLst/>
            </a:prstGeom>
            <a:noFill/>
            <a:ln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3" name="Text Box 92"/>
          <p:cNvSpPr txBox="1">
            <a:spLocks noChangeArrowheads="1"/>
          </p:cNvSpPr>
          <p:nvPr/>
        </p:nvSpPr>
        <p:spPr bwMode="auto">
          <a:xfrm>
            <a:off x="539552" y="6279703"/>
            <a:ext cx="29498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lăng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đứng</a:t>
            </a:r>
            <a:endParaRPr lang="en-US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 Box 92"/>
          <p:cNvSpPr txBox="1">
            <a:spLocks noChangeArrowheads="1"/>
          </p:cNvSpPr>
          <p:nvPr/>
        </p:nvSpPr>
        <p:spPr bwMode="auto">
          <a:xfrm>
            <a:off x="3707904" y="6279703"/>
            <a:ext cx="30203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chóp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giác</a:t>
            </a:r>
            <a:endParaRPr lang="en-US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 Box 92"/>
          <p:cNvSpPr txBox="1">
            <a:spLocks noChangeArrowheads="1"/>
          </p:cNvSpPr>
          <p:nvPr/>
        </p:nvSpPr>
        <p:spPr bwMode="auto">
          <a:xfrm>
            <a:off x="7128284" y="6279703"/>
            <a:ext cx="1362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400" b="1" dirty="0" err="1" smtClean="0">
                <a:latin typeface="Arial" pitchFamily="34" charset="0"/>
                <a:cs typeface="Arial" pitchFamily="34" charset="0"/>
              </a:rPr>
              <a:t>trụ</a:t>
            </a:r>
            <a:endParaRPr lang="en-US" alt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9" grpId="0"/>
      <p:bldP spid="103" grpId="0"/>
      <p:bldP spid="104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3000" y="512676"/>
            <a:ext cx="7848600" cy="1224136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sz="40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IV: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LĂNG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ĐỨNG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CHÓP</a:t>
            </a:r>
            <a:r>
              <a:rPr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4000" dirty="0" err="1" smtClean="0">
                <a:latin typeface="Arial" pitchFamily="34" charset="0"/>
                <a:cs typeface="Arial" pitchFamily="34" charset="0"/>
              </a:rPr>
              <a:t>ĐỀU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Subtitle 3"/>
          <p:cNvSpPr>
            <a:spLocks noGrp="1"/>
          </p:cNvSpPr>
          <p:nvPr>
            <p:ph type="subTitle" idx="1"/>
          </p:nvPr>
        </p:nvSpPr>
        <p:spPr>
          <a:xfrm>
            <a:off x="3962400" y="5193196"/>
            <a:ext cx="4772025" cy="9906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143000" y="1700809"/>
            <a:ext cx="7848600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LĂNG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TRỤ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ĐỨNG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1143000" y="2476724"/>
            <a:ext cx="7848600" cy="7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56: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NHẬT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8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1.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9"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sz="36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/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Một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               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Các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</a:p>
          <a:p>
            <a:pPr algn="just" eaLnBrk="1" hangingPunct="1"/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Một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endParaRPr lang="en-US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/>
            <a:r>
              <a:rPr lang="en-US" dirty="0" err="1">
                <a:latin typeface="Arial" charset="0"/>
                <a:ea typeface="Calibri" pitchFamily="34" charset="0"/>
                <a:cs typeface="Arial" charset="0"/>
              </a:rPr>
              <a:t>Một</a:t>
            </a:r>
            <a:r>
              <a:rPr lang="en-US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endParaRPr lang="en-US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/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Line 4"/>
          <p:cNvSpPr>
            <a:spLocks noChangeShapeType="1"/>
          </p:cNvSpPr>
          <p:nvPr/>
        </p:nvSpPr>
        <p:spPr bwMode="auto">
          <a:xfrm flipH="1">
            <a:off x="6294734" y="1131603"/>
            <a:ext cx="309563" cy="31650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9" name="Group 18"/>
          <p:cNvGrpSpPr>
            <a:grpSpLocks/>
          </p:cNvGrpSpPr>
          <p:nvPr/>
        </p:nvGrpSpPr>
        <p:grpSpPr bwMode="auto">
          <a:xfrm>
            <a:off x="1403648" y="1182403"/>
            <a:ext cx="2209800" cy="1368425"/>
            <a:chOff x="0" y="0"/>
            <a:chExt cx="1392" cy="862"/>
          </a:xfrm>
        </p:grpSpPr>
        <p:sp>
          <p:nvSpPr>
            <p:cNvPr id="120" name="Line 19"/>
            <p:cNvSpPr>
              <a:spLocks noChangeShapeType="1"/>
            </p:cNvSpPr>
            <p:nvPr/>
          </p:nvSpPr>
          <p:spPr bwMode="auto">
            <a:xfrm>
              <a:off x="0" y="199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0" y="199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Line 21"/>
            <p:cNvSpPr>
              <a:spLocks noChangeShapeType="1"/>
            </p:cNvSpPr>
            <p:nvPr/>
          </p:nvSpPr>
          <p:spPr bwMode="auto">
            <a:xfrm>
              <a:off x="1193" y="199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Line 22"/>
            <p:cNvSpPr>
              <a:spLocks noChangeShapeType="1"/>
            </p:cNvSpPr>
            <p:nvPr/>
          </p:nvSpPr>
          <p:spPr bwMode="auto">
            <a:xfrm>
              <a:off x="0" y="862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 flipH="1">
              <a:off x="1193" y="663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Line 25"/>
            <p:cNvSpPr>
              <a:spLocks noChangeShapeType="1"/>
            </p:cNvSpPr>
            <p:nvPr/>
          </p:nvSpPr>
          <p:spPr bwMode="auto">
            <a:xfrm>
              <a:off x="1392" y="0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Line 26"/>
            <p:cNvSpPr>
              <a:spLocks noChangeShapeType="1"/>
            </p:cNvSpPr>
            <p:nvPr/>
          </p:nvSpPr>
          <p:spPr bwMode="auto">
            <a:xfrm>
              <a:off x="199" y="0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Line 27"/>
            <p:cNvSpPr>
              <a:spLocks noChangeShapeType="1"/>
            </p:cNvSpPr>
            <p:nvPr/>
          </p:nvSpPr>
          <p:spPr bwMode="auto">
            <a:xfrm>
              <a:off x="199" y="663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Line 28"/>
            <p:cNvSpPr>
              <a:spLocks noChangeShapeType="1"/>
            </p:cNvSpPr>
            <p:nvPr/>
          </p:nvSpPr>
          <p:spPr bwMode="auto">
            <a:xfrm>
              <a:off x="199" y="0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29"/>
            <p:cNvSpPr>
              <a:spLocks noChangeShapeType="1"/>
            </p:cNvSpPr>
            <p:nvPr/>
          </p:nvSpPr>
          <p:spPr bwMode="auto">
            <a:xfrm flipH="1">
              <a:off x="0" y="663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1" name="Oval 31"/>
          <p:cNvSpPr>
            <a:spLocks noChangeArrowheads="1"/>
          </p:cNvSpPr>
          <p:nvPr/>
        </p:nvSpPr>
        <p:spPr bwMode="auto">
          <a:xfrm>
            <a:off x="4313535" y="1088740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Oval 32"/>
          <p:cNvSpPr>
            <a:spLocks noChangeArrowheads="1"/>
          </p:cNvSpPr>
          <p:nvPr/>
        </p:nvSpPr>
        <p:spPr bwMode="auto">
          <a:xfrm>
            <a:off x="4313535" y="1711660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Oval 33"/>
          <p:cNvSpPr>
            <a:spLocks noChangeArrowheads="1"/>
          </p:cNvSpPr>
          <p:nvPr/>
        </p:nvSpPr>
        <p:spPr bwMode="auto">
          <a:xfrm>
            <a:off x="4313535" y="2322228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Unknown Shape"/>
          <p:cNvSpPr>
            <a:spLocks/>
          </p:cNvSpPr>
          <p:nvPr/>
        </p:nvSpPr>
        <p:spPr bwMode="auto">
          <a:xfrm>
            <a:off x="3311860" y="1164940"/>
            <a:ext cx="304800" cy="1371600"/>
          </a:xfrm>
          <a:custGeom>
            <a:avLst/>
            <a:gdLst>
              <a:gd name="T0" fmla="*/ 0 w 192"/>
              <a:gd name="T1" fmla="*/ 304800 h 864"/>
              <a:gd name="T2" fmla="*/ 0 w 192"/>
              <a:gd name="T3" fmla="*/ 1371600 h 864"/>
              <a:gd name="T4" fmla="*/ 304800 w 192"/>
              <a:gd name="T5" fmla="*/ 1066800 h 864"/>
              <a:gd name="T6" fmla="*/ 304800 w 192"/>
              <a:gd name="T7" fmla="*/ 0 h 864"/>
              <a:gd name="T8" fmla="*/ 0 w 192"/>
              <a:gd name="T9" fmla="*/ 3048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64"/>
              <a:gd name="T17" fmla="*/ 192 w 19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64">
                <a:moveTo>
                  <a:pt x="0" y="192"/>
                </a:moveTo>
                <a:lnTo>
                  <a:pt x="0" y="864"/>
                </a:lnTo>
                <a:lnTo>
                  <a:pt x="192" y="672"/>
                </a:lnTo>
                <a:lnTo>
                  <a:pt x="192" y="0"/>
                </a:lnTo>
                <a:lnTo>
                  <a:pt x="0" y="192"/>
                </a:lnTo>
                <a:close/>
              </a:path>
            </a:pathLst>
          </a:cu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Unknown Shape"/>
          <p:cNvSpPr>
            <a:spLocks/>
          </p:cNvSpPr>
          <p:nvPr/>
        </p:nvSpPr>
        <p:spPr bwMode="auto">
          <a:xfrm>
            <a:off x="6307435" y="1131603"/>
            <a:ext cx="296862" cy="1316037"/>
          </a:xfrm>
          <a:custGeom>
            <a:avLst/>
            <a:gdLst>
              <a:gd name="T0" fmla="*/ 304800 w 192"/>
              <a:gd name="T1" fmla="*/ 0 h 816"/>
              <a:gd name="T2" fmla="*/ 0 w 192"/>
              <a:gd name="T3" fmla="*/ 304800 h 816"/>
              <a:gd name="T4" fmla="*/ 0 w 192"/>
              <a:gd name="T5" fmla="*/ 1295400 h 816"/>
              <a:gd name="T6" fmla="*/ 304800 w 192"/>
              <a:gd name="T7" fmla="*/ 990600 h 816"/>
              <a:gd name="T8" fmla="*/ 304800 w 192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16"/>
              <a:gd name="T17" fmla="*/ 192 w 192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16">
                <a:moveTo>
                  <a:pt x="192" y="0"/>
                </a:moveTo>
                <a:lnTo>
                  <a:pt x="0" y="192"/>
                </a:lnTo>
                <a:lnTo>
                  <a:pt x="0" y="816"/>
                </a:lnTo>
                <a:lnTo>
                  <a:pt x="192" y="624"/>
                </a:lnTo>
                <a:lnTo>
                  <a:pt x="192" y="0"/>
                </a:lnTo>
                <a:close/>
              </a:path>
            </a:pathLst>
          </a:custGeom>
          <a:solidFill>
            <a:srgbClr val="00FF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Arc 37"/>
          <p:cNvSpPr>
            <a:spLocks/>
          </p:cNvSpPr>
          <p:nvPr/>
        </p:nvSpPr>
        <p:spPr bwMode="auto">
          <a:xfrm rot="10501352">
            <a:off x="3475335" y="1822165"/>
            <a:ext cx="895350" cy="152400"/>
          </a:xfrm>
          <a:custGeom>
            <a:avLst/>
            <a:gdLst>
              <a:gd name="T0" fmla="*/ 1655209 w 21166"/>
              <a:gd name="T1" fmla="*/ 0 h 21580"/>
              <a:gd name="T2" fmla="*/ 37874494 w 21166"/>
              <a:gd name="T3" fmla="*/ 861512 h 21580"/>
              <a:gd name="T4" fmla="*/ 0 w 21166"/>
              <a:gd name="T5" fmla="*/ 1076263 h 21580"/>
              <a:gd name="T6" fmla="*/ 0 60000 65536"/>
              <a:gd name="T7" fmla="*/ 0 60000 65536"/>
              <a:gd name="T8" fmla="*/ 0 60000 65536"/>
              <a:gd name="T9" fmla="*/ 0 w 21166"/>
              <a:gd name="T10" fmla="*/ 0 h 21580"/>
              <a:gd name="T11" fmla="*/ 21166 w 21166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6" h="21580" fill="none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</a:path>
              <a:path w="21166" h="21580" stroke="0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  <a:lnTo>
                  <a:pt x="0" y="2158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Arc 38"/>
          <p:cNvSpPr>
            <a:spLocks/>
          </p:cNvSpPr>
          <p:nvPr/>
        </p:nvSpPr>
        <p:spPr bwMode="auto">
          <a:xfrm rot="10501352">
            <a:off x="3322935" y="2460340"/>
            <a:ext cx="981075" cy="152400"/>
          </a:xfrm>
          <a:custGeom>
            <a:avLst/>
            <a:gdLst>
              <a:gd name="T0" fmla="*/ 0 w 23200"/>
              <a:gd name="T1" fmla="*/ 4777 h 21600"/>
              <a:gd name="T2" fmla="*/ 41487417 w 23200"/>
              <a:gd name="T3" fmla="*/ 860912 h 21600"/>
              <a:gd name="T4" fmla="*/ 3637293 w 23200"/>
              <a:gd name="T5" fmla="*/ 1075267 h 21600"/>
              <a:gd name="T6" fmla="*/ 0 60000 65536"/>
              <a:gd name="T7" fmla="*/ 0 60000 65536"/>
              <a:gd name="T8" fmla="*/ 0 60000 65536"/>
              <a:gd name="T9" fmla="*/ 0 w 23200"/>
              <a:gd name="T10" fmla="*/ 0 h 21600"/>
              <a:gd name="T11" fmla="*/ 23200 w 232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00" h="21600" fill="none" extrusionOk="0">
                <a:moveTo>
                  <a:pt x="-1" y="95"/>
                </a:moveTo>
                <a:cubicBezTo>
                  <a:pt x="676" y="32"/>
                  <a:pt x="1354" y="-1"/>
                  <a:pt x="2034" y="0"/>
                </a:cubicBezTo>
                <a:cubicBezTo>
                  <a:pt x="12303" y="0"/>
                  <a:pt x="21153" y="7230"/>
                  <a:pt x="23200" y="17293"/>
                </a:cubicBezTo>
              </a:path>
              <a:path w="23200" h="21600" stroke="0" extrusionOk="0">
                <a:moveTo>
                  <a:pt x="-1" y="95"/>
                </a:moveTo>
                <a:cubicBezTo>
                  <a:pt x="676" y="32"/>
                  <a:pt x="1354" y="-1"/>
                  <a:pt x="2034" y="0"/>
                </a:cubicBezTo>
                <a:cubicBezTo>
                  <a:pt x="12303" y="0"/>
                  <a:pt x="21153" y="7230"/>
                  <a:pt x="23200" y="17293"/>
                </a:cubicBezTo>
                <a:lnTo>
                  <a:pt x="2034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Arc 39"/>
          <p:cNvSpPr>
            <a:spLocks/>
          </p:cNvSpPr>
          <p:nvPr/>
        </p:nvSpPr>
        <p:spPr bwMode="auto">
          <a:xfrm rot="10566067">
            <a:off x="5194598" y="1257015"/>
            <a:ext cx="1228725" cy="112713"/>
          </a:xfrm>
          <a:custGeom>
            <a:avLst/>
            <a:gdLst>
              <a:gd name="T0" fmla="*/ 0 w 22576"/>
              <a:gd name="T1" fmla="*/ 45419 h 21600"/>
              <a:gd name="T2" fmla="*/ 66874788 w 22576"/>
              <a:gd name="T3" fmla="*/ 146224 h 21600"/>
              <a:gd name="T4" fmla="*/ 24654450 w 22576"/>
              <a:gd name="T5" fmla="*/ 588158 h 21600"/>
              <a:gd name="T6" fmla="*/ 0 60000 65536"/>
              <a:gd name="T7" fmla="*/ 0 60000 65536"/>
              <a:gd name="T8" fmla="*/ 0 60000 65536"/>
              <a:gd name="T9" fmla="*/ 0 w 22576"/>
              <a:gd name="T10" fmla="*/ 0 h 21600"/>
              <a:gd name="T11" fmla="*/ 22576 w 225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76" h="21600" fill="none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</a:path>
              <a:path w="22576" h="21600" stroke="0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  <a:lnTo>
                  <a:pt x="8323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Arc 40"/>
          <p:cNvSpPr>
            <a:spLocks/>
          </p:cNvSpPr>
          <p:nvPr/>
        </p:nvSpPr>
        <p:spPr bwMode="auto">
          <a:xfrm rot="10566067">
            <a:off x="5227935" y="1811053"/>
            <a:ext cx="1228725" cy="112712"/>
          </a:xfrm>
          <a:custGeom>
            <a:avLst/>
            <a:gdLst>
              <a:gd name="T0" fmla="*/ 0 w 22576"/>
              <a:gd name="T1" fmla="*/ 45419 h 21600"/>
              <a:gd name="T2" fmla="*/ 66874788 w 22576"/>
              <a:gd name="T3" fmla="*/ 146218 h 21600"/>
              <a:gd name="T4" fmla="*/ 24654450 w 22576"/>
              <a:gd name="T5" fmla="*/ 588148 h 21600"/>
              <a:gd name="T6" fmla="*/ 0 60000 65536"/>
              <a:gd name="T7" fmla="*/ 0 60000 65536"/>
              <a:gd name="T8" fmla="*/ 0 60000 65536"/>
              <a:gd name="T9" fmla="*/ 0 w 22576"/>
              <a:gd name="T10" fmla="*/ 0 h 21600"/>
              <a:gd name="T11" fmla="*/ 22576 w 225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76" h="21600" fill="none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</a:path>
              <a:path w="22576" h="21600" stroke="0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  <a:lnTo>
                  <a:pt x="8323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Arc 41"/>
          <p:cNvSpPr>
            <a:spLocks/>
          </p:cNvSpPr>
          <p:nvPr/>
        </p:nvSpPr>
        <p:spPr bwMode="auto">
          <a:xfrm rot="10566067">
            <a:off x="5229523" y="2390490"/>
            <a:ext cx="1057275" cy="112713"/>
          </a:xfrm>
          <a:custGeom>
            <a:avLst/>
            <a:gdLst>
              <a:gd name="T0" fmla="*/ 0 w 19448"/>
              <a:gd name="T1" fmla="*/ 17262 h 21600"/>
              <a:gd name="T2" fmla="*/ 57477916 w 19448"/>
              <a:gd name="T3" fmla="*/ 146224 h 21600"/>
              <a:gd name="T4" fmla="*/ 15353647 w 19448"/>
              <a:gd name="T5" fmla="*/ 588158 h 21600"/>
              <a:gd name="T6" fmla="*/ 0 60000 65536"/>
              <a:gd name="T7" fmla="*/ 0 60000 65536"/>
              <a:gd name="T8" fmla="*/ 0 60000 65536"/>
              <a:gd name="T9" fmla="*/ 0 w 19448"/>
              <a:gd name="T10" fmla="*/ 0 h 21600"/>
              <a:gd name="T11" fmla="*/ 19448 w 194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48" h="21600" fill="none" extrusionOk="0">
                <a:moveTo>
                  <a:pt x="0" y="634"/>
                </a:moveTo>
                <a:cubicBezTo>
                  <a:pt x="1699" y="212"/>
                  <a:pt x="3444" y="-1"/>
                  <a:pt x="5195" y="0"/>
                </a:cubicBezTo>
                <a:cubicBezTo>
                  <a:pt x="10440" y="0"/>
                  <a:pt x="15506" y="1908"/>
                  <a:pt x="19447" y="5370"/>
                </a:cubicBezTo>
              </a:path>
              <a:path w="19448" h="21600" stroke="0" extrusionOk="0">
                <a:moveTo>
                  <a:pt x="0" y="634"/>
                </a:moveTo>
                <a:cubicBezTo>
                  <a:pt x="1699" y="212"/>
                  <a:pt x="3444" y="-1"/>
                  <a:pt x="5195" y="0"/>
                </a:cubicBezTo>
                <a:cubicBezTo>
                  <a:pt x="10440" y="0"/>
                  <a:pt x="15506" y="1908"/>
                  <a:pt x="19447" y="5370"/>
                </a:cubicBezTo>
                <a:lnTo>
                  <a:pt x="5195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 Box 43"/>
          <p:cNvSpPr txBox="1">
            <a:spLocks noChangeArrowheads="1"/>
          </p:cNvSpPr>
          <p:nvPr/>
        </p:nvSpPr>
        <p:spPr bwMode="auto">
          <a:xfrm>
            <a:off x="3131840" y="1930636"/>
            <a:ext cx="3449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 dirty="0">
                <a:cs typeface="Times New Roman" pitchFamily="18" charset="0"/>
              </a:rPr>
              <a:t>.</a:t>
            </a:r>
          </a:p>
        </p:txBody>
      </p:sp>
      <p:sp>
        <p:nvSpPr>
          <p:cNvPr id="118" name="Line 17"/>
          <p:cNvSpPr>
            <a:spLocks noChangeShapeType="1"/>
          </p:cNvSpPr>
          <p:nvPr/>
        </p:nvSpPr>
        <p:spPr bwMode="auto">
          <a:xfrm flipH="1">
            <a:off x="3304323" y="1182403"/>
            <a:ext cx="315912" cy="3190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6" name="Group 5"/>
          <p:cNvGrpSpPr>
            <a:grpSpLocks/>
          </p:cNvGrpSpPr>
          <p:nvPr/>
        </p:nvGrpSpPr>
        <p:grpSpPr bwMode="auto">
          <a:xfrm>
            <a:off x="6294735" y="1131603"/>
            <a:ext cx="1447800" cy="1344612"/>
            <a:chOff x="0" y="0"/>
            <a:chExt cx="912" cy="847"/>
          </a:xfrm>
        </p:grpSpPr>
        <p:sp>
          <p:nvSpPr>
            <p:cNvPr id="107" name="Line 6"/>
            <p:cNvSpPr>
              <a:spLocks noChangeShapeType="1"/>
            </p:cNvSpPr>
            <p:nvPr/>
          </p:nvSpPr>
          <p:spPr bwMode="auto">
            <a:xfrm>
              <a:off x="0" y="195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Line 7"/>
            <p:cNvSpPr>
              <a:spLocks noChangeShapeType="1"/>
            </p:cNvSpPr>
            <p:nvPr/>
          </p:nvSpPr>
          <p:spPr bwMode="auto">
            <a:xfrm>
              <a:off x="0" y="195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8"/>
            <p:cNvSpPr>
              <a:spLocks noChangeShapeType="1"/>
            </p:cNvSpPr>
            <p:nvPr/>
          </p:nvSpPr>
          <p:spPr bwMode="auto">
            <a:xfrm>
              <a:off x="0" y="847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Line 9"/>
            <p:cNvSpPr>
              <a:spLocks noChangeShapeType="1"/>
            </p:cNvSpPr>
            <p:nvPr/>
          </p:nvSpPr>
          <p:spPr bwMode="auto">
            <a:xfrm>
              <a:off x="717" y="195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Line 10"/>
            <p:cNvSpPr>
              <a:spLocks noChangeShapeType="1"/>
            </p:cNvSpPr>
            <p:nvPr/>
          </p:nvSpPr>
          <p:spPr bwMode="auto">
            <a:xfrm flipH="1">
              <a:off x="717" y="0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11"/>
            <p:cNvSpPr>
              <a:spLocks noChangeShapeType="1"/>
            </p:cNvSpPr>
            <p:nvPr/>
          </p:nvSpPr>
          <p:spPr bwMode="auto">
            <a:xfrm flipH="1">
              <a:off x="717" y="652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0" y="652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3"/>
            <p:cNvSpPr>
              <a:spLocks noChangeShapeType="1"/>
            </p:cNvSpPr>
            <p:nvPr/>
          </p:nvSpPr>
          <p:spPr bwMode="auto">
            <a:xfrm>
              <a:off x="195" y="0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Line 14"/>
            <p:cNvSpPr>
              <a:spLocks noChangeShapeType="1"/>
            </p:cNvSpPr>
            <p:nvPr/>
          </p:nvSpPr>
          <p:spPr bwMode="auto">
            <a:xfrm>
              <a:off x="912" y="0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Line 15"/>
            <p:cNvSpPr>
              <a:spLocks noChangeShapeType="1"/>
            </p:cNvSpPr>
            <p:nvPr/>
          </p:nvSpPr>
          <p:spPr bwMode="auto">
            <a:xfrm>
              <a:off x="195" y="0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>
              <a:off x="195" y="652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2" name="Text Box 42"/>
          <p:cNvSpPr txBox="1">
            <a:spLocks noChangeArrowheads="1"/>
          </p:cNvSpPr>
          <p:nvPr/>
        </p:nvSpPr>
        <p:spPr bwMode="auto">
          <a:xfrm>
            <a:off x="6116935" y="1860950"/>
            <a:ext cx="3449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 dirty="0">
                <a:cs typeface="Times New Roman" pitchFamily="18" charset="0"/>
              </a:rPr>
              <a:t>.</a:t>
            </a:r>
          </a:p>
        </p:txBody>
      </p:sp>
      <p:sp>
        <p:nvSpPr>
          <p:cNvPr id="136" name="Arc 36"/>
          <p:cNvSpPr>
            <a:spLocks/>
          </p:cNvSpPr>
          <p:nvPr/>
        </p:nvSpPr>
        <p:spPr bwMode="auto">
          <a:xfrm rot="10501352">
            <a:off x="3475335" y="1257825"/>
            <a:ext cx="895350" cy="152400"/>
          </a:xfrm>
          <a:custGeom>
            <a:avLst/>
            <a:gdLst>
              <a:gd name="T0" fmla="*/ 1655209 w 21166"/>
              <a:gd name="T1" fmla="*/ 0 h 21580"/>
              <a:gd name="T2" fmla="*/ 37874494 w 21166"/>
              <a:gd name="T3" fmla="*/ 861512 h 21580"/>
              <a:gd name="T4" fmla="*/ 0 w 21166"/>
              <a:gd name="T5" fmla="*/ 1076263 h 21580"/>
              <a:gd name="T6" fmla="*/ 0 60000 65536"/>
              <a:gd name="T7" fmla="*/ 0 60000 65536"/>
              <a:gd name="T8" fmla="*/ 0 60000 65536"/>
              <a:gd name="T9" fmla="*/ 0 w 21166"/>
              <a:gd name="T10" fmla="*/ 0 h 21580"/>
              <a:gd name="T11" fmla="*/ 21166 w 21166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6" h="21580" fill="none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</a:path>
              <a:path w="21166" h="21580" stroke="0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  <a:lnTo>
                  <a:pt x="0" y="2158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59089" y="2888940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charset="0"/>
                <a:ea typeface="Calibri" pitchFamily="34" charset="0"/>
              </a:rPr>
              <a:t>mấy</a:t>
            </a:r>
            <a:r>
              <a:rPr lang="en-US" sz="3200" dirty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>
                <a:latin typeface="Arial" charset="0"/>
                <a:ea typeface="Calibri" pitchFamily="34" charset="0"/>
              </a:rPr>
              <a:t>mặt</a:t>
            </a:r>
            <a:r>
              <a:rPr lang="en-US" sz="3200" dirty="0">
                <a:latin typeface="Arial" charset="0"/>
                <a:ea typeface="Calibri" pitchFamily="34" charset="0"/>
              </a:rPr>
              <a:t>?</a:t>
            </a:r>
            <a:endParaRPr lang="en-US" sz="3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1293453" y="3356992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err="1">
                <a:latin typeface="Arial" charset="0"/>
                <a:ea typeface="Calibri" pitchFamily="34" charset="0"/>
              </a:rPr>
              <a:t>hình</a:t>
            </a:r>
            <a:r>
              <a:rPr lang="en-US" sz="3200" dirty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>
                <a:latin typeface="Arial" charset="0"/>
                <a:ea typeface="Calibri" pitchFamily="34" charset="0"/>
              </a:rPr>
              <a:t>gì</a:t>
            </a:r>
            <a:r>
              <a:rPr lang="en-US" sz="3200" dirty="0">
                <a:latin typeface="Arial" charset="0"/>
                <a:ea typeface="Calibri" pitchFamily="34" charset="0"/>
              </a:rPr>
              <a:t>?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577929" y="3941767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err="1">
                <a:latin typeface="Arial" charset="0"/>
                <a:ea typeface="Calibri" pitchFamily="34" charset="0"/>
              </a:rPr>
              <a:t>mấy</a:t>
            </a:r>
            <a:r>
              <a:rPr lang="en-US" sz="3200" dirty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>
                <a:latin typeface="Arial" charset="0"/>
                <a:ea typeface="Calibri" pitchFamily="34" charset="0"/>
              </a:rPr>
              <a:t>đỉnh</a:t>
            </a:r>
            <a:r>
              <a:rPr lang="en-US" sz="3200" dirty="0">
                <a:latin typeface="Arial" charset="0"/>
                <a:ea typeface="Calibri" pitchFamily="34" charset="0"/>
              </a:rPr>
              <a:t>?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570982" y="4526542"/>
            <a:ext cx="234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err="1">
                <a:latin typeface="Arial" charset="0"/>
                <a:ea typeface="Calibri" pitchFamily="34" charset="0"/>
              </a:rPr>
              <a:t>mấy</a:t>
            </a:r>
            <a:r>
              <a:rPr lang="en-US" sz="3200" dirty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>
                <a:latin typeface="Arial" charset="0"/>
                <a:ea typeface="Calibri" pitchFamily="34" charset="0"/>
              </a:rPr>
              <a:t>cạnh</a:t>
            </a:r>
            <a:r>
              <a:rPr lang="en-US" sz="3200" dirty="0">
                <a:latin typeface="Arial" charset="0"/>
                <a:ea typeface="Calibri" pitchFamily="34" charset="0"/>
              </a:rPr>
              <a:t>?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04148" y="2888940"/>
            <a:ext cx="1629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6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295636" y="3356992"/>
            <a:ext cx="426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chữ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nhật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" charset="0"/>
              <a:ea typeface="Calibri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580112" y="3933056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8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đỉnh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" charset="0"/>
              <a:ea typeface="Calibri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534978" y="4509120"/>
            <a:ext cx="234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12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  <a:latin typeface="Arial" charset="0"/>
              <a:ea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9572" y="5647310"/>
            <a:ext cx="8280920" cy="553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8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đỉnh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en-US" sz="3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cạnh</a:t>
            </a:r>
            <a:endParaRPr lang="en-US" sz="3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30105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31" grpId="0" animBg="1" autoUpdateAnimBg="0"/>
      <p:bldP spid="132" grpId="0" animBg="1" autoUpdateAnimBg="0"/>
      <p:bldP spid="133" grpId="0" animBg="1" autoUpdateAnimBg="0"/>
      <p:bldP spid="134" grpId="0" animBg="1"/>
      <p:bldP spid="135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3" grpId="0" autoUpdateAnimBg="0"/>
      <p:bldP spid="143" grpId="1" autoUpdateAnimBg="0"/>
      <p:bldP spid="118" grpId="0" animBg="1"/>
      <p:bldP spid="142" grpId="0" autoUpdateAnimBg="0"/>
      <p:bldP spid="142" grpId="1" autoUpdateAnimBg="0"/>
      <p:bldP spid="136" grpId="0" animBg="1"/>
      <p:bldP spid="85" grpId="0"/>
      <p:bldP spid="85" grpId="1"/>
      <p:bldP spid="175" grpId="0"/>
      <p:bldP spid="175" grpId="1"/>
      <p:bldP spid="176" grpId="0"/>
      <p:bldP spid="176" grpId="1"/>
      <p:bldP spid="177" grpId="0"/>
      <p:bldP spid="177" grpId="1"/>
      <p:bldP spid="178" grpId="0"/>
      <p:bldP spid="179" grpId="0"/>
      <p:bldP spid="180" grpId="0"/>
      <p:bldP spid="181" grpId="0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1.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8"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sz="36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/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Hai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của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không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cạnh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chung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gọi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hai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đối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diện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và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thể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xem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chúng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hai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đáy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của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,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khi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đó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các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còn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lại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được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xem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các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  <a:cs typeface="Arial" charset="0"/>
              </a:rPr>
              <a:t>bên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0" name="AutoShape 2"/>
          <p:cNvSpPr>
            <a:spLocks noChangeArrowheads="1"/>
          </p:cNvSpPr>
          <p:nvPr/>
        </p:nvSpPr>
        <p:spPr bwMode="auto">
          <a:xfrm>
            <a:off x="1417935" y="2240868"/>
            <a:ext cx="2209800" cy="304800"/>
          </a:xfrm>
          <a:prstGeom prst="parallelogram">
            <a:avLst>
              <a:gd name="adj" fmla="val 97640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Unknown Shape"/>
          <p:cNvSpPr>
            <a:spLocks/>
          </p:cNvSpPr>
          <p:nvPr/>
        </p:nvSpPr>
        <p:spPr bwMode="auto">
          <a:xfrm>
            <a:off x="1424285" y="1166528"/>
            <a:ext cx="304800" cy="1371600"/>
          </a:xfrm>
          <a:custGeom>
            <a:avLst/>
            <a:gdLst>
              <a:gd name="T0" fmla="*/ 0 w 192"/>
              <a:gd name="T1" fmla="*/ 304800 h 864"/>
              <a:gd name="T2" fmla="*/ 0 w 192"/>
              <a:gd name="T3" fmla="*/ 1371600 h 864"/>
              <a:gd name="T4" fmla="*/ 304800 w 192"/>
              <a:gd name="T5" fmla="*/ 1066800 h 864"/>
              <a:gd name="T6" fmla="*/ 304800 w 192"/>
              <a:gd name="T7" fmla="*/ 0 h 864"/>
              <a:gd name="T8" fmla="*/ 0 w 192"/>
              <a:gd name="T9" fmla="*/ 3048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64"/>
              <a:gd name="T17" fmla="*/ 192 w 19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64">
                <a:moveTo>
                  <a:pt x="0" y="192"/>
                </a:moveTo>
                <a:lnTo>
                  <a:pt x="0" y="864"/>
                </a:lnTo>
                <a:lnTo>
                  <a:pt x="192" y="672"/>
                </a:lnTo>
                <a:lnTo>
                  <a:pt x="192" y="0"/>
                </a:lnTo>
                <a:lnTo>
                  <a:pt x="0" y="192"/>
                </a:lnTo>
                <a:close/>
              </a:path>
            </a:pathLst>
          </a:cu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4"/>
          <p:cNvSpPr>
            <a:spLocks noChangeShapeType="1"/>
          </p:cNvSpPr>
          <p:nvPr/>
        </p:nvSpPr>
        <p:spPr bwMode="auto">
          <a:xfrm flipH="1">
            <a:off x="6294734" y="1131603"/>
            <a:ext cx="309563" cy="31650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9" name="Group 18"/>
          <p:cNvGrpSpPr>
            <a:grpSpLocks/>
          </p:cNvGrpSpPr>
          <p:nvPr/>
        </p:nvGrpSpPr>
        <p:grpSpPr bwMode="auto">
          <a:xfrm>
            <a:off x="1403648" y="1182403"/>
            <a:ext cx="2209800" cy="1368425"/>
            <a:chOff x="0" y="0"/>
            <a:chExt cx="1392" cy="862"/>
          </a:xfrm>
        </p:grpSpPr>
        <p:sp>
          <p:nvSpPr>
            <p:cNvPr id="120" name="Line 19"/>
            <p:cNvSpPr>
              <a:spLocks noChangeShapeType="1"/>
            </p:cNvSpPr>
            <p:nvPr/>
          </p:nvSpPr>
          <p:spPr bwMode="auto">
            <a:xfrm>
              <a:off x="0" y="199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0" y="199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Line 21"/>
            <p:cNvSpPr>
              <a:spLocks noChangeShapeType="1"/>
            </p:cNvSpPr>
            <p:nvPr/>
          </p:nvSpPr>
          <p:spPr bwMode="auto">
            <a:xfrm>
              <a:off x="1193" y="199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Line 22"/>
            <p:cNvSpPr>
              <a:spLocks noChangeShapeType="1"/>
            </p:cNvSpPr>
            <p:nvPr/>
          </p:nvSpPr>
          <p:spPr bwMode="auto">
            <a:xfrm>
              <a:off x="0" y="862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 flipH="1">
              <a:off x="1193" y="663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Line 25"/>
            <p:cNvSpPr>
              <a:spLocks noChangeShapeType="1"/>
            </p:cNvSpPr>
            <p:nvPr/>
          </p:nvSpPr>
          <p:spPr bwMode="auto">
            <a:xfrm>
              <a:off x="1392" y="0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Line 26"/>
            <p:cNvSpPr>
              <a:spLocks noChangeShapeType="1"/>
            </p:cNvSpPr>
            <p:nvPr/>
          </p:nvSpPr>
          <p:spPr bwMode="auto">
            <a:xfrm>
              <a:off x="199" y="0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Line 27"/>
            <p:cNvSpPr>
              <a:spLocks noChangeShapeType="1"/>
            </p:cNvSpPr>
            <p:nvPr/>
          </p:nvSpPr>
          <p:spPr bwMode="auto">
            <a:xfrm>
              <a:off x="199" y="663"/>
              <a:ext cx="119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Line 28"/>
            <p:cNvSpPr>
              <a:spLocks noChangeShapeType="1"/>
            </p:cNvSpPr>
            <p:nvPr/>
          </p:nvSpPr>
          <p:spPr bwMode="auto">
            <a:xfrm>
              <a:off x="199" y="0"/>
              <a:ext cx="0" cy="6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Line 29"/>
            <p:cNvSpPr>
              <a:spLocks noChangeShapeType="1"/>
            </p:cNvSpPr>
            <p:nvPr/>
          </p:nvSpPr>
          <p:spPr bwMode="auto">
            <a:xfrm flipH="1">
              <a:off x="0" y="663"/>
              <a:ext cx="199" cy="19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1" name="Oval 31"/>
          <p:cNvSpPr>
            <a:spLocks noChangeArrowheads="1"/>
          </p:cNvSpPr>
          <p:nvPr/>
        </p:nvSpPr>
        <p:spPr bwMode="auto">
          <a:xfrm>
            <a:off x="4313535" y="1088740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Oval 32"/>
          <p:cNvSpPr>
            <a:spLocks noChangeArrowheads="1"/>
          </p:cNvSpPr>
          <p:nvPr/>
        </p:nvSpPr>
        <p:spPr bwMode="auto">
          <a:xfrm>
            <a:off x="4313535" y="1711660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Oval 33"/>
          <p:cNvSpPr>
            <a:spLocks noChangeArrowheads="1"/>
          </p:cNvSpPr>
          <p:nvPr/>
        </p:nvSpPr>
        <p:spPr bwMode="auto">
          <a:xfrm>
            <a:off x="4313535" y="2322228"/>
            <a:ext cx="914400" cy="4572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Unknown Shape"/>
          <p:cNvSpPr>
            <a:spLocks/>
          </p:cNvSpPr>
          <p:nvPr/>
        </p:nvSpPr>
        <p:spPr bwMode="auto">
          <a:xfrm>
            <a:off x="3311860" y="1164940"/>
            <a:ext cx="304800" cy="1371600"/>
          </a:xfrm>
          <a:custGeom>
            <a:avLst/>
            <a:gdLst>
              <a:gd name="T0" fmla="*/ 0 w 192"/>
              <a:gd name="T1" fmla="*/ 304800 h 864"/>
              <a:gd name="T2" fmla="*/ 0 w 192"/>
              <a:gd name="T3" fmla="*/ 1371600 h 864"/>
              <a:gd name="T4" fmla="*/ 304800 w 192"/>
              <a:gd name="T5" fmla="*/ 1066800 h 864"/>
              <a:gd name="T6" fmla="*/ 304800 w 192"/>
              <a:gd name="T7" fmla="*/ 0 h 864"/>
              <a:gd name="T8" fmla="*/ 0 w 192"/>
              <a:gd name="T9" fmla="*/ 3048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64"/>
              <a:gd name="T17" fmla="*/ 192 w 19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64">
                <a:moveTo>
                  <a:pt x="0" y="192"/>
                </a:moveTo>
                <a:lnTo>
                  <a:pt x="0" y="864"/>
                </a:lnTo>
                <a:lnTo>
                  <a:pt x="192" y="672"/>
                </a:lnTo>
                <a:lnTo>
                  <a:pt x="192" y="0"/>
                </a:lnTo>
                <a:lnTo>
                  <a:pt x="0" y="192"/>
                </a:lnTo>
                <a:close/>
              </a:path>
            </a:pathLst>
          </a:cu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Unknown Shape"/>
          <p:cNvSpPr>
            <a:spLocks/>
          </p:cNvSpPr>
          <p:nvPr/>
        </p:nvSpPr>
        <p:spPr bwMode="auto">
          <a:xfrm>
            <a:off x="6307435" y="1131603"/>
            <a:ext cx="296862" cy="1316037"/>
          </a:xfrm>
          <a:custGeom>
            <a:avLst/>
            <a:gdLst>
              <a:gd name="T0" fmla="*/ 304800 w 192"/>
              <a:gd name="T1" fmla="*/ 0 h 816"/>
              <a:gd name="T2" fmla="*/ 0 w 192"/>
              <a:gd name="T3" fmla="*/ 304800 h 816"/>
              <a:gd name="T4" fmla="*/ 0 w 192"/>
              <a:gd name="T5" fmla="*/ 1295400 h 816"/>
              <a:gd name="T6" fmla="*/ 304800 w 192"/>
              <a:gd name="T7" fmla="*/ 990600 h 816"/>
              <a:gd name="T8" fmla="*/ 304800 w 192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816"/>
              <a:gd name="T17" fmla="*/ 192 w 192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816">
                <a:moveTo>
                  <a:pt x="192" y="0"/>
                </a:moveTo>
                <a:lnTo>
                  <a:pt x="0" y="192"/>
                </a:lnTo>
                <a:lnTo>
                  <a:pt x="0" y="816"/>
                </a:lnTo>
                <a:lnTo>
                  <a:pt x="192" y="624"/>
                </a:lnTo>
                <a:lnTo>
                  <a:pt x="192" y="0"/>
                </a:lnTo>
                <a:close/>
              </a:path>
            </a:pathLst>
          </a:custGeom>
          <a:solidFill>
            <a:srgbClr val="00FF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Arc 37"/>
          <p:cNvSpPr>
            <a:spLocks/>
          </p:cNvSpPr>
          <p:nvPr/>
        </p:nvSpPr>
        <p:spPr bwMode="auto">
          <a:xfrm rot="10501352">
            <a:off x="3475335" y="1822165"/>
            <a:ext cx="895350" cy="152400"/>
          </a:xfrm>
          <a:custGeom>
            <a:avLst/>
            <a:gdLst>
              <a:gd name="T0" fmla="*/ 1655209 w 21166"/>
              <a:gd name="T1" fmla="*/ 0 h 21580"/>
              <a:gd name="T2" fmla="*/ 37874494 w 21166"/>
              <a:gd name="T3" fmla="*/ 861512 h 21580"/>
              <a:gd name="T4" fmla="*/ 0 w 21166"/>
              <a:gd name="T5" fmla="*/ 1076263 h 21580"/>
              <a:gd name="T6" fmla="*/ 0 60000 65536"/>
              <a:gd name="T7" fmla="*/ 0 60000 65536"/>
              <a:gd name="T8" fmla="*/ 0 60000 65536"/>
              <a:gd name="T9" fmla="*/ 0 w 21166"/>
              <a:gd name="T10" fmla="*/ 0 h 21580"/>
              <a:gd name="T11" fmla="*/ 21166 w 21166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6" h="21580" fill="none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</a:path>
              <a:path w="21166" h="21580" stroke="0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  <a:lnTo>
                  <a:pt x="0" y="2158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Arc 38"/>
          <p:cNvSpPr>
            <a:spLocks/>
          </p:cNvSpPr>
          <p:nvPr/>
        </p:nvSpPr>
        <p:spPr bwMode="auto">
          <a:xfrm rot="10501352">
            <a:off x="3322935" y="2460340"/>
            <a:ext cx="981075" cy="152400"/>
          </a:xfrm>
          <a:custGeom>
            <a:avLst/>
            <a:gdLst>
              <a:gd name="T0" fmla="*/ 0 w 23200"/>
              <a:gd name="T1" fmla="*/ 4777 h 21600"/>
              <a:gd name="T2" fmla="*/ 41487417 w 23200"/>
              <a:gd name="T3" fmla="*/ 860912 h 21600"/>
              <a:gd name="T4" fmla="*/ 3637293 w 23200"/>
              <a:gd name="T5" fmla="*/ 1075267 h 21600"/>
              <a:gd name="T6" fmla="*/ 0 60000 65536"/>
              <a:gd name="T7" fmla="*/ 0 60000 65536"/>
              <a:gd name="T8" fmla="*/ 0 60000 65536"/>
              <a:gd name="T9" fmla="*/ 0 w 23200"/>
              <a:gd name="T10" fmla="*/ 0 h 21600"/>
              <a:gd name="T11" fmla="*/ 23200 w 232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00" h="21600" fill="none" extrusionOk="0">
                <a:moveTo>
                  <a:pt x="-1" y="95"/>
                </a:moveTo>
                <a:cubicBezTo>
                  <a:pt x="676" y="32"/>
                  <a:pt x="1354" y="-1"/>
                  <a:pt x="2034" y="0"/>
                </a:cubicBezTo>
                <a:cubicBezTo>
                  <a:pt x="12303" y="0"/>
                  <a:pt x="21153" y="7230"/>
                  <a:pt x="23200" y="17293"/>
                </a:cubicBezTo>
              </a:path>
              <a:path w="23200" h="21600" stroke="0" extrusionOk="0">
                <a:moveTo>
                  <a:pt x="-1" y="95"/>
                </a:moveTo>
                <a:cubicBezTo>
                  <a:pt x="676" y="32"/>
                  <a:pt x="1354" y="-1"/>
                  <a:pt x="2034" y="0"/>
                </a:cubicBezTo>
                <a:cubicBezTo>
                  <a:pt x="12303" y="0"/>
                  <a:pt x="21153" y="7230"/>
                  <a:pt x="23200" y="17293"/>
                </a:cubicBezTo>
                <a:lnTo>
                  <a:pt x="2034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Arc 39"/>
          <p:cNvSpPr>
            <a:spLocks/>
          </p:cNvSpPr>
          <p:nvPr/>
        </p:nvSpPr>
        <p:spPr bwMode="auto">
          <a:xfrm rot="10566067">
            <a:off x="5194598" y="1257015"/>
            <a:ext cx="1228725" cy="112713"/>
          </a:xfrm>
          <a:custGeom>
            <a:avLst/>
            <a:gdLst>
              <a:gd name="T0" fmla="*/ 0 w 22576"/>
              <a:gd name="T1" fmla="*/ 45419 h 21600"/>
              <a:gd name="T2" fmla="*/ 66874788 w 22576"/>
              <a:gd name="T3" fmla="*/ 146224 h 21600"/>
              <a:gd name="T4" fmla="*/ 24654450 w 22576"/>
              <a:gd name="T5" fmla="*/ 588158 h 21600"/>
              <a:gd name="T6" fmla="*/ 0 60000 65536"/>
              <a:gd name="T7" fmla="*/ 0 60000 65536"/>
              <a:gd name="T8" fmla="*/ 0 60000 65536"/>
              <a:gd name="T9" fmla="*/ 0 w 22576"/>
              <a:gd name="T10" fmla="*/ 0 h 21600"/>
              <a:gd name="T11" fmla="*/ 22576 w 225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76" h="21600" fill="none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</a:path>
              <a:path w="22576" h="21600" stroke="0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  <a:lnTo>
                  <a:pt x="8323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Arc 40"/>
          <p:cNvSpPr>
            <a:spLocks/>
          </p:cNvSpPr>
          <p:nvPr/>
        </p:nvSpPr>
        <p:spPr bwMode="auto">
          <a:xfrm rot="10566067">
            <a:off x="5227935" y="1811053"/>
            <a:ext cx="1228725" cy="112712"/>
          </a:xfrm>
          <a:custGeom>
            <a:avLst/>
            <a:gdLst>
              <a:gd name="T0" fmla="*/ 0 w 22576"/>
              <a:gd name="T1" fmla="*/ 45419 h 21600"/>
              <a:gd name="T2" fmla="*/ 66874788 w 22576"/>
              <a:gd name="T3" fmla="*/ 146218 h 21600"/>
              <a:gd name="T4" fmla="*/ 24654450 w 22576"/>
              <a:gd name="T5" fmla="*/ 588148 h 21600"/>
              <a:gd name="T6" fmla="*/ 0 60000 65536"/>
              <a:gd name="T7" fmla="*/ 0 60000 65536"/>
              <a:gd name="T8" fmla="*/ 0 60000 65536"/>
              <a:gd name="T9" fmla="*/ 0 w 22576"/>
              <a:gd name="T10" fmla="*/ 0 h 21600"/>
              <a:gd name="T11" fmla="*/ 22576 w 2257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76" h="21600" fill="none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</a:path>
              <a:path w="22576" h="21600" stroke="0" extrusionOk="0">
                <a:moveTo>
                  <a:pt x="-1" y="1667"/>
                </a:moveTo>
                <a:cubicBezTo>
                  <a:pt x="2636" y="566"/>
                  <a:pt x="5465" y="-1"/>
                  <a:pt x="8323" y="0"/>
                </a:cubicBezTo>
                <a:cubicBezTo>
                  <a:pt x="13568" y="0"/>
                  <a:pt x="18634" y="1908"/>
                  <a:pt x="22575" y="5370"/>
                </a:cubicBezTo>
                <a:lnTo>
                  <a:pt x="8323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Arc 41"/>
          <p:cNvSpPr>
            <a:spLocks/>
          </p:cNvSpPr>
          <p:nvPr/>
        </p:nvSpPr>
        <p:spPr bwMode="auto">
          <a:xfrm rot="10566067">
            <a:off x="5229523" y="2390490"/>
            <a:ext cx="1057275" cy="112713"/>
          </a:xfrm>
          <a:custGeom>
            <a:avLst/>
            <a:gdLst>
              <a:gd name="T0" fmla="*/ 0 w 19448"/>
              <a:gd name="T1" fmla="*/ 17262 h 21600"/>
              <a:gd name="T2" fmla="*/ 57477916 w 19448"/>
              <a:gd name="T3" fmla="*/ 146224 h 21600"/>
              <a:gd name="T4" fmla="*/ 15353647 w 19448"/>
              <a:gd name="T5" fmla="*/ 588158 h 21600"/>
              <a:gd name="T6" fmla="*/ 0 60000 65536"/>
              <a:gd name="T7" fmla="*/ 0 60000 65536"/>
              <a:gd name="T8" fmla="*/ 0 60000 65536"/>
              <a:gd name="T9" fmla="*/ 0 w 19448"/>
              <a:gd name="T10" fmla="*/ 0 h 21600"/>
              <a:gd name="T11" fmla="*/ 19448 w 194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48" h="21600" fill="none" extrusionOk="0">
                <a:moveTo>
                  <a:pt x="0" y="634"/>
                </a:moveTo>
                <a:cubicBezTo>
                  <a:pt x="1699" y="212"/>
                  <a:pt x="3444" y="-1"/>
                  <a:pt x="5195" y="0"/>
                </a:cubicBezTo>
                <a:cubicBezTo>
                  <a:pt x="10440" y="0"/>
                  <a:pt x="15506" y="1908"/>
                  <a:pt x="19447" y="5370"/>
                </a:cubicBezTo>
              </a:path>
              <a:path w="19448" h="21600" stroke="0" extrusionOk="0">
                <a:moveTo>
                  <a:pt x="0" y="634"/>
                </a:moveTo>
                <a:cubicBezTo>
                  <a:pt x="1699" y="212"/>
                  <a:pt x="3444" y="-1"/>
                  <a:pt x="5195" y="0"/>
                </a:cubicBezTo>
                <a:cubicBezTo>
                  <a:pt x="10440" y="0"/>
                  <a:pt x="15506" y="1908"/>
                  <a:pt x="19447" y="5370"/>
                </a:cubicBezTo>
                <a:lnTo>
                  <a:pt x="5195" y="2160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 Box 43"/>
          <p:cNvSpPr txBox="1">
            <a:spLocks noChangeArrowheads="1"/>
          </p:cNvSpPr>
          <p:nvPr/>
        </p:nvSpPr>
        <p:spPr bwMode="auto">
          <a:xfrm>
            <a:off x="3131840" y="1930636"/>
            <a:ext cx="3449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 dirty="0">
                <a:cs typeface="Times New Roman" pitchFamily="18" charset="0"/>
              </a:rPr>
              <a:t>.</a:t>
            </a:r>
          </a:p>
        </p:txBody>
      </p:sp>
      <p:sp>
        <p:nvSpPr>
          <p:cNvPr id="144" name="AutoShape 50"/>
          <p:cNvSpPr>
            <a:spLocks noChangeArrowheads="1"/>
          </p:cNvSpPr>
          <p:nvPr/>
        </p:nvSpPr>
        <p:spPr bwMode="auto">
          <a:xfrm>
            <a:off x="1417935" y="1179228"/>
            <a:ext cx="2209800" cy="304800"/>
          </a:xfrm>
          <a:prstGeom prst="parallelogram">
            <a:avLst>
              <a:gd name="adj" fmla="val 97640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Line 17"/>
          <p:cNvSpPr>
            <a:spLocks noChangeShapeType="1"/>
          </p:cNvSpPr>
          <p:nvPr/>
        </p:nvSpPr>
        <p:spPr bwMode="auto">
          <a:xfrm flipH="1">
            <a:off x="3304323" y="1182403"/>
            <a:ext cx="315912" cy="3190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6" name="Group 5"/>
          <p:cNvGrpSpPr>
            <a:grpSpLocks/>
          </p:cNvGrpSpPr>
          <p:nvPr/>
        </p:nvGrpSpPr>
        <p:grpSpPr bwMode="auto">
          <a:xfrm>
            <a:off x="6294735" y="1131603"/>
            <a:ext cx="1447800" cy="1344612"/>
            <a:chOff x="0" y="0"/>
            <a:chExt cx="912" cy="847"/>
          </a:xfrm>
        </p:grpSpPr>
        <p:sp>
          <p:nvSpPr>
            <p:cNvPr id="107" name="Line 6"/>
            <p:cNvSpPr>
              <a:spLocks noChangeShapeType="1"/>
            </p:cNvSpPr>
            <p:nvPr/>
          </p:nvSpPr>
          <p:spPr bwMode="auto">
            <a:xfrm>
              <a:off x="0" y="195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Line 7"/>
            <p:cNvSpPr>
              <a:spLocks noChangeShapeType="1"/>
            </p:cNvSpPr>
            <p:nvPr/>
          </p:nvSpPr>
          <p:spPr bwMode="auto">
            <a:xfrm>
              <a:off x="0" y="195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Line 8"/>
            <p:cNvSpPr>
              <a:spLocks noChangeShapeType="1"/>
            </p:cNvSpPr>
            <p:nvPr/>
          </p:nvSpPr>
          <p:spPr bwMode="auto">
            <a:xfrm>
              <a:off x="0" y="847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Line 9"/>
            <p:cNvSpPr>
              <a:spLocks noChangeShapeType="1"/>
            </p:cNvSpPr>
            <p:nvPr/>
          </p:nvSpPr>
          <p:spPr bwMode="auto">
            <a:xfrm>
              <a:off x="717" y="195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Line 10"/>
            <p:cNvSpPr>
              <a:spLocks noChangeShapeType="1"/>
            </p:cNvSpPr>
            <p:nvPr/>
          </p:nvSpPr>
          <p:spPr bwMode="auto">
            <a:xfrm flipH="1">
              <a:off x="717" y="0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Line 11"/>
            <p:cNvSpPr>
              <a:spLocks noChangeShapeType="1"/>
            </p:cNvSpPr>
            <p:nvPr/>
          </p:nvSpPr>
          <p:spPr bwMode="auto">
            <a:xfrm flipH="1">
              <a:off x="717" y="652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Line 12"/>
            <p:cNvSpPr>
              <a:spLocks noChangeShapeType="1"/>
            </p:cNvSpPr>
            <p:nvPr/>
          </p:nvSpPr>
          <p:spPr bwMode="auto">
            <a:xfrm flipH="1">
              <a:off x="0" y="652"/>
              <a:ext cx="195" cy="19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3"/>
            <p:cNvSpPr>
              <a:spLocks noChangeShapeType="1"/>
            </p:cNvSpPr>
            <p:nvPr/>
          </p:nvSpPr>
          <p:spPr bwMode="auto">
            <a:xfrm>
              <a:off x="195" y="0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Line 14"/>
            <p:cNvSpPr>
              <a:spLocks noChangeShapeType="1"/>
            </p:cNvSpPr>
            <p:nvPr/>
          </p:nvSpPr>
          <p:spPr bwMode="auto">
            <a:xfrm>
              <a:off x="912" y="0"/>
              <a:ext cx="0" cy="65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Line 15"/>
            <p:cNvSpPr>
              <a:spLocks noChangeShapeType="1"/>
            </p:cNvSpPr>
            <p:nvPr/>
          </p:nvSpPr>
          <p:spPr bwMode="auto">
            <a:xfrm>
              <a:off x="195" y="0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Line 16"/>
            <p:cNvSpPr>
              <a:spLocks noChangeShapeType="1"/>
            </p:cNvSpPr>
            <p:nvPr/>
          </p:nvSpPr>
          <p:spPr bwMode="auto">
            <a:xfrm>
              <a:off x="195" y="652"/>
              <a:ext cx="7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2" name="Text Box 42"/>
          <p:cNvSpPr txBox="1">
            <a:spLocks noChangeArrowheads="1"/>
          </p:cNvSpPr>
          <p:nvPr/>
        </p:nvSpPr>
        <p:spPr bwMode="auto">
          <a:xfrm>
            <a:off x="6116935" y="1860950"/>
            <a:ext cx="3449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 dirty="0">
                <a:cs typeface="Times New Roman" pitchFamily="18" charset="0"/>
              </a:rPr>
              <a:t>.</a:t>
            </a:r>
          </a:p>
        </p:txBody>
      </p:sp>
      <p:sp>
        <p:nvSpPr>
          <p:cNvPr id="136" name="Arc 36"/>
          <p:cNvSpPr>
            <a:spLocks/>
          </p:cNvSpPr>
          <p:nvPr/>
        </p:nvSpPr>
        <p:spPr bwMode="auto">
          <a:xfrm rot="10501352">
            <a:off x="3475335" y="1257825"/>
            <a:ext cx="895350" cy="152400"/>
          </a:xfrm>
          <a:custGeom>
            <a:avLst/>
            <a:gdLst>
              <a:gd name="T0" fmla="*/ 1655209 w 21166"/>
              <a:gd name="T1" fmla="*/ 0 h 21580"/>
              <a:gd name="T2" fmla="*/ 37874494 w 21166"/>
              <a:gd name="T3" fmla="*/ 861512 h 21580"/>
              <a:gd name="T4" fmla="*/ 0 w 21166"/>
              <a:gd name="T5" fmla="*/ 1076263 h 21580"/>
              <a:gd name="T6" fmla="*/ 0 60000 65536"/>
              <a:gd name="T7" fmla="*/ 0 60000 65536"/>
              <a:gd name="T8" fmla="*/ 0 60000 65536"/>
              <a:gd name="T9" fmla="*/ 0 w 21166"/>
              <a:gd name="T10" fmla="*/ 0 h 21580"/>
              <a:gd name="T11" fmla="*/ 21166 w 21166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6" h="21580" fill="none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</a:path>
              <a:path w="21166" h="21580" stroke="0" extrusionOk="0">
                <a:moveTo>
                  <a:pt x="925" y="-1"/>
                </a:moveTo>
                <a:cubicBezTo>
                  <a:pt x="10839" y="424"/>
                  <a:pt x="19188" y="7549"/>
                  <a:pt x="21166" y="17273"/>
                </a:cubicBezTo>
                <a:lnTo>
                  <a:pt x="0" y="21580"/>
                </a:lnTo>
                <a:close/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4895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  <p:bldP spid="101" grpId="1" animBg="1"/>
      <p:bldP spid="134" grpId="1" animBg="1"/>
      <p:bldP spid="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8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1.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9"/>
            <a:tile tx="0" ty="0" sx="100000" sy="100000" flip="none" algn="tl"/>
          </a:blipFill>
        </p:spPr>
        <p:txBody>
          <a:bodyPr/>
          <a:lstStyle/>
          <a:p>
            <a:pPr algn="just" eaLnBrk="1" hangingPunct="1"/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lập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phương</a:t>
            </a:r>
            <a:endParaRPr lang="en-US" sz="36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>
                <a:latin typeface="Arial" charset="0"/>
                <a:ea typeface="Calibri" pitchFamily="34" charset="0"/>
                <a:cs typeface="Arial" charset="0"/>
              </a:rPr>
              <a:t>6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mặt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những</a:t>
            </a:r>
            <a:endParaRPr lang="en-US" sz="3600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gì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?</a:t>
            </a:r>
          </a:p>
          <a:p>
            <a:pPr algn="just" eaLnBrk="1" hangingPunct="1">
              <a:spcBef>
                <a:spcPts val="1800"/>
              </a:spcBef>
            </a:pP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lập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phương</a:t>
            </a:r>
            <a:endParaRPr lang="en-US" sz="3600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phải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endParaRPr lang="en-US" sz="3600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không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?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vì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dirty="0" err="1" smtClean="0">
                <a:latin typeface="Arial" charset="0"/>
                <a:ea typeface="Calibri" pitchFamily="34" charset="0"/>
                <a:cs typeface="Arial" charset="0"/>
              </a:rPr>
              <a:t>sao</a:t>
            </a:r>
            <a:r>
              <a:rPr lang="en-US" sz="3600" dirty="0" smtClean="0">
                <a:latin typeface="Arial" charset="0"/>
                <a:ea typeface="Calibri" pitchFamily="34" charset="0"/>
                <a:cs typeface="Arial" charset="0"/>
              </a:rPr>
              <a:t>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090754" y="1088740"/>
            <a:ext cx="2326023" cy="2160240"/>
            <a:chOff x="6968976" y="1088740"/>
            <a:chExt cx="1447801" cy="1344612"/>
          </a:xfrm>
        </p:grpSpPr>
        <p:sp>
          <p:nvSpPr>
            <p:cNvPr id="102" name="Line 4"/>
            <p:cNvSpPr>
              <a:spLocks noChangeShapeType="1"/>
            </p:cNvSpPr>
            <p:nvPr/>
          </p:nvSpPr>
          <p:spPr bwMode="auto">
            <a:xfrm flipH="1">
              <a:off x="6968976" y="1088740"/>
              <a:ext cx="309563" cy="31650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6" name="Group 5"/>
            <p:cNvGrpSpPr>
              <a:grpSpLocks/>
            </p:cNvGrpSpPr>
            <p:nvPr/>
          </p:nvGrpSpPr>
          <p:grpSpPr bwMode="auto">
            <a:xfrm>
              <a:off x="6968977" y="1088740"/>
              <a:ext cx="1447800" cy="1344612"/>
              <a:chOff x="0" y="0"/>
              <a:chExt cx="912" cy="847"/>
            </a:xfrm>
          </p:grpSpPr>
          <p:sp>
            <p:nvSpPr>
              <p:cNvPr id="107" name="Line 6"/>
              <p:cNvSpPr>
                <a:spLocks noChangeShapeType="1"/>
              </p:cNvSpPr>
              <p:nvPr/>
            </p:nvSpPr>
            <p:spPr bwMode="auto">
              <a:xfrm>
                <a:off x="0" y="195"/>
                <a:ext cx="0" cy="6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Line 7"/>
              <p:cNvSpPr>
                <a:spLocks noChangeShapeType="1"/>
              </p:cNvSpPr>
              <p:nvPr/>
            </p:nvSpPr>
            <p:spPr bwMode="auto">
              <a:xfrm>
                <a:off x="0" y="195"/>
                <a:ext cx="71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Line 8"/>
              <p:cNvSpPr>
                <a:spLocks noChangeShapeType="1"/>
              </p:cNvSpPr>
              <p:nvPr/>
            </p:nvSpPr>
            <p:spPr bwMode="auto">
              <a:xfrm>
                <a:off x="0" y="847"/>
                <a:ext cx="71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Line 9"/>
              <p:cNvSpPr>
                <a:spLocks noChangeShapeType="1"/>
              </p:cNvSpPr>
              <p:nvPr/>
            </p:nvSpPr>
            <p:spPr bwMode="auto">
              <a:xfrm>
                <a:off x="717" y="195"/>
                <a:ext cx="0" cy="6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Line 10"/>
              <p:cNvSpPr>
                <a:spLocks noChangeShapeType="1"/>
              </p:cNvSpPr>
              <p:nvPr/>
            </p:nvSpPr>
            <p:spPr bwMode="auto">
              <a:xfrm flipH="1">
                <a:off x="717" y="0"/>
                <a:ext cx="195" cy="1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Line 11"/>
              <p:cNvSpPr>
                <a:spLocks noChangeShapeType="1"/>
              </p:cNvSpPr>
              <p:nvPr/>
            </p:nvSpPr>
            <p:spPr bwMode="auto">
              <a:xfrm flipH="1">
                <a:off x="717" y="652"/>
                <a:ext cx="195" cy="1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Line 12"/>
              <p:cNvSpPr>
                <a:spLocks noChangeShapeType="1"/>
              </p:cNvSpPr>
              <p:nvPr/>
            </p:nvSpPr>
            <p:spPr bwMode="auto">
              <a:xfrm flipH="1">
                <a:off x="0" y="652"/>
                <a:ext cx="195" cy="19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Line 13"/>
              <p:cNvSpPr>
                <a:spLocks noChangeShapeType="1"/>
              </p:cNvSpPr>
              <p:nvPr/>
            </p:nvSpPr>
            <p:spPr bwMode="auto">
              <a:xfrm>
                <a:off x="195" y="0"/>
                <a:ext cx="0" cy="6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Line 14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6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Line 15"/>
              <p:cNvSpPr>
                <a:spLocks noChangeShapeType="1"/>
              </p:cNvSpPr>
              <p:nvPr/>
            </p:nvSpPr>
            <p:spPr bwMode="auto">
              <a:xfrm>
                <a:off x="195" y="0"/>
                <a:ext cx="71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Line 16"/>
              <p:cNvSpPr>
                <a:spLocks noChangeShapeType="1"/>
              </p:cNvSpPr>
              <p:nvPr/>
            </p:nvSpPr>
            <p:spPr bwMode="auto">
              <a:xfrm>
                <a:off x="195" y="652"/>
                <a:ext cx="71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7" name="Text Box 92"/>
          <p:cNvSpPr txBox="1">
            <a:spLocks noChangeArrowheads="1"/>
          </p:cNvSpPr>
          <p:nvPr/>
        </p:nvSpPr>
        <p:spPr bwMode="auto">
          <a:xfrm>
            <a:off x="5569618" y="3384285"/>
            <a:ext cx="35028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alt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200" b="1" dirty="0" err="1" smtClean="0">
                <a:latin typeface="Arial" pitchFamily="34" charset="0"/>
                <a:cs typeface="Arial" pitchFamily="34" charset="0"/>
              </a:rPr>
              <a:t>phương</a:t>
            </a:r>
            <a:endParaRPr lang="en-US" alt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9552" y="2060848"/>
            <a:ext cx="244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Arial" charset="0"/>
                <a:ea typeface="Calibri" pitchFamily="34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vuông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552" y="3398801"/>
            <a:ext cx="4177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hộp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chữ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nhật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140" y="3947572"/>
            <a:ext cx="4177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Vì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vuông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chữ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nhật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kề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Calibri" pitchFamily="34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5697252"/>
            <a:ext cx="6912895" cy="10772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9538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1" grpId="0"/>
      <p:bldP spid="5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1.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Một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số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vật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thể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có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dạng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là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trong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thực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600" b="1" dirty="0" err="1" smtClean="0">
                <a:latin typeface="Arial" charset="0"/>
                <a:ea typeface="Calibri" pitchFamily="34" charset="0"/>
                <a:cs typeface="Arial" charset="0"/>
              </a:rPr>
              <a:t>tế</a:t>
            </a:r>
            <a:r>
              <a:rPr lang="en-US" sz="3600" b="1" dirty="0" smtClean="0">
                <a:latin typeface="Arial" charset="0"/>
                <a:ea typeface="Calibri" pitchFamily="34" charset="0"/>
                <a:cs typeface="Arial" charset="0"/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" name="Picture 2" descr="BPTB011IMG_464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485" y="2060848"/>
            <a:ext cx="2036317" cy="234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 descr="BNITB017mau%20do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2592288" cy="185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1151061513_vanchi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4875"/>
            <a:ext cx="2759664" cy="202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 descr="1152723006_may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16" y="4615223"/>
            <a:ext cx="2024586" cy="176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267744" y="3888341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3200" dirty="0" err="1" smtClean="0">
                <a:latin typeface="Arial" charset="0"/>
                <a:ea typeface="Calibri" pitchFamily="34" charset="0"/>
              </a:rPr>
              <a:t>Bể</a:t>
            </a:r>
            <a:r>
              <a:rPr lang="en-US" sz="3200" dirty="0" smtClean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latin typeface="Arial" charset="0"/>
                <a:ea typeface="Calibri" pitchFamily="34" charset="0"/>
              </a:rPr>
              <a:t>cá</a:t>
            </a:r>
            <a:endParaRPr lang="en-US" sz="3200" dirty="0">
              <a:latin typeface="Arial" charset="0"/>
              <a:ea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01965" y="3933056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3200" dirty="0" err="1" smtClean="0">
                <a:latin typeface="Arial" charset="0"/>
                <a:ea typeface="Calibri" pitchFamily="34" charset="0"/>
              </a:rPr>
              <a:t>Tủ</a:t>
            </a:r>
            <a:r>
              <a:rPr lang="en-US" sz="3200" dirty="0" smtClean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latin typeface="Arial" charset="0"/>
                <a:ea typeface="Calibri" pitchFamily="34" charset="0"/>
              </a:rPr>
              <a:t>bếp</a:t>
            </a:r>
            <a:endParaRPr lang="en-US" sz="3200" dirty="0">
              <a:latin typeface="Arial" charset="0"/>
              <a:ea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28466" y="6336613"/>
            <a:ext cx="2011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3200" dirty="0" err="1" smtClean="0">
                <a:latin typeface="Arial" charset="0"/>
                <a:ea typeface="Calibri" pitchFamily="34" charset="0"/>
              </a:rPr>
              <a:t>Tủ</a:t>
            </a:r>
            <a:r>
              <a:rPr lang="en-US" sz="3200" dirty="0" smtClean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latin typeface="Arial" charset="0"/>
                <a:ea typeface="Calibri" pitchFamily="34" charset="0"/>
              </a:rPr>
              <a:t>lạnh</a:t>
            </a:r>
            <a:endParaRPr lang="en-US" sz="3200" dirty="0">
              <a:latin typeface="Arial" charset="0"/>
              <a:ea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65" y="6275941"/>
            <a:ext cx="2090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3200" dirty="0" err="1" smtClean="0">
                <a:latin typeface="Arial" charset="0"/>
                <a:ea typeface="Calibri" pitchFamily="34" charset="0"/>
              </a:rPr>
              <a:t>Máy</a:t>
            </a:r>
            <a:r>
              <a:rPr lang="en-US" sz="3200" dirty="0" smtClean="0">
                <a:latin typeface="Arial" charset="0"/>
                <a:ea typeface="Calibri" pitchFamily="34" charset="0"/>
              </a:rPr>
              <a:t> </a:t>
            </a:r>
            <a:r>
              <a:rPr lang="en-US" sz="3200" dirty="0" err="1" smtClean="0">
                <a:latin typeface="Arial" charset="0"/>
                <a:ea typeface="Calibri" pitchFamily="34" charset="0"/>
              </a:rPr>
              <a:t>giặt</a:t>
            </a:r>
            <a:endParaRPr lang="en-US" sz="3200" dirty="0">
              <a:latin typeface="Arial" charset="0"/>
              <a:ea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9289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Cách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vẽ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:</a:t>
            </a:r>
          </a:p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Vẽ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ABCD.A’B’C’D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’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trên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giấy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kẻ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ô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vuông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en-US" sz="3000" b="1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1800"/>
              </a:spcBef>
              <a:buNone/>
            </a:pPr>
            <a:endParaRPr lang="en-US" sz="3000" b="1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2527736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nhật</a:t>
            </a:r>
            <a:r>
              <a:rPr lang="en-US" sz="3000" dirty="0"/>
              <a:t> </a:t>
            </a:r>
            <a:r>
              <a:rPr lang="en-US" sz="3000" dirty="0" err="1"/>
              <a:t>ABCD</a:t>
            </a:r>
            <a:r>
              <a:rPr lang="en-US" sz="3000" dirty="0"/>
              <a:t> </a:t>
            </a:r>
            <a:r>
              <a:rPr lang="en-US" sz="3000" dirty="0" err="1"/>
              <a:t>nhìn</a:t>
            </a:r>
            <a:r>
              <a:rPr lang="en-US" sz="3000" dirty="0"/>
              <a:t> </a:t>
            </a:r>
            <a:r>
              <a:rPr lang="en-US" sz="3000" dirty="0" err="1"/>
              <a:t>phối</a:t>
            </a:r>
            <a:r>
              <a:rPr lang="en-US" sz="3000" dirty="0"/>
              <a:t> </a:t>
            </a:r>
            <a:r>
              <a:rPr lang="en-US" sz="3000" dirty="0" err="1"/>
              <a:t>cảnh</a:t>
            </a:r>
            <a:r>
              <a:rPr lang="en-US" sz="3000" dirty="0"/>
              <a:t> </a:t>
            </a:r>
            <a:r>
              <a:rPr lang="en-US" sz="3000" dirty="0" err="1"/>
              <a:t>thành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bình</a:t>
            </a:r>
            <a:r>
              <a:rPr lang="en-US" sz="3000" dirty="0"/>
              <a:t> </a:t>
            </a:r>
            <a:r>
              <a:rPr lang="en-US" sz="3000" dirty="0" err="1"/>
              <a:t>hành</a:t>
            </a:r>
            <a:r>
              <a:rPr lang="en-US" sz="3000" dirty="0"/>
              <a:t> </a:t>
            </a:r>
            <a:r>
              <a:rPr lang="en-US" sz="3000" dirty="0" err="1"/>
              <a:t>ABCD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391911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nhật</a:t>
            </a:r>
            <a:r>
              <a:rPr lang="en-US" sz="3000" dirty="0"/>
              <a:t> </a:t>
            </a:r>
            <a:r>
              <a:rPr lang="en-US" sz="3000" dirty="0" err="1" smtClean="0"/>
              <a:t>AA’D’D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5950" y="4365104"/>
            <a:ext cx="3780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CC’ song song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bằng</a:t>
            </a:r>
            <a:r>
              <a:rPr lang="en-US" sz="3000" dirty="0" smtClean="0"/>
              <a:t> DD’.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503548" y="5697252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 smtClean="0"/>
              <a:t>nét</a:t>
            </a:r>
            <a:r>
              <a:rPr lang="en-US" sz="3000" dirty="0" smtClean="0"/>
              <a:t> </a:t>
            </a:r>
            <a:r>
              <a:rPr lang="en-US" sz="3000" dirty="0" err="1" smtClean="0"/>
              <a:t>khuất</a:t>
            </a:r>
            <a:r>
              <a:rPr lang="en-US" sz="3000" dirty="0" smtClean="0"/>
              <a:t> BB’ (song song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bằng</a:t>
            </a:r>
            <a:r>
              <a:rPr lang="en-US" sz="3000" dirty="0" smtClean="0"/>
              <a:t> AA’); </a:t>
            </a:r>
            <a:r>
              <a:rPr lang="en-US" sz="3000" dirty="0" err="1" smtClean="0"/>
              <a:t>A’B</a:t>
            </a:r>
            <a:r>
              <a:rPr lang="en-US" sz="3000" dirty="0" smtClean="0"/>
              <a:t>’; </a:t>
            </a:r>
            <a:r>
              <a:rPr lang="en-US" sz="3000" dirty="0" err="1" smtClean="0"/>
              <a:t>B’C</a:t>
            </a:r>
            <a:r>
              <a:rPr lang="en-US" sz="3000" dirty="0" smtClean="0"/>
              <a:t>’ </a:t>
            </a:r>
            <a:endParaRPr lang="en-US" sz="30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957700" y="2594756"/>
            <a:ext cx="4114800" cy="4038600"/>
            <a:chOff x="0" y="0"/>
            <a:chExt cx="2592" cy="2544"/>
          </a:xfrm>
        </p:grpSpPr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576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1152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1728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2304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2592" y="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0" y="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288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>
              <a:off x="864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1440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016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0" y="2544"/>
              <a:ext cx="25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>
              <a:off x="0" y="1152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0" y="1728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0" y="2304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0" y="2016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0" y="1440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>
              <a:off x="0" y="288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0" y="0"/>
              <a:ext cx="25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0" y="576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0" y="864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28" name="Straight Arrow Connector 527"/>
          <p:cNvCxnSpPr/>
          <p:nvPr/>
        </p:nvCxnSpPr>
        <p:spPr>
          <a:xfrm flipV="1">
            <a:off x="4945414" y="3040380"/>
            <a:ext cx="946843" cy="926042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27"/>
          <p:cNvGrpSpPr>
            <a:grpSpLocks/>
          </p:cNvGrpSpPr>
          <p:nvPr/>
        </p:nvGrpSpPr>
        <p:grpSpPr bwMode="auto">
          <a:xfrm rot="18892360">
            <a:off x="3677267" y="2329625"/>
            <a:ext cx="6172200" cy="520700"/>
            <a:chOff x="576" y="816"/>
            <a:chExt cx="5152" cy="576"/>
          </a:xfrm>
        </p:grpSpPr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53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62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2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62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62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62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63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63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63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63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63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64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4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4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4024665" y="2119276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7" name="Group 27"/>
          <p:cNvGrpSpPr>
            <a:grpSpLocks/>
          </p:cNvGrpSpPr>
          <p:nvPr/>
        </p:nvGrpSpPr>
        <p:grpSpPr bwMode="auto">
          <a:xfrm>
            <a:off x="5744616" y="3072754"/>
            <a:ext cx="6172200" cy="520700"/>
            <a:chOff x="576" y="816"/>
            <a:chExt cx="5152" cy="576"/>
          </a:xfrm>
        </p:grpSpPr>
        <p:sp>
          <p:nvSpPr>
            <p:cNvPr id="64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64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74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74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74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74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74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74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74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75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75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75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76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6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64" name="Straight Arrow Connector 763"/>
          <p:cNvCxnSpPr/>
          <p:nvPr/>
        </p:nvCxnSpPr>
        <p:spPr>
          <a:xfrm>
            <a:off x="5879592" y="3047354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5" name="TextBox 764"/>
          <p:cNvSpPr txBox="1">
            <a:spLocks noChangeArrowheads="1"/>
          </p:cNvSpPr>
          <p:nvPr/>
        </p:nvSpPr>
        <p:spPr bwMode="auto">
          <a:xfrm>
            <a:off x="5621034" y="2564904"/>
            <a:ext cx="43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B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6" name="TextBox 765"/>
          <p:cNvSpPr txBox="1">
            <a:spLocks noChangeArrowheads="1"/>
          </p:cNvSpPr>
          <p:nvPr/>
        </p:nvSpPr>
        <p:spPr bwMode="auto">
          <a:xfrm>
            <a:off x="4567486" y="3429000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67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003" y="1556792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68" name="Straight Arrow Connector 767"/>
          <p:cNvCxnSpPr/>
          <p:nvPr/>
        </p:nvCxnSpPr>
        <p:spPr>
          <a:xfrm flipV="1">
            <a:off x="7690516" y="3044743"/>
            <a:ext cx="944941" cy="924320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9" name="Group 27"/>
          <p:cNvGrpSpPr>
            <a:grpSpLocks/>
          </p:cNvGrpSpPr>
          <p:nvPr/>
        </p:nvGrpSpPr>
        <p:grpSpPr bwMode="auto">
          <a:xfrm rot="18892360">
            <a:off x="6410083" y="2329625"/>
            <a:ext cx="6172200" cy="520700"/>
            <a:chOff x="576" y="816"/>
            <a:chExt cx="5152" cy="576"/>
          </a:xfrm>
        </p:grpSpPr>
        <p:sp>
          <p:nvSpPr>
            <p:cNvPr id="77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77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86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86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86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86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86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87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87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87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87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87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88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8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8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6757481" y="2100545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7" name="Group 27"/>
          <p:cNvGrpSpPr>
            <a:grpSpLocks/>
          </p:cNvGrpSpPr>
          <p:nvPr/>
        </p:nvGrpSpPr>
        <p:grpSpPr bwMode="auto">
          <a:xfrm>
            <a:off x="4822608" y="4002442"/>
            <a:ext cx="6172200" cy="520700"/>
            <a:chOff x="576" y="816"/>
            <a:chExt cx="5152" cy="576"/>
          </a:xfrm>
        </p:grpSpPr>
        <p:sp>
          <p:nvSpPr>
            <p:cNvPr id="88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88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98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98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98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98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98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98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98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99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99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99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00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00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04" name="Straight Arrow Connector 1003"/>
          <p:cNvCxnSpPr/>
          <p:nvPr/>
        </p:nvCxnSpPr>
        <p:spPr>
          <a:xfrm>
            <a:off x="4961148" y="3969060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5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86480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6" name="TextBox 1005"/>
          <p:cNvSpPr txBox="1">
            <a:spLocks noChangeArrowheads="1"/>
          </p:cNvSpPr>
          <p:nvPr/>
        </p:nvSpPr>
        <p:spPr bwMode="auto">
          <a:xfrm>
            <a:off x="8496436" y="2550927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C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07" name="TextBox 1006"/>
          <p:cNvSpPr txBox="1">
            <a:spLocks noChangeArrowheads="1"/>
          </p:cNvSpPr>
          <p:nvPr/>
        </p:nvSpPr>
        <p:spPr bwMode="auto">
          <a:xfrm>
            <a:off x="7740352" y="3753036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008" name="Group 27"/>
          <p:cNvGrpSpPr>
            <a:grpSpLocks/>
          </p:cNvGrpSpPr>
          <p:nvPr/>
        </p:nvGrpSpPr>
        <p:grpSpPr bwMode="auto">
          <a:xfrm rot="5400000">
            <a:off x="1583194" y="3606062"/>
            <a:ext cx="6176992" cy="520700"/>
            <a:chOff x="572" y="816"/>
            <a:chExt cx="5156" cy="576"/>
          </a:xfrm>
        </p:grpSpPr>
        <p:sp>
          <p:nvSpPr>
            <p:cNvPr id="1009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010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2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5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9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3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104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105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106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107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108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109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110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111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112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113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122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123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125" name="Straight Arrow Connector 1124"/>
          <p:cNvCxnSpPr/>
          <p:nvPr/>
        </p:nvCxnSpPr>
        <p:spPr>
          <a:xfrm rot="5400000">
            <a:off x="4014216" y="4892040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49193" y="3984967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46" name="Group 27"/>
          <p:cNvGrpSpPr>
            <a:grpSpLocks/>
          </p:cNvGrpSpPr>
          <p:nvPr/>
        </p:nvGrpSpPr>
        <p:grpSpPr bwMode="auto">
          <a:xfrm rot="5400000">
            <a:off x="4319498" y="3606062"/>
            <a:ext cx="6176992" cy="520700"/>
            <a:chOff x="572" y="816"/>
            <a:chExt cx="5156" cy="576"/>
          </a:xfrm>
        </p:grpSpPr>
        <p:sp>
          <p:nvSpPr>
            <p:cNvPr id="1247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248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4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1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2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7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8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9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2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3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4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5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6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7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0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2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3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4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0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342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43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44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345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346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347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348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349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350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351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7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8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9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360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61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63" name="Straight Arrow Connector 1362"/>
          <p:cNvCxnSpPr/>
          <p:nvPr/>
        </p:nvCxnSpPr>
        <p:spPr>
          <a:xfrm rot="5400000">
            <a:off x="6770092" y="4883005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4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85497" y="4002595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5" name="Group 27"/>
          <p:cNvGrpSpPr>
            <a:grpSpLocks/>
          </p:cNvGrpSpPr>
          <p:nvPr/>
        </p:nvGrpSpPr>
        <p:grpSpPr bwMode="auto">
          <a:xfrm>
            <a:off x="4843048" y="5823849"/>
            <a:ext cx="6172200" cy="520700"/>
            <a:chOff x="576" y="816"/>
            <a:chExt cx="5152" cy="576"/>
          </a:xfrm>
        </p:grpSpPr>
        <p:sp>
          <p:nvSpPr>
            <p:cNvPr id="1366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367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8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9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0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1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4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5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6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7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8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9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0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1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4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5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6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7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8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9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0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1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4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5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6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7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8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9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0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1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4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5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6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6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7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8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9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0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1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2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5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6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7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8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7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8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9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0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461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62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463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464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465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466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67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468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469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470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1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2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3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7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8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479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480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1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482" name="Straight Arrow Connector 1481"/>
          <p:cNvCxnSpPr/>
          <p:nvPr/>
        </p:nvCxnSpPr>
        <p:spPr>
          <a:xfrm>
            <a:off x="4968044" y="5805264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3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29459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84" name="Group 27"/>
          <p:cNvGrpSpPr>
            <a:grpSpLocks/>
          </p:cNvGrpSpPr>
          <p:nvPr/>
        </p:nvGrpSpPr>
        <p:grpSpPr bwMode="auto">
          <a:xfrm rot="5400000">
            <a:off x="5250012" y="2705268"/>
            <a:ext cx="6176992" cy="523412"/>
            <a:chOff x="572" y="813"/>
            <a:chExt cx="5156" cy="579"/>
          </a:xfrm>
        </p:grpSpPr>
        <p:sp>
          <p:nvSpPr>
            <p:cNvPr id="1485" name="Rectangle 28"/>
            <p:cNvSpPr>
              <a:spLocks noChangeArrowheads="1"/>
            </p:cNvSpPr>
            <p:nvPr/>
          </p:nvSpPr>
          <p:spPr bwMode="auto">
            <a:xfrm>
              <a:off x="576" y="813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486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7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8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2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4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6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7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8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9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0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1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2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3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4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6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7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8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9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0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1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2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3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4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7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8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9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0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1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2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3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4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7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8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9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0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1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2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3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4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2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5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7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8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9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0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1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2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3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4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5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6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8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9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0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1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2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3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5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6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9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580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581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582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583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584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585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586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587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588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589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1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2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3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5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6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598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99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0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601" name="Straight Arrow Connector 1600"/>
          <p:cNvCxnSpPr/>
          <p:nvPr/>
        </p:nvCxnSpPr>
        <p:spPr>
          <a:xfrm rot="5400000">
            <a:off x="7690104" y="3977640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02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5597" y="3071788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3" name="TextBox 1602"/>
          <p:cNvSpPr txBox="1">
            <a:spLocks noChangeArrowheads="1"/>
          </p:cNvSpPr>
          <p:nvPr/>
        </p:nvSpPr>
        <p:spPr bwMode="auto">
          <a:xfrm>
            <a:off x="4915719" y="5769260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606" name="Straight Arrow Connector 1605"/>
          <p:cNvCxnSpPr/>
          <p:nvPr/>
        </p:nvCxnSpPr>
        <p:spPr>
          <a:xfrm flipV="1">
            <a:off x="7699248" y="4901184"/>
            <a:ext cx="922712" cy="924319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7" name="Group 27"/>
          <p:cNvGrpSpPr>
            <a:grpSpLocks/>
          </p:cNvGrpSpPr>
          <p:nvPr/>
        </p:nvGrpSpPr>
        <p:grpSpPr bwMode="auto">
          <a:xfrm rot="18892360">
            <a:off x="6410083" y="4180828"/>
            <a:ext cx="6172200" cy="520700"/>
            <a:chOff x="576" y="816"/>
            <a:chExt cx="5152" cy="576"/>
          </a:xfrm>
        </p:grpSpPr>
        <p:sp>
          <p:nvSpPr>
            <p:cNvPr id="160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60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70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70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70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70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70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70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70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71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71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71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72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72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24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6757481" y="3972753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5" name="TextBox 1724"/>
          <p:cNvSpPr txBox="1">
            <a:spLocks noChangeArrowheads="1"/>
          </p:cNvSpPr>
          <p:nvPr/>
        </p:nvSpPr>
        <p:spPr bwMode="auto">
          <a:xfrm>
            <a:off x="7472003" y="5755322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D’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26" name="TextBox 1725"/>
          <p:cNvSpPr txBox="1">
            <a:spLocks noChangeArrowheads="1"/>
          </p:cNvSpPr>
          <p:nvPr/>
        </p:nvSpPr>
        <p:spPr bwMode="auto">
          <a:xfrm>
            <a:off x="8532440" y="4761148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C’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729" name="Group 27"/>
          <p:cNvGrpSpPr>
            <a:grpSpLocks/>
          </p:cNvGrpSpPr>
          <p:nvPr/>
        </p:nvGrpSpPr>
        <p:grpSpPr bwMode="auto">
          <a:xfrm rot="5400000">
            <a:off x="2492078" y="4619054"/>
            <a:ext cx="6172200" cy="520700"/>
            <a:chOff x="576" y="816"/>
            <a:chExt cx="5152" cy="576"/>
          </a:xfrm>
        </p:grpSpPr>
        <p:sp>
          <p:nvSpPr>
            <p:cNvPr id="173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73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82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82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82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82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82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83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83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83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83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83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84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84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846" name="Straight Arrow Connector 1845"/>
          <p:cNvCxnSpPr/>
          <p:nvPr/>
        </p:nvCxnSpPr>
        <p:spPr>
          <a:xfrm rot="5400000">
            <a:off x="4961132" y="3989461"/>
            <a:ext cx="1847088" cy="0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7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49651" y="3105139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8" name="Straight Arrow Connector 1847"/>
          <p:cNvCxnSpPr/>
          <p:nvPr/>
        </p:nvCxnSpPr>
        <p:spPr>
          <a:xfrm flipV="1">
            <a:off x="4947316" y="4895946"/>
            <a:ext cx="922712" cy="924319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9" name="Group 27"/>
          <p:cNvGrpSpPr>
            <a:grpSpLocks/>
          </p:cNvGrpSpPr>
          <p:nvPr/>
        </p:nvGrpSpPr>
        <p:grpSpPr bwMode="auto">
          <a:xfrm rot="18892360">
            <a:off x="3666883" y="4180828"/>
            <a:ext cx="6172200" cy="520700"/>
            <a:chOff x="576" y="816"/>
            <a:chExt cx="5152" cy="576"/>
          </a:xfrm>
        </p:grpSpPr>
        <p:sp>
          <p:nvSpPr>
            <p:cNvPr id="185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85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94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94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94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94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94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95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95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95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95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95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96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96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6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4014281" y="3972753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67" name="Group 27"/>
          <p:cNvGrpSpPr>
            <a:grpSpLocks/>
          </p:cNvGrpSpPr>
          <p:nvPr/>
        </p:nvGrpSpPr>
        <p:grpSpPr bwMode="auto">
          <a:xfrm>
            <a:off x="5320147" y="4919472"/>
            <a:ext cx="6172200" cy="520700"/>
            <a:chOff x="576" y="816"/>
            <a:chExt cx="5152" cy="576"/>
          </a:xfrm>
        </p:grpSpPr>
        <p:sp>
          <p:nvSpPr>
            <p:cNvPr id="196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96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206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06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6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06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06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206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206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207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207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208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08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084" name="Straight Arrow Connector 2083"/>
          <p:cNvCxnSpPr/>
          <p:nvPr/>
        </p:nvCxnSpPr>
        <p:spPr>
          <a:xfrm>
            <a:off x="5892257" y="4877361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5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45" y="3401556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6" name="TextBox 2085"/>
          <p:cNvSpPr txBox="1">
            <a:spLocks noChangeArrowheads="1"/>
          </p:cNvSpPr>
          <p:nvPr/>
        </p:nvSpPr>
        <p:spPr bwMode="auto">
          <a:xfrm>
            <a:off x="5832140" y="4351166"/>
            <a:ext cx="59879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B’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87" name="TextBox 2086"/>
          <p:cNvSpPr txBox="1"/>
          <p:nvPr/>
        </p:nvSpPr>
        <p:spPr>
          <a:xfrm>
            <a:off x="525950" y="5265204"/>
            <a:ext cx="3780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/>
              <a:t>Nối</a:t>
            </a:r>
            <a:r>
              <a:rPr lang="en-US" sz="3000" dirty="0"/>
              <a:t> D’ </a:t>
            </a:r>
            <a:r>
              <a:rPr lang="en-US" sz="3000" dirty="0" err="1"/>
              <a:t>với</a:t>
            </a:r>
            <a:r>
              <a:rPr lang="en-US" sz="3000" dirty="0"/>
              <a:t> C’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121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9705 -0.1370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685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9288 -4.81481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500"/>
                            </p:stCondLst>
                            <p:childTnLst>
                              <p:par>
                                <p:cTn id="15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500"/>
                            </p:stCondLst>
                            <p:childTnLst>
                              <p:par>
                                <p:cTn id="16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000"/>
                            </p:stCondLst>
                            <p:childTnLst>
                              <p:par>
                                <p:cTn id="1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500"/>
                            </p:stCondLst>
                            <p:childTnLst>
                              <p:par>
                                <p:cTn id="18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500"/>
                            </p:stCondLst>
                            <p:childTnLst>
                              <p:par>
                                <p:cTn id="19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000"/>
                            </p:stCondLst>
                            <p:childTnLst>
                              <p:par>
                                <p:cTn id="19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000"/>
                            </p:stCondLst>
                            <p:childTnLst>
                              <p:par>
                                <p:cTn id="2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236" dur="10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1000"/>
                                        <p:tgtEl>
                                          <p:spTgt spid="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500"/>
                            </p:stCondLst>
                            <p:childTnLst>
                              <p:par>
                                <p:cTn id="24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0"/>
                            </p:stCondLst>
                            <p:childTnLst>
                              <p:par>
                                <p:cTn id="2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8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500"/>
                                        <p:tgtEl>
                                          <p:spTgt spid="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500"/>
                            </p:stCondLst>
                            <p:childTnLst>
                              <p:par>
                                <p:cTn id="26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000"/>
                            </p:stCondLst>
                            <p:childTnLst>
                              <p:par>
                                <p:cTn id="2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1000"/>
                                        <p:tgtEl>
                                          <p:spTgt spid="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000"/>
                            </p:stCondLst>
                            <p:childTnLst>
                              <p:par>
                                <p:cTn id="27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500"/>
                            </p:stCondLst>
                            <p:childTnLst>
                              <p:par>
                                <p:cTn id="2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500"/>
                            </p:stCondLst>
                            <p:childTnLst>
                              <p:par>
                                <p:cTn id="29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3.61111E-6 0.25995 " pathEditMode="relative" rAng="0" ptsTypes="AA">
                                      <p:cBhvr>
                                        <p:cTn id="300" dur="10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86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1000"/>
                                        <p:tgtEl>
                                          <p:spTgt spid="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00"/>
                            </p:stCondLst>
                            <p:childTnLst>
                              <p:par>
                                <p:cTn id="30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500"/>
                            </p:stCondLst>
                            <p:childTnLst>
                              <p:par>
                                <p:cTn id="3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0"/>
                            </p:stCondLst>
                            <p:childTnLst>
                              <p:par>
                                <p:cTn id="3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500"/>
                            </p:stCondLst>
                            <p:childTnLst>
                              <p:par>
                                <p:cTn id="3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6000"/>
                            </p:stCondLst>
                            <p:childTnLst>
                              <p:par>
                                <p:cTn id="3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6500"/>
                            </p:stCondLst>
                            <p:childTnLst>
                              <p:par>
                                <p:cTn id="3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329" dur="10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3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1000"/>
                                        <p:tgtEl>
                                          <p:spTgt spid="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3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3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000"/>
                            </p:stCondLst>
                            <p:childTnLst>
                              <p:par>
                                <p:cTn id="34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9500"/>
                            </p:stCondLst>
                            <p:childTnLst>
                              <p:par>
                                <p:cTn id="3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354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  <p:bldP spid="30" grpId="0"/>
      <p:bldP spid="765" grpId="0"/>
      <p:bldP spid="766" grpId="0"/>
      <p:bldP spid="1006" grpId="0"/>
      <p:bldP spid="1007" grpId="0"/>
      <p:bldP spid="1603" grpId="0"/>
      <p:bldP spid="1725" grpId="0"/>
      <p:bldP spid="1726" grpId="0"/>
      <p:bldP spid="2086" grpId="0"/>
      <p:bldP spid="20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MẶT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PHẲNG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VÀ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ĐƯỜNG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THẲNG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3783" y="914400"/>
            <a:ext cx="8595360" cy="5943600"/>
          </a:xfrm>
          <a:blipFill>
            <a:blip r:embed="rId8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68580" indent="0" algn="just" eaLnBrk="1" hangingPunct="1">
              <a:spcBef>
                <a:spcPts val="600"/>
              </a:spcBef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vi-VN" sz="3000" b="1" dirty="0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000" b="1" dirty="0" smtClean="0">
                <a:latin typeface="Arial" pitchFamily="34" charset="0"/>
                <a:cs typeface="Arial" pitchFamily="34" charset="0"/>
              </a:rPr>
              <a:t>sát </a:t>
            </a:r>
            <a:r>
              <a:rPr lang="vi-VN" sz="3000" b="1" dirty="0">
                <a:latin typeface="Arial" pitchFamily="34" charset="0"/>
                <a:cs typeface="Arial" pitchFamily="34" charset="0"/>
              </a:rPr>
              <a:t>hình hộp chữ nhật ABCD.A’B’C’D’ (</a:t>
            </a:r>
            <a:r>
              <a:rPr lang="vi-VN" sz="30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ình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000" b="1" dirty="0" smtClean="0">
                <a:latin typeface="Arial" pitchFamily="34" charset="0"/>
                <a:cs typeface="Arial" pitchFamily="34" charset="0"/>
              </a:rPr>
              <a:t>vẽ</a:t>
            </a:r>
            <a:r>
              <a:rPr lang="vi-VN" sz="3000" b="1" dirty="0">
                <a:latin typeface="Arial" pitchFamily="34" charset="0"/>
                <a:cs typeface="Arial" pitchFamily="34" charset="0"/>
              </a:rPr>
              <a:t>). Hãy kể tên các mặt, các đỉnh và các cạnh của hình hộp chữ </a:t>
            </a:r>
            <a:r>
              <a:rPr lang="vi-VN" sz="3000" b="1" dirty="0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>
              <a:latin typeface="Arial" charset="0"/>
              <a:ea typeface="Calibri" pitchFamily="34" charset="0"/>
              <a:cs typeface="Arial" charset="0"/>
            </a:endParaRPr>
          </a:p>
          <a:p>
            <a:pPr algn="just" eaLnBrk="1" hangingPunct="1">
              <a:spcBef>
                <a:spcPts val="1800"/>
              </a:spcBef>
            </a:pPr>
            <a:endParaRPr lang="en-US" sz="3000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59182" y="2774427"/>
            <a:ext cx="2976714" cy="2611452"/>
            <a:chOff x="659182" y="2774427"/>
            <a:chExt cx="2976714" cy="261145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74755" y="3903292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79612" y="3903292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447764" y="4372541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79612" y="4541415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079612" y="3903292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1079612" y="3253552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447764" y="4386218"/>
              <a:ext cx="684076" cy="643753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2447764" y="3736478"/>
              <a:ext cx="684076" cy="64375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763688" y="3263401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763688" y="3901524"/>
              <a:ext cx="1368152" cy="488674"/>
            </a:xfrm>
            <a:prstGeom prst="line">
              <a:avLst/>
            </a:prstGeom>
            <a:ln w="28575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758831" y="3280869"/>
              <a:ext cx="0" cy="640080"/>
            </a:xfrm>
            <a:prstGeom prst="line">
              <a:avLst/>
            </a:prstGeom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131840" y="3750118"/>
              <a:ext cx="0" cy="640080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048214" y="332391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059832" y="4213073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C’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47664" y="277442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16629" y="34724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B’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375756" y="422852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375756" y="4862659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D’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9572" y="343643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9182" y="436160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A’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60440" y="2261079"/>
            <a:ext cx="5040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880">
              <a:buFont typeface="Arial" pitchFamily="34" charset="0"/>
              <a:buChar char="•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Box 29"/>
          <p:cNvSpPr txBox="1">
            <a:spLocks noChangeArrowheads="1"/>
          </p:cNvSpPr>
          <p:nvPr/>
        </p:nvSpPr>
        <p:spPr bwMode="auto">
          <a:xfrm>
            <a:off x="3960440" y="3086961"/>
            <a:ext cx="5040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182880" algn="ctr" eaLnBrk="1" hangingPunct="1"/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A’B’C’D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ABB’A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</a:p>
          <a:p>
            <a:pPr indent="182880" algn="ctr" eaLnBrk="1" hangingPunct="1"/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BCC’B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CDD’C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DD’A’A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60439" y="3940604"/>
            <a:ext cx="5040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880">
              <a:buFont typeface="Arial" pitchFamily="34" charset="0"/>
              <a:buChar char="•"/>
            </a:pPr>
            <a:r>
              <a:rPr lang="vi-VN" sz="2800" b="1" dirty="0">
                <a:latin typeface="Arial" pitchFamily="34" charset="0"/>
                <a:cs typeface="Arial" pitchFamily="34" charset="0"/>
              </a:rPr>
              <a:t>Các đỉnh của hình hộp chữ nhật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3961194" y="4741984"/>
            <a:ext cx="5039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182880" algn="ctr"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A, B, C, D, A’, B’, C’, D’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960478" y="5121188"/>
            <a:ext cx="51480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880">
              <a:buFont typeface="Arial" pitchFamily="34" charset="0"/>
              <a:buChar char="•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3894871" y="5949280"/>
            <a:ext cx="52136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AB, BC, CD, DA,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A’B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B’C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</a:p>
          <a:p>
            <a:pPr algn="ctr" eaLnBrk="1" hangingPunct="1"/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C’D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D’A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’, AA’, BB’, CC’, DD’.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8393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7" grpId="0"/>
      <p:bldP spid="88" grpId="0"/>
      <p:bldP spid="89" grpId="0"/>
      <p:bldP spid="90" grpId="0"/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2212</Words>
  <Application>Microsoft Office PowerPoint</Application>
  <PresentationFormat>On-screen Show (4:3)</PresentationFormat>
  <Paragraphs>478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Training</vt:lpstr>
      <vt:lpstr>PowerPoint Presentation</vt:lpstr>
      <vt:lpstr>MỘT SỐ HÌNH TRONG KHÔNG GIAN</vt:lpstr>
      <vt:lpstr>CHƯƠNG IV: HÌNH LĂNG TRỤ ĐỨNG. HÌNH CHÓP ĐỀU</vt:lpstr>
      <vt:lpstr>1. HÌNH HỘP CHỮ NHẬT</vt:lpstr>
      <vt:lpstr>1. HÌNH HỘP CHỮ NHẬT</vt:lpstr>
      <vt:lpstr>1. HÌNH HỘP CHỮ NHẬT</vt:lpstr>
      <vt:lpstr>1. HÌNH HỘP CHỮ NHẬT</vt:lpstr>
      <vt:lpstr>1. HÌNH HỘP CHỮ NHẬT</vt:lpstr>
      <vt:lpstr>2. MẶT PHẲNG VÀ ĐƯỜNG THẲNG</vt:lpstr>
      <vt:lpstr>2. MẶT PHẲNG VÀ ĐƯỜNG THẲNG</vt:lpstr>
      <vt:lpstr>2. MẶT PHẲNG VÀ ĐƯỜNG THẲNG</vt:lpstr>
      <vt:lpstr>3. BÀI TẬP</vt:lpstr>
      <vt:lpstr>3. BÀI TẬP</vt:lpstr>
      <vt:lpstr>HƯỚNG DẪN VỀ NHÀ</vt:lpstr>
      <vt:lpstr>BÀI HỌC KẾT THÚC</vt:lpstr>
      <vt:lpstr>Chúc các thầy cô mạnh khỏe, hạnh phúc! Chúc các em học sinh học tập tốt!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2011-11-06T04:40:59Z</dcterms:created>
  <dcterms:modified xsi:type="dcterms:W3CDTF">2013-03-06T16:44:31Z</dcterms:modified>
</cp:coreProperties>
</file>