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744" r:id="rId3"/>
    <p:sldMasterId id="2147483756" r:id="rId4"/>
    <p:sldMasterId id="2147483768" r:id="rId5"/>
  </p:sldMasterIdLst>
  <p:notesMasterIdLst>
    <p:notesMasterId r:id="rId31"/>
  </p:notesMasterIdLst>
  <p:sldIdLst>
    <p:sldId id="256" r:id="rId6"/>
    <p:sldId id="257" r:id="rId7"/>
    <p:sldId id="383" r:id="rId8"/>
    <p:sldId id="277" r:id="rId9"/>
    <p:sldId id="278" r:id="rId10"/>
    <p:sldId id="279" r:id="rId11"/>
    <p:sldId id="280" r:id="rId12"/>
    <p:sldId id="281" r:id="rId13"/>
    <p:sldId id="261" r:id="rId14"/>
    <p:sldId id="336" r:id="rId15"/>
    <p:sldId id="384" r:id="rId16"/>
    <p:sldId id="385" r:id="rId17"/>
    <p:sldId id="358" r:id="rId18"/>
    <p:sldId id="386" r:id="rId19"/>
    <p:sldId id="372" r:id="rId20"/>
    <p:sldId id="387" r:id="rId21"/>
    <p:sldId id="388" r:id="rId22"/>
    <p:sldId id="380" r:id="rId23"/>
    <p:sldId id="389" r:id="rId24"/>
    <p:sldId id="263" r:id="rId25"/>
    <p:sldId id="390" r:id="rId26"/>
    <p:sldId id="264" r:id="rId27"/>
    <p:sldId id="265" r:id="rId28"/>
    <p:sldId id="266" r:id="rId29"/>
    <p:sldId id="296"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UTM Avo" panose="02040603050506020204" pitchFamily="18"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aBWwIcrU9n4N1e5s1b0zNy0su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EC91"/>
    <a:srgbClr val="FFFAF7"/>
    <a:srgbClr val="F7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108" d="100"/>
          <a:sy n="108" d="100"/>
        </p:scale>
        <p:origin x="5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8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22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18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668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76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892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4011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46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7928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50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rương bất kỳ mà học sinh chọn</a:t>
            </a:r>
            <a:r>
              <a:rPr lang="en-US" dirty="0"/>
              <a:t>. Sau </a:t>
            </a:r>
            <a:r>
              <a:rPr lang="en-US" dirty="0" err="1"/>
              <a:t>khi</a:t>
            </a:r>
            <a:r>
              <a:rPr lang="en-US" dirty="0"/>
              <a:t> </a:t>
            </a:r>
            <a:r>
              <a:rPr lang="en-US" dirty="0" err="1"/>
              <a:t>cuộn</a:t>
            </a:r>
            <a:r>
              <a:rPr lang="en-US" dirty="0"/>
              <a:t> </a:t>
            </a:r>
            <a:r>
              <a:rPr lang="en-US" dirty="0" err="1"/>
              <a:t>giấy</a:t>
            </a:r>
            <a:r>
              <a:rPr lang="en-US" dirty="0"/>
              <a:t> </a:t>
            </a:r>
            <a:r>
              <a:rPr lang="en-US" dirty="0" err="1"/>
              <a:t>hiện</a:t>
            </a:r>
            <a:r>
              <a:rPr lang="en-US" dirty="0"/>
              <a:t> </a:t>
            </a:r>
            <a:r>
              <a:rPr lang="en-US" dirty="0" err="1"/>
              <a:t>ra</a:t>
            </a:r>
            <a:r>
              <a:rPr lang="en-US" dirty="0"/>
              <a:t>, </a:t>
            </a:r>
            <a:r>
              <a:rPr lang="en-US" dirty="0" err="1"/>
              <a:t>bấm</a:t>
            </a:r>
            <a:r>
              <a:rPr lang="en-US" dirty="0"/>
              <a:t> </a:t>
            </a:r>
            <a:r>
              <a:rPr lang="en-US" dirty="0" err="1"/>
              <a:t>vào</a:t>
            </a:r>
            <a:r>
              <a:rPr lang="en-US" dirty="0"/>
              <a:t> </a:t>
            </a:r>
            <a:r>
              <a:rPr lang="en-US" dirty="0" err="1"/>
              <a:t>cuộn</a:t>
            </a:r>
            <a:r>
              <a:rPr lang="en-US" dirty="0"/>
              <a:t> </a:t>
            </a:r>
            <a:r>
              <a:rPr lang="en-US" dirty="0" err="1"/>
              <a:t>giấy</a:t>
            </a:r>
            <a:r>
              <a:rPr lang="en-US" dirty="0"/>
              <a:t> </a:t>
            </a:r>
            <a:r>
              <a:rPr lang="en-US" dirty="0" err="1"/>
              <a:t>để</a:t>
            </a:r>
            <a:r>
              <a:rPr lang="en-US" dirty="0"/>
              <a:t> </a:t>
            </a:r>
            <a:r>
              <a:rPr lang="en-US" dirty="0" err="1"/>
              <a:t>mở</a:t>
            </a:r>
            <a:r>
              <a:rPr lang="en-US" dirty="0"/>
              <a:t> </a:t>
            </a:r>
            <a:r>
              <a:rPr lang="en-US" dirty="0" err="1"/>
              <a:t>câu</a:t>
            </a:r>
            <a:r>
              <a:rPr lang="en-US" dirty="0"/>
              <a:t> </a:t>
            </a:r>
            <a:r>
              <a:rPr lang="en-US" dirty="0" err="1"/>
              <a:t>hỏi</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5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hòn</a:t>
            </a:r>
            <a:r>
              <a:rPr lang="en-US" dirty="0"/>
              <a:t> </a:t>
            </a:r>
            <a:r>
              <a:rPr lang="en-US" dirty="0" err="1"/>
              <a:t>đảo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44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hòn</a:t>
            </a:r>
            <a:r>
              <a:rPr lang="en-US" dirty="0"/>
              <a:t> </a:t>
            </a:r>
            <a:r>
              <a:rPr lang="en-US" dirty="0" err="1"/>
              <a:t>đảo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85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hòn</a:t>
            </a:r>
            <a:r>
              <a:rPr lang="en-US" dirty="0"/>
              <a:t> </a:t>
            </a:r>
            <a:r>
              <a:rPr lang="en-US" dirty="0" err="1"/>
              <a:t>đảo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106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hòn</a:t>
            </a:r>
            <a:r>
              <a:rPr lang="en-US" dirty="0"/>
              <a:t> </a:t>
            </a:r>
            <a:r>
              <a:rPr lang="en-US" dirty="0" err="1"/>
              <a:t>đảo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61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02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981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410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69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88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123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94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108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073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78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680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2011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128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641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096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318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1208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785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661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823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0742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65181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073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4548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609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5061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9436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38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627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331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67656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490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7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7926362"/>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39889491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931638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hyperlink" Target="https://hoc10.vn/doc-sach/toan-4-tap-2/1/391/4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hyperlink" Target="https://hoc10.vn/doc-sach/toan-4-tap-2/1/391/4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slideLayout" Target="../slideLayouts/slideLayout3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png"/><Relationship Id="rId3" Type="http://schemas.openxmlformats.org/officeDocument/2006/relationships/slide" Target="slide5.xml"/><Relationship Id="rId7" Type="http://schemas.openxmlformats.org/officeDocument/2006/relationships/image" Target="../media/image12.png"/><Relationship Id="rId12"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7.png"/><Relationship Id="rId11" Type="http://schemas.openxmlformats.org/officeDocument/2006/relationships/slide" Target="slide7.xml"/><Relationship Id="rId5" Type="http://schemas.openxmlformats.org/officeDocument/2006/relationships/image" Target="../media/image11.svg"/><Relationship Id="rId10" Type="http://schemas.openxmlformats.org/officeDocument/2006/relationships/slide" Target="slide6.xml"/><Relationship Id="rId4" Type="http://schemas.openxmlformats.org/officeDocument/2006/relationships/image" Target="../media/image10.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hyperlink" Target="https://hoc10.vn/doc-sach/toan-4-tap-2/1/391/4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UTM Avo" panose="02040603050506020204" pitchFamily="18" charset="0"/>
                <a:sym typeface="Arial"/>
              </a:rPr>
              <a:t>Tập</a:t>
            </a:r>
            <a:r>
              <a:rPr lang="en-US" sz="2400" b="0" i="0" u="none" strike="noStrike" cap="none" dirty="0">
                <a:solidFill>
                  <a:srgbClr val="FFFFFF"/>
                </a:solidFill>
                <a:latin typeface="UTM Avo" panose="02040603050506020204" pitchFamily="18" charset="0"/>
                <a:sym typeface="Arial"/>
              </a:rPr>
              <a:t> 2</a:t>
            </a:r>
            <a:endParaRPr dirty="0">
              <a:latin typeface="UTM Avo" panose="02040603050506020204" pitchFamily="18" charset="0"/>
            </a:endParaRPr>
          </a:p>
        </p:txBody>
      </p:sp>
      <p:sp>
        <p:nvSpPr>
          <p:cNvPr id="165" name="Google Shape;165;p1"/>
          <p:cNvSpPr txBox="1"/>
          <p:nvPr/>
        </p:nvSpPr>
        <p:spPr>
          <a:xfrm>
            <a:off x="666147" y="579120"/>
            <a:ext cx="10737785" cy="3910737"/>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6000" b="1" i="0" u="none" strike="noStrike" cap="none" dirty="0" err="1">
                <a:solidFill>
                  <a:srgbClr val="002060"/>
                </a:solidFill>
                <a:latin typeface="UTM Avo" panose="02040603050506020204" pitchFamily="18" charset="0"/>
                <a:sym typeface="Arial"/>
              </a:rPr>
              <a:t>Tuần</a:t>
            </a:r>
            <a:r>
              <a:rPr lang="en-US" sz="6000" b="1" i="0" u="none" strike="noStrike" cap="none" dirty="0">
                <a:solidFill>
                  <a:srgbClr val="002060"/>
                </a:solidFill>
                <a:latin typeface="UTM Avo" panose="02040603050506020204" pitchFamily="18" charset="0"/>
                <a:sym typeface="Arial"/>
              </a:rPr>
              <a:t> 25</a:t>
            </a:r>
            <a:endParaRPr sz="18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it-IT" sz="6000" b="1" i="0" u="none" strike="noStrike" cap="none" dirty="0">
                <a:solidFill>
                  <a:srgbClr val="FF0000"/>
                </a:solidFill>
                <a:latin typeface="UTM Avo" panose="02040603050506020204" pitchFamily="18" charset="0"/>
                <a:sym typeface="Arial"/>
              </a:rPr>
              <a:t>Bài 72: Em vui học Toán</a:t>
            </a:r>
            <a:endParaRPr sz="18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45067" y="1689947"/>
            <a:ext cx="684295"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502235" y="1689349"/>
            <a:ext cx="10706136"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Trò chơi “Tìm phân số” </a:t>
            </a:r>
          </a:p>
        </p:txBody>
      </p:sp>
      <p:grpSp>
        <p:nvGrpSpPr>
          <p:cNvPr id="4" name="Group 3">
            <a:extLst>
              <a:ext uri="{FF2B5EF4-FFF2-40B4-BE49-F238E27FC236}">
                <a16:creationId xmlns:a16="http://schemas.microsoft.com/office/drawing/2014/main" id="{FC5D1543-E0EB-6666-41B1-DB94FEC22316}"/>
              </a:ext>
            </a:extLst>
          </p:cNvPr>
          <p:cNvGrpSpPr/>
          <p:nvPr/>
        </p:nvGrpSpPr>
        <p:grpSpPr>
          <a:xfrm>
            <a:off x="7020658" y="903340"/>
            <a:ext cx="4604076" cy="811504"/>
            <a:chOff x="10290204" y="564723"/>
            <a:chExt cx="7239232" cy="1275970"/>
          </a:xfrm>
        </p:grpSpPr>
        <p:sp>
          <p:nvSpPr>
            <p:cNvPr id="6" name="Freeform 16">
              <a:extLst>
                <a:ext uri="{FF2B5EF4-FFF2-40B4-BE49-F238E27FC236}">
                  <a16:creationId xmlns:a16="http://schemas.microsoft.com/office/drawing/2014/main" id="{34245309-B2A2-F88B-9921-343FA2FD574C}"/>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195EFD69-DCC0-A0F1-C0E1-4D4388D0B0B5}"/>
                </a:ext>
              </a:extLst>
            </p:cNvPr>
            <p:cNvSpPr txBox="1"/>
            <p:nvPr/>
          </p:nvSpPr>
          <p:spPr>
            <a:xfrm>
              <a:off x="10290204" y="564723"/>
              <a:ext cx="6704022" cy="729814"/>
            </a:xfrm>
            <a:prstGeom prst="rect">
              <a:avLst/>
            </a:prstGeom>
          </p:spPr>
          <p:txBody>
            <a:bodyPr wrap="square" lIns="0" tIns="0" rIns="0" bIns="0" rtlCol="0" anchor="t">
              <a:spAutoFit/>
            </a:bodyPr>
            <a:lstStyle/>
            <a:p>
              <a:pPr algn="ctr">
                <a:lnSpc>
                  <a:spcPct val="150000"/>
                </a:lnSpc>
                <a:spcBef>
                  <a:spcPct val="0"/>
                </a:spcBef>
              </a:pPr>
              <a:r>
                <a:rPr lang="en-US" sz="2400" b="1" dirty="0">
                  <a:latin typeface="UTM Avo" panose="02040603050506020204" pitchFamily="18" charset="0"/>
                  <a:cs typeface="Arial" panose="020B0604020202020204" pitchFamily="34" charset="0"/>
                </a:rPr>
                <a:t>HOẠT ĐỘNG NHÓM 4 – 6 </a:t>
              </a:r>
            </a:p>
          </p:txBody>
        </p:sp>
      </p:grpSp>
      <p:grpSp>
        <p:nvGrpSpPr>
          <p:cNvPr id="8" name="Group 7">
            <a:extLst>
              <a:ext uri="{FF2B5EF4-FFF2-40B4-BE49-F238E27FC236}">
                <a16:creationId xmlns:a16="http://schemas.microsoft.com/office/drawing/2014/main" id="{C32A8E84-AF97-014E-DD55-BCA038C2B621}"/>
              </a:ext>
            </a:extLst>
          </p:cNvPr>
          <p:cNvGrpSpPr/>
          <p:nvPr/>
        </p:nvGrpSpPr>
        <p:grpSpPr>
          <a:xfrm>
            <a:off x="739864" y="2269562"/>
            <a:ext cx="5327469" cy="4115728"/>
            <a:chOff x="1838596" y="2858847"/>
            <a:chExt cx="7991204" cy="6173591"/>
          </a:xfrm>
        </p:grpSpPr>
        <p:grpSp>
          <p:nvGrpSpPr>
            <p:cNvPr id="9" name="Group 15">
              <a:extLst>
                <a:ext uri="{FF2B5EF4-FFF2-40B4-BE49-F238E27FC236}">
                  <a16:creationId xmlns:a16="http://schemas.microsoft.com/office/drawing/2014/main" id="{1B72B6C3-4DBB-D269-934C-B57AF0F20A94}"/>
                </a:ext>
              </a:extLst>
            </p:cNvPr>
            <p:cNvGrpSpPr/>
            <p:nvPr/>
          </p:nvGrpSpPr>
          <p:grpSpPr>
            <a:xfrm>
              <a:off x="1838596" y="2858847"/>
              <a:ext cx="7991204" cy="6173591"/>
              <a:chOff x="0" y="-47625"/>
              <a:chExt cx="1823564" cy="1529524"/>
            </a:xfrm>
          </p:grpSpPr>
          <p:sp>
            <p:nvSpPr>
              <p:cNvPr id="11" name="Freeform 16">
                <a:extLst>
                  <a:ext uri="{FF2B5EF4-FFF2-40B4-BE49-F238E27FC236}">
                    <a16:creationId xmlns:a16="http://schemas.microsoft.com/office/drawing/2014/main" id="{C295F7CC-1AA9-6408-81B0-7DA8C36DF1F7}"/>
                  </a:ext>
                </a:extLst>
              </p:cNvPr>
              <p:cNvSpPr/>
              <p:nvPr/>
            </p:nvSpPr>
            <p:spPr>
              <a:xfrm>
                <a:off x="0" y="0"/>
                <a:ext cx="1823564" cy="1305168"/>
              </a:xfrm>
              <a:custGeom>
                <a:avLst/>
                <a:gdLst/>
                <a:ahLst/>
                <a:cxnLst/>
                <a:rect l="l" t="t" r="r" b="b"/>
                <a:pathLst>
                  <a:path w="1823564" h="1481899">
                    <a:moveTo>
                      <a:pt x="57026" y="0"/>
                    </a:moveTo>
                    <a:lnTo>
                      <a:pt x="1766538" y="0"/>
                    </a:lnTo>
                    <a:cubicBezTo>
                      <a:pt x="1781662" y="0"/>
                      <a:pt x="1796167" y="6008"/>
                      <a:pt x="1806861" y="16702"/>
                    </a:cubicBezTo>
                    <a:cubicBezTo>
                      <a:pt x="1817556" y="27397"/>
                      <a:pt x="1823564" y="41902"/>
                      <a:pt x="1823564" y="57026"/>
                    </a:cubicBezTo>
                    <a:lnTo>
                      <a:pt x="1823564" y="1424873"/>
                    </a:lnTo>
                    <a:cubicBezTo>
                      <a:pt x="1823564" y="1439997"/>
                      <a:pt x="1817556" y="1454502"/>
                      <a:pt x="1806861" y="1465197"/>
                    </a:cubicBezTo>
                    <a:cubicBezTo>
                      <a:pt x="1796167" y="1475891"/>
                      <a:pt x="1781662" y="1481899"/>
                      <a:pt x="1766538" y="1481899"/>
                    </a:cubicBezTo>
                    <a:lnTo>
                      <a:pt x="57026" y="1481899"/>
                    </a:lnTo>
                    <a:cubicBezTo>
                      <a:pt x="41902" y="1481899"/>
                      <a:pt x="27397" y="1475891"/>
                      <a:pt x="16702" y="1465197"/>
                    </a:cubicBezTo>
                    <a:cubicBezTo>
                      <a:pt x="6008" y="1454502"/>
                      <a:pt x="0" y="1439997"/>
                      <a:pt x="0" y="1424873"/>
                    </a:cubicBezTo>
                    <a:lnTo>
                      <a:pt x="0" y="57026"/>
                    </a:lnTo>
                    <a:cubicBezTo>
                      <a:pt x="0" y="41902"/>
                      <a:pt x="6008" y="27397"/>
                      <a:pt x="16702" y="16702"/>
                    </a:cubicBezTo>
                    <a:cubicBezTo>
                      <a:pt x="27397" y="6008"/>
                      <a:pt x="41902" y="0"/>
                      <a:pt x="57026" y="0"/>
                    </a:cubicBezTo>
                    <a:close/>
                  </a:path>
                </a:pathLst>
              </a:custGeom>
              <a:solidFill>
                <a:srgbClr val="FFFFFF"/>
              </a:solidFill>
              <a:ln w="38100" cap="rnd">
                <a:solidFill>
                  <a:srgbClr val="FFC107"/>
                </a:solidFill>
                <a:prstDash val="solid"/>
                <a:round/>
              </a:ln>
            </p:spPr>
          </p:sp>
          <p:sp>
            <p:nvSpPr>
              <p:cNvPr id="12" name="TextBox 17">
                <a:extLst>
                  <a:ext uri="{FF2B5EF4-FFF2-40B4-BE49-F238E27FC236}">
                    <a16:creationId xmlns:a16="http://schemas.microsoft.com/office/drawing/2014/main" id="{C842C0F9-9FE9-BE7E-CC34-5189896A2601}"/>
                  </a:ext>
                </a:extLst>
              </p:cNvPr>
              <p:cNvSpPr txBox="1"/>
              <p:nvPr/>
            </p:nvSpPr>
            <p:spPr>
              <a:xfrm>
                <a:off x="0" y="-47625"/>
                <a:ext cx="1823564" cy="1529524"/>
              </a:xfrm>
              <a:prstGeom prst="rect">
                <a:avLst/>
              </a:prstGeom>
            </p:spPr>
            <p:txBody>
              <a:bodyPr lIns="33867" tIns="33867" rIns="33867" bIns="33867" rtlCol="0" anchor="ctr"/>
              <a:lstStyle/>
              <a:p>
                <a:pPr algn="ctr">
                  <a:lnSpc>
                    <a:spcPts val="2333"/>
                  </a:lnSpc>
                  <a:spcBef>
                    <a:spcPct val="0"/>
                  </a:spcBef>
                </a:pPr>
                <a:endParaRPr sz="800"/>
              </a:p>
            </p:txBody>
          </p:sp>
        </p:grpSp>
        <p:sp>
          <p:nvSpPr>
            <p:cNvPr id="10" name="TextBox 9">
              <a:extLst>
                <a:ext uri="{FF2B5EF4-FFF2-40B4-BE49-F238E27FC236}">
                  <a16:creationId xmlns:a16="http://schemas.microsoft.com/office/drawing/2014/main" id="{5F099FB5-51B6-F7BF-2E59-C53D7CF8BC4F}"/>
                </a:ext>
              </a:extLst>
            </p:cNvPr>
            <p:cNvSpPr txBox="1"/>
            <p:nvPr/>
          </p:nvSpPr>
          <p:spPr>
            <a:xfrm>
              <a:off x="2153988" y="3050875"/>
              <a:ext cx="7360419" cy="5006755"/>
            </a:xfrm>
            <a:prstGeom prst="rect">
              <a:avLst/>
            </a:prstGeom>
            <a:noFill/>
          </p:spPr>
          <p:txBody>
            <a:bodyPr wrap="square" rtlCol="0">
              <a:spAutoFit/>
            </a:bodyPr>
            <a:lstStyle/>
            <a:p>
              <a:pPr>
                <a:lnSpc>
                  <a:spcPct val="150000"/>
                </a:lnSpc>
              </a:pPr>
              <a:r>
                <a:rPr lang="en-VN" sz="2400" b="1" dirty="0">
                  <a:latin typeface="UTM Avo" panose="02040603050506020204" pitchFamily="18" charset="0"/>
                  <a:cs typeface="Arial" panose="020B0604020202020204" pitchFamily="34" charset="0"/>
                </a:rPr>
                <a:t>Chuẩn bị: </a:t>
              </a:r>
            </a:p>
            <a:p>
              <a:pPr marL="381019" indent="-381019">
                <a:lnSpc>
                  <a:spcPct val="150000"/>
                </a:lnSpc>
                <a:buFont typeface="Arial" panose="020B0604020202020204" pitchFamily="34" charset="0"/>
                <a:buChar char="•"/>
              </a:pPr>
              <a:r>
                <a:rPr lang="en-VN" sz="2400" dirty="0">
                  <a:latin typeface="UTM Avo" panose="02040603050506020204" pitchFamily="18" charset="0"/>
                  <a:cs typeface="Arial" panose="020B0604020202020204" pitchFamily="34" charset="0"/>
                </a:rPr>
                <a:t>10 băng giấy dài bằng nhau đã chia thành các phần bằng nhau.</a:t>
              </a:r>
            </a:p>
            <a:p>
              <a:pPr marL="381019" indent="-381019">
                <a:lnSpc>
                  <a:spcPct val="150000"/>
                </a:lnSpc>
                <a:buFont typeface="Arial" panose="020B0604020202020204" pitchFamily="34" charset="0"/>
                <a:buChar char="•"/>
              </a:pPr>
              <a:r>
                <a:rPr lang="en-VN" sz="2400" dirty="0">
                  <a:latin typeface="UTM Avo" panose="02040603050506020204" pitchFamily="18" charset="0"/>
                  <a:cs typeface="Arial" panose="020B0604020202020204" pitchFamily="34" charset="0"/>
                </a:rPr>
                <a:t>Bút màu, bảng nhóm.</a:t>
              </a:r>
            </a:p>
            <a:p>
              <a:pPr marL="381019" indent="-381019">
                <a:lnSpc>
                  <a:spcPct val="150000"/>
                </a:lnSpc>
                <a:buFont typeface="Arial" panose="020B0604020202020204" pitchFamily="34" charset="0"/>
                <a:buChar char="•"/>
              </a:pPr>
              <a:r>
                <a:rPr lang="en-VN" sz="2400" dirty="0">
                  <a:latin typeface="UTM Avo" panose="02040603050506020204" pitchFamily="18" charset="0"/>
                  <a:cs typeface="Arial" panose="020B0604020202020204" pitchFamily="34" charset="0"/>
                </a:rPr>
                <a:t>Các bộ phiếu ghi câu hỏi.</a:t>
              </a:r>
            </a:p>
          </p:txBody>
        </p:sp>
      </p:grpSp>
      <p:pic>
        <p:nvPicPr>
          <p:cNvPr id="14" name="Picture 13">
            <a:extLst>
              <a:ext uri="{FF2B5EF4-FFF2-40B4-BE49-F238E27FC236}">
                <a16:creationId xmlns:a16="http://schemas.microsoft.com/office/drawing/2014/main" id="{F45A039F-CDCB-BF98-DAF2-AC977A7B9365}"/>
              </a:ext>
            </a:extLst>
          </p:cNvPr>
          <p:cNvPicPr>
            <a:picLocks noChangeAspect="1"/>
          </p:cNvPicPr>
          <p:nvPr/>
        </p:nvPicPr>
        <p:blipFill>
          <a:blip r:embed="rId6"/>
          <a:stretch>
            <a:fillRect/>
          </a:stretch>
        </p:blipFill>
        <p:spPr>
          <a:xfrm>
            <a:off x="6095687" y="2077397"/>
            <a:ext cx="6096313" cy="4261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45067" y="1689947"/>
            <a:ext cx="684295"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502235" y="1689349"/>
            <a:ext cx="10706136"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Trò chơi “Tìm phân số” </a:t>
            </a:r>
          </a:p>
        </p:txBody>
      </p:sp>
      <p:sp>
        <p:nvSpPr>
          <p:cNvPr id="5" name="TextBox 4">
            <a:extLst>
              <a:ext uri="{FF2B5EF4-FFF2-40B4-BE49-F238E27FC236}">
                <a16:creationId xmlns:a16="http://schemas.microsoft.com/office/drawing/2014/main" id="{A769CE3F-E734-C1B4-7AB4-FD4ECBD192AE}"/>
              </a:ext>
            </a:extLst>
          </p:cNvPr>
          <p:cNvSpPr txBox="1"/>
          <p:nvPr/>
        </p:nvSpPr>
        <p:spPr>
          <a:xfrm>
            <a:off x="163834" y="2134031"/>
            <a:ext cx="10775266" cy="3050579"/>
          </a:xfrm>
          <a:prstGeom prst="rect">
            <a:avLst/>
          </a:prstGeom>
          <a:noFill/>
        </p:spPr>
        <p:txBody>
          <a:bodyPr wrap="square">
            <a:spAutoFit/>
          </a:bodyPr>
          <a:lstStyle/>
          <a:p>
            <a:pPr algn="just">
              <a:lnSpc>
                <a:spcPct val="125000"/>
              </a:lnSpc>
              <a:spcAft>
                <a:spcPts val="667"/>
              </a:spcAft>
            </a:pPr>
            <a:r>
              <a:rPr lang="en-US" sz="2400" b="1" dirty="0" err="1">
                <a:latin typeface="UTM Avo" panose="02040603050506020204" pitchFamily="18" charset="0"/>
                <a:ea typeface="Calibri" panose="020F0502020204030204" pitchFamily="34" charset="0"/>
                <a:cs typeface="Arial" panose="020B0604020202020204" pitchFamily="34" charset="0"/>
              </a:rPr>
              <a:t>Cách</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chơi</a:t>
            </a:r>
            <a:r>
              <a:rPr lang="en-US" sz="2400" b="1" dirty="0">
                <a:latin typeface="UTM Avo" panose="02040603050506020204" pitchFamily="18" charset="0"/>
                <a:ea typeface="Calibri" panose="020F0502020204030204" pitchFamily="34" charset="0"/>
                <a:cs typeface="Arial" panose="020B0604020202020204" pitchFamily="34" charset="0"/>
              </a:rPr>
              <a:t>:</a:t>
            </a:r>
            <a:endParaRPr lang="en-VN" sz="2400" b="1"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1. </a:t>
            </a:r>
            <a:r>
              <a:rPr lang="en-US" sz="2400" dirty="0" err="1">
                <a:latin typeface="UTM Avo" panose="02040603050506020204" pitchFamily="18" charset="0"/>
                <a:ea typeface="Calibri" panose="020F0502020204030204" pitchFamily="34" charset="0"/>
                <a:cs typeface="Arial" panose="020B0604020202020204" pitchFamily="34" charset="0"/>
              </a:rPr>
              <a:t>Tô</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màu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vào</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phần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mỗi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băng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giấy</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2. </a:t>
            </a:r>
            <a:r>
              <a:rPr lang="en-US" sz="2400" dirty="0" err="1">
                <a:latin typeface="UTM Avo" panose="02040603050506020204" pitchFamily="18" charset="0"/>
                <a:ea typeface="Calibri" panose="020F0502020204030204" pitchFamily="34" charset="0"/>
                <a:cs typeface="Arial" panose="020B0604020202020204" pitchFamily="34" charset="0"/>
              </a:rPr>
              <a:t>Dán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băng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giấy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tô</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màu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nhóm</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3. </a:t>
            </a:r>
            <a:r>
              <a:rPr lang="en-US" sz="2400" dirty="0" err="1">
                <a:latin typeface="UTM Avo" panose="02040603050506020204" pitchFamily="18" charset="0"/>
                <a:ea typeface="Calibri" panose="020F0502020204030204" pitchFamily="34" charset="0"/>
                <a:cs typeface="Arial" panose="020B0604020202020204" pitchFamily="34" charset="0"/>
              </a:rPr>
              <a:t>Lấy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bộ</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ghi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lời</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4. </a:t>
            </a:r>
            <a:r>
              <a:rPr lang="en-US" sz="2400" dirty="0" err="1">
                <a:latin typeface="UTM Avo" panose="02040603050506020204" pitchFamily="18" charset="0"/>
                <a:ea typeface="Calibri" panose="020F0502020204030204" pitchFamily="34" charset="0"/>
                <a:cs typeface="Arial" panose="020B0604020202020204" pitchFamily="34" charset="0"/>
              </a:rPr>
              <a:t>Nhóm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đúng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cuộc</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sp>
        <p:nvSpPr>
          <p:cNvPr id="13" name="Freeform 4">
            <a:extLst>
              <a:ext uri="{FF2B5EF4-FFF2-40B4-BE49-F238E27FC236}">
                <a16:creationId xmlns:a16="http://schemas.microsoft.com/office/drawing/2014/main" id="{9D2E939B-73D4-AC3C-275E-DEA6ADF01915}"/>
              </a:ext>
            </a:extLst>
          </p:cNvPr>
          <p:cNvSpPr/>
          <p:nvPr/>
        </p:nvSpPr>
        <p:spPr>
          <a:xfrm>
            <a:off x="8128000" y="1918547"/>
            <a:ext cx="4064000" cy="2119133"/>
          </a:xfrm>
          <a:custGeom>
            <a:avLst/>
            <a:gdLst/>
            <a:ahLst/>
            <a:cxnLst/>
            <a:rect l="l" t="t" r="r" b="b"/>
            <a:pathLst>
              <a:path w="7604370" h="7698086">
                <a:moveTo>
                  <a:pt x="0" y="0"/>
                </a:moveTo>
                <a:lnTo>
                  <a:pt x="7604370" y="0"/>
                </a:lnTo>
                <a:lnTo>
                  <a:pt x="7604370" y="7698085"/>
                </a:lnTo>
                <a:lnTo>
                  <a:pt x="0" y="7698085"/>
                </a:lnTo>
                <a:lnTo>
                  <a:pt x="0" y="0"/>
                </a:lnTo>
                <a:close/>
              </a:path>
            </a:pathLst>
          </a:custGeom>
          <a:blipFill>
            <a:blip r:embed="rId4"/>
            <a:stretch>
              <a:fillRect l="-29870" t="-373589" r="-122540" b="-16440"/>
            </a:stretch>
          </a:blipFill>
        </p:spPr>
        <p:txBody>
          <a:bodyPr/>
          <a:lstStyle/>
          <a:p>
            <a:endParaRPr lang="en-VN" sz="800" dirty="0"/>
          </a:p>
        </p:txBody>
      </p:sp>
      <p:grpSp>
        <p:nvGrpSpPr>
          <p:cNvPr id="15" name="Group 14">
            <a:extLst>
              <a:ext uri="{FF2B5EF4-FFF2-40B4-BE49-F238E27FC236}">
                <a16:creationId xmlns:a16="http://schemas.microsoft.com/office/drawing/2014/main" id="{E302AA12-5B45-1B36-E906-347FBE27DD5A}"/>
              </a:ext>
            </a:extLst>
          </p:cNvPr>
          <p:cNvGrpSpPr/>
          <p:nvPr/>
        </p:nvGrpSpPr>
        <p:grpSpPr>
          <a:xfrm>
            <a:off x="7020658" y="903340"/>
            <a:ext cx="4604076" cy="811504"/>
            <a:chOff x="10290204" y="564723"/>
            <a:chExt cx="7239232" cy="1275970"/>
          </a:xfrm>
        </p:grpSpPr>
        <p:sp>
          <p:nvSpPr>
            <p:cNvPr id="16" name="Freeform 16">
              <a:extLst>
                <a:ext uri="{FF2B5EF4-FFF2-40B4-BE49-F238E27FC236}">
                  <a16:creationId xmlns:a16="http://schemas.microsoft.com/office/drawing/2014/main" id="{244D67D6-9F41-383F-3A2B-4B5E77C3D05E}"/>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6">
              <a:extLst>
                <a:ext uri="{FF2B5EF4-FFF2-40B4-BE49-F238E27FC236}">
                  <a16:creationId xmlns:a16="http://schemas.microsoft.com/office/drawing/2014/main" id="{5323BC0D-7AB9-7245-69B7-30888C56859A}"/>
                </a:ext>
              </a:extLst>
            </p:cNvPr>
            <p:cNvSpPr txBox="1"/>
            <p:nvPr/>
          </p:nvSpPr>
          <p:spPr>
            <a:xfrm>
              <a:off x="10290204" y="564723"/>
              <a:ext cx="6704022" cy="729814"/>
            </a:xfrm>
            <a:prstGeom prst="rect">
              <a:avLst/>
            </a:prstGeom>
          </p:spPr>
          <p:txBody>
            <a:bodyPr wrap="square" lIns="0" tIns="0" rIns="0" bIns="0" rtlCol="0" anchor="t">
              <a:spAutoFit/>
            </a:bodyPr>
            <a:lstStyle/>
            <a:p>
              <a:pPr algn="ctr">
                <a:lnSpc>
                  <a:spcPct val="150000"/>
                </a:lnSpc>
                <a:spcBef>
                  <a:spcPct val="0"/>
                </a:spcBef>
              </a:pPr>
              <a:r>
                <a:rPr lang="en-US" sz="2400" b="1" dirty="0">
                  <a:latin typeface="UTM Avo" panose="02040603050506020204" pitchFamily="18" charset="0"/>
                  <a:cs typeface="Arial" panose="020B0604020202020204" pitchFamily="34" charset="0"/>
                </a:rPr>
                <a:t>HOẠT ĐỘNG NHÓM 4 – 6 </a:t>
              </a:r>
            </a:p>
          </p:txBody>
        </p:sp>
      </p:grpSp>
    </p:spTree>
    <p:extLst>
      <p:ext uri="{BB962C8B-B14F-4D97-AF65-F5344CB8AC3E}">
        <p14:creationId xmlns:p14="http://schemas.microsoft.com/office/powerpoint/2010/main" val="197679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45067" y="1689947"/>
            <a:ext cx="684295"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502235" y="1689349"/>
            <a:ext cx="10706136"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Trò chơi “Tìm phân số” </a:t>
            </a:r>
          </a:p>
        </p:txBody>
      </p:sp>
      <p:pic>
        <p:nvPicPr>
          <p:cNvPr id="6" name="Picture 5">
            <a:extLst>
              <a:ext uri="{FF2B5EF4-FFF2-40B4-BE49-F238E27FC236}">
                <a16:creationId xmlns:a16="http://schemas.microsoft.com/office/drawing/2014/main" id="{DF47EA5E-90A4-2450-E959-28C10B3B7D36}"/>
              </a:ext>
            </a:extLst>
          </p:cNvPr>
          <p:cNvPicPr>
            <a:picLocks noChangeAspect="1"/>
          </p:cNvPicPr>
          <p:nvPr/>
        </p:nvPicPr>
        <p:blipFill rotWithShape="1">
          <a:blip r:embed="rId4"/>
          <a:srcRect b="50617"/>
          <a:stretch/>
        </p:blipFill>
        <p:spPr>
          <a:xfrm>
            <a:off x="676217" y="2116668"/>
            <a:ext cx="5147079" cy="4148666"/>
          </a:xfrm>
          <a:prstGeom prst="rect">
            <a:avLst/>
          </a:prstGeom>
        </p:spPr>
      </p:pic>
      <p:pic>
        <p:nvPicPr>
          <p:cNvPr id="7" name="Picture 6">
            <a:extLst>
              <a:ext uri="{FF2B5EF4-FFF2-40B4-BE49-F238E27FC236}">
                <a16:creationId xmlns:a16="http://schemas.microsoft.com/office/drawing/2014/main" id="{8D10F0DB-595D-1352-357F-9B44C73D859E}"/>
              </a:ext>
            </a:extLst>
          </p:cNvPr>
          <p:cNvPicPr>
            <a:picLocks noChangeAspect="1"/>
          </p:cNvPicPr>
          <p:nvPr/>
        </p:nvPicPr>
        <p:blipFill rotWithShape="1">
          <a:blip r:embed="rId4"/>
          <a:srcRect t="49585" b="1032"/>
          <a:stretch/>
        </p:blipFill>
        <p:spPr>
          <a:xfrm>
            <a:off x="6196483" y="2116668"/>
            <a:ext cx="5147079" cy="4148666"/>
          </a:xfrm>
          <a:prstGeom prst="rect">
            <a:avLst/>
          </a:prstGeom>
        </p:spPr>
      </p:pic>
    </p:spTree>
    <p:extLst>
      <p:ext uri="{BB962C8B-B14F-4D97-AF65-F5344CB8AC3E}">
        <p14:creationId xmlns:p14="http://schemas.microsoft.com/office/powerpoint/2010/main" val="239959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02</a:t>
            </a:r>
          </a:p>
        </p:txBody>
      </p:sp>
      <p:sp>
        <p:nvSpPr>
          <p:cNvPr id="7" name="TextBox 6">
            <a:extLst>
              <a:ext uri="{FF2B5EF4-FFF2-40B4-BE49-F238E27FC236}">
                <a16:creationId xmlns:a16="http://schemas.microsoft.com/office/drawing/2014/main" id="{807E8A1E-9744-BCE1-67BF-7D065045AAB0}"/>
              </a:ext>
            </a:extLst>
          </p:cNvPr>
          <p:cNvSpPr txBox="1"/>
          <p:nvPr/>
        </p:nvSpPr>
        <p:spPr>
          <a:xfrm>
            <a:off x="1502236" y="1762355"/>
            <a:ext cx="9540242"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Thực hành: </a:t>
            </a:r>
            <a:r>
              <a:rPr lang="vi-VN" sz="2400" dirty="0">
                <a:latin typeface="UTM Avo" panose="02040603050506020204" pitchFamily="18" charset="0"/>
                <a:ea typeface="Calibri" panose="020F0502020204030204" pitchFamily="34" charset="0"/>
                <a:cs typeface="Times New Roman" panose="02020603050405020304" pitchFamily="18" charset="0"/>
              </a:rPr>
              <a:t>Lắp ghép hình. </a:t>
            </a:r>
          </a:p>
        </p:txBody>
      </p:sp>
      <p:grpSp>
        <p:nvGrpSpPr>
          <p:cNvPr id="3" name="Group 2">
            <a:extLst>
              <a:ext uri="{FF2B5EF4-FFF2-40B4-BE49-F238E27FC236}">
                <a16:creationId xmlns:a16="http://schemas.microsoft.com/office/drawing/2014/main" id="{2672BDE3-BC0E-08E3-1A2C-9660D228FAD7}"/>
              </a:ext>
            </a:extLst>
          </p:cNvPr>
          <p:cNvGrpSpPr/>
          <p:nvPr/>
        </p:nvGrpSpPr>
        <p:grpSpPr>
          <a:xfrm>
            <a:off x="6947198" y="846357"/>
            <a:ext cx="4826155" cy="850647"/>
            <a:chOff x="10290204" y="564723"/>
            <a:chExt cx="7239232" cy="1275970"/>
          </a:xfrm>
        </p:grpSpPr>
        <p:sp>
          <p:nvSpPr>
            <p:cNvPr id="4" name="Freeform 16">
              <a:extLst>
                <a:ext uri="{FF2B5EF4-FFF2-40B4-BE49-F238E27FC236}">
                  <a16:creationId xmlns:a16="http://schemas.microsoft.com/office/drawing/2014/main" id="{B0A27345-72CB-BAC8-C539-8C16868BEF29}"/>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6">
              <a:extLst>
                <a:ext uri="{FF2B5EF4-FFF2-40B4-BE49-F238E27FC236}">
                  <a16:creationId xmlns:a16="http://schemas.microsoft.com/office/drawing/2014/main" id="{258E6A86-F9A6-F937-68B6-94AC455EDB77}"/>
                </a:ext>
              </a:extLst>
            </p:cNvPr>
            <p:cNvSpPr txBox="1"/>
            <p:nvPr/>
          </p:nvSpPr>
          <p:spPr>
            <a:xfrm>
              <a:off x="10341003" y="564723"/>
              <a:ext cx="6704022" cy="843597"/>
            </a:xfrm>
            <a:prstGeom prst="rect">
              <a:avLst/>
            </a:prstGeom>
          </p:spPr>
          <p:txBody>
            <a:bodyPr wrap="square" lIns="0" tIns="0" rIns="0" bIns="0" rtlCol="0" anchor="t">
              <a:spAutoFit/>
            </a:bodyPr>
            <a:lstStyle/>
            <a:p>
              <a:pPr algn="ctr">
                <a:lnSpc>
                  <a:spcPct val="150000"/>
                </a:lnSpc>
                <a:spcBef>
                  <a:spcPct val="0"/>
                </a:spcBef>
              </a:pPr>
              <a:r>
                <a:rPr lang="en-US" sz="2800" b="1" dirty="0">
                  <a:latin typeface="UTM Avo" panose="02040603050506020204" pitchFamily="18" charset="0"/>
                  <a:cs typeface="Arial" panose="020B0604020202020204" pitchFamily="34" charset="0"/>
                </a:rPr>
                <a:t>HOẠT ĐỘNG NHÓM BÀN </a:t>
              </a:r>
            </a:p>
          </p:txBody>
        </p:sp>
      </p:grpSp>
      <p:sp>
        <p:nvSpPr>
          <p:cNvPr id="10" name="TextBox 9">
            <a:extLst>
              <a:ext uri="{FF2B5EF4-FFF2-40B4-BE49-F238E27FC236}">
                <a16:creationId xmlns:a16="http://schemas.microsoft.com/office/drawing/2014/main" id="{4E261AE0-54C0-DB61-7E1B-54703C411F13}"/>
              </a:ext>
            </a:extLst>
          </p:cNvPr>
          <p:cNvSpPr txBox="1"/>
          <p:nvPr/>
        </p:nvSpPr>
        <p:spPr>
          <a:xfrm>
            <a:off x="655569" y="2236488"/>
            <a:ext cx="10791363" cy="1121846"/>
          </a:xfrm>
          <a:prstGeom prst="rect">
            <a:avLst/>
          </a:prstGeom>
          <a:noFill/>
        </p:spPr>
        <p:txBody>
          <a:bodyPr wrap="square">
            <a:spAutoFit/>
          </a:bodyPr>
          <a:lstStyle/>
          <a:p>
            <a:pPr>
              <a:lnSpc>
                <a:spcPct val="150000"/>
              </a:lnSpc>
            </a:pPr>
            <a:r>
              <a:rPr lang="en-VN" sz="2400" dirty="0">
                <a:latin typeface="UTM Avo" panose="02040603050506020204" pitchFamily="18" charset="0"/>
                <a:cs typeface="Arial" panose="020B0604020202020204" pitchFamily="34" charset="0"/>
              </a:rPr>
              <a:t>a) Chuẩn bị một tờ giấy hình vuông cạnh 6 cm rồi gấp và cắt tờ giấy theo hướng dẫn sau để tạo thành 8 hình tam giác:  </a:t>
            </a:r>
          </a:p>
        </p:txBody>
      </p:sp>
      <p:pic>
        <p:nvPicPr>
          <p:cNvPr id="19" name="Picture 18">
            <a:extLst>
              <a:ext uri="{FF2B5EF4-FFF2-40B4-BE49-F238E27FC236}">
                <a16:creationId xmlns:a16="http://schemas.microsoft.com/office/drawing/2014/main" id="{D14AB243-520D-0EEF-22D1-22027EFB94C3}"/>
              </a:ext>
            </a:extLst>
          </p:cNvPr>
          <p:cNvPicPr>
            <a:picLocks noChangeAspect="1"/>
          </p:cNvPicPr>
          <p:nvPr/>
        </p:nvPicPr>
        <p:blipFill>
          <a:blip r:embed="rId6"/>
          <a:stretch>
            <a:fillRect/>
          </a:stretch>
        </p:blipFill>
        <p:spPr>
          <a:xfrm>
            <a:off x="472873" y="3557953"/>
            <a:ext cx="7893456" cy="3181514"/>
          </a:xfrm>
          <a:prstGeom prst="rect">
            <a:avLst/>
          </a:prstGeom>
        </p:spPr>
      </p:pic>
    </p:spTree>
    <p:extLst>
      <p:ext uri="{BB962C8B-B14F-4D97-AF65-F5344CB8AC3E}">
        <p14:creationId xmlns:p14="http://schemas.microsoft.com/office/powerpoint/2010/main" val="16297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02</a:t>
            </a:r>
          </a:p>
        </p:txBody>
      </p:sp>
      <p:sp>
        <p:nvSpPr>
          <p:cNvPr id="7" name="TextBox 6">
            <a:extLst>
              <a:ext uri="{FF2B5EF4-FFF2-40B4-BE49-F238E27FC236}">
                <a16:creationId xmlns:a16="http://schemas.microsoft.com/office/drawing/2014/main" id="{807E8A1E-9744-BCE1-67BF-7D065045AAB0}"/>
              </a:ext>
            </a:extLst>
          </p:cNvPr>
          <p:cNvSpPr txBox="1"/>
          <p:nvPr/>
        </p:nvSpPr>
        <p:spPr>
          <a:xfrm>
            <a:off x="1502236" y="1762355"/>
            <a:ext cx="9540242"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Thực hành: </a:t>
            </a:r>
            <a:r>
              <a:rPr lang="vi-VN" sz="2400" dirty="0">
                <a:latin typeface="UTM Avo" panose="02040603050506020204" pitchFamily="18" charset="0"/>
                <a:ea typeface="Calibri" panose="020F0502020204030204" pitchFamily="34" charset="0"/>
                <a:cs typeface="Times New Roman" panose="02020603050405020304" pitchFamily="18" charset="0"/>
              </a:rPr>
              <a:t>Lắp ghép hình. </a:t>
            </a:r>
          </a:p>
        </p:txBody>
      </p:sp>
      <p:grpSp>
        <p:nvGrpSpPr>
          <p:cNvPr id="3" name="Group 2">
            <a:extLst>
              <a:ext uri="{FF2B5EF4-FFF2-40B4-BE49-F238E27FC236}">
                <a16:creationId xmlns:a16="http://schemas.microsoft.com/office/drawing/2014/main" id="{2672BDE3-BC0E-08E3-1A2C-9660D228FAD7}"/>
              </a:ext>
            </a:extLst>
          </p:cNvPr>
          <p:cNvGrpSpPr/>
          <p:nvPr/>
        </p:nvGrpSpPr>
        <p:grpSpPr>
          <a:xfrm>
            <a:off x="6947198" y="846357"/>
            <a:ext cx="4826155" cy="850647"/>
            <a:chOff x="10290204" y="564723"/>
            <a:chExt cx="7239232" cy="1275970"/>
          </a:xfrm>
        </p:grpSpPr>
        <p:sp>
          <p:nvSpPr>
            <p:cNvPr id="4" name="Freeform 16">
              <a:extLst>
                <a:ext uri="{FF2B5EF4-FFF2-40B4-BE49-F238E27FC236}">
                  <a16:creationId xmlns:a16="http://schemas.microsoft.com/office/drawing/2014/main" id="{B0A27345-72CB-BAC8-C539-8C16868BEF29}"/>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6">
              <a:extLst>
                <a:ext uri="{FF2B5EF4-FFF2-40B4-BE49-F238E27FC236}">
                  <a16:creationId xmlns:a16="http://schemas.microsoft.com/office/drawing/2014/main" id="{258E6A86-F9A6-F937-68B6-94AC455EDB77}"/>
                </a:ext>
              </a:extLst>
            </p:cNvPr>
            <p:cNvSpPr txBox="1"/>
            <p:nvPr/>
          </p:nvSpPr>
          <p:spPr>
            <a:xfrm>
              <a:off x="10341003" y="564723"/>
              <a:ext cx="6704022" cy="843597"/>
            </a:xfrm>
            <a:prstGeom prst="rect">
              <a:avLst/>
            </a:prstGeom>
          </p:spPr>
          <p:txBody>
            <a:bodyPr wrap="square" lIns="0" tIns="0" rIns="0" bIns="0" rtlCol="0" anchor="t">
              <a:spAutoFit/>
            </a:bodyPr>
            <a:lstStyle/>
            <a:p>
              <a:pPr algn="ctr">
                <a:lnSpc>
                  <a:spcPct val="150000"/>
                </a:lnSpc>
                <a:spcBef>
                  <a:spcPct val="0"/>
                </a:spcBef>
              </a:pPr>
              <a:r>
                <a:rPr lang="en-US" sz="2800" b="1" dirty="0">
                  <a:latin typeface="UTM Avo" panose="02040603050506020204" pitchFamily="18" charset="0"/>
                  <a:cs typeface="Arial" panose="020B0604020202020204" pitchFamily="34" charset="0"/>
                </a:rPr>
                <a:t>HOẠT ĐỘNG NHÓM BÀN </a:t>
              </a:r>
            </a:p>
          </p:txBody>
        </p:sp>
      </p:grpSp>
      <p:sp>
        <p:nvSpPr>
          <p:cNvPr id="10" name="TextBox 9">
            <a:extLst>
              <a:ext uri="{FF2B5EF4-FFF2-40B4-BE49-F238E27FC236}">
                <a16:creationId xmlns:a16="http://schemas.microsoft.com/office/drawing/2014/main" id="{4E261AE0-54C0-DB61-7E1B-54703C411F13}"/>
              </a:ext>
            </a:extLst>
          </p:cNvPr>
          <p:cNvSpPr txBox="1"/>
          <p:nvPr/>
        </p:nvSpPr>
        <p:spPr>
          <a:xfrm>
            <a:off x="655569" y="2236488"/>
            <a:ext cx="10791363" cy="567848"/>
          </a:xfrm>
          <a:prstGeom prst="rect">
            <a:avLst/>
          </a:prstGeom>
          <a:noFill/>
        </p:spPr>
        <p:txBody>
          <a:bodyPr wrap="square">
            <a:spAutoFit/>
          </a:bodyPr>
          <a:lstStyle/>
          <a:p>
            <a:pPr>
              <a:lnSpc>
                <a:spcPct val="150000"/>
              </a:lnSpc>
            </a:pPr>
            <a:r>
              <a:rPr lang="en-VN" sz="2400" dirty="0">
                <a:latin typeface="UTM Avo" panose="02040603050506020204" pitchFamily="18" charset="0"/>
                <a:cs typeface="Arial" panose="020B0604020202020204" pitchFamily="34" charset="0"/>
              </a:rPr>
              <a:t>b) Sử dụng các hình tam giác ở câu a để ghép thành các hình sau: </a:t>
            </a:r>
          </a:p>
        </p:txBody>
      </p:sp>
      <p:pic>
        <p:nvPicPr>
          <p:cNvPr id="8" name="Picture 7">
            <a:extLst>
              <a:ext uri="{FF2B5EF4-FFF2-40B4-BE49-F238E27FC236}">
                <a16:creationId xmlns:a16="http://schemas.microsoft.com/office/drawing/2014/main" id="{CB61EE8D-3527-ABBE-84D0-2C5075981C66}"/>
              </a:ext>
            </a:extLst>
          </p:cNvPr>
          <p:cNvPicPr>
            <a:picLocks noChangeAspect="1"/>
          </p:cNvPicPr>
          <p:nvPr/>
        </p:nvPicPr>
        <p:blipFill>
          <a:blip r:embed="rId6"/>
          <a:stretch>
            <a:fillRect/>
          </a:stretch>
        </p:blipFill>
        <p:spPr>
          <a:xfrm>
            <a:off x="313464" y="2771296"/>
            <a:ext cx="7779953" cy="3773090"/>
          </a:xfrm>
          <a:prstGeom prst="rect">
            <a:avLst/>
          </a:prstGeom>
        </p:spPr>
      </p:pic>
    </p:spTree>
    <p:extLst>
      <p:ext uri="{BB962C8B-B14F-4D97-AF65-F5344CB8AC3E}">
        <p14:creationId xmlns:p14="http://schemas.microsoft.com/office/powerpoint/2010/main" val="1567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698168"/>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03</a:t>
            </a:r>
          </a:p>
        </p:txBody>
      </p:sp>
      <p:sp>
        <p:nvSpPr>
          <p:cNvPr id="7" name="TextBox 6">
            <a:extLst>
              <a:ext uri="{FF2B5EF4-FFF2-40B4-BE49-F238E27FC236}">
                <a16:creationId xmlns:a16="http://schemas.microsoft.com/office/drawing/2014/main" id="{807E8A1E-9744-BCE1-67BF-7D065045AAB0}"/>
              </a:ext>
            </a:extLst>
          </p:cNvPr>
          <p:cNvSpPr txBox="1"/>
          <p:nvPr/>
        </p:nvSpPr>
        <p:spPr>
          <a:xfrm>
            <a:off x="1402081" y="1594445"/>
            <a:ext cx="9540242" cy="1121846"/>
          </a:xfrm>
          <a:prstGeom prst="rect">
            <a:avLst/>
          </a:prstGeom>
          <a:noFill/>
        </p:spPr>
        <p:txBody>
          <a:bodyPr wrap="square">
            <a:spAutoFit/>
          </a:bodyPr>
          <a:lstStyle/>
          <a:p>
            <a:pPr lvl="0" algn="just">
              <a:lnSpc>
                <a:spcPct val="150000"/>
              </a:lnSpc>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a) Thực hành theo nhóm, sử dụng bộ lắp ghéo hình sau để lắp ghép hình sáng tạo: </a:t>
            </a:r>
          </a:p>
        </p:txBody>
      </p:sp>
      <p:pic>
        <p:nvPicPr>
          <p:cNvPr id="9" name="Picture 8">
            <a:extLst>
              <a:ext uri="{FF2B5EF4-FFF2-40B4-BE49-F238E27FC236}">
                <a16:creationId xmlns:a16="http://schemas.microsoft.com/office/drawing/2014/main" id="{7B3C9CA3-C7D7-A0FF-BF35-871A7BF1EFBD}"/>
              </a:ext>
            </a:extLst>
          </p:cNvPr>
          <p:cNvPicPr>
            <a:picLocks noChangeAspect="1"/>
          </p:cNvPicPr>
          <p:nvPr/>
        </p:nvPicPr>
        <p:blipFill>
          <a:blip r:embed="rId4"/>
          <a:stretch>
            <a:fillRect/>
          </a:stretch>
        </p:blipFill>
        <p:spPr>
          <a:xfrm>
            <a:off x="1011228" y="2798409"/>
            <a:ext cx="8714480" cy="4162549"/>
          </a:xfrm>
          <a:prstGeom prst="rect">
            <a:avLst/>
          </a:prstGeom>
        </p:spPr>
      </p:pic>
    </p:spTree>
    <p:extLst>
      <p:ext uri="{BB962C8B-B14F-4D97-AF65-F5344CB8AC3E}">
        <p14:creationId xmlns:p14="http://schemas.microsoft.com/office/powerpoint/2010/main" val="63792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03</a:t>
            </a:r>
          </a:p>
        </p:txBody>
      </p:sp>
      <p:sp>
        <p:nvSpPr>
          <p:cNvPr id="7" name="TextBox 6">
            <a:extLst>
              <a:ext uri="{FF2B5EF4-FFF2-40B4-BE49-F238E27FC236}">
                <a16:creationId xmlns:a16="http://schemas.microsoft.com/office/drawing/2014/main" id="{807E8A1E-9744-BCE1-67BF-7D065045AAB0}"/>
              </a:ext>
            </a:extLst>
          </p:cNvPr>
          <p:cNvSpPr txBox="1"/>
          <p:nvPr/>
        </p:nvSpPr>
        <p:spPr>
          <a:xfrm>
            <a:off x="1470868" y="1667619"/>
            <a:ext cx="9540242" cy="1128386"/>
          </a:xfrm>
          <a:prstGeom prst="rect">
            <a:avLst/>
          </a:prstGeom>
          <a:noFill/>
        </p:spPr>
        <p:txBody>
          <a:bodyPr wrap="square">
            <a:spAutoFit/>
          </a:bodyPr>
          <a:lstStyle/>
          <a:p>
            <a:pPr lvl="0" algn="just">
              <a:lnSpc>
                <a:spcPct val="150000"/>
              </a:lnSpc>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a) Thực hành theo nhóm, sử dụng bộ lắp ghéo hình sau để lắp ghép hình sáng tạo: </a:t>
            </a:r>
          </a:p>
        </p:txBody>
      </p:sp>
      <p:pic>
        <p:nvPicPr>
          <p:cNvPr id="4" name="Picture 3">
            <a:extLst>
              <a:ext uri="{FF2B5EF4-FFF2-40B4-BE49-F238E27FC236}">
                <a16:creationId xmlns:a16="http://schemas.microsoft.com/office/drawing/2014/main" id="{D7E2DAF9-252F-0E69-3F1B-D01D523E0C69}"/>
              </a:ext>
            </a:extLst>
          </p:cNvPr>
          <p:cNvPicPr>
            <a:picLocks noChangeAspect="1"/>
          </p:cNvPicPr>
          <p:nvPr/>
        </p:nvPicPr>
        <p:blipFill>
          <a:blip r:embed="rId4"/>
          <a:stretch>
            <a:fillRect/>
          </a:stretch>
        </p:blipFill>
        <p:spPr>
          <a:xfrm>
            <a:off x="1180890" y="2540540"/>
            <a:ext cx="9338655" cy="2901637"/>
          </a:xfrm>
          <a:prstGeom prst="rect">
            <a:avLst/>
          </a:prstGeom>
        </p:spPr>
      </p:pic>
    </p:spTree>
    <p:extLst>
      <p:ext uri="{BB962C8B-B14F-4D97-AF65-F5344CB8AC3E}">
        <p14:creationId xmlns:p14="http://schemas.microsoft.com/office/powerpoint/2010/main" val="399577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03</a:t>
            </a:r>
          </a:p>
        </p:txBody>
      </p:sp>
      <p:sp>
        <p:nvSpPr>
          <p:cNvPr id="7" name="TextBox 6">
            <a:extLst>
              <a:ext uri="{FF2B5EF4-FFF2-40B4-BE49-F238E27FC236}">
                <a16:creationId xmlns:a16="http://schemas.microsoft.com/office/drawing/2014/main" id="{807E8A1E-9744-BCE1-67BF-7D065045AAB0}"/>
              </a:ext>
            </a:extLst>
          </p:cNvPr>
          <p:cNvSpPr txBox="1"/>
          <p:nvPr/>
        </p:nvSpPr>
        <p:spPr>
          <a:xfrm>
            <a:off x="1569968" y="1647711"/>
            <a:ext cx="9540242" cy="1121846"/>
          </a:xfrm>
          <a:prstGeom prst="rect">
            <a:avLst/>
          </a:prstGeom>
          <a:noFill/>
        </p:spPr>
        <p:txBody>
          <a:bodyPr wrap="square">
            <a:spAutoFit/>
          </a:bodyPr>
          <a:lstStyle/>
          <a:p>
            <a:pPr lvl="0" algn="just">
              <a:lnSpc>
                <a:spcPct val="150000"/>
              </a:lnSpc>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b) An dùng bộ lắp ghép hình để biểu diễn phân số. Hãy kiểm tra với bộ lắp ghép hình của nhóm: </a:t>
            </a:r>
          </a:p>
        </p:txBody>
      </p:sp>
      <p:pic>
        <p:nvPicPr>
          <p:cNvPr id="5" name="Picture 4">
            <a:extLst>
              <a:ext uri="{FF2B5EF4-FFF2-40B4-BE49-F238E27FC236}">
                <a16:creationId xmlns:a16="http://schemas.microsoft.com/office/drawing/2014/main" id="{C676FFBE-5EAB-C703-163C-733DE3CCF731}"/>
              </a:ext>
            </a:extLst>
          </p:cNvPr>
          <p:cNvPicPr>
            <a:picLocks noChangeAspect="1"/>
          </p:cNvPicPr>
          <p:nvPr/>
        </p:nvPicPr>
        <p:blipFill>
          <a:blip r:embed="rId4"/>
          <a:stretch>
            <a:fillRect/>
          </a:stretch>
        </p:blipFill>
        <p:spPr>
          <a:xfrm>
            <a:off x="0" y="2575723"/>
            <a:ext cx="8783981" cy="4344585"/>
          </a:xfrm>
          <a:prstGeom prst="rect">
            <a:avLst/>
          </a:prstGeom>
        </p:spPr>
      </p:pic>
    </p:spTree>
    <p:extLst>
      <p:ext uri="{BB962C8B-B14F-4D97-AF65-F5344CB8AC3E}">
        <p14:creationId xmlns:p14="http://schemas.microsoft.com/office/powerpoint/2010/main" val="13394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sp>
        <p:nvSpPr>
          <p:cNvPr id="7" name="TextBox 6">
            <a:extLst>
              <a:ext uri="{FF2B5EF4-FFF2-40B4-BE49-F238E27FC236}">
                <a16:creationId xmlns:a16="http://schemas.microsoft.com/office/drawing/2014/main" id="{807E8A1E-9744-BCE1-67BF-7D065045AAB0}"/>
              </a:ext>
            </a:extLst>
          </p:cNvPr>
          <p:cNvSpPr txBox="1"/>
          <p:nvPr/>
        </p:nvSpPr>
        <p:spPr>
          <a:xfrm>
            <a:off x="1524998" y="1777346"/>
            <a:ext cx="9540242"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Tạo hình bằng dây và ống hút</a:t>
            </a:r>
          </a:p>
        </p:txBody>
      </p:sp>
      <p:grpSp>
        <p:nvGrpSpPr>
          <p:cNvPr id="3" name="Group 2">
            <a:extLst>
              <a:ext uri="{FF2B5EF4-FFF2-40B4-BE49-F238E27FC236}">
                <a16:creationId xmlns:a16="http://schemas.microsoft.com/office/drawing/2014/main" id="{0EB9FBCA-87F8-077B-0FE6-41864268223A}"/>
              </a:ext>
            </a:extLst>
          </p:cNvPr>
          <p:cNvGrpSpPr/>
          <p:nvPr/>
        </p:nvGrpSpPr>
        <p:grpSpPr>
          <a:xfrm>
            <a:off x="6764711" y="1055528"/>
            <a:ext cx="4826155" cy="705540"/>
            <a:chOff x="10290204" y="564723"/>
            <a:chExt cx="7239232" cy="1275970"/>
          </a:xfrm>
        </p:grpSpPr>
        <p:sp>
          <p:nvSpPr>
            <p:cNvPr id="4" name="Freeform 16">
              <a:extLst>
                <a:ext uri="{FF2B5EF4-FFF2-40B4-BE49-F238E27FC236}">
                  <a16:creationId xmlns:a16="http://schemas.microsoft.com/office/drawing/2014/main" id="{77DA846D-DDB5-8A02-E240-42C2C5CCA711}"/>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6">
              <a:extLst>
                <a:ext uri="{FF2B5EF4-FFF2-40B4-BE49-F238E27FC236}">
                  <a16:creationId xmlns:a16="http://schemas.microsoft.com/office/drawing/2014/main" id="{B85B9A75-2663-D1D7-2303-6E2E1CC43212}"/>
                </a:ext>
              </a:extLst>
            </p:cNvPr>
            <p:cNvSpPr txBox="1"/>
            <p:nvPr/>
          </p:nvSpPr>
          <p:spPr>
            <a:xfrm>
              <a:off x="10290204" y="564723"/>
              <a:ext cx="6704022" cy="729814"/>
            </a:xfrm>
            <a:prstGeom prst="rect">
              <a:avLst/>
            </a:prstGeom>
          </p:spPr>
          <p:txBody>
            <a:bodyPr wrap="square" lIns="0" tIns="0" rIns="0" bIns="0" rtlCol="0" anchor="t">
              <a:spAutoFit/>
            </a:bodyPr>
            <a:lstStyle/>
            <a:p>
              <a:pPr algn="ctr">
                <a:lnSpc>
                  <a:spcPct val="150000"/>
                </a:lnSpc>
                <a:spcBef>
                  <a:spcPct val="0"/>
                </a:spcBef>
              </a:pPr>
              <a:r>
                <a:rPr lang="en-US" sz="2400" b="1" dirty="0">
                  <a:latin typeface="UTM Avo" panose="02040603050506020204" pitchFamily="18" charset="0"/>
                  <a:cs typeface="Arial" panose="020B0604020202020204" pitchFamily="34" charset="0"/>
                </a:rPr>
                <a:t>HOẠT ĐỘNG NHÓM 4 – 6 </a:t>
              </a:r>
            </a:p>
          </p:txBody>
        </p:sp>
      </p:grpSp>
      <p:sp>
        <p:nvSpPr>
          <p:cNvPr id="8" name="TextBox 7">
            <a:extLst>
              <a:ext uri="{FF2B5EF4-FFF2-40B4-BE49-F238E27FC236}">
                <a16:creationId xmlns:a16="http://schemas.microsoft.com/office/drawing/2014/main" id="{B788697B-8677-0241-864D-1F12FD85B190}"/>
              </a:ext>
            </a:extLst>
          </p:cNvPr>
          <p:cNvSpPr txBox="1"/>
          <p:nvPr/>
        </p:nvSpPr>
        <p:spPr>
          <a:xfrm>
            <a:off x="686271" y="2239603"/>
            <a:ext cx="10642129" cy="1121846"/>
          </a:xfrm>
          <a:prstGeom prst="rect">
            <a:avLst/>
          </a:prstGeom>
          <a:noFill/>
        </p:spPr>
        <p:txBody>
          <a:bodyPr wrap="square">
            <a:spAutoFit/>
          </a:bodyPr>
          <a:lstStyle/>
          <a:p>
            <a:pPr algn="just">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Cắt</a:t>
            </a:r>
            <a:r>
              <a:rPr lang="en-US" sz="2400" dirty="0">
                <a:latin typeface="UTM Avo" panose="02040603050506020204" pitchFamily="18" charset="0"/>
                <a:ea typeface="Calibri" panose="020F0502020204030204" pitchFamily="34" charset="0"/>
                <a:cs typeface="Arial" panose="020B0604020202020204" pitchFamily="34" charset="0"/>
              </a:rPr>
              <a:t> 2 </a:t>
            </a:r>
            <a:r>
              <a:rPr lang="en-US" sz="2400" dirty="0" err="1">
                <a:latin typeface="UTM Avo" panose="02040603050506020204" pitchFamily="18" charset="0"/>
                <a:ea typeface="Calibri" panose="020F0502020204030204" pitchFamily="34" charset="0"/>
                <a:cs typeface="Arial" panose="020B0604020202020204" pitchFamily="34" charset="0"/>
              </a:rPr>
              <a:t>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hút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dài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bằng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2 </a:t>
            </a:r>
            <a:r>
              <a:rPr lang="en-US" sz="2400" dirty="0" err="1">
                <a:latin typeface="UTM Avo" panose="02040603050506020204" pitchFamily="18" charset="0"/>
                <a:ea typeface="Calibri" panose="020F0502020204030204" pitchFamily="34" charset="0"/>
                <a:cs typeface="Arial" panose="020B0604020202020204" pitchFamily="34" charset="0"/>
              </a:rPr>
              <a:t>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hút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ngắn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bằng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Luồn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kéo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như</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dưới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đây</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151A420-9EB5-3D30-52FB-156F6FA6DD97}"/>
              </a:ext>
            </a:extLst>
          </p:cNvPr>
          <p:cNvPicPr>
            <a:picLocks noChangeAspect="1"/>
          </p:cNvPicPr>
          <p:nvPr/>
        </p:nvPicPr>
        <p:blipFill>
          <a:blip r:embed="rId6"/>
          <a:stretch>
            <a:fillRect/>
          </a:stretch>
        </p:blipFill>
        <p:spPr>
          <a:xfrm>
            <a:off x="688180" y="3454902"/>
            <a:ext cx="10580709" cy="2776564"/>
          </a:xfrm>
          <a:prstGeom prst="rect">
            <a:avLst/>
          </a:prstGeom>
        </p:spPr>
      </p:pic>
    </p:spTree>
    <p:extLst>
      <p:ext uri="{BB962C8B-B14F-4D97-AF65-F5344CB8AC3E}">
        <p14:creationId xmlns:p14="http://schemas.microsoft.com/office/powerpoint/2010/main" val="311858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pic>
        <p:nvPicPr>
          <p:cNvPr id="10" name="Picture 9">
            <a:extLst>
              <a:ext uri="{FF2B5EF4-FFF2-40B4-BE49-F238E27FC236}">
                <a16:creationId xmlns:a16="http://schemas.microsoft.com/office/drawing/2014/main" id="{A151A420-9EB5-3D30-52FB-156F6FA6DD97}"/>
              </a:ext>
            </a:extLst>
          </p:cNvPr>
          <p:cNvPicPr>
            <a:picLocks noChangeAspect="1"/>
          </p:cNvPicPr>
          <p:nvPr/>
        </p:nvPicPr>
        <p:blipFill>
          <a:blip r:embed="rId4"/>
          <a:stretch>
            <a:fillRect/>
          </a:stretch>
        </p:blipFill>
        <p:spPr>
          <a:xfrm>
            <a:off x="-632620" y="4081436"/>
            <a:ext cx="10580709" cy="2776564"/>
          </a:xfrm>
          <a:prstGeom prst="rect">
            <a:avLst/>
          </a:prstGeom>
        </p:spPr>
      </p:pic>
      <p:sp>
        <p:nvSpPr>
          <p:cNvPr id="6" name="TextBox 5">
            <a:extLst>
              <a:ext uri="{FF2B5EF4-FFF2-40B4-BE49-F238E27FC236}">
                <a16:creationId xmlns:a16="http://schemas.microsoft.com/office/drawing/2014/main" id="{573F408A-6CF1-AFD8-5750-F803D5A2880D}"/>
              </a:ext>
            </a:extLst>
          </p:cNvPr>
          <p:cNvSpPr txBox="1"/>
          <p:nvPr/>
        </p:nvSpPr>
        <p:spPr>
          <a:xfrm>
            <a:off x="645563" y="2303917"/>
            <a:ext cx="10191750" cy="1855380"/>
          </a:xfrm>
          <a:prstGeom prst="rect">
            <a:avLst/>
          </a:prstGeom>
          <a:noFill/>
        </p:spPr>
        <p:txBody>
          <a:bodyPr wrap="square">
            <a:spAutoFit/>
          </a:bodyPr>
          <a:lstStyle/>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kéo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chữ</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kéo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c)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kéo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thoi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10B5E3-FEB0-9089-4278-F590A59BC6EE}"/>
              </a:ext>
            </a:extLst>
          </p:cNvPr>
          <p:cNvSpPr txBox="1"/>
          <p:nvPr/>
        </p:nvSpPr>
        <p:spPr>
          <a:xfrm>
            <a:off x="1524998" y="1777346"/>
            <a:ext cx="9540242"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Tạo hình bằng dây và ống hút</a:t>
            </a:r>
          </a:p>
        </p:txBody>
      </p:sp>
      <p:grpSp>
        <p:nvGrpSpPr>
          <p:cNvPr id="11" name="Group 10">
            <a:extLst>
              <a:ext uri="{FF2B5EF4-FFF2-40B4-BE49-F238E27FC236}">
                <a16:creationId xmlns:a16="http://schemas.microsoft.com/office/drawing/2014/main" id="{AEA074A7-72BA-C8BE-6623-D18516619380}"/>
              </a:ext>
            </a:extLst>
          </p:cNvPr>
          <p:cNvGrpSpPr/>
          <p:nvPr/>
        </p:nvGrpSpPr>
        <p:grpSpPr>
          <a:xfrm>
            <a:off x="6764711" y="1055528"/>
            <a:ext cx="4826155" cy="705540"/>
            <a:chOff x="10290204" y="564723"/>
            <a:chExt cx="7239232" cy="1275970"/>
          </a:xfrm>
        </p:grpSpPr>
        <p:sp>
          <p:nvSpPr>
            <p:cNvPr id="12" name="Freeform 16">
              <a:extLst>
                <a:ext uri="{FF2B5EF4-FFF2-40B4-BE49-F238E27FC236}">
                  <a16:creationId xmlns:a16="http://schemas.microsoft.com/office/drawing/2014/main" id="{B1F95FF6-F234-1D30-7753-0135D62779EE}"/>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6">
              <a:extLst>
                <a:ext uri="{FF2B5EF4-FFF2-40B4-BE49-F238E27FC236}">
                  <a16:creationId xmlns:a16="http://schemas.microsoft.com/office/drawing/2014/main" id="{8A53736A-7FA2-5247-2125-135BC378528C}"/>
                </a:ext>
              </a:extLst>
            </p:cNvPr>
            <p:cNvSpPr txBox="1"/>
            <p:nvPr/>
          </p:nvSpPr>
          <p:spPr>
            <a:xfrm>
              <a:off x="10290204" y="564723"/>
              <a:ext cx="6704022" cy="729814"/>
            </a:xfrm>
            <a:prstGeom prst="rect">
              <a:avLst/>
            </a:prstGeom>
          </p:spPr>
          <p:txBody>
            <a:bodyPr wrap="square" lIns="0" tIns="0" rIns="0" bIns="0" rtlCol="0" anchor="t">
              <a:spAutoFit/>
            </a:bodyPr>
            <a:lstStyle/>
            <a:p>
              <a:pPr algn="ctr">
                <a:lnSpc>
                  <a:spcPct val="150000"/>
                </a:lnSpc>
                <a:spcBef>
                  <a:spcPct val="0"/>
                </a:spcBef>
              </a:pPr>
              <a:r>
                <a:rPr lang="en-US" sz="2400" b="1" dirty="0">
                  <a:latin typeface="UTM Avo" panose="02040603050506020204" pitchFamily="18" charset="0"/>
                  <a:cs typeface="Arial" panose="020B0604020202020204" pitchFamily="34" charset="0"/>
                </a:rPr>
                <a:t>HOẠT ĐỘNG NHÓM 4 – 6 </a:t>
              </a:r>
            </a:p>
          </p:txBody>
        </p:sp>
      </p:grpSp>
    </p:spTree>
    <p:extLst>
      <p:ext uri="{BB962C8B-B14F-4D97-AF65-F5344CB8AC3E}">
        <p14:creationId xmlns:p14="http://schemas.microsoft.com/office/powerpoint/2010/main" val="154045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70FAA7D2-9871-0CDF-A7CC-4AD885106BB8}"/>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18225" y="1768744"/>
            <a:ext cx="9059334" cy="1472263"/>
          </a:xfrm>
          <a:prstGeom prst="rect">
            <a:avLst/>
          </a:prstGeom>
          <a:noFill/>
        </p:spPr>
        <p:txBody>
          <a:bodyPr wrap="square">
            <a:spAutoFit/>
          </a:bodyPr>
          <a:lstStyle/>
          <a:p>
            <a:pPr lvl="0" algn="ctr">
              <a:lnSpc>
                <a:spcPct val="150000"/>
              </a:lnSpc>
              <a:spcAft>
                <a:spcPts val="1000"/>
              </a:spcAft>
              <a:defRPr/>
            </a:pPr>
            <a:r>
              <a:rPr lang="vi-VN" sz="3200" b="1" dirty="0">
                <a:latin typeface="UTM Avo" panose="02040603050506020204" pitchFamily="18" charset="0"/>
                <a:ea typeface="Calibri" panose="020F0502020204030204" pitchFamily="34" charset="0"/>
                <a:cs typeface="Times New Roman" panose="02020603050405020304" pitchFamily="18" charset="0"/>
              </a:rPr>
              <a:t>Em hãy chia sẻ cảm xúc của mình sau bài học hôm nay.</a:t>
            </a:r>
            <a:endParaRPr kumimoji="0" lang="vi-VN" sz="32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266548" y="1522142"/>
            <a:ext cx="9658904" cy="2339167"/>
          </a:xfrm>
          <a:prstGeom prst="rect">
            <a:avLst/>
          </a:prstGeom>
          <a:noFill/>
        </p:spPr>
        <p:txBody>
          <a:bodyPr wrap="square">
            <a:spAutoFit/>
          </a:bodyPr>
          <a:lstStyle/>
          <a:p>
            <a:pPr lvl="0" algn="ctr">
              <a:lnSpc>
                <a:spcPct val="150000"/>
              </a:lnSpc>
              <a:spcAft>
                <a:spcPts val="1000"/>
              </a:spcAft>
              <a:defRPr/>
            </a:pPr>
            <a:r>
              <a:rPr lang="vi-VN" sz="3200" b="1" dirty="0">
                <a:latin typeface="UTM Avo" panose="02040603050506020204" pitchFamily="18" charset="0"/>
                <a:ea typeface="Calibri" panose="020F0502020204030204" pitchFamily="34" charset="0"/>
                <a:cs typeface="Times New Roman" panose="02020603050405020304" pitchFamily="18" charset="0"/>
              </a:rPr>
              <a:t>Hoạt động nào em thích nhất trong giờ học? Hoạt động nào khiến em còn l</a:t>
            </a:r>
            <a:r>
              <a:rPr lang="en-US" sz="3200" b="1" dirty="0">
                <a:latin typeface="UTM Avo" panose="02040603050506020204" pitchFamily="18" charset="0"/>
                <a:ea typeface="Calibri" panose="020F0502020204030204" pitchFamily="34" charset="0"/>
                <a:cs typeface="Times New Roman" panose="02020603050405020304" pitchFamily="18" charset="0"/>
              </a:rPr>
              <a:t>ú</a:t>
            </a:r>
            <a:r>
              <a:rPr lang="vi-VN" sz="3200" b="1" dirty="0">
                <a:latin typeface="UTM Avo" panose="02040603050506020204" pitchFamily="18" charset="0"/>
                <a:ea typeface="Calibri" panose="020F0502020204030204" pitchFamily="34" charset="0"/>
                <a:cs typeface="Times New Roman" panose="02020603050405020304" pitchFamily="18" charset="0"/>
              </a:rPr>
              <a:t>ng túng, </a:t>
            </a:r>
            <a:endParaRPr lang="en-US" sz="3200" b="1" dirty="0">
              <a:latin typeface="UTM Avo" panose="02040603050506020204" pitchFamily="18" charset="0"/>
              <a:ea typeface="Calibri" panose="020F0502020204030204" pitchFamily="34" charset="0"/>
              <a:cs typeface="Times New Roman" panose="02020603050405020304" pitchFamily="18" charset="0"/>
            </a:endParaRPr>
          </a:p>
          <a:p>
            <a:pPr lvl="0" algn="ctr">
              <a:lnSpc>
                <a:spcPct val="150000"/>
              </a:lnSpc>
              <a:spcAft>
                <a:spcPts val="1000"/>
              </a:spcAft>
              <a:defRPr/>
            </a:pPr>
            <a:r>
              <a:rPr lang="vi-VN" sz="3200" b="1" dirty="0">
                <a:latin typeface="UTM Avo" panose="02040603050506020204" pitchFamily="18" charset="0"/>
                <a:ea typeface="Calibri" panose="020F0502020204030204" pitchFamily="34" charset="0"/>
                <a:cs typeface="Times New Roman" panose="02020603050405020304" pitchFamily="18" charset="0"/>
              </a:rPr>
              <a:t>nếu làm lại em sẽ làm gì?</a:t>
            </a:r>
            <a:endParaRPr kumimoji="0" lang="vi-VN" sz="32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2247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62C5BC94-A06E-8FA8-DA08-774E1136018D}"/>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180402" y="2162361"/>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7598" y="2162361"/>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627295" y="2633825"/>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Ôn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r>
              <a:rPr kumimoji="0" lang="en-VN"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p>
        </p:txBody>
      </p:sp>
      <p:sp>
        <p:nvSpPr>
          <p:cNvPr id="15" name="TextBox 14">
            <a:extLst>
              <a:ext uri="{FF2B5EF4-FFF2-40B4-BE49-F238E27FC236}">
                <a16:creationId xmlns:a16="http://schemas.microsoft.com/office/drawing/2014/main" id="{120C22F3-1D2F-D176-A30B-05C34ECD1318}"/>
              </a:ext>
            </a:extLst>
          </p:cNvPr>
          <p:cNvSpPr txBox="1"/>
          <p:nvPr/>
        </p:nvSpPr>
        <p:spPr>
          <a:xfrm>
            <a:off x="6854491" y="2633889"/>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SBT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168650" y="1767029"/>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488119" y="1657802"/>
            <a:ext cx="932769" cy="932769"/>
          </a:xfrm>
          <a:prstGeom prst="rect">
            <a:avLst/>
          </a:prstGeom>
        </p:spPr>
      </p:pic>
      <p:grpSp>
        <p:nvGrpSpPr>
          <p:cNvPr id="18" name="Google Shape;2813;p56">
            <a:extLst>
              <a:ext uri="{FF2B5EF4-FFF2-40B4-BE49-F238E27FC236}">
                <a16:creationId xmlns:a16="http://schemas.microsoft.com/office/drawing/2014/main" id="{303C0D4B-5E2F-7700-F4F3-05B10209836D}"/>
              </a:ext>
            </a:extLst>
          </p:cNvPr>
          <p:cNvGrpSpPr/>
          <p:nvPr/>
        </p:nvGrpSpPr>
        <p:grpSpPr>
          <a:xfrm>
            <a:off x="3649052" y="4319773"/>
            <a:ext cx="4377347"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94F565BC-3A87-0007-3D01-EFB0918E72B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F90D5895-1CC6-9704-3E0B-C1C92EDA448B}"/>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4378A2A1-1F50-C6F0-F9DB-83E18DA504CA}"/>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AF510153-6472-BEC2-F21B-2651A3A8AC9B}"/>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D3BB1711-8ECA-77B9-EED5-89C3C1A2B23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103B4FF0-0060-7213-8AE0-5E2B9063B8DF}"/>
              </a:ext>
            </a:extLst>
          </p:cNvPr>
          <p:cNvSpPr txBox="1"/>
          <p:nvPr/>
        </p:nvSpPr>
        <p:spPr>
          <a:xfrm>
            <a:off x="4109174" y="4434114"/>
            <a:ext cx="3479566" cy="14210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a:p>
            <a:pPr lvl="0" algn="ctr">
              <a:lnSpc>
                <a:spcPct val="150000"/>
              </a:lnSpc>
              <a:defRPr/>
            </a:pPr>
            <a:r>
              <a:rPr lang="en-US" sz="2000" b="1" dirty="0">
                <a:latin typeface="UTM Avo" panose="02040603050506020204" pitchFamily="18" charset="0"/>
                <a:cs typeface="Arial" panose="020B0604020202020204" pitchFamily="34" charset="0"/>
              </a:rPr>
              <a:t>Bài 73: </a:t>
            </a:r>
            <a:r>
              <a:rPr lang="en-US" sz="2000" b="1" dirty="0" err="1">
                <a:latin typeface="UTM Avo" panose="02040603050506020204" pitchFamily="18" charset="0"/>
                <a:cs typeface="Arial" panose="020B0604020202020204" pitchFamily="34" charset="0"/>
              </a:rPr>
              <a:t>Cộng</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các</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phân</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số</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cùng</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mẫu</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số</a:t>
            </a:r>
            <a:r>
              <a:rPr lang="en-US" sz="2000" b="1" dirty="0">
                <a:latin typeface="UTM Avo" panose="02040603050506020204" pitchFamily="18" charset="0"/>
                <a:cs typeface="Arial" panose="020B0604020202020204" pitchFamily="34" charset="0"/>
              </a:rPr>
              <a:t> </a:t>
            </a:r>
            <a:endPar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25" name="Picture 24">
            <a:extLst>
              <a:ext uri="{FF2B5EF4-FFF2-40B4-BE49-F238E27FC236}">
                <a16:creationId xmlns:a16="http://schemas.microsoft.com/office/drawing/2014/main" id="{CD64170D-490C-3E5D-5924-72599EB4DC8B}"/>
              </a:ext>
            </a:extLst>
          </p:cNvPr>
          <p:cNvPicPr>
            <a:picLocks noChangeAspect="1"/>
          </p:cNvPicPr>
          <p:nvPr/>
        </p:nvPicPr>
        <p:blipFill>
          <a:blip r:embed="rId4"/>
          <a:stretch>
            <a:fillRect/>
          </a:stretch>
        </p:blipFill>
        <p:spPr>
          <a:xfrm>
            <a:off x="5402145" y="3600900"/>
            <a:ext cx="932769" cy="932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7180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838200"/>
            <a:ext cx="11160261" cy="517880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5">
            <a:extLst>
              <a:ext uri="{FF2B5EF4-FFF2-40B4-BE49-F238E27FC236}">
                <a16:creationId xmlns:a16="http://schemas.microsoft.com/office/drawing/2014/main" id="{68FB3B74-117E-20CE-3684-6F910600DFED}"/>
              </a:ext>
            </a:extLst>
          </p:cNvPr>
          <p:cNvSpPr txBox="1"/>
          <p:nvPr/>
        </p:nvSpPr>
        <p:spPr>
          <a:xfrm>
            <a:off x="4551168" y="1148879"/>
            <a:ext cx="3043251" cy="669735"/>
          </a:xfrm>
          <a:prstGeom prst="rect">
            <a:avLst/>
          </a:prstGeom>
        </p:spPr>
        <p:txBody>
          <a:bodyPr wrap="square" lIns="0" tIns="0" rIns="0" bIns="0" rtlCol="0" anchor="t">
            <a:spAutoFit/>
          </a:bodyPr>
          <a:lstStyle/>
          <a:p>
            <a:pPr marL="0" marR="0" lvl="0" indent="0" algn="ctr" defTabSz="609539" rtl="0" eaLnBrk="1" fontAlgn="auto" latinLnBrk="0" hangingPunct="1">
              <a:lnSpc>
                <a:spcPct val="150000"/>
              </a:lnSpc>
              <a:spcBef>
                <a:spcPct val="0"/>
              </a:spcBef>
              <a:spcAft>
                <a:spcPts val="0"/>
              </a:spcAft>
              <a:buClrTx/>
              <a:buSzTx/>
              <a:buFontTx/>
              <a:buNone/>
              <a:tabLst/>
              <a:defRPr/>
            </a:pPr>
            <a:r>
              <a:rPr kumimoji="0" lang="en-US" sz="3334" b="1" i="0" u="none" strike="noStrike" kern="120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TRÒ CHƠI</a:t>
            </a:r>
          </a:p>
        </p:txBody>
      </p:sp>
      <p:sp>
        <p:nvSpPr>
          <p:cNvPr id="23" name="Freeform 7">
            <a:extLst>
              <a:ext uri="{FF2B5EF4-FFF2-40B4-BE49-F238E27FC236}">
                <a16:creationId xmlns:a16="http://schemas.microsoft.com/office/drawing/2014/main" id="{DA1CA194-FA6F-96D2-99BF-F1BA45D930AB}"/>
              </a:ext>
            </a:extLst>
          </p:cNvPr>
          <p:cNvSpPr/>
          <p:nvPr/>
        </p:nvSpPr>
        <p:spPr>
          <a:xfrm rot="519349">
            <a:off x="-47109" y="216166"/>
            <a:ext cx="2489897" cy="1340810"/>
          </a:xfrm>
          <a:custGeom>
            <a:avLst/>
            <a:gdLst/>
            <a:ahLst/>
            <a:cxnLst/>
            <a:rect l="l" t="t" r="r" b="b"/>
            <a:pathLst>
              <a:path w="3734846" h="2011215">
                <a:moveTo>
                  <a:pt x="0" y="0"/>
                </a:moveTo>
                <a:lnTo>
                  <a:pt x="3734846" y="0"/>
                </a:lnTo>
                <a:lnTo>
                  <a:pt x="3734846" y="2011215"/>
                </a:lnTo>
                <a:lnTo>
                  <a:pt x="0" y="2011215"/>
                </a:lnTo>
                <a:lnTo>
                  <a:pt x="0" y="0"/>
                </a:lnTo>
                <a:close/>
              </a:path>
            </a:pathLst>
          </a:custGeom>
          <a:blipFill>
            <a:blip r:embed="rId2"/>
            <a:stretch>
              <a:fillRect/>
            </a:stretch>
          </a:blipFill>
        </p:spPr>
      </p:sp>
      <p:sp>
        <p:nvSpPr>
          <p:cNvPr id="24" name="Freeform 8">
            <a:extLst>
              <a:ext uri="{FF2B5EF4-FFF2-40B4-BE49-F238E27FC236}">
                <a16:creationId xmlns:a16="http://schemas.microsoft.com/office/drawing/2014/main" id="{86642911-5C7C-F1BA-18E9-A10077C3FB95}"/>
              </a:ext>
            </a:extLst>
          </p:cNvPr>
          <p:cNvSpPr/>
          <p:nvPr/>
        </p:nvSpPr>
        <p:spPr>
          <a:xfrm>
            <a:off x="10766851" y="5111421"/>
            <a:ext cx="984123" cy="1371600"/>
          </a:xfrm>
          <a:custGeom>
            <a:avLst/>
            <a:gdLst/>
            <a:ahLst/>
            <a:cxnLst/>
            <a:rect l="l" t="t" r="r" b="b"/>
            <a:pathLst>
              <a:path w="1476185" h="2057400">
                <a:moveTo>
                  <a:pt x="0" y="0"/>
                </a:moveTo>
                <a:lnTo>
                  <a:pt x="1476185" y="0"/>
                </a:lnTo>
                <a:lnTo>
                  <a:pt x="1476185"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5">
            <a:extLst>
              <a:ext uri="{FF2B5EF4-FFF2-40B4-BE49-F238E27FC236}">
                <a16:creationId xmlns:a16="http://schemas.microsoft.com/office/drawing/2014/main" id="{C689AF59-00FD-4FF9-FD09-64DC3A3F6E53}"/>
              </a:ext>
            </a:extLst>
          </p:cNvPr>
          <p:cNvSpPr/>
          <p:nvPr/>
        </p:nvSpPr>
        <p:spPr>
          <a:xfrm>
            <a:off x="9560898" y="334612"/>
            <a:ext cx="1911374" cy="1831734"/>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5"/>
            <a:stretch>
              <a:fillRect/>
            </a:stretch>
          </a:blipFill>
        </p:spPr>
      </p:sp>
      <p:sp>
        <p:nvSpPr>
          <p:cNvPr id="29" name="TextBox 28">
            <a:extLst>
              <a:ext uri="{FF2B5EF4-FFF2-40B4-BE49-F238E27FC236}">
                <a16:creationId xmlns:a16="http://schemas.microsoft.com/office/drawing/2014/main" id="{9FC6720C-548B-4165-E657-E6E2EBD1B779}"/>
              </a:ext>
            </a:extLst>
          </p:cNvPr>
          <p:cNvSpPr txBox="1"/>
          <p:nvPr/>
        </p:nvSpPr>
        <p:spPr>
          <a:xfrm>
            <a:off x="1208391" y="1855067"/>
            <a:ext cx="9775217" cy="2873607"/>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VN" sz="2400" b="1" i="0" u="none" strike="noStrike" kern="1200" cap="none" spc="0" normalizeH="0" baseline="0" noProof="0" dirty="0">
                <a:ln>
                  <a:noFill/>
                </a:ln>
                <a:solidFill>
                  <a:srgbClr val="1F497D"/>
                </a:solidFill>
                <a:effectLst/>
                <a:uLnTx/>
                <a:uFillTx/>
                <a:latin typeface="UTM Avo" panose="02040603050506020204" pitchFamily="18" charset="0"/>
                <a:ea typeface="Calibri" panose="020F0502020204030204" pitchFamily="34" charset="0"/>
                <a:cs typeface="Arial" panose="020B0604020202020204" pitchFamily="34" charset="0"/>
              </a:rPr>
              <a:t>“Tìm vàng”</a:t>
            </a:r>
          </a:p>
          <a:p>
            <a:pPr marL="0" marR="0" lvl="0" indent="0" algn="just" defTabSz="609539" rtl="0" eaLnBrk="1" fontAlgn="auto" latinLnBrk="0" hangingPunct="1">
              <a:lnSpc>
                <a:spcPct val="150000"/>
              </a:lnSpc>
              <a:spcBef>
                <a:spcPts val="0"/>
              </a:spcBef>
              <a:spcAft>
                <a:spcPts val="667"/>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Trong 5 rương, có một rương đang chứa rất nhiều vàng, nếu mở đúng rương chứa vàng các em sẽ có quà, nếu mở phải rương không chứa vàng các em phải làm theo chỉ dẫn trong rương đó. Hãy cùng nhau tìm xem rương nào đang chứa vàng nhé!</a:t>
            </a:r>
          </a:p>
        </p:txBody>
      </p:sp>
      <p:sp>
        <p:nvSpPr>
          <p:cNvPr id="30" name="Freeform 12">
            <a:extLst>
              <a:ext uri="{FF2B5EF4-FFF2-40B4-BE49-F238E27FC236}">
                <a16:creationId xmlns:a16="http://schemas.microsoft.com/office/drawing/2014/main" id="{B46D1DCB-B5A8-4A93-83F6-95D177DA82D9}"/>
              </a:ext>
            </a:extLst>
          </p:cNvPr>
          <p:cNvSpPr/>
          <p:nvPr/>
        </p:nvSpPr>
        <p:spPr>
          <a:xfrm>
            <a:off x="-15240" y="52660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6"/>
            <a:stretch>
              <a:fillRect/>
            </a:stretch>
          </a:blipFill>
        </p:spPr>
      </p:sp>
      <p:pic>
        <p:nvPicPr>
          <p:cNvPr id="6" name="Picture 5">
            <a:extLst>
              <a:ext uri="{FF2B5EF4-FFF2-40B4-BE49-F238E27FC236}">
                <a16:creationId xmlns:a16="http://schemas.microsoft.com/office/drawing/2014/main" id="{648AC57D-C9B1-1382-16F3-B0C91499BFA4}"/>
              </a:ext>
            </a:extLst>
          </p:cNvPr>
          <p:cNvPicPr>
            <a:picLocks noChangeAspect="1"/>
          </p:cNvPicPr>
          <p:nvPr/>
        </p:nvPicPr>
        <p:blipFill>
          <a:blip r:embed="rId7"/>
          <a:stretch>
            <a:fillRect/>
          </a:stretch>
        </p:blipFill>
        <p:spPr>
          <a:xfrm>
            <a:off x="441027" y="937449"/>
            <a:ext cx="1032967" cy="11518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304800" y="1044939"/>
            <a:ext cx="11575528"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giaays 1">
            <a:hlinkClick r:id="rId3" action="ppaction://hlinksldjump"/>
            <a:extLst>
              <a:ext uri="{FF2B5EF4-FFF2-40B4-BE49-F238E27FC236}">
                <a16:creationId xmlns:a16="http://schemas.microsoft.com/office/drawing/2014/main" id="{04520F2E-5D21-594B-BB86-2707874A3845}"/>
              </a:ext>
            </a:extLst>
          </p:cNvPr>
          <p:cNvSpPr/>
          <p:nvPr/>
        </p:nvSpPr>
        <p:spPr>
          <a:xfrm>
            <a:off x="761071" y="1574371"/>
            <a:ext cx="1311643" cy="1242782"/>
          </a:xfrm>
          <a:custGeom>
            <a:avLst/>
            <a:gdLst/>
            <a:ahLst/>
            <a:cxnLst/>
            <a:rect l="l" t="t" r="r" b="b"/>
            <a:pathLst>
              <a:path w="2475299" h="2345346">
                <a:moveTo>
                  <a:pt x="0" y="0"/>
                </a:moveTo>
                <a:lnTo>
                  <a:pt x="2475299" y="0"/>
                </a:lnTo>
                <a:lnTo>
                  <a:pt x="2475299" y="2345346"/>
                </a:lnTo>
                <a:lnTo>
                  <a:pt x="0" y="2345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1">
            <a:extLst>
              <a:ext uri="{FF2B5EF4-FFF2-40B4-BE49-F238E27FC236}">
                <a16:creationId xmlns:a16="http://schemas.microsoft.com/office/drawing/2014/main" id="{95B34D18-0D8D-ADB0-AB66-E77277F27863}"/>
              </a:ext>
            </a:extLst>
          </p:cNvPr>
          <p:cNvSpPr/>
          <p:nvPr/>
        </p:nvSpPr>
        <p:spPr>
          <a:xfrm>
            <a:off x="627905" y="3352067"/>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10" name="2">
            <a:extLst>
              <a:ext uri="{FF2B5EF4-FFF2-40B4-BE49-F238E27FC236}">
                <a16:creationId xmlns:a16="http://schemas.microsoft.com/office/drawing/2014/main" id="{0D5037B8-8687-70CE-ECE1-D993615DC4F2}"/>
              </a:ext>
            </a:extLst>
          </p:cNvPr>
          <p:cNvSpPr/>
          <p:nvPr/>
        </p:nvSpPr>
        <p:spPr>
          <a:xfrm>
            <a:off x="2879166" y="3462911"/>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18" name="3">
            <a:extLst>
              <a:ext uri="{FF2B5EF4-FFF2-40B4-BE49-F238E27FC236}">
                <a16:creationId xmlns:a16="http://schemas.microsoft.com/office/drawing/2014/main" id="{72DF8B13-FCB5-486B-D47B-98D610F09859}"/>
              </a:ext>
            </a:extLst>
          </p:cNvPr>
          <p:cNvSpPr/>
          <p:nvPr/>
        </p:nvSpPr>
        <p:spPr>
          <a:xfrm>
            <a:off x="5130427" y="3559478"/>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19" name="4">
            <a:extLst>
              <a:ext uri="{FF2B5EF4-FFF2-40B4-BE49-F238E27FC236}">
                <a16:creationId xmlns:a16="http://schemas.microsoft.com/office/drawing/2014/main" id="{0E3B51EB-2CC0-FE45-1E4A-4FE4C1771000}"/>
              </a:ext>
            </a:extLst>
          </p:cNvPr>
          <p:cNvSpPr/>
          <p:nvPr/>
        </p:nvSpPr>
        <p:spPr>
          <a:xfrm>
            <a:off x="9545533" y="3574286"/>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20" name="5">
            <a:extLst>
              <a:ext uri="{FF2B5EF4-FFF2-40B4-BE49-F238E27FC236}">
                <a16:creationId xmlns:a16="http://schemas.microsoft.com/office/drawing/2014/main" id="{1303D44B-BCBF-A81C-1B4E-1711EE43A2D7}"/>
              </a:ext>
            </a:extLst>
          </p:cNvPr>
          <p:cNvSpPr/>
          <p:nvPr/>
        </p:nvSpPr>
        <p:spPr>
          <a:xfrm>
            <a:off x="7339602" y="3596950"/>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21" name="vàng">
            <a:extLst>
              <a:ext uri="{FF2B5EF4-FFF2-40B4-BE49-F238E27FC236}">
                <a16:creationId xmlns:a16="http://schemas.microsoft.com/office/drawing/2014/main" id="{CED5EDA0-1402-EF89-1BDB-652CE6EE35FA}"/>
              </a:ext>
            </a:extLst>
          </p:cNvPr>
          <p:cNvSpPr/>
          <p:nvPr/>
        </p:nvSpPr>
        <p:spPr>
          <a:xfrm>
            <a:off x="9514833" y="2996090"/>
            <a:ext cx="2269393" cy="2273182"/>
          </a:xfrm>
          <a:custGeom>
            <a:avLst/>
            <a:gdLst/>
            <a:ahLst/>
            <a:cxnLst/>
            <a:rect l="l" t="t" r="r" b="b"/>
            <a:pathLst>
              <a:path w="2993008" h="2998005">
                <a:moveTo>
                  <a:pt x="0" y="0"/>
                </a:moveTo>
                <a:lnTo>
                  <a:pt x="2993008" y="0"/>
                </a:lnTo>
                <a:lnTo>
                  <a:pt x="2993008" y="2998005"/>
                </a:lnTo>
                <a:lnTo>
                  <a:pt x="0" y="2998005"/>
                </a:lnTo>
                <a:lnTo>
                  <a:pt x="0" y="0"/>
                </a:lnTo>
                <a:close/>
              </a:path>
            </a:pathLst>
          </a:custGeom>
          <a:blipFill>
            <a:blip r:embed="rId7"/>
            <a:stretch>
              <a:fillRect/>
            </a:stretch>
          </a:blipFill>
        </p:spPr>
      </p:sp>
      <p:sp>
        <p:nvSpPr>
          <p:cNvPr id="22" name="33">
            <a:extLst>
              <a:ext uri="{FF2B5EF4-FFF2-40B4-BE49-F238E27FC236}">
                <a16:creationId xmlns:a16="http://schemas.microsoft.com/office/drawing/2014/main" id="{5726C486-3926-F51C-15C6-CC780CF094F8}"/>
              </a:ext>
            </a:extLst>
          </p:cNvPr>
          <p:cNvSpPr/>
          <p:nvPr/>
        </p:nvSpPr>
        <p:spPr>
          <a:xfrm>
            <a:off x="5105400" y="2971800"/>
            <a:ext cx="2269392" cy="2273181"/>
          </a:xfrm>
          <a:custGeom>
            <a:avLst/>
            <a:gdLst/>
            <a:ahLst/>
            <a:cxnLst/>
            <a:rect l="l" t="t" r="r" b="b"/>
            <a:pathLst>
              <a:path w="2610337" h="2614695">
                <a:moveTo>
                  <a:pt x="0" y="0"/>
                </a:moveTo>
                <a:lnTo>
                  <a:pt x="2610337" y="0"/>
                </a:lnTo>
                <a:lnTo>
                  <a:pt x="2610337" y="2614695"/>
                </a:lnTo>
                <a:lnTo>
                  <a:pt x="0" y="2614695"/>
                </a:lnTo>
                <a:lnTo>
                  <a:pt x="0" y="0"/>
                </a:lnTo>
                <a:close/>
              </a:path>
            </a:pathLst>
          </a:custGeom>
          <a:blipFill>
            <a:blip r:embed="rId8"/>
            <a:stretch>
              <a:fillRect/>
            </a:stretch>
          </a:blipFill>
        </p:spPr>
      </p:sp>
      <p:sp>
        <p:nvSpPr>
          <p:cNvPr id="23" name="11">
            <a:extLst>
              <a:ext uri="{FF2B5EF4-FFF2-40B4-BE49-F238E27FC236}">
                <a16:creationId xmlns:a16="http://schemas.microsoft.com/office/drawing/2014/main" id="{4F9B3189-C7DF-4879-9E8F-A8161A13402D}"/>
              </a:ext>
            </a:extLst>
          </p:cNvPr>
          <p:cNvSpPr/>
          <p:nvPr/>
        </p:nvSpPr>
        <p:spPr>
          <a:xfrm>
            <a:off x="608197" y="2784906"/>
            <a:ext cx="2269392" cy="2273181"/>
          </a:xfrm>
          <a:custGeom>
            <a:avLst/>
            <a:gdLst/>
            <a:ahLst/>
            <a:cxnLst/>
            <a:rect l="l" t="t" r="r" b="b"/>
            <a:pathLst>
              <a:path w="2610337" h="2614695">
                <a:moveTo>
                  <a:pt x="0" y="0"/>
                </a:moveTo>
                <a:lnTo>
                  <a:pt x="2610337" y="0"/>
                </a:lnTo>
                <a:lnTo>
                  <a:pt x="2610337" y="2614695"/>
                </a:lnTo>
                <a:lnTo>
                  <a:pt x="0" y="2614695"/>
                </a:lnTo>
                <a:lnTo>
                  <a:pt x="0" y="0"/>
                </a:lnTo>
                <a:close/>
              </a:path>
            </a:pathLst>
          </a:custGeom>
          <a:blipFill>
            <a:blip r:embed="rId8"/>
            <a:stretch>
              <a:fillRect/>
            </a:stretch>
          </a:blipFill>
        </p:spPr>
      </p:sp>
      <p:sp>
        <p:nvSpPr>
          <p:cNvPr id="24" name="22">
            <a:extLst>
              <a:ext uri="{FF2B5EF4-FFF2-40B4-BE49-F238E27FC236}">
                <a16:creationId xmlns:a16="http://schemas.microsoft.com/office/drawing/2014/main" id="{B17D1142-FA0E-F6CA-7752-D96FD9CCB75D}"/>
              </a:ext>
            </a:extLst>
          </p:cNvPr>
          <p:cNvSpPr/>
          <p:nvPr/>
        </p:nvSpPr>
        <p:spPr>
          <a:xfrm>
            <a:off x="2859813" y="2878353"/>
            <a:ext cx="2269392" cy="2273181"/>
          </a:xfrm>
          <a:custGeom>
            <a:avLst/>
            <a:gdLst/>
            <a:ahLst/>
            <a:cxnLst/>
            <a:rect l="l" t="t" r="r" b="b"/>
            <a:pathLst>
              <a:path w="2610337" h="2614695">
                <a:moveTo>
                  <a:pt x="0" y="0"/>
                </a:moveTo>
                <a:lnTo>
                  <a:pt x="2610337" y="0"/>
                </a:lnTo>
                <a:lnTo>
                  <a:pt x="2610337" y="2614695"/>
                </a:lnTo>
                <a:lnTo>
                  <a:pt x="0" y="2614695"/>
                </a:lnTo>
                <a:lnTo>
                  <a:pt x="0" y="0"/>
                </a:lnTo>
                <a:close/>
              </a:path>
            </a:pathLst>
          </a:custGeom>
          <a:blipFill>
            <a:blip r:embed="rId8"/>
            <a:stretch>
              <a:fillRect/>
            </a:stretch>
          </a:blipFill>
        </p:spPr>
      </p:sp>
      <p:sp>
        <p:nvSpPr>
          <p:cNvPr id="25" name="55">
            <a:extLst>
              <a:ext uri="{FF2B5EF4-FFF2-40B4-BE49-F238E27FC236}">
                <a16:creationId xmlns:a16="http://schemas.microsoft.com/office/drawing/2014/main" id="{647364E5-FA4C-69C4-7CBC-D554DA85AC17}"/>
              </a:ext>
            </a:extLst>
          </p:cNvPr>
          <p:cNvSpPr/>
          <p:nvPr/>
        </p:nvSpPr>
        <p:spPr>
          <a:xfrm>
            <a:off x="7305033" y="3034034"/>
            <a:ext cx="2269392" cy="2273181"/>
          </a:xfrm>
          <a:custGeom>
            <a:avLst/>
            <a:gdLst/>
            <a:ahLst/>
            <a:cxnLst/>
            <a:rect l="l" t="t" r="r" b="b"/>
            <a:pathLst>
              <a:path w="2610337" h="2614695">
                <a:moveTo>
                  <a:pt x="0" y="0"/>
                </a:moveTo>
                <a:lnTo>
                  <a:pt x="2610337" y="0"/>
                </a:lnTo>
                <a:lnTo>
                  <a:pt x="2610337" y="2614695"/>
                </a:lnTo>
                <a:lnTo>
                  <a:pt x="0" y="2614695"/>
                </a:lnTo>
                <a:lnTo>
                  <a:pt x="0" y="0"/>
                </a:lnTo>
                <a:close/>
              </a:path>
            </a:pathLst>
          </a:custGeom>
          <a:blipFill>
            <a:blip r:embed="rId8"/>
            <a:stretch>
              <a:fillRect/>
            </a:stretch>
          </a:blipFill>
        </p:spPr>
      </p:sp>
      <p:sp>
        <p:nvSpPr>
          <p:cNvPr id="38" name="giaas 4">
            <a:hlinkClick r:id="rId9" action="ppaction://hlinksldjump"/>
            <a:extLst>
              <a:ext uri="{FF2B5EF4-FFF2-40B4-BE49-F238E27FC236}">
                <a16:creationId xmlns:a16="http://schemas.microsoft.com/office/drawing/2014/main" id="{A90C15ED-03EE-EB6A-F831-EB47BD3FD82A}"/>
              </a:ext>
            </a:extLst>
          </p:cNvPr>
          <p:cNvSpPr/>
          <p:nvPr/>
        </p:nvSpPr>
        <p:spPr>
          <a:xfrm>
            <a:off x="7302812" y="1859176"/>
            <a:ext cx="1311643" cy="1242782"/>
          </a:xfrm>
          <a:custGeom>
            <a:avLst/>
            <a:gdLst/>
            <a:ahLst/>
            <a:cxnLst/>
            <a:rect l="l" t="t" r="r" b="b"/>
            <a:pathLst>
              <a:path w="2475299" h="2345346">
                <a:moveTo>
                  <a:pt x="0" y="0"/>
                </a:moveTo>
                <a:lnTo>
                  <a:pt x="2475299" y="0"/>
                </a:lnTo>
                <a:lnTo>
                  <a:pt x="2475299" y="2345346"/>
                </a:lnTo>
                <a:lnTo>
                  <a:pt x="0" y="2345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Freeform 3">
            <a:hlinkClick r:id="rId10" action="ppaction://hlinksldjump"/>
            <a:extLst>
              <a:ext uri="{FF2B5EF4-FFF2-40B4-BE49-F238E27FC236}">
                <a16:creationId xmlns:a16="http://schemas.microsoft.com/office/drawing/2014/main" id="{82504E2C-EBD7-B34A-6F39-DB926BE8B30D}"/>
              </a:ext>
            </a:extLst>
          </p:cNvPr>
          <p:cNvSpPr/>
          <p:nvPr/>
        </p:nvSpPr>
        <p:spPr>
          <a:xfrm>
            <a:off x="3185526" y="1635571"/>
            <a:ext cx="1311643" cy="1242782"/>
          </a:xfrm>
          <a:custGeom>
            <a:avLst/>
            <a:gdLst/>
            <a:ahLst/>
            <a:cxnLst/>
            <a:rect l="l" t="t" r="r" b="b"/>
            <a:pathLst>
              <a:path w="2475299" h="2345346">
                <a:moveTo>
                  <a:pt x="0" y="0"/>
                </a:moveTo>
                <a:lnTo>
                  <a:pt x="2475299" y="0"/>
                </a:lnTo>
                <a:lnTo>
                  <a:pt x="2475299" y="2345346"/>
                </a:lnTo>
                <a:lnTo>
                  <a:pt x="0" y="2345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giaays 2">
            <a:hlinkClick r:id="rId11" action="ppaction://hlinksldjump"/>
            <a:extLst>
              <a:ext uri="{FF2B5EF4-FFF2-40B4-BE49-F238E27FC236}">
                <a16:creationId xmlns:a16="http://schemas.microsoft.com/office/drawing/2014/main" id="{DDEF9040-4EBE-2384-4B9F-B3091FABB4E1}"/>
              </a:ext>
            </a:extLst>
          </p:cNvPr>
          <p:cNvSpPr/>
          <p:nvPr/>
        </p:nvSpPr>
        <p:spPr>
          <a:xfrm>
            <a:off x="5437142" y="1763454"/>
            <a:ext cx="1311643" cy="1242782"/>
          </a:xfrm>
          <a:custGeom>
            <a:avLst/>
            <a:gdLst/>
            <a:ahLst/>
            <a:cxnLst/>
            <a:rect l="l" t="t" r="r" b="b"/>
            <a:pathLst>
              <a:path w="2475299" h="2345346">
                <a:moveTo>
                  <a:pt x="0" y="0"/>
                </a:moveTo>
                <a:lnTo>
                  <a:pt x="2475299" y="0"/>
                </a:lnTo>
                <a:lnTo>
                  <a:pt x="2475299" y="2345346"/>
                </a:lnTo>
                <a:lnTo>
                  <a:pt x="0" y="2345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1" name="Picture 27">
            <a:extLst>
              <a:ext uri="{FF2B5EF4-FFF2-40B4-BE49-F238E27FC236}">
                <a16:creationId xmlns:a16="http://schemas.microsoft.com/office/drawing/2014/main" id="{D92D4F9F-D4CA-74DF-D9CE-8CD5AA57008B}"/>
              </a:ext>
            </a:extLst>
          </p:cNvPr>
          <p:cNvPicPr>
            <a:picLocks noChangeAspect="1"/>
          </p:cNvPicPr>
          <p:nvPr/>
        </p:nvPicPr>
        <p:blipFill>
          <a:blip r:embed="rId12"/>
          <a:srcRect/>
          <a:stretch>
            <a:fillRect/>
          </a:stretch>
        </p:blipFill>
        <p:spPr>
          <a:xfrm>
            <a:off x="7772400" y="-1219200"/>
            <a:ext cx="7175497" cy="7435749"/>
          </a:xfrm>
          <a:prstGeom prst="rect">
            <a:avLst/>
          </a:prstGeom>
        </p:spPr>
      </p:pic>
      <p:pic>
        <p:nvPicPr>
          <p:cNvPr id="5" name="Picture 4">
            <a:extLst>
              <a:ext uri="{FF2B5EF4-FFF2-40B4-BE49-F238E27FC236}">
                <a16:creationId xmlns:a16="http://schemas.microsoft.com/office/drawing/2014/main" id="{B85311E6-9067-2724-F55C-5D04A6C4465B}"/>
              </a:ext>
            </a:extLst>
          </p:cNvPr>
          <p:cNvPicPr>
            <a:picLocks noChangeAspect="1"/>
          </p:cNvPicPr>
          <p:nvPr/>
        </p:nvPicPr>
        <p:blipFill>
          <a:blip r:embed="rId13"/>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3886092825"/>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7"/>
                                        </p:tgtEl>
                                      </p:cBhvr>
                                    </p:animEffect>
                                    <p:set>
                                      <p:cBhvr>
                                        <p:cTn id="7" dur="1" fill="hold">
                                          <p:stCondLst>
                                            <p:cond delay="24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50"/>
                                        <p:tgtEl>
                                          <p:spTgt spid="10"/>
                                        </p:tgtEl>
                                      </p:cBhvr>
                                    </p:animEffect>
                                    <p:set>
                                      <p:cBhvr>
                                        <p:cTn id="22" dur="1" fill="hold">
                                          <p:stCondLst>
                                            <p:cond delay="249"/>
                                          </p:stCondLst>
                                        </p:cTn>
                                        <p:tgtEl>
                                          <p:spTgt spid="1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50"/>
                                        <p:tgtEl>
                                          <p:spTgt spid="18"/>
                                        </p:tgtEl>
                                      </p:cBhvr>
                                    </p:animEffect>
                                    <p:set>
                                      <p:cBhvr>
                                        <p:cTn id="37" dur="1" fill="hold">
                                          <p:stCondLst>
                                            <p:cond delay="249"/>
                                          </p:stCondLst>
                                        </p:cTn>
                                        <p:tgtEl>
                                          <p:spTgt spid="1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anim calcmode="lin" valueType="num">
                                      <p:cBhvr>
                                        <p:cTn id="45" dur="500" fill="hold"/>
                                        <p:tgtEl>
                                          <p:spTgt spid="40"/>
                                        </p:tgtEl>
                                        <p:attrNameLst>
                                          <p:attrName>ppt_x</p:attrName>
                                        </p:attrNameLst>
                                      </p:cBhvr>
                                      <p:tavLst>
                                        <p:tav tm="0">
                                          <p:val>
                                            <p:strVal val="#ppt_x"/>
                                          </p:val>
                                        </p:tav>
                                        <p:tav tm="100000">
                                          <p:val>
                                            <p:strVal val="#ppt_x"/>
                                          </p:val>
                                        </p:tav>
                                      </p:tavLst>
                                    </p:anim>
                                    <p:anim calcmode="lin" valueType="num">
                                      <p:cBhvr>
                                        <p:cTn id="4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50"/>
                                        <p:tgtEl>
                                          <p:spTgt spid="19"/>
                                        </p:tgtEl>
                                      </p:cBhvr>
                                    </p:animEffect>
                                    <p:set>
                                      <p:cBhvr>
                                        <p:cTn id="52" dur="1" fill="hold">
                                          <p:stCondLst>
                                            <p:cond delay="249"/>
                                          </p:stCondLst>
                                        </p:cTn>
                                        <p:tgtEl>
                                          <p:spTgt spid="1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500"/>
                            </p:stCondLst>
                            <p:childTnLst>
                              <p:par>
                                <p:cTn id="57" presetID="42" presetClass="entr" presetSubtype="0"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anim calcmode="lin" valueType="num">
                                      <p:cBhvr>
                                        <p:cTn id="60" dur="500" fill="hold"/>
                                        <p:tgtEl>
                                          <p:spTgt spid="41"/>
                                        </p:tgtEl>
                                        <p:attrNameLst>
                                          <p:attrName>ppt_x</p:attrName>
                                        </p:attrNameLst>
                                      </p:cBhvr>
                                      <p:tavLst>
                                        <p:tav tm="0">
                                          <p:val>
                                            <p:strVal val="#ppt_x"/>
                                          </p:val>
                                        </p:tav>
                                        <p:tav tm="100000">
                                          <p:val>
                                            <p:strVal val="#ppt_x"/>
                                          </p:val>
                                        </p:tav>
                                      </p:tavLst>
                                    </p:anim>
                                    <p:anim calcmode="lin" valueType="num">
                                      <p:cBhvr>
                                        <p:cTn id="6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250"/>
                                        <p:tgtEl>
                                          <p:spTgt spid="20"/>
                                        </p:tgtEl>
                                      </p:cBhvr>
                                    </p:animEffect>
                                    <p:set>
                                      <p:cBhvr>
                                        <p:cTn id="67" dur="1" fill="hold">
                                          <p:stCondLst>
                                            <p:cond delay="249"/>
                                          </p:stCondLst>
                                        </p:cTn>
                                        <p:tgtEl>
                                          <p:spTgt spid="20"/>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par>
                          <p:cTn id="71" fill="hold">
                            <p:stCondLst>
                              <p:cond delay="500"/>
                            </p:stCondLst>
                            <p:childTnLst>
                              <p:par>
                                <p:cTn id="72" presetID="42" presetClass="entr" presetSubtype="0" fill="hold"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anim calcmode="lin" valueType="num">
                                      <p:cBhvr>
                                        <p:cTn id="75" dur="500" fill="hold"/>
                                        <p:tgtEl>
                                          <p:spTgt spid="38"/>
                                        </p:tgtEl>
                                        <p:attrNameLst>
                                          <p:attrName>ppt_x</p:attrName>
                                        </p:attrNameLst>
                                      </p:cBhvr>
                                      <p:tavLst>
                                        <p:tav tm="0">
                                          <p:val>
                                            <p:strVal val="#ppt_x"/>
                                          </p:val>
                                        </p:tav>
                                        <p:tav tm="100000">
                                          <p:val>
                                            <p:strVal val="#ppt_x"/>
                                          </p:val>
                                        </p:tav>
                                      </p:tavLst>
                                    </p:anim>
                                    <p:anim calcmode="lin" valueType="num">
                                      <p:cBhvr>
                                        <p:cTn id="7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50"/>
                                        <p:tgtEl>
                                          <p:spTgt spid="13"/>
                                        </p:tgtEl>
                                      </p:cBhvr>
                                    </p:animEffect>
                                    <p:set>
                                      <p:cBhvr>
                                        <p:cTn id="82"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250"/>
                                        <p:tgtEl>
                                          <p:spTgt spid="39"/>
                                        </p:tgtEl>
                                      </p:cBhvr>
                                    </p:animEffect>
                                    <p:set>
                                      <p:cBhvr>
                                        <p:cTn id="88" dur="1" fill="hold">
                                          <p:stCondLst>
                                            <p:cond delay="2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38"/>
                                        </p:tgtEl>
                                      </p:cBhvr>
                                    </p:animEffect>
                                    <p:set>
                                      <p:cBhvr>
                                        <p:cTn id="10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912598"/>
            <a:ext cx="11160261"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CFDD8C99-E440-B887-AE44-46C2876B60FF}"/>
              </a:ext>
            </a:extLst>
          </p:cNvPr>
          <p:cNvGrpSpPr/>
          <p:nvPr/>
        </p:nvGrpSpPr>
        <p:grpSpPr>
          <a:xfrm>
            <a:off x="2133600" y="1676400"/>
            <a:ext cx="7834323" cy="3352800"/>
            <a:chOff x="5082179" y="1734434"/>
            <a:chExt cx="7588428" cy="3247566"/>
          </a:xfrm>
        </p:grpSpPr>
        <p:sp>
          <p:nvSpPr>
            <p:cNvPr id="14" name="Freeform 9">
              <a:extLst>
                <a:ext uri="{FF2B5EF4-FFF2-40B4-BE49-F238E27FC236}">
                  <a16:creationId xmlns:a16="http://schemas.microsoft.com/office/drawing/2014/main" id="{028D94DF-2A14-7EA9-371E-2CB60B1953E9}"/>
                </a:ext>
              </a:extLst>
            </p:cNvPr>
            <p:cNvSpPr/>
            <p:nvPr/>
          </p:nvSpPr>
          <p:spPr>
            <a:xfrm>
              <a:off x="5082179" y="1734434"/>
              <a:ext cx="7588428" cy="3247566"/>
            </a:xfrm>
            <a:custGeom>
              <a:avLst/>
              <a:gdLst/>
              <a:ahLst/>
              <a:cxnLst/>
              <a:rect l="l" t="t" r="r" b="b"/>
              <a:pathLst>
                <a:path w="3641538" h="2539973">
                  <a:moveTo>
                    <a:pt x="0" y="0"/>
                  </a:moveTo>
                  <a:lnTo>
                    <a:pt x="3641538" y="0"/>
                  </a:lnTo>
                  <a:lnTo>
                    <a:pt x="3641538" y="2539973"/>
                  </a:lnTo>
                  <a:lnTo>
                    <a:pt x="0" y="2539973"/>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4D654728-3671-3F1C-01E6-C6D78E98EAEA}"/>
                </a:ext>
              </a:extLst>
            </p:cNvPr>
            <p:cNvSpPr txBox="1"/>
            <p:nvPr/>
          </p:nvSpPr>
          <p:spPr>
            <a:xfrm>
              <a:off x="5520316" y="2209152"/>
              <a:ext cx="6712154" cy="1761992"/>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nêu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hiểu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biết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phân</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số</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VN"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endParaRPr>
            </a:p>
          </p:txBody>
        </p:sp>
      </p:grpSp>
      <p:sp>
        <p:nvSpPr>
          <p:cNvPr id="5" name="Freeform 12">
            <a:hlinkClick r:id="rId4" action="ppaction://hlinksldjump"/>
            <a:extLst>
              <a:ext uri="{FF2B5EF4-FFF2-40B4-BE49-F238E27FC236}">
                <a16:creationId xmlns:a16="http://schemas.microsoft.com/office/drawing/2014/main" id="{2A4AABE2-F394-ECA5-6055-ABC8AE7CD8CB}"/>
              </a:ext>
            </a:extLst>
          </p:cNvPr>
          <p:cNvSpPr/>
          <p:nvPr/>
        </p:nvSpPr>
        <p:spPr>
          <a:xfrm>
            <a:off x="10287000" y="51054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5"/>
            <a:stretch>
              <a:fillRect/>
            </a:stretch>
          </a:blipFill>
        </p:spPr>
      </p:sp>
      <p:pic>
        <p:nvPicPr>
          <p:cNvPr id="7" name="Picture 6">
            <a:extLst>
              <a:ext uri="{FF2B5EF4-FFF2-40B4-BE49-F238E27FC236}">
                <a16:creationId xmlns:a16="http://schemas.microsoft.com/office/drawing/2014/main" id="{E11261B4-D259-CF92-AD76-B940F2B112C9}"/>
              </a:ext>
            </a:extLst>
          </p:cNvPr>
          <p:cNvPicPr>
            <a:picLocks noChangeAspect="1"/>
          </p:cNvPicPr>
          <p:nvPr/>
        </p:nvPicPr>
        <p:blipFill>
          <a:blip r:embed="rId6"/>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2905411888"/>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8"/>
                                        </p:tgtEl>
                                      </p:cBhvr>
                                    </p:animEffect>
                                    <p:anim calcmode="lin" valueType="num">
                                      <p:cBhvr>
                                        <p:cTn id="12" dur="500"/>
                                        <p:tgtEl>
                                          <p:spTgt spid="28"/>
                                        </p:tgtEl>
                                        <p:attrNameLst>
                                          <p:attrName>ppt_x</p:attrName>
                                        </p:attrNameLst>
                                      </p:cBhvr>
                                      <p:tavLst>
                                        <p:tav tm="0">
                                          <p:val>
                                            <p:strVal val="ppt_x"/>
                                          </p:val>
                                        </p:tav>
                                        <p:tav tm="100000">
                                          <p:val>
                                            <p:strVal val="ppt_x"/>
                                          </p:val>
                                        </p:tav>
                                      </p:tavLst>
                                    </p:anim>
                                    <p:anim calcmode="lin" valueType="num">
                                      <p:cBhvr>
                                        <p:cTn id="13" dur="500"/>
                                        <p:tgtEl>
                                          <p:spTgt spid="28"/>
                                        </p:tgtEl>
                                        <p:attrNameLst>
                                          <p:attrName>ppt_y</p:attrName>
                                        </p:attrNameLst>
                                      </p:cBhvr>
                                      <p:tavLst>
                                        <p:tav tm="0">
                                          <p:val>
                                            <p:strVal val="ppt_y"/>
                                          </p:val>
                                        </p:tav>
                                        <p:tav tm="100000">
                                          <p:val>
                                            <p:strVal val="ppt_y+.1"/>
                                          </p:val>
                                        </p:tav>
                                      </p:tavLst>
                                    </p:anim>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912598"/>
            <a:ext cx="11160261"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CFDD8C99-E440-B887-AE44-46C2876B60FF}"/>
              </a:ext>
            </a:extLst>
          </p:cNvPr>
          <p:cNvGrpSpPr/>
          <p:nvPr/>
        </p:nvGrpSpPr>
        <p:grpSpPr>
          <a:xfrm>
            <a:off x="2133600" y="1676400"/>
            <a:ext cx="7834323" cy="3352800"/>
            <a:chOff x="5082179" y="1734434"/>
            <a:chExt cx="7588428" cy="3247566"/>
          </a:xfrm>
        </p:grpSpPr>
        <p:sp>
          <p:nvSpPr>
            <p:cNvPr id="14" name="Freeform 9">
              <a:extLst>
                <a:ext uri="{FF2B5EF4-FFF2-40B4-BE49-F238E27FC236}">
                  <a16:creationId xmlns:a16="http://schemas.microsoft.com/office/drawing/2014/main" id="{028D94DF-2A14-7EA9-371E-2CB60B1953E9}"/>
                </a:ext>
              </a:extLst>
            </p:cNvPr>
            <p:cNvSpPr/>
            <p:nvPr/>
          </p:nvSpPr>
          <p:spPr>
            <a:xfrm>
              <a:off x="5082179" y="1734434"/>
              <a:ext cx="7588428" cy="3247566"/>
            </a:xfrm>
            <a:custGeom>
              <a:avLst/>
              <a:gdLst/>
              <a:ahLst/>
              <a:cxnLst/>
              <a:rect l="l" t="t" r="r" b="b"/>
              <a:pathLst>
                <a:path w="3641538" h="2539973">
                  <a:moveTo>
                    <a:pt x="0" y="0"/>
                  </a:moveTo>
                  <a:lnTo>
                    <a:pt x="3641538" y="0"/>
                  </a:lnTo>
                  <a:lnTo>
                    <a:pt x="3641538" y="2539973"/>
                  </a:lnTo>
                  <a:lnTo>
                    <a:pt x="0" y="2539973"/>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4D654728-3671-3F1C-01E6-C6D78E98EAEA}"/>
                </a:ext>
              </a:extLst>
            </p:cNvPr>
            <p:cNvSpPr txBox="1"/>
            <p:nvPr/>
          </p:nvSpPr>
          <p:spPr>
            <a:xfrm>
              <a:off x="5520316" y="2209152"/>
              <a:ext cx="6712154" cy="1761992"/>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Em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nêu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hiểu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biết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của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hành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a:t>
              </a:r>
            </a:p>
          </p:txBody>
        </p:sp>
      </p:grpSp>
      <p:sp>
        <p:nvSpPr>
          <p:cNvPr id="5" name="Freeform 12">
            <a:hlinkClick r:id="rId4" action="ppaction://hlinksldjump"/>
            <a:extLst>
              <a:ext uri="{FF2B5EF4-FFF2-40B4-BE49-F238E27FC236}">
                <a16:creationId xmlns:a16="http://schemas.microsoft.com/office/drawing/2014/main" id="{2A4AABE2-F394-ECA5-6055-ABC8AE7CD8CB}"/>
              </a:ext>
            </a:extLst>
          </p:cNvPr>
          <p:cNvSpPr/>
          <p:nvPr/>
        </p:nvSpPr>
        <p:spPr>
          <a:xfrm>
            <a:off x="10287000" y="51054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B83A48A3-4209-5480-F9F3-D4FC8EA47A46}"/>
              </a:ext>
            </a:extLst>
          </p:cNvPr>
          <p:cNvPicPr>
            <a:picLocks noChangeAspect="1"/>
          </p:cNvPicPr>
          <p:nvPr/>
        </p:nvPicPr>
        <p:blipFill>
          <a:blip r:embed="rId6"/>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2683716723"/>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8"/>
                                        </p:tgtEl>
                                      </p:cBhvr>
                                    </p:animEffect>
                                    <p:anim calcmode="lin" valueType="num">
                                      <p:cBhvr>
                                        <p:cTn id="12" dur="500"/>
                                        <p:tgtEl>
                                          <p:spTgt spid="28"/>
                                        </p:tgtEl>
                                        <p:attrNameLst>
                                          <p:attrName>ppt_x</p:attrName>
                                        </p:attrNameLst>
                                      </p:cBhvr>
                                      <p:tavLst>
                                        <p:tav tm="0">
                                          <p:val>
                                            <p:strVal val="ppt_x"/>
                                          </p:val>
                                        </p:tav>
                                        <p:tav tm="100000">
                                          <p:val>
                                            <p:strVal val="ppt_x"/>
                                          </p:val>
                                        </p:tav>
                                      </p:tavLst>
                                    </p:anim>
                                    <p:anim calcmode="lin" valueType="num">
                                      <p:cBhvr>
                                        <p:cTn id="13" dur="500"/>
                                        <p:tgtEl>
                                          <p:spTgt spid="28"/>
                                        </p:tgtEl>
                                        <p:attrNameLst>
                                          <p:attrName>ppt_y</p:attrName>
                                        </p:attrNameLst>
                                      </p:cBhvr>
                                      <p:tavLst>
                                        <p:tav tm="0">
                                          <p:val>
                                            <p:strVal val="ppt_y"/>
                                          </p:val>
                                        </p:tav>
                                        <p:tav tm="100000">
                                          <p:val>
                                            <p:strVal val="ppt_y+.1"/>
                                          </p:val>
                                        </p:tav>
                                      </p:tavLst>
                                    </p:anim>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912598"/>
            <a:ext cx="11160261"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CFDD8C99-E440-B887-AE44-46C2876B60FF}"/>
              </a:ext>
            </a:extLst>
          </p:cNvPr>
          <p:cNvGrpSpPr/>
          <p:nvPr/>
        </p:nvGrpSpPr>
        <p:grpSpPr>
          <a:xfrm>
            <a:off x="2133600" y="1676400"/>
            <a:ext cx="7834323" cy="3352800"/>
            <a:chOff x="5082179" y="1734434"/>
            <a:chExt cx="7588428" cy="3247566"/>
          </a:xfrm>
        </p:grpSpPr>
        <p:sp>
          <p:nvSpPr>
            <p:cNvPr id="14" name="Freeform 9">
              <a:extLst>
                <a:ext uri="{FF2B5EF4-FFF2-40B4-BE49-F238E27FC236}">
                  <a16:creationId xmlns:a16="http://schemas.microsoft.com/office/drawing/2014/main" id="{028D94DF-2A14-7EA9-371E-2CB60B1953E9}"/>
                </a:ext>
              </a:extLst>
            </p:cNvPr>
            <p:cNvSpPr/>
            <p:nvPr/>
          </p:nvSpPr>
          <p:spPr>
            <a:xfrm>
              <a:off x="5082179" y="1734434"/>
              <a:ext cx="7588428" cy="3247566"/>
            </a:xfrm>
            <a:custGeom>
              <a:avLst/>
              <a:gdLst/>
              <a:ahLst/>
              <a:cxnLst/>
              <a:rect l="l" t="t" r="r" b="b"/>
              <a:pathLst>
                <a:path w="3641538" h="2539973">
                  <a:moveTo>
                    <a:pt x="0" y="0"/>
                  </a:moveTo>
                  <a:lnTo>
                    <a:pt x="3641538" y="0"/>
                  </a:lnTo>
                  <a:lnTo>
                    <a:pt x="3641538" y="2539973"/>
                  </a:lnTo>
                  <a:lnTo>
                    <a:pt x="0" y="2539973"/>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4D654728-3671-3F1C-01E6-C6D78E98EAEA}"/>
                </a:ext>
              </a:extLst>
            </p:cNvPr>
            <p:cNvSpPr txBox="1"/>
            <p:nvPr/>
          </p:nvSpPr>
          <p:spPr>
            <a:xfrm>
              <a:off x="5520316" y="2209152"/>
              <a:ext cx="6712154" cy="1761992"/>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Em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nêu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hiểu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biết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của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thoi</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a:t>
              </a:r>
            </a:p>
          </p:txBody>
        </p:sp>
      </p:grpSp>
      <p:sp>
        <p:nvSpPr>
          <p:cNvPr id="5" name="Freeform 12">
            <a:hlinkClick r:id="rId4" action="ppaction://hlinksldjump"/>
            <a:extLst>
              <a:ext uri="{FF2B5EF4-FFF2-40B4-BE49-F238E27FC236}">
                <a16:creationId xmlns:a16="http://schemas.microsoft.com/office/drawing/2014/main" id="{2A4AABE2-F394-ECA5-6055-ABC8AE7CD8CB}"/>
              </a:ext>
            </a:extLst>
          </p:cNvPr>
          <p:cNvSpPr/>
          <p:nvPr/>
        </p:nvSpPr>
        <p:spPr>
          <a:xfrm>
            <a:off x="10287000" y="51054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14D340D8-80AF-DE33-A79A-508CEE1A6FEA}"/>
              </a:ext>
            </a:extLst>
          </p:cNvPr>
          <p:cNvPicPr>
            <a:picLocks noChangeAspect="1"/>
          </p:cNvPicPr>
          <p:nvPr/>
        </p:nvPicPr>
        <p:blipFill>
          <a:blip r:embed="rId6"/>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36360363"/>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8"/>
                                        </p:tgtEl>
                                      </p:cBhvr>
                                    </p:animEffect>
                                    <p:anim calcmode="lin" valueType="num">
                                      <p:cBhvr>
                                        <p:cTn id="12" dur="500"/>
                                        <p:tgtEl>
                                          <p:spTgt spid="28"/>
                                        </p:tgtEl>
                                        <p:attrNameLst>
                                          <p:attrName>ppt_x</p:attrName>
                                        </p:attrNameLst>
                                      </p:cBhvr>
                                      <p:tavLst>
                                        <p:tav tm="0">
                                          <p:val>
                                            <p:strVal val="ppt_x"/>
                                          </p:val>
                                        </p:tav>
                                        <p:tav tm="100000">
                                          <p:val>
                                            <p:strVal val="ppt_x"/>
                                          </p:val>
                                        </p:tav>
                                      </p:tavLst>
                                    </p:anim>
                                    <p:anim calcmode="lin" valueType="num">
                                      <p:cBhvr>
                                        <p:cTn id="13" dur="500"/>
                                        <p:tgtEl>
                                          <p:spTgt spid="28"/>
                                        </p:tgtEl>
                                        <p:attrNameLst>
                                          <p:attrName>ppt_y</p:attrName>
                                        </p:attrNameLst>
                                      </p:cBhvr>
                                      <p:tavLst>
                                        <p:tav tm="0">
                                          <p:val>
                                            <p:strVal val="ppt_y"/>
                                          </p:val>
                                        </p:tav>
                                        <p:tav tm="100000">
                                          <p:val>
                                            <p:strVal val="ppt_y+.1"/>
                                          </p:val>
                                        </p:tav>
                                      </p:tavLst>
                                    </p:anim>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912598"/>
            <a:ext cx="11160261"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CFDD8C99-E440-B887-AE44-46C2876B60FF}"/>
              </a:ext>
            </a:extLst>
          </p:cNvPr>
          <p:cNvGrpSpPr/>
          <p:nvPr/>
        </p:nvGrpSpPr>
        <p:grpSpPr>
          <a:xfrm>
            <a:off x="2133600" y="1676400"/>
            <a:ext cx="7834323" cy="3352800"/>
            <a:chOff x="5082179" y="1734434"/>
            <a:chExt cx="7588428" cy="3247566"/>
          </a:xfrm>
        </p:grpSpPr>
        <p:sp>
          <p:nvSpPr>
            <p:cNvPr id="14" name="Freeform 9">
              <a:extLst>
                <a:ext uri="{FF2B5EF4-FFF2-40B4-BE49-F238E27FC236}">
                  <a16:creationId xmlns:a16="http://schemas.microsoft.com/office/drawing/2014/main" id="{028D94DF-2A14-7EA9-371E-2CB60B1953E9}"/>
                </a:ext>
              </a:extLst>
            </p:cNvPr>
            <p:cNvSpPr/>
            <p:nvPr/>
          </p:nvSpPr>
          <p:spPr>
            <a:xfrm>
              <a:off x="5082179" y="1734434"/>
              <a:ext cx="7588428" cy="3247566"/>
            </a:xfrm>
            <a:custGeom>
              <a:avLst/>
              <a:gdLst/>
              <a:ahLst/>
              <a:cxnLst/>
              <a:rect l="l" t="t" r="r" b="b"/>
              <a:pathLst>
                <a:path w="3641538" h="2539973">
                  <a:moveTo>
                    <a:pt x="0" y="0"/>
                  </a:moveTo>
                  <a:lnTo>
                    <a:pt x="3641538" y="0"/>
                  </a:lnTo>
                  <a:lnTo>
                    <a:pt x="3641538" y="2539973"/>
                  </a:lnTo>
                  <a:lnTo>
                    <a:pt x="0" y="2539973"/>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4D654728-3671-3F1C-01E6-C6D78E98EAEA}"/>
                </a:ext>
              </a:extLst>
            </p:cNvPr>
            <p:cNvSpPr txBox="1"/>
            <p:nvPr/>
          </p:nvSpPr>
          <p:spPr>
            <a:xfrm>
              <a:off x="5520316" y="2209152"/>
              <a:ext cx="6712154" cy="1761992"/>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Em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nêu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hiểu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biết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của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mi-li-</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mét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vuông</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a:t>
              </a:r>
            </a:p>
          </p:txBody>
        </p:sp>
      </p:grpSp>
      <p:sp>
        <p:nvSpPr>
          <p:cNvPr id="5" name="Freeform 12">
            <a:hlinkClick r:id="rId4" action="ppaction://hlinksldjump"/>
            <a:extLst>
              <a:ext uri="{FF2B5EF4-FFF2-40B4-BE49-F238E27FC236}">
                <a16:creationId xmlns:a16="http://schemas.microsoft.com/office/drawing/2014/main" id="{2A4AABE2-F394-ECA5-6055-ABC8AE7CD8CB}"/>
              </a:ext>
            </a:extLst>
          </p:cNvPr>
          <p:cNvSpPr/>
          <p:nvPr/>
        </p:nvSpPr>
        <p:spPr>
          <a:xfrm>
            <a:off x="10287000" y="51054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4D010405-5FCF-5469-56C6-DADA5F1B70D8}"/>
              </a:ext>
            </a:extLst>
          </p:cNvPr>
          <p:cNvPicPr>
            <a:picLocks noChangeAspect="1"/>
          </p:cNvPicPr>
          <p:nvPr/>
        </p:nvPicPr>
        <p:blipFill>
          <a:blip r:embed="rId6"/>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1590756414"/>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8"/>
                                        </p:tgtEl>
                                      </p:cBhvr>
                                    </p:animEffect>
                                    <p:anim calcmode="lin" valueType="num">
                                      <p:cBhvr>
                                        <p:cTn id="12" dur="500"/>
                                        <p:tgtEl>
                                          <p:spTgt spid="28"/>
                                        </p:tgtEl>
                                        <p:attrNameLst>
                                          <p:attrName>ppt_x</p:attrName>
                                        </p:attrNameLst>
                                      </p:cBhvr>
                                      <p:tavLst>
                                        <p:tav tm="0">
                                          <p:val>
                                            <p:strVal val="ppt_x"/>
                                          </p:val>
                                        </p:tav>
                                        <p:tav tm="100000">
                                          <p:val>
                                            <p:strVal val="ppt_x"/>
                                          </p:val>
                                        </p:tav>
                                      </p:tavLst>
                                    </p:anim>
                                    <p:anim calcmode="lin" valueType="num">
                                      <p:cBhvr>
                                        <p:cTn id="13" dur="500"/>
                                        <p:tgtEl>
                                          <p:spTgt spid="28"/>
                                        </p:tgtEl>
                                        <p:attrNameLst>
                                          <p:attrName>ppt_y</p:attrName>
                                        </p:attrNameLst>
                                      </p:cBhvr>
                                      <p:tavLst>
                                        <p:tav tm="0">
                                          <p:val>
                                            <p:strVal val="ppt_y"/>
                                          </p:val>
                                        </p:tav>
                                        <p:tav tm="100000">
                                          <p:val>
                                            <p:strVal val="ppt_y+.1"/>
                                          </p:val>
                                        </p:tav>
                                      </p:tavLst>
                                    </p:anim>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B8C40C31-65CC-A96D-DA63-F90FAE2913DF}"/>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1287</TotalTime>
  <Words>668</Words>
  <PresentationFormat>Widescreen</PresentationFormat>
  <Paragraphs>74</Paragraphs>
  <Slides>25</Slides>
  <Notes>23</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25</vt:i4>
      </vt:variant>
    </vt:vector>
  </HeadingPairs>
  <TitlesOfParts>
    <vt:vector size="34" baseType="lpstr">
      <vt:lpstr>Calibri</vt:lpstr>
      <vt:lpstr>UTM Avo</vt:lpstr>
      <vt:lpstr>Arial</vt:lpstr>
      <vt:lpstr>Calibri Light</vt:lpstr>
      <vt:lpstr>1_Office Theme</vt:lpstr>
      <vt:lpstr>Office Theme</vt:lpstr>
      <vt:lpstr>3_Office Theme</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2023-10-24T04:45:10Z</dcterms:created>
  <dcterms:modified xsi:type="dcterms:W3CDTF">2023-12-26T09:32:51Z</dcterms:modified>
</cp:coreProperties>
</file>