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0" r:id="rId5"/>
    <p:sldId id="261" r:id="rId6"/>
    <p:sldId id="258" r:id="rId7"/>
    <p:sldId id="259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2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E852-089E-4520-95AC-6D4E0584DA7D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1BAC-3293-464A-84B6-4263D941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508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E852-089E-4520-95AC-6D4E0584DA7D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1BAC-3293-464A-84B6-4263D941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0317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E852-089E-4520-95AC-6D4E0584DA7D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1BAC-3293-464A-84B6-4263D941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9168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E852-089E-4520-95AC-6D4E0584DA7D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1BAC-3293-464A-84B6-4263D941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1847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E852-089E-4520-95AC-6D4E0584DA7D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1BAC-3293-464A-84B6-4263D941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9106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E852-089E-4520-95AC-6D4E0584DA7D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1BAC-3293-464A-84B6-4263D941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7270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E852-089E-4520-95AC-6D4E0584DA7D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1BAC-3293-464A-84B6-4263D941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2170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E852-089E-4520-95AC-6D4E0584DA7D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1BAC-3293-464A-84B6-4263D941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1174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E852-089E-4520-95AC-6D4E0584DA7D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1BAC-3293-464A-84B6-4263D941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6782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E852-089E-4520-95AC-6D4E0584DA7D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1BAC-3293-464A-84B6-4263D941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3416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E852-089E-4520-95AC-6D4E0584DA7D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1BAC-3293-464A-84B6-4263D941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1124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0E852-089E-4520-95AC-6D4E0584DA7D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51BAC-3293-464A-84B6-4263D941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0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jp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jp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jpg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5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4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8.svg"/><Relationship Id="rId17" Type="http://schemas.openxmlformats.org/officeDocument/2006/relationships/image" Target="../media/image16.png"/><Relationship Id="rId2" Type="http://schemas.openxmlformats.org/officeDocument/2006/relationships/image" Target="../media/image4.jpg"/><Relationship Id="rId16" Type="http://schemas.microsoft.com/office/2007/relationships/hdphoto" Target="../media/hdphoto1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5" Type="http://schemas.openxmlformats.org/officeDocument/2006/relationships/image" Target="../media/image68.sv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2.svg"/><Relationship Id="rId18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7" Type="http://schemas.openxmlformats.org/officeDocument/2006/relationships/image" Target="../media/image7.png"/><Relationship Id="rId2" Type="http://schemas.openxmlformats.org/officeDocument/2006/relationships/image" Target="../media/image4.jp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8.svg"/><Relationship Id="rId5" Type="http://schemas.openxmlformats.org/officeDocument/2006/relationships/image" Target="../media/image30.png"/><Relationship Id="rId15" Type="http://schemas.openxmlformats.org/officeDocument/2006/relationships/image" Target="../media/image5.png"/><Relationship Id="rId19" Type="http://schemas.openxmlformats.org/officeDocument/2006/relationships/image" Target="../media/image9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3634" y="884147"/>
            <a:ext cx="6924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HÒA VANG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SỐ 2 HÒA PHƯỚC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5663" y="2609615"/>
            <a:ext cx="6338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DỰ BUỔI GẶP GỠ GIAO LƯU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2959" y="1961365"/>
            <a:ext cx="9690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PHỤ HUYNH VÀ CÁC EM HỌC SINH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7076" y="3153035"/>
            <a:ext cx="33778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4/2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2021 - 2022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7157" y="4119279"/>
            <a:ext cx="87750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0984885912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70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임정봉 by 임정봉 | Dribbble">
            <a:extLst>
              <a:ext uri="{FF2B5EF4-FFF2-40B4-BE49-F238E27FC236}">
                <a16:creationId xmlns="" xmlns:a16="http://schemas.microsoft.com/office/drawing/2014/main" id="{4AF5E1C2-312E-40E1-AB72-C6FE754232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42" y="3541502"/>
            <a:ext cx="3229285" cy="242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8">
            <a:extLst>
              <a:ext uri="{FF2B5EF4-FFF2-40B4-BE49-F238E27FC236}">
                <a16:creationId xmlns="" xmlns:a16="http://schemas.microsoft.com/office/drawing/2014/main" id="{E3834CB9-A02B-4B58-97FE-8B76EF92DC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6936" y="-167092"/>
            <a:ext cx="5002213" cy="1549970"/>
          </a:xfrm>
          <a:prstGeom prst="rect">
            <a:avLst/>
          </a:prstGeom>
        </p:spPr>
      </p:pic>
      <p:grpSp>
        <p:nvGrpSpPr>
          <p:cNvPr id="6" name="组合 6">
            <a:extLst>
              <a:ext uri="{FF2B5EF4-FFF2-40B4-BE49-F238E27FC236}">
                <a16:creationId xmlns="" xmlns:a16="http://schemas.microsoft.com/office/drawing/2014/main" id="{96246B8A-DB0B-4B9F-BA4B-1B06AFD8DB41}"/>
              </a:ext>
            </a:extLst>
          </p:cNvPr>
          <p:cNvGrpSpPr/>
          <p:nvPr/>
        </p:nvGrpSpPr>
        <p:grpSpPr>
          <a:xfrm>
            <a:off x="323834" y="1069901"/>
            <a:ext cx="3771915" cy="2343150"/>
            <a:chOff x="6955" y="2361"/>
            <a:chExt cx="5473" cy="4228"/>
          </a:xfrm>
        </p:grpSpPr>
        <p:pic>
          <p:nvPicPr>
            <p:cNvPr id="7" name="图片 2" descr="999ba5066198f2db59d550c4dbd2090b">
              <a:extLst>
                <a:ext uri="{FF2B5EF4-FFF2-40B4-BE49-F238E27FC236}">
                  <a16:creationId xmlns="" xmlns:a16="http://schemas.microsoft.com/office/drawing/2014/main" id="{78266EB3-380D-44AC-877F-37A8BECEF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149" r="34357"/>
            <a:stretch/>
          </p:blipFill>
          <p:spPr>
            <a:xfrm>
              <a:off x="6955" y="2361"/>
              <a:ext cx="5473" cy="4228"/>
            </a:xfrm>
            <a:prstGeom prst="rect">
              <a:avLst/>
            </a:prstGeom>
          </p:spPr>
        </p:pic>
        <p:sp>
          <p:nvSpPr>
            <p:cNvPr id="8" name="文本框 3">
              <a:extLst>
                <a:ext uri="{FF2B5EF4-FFF2-40B4-BE49-F238E27FC236}">
                  <a16:creationId xmlns="" xmlns:a16="http://schemas.microsoft.com/office/drawing/2014/main" id="{E44A022C-89F9-4C86-A0AD-E7A99F245455}"/>
                </a:ext>
              </a:extLst>
            </p:cNvPr>
            <p:cNvSpPr txBox="1"/>
            <p:nvPr/>
          </p:nvSpPr>
          <p:spPr>
            <a:xfrm>
              <a:off x="7583" y="3503"/>
              <a:ext cx="4172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Nội quy </a:t>
              </a:r>
            </a:p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lớp học</a:t>
              </a:r>
              <a:endParaRPr lang="zh-CN" altLang="en-US" sz="3200" b="1">
                <a:solidFill>
                  <a:srgbClr val="DC5D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5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83" y="336302"/>
            <a:ext cx="6731338" cy="46213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2B45D83-74C0-4D00-AAFD-AE24656AC3B8}"/>
              </a:ext>
            </a:extLst>
          </p:cNvPr>
          <p:cNvSpPr/>
          <p:nvPr/>
        </p:nvSpPr>
        <p:spPr>
          <a:xfrm>
            <a:off x="4965249" y="2212287"/>
            <a:ext cx="56400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Học theo thời khóa biểu</a:t>
            </a:r>
          </a:p>
          <a:p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Vào lớp học trước 5 phút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4181936"/>
            <a:ext cx="2601617" cy="2696992"/>
          </a:xfrm>
          <a:prstGeom prst="rect">
            <a:avLst/>
          </a:prstGeom>
        </p:spPr>
      </p:pic>
      <p:sp>
        <p:nvSpPr>
          <p:cNvPr id="18" name="文本框 3">
            <a:extLst>
              <a:ext uri="{FF2B5EF4-FFF2-40B4-BE49-F238E27FC236}">
                <a16:creationId xmlns="" xmlns:a16="http://schemas.microsoft.com/office/drawing/2014/main" id="{E44A022C-89F9-4C86-A0AD-E7A99F245455}"/>
              </a:ext>
            </a:extLst>
          </p:cNvPr>
          <p:cNvSpPr txBox="1"/>
          <p:nvPr/>
        </p:nvSpPr>
        <p:spPr>
          <a:xfrm>
            <a:off x="5813586" y="1543966"/>
            <a:ext cx="390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rgbClr val="DC5D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 Thời gian</a:t>
            </a:r>
            <a:endParaRPr lang="zh-CN" altLang="en-US" sz="3200" b="1">
              <a:solidFill>
                <a:srgbClr val="DC5D3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7640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6936" y="-167092"/>
            <a:ext cx="5002213" cy="1549970"/>
          </a:xfrm>
          <a:prstGeom prst="rect">
            <a:avLst/>
          </a:prstGeom>
        </p:spPr>
      </p:pic>
      <p:grpSp>
        <p:nvGrpSpPr>
          <p:cNvPr id="5" name="组合 6"/>
          <p:cNvGrpSpPr/>
          <p:nvPr/>
        </p:nvGrpSpPr>
        <p:grpSpPr>
          <a:xfrm>
            <a:off x="323834" y="1069901"/>
            <a:ext cx="3771915" cy="2343150"/>
            <a:chOff x="6955" y="2361"/>
            <a:chExt cx="5473" cy="4228"/>
          </a:xfrm>
        </p:grpSpPr>
        <p:pic>
          <p:nvPicPr>
            <p:cNvPr id="6" name="图片 2" descr="999ba5066198f2db59d550c4dbd2090b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149" r="34357"/>
            <a:stretch/>
          </p:blipFill>
          <p:spPr>
            <a:xfrm>
              <a:off x="6955" y="2361"/>
              <a:ext cx="5473" cy="4228"/>
            </a:xfrm>
            <a:prstGeom prst="rect">
              <a:avLst/>
            </a:prstGeom>
          </p:spPr>
        </p:pic>
        <p:sp>
          <p:nvSpPr>
            <p:cNvPr id="7" name="文本框 3"/>
            <p:cNvSpPr txBox="1"/>
            <p:nvPr/>
          </p:nvSpPr>
          <p:spPr>
            <a:xfrm>
              <a:off x="7646" y="3420"/>
              <a:ext cx="4124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Nội quy </a:t>
              </a:r>
            </a:p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lớp học</a:t>
              </a:r>
              <a:endParaRPr lang="zh-CN" altLang="en-US" sz="3200" b="1">
                <a:solidFill>
                  <a:srgbClr val="DC5D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EB123A-FAE0-4BBB-99E3-07B95948E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1" y="3618314"/>
            <a:ext cx="4855207" cy="3002819"/>
          </a:xfrm>
          <a:prstGeom prst="rect">
            <a:avLst/>
          </a:prstGeom>
        </p:spPr>
      </p:pic>
      <p:pic>
        <p:nvPicPr>
          <p:cNvPr id="13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69" y="44436"/>
            <a:ext cx="6731338" cy="4621332"/>
          </a:xfrm>
          <a:prstGeom prst="rect">
            <a:avLst/>
          </a:prstGeom>
        </p:spPr>
      </p:pic>
      <p:sp>
        <p:nvSpPr>
          <p:cNvPr id="14" name="文本框 3"/>
          <p:cNvSpPr txBox="1"/>
          <p:nvPr/>
        </p:nvSpPr>
        <p:spPr>
          <a:xfrm>
            <a:off x="5994682" y="1531362"/>
            <a:ext cx="4866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DC5D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Trang phục lịch sự</a:t>
            </a:r>
            <a:endParaRPr lang="zh-CN" altLang="en-US" sz="3200" b="1">
              <a:solidFill>
                <a:srgbClr val="DC5D3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51218" y="2504615"/>
            <a:ext cx="54569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 khích mặc đồng phục</a:t>
            </a:r>
          </a:p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Trang phục lịch sự, </a:t>
            </a: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 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</a:p>
        </p:txBody>
      </p:sp>
    </p:spTree>
    <p:extLst>
      <p:ext uri="{BB962C8B-B14F-4D97-AF65-F5344CB8AC3E}">
        <p14:creationId xmlns:p14="http://schemas.microsoft.com/office/powerpoint/2010/main" val="3142991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6936" y="-167092"/>
            <a:ext cx="5002213" cy="1549970"/>
          </a:xfrm>
          <a:prstGeom prst="rect">
            <a:avLst/>
          </a:prstGeom>
        </p:spPr>
      </p:pic>
      <p:grpSp>
        <p:nvGrpSpPr>
          <p:cNvPr id="6" name="组合 6"/>
          <p:cNvGrpSpPr/>
          <p:nvPr/>
        </p:nvGrpSpPr>
        <p:grpSpPr>
          <a:xfrm>
            <a:off x="323834" y="1069901"/>
            <a:ext cx="3771915" cy="2343150"/>
            <a:chOff x="6955" y="2361"/>
            <a:chExt cx="5473" cy="4228"/>
          </a:xfrm>
        </p:grpSpPr>
        <p:pic>
          <p:nvPicPr>
            <p:cNvPr id="7" name="图片 2" descr="999ba5066198f2db59d550c4dbd2090b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149" r="34357"/>
            <a:stretch/>
          </p:blipFill>
          <p:spPr>
            <a:xfrm>
              <a:off x="6955" y="2361"/>
              <a:ext cx="5473" cy="4228"/>
            </a:xfrm>
            <a:prstGeom prst="rect">
              <a:avLst/>
            </a:prstGeom>
          </p:spPr>
        </p:pic>
        <p:sp>
          <p:nvSpPr>
            <p:cNvPr id="8" name="文本框 3"/>
            <p:cNvSpPr txBox="1"/>
            <p:nvPr/>
          </p:nvSpPr>
          <p:spPr>
            <a:xfrm>
              <a:off x="7618" y="3420"/>
              <a:ext cx="4152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Nội quy </a:t>
              </a:r>
            </a:p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lớp học</a:t>
              </a:r>
              <a:endParaRPr lang="zh-CN" altLang="en-US" sz="3200" b="1">
                <a:solidFill>
                  <a:srgbClr val="DC5D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3" y="3429000"/>
            <a:ext cx="4415861" cy="3299352"/>
          </a:xfrm>
          <a:prstGeom prst="rect">
            <a:avLst/>
          </a:prstGeom>
        </p:spPr>
      </p:pic>
      <p:pic>
        <p:nvPicPr>
          <p:cNvPr id="1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27" y="-69190"/>
            <a:ext cx="6731338" cy="46213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85372" y="1703829"/>
            <a:ext cx="53588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đầy đủ sách vở, dụng cụ học tập.</a:t>
            </a:r>
          </a:p>
          <a:p>
            <a:pPr marL="342900" indent="-342900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Hoàn thành bài </a:t>
            </a: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mà giáo viên giao.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280" y="3848326"/>
            <a:ext cx="3009674" cy="3009674"/>
          </a:xfrm>
          <a:prstGeom prst="rect">
            <a:avLst/>
          </a:prstGeom>
        </p:spPr>
      </p:pic>
      <p:sp>
        <p:nvSpPr>
          <p:cNvPr id="17" name="文本框 3">
            <a:extLst>
              <a:ext uri="{FF2B5EF4-FFF2-40B4-BE49-F238E27FC236}">
                <a16:creationId xmlns="" xmlns:a16="http://schemas.microsoft.com/office/drawing/2014/main" id="{E44A022C-89F9-4C86-A0AD-E7A99F245455}"/>
              </a:ext>
            </a:extLst>
          </p:cNvPr>
          <p:cNvSpPr txBox="1"/>
          <p:nvPr/>
        </p:nvSpPr>
        <p:spPr>
          <a:xfrm>
            <a:off x="5812148" y="1006325"/>
            <a:ext cx="390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rgbClr val="DC5D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3. Đồ dùng học tập</a:t>
            </a:r>
            <a:endParaRPr lang="zh-CN" altLang="en-US" sz="3200" b="1">
              <a:solidFill>
                <a:srgbClr val="DC5D3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2908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6936" y="-167092"/>
            <a:ext cx="5002213" cy="1549970"/>
          </a:xfrm>
          <a:prstGeom prst="rect">
            <a:avLst/>
          </a:prstGeom>
        </p:spPr>
      </p:pic>
      <p:grpSp>
        <p:nvGrpSpPr>
          <p:cNvPr id="6" name="组合 6"/>
          <p:cNvGrpSpPr/>
          <p:nvPr/>
        </p:nvGrpSpPr>
        <p:grpSpPr>
          <a:xfrm>
            <a:off x="323834" y="1069901"/>
            <a:ext cx="3771915" cy="2343150"/>
            <a:chOff x="6955" y="2361"/>
            <a:chExt cx="5473" cy="4228"/>
          </a:xfrm>
        </p:grpSpPr>
        <p:pic>
          <p:nvPicPr>
            <p:cNvPr id="7" name="图片 2" descr="999ba5066198f2db59d550c4dbd2090b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149" r="34357"/>
            <a:stretch/>
          </p:blipFill>
          <p:spPr>
            <a:xfrm>
              <a:off x="6955" y="2361"/>
              <a:ext cx="5473" cy="4228"/>
            </a:xfrm>
            <a:prstGeom prst="rect">
              <a:avLst/>
            </a:prstGeom>
          </p:spPr>
        </p:pic>
        <p:sp>
          <p:nvSpPr>
            <p:cNvPr id="8" name="文本框 3"/>
            <p:cNvSpPr txBox="1"/>
            <p:nvPr/>
          </p:nvSpPr>
          <p:spPr>
            <a:xfrm>
              <a:off x="7646" y="3420"/>
              <a:ext cx="4124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Nội quy </a:t>
              </a:r>
            </a:p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lớp học</a:t>
              </a:r>
              <a:endParaRPr lang="zh-CN" altLang="en-US" sz="3200" b="1">
                <a:solidFill>
                  <a:srgbClr val="DC5D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923" y1="57857" x2="46923" y2="57857"/>
                        <a14:foregroundMark x1="51538" y1="50714" x2="51538" y2="50714"/>
                        <a14:foregroundMark x1="51538" y1="30000" x2="51538" y2="30000"/>
                        <a14:foregroundMark x1="51538" y1="30000" x2="51538" y2="30000"/>
                        <a14:foregroundMark x1="46923" y1="45714" x2="46923" y2="45714"/>
                        <a14:foregroundMark x1="50769" y1="67143" x2="50769" y2="67143"/>
                        <a14:foregroundMark x1="61538" y1="45714" x2="61538" y2="45714"/>
                        <a14:foregroundMark x1="61538" y1="35714" x2="61538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18" y="5049583"/>
            <a:ext cx="1898732" cy="20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04" y="5234204"/>
            <a:ext cx="1508980" cy="1500722"/>
          </a:xfrm>
          <a:prstGeom prst="rect">
            <a:avLst/>
          </a:prstGeom>
        </p:spPr>
      </p:pic>
      <p:pic>
        <p:nvPicPr>
          <p:cNvPr id="1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58" y="-210609"/>
            <a:ext cx="7524571" cy="5208442"/>
          </a:xfrm>
          <a:prstGeom prst="rect">
            <a:avLst/>
          </a:prstGeom>
        </p:spPr>
      </p:pic>
      <p:sp>
        <p:nvSpPr>
          <p:cNvPr id="15" name="文本框 3"/>
          <p:cNvSpPr txBox="1"/>
          <p:nvPr/>
        </p:nvSpPr>
        <p:spPr>
          <a:xfrm>
            <a:off x="5364110" y="941021"/>
            <a:ext cx="5985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DC5D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4. Bật camera – Tắt micro</a:t>
            </a:r>
            <a:endParaRPr lang="zh-CN" altLang="en-US" sz="2800" b="1">
              <a:solidFill>
                <a:srgbClr val="DC5D3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19270" y="1443233"/>
            <a:ext cx="6110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 bật camera để chúng ta có thể thấy nhau.</a:t>
            </a:r>
          </a:p>
          <a:p>
            <a:pPr marL="342900" indent="-342900">
              <a:buFontTx/>
              <a:buChar char="-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bật micro khi tham gia phát biểu, tương tác.</a:t>
            </a:r>
          </a:p>
          <a:p>
            <a:pPr marL="342900" indent="-342900">
              <a:buFontTx/>
              <a:buChar char="-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 micro để tránh tạp âm, giữ trật tự cho không gian lớp học.</a:t>
            </a:r>
          </a:p>
        </p:txBody>
      </p:sp>
    </p:spTree>
    <p:extLst>
      <p:ext uri="{BB962C8B-B14F-4D97-AF65-F5344CB8AC3E}">
        <p14:creationId xmlns:p14="http://schemas.microsoft.com/office/powerpoint/2010/main" val="3608594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6936" y="-167092"/>
            <a:ext cx="5002213" cy="1549970"/>
          </a:xfrm>
          <a:prstGeom prst="rect">
            <a:avLst/>
          </a:prstGeom>
        </p:spPr>
      </p:pic>
      <p:grpSp>
        <p:nvGrpSpPr>
          <p:cNvPr id="6" name="组合 6"/>
          <p:cNvGrpSpPr/>
          <p:nvPr/>
        </p:nvGrpSpPr>
        <p:grpSpPr>
          <a:xfrm>
            <a:off x="323834" y="1069901"/>
            <a:ext cx="3771915" cy="2343150"/>
            <a:chOff x="6955" y="2361"/>
            <a:chExt cx="5473" cy="4228"/>
          </a:xfrm>
        </p:grpSpPr>
        <p:pic>
          <p:nvPicPr>
            <p:cNvPr id="7" name="图片 2" descr="999ba5066198f2db59d550c4dbd2090b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149" r="34357"/>
            <a:stretch/>
          </p:blipFill>
          <p:spPr>
            <a:xfrm>
              <a:off x="6955" y="2361"/>
              <a:ext cx="5473" cy="4228"/>
            </a:xfrm>
            <a:prstGeom prst="rect">
              <a:avLst/>
            </a:prstGeom>
          </p:spPr>
        </p:pic>
        <p:sp>
          <p:nvSpPr>
            <p:cNvPr id="8" name="文本框 3"/>
            <p:cNvSpPr txBox="1"/>
            <p:nvPr/>
          </p:nvSpPr>
          <p:spPr>
            <a:xfrm>
              <a:off x="7674" y="3420"/>
              <a:ext cx="4096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Quy tắc</a:t>
              </a:r>
            </a:p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ứng xử</a:t>
              </a:r>
              <a:endParaRPr lang="zh-CN" altLang="en-US" sz="3200" b="1">
                <a:solidFill>
                  <a:srgbClr val="DC5D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5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69" y="44436"/>
            <a:ext cx="6731338" cy="4621332"/>
          </a:xfrm>
          <a:prstGeom prst="rect">
            <a:avLst/>
          </a:prstGeom>
        </p:spPr>
      </p:pic>
      <p:sp>
        <p:nvSpPr>
          <p:cNvPr id="16" name="文本框 3"/>
          <p:cNvSpPr txBox="1"/>
          <p:nvPr/>
        </p:nvSpPr>
        <p:spPr>
          <a:xfrm>
            <a:off x="4998017" y="1144977"/>
            <a:ext cx="5985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altLang="zh-CN" sz="3200" b="1">
                <a:solidFill>
                  <a:srgbClr val="DC5D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Tôn trọng mọi người</a:t>
            </a:r>
            <a:endParaRPr lang="zh-CN" altLang="en-US" sz="3200" b="1">
              <a:solidFill>
                <a:srgbClr val="DC5D3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7869" y="1896844"/>
            <a:ext cx="53924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trung nghe giảng</a:t>
            </a:r>
          </a:p>
          <a:p>
            <a:pPr marL="342900" indent="-342900">
              <a:buFontTx/>
              <a:buChar char="-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 tay khi phát biểu</a:t>
            </a:r>
          </a:p>
          <a:p>
            <a:pPr marL="342900" indent="-342900">
              <a:buFontTx/>
              <a:buChar char="-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 nghe khi người khác nói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5" y="3531036"/>
            <a:ext cx="2625440" cy="26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69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6936" y="-167092"/>
            <a:ext cx="5002213" cy="1549970"/>
          </a:xfrm>
          <a:prstGeom prst="rect">
            <a:avLst/>
          </a:prstGeom>
        </p:spPr>
      </p:pic>
      <p:grpSp>
        <p:nvGrpSpPr>
          <p:cNvPr id="6" name="组合 6"/>
          <p:cNvGrpSpPr/>
          <p:nvPr/>
        </p:nvGrpSpPr>
        <p:grpSpPr>
          <a:xfrm>
            <a:off x="323834" y="1069901"/>
            <a:ext cx="3771915" cy="2343150"/>
            <a:chOff x="6955" y="2361"/>
            <a:chExt cx="5473" cy="4228"/>
          </a:xfrm>
        </p:grpSpPr>
        <p:pic>
          <p:nvPicPr>
            <p:cNvPr id="7" name="图片 2" descr="999ba5066198f2db59d550c4dbd2090b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149" r="34357"/>
            <a:stretch/>
          </p:blipFill>
          <p:spPr>
            <a:xfrm>
              <a:off x="6955" y="2361"/>
              <a:ext cx="5473" cy="4228"/>
            </a:xfrm>
            <a:prstGeom prst="rect">
              <a:avLst/>
            </a:prstGeom>
          </p:spPr>
        </p:pic>
        <p:sp>
          <p:nvSpPr>
            <p:cNvPr id="8" name="文本框 3"/>
            <p:cNvSpPr txBox="1"/>
            <p:nvPr/>
          </p:nvSpPr>
          <p:spPr>
            <a:xfrm>
              <a:off x="7646" y="3420"/>
              <a:ext cx="4124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Quy tắc</a:t>
              </a:r>
            </a:p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ứng xử</a:t>
              </a:r>
              <a:endParaRPr lang="zh-CN" altLang="en-US" sz="3200" b="1">
                <a:solidFill>
                  <a:srgbClr val="DC5D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61713" t="33594" r="10908" b="31771"/>
          <a:stretch/>
        </p:blipFill>
        <p:spPr>
          <a:xfrm>
            <a:off x="1110755" y="3580143"/>
            <a:ext cx="3524522" cy="2506745"/>
          </a:xfrm>
          <a:prstGeom prst="rect">
            <a:avLst/>
          </a:prstGeom>
        </p:spPr>
      </p:pic>
      <p:pic>
        <p:nvPicPr>
          <p:cNvPr id="12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83" y="-69190"/>
            <a:ext cx="7306887" cy="4621332"/>
          </a:xfrm>
          <a:prstGeom prst="rect">
            <a:avLst/>
          </a:prstGeom>
        </p:spPr>
      </p:pic>
      <p:sp>
        <p:nvSpPr>
          <p:cNvPr id="13" name="文本框 3"/>
          <p:cNvSpPr txBox="1"/>
          <p:nvPr/>
        </p:nvSpPr>
        <p:spPr>
          <a:xfrm>
            <a:off x="5006206" y="954708"/>
            <a:ext cx="5985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DC5D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Tinh thần trách nhiệm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64971" y="1539483"/>
            <a:ext cx="6802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 thủ nội quy lớp học</a:t>
            </a:r>
          </a:p>
          <a:p>
            <a:pPr marL="342900" indent="-342900">
              <a:buFontTx/>
              <a:buChar char="-"/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lớp học tích cực</a:t>
            </a:r>
          </a:p>
          <a:p>
            <a:pPr marL="342900" indent="-342900">
              <a:buFontTx/>
              <a:buChar char="-"/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“khung trò chuyện” đúng mục đích</a:t>
            </a:r>
          </a:p>
          <a:p>
            <a:pPr marL="342900" indent="-342900">
              <a:buFontTx/>
              <a:buChar char="-"/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làm việc riêng </a:t>
            </a:r>
          </a:p>
        </p:txBody>
      </p:sp>
    </p:spTree>
    <p:extLst>
      <p:ext uri="{BB962C8B-B14F-4D97-AF65-F5344CB8AC3E}">
        <p14:creationId xmlns:p14="http://schemas.microsoft.com/office/powerpoint/2010/main" val="2765048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6936" y="-167092"/>
            <a:ext cx="5002213" cy="1549970"/>
          </a:xfrm>
          <a:prstGeom prst="rect">
            <a:avLst/>
          </a:prstGeom>
        </p:spPr>
      </p:pic>
      <p:grpSp>
        <p:nvGrpSpPr>
          <p:cNvPr id="10" name="组合 6">
            <a:extLst>
              <a:ext uri="{FF2B5EF4-FFF2-40B4-BE49-F238E27FC236}">
                <a16:creationId xmlns="" xmlns:a16="http://schemas.microsoft.com/office/drawing/2014/main" id="{0EF47998-DA7A-4CD7-99E3-E2AF18F22101}"/>
              </a:ext>
            </a:extLst>
          </p:cNvPr>
          <p:cNvGrpSpPr/>
          <p:nvPr/>
        </p:nvGrpSpPr>
        <p:grpSpPr>
          <a:xfrm>
            <a:off x="323834" y="1069901"/>
            <a:ext cx="3771915" cy="2343150"/>
            <a:chOff x="6955" y="2361"/>
            <a:chExt cx="5473" cy="4228"/>
          </a:xfrm>
        </p:grpSpPr>
        <p:pic>
          <p:nvPicPr>
            <p:cNvPr id="11" name="图片 2" descr="999ba5066198f2db59d550c4dbd2090b">
              <a:extLst>
                <a:ext uri="{FF2B5EF4-FFF2-40B4-BE49-F238E27FC236}">
                  <a16:creationId xmlns="" xmlns:a16="http://schemas.microsoft.com/office/drawing/2014/main" id="{A12374EE-ACFB-419D-8917-5683E49A64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149" r="34357"/>
            <a:stretch/>
          </p:blipFill>
          <p:spPr>
            <a:xfrm>
              <a:off x="6955" y="2361"/>
              <a:ext cx="5473" cy="4228"/>
            </a:xfrm>
            <a:prstGeom prst="rect">
              <a:avLst/>
            </a:prstGeom>
          </p:spPr>
        </p:pic>
        <p:sp>
          <p:nvSpPr>
            <p:cNvPr id="12" name="文本框 3">
              <a:extLst>
                <a:ext uri="{FF2B5EF4-FFF2-40B4-BE49-F238E27FC236}">
                  <a16:creationId xmlns="" xmlns:a16="http://schemas.microsoft.com/office/drawing/2014/main" id="{F902A548-12F2-4B47-B341-4339479FCD85}"/>
                </a:ext>
              </a:extLst>
            </p:cNvPr>
            <p:cNvSpPr txBox="1"/>
            <p:nvPr/>
          </p:nvSpPr>
          <p:spPr>
            <a:xfrm>
              <a:off x="7646" y="3420"/>
              <a:ext cx="4124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Quy tắc</a:t>
              </a:r>
            </a:p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ứng xử</a:t>
              </a:r>
              <a:endParaRPr lang="zh-CN" altLang="en-US" sz="3200" b="1">
                <a:solidFill>
                  <a:srgbClr val="DC5D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870" l="3571" r="99143">
                        <a14:foregroundMark x1="47571" y1="75000" x2="46286" y2="83981"/>
                        <a14:foregroundMark x1="67571" y1="75278" x2="67571" y2="87963"/>
                        <a14:foregroundMark x1="46143" y1="86389" x2="46143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" y="4235302"/>
            <a:ext cx="1522032" cy="2348278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89" y="-463073"/>
            <a:ext cx="7878411" cy="5317100"/>
          </a:xfrm>
          <a:prstGeom prst="rect">
            <a:avLst/>
          </a:prstGeom>
        </p:spPr>
      </p:pic>
      <p:sp>
        <p:nvSpPr>
          <p:cNvPr id="20" name="文本框 3"/>
          <p:cNvSpPr txBox="1"/>
          <p:nvPr/>
        </p:nvSpPr>
        <p:spPr>
          <a:xfrm>
            <a:off x="5239258" y="798103"/>
            <a:ext cx="565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DC5D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3. </a:t>
            </a:r>
            <a:r>
              <a:rPr lang="en-US" altLang="zh-CN" sz="3200" b="1" smtClean="0">
                <a:solidFill>
                  <a:srgbClr val="DC5D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Chủ </a:t>
            </a:r>
            <a:r>
              <a:rPr lang="en-US" altLang="zh-CN" sz="3200" b="1">
                <a:solidFill>
                  <a:srgbClr val="DC5D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20309" y="1482333"/>
            <a:ext cx="75362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 khích đặt câu hỏi</a:t>
            </a:r>
          </a:p>
          <a:p>
            <a:pPr marL="342900" indent="-342900">
              <a:buFontTx/>
              <a:buChar char="-"/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chép bài đầy đủ</a:t>
            </a:r>
          </a:p>
          <a:p>
            <a:pPr marL="342900" indent="-342900">
              <a:buFontTx/>
              <a:buChar char="-"/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 bài tập đúng hạn</a:t>
            </a:r>
          </a:p>
          <a:p>
            <a:pPr marL="342900" indent="-342900">
              <a:buFontTx/>
              <a:buChar char="-"/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tìm sự trợ giúp khi gặp khó khăn</a:t>
            </a:r>
          </a:p>
          <a:p>
            <a:pPr marL="342900" indent="-342900">
              <a:buFontTx/>
              <a:buChar char="-"/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giúp đỡ các bạn.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54" y="4011828"/>
            <a:ext cx="2819401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78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2285229"/>
            <a:ext cx="11468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FF00FF"/>
                </a:solidFill>
                <a:latin typeface="UTM Zirkon" panose="02040603050506020204" pitchFamily="18" charset="0"/>
              </a:rPr>
              <a:t>Hy vọng các bậc phụ huynh sẽ luôn đồng hành cùng cô trò trong thời gian tới . </a:t>
            </a:r>
          </a:p>
          <a:p>
            <a:r>
              <a:rPr lang="en-US" sz="4000" smtClean="0">
                <a:solidFill>
                  <a:srgbClr val="FF00FF"/>
                </a:solidFill>
                <a:latin typeface="UTM Zirkon" panose="02040603050506020204" pitchFamily="18" charset="0"/>
              </a:rPr>
              <a:t>Kính chúc Quý phụ huynh mạnh khỏe và tràn đầy niềm vui, hạnh phúc.</a:t>
            </a:r>
          </a:p>
          <a:p>
            <a:r>
              <a:rPr lang="en-US" sz="4000">
                <a:solidFill>
                  <a:srgbClr val="FF00FF"/>
                </a:solidFill>
                <a:latin typeface="UTM Zirkon" panose="02040603050506020204" pitchFamily="18" charset="0"/>
              </a:rPr>
              <a:t> </a:t>
            </a:r>
            <a:r>
              <a:rPr lang="en-US" sz="4000" smtClean="0">
                <a:solidFill>
                  <a:srgbClr val="FF00FF"/>
                </a:solidFill>
                <a:latin typeface="UTM Zirkon" panose="02040603050506020204" pitchFamily="18" charset="0"/>
              </a:rPr>
              <a:t>                                                                    Trân trọng cảm ơn!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261971"/>
            <a:ext cx="116014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FF00FF"/>
                </a:solidFill>
                <a:latin typeface="UTM Zirkon" panose="02040603050506020204" pitchFamily="18" charset="0"/>
              </a:rPr>
              <a:t>Cô mong rằng, trong cuộc hành trình sắp tới, các con hãy luôn cố gắng, nỗ lực và </a:t>
            </a:r>
          </a:p>
          <a:p>
            <a:r>
              <a:rPr lang="en-US" sz="4000" smtClean="0">
                <a:solidFill>
                  <a:srgbClr val="FF00FF"/>
                </a:solidFill>
                <a:latin typeface="UTM Zirkon" panose="02040603050506020204" pitchFamily="18" charset="0"/>
              </a:rPr>
              <a:t>phấn đấu mỗi ngày để đạt được mục tiêu đề ra. Sẽ có những khó khăn, thử thách nhưng hãy cố gắng và bứt phá nhé!</a:t>
            </a:r>
          </a:p>
        </p:txBody>
      </p:sp>
    </p:spTree>
    <p:extLst>
      <p:ext uri="{BB962C8B-B14F-4D97-AF65-F5344CB8AC3E}">
        <p14:creationId xmlns:p14="http://schemas.microsoft.com/office/powerpoint/2010/main" val="370136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23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084" y="913218"/>
            <a:ext cx="2581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Âu Cơ</a:t>
            </a:r>
            <a:endParaRPr lang="en-US" sz="200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8966" y="2263252"/>
            <a:ext cx="6918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DỰ BUỔI GẶP GỠ GIAO LƯU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2345" y="1534699"/>
            <a:ext cx="799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phụ huynh và các em học sinh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6522" y="2940036"/>
            <a:ext cx="2420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3H </a:t>
            </a:r>
          </a:p>
          <a:p>
            <a:pPr algn="ctr"/>
            <a:r>
              <a:rPr lang="en-US" sz="2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 học 2021 - 2022</a:t>
            </a:r>
            <a:endParaRPr lang="en-US" sz="200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0337" y="3798816"/>
            <a:ext cx="3191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Sen Đá Trợ Giảng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94" y="4322767"/>
            <a:ext cx="1333798" cy="13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31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09646" y="226295"/>
            <a:ext cx="4972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 TRANG ĐẾN TRƯỜNG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3" r="59717" b="54579"/>
          <a:stretch/>
        </p:blipFill>
        <p:spPr>
          <a:xfrm>
            <a:off x="1412794" y="1467499"/>
            <a:ext cx="457037" cy="84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9" r="41578" b="56379"/>
          <a:stretch/>
        </p:blipFill>
        <p:spPr>
          <a:xfrm>
            <a:off x="6343049" y="1356015"/>
            <a:ext cx="579656" cy="8098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7" r="23440" b="55479"/>
          <a:stretch/>
        </p:blipFill>
        <p:spPr>
          <a:xfrm>
            <a:off x="1366132" y="3193143"/>
            <a:ext cx="579656" cy="82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2" r="4491" b="54879"/>
          <a:stretch/>
        </p:blipFill>
        <p:spPr>
          <a:xfrm>
            <a:off x="7429372" y="3122910"/>
            <a:ext cx="618671" cy="8376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55329" r="77370"/>
          <a:stretch/>
        </p:blipFill>
        <p:spPr>
          <a:xfrm>
            <a:off x="2191658" y="5016949"/>
            <a:ext cx="557362" cy="8293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1" t="54428" r="59232"/>
          <a:stretch/>
        </p:blipFill>
        <p:spPr>
          <a:xfrm>
            <a:off x="13192473" y="1306939"/>
            <a:ext cx="590803" cy="8460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7" t="55929" r="40930"/>
          <a:stretch/>
        </p:blipFill>
        <p:spPr>
          <a:xfrm>
            <a:off x="13192473" y="2561748"/>
            <a:ext cx="607524" cy="8181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7" t="55629" r="22792"/>
          <a:stretch/>
        </p:blipFill>
        <p:spPr>
          <a:xfrm>
            <a:off x="13153009" y="3788690"/>
            <a:ext cx="601950" cy="8237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8" t="55629" r="4166"/>
          <a:stretch/>
        </p:blipFill>
        <p:spPr>
          <a:xfrm>
            <a:off x="13170178" y="5017992"/>
            <a:ext cx="613098" cy="8237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" t="351" r="75508" b="55516"/>
          <a:stretch/>
        </p:blipFill>
        <p:spPr>
          <a:xfrm>
            <a:off x="13192473" y="87855"/>
            <a:ext cx="628650" cy="8001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998204" y="1479759"/>
            <a:ext cx="19447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 xanh, 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 sơ mi trắng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17420" y="1499649"/>
            <a:ext cx="2278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Đeo khăn quàng,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iày có quai sau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98204" y="3429000"/>
            <a:ext cx="336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Sách, vở, dụng cụ học tập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48043" y="3347175"/>
            <a:ext cx="2076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 thắt lưng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06231" y="5016949"/>
            <a:ext cx="3953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Đeo khẩu trang, 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bình đựng nước uống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83731">
            <a:off x="9549993" y="-63287"/>
            <a:ext cx="2629651" cy="1625602"/>
          </a:xfrm>
          <a:prstGeom prst="rect">
            <a:avLst/>
          </a:prstGeom>
        </p:spPr>
      </p:pic>
      <p:pic>
        <p:nvPicPr>
          <p:cNvPr id="28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05591" y="5546717"/>
            <a:ext cx="1235721" cy="11683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12" b="97575" l="1047" r="98605">
                        <a14:foregroundMark x1="22442" y1="15264" x2="30000" y2="76034"/>
                        <a14:foregroundMark x1="21628" y1="29957" x2="34535" y2="32382"/>
                        <a14:foregroundMark x1="23488" y1="12411" x2="37907" y2="22254"/>
                        <a14:foregroundMark x1="50814" y1="41940" x2="36163" y2="53923"/>
                        <a14:foregroundMark x1="31977" y1="52639" x2="33023" y2="74608"/>
                        <a14:foregroundMark x1="11395" y1="46077" x2="22907" y2="54636"/>
                        <a14:foregroundMark x1="19651" y1="54636" x2="19651" y2="54636"/>
                        <a14:foregroundMark x1="24070" y1="54351" x2="28140" y2="68474"/>
                        <a14:foregroundMark x1="31512" y1="47932" x2="34070" y2="56205"/>
                        <a14:foregroundMark x1="29884" y1="83167" x2="29651" y2="89729"/>
                        <a14:foregroundMark x1="40000" y1="79315" x2="45930" y2="86591"/>
                        <a14:foregroundMark x1="46977" y1="88445" x2="46977" y2="88445"/>
                        <a14:foregroundMark x1="26860" y1="88730" x2="23023" y2="92582"/>
                        <a14:foregroundMark x1="24070" y1="93295" x2="28953" y2="92582"/>
                        <a14:foregroundMark x1="31279" y1="92011" x2="31279" y2="92011"/>
                        <a14:foregroundMark x1="71163" y1="26676" x2="84884" y2="27960"/>
                        <a14:foregroundMark x1="75349" y1="44080" x2="61163" y2="61198"/>
                        <a14:foregroundMark x1="76395" y1="49215" x2="76395" y2="73609"/>
                        <a14:foregroundMark x1="82907" y1="44223" x2="87209" y2="54208"/>
                        <a14:foregroundMark x1="81512" y1="44793" x2="79535" y2="62767"/>
                        <a14:foregroundMark x1="86512" y1="46077" x2="86512" y2="52068"/>
                        <a14:foregroundMark x1="74651" y1="76748" x2="72558" y2="87589"/>
                        <a14:foregroundMark x1="82791" y1="76034" x2="83605" y2="85877"/>
                        <a14:foregroundMark x1="88256" y1="87874" x2="83140" y2="87161"/>
                        <a14:foregroundMark x1="72791" y1="87589" x2="68140" y2="88730"/>
                        <a14:foregroundMark x1="71163" y1="86591" x2="71163" y2="86591"/>
                        <a14:foregroundMark x1="87209" y1="86591" x2="87209" y2="86591"/>
                        <a14:foregroundMark x1="20930" y1="15407" x2="16744" y2="22539"/>
                        <a14:foregroundMark x1="48256" y1="87589" x2="48256" y2="87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13" y="1294775"/>
            <a:ext cx="1527809" cy="12453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60" y="2970836"/>
            <a:ext cx="1250918" cy="11191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95" y="1224405"/>
            <a:ext cx="1136539" cy="138148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264" y="3830295"/>
            <a:ext cx="1518202" cy="7948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59" y="4420876"/>
            <a:ext cx="1658632" cy="15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58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6626" r="4654" b="6265"/>
          <a:stretch/>
        </p:blipFill>
        <p:spPr>
          <a:xfrm>
            <a:off x="0" y="-28575"/>
            <a:ext cx="12230100" cy="6886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797" y="884823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sách giáo khoa</a:t>
            </a:r>
          </a:p>
          <a:p>
            <a:pPr algn="ctr"/>
            <a:endParaRPr lang="en-US" sz="28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cần bọc lại, dán nhãn, ghi rõ họ tên, trường và lớp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63771" y="315746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</a:p>
        </p:txBody>
      </p:sp>
      <p:sp>
        <p:nvSpPr>
          <p:cNvPr id="4" name="Rectangle 3"/>
          <p:cNvSpPr/>
          <p:nvPr/>
        </p:nvSpPr>
        <p:spPr>
          <a:xfrm>
            <a:off x="5963771" y="3785145"/>
            <a:ext cx="34394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vở ô li 48 trang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bút mực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bút chì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gọt bút chì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cục tẩy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vở A4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95783" y="3805335"/>
            <a:ext cx="2146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hộp màu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thước kẻ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hộp bút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lọ mực Queen</a:t>
            </a:r>
          </a:p>
        </p:txBody>
      </p:sp>
      <p:sp>
        <p:nvSpPr>
          <p:cNvPr id="6" name="Rectangle 5"/>
          <p:cNvSpPr/>
          <p:nvPr/>
        </p:nvSpPr>
        <p:spPr>
          <a:xfrm>
            <a:off x="6705600" y="591672"/>
            <a:ext cx="4697506" cy="12012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3132" y="5261531"/>
            <a:ext cx="4842621" cy="12012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55" y="3157460"/>
            <a:ext cx="2753092" cy="2753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58" y="775790"/>
            <a:ext cx="2832189" cy="22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68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4" grpId="0"/>
      <p:bldP spid="16" grpId="0"/>
      <p:bldP spid="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38850" y="4019550"/>
            <a:ext cx="5905500" cy="2571749"/>
            <a:chOff x="6038850" y="4019550"/>
            <a:chExt cx="5905500" cy="2571749"/>
          </a:xfrm>
        </p:grpSpPr>
        <p:sp>
          <p:nvSpPr>
            <p:cNvPr id="26" name="Rectangle 25"/>
            <p:cNvSpPr/>
            <p:nvPr/>
          </p:nvSpPr>
          <p:spPr>
            <a:xfrm>
              <a:off x="6038850" y="4019550"/>
              <a:ext cx="5905500" cy="25717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72200" y="4144714"/>
              <a:ext cx="5535748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HỌC SINH</a:t>
              </a:r>
            </a:p>
            <a:p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 typeface="Sylfaen" panose="010A0502050306030303" pitchFamily="18" charset="0"/>
                <a:buChar char="-"/>
              </a:pP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zalo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38850" y="523875"/>
            <a:ext cx="6008764" cy="3305176"/>
            <a:chOff x="6038850" y="523875"/>
            <a:chExt cx="6008764" cy="3305176"/>
          </a:xfrm>
        </p:grpSpPr>
        <p:sp>
          <p:nvSpPr>
            <p:cNvPr id="25" name="Rectangle 24"/>
            <p:cNvSpPr/>
            <p:nvPr/>
          </p:nvSpPr>
          <p:spPr>
            <a:xfrm>
              <a:off x="6038850" y="523875"/>
              <a:ext cx="5905500" cy="33051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60952" y="874455"/>
              <a:ext cx="553574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BAN ĐẠI DIỆN</a:t>
              </a:r>
            </a:p>
            <a:p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 typeface="Sylfaen" panose="010A0502050306030303" pitchFamily="18" charset="0"/>
                <a:buChar char="-"/>
              </a:pP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vọng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huynh</a:t>
              </a:r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 typeface="Sylfaen" panose="010A0502050306030303" pitchFamily="18" charset="0"/>
                <a:buChar char="-"/>
              </a:pP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xuyên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GV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5946">
              <a:off x="11242656" y="539352"/>
              <a:ext cx="804958" cy="80495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66700" y="495209"/>
            <a:ext cx="5638800" cy="6124754"/>
            <a:chOff x="266700" y="495209"/>
            <a:chExt cx="5638800" cy="6124754"/>
          </a:xfrm>
        </p:grpSpPr>
        <p:sp>
          <p:nvSpPr>
            <p:cNvPr id="8" name="Rectangle 7"/>
            <p:cNvSpPr/>
            <p:nvPr/>
          </p:nvSpPr>
          <p:spPr>
            <a:xfrm>
              <a:off x="266700" y="523874"/>
              <a:ext cx="5638800" cy="60674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9752" y="495209"/>
              <a:ext cx="5535748" cy="6124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 THỐNG NHẤT, DẶN DÒ</a:t>
              </a:r>
            </a:p>
            <a:p>
              <a:pPr algn="ctr"/>
              <a:endPara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PHỤ HUYNH</a:t>
              </a:r>
            </a:p>
            <a:p>
              <a:pPr marL="457200" indent="-457200">
                <a:buFont typeface="Sylfaen" panose="010A0502050306030303" pitchFamily="18" charset="0"/>
                <a:buChar char="-"/>
              </a:pP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 bạn đồng hành cùng giáo viên và con</a:t>
              </a:r>
            </a:p>
            <a:p>
              <a:pPr marL="457200" indent="-457200">
                <a:buFont typeface="Sylfaen" panose="010A0502050306030303" pitchFamily="18" charset="0"/>
                <a:buChar char="-"/>
              </a:pP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đầy đủ các phương tiện cho con tham gia học tập</a:t>
              </a:r>
            </a:p>
            <a:p>
              <a:pPr marL="457200" indent="-457200">
                <a:buFont typeface="Sylfaen" panose="010A0502050306030303" pitchFamily="18" charset="0"/>
                <a:buChar char="-"/>
              </a:pP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Nghỉ học có phép, cần nhắn tin hoặc gọi điện cho giáo viên</a:t>
              </a:r>
            </a:p>
            <a:p>
              <a:pPr marL="457200" indent="-457200">
                <a:buFont typeface="Sylfaen" panose="010A0502050306030303" pitchFamily="18" charset="0"/>
                <a:buChar char="-"/>
              </a:pP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Nhắc nhở các con làm bài và chuẩn bị sách vở đầy đủ</a:t>
              </a:r>
            </a:p>
            <a:p>
              <a:pPr marL="457200" indent="-457200">
                <a:buFont typeface="Sylfaen" panose="010A0502050306030303" pitchFamily="18" charset="0"/>
                <a:buChar char="-"/>
              </a:pP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có vấn đề thắc mắc, trao đổi trực tiếp với GV trên tinh thần xây dựng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7" r="60000"/>
            <a:stretch/>
          </p:blipFill>
          <p:spPr>
            <a:xfrm>
              <a:off x="5505450" y="495209"/>
              <a:ext cx="353974" cy="893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095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024"/>
            <a:ext cx="12192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63443" y="801633"/>
            <a:ext cx="48651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QUY LỚP HỌC TRỰC TUYẾN</a:t>
            </a: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(mẫu 1)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1352549"/>
            <a:ext cx="3219450" cy="47339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35" y="1371600"/>
            <a:ext cx="3501116" cy="47148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1371600"/>
            <a:ext cx="3511663" cy="471487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241848" y="2219980"/>
            <a:ext cx="2242923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SẴN SÀNG</a:t>
            </a: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 dùng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 trí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 thế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37771" y="2162830"/>
            <a:ext cx="3082895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ĐÚNG</a:t>
            </a: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 giờ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 tên 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 nhập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 tư thế ngồi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024465" y="2137470"/>
            <a:ext cx="3297698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KHÔNG</a:t>
            </a: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nói tự do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tắt camera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làm việc 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</a:p>
        </p:txBody>
      </p:sp>
      <p:pic>
        <p:nvPicPr>
          <p:cNvPr id="39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493549" y="342870"/>
            <a:ext cx="1142549" cy="139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88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75314" y="370037"/>
            <a:ext cx="56449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QUY LỚP HỌC TRỰC TUYẾN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(mẫu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69960" y="2622742"/>
            <a:ext cx="2476960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 gia học đầy đủ, </a:t>
            </a:r>
          </a:p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 giờ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79902" y="5260892"/>
            <a:ext cx="2089033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 camera, </a:t>
            </a:r>
          </a:p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 mic khi học bài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0717" y="5287858"/>
            <a:ext cx="209063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</a:t>
            </a:r>
          </a:p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bài tập cô giao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35511" y="2622742"/>
            <a:ext cx="3550601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trao đổi </a:t>
            </a:r>
          </a:p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bạn bè ngoài giờ học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20257" y="5257596"/>
            <a:ext cx="1672253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 dạn hỏi </a:t>
            </a:r>
          </a:p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chưa hiều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69" y="883064"/>
            <a:ext cx="1739678" cy="1739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44" y="4157128"/>
            <a:ext cx="1014528" cy="10089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870" l="3571" r="99143">
                        <a14:foregroundMark x1="47571" y1="75000" x2="46286" y2="83981"/>
                        <a14:foregroundMark x1="67571" y1="75278" x2="67571" y2="87963"/>
                        <a14:foregroundMark x1="46143" y1="86389" x2="46143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52" y="3801014"/>
            <a:ext cx="1013462" cy="1563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57" y="1017370"/>
            <a:ext cx="1010351" cy="1472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17" y="3387585"/>
            <a:ext cx="1955523" cy="1955523"/>
          </a:xfrm>
          <a:prstGeom prst="rect">
            <a:avLst/>
          </a:prstGeom>
        </p:spPr>
      </p:pic>
      <p:pic>
        <p:nvPicPr>
          <p:cNvPr id="30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9657" y="153131"/>
            <a:ext cx="1596014" cy="1181050"/>
          </a:xfrm>
          <a:prstGeom prst="rect">
            <a:avLst/>
          </a:prstGeom>
        </p:spPr>
      </p:pic>
      <p:pic>
        <p:nvPicPr>
          <p:cNvPr id="32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924829">
            <a:off x="9771701" y="262107"/>
            <a:ext cx="1979958" cy="12239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3" r="59717" b="54579"/>
          <a:stretch/>
        </p:blipFill>
        <p:spPr>
          <a:xfrm>
            <a:off x="961009" y="2487371"/>
            <a:ext cx="457037" cy="8432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9" r="41578" b="56379"/>
          <a:stretch/>
        </p:blipFill>
        <p:spPr>
          <a:xfrm>
            <a:off x="6703150" y="2540883"/>
            <a:ext cx="579656" cy="8098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7" r="23440" b="55479"/>
          <a:stretch/>
        </p:blipFill>
        <p:spPr>
          <a:xfrm>
            <a:off x="1071743" y="5257596"/>
            <a:ext cx="579656" cy="8265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2" r="4491" b="54879"/>
          <a:stretch/>
        </p:blipFill>
        <p:spPr>
          <a:xfrm>
            <a:off x="4479559" y="5222959"/>
            <a:ext cx="618671" cy="83768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55329" r="77370"/>
          <a:stretch/>
        </p:blipFill>
        <p:spPr>
          <a:xfrm>
            <a:off x="8025774" y="5166421"/>
            <a:ext cx="557362" cy="82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29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1626689" y="203145"/>
            <a:ext cx="9140102" cy="5034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4608959" y="1628140"/>
            <a:ext cx="3792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QUI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2700411" y="2924659"/>
            <a:ext cx="66936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HỌC TRỰC </a:t>
            </a:r>
            <a:r>
              <a:rPr lang="en-US" sz="4400" smtClean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</a:p>
          <a:p>
            <a:pPr algn="ctr"/>
            <a:r>
              <a:rPr lang="en-US" sz="4400" smtClean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(mẫu 3)</a:t>
            </a:r>
            <a:endParaRPr lang="en-US" sz="4400">
              <a:gradFill flip="none" rotWithShape="1">
                <a:gsLst>
                  <a:gs pos="0">
                    <a:srgbClr val="F70671">
                      <a:shade val="30000"/>
                      <a:satMod val="115000"/>
                    </a:srgbClr>
                  </a:gs>
                  <a:gs pos="50000">
                    <a:srgbClr val="F70671">
                      <a:shade val="67500"/>
                      <a:satMod val="115000"/>
                    </a:srgbClr>
                  </a:gs>
                  <a:gs pos="100000">
                    <a:srgbClr val="F70671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01" y="2424937"/>
            <a:ext cx="2888112" cy="4514850"/>
          </a:xfrm>
          <a:prstGeom prst="rect">
            <a:avLst/>
          </a:prstGeom>
        </p:spPr>
      </p:pic>
      <p:pic>
        <p:nvPicPr>
          <p:cNvPr id="18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70487" y="4625212"/>
            <a:ext cx="5812495" cy="18010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147" y="3504827"/>
            <a:ext cx="4515503" cy="33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49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6"/>
          <p:cNvGrpSpPr/>
          <p:nvPr/>
        </p:nvGrpSpPr>
        <p:grpSpPr>
          <a:xfrm>
            <a:off x="2297167" y="3231534"/>
            <a:ext cx="7010379" cy="2343150"/>
            <a:chOff x="6955" y="2361"/>
            <a:chExt cx="11443" cy="4228"/>
          </a:xfrm>
        </p:grpSpPr>
        <p:pic>
          <p:nvPicPr>
            <p:cNvPr id="7" name="图片 2" descr="999ba5066198f2db59d550c4dbd2090b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149"/>
            <a:stretch/>
          </p:blipFill>
          <p:spPr>
            <a:xfrm>
              <a:off x="6955" y="2361"/>
              <a:ext cx="11443" cy="4228"/>
            </a:xfrm>
            <a:prstGeom prst="rect">
              <a:avLst/>
            </a:prstGeom>
          </p:spPr>
        </p:pic>
        <p:sp>
          <p:nvSpPr>
            <p:cNvPr id="8" name="文本框 3"/>
            <p:cNvSpPr txBox="1"/>
            <p:nvPr/>
          </p:nvSpPr>
          <p:spPr>
            <a:xfrm>
              <a:off x="7611" y="3420"/>
              <a:ext cx="4243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Nội quy </a:t>
              </a:r>
            </a:p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lớp học</a:t>
              </a:r>
              <a:endParaRPr lang="zh-CN" altLang="en-US" sz="3200" b="1">
                <a:solidFill>
                  <a:srgbClr val="DC5D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文本框 5"/>
            <p:cNvSpPr txBox="1"/>
            <p:nvPr/>
          </p:nvSpPr>
          <p:spPr>
            <a:xfrm>
              <a:off x="13394" y="3420"/>
              <a:ext cx="402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Quy tắc </a:t>
              </a:r>
              <a:endParaRPr lang="en-US" altLang="zh-CN" sz="3200" b="1" smtClean="0">
                <a:solidFill>
                  <a:srgbClr val="DC5D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  <a:p>
              <a:pPr algn="ctr"/>
              <a:r>
                <a:rPr lang="en-US" altLang="zh-CN" sz="3200" b="1" smtClean="0">
                  <a:solidFill>
                    <a:srgbClr val="DC5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ứng </a:t>
              </a:r>
              <a:r>
                <a:rPr lang="en-US" altLang="zh-CN" sz="3200" b="1">
                  <a:solidFill>
                    <a:srgbClr val="DC5D3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xử</a:t>
              </a:r>
              <a:endParaRPr lang="zh-CN" altLang="en-US" sz="3200" b="1">
                <a:solidFill>
                  <a:srgbClr val="DC5D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614860" y="1529590"/>
            <a:ext cx="6669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lớp học trực tuyến trở thành môi trường lành mạnh và hiệu quả, các em hãy ghi nhớ những điều sau: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BCFD98D-495D-4986-8874-A9F961440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0921" y="2597637"/>
            <a:ext cx="2755100" cy="4260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847" y="3491461"/>
            <a:ext cx="3254714" cy="32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53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754</Words>
  <PresentationFormat>Custom</PresentationFormat>
  <Paragraphs>143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2021-08-24T03:25:30Z</dcterms:created>
  <dcterms:modified xsi:type="dcterms:W3CDTF">2021-08-27T02:35:39Z</dcterms:modified>
</cp:coreProperties>
</file>