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519" r:id="rId2"/>
    <p:sldId id="765" r:id="rId3"/>
    <p:sldId id="785" r:id="rId4"/>
    <p:sldId id="743" r:id="rId5"/>
    <p:sldId id="745" r:id="rId6"/>
    <p:sldId id="786" r:id="rId7"/>
    <p:sldId id="787" r:id="rId8"/>
    <p:sldId id="800" r:id="rId9"/>
    <p:sldId id="788" r:id="rId10"/>
    <p:sldId id="790" r:id="rId11"/>
    <p:sldId id="791" r:id="rId12"/>
    <p:sldId id="794" r:id="rId13"/>
    <p:sldId id="793" r:id="rId14"/>
    <p:sldId id="792" r:id="rId15"/>
    <p:sldId id="798" r:id="rId16"/>
    <p:sldId id="799" r:id="rId17"/>
    <p:sldId id="709" r:id="rId18"/>
    <p:sldId id="797" r:id="rId19"/>
    <p:sldId id="801" r:id="rId20"/>
    <p:sldId id="759" r:id="rId21"/>
  </p:sldIdLst>
  <p:sldSz cx="12192000" cy="6858000"/>
  <p:notesSz cx="6858000" cy="9144000"/>
  <p:embeddedFontLst>
    <p:embeddedFont>
      <p:font typeface="Tahoma" panose="020B0604030504040204" pitchFamily="34" charset="0"/>
      <p:regular r:id="rId23"/>
      <p:bold r:id="rId24"/>
    </p:embeddedFont>
    <p:embeddedFont>
      <p:font typeface="#9Slide03 SFU Futura_12" panose="020B0604020202020204" charset="0"/>
      <p:regular r:id="rId25"/>
    </p:embeddedFon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9Slide07 IcielKoni" panose="020B0604020202020204" charset="0"/>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517"/>
    <a:srgbClr val="0027CF"/>
    <a:srgbClr val="FFC000"/>
    <a:srgbClr val="82502B"/>
    <a:srgbClr val="ECFFFB"/>
    <a:srgbClr val="FFFA99"/>
    <a:srgbClr val="F1F9FC"/>
    <a:srgbClr val="6E6F71"/>
    <a:srgbClr val="CDEBF5"/>
    <a:srgbClr val="A77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6000" autoAdjust="0"/>
  </p:normalViewPr>
  <p:slideViewPr>
    <p:cSldViewPr snapToGrid="0">
      <p:cViewPr varScale="1">
        <p:scale>
          <a:sx n="63" d="100"/>
          <a:sy n="63"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zingnews.vn/noi-nao-mua-nhieu-nhat-the-gioi-post1064624.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21208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282609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76155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99872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46624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1436678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699173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https://zingnews.vn/noi-nao-mua-nhieu-nhat-the-gioi-post1064624.html</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980258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Ví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dụ</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Bạn</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hỏi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Nước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nằm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Bạn</a:t>
            </a:r>
            <a:r>
              <a:rPr lang="en-US" sz="1200" i="1" kern="1200" dirty="0" smtClean="0">
                <a:solidFill>
                  <a:schemeClr val="tx1"/>
                </a:solidFill>
                <a:effectLst/>
                <a:latin typeface="+mn-lt"/>
                <a:ea typeface="+mn-ea"/>
                <a:cs typeface="+mn-cs"/>
              </a:rPr>
              <a:t> B </a:t>
            </a:r>
            <a:r>
              <a:rPr lang="en-US" sz="1200" i="1" kern="1200" dirty="0" err="1" smtClean="0">
                <a:solidFill>
                  <a:schemeClr val="tx1"/>
                </a:solidFill>
                <a:effectLst/>
                <a:latin typeface="+mn-lt"/>
                <a:ea typeface="+mn-ea"/>
                <a:cs typeface="+mn-cs"/>
              </a:rPr>
              <a:t>trả</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nằm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ngược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lại</a:t>
            </a:r>
            <a:r>
              <a:rPr lang="en-US" sz="1200" i="1" kern="1200" dirty="0" smtClean="0">
                <a:solidFill>
                  <a:schemeClr val="tx1"/>
                </a:solidFill>
                <a:effectLst/>
                <a:latin typeface="+mn-lt"/>
                <a:ea typeface="+mn-ea"/>
                <a:cs typeface="+mn-cs"/>
              </a:rPr>
              <a:t> B </a:t>
            </a:r>
            <a:r>
              <a:rPr lang="en-US" sz="1200" i="1" kern="1200" dirty="0" err="1" smtClean="0">
                <a:solidFill>
                  <a:schemeClr val="tx1"/>
                </a:solidFill>
                <a:effectLst/>
                <a:latin typeface="+mn-lt"/>
                <a:ea typeface="+mn-ea"/>
                <a:cs typeface="+mn-cs"/>
              </a:rPr>
              <a:t>hỏi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phía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gì</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trả</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phía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hải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dương</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75687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342209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xích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đạo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mù</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cận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đá</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muối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tuyết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hàn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17531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xích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đạo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mù</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cận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đá</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muối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tuyết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hàn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180490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270417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184600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312627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11313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4642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1597629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7/27/2022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7/27/2022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1.wdp"/><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9.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4.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s://zingnews.vn/noi-nao-mua-nhieu-nhat-the-gioi-post1064624.html"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41.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14.jpeg"/><Relationship Id="rId5" Type="http://schemas.openxmlformats.org/officeDocument/2006/relationships/image" Target="../media/image10.png"/><Relationship Id="rId10" Type="http://schemas.microsoft.com/office/2007/relationships/hdphoto" Target="../media/hdphoto10.wdp"/><Relationship Id="rId4" Type="http://schemas.microsoft.com/office/2007/relationships/hdphoto" Target="../media/hdphoto8.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5015" y="54560"/>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Rounded Corners 7">
            <a:extLst>
              <a:ext uri="{FF2B5EF4-FFF2-40B4-BE49-F238E27FC236}">
                <a16:creationId xmlns:a16="http://schemas.microsoft.com/office/drawing/2014/main" id="{53C967EF-6321-45EB-B34B-D99D778ACFBD}"/>
              </a:ext>
            </a:extLst>
          </p:cNvPr>
          <p:cNvSpPr/>
          <p:nvPr/>
        </p:nvSpPr>
        <p:spPr>
          <a:xfrm>
            <a:off x="181677" y="4273414"/>
            <a:ext cx="2398387" cy="2006873"/>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latin typeface="#9Slide03 SFU Futura_12" panose="00000400000000000000" pitchFamily="2" charset="0"/>
                <a:cs typeface="Arial" panose="020B0604020202020204" pitchFamily="34" charset="0"/>
              </a:rPr>
              <a:t> </a:t>
            </a:r>
            <a:r>
              <a:rPr lang="vi-VN" sz="2600" b="1" dirty="0">
                <a:solidFill>
                  <a:schemeClr val="tx1"/>
                </a:solidFill>
                <a:latin typeface="#9Slide03 SFU Futura_12" panose="00000400000000000000" pitchFamily="2" charset="0"/>
                <a:cs typeface="Arial" panose="020B0604020202020204" pitchFamily="34" charset="0"/>
              </a:rPr>
              <a:t>GV gọi 10 bạn HS tham gia trò chơi</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3582B86B-BF97-4986-B5E7-3EF41E0CF4DB}"/>
              </a:ext>
            </a:extLst>
          </p:cNvPr>
          <p:cNvSpPr/>
          <p:nvPr/>
        </p:nvSpPr>
        <p:spPr>
          <a:xfrm>
            <a:off x="2816963" y="4273417"/>
            <a:ext cx="2955842" cy="200687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latin typeface="#9Slide03 SFU Futura_12" panose="00000400000000000000" pitchFamily="2" charset="0"/>
                <a:cs typeface="Arial" panose="020B0604020202020204" pitchFamily="34" charset="0"/>
              </a:rPr>
              <a:t>GV đưa 10 dữ liệu </a:t>
            </a:r>
            <a:r>
              <a:rPr lang="vi-VN" sz="2600" b="1" dirty="0" smtClean="0">
                <a:solidFill>
                  <a:schemeClr val="tx1"/>
                </a:solidFill>
                <a:latin typeface="#9Slide03 SFU Futura_12" panose="00000400000000000000" pitchFamily="2" charset="0"/>
                <a:cs typeface="Arial" panose="020B0604020202020204" pitchFamily="34" charset="0"/>
              </a:rPr>
              <a:t>để </a:t>
            </a:r>
            <a:r>
              <a:rPr lang="vi-VN" sz="2600" b="1" dirty="0">
                <a:solidFill>
                  <a:schemeClr val="tx1"/>
                </a:solidFill>
                <a:latin typeface="#9Slide03 SFU Futura_12" panose="00000400000000000000" pitchFamily="2" charset="0"/>
                <a:cs typeface="Arial" panose="020B0604020202020204" pitchFamily="34" charset="0"/>
              </a:rPr>
              <a:t>HS xác định đó là thời</a:t>
            </a:r>
          </a:p>
          <a:p>
            <a:pPr algn="ctr"/>
            <a:r>
              <a:rPr lang="vi-VN" sz="2600" b="1" dirty="0">
                <a:solidFill>
                  <a:schemeClr val="tx1"/>
                </a:solidFill>
                <a:latin typeface="#9Slide03 SFU Futura_12" panose="00000400000000000000" pitchFamily="2" charset="0"/>
                <a:cs typeface="Arial" panose="020B0604020202020204" pitchFamily="34" charset="0"/>
              </a:rPr>
              <a:t>tiết hay khí hậu</a:t>
            </a:r>
            <a:endParaRPr lang="en-US" sz="2600" b="1" dirty="0" smtClean="0">
              <a:solidFill>
                <a:schemeClr val="tx1"/>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9119750" y="4309326"/>
            <a:ext cx="2425488" cy="200687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dữ</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liệu</a:t>
            </a:r>
            <a:r>
              <a:rPr lang="en-US" sz="2600" b="1" dirty="0" smtClean="0">
                <a:solidFill>
                  <a:schemeClr val="tx1"/>
                </a:solidFill>
                <a:latin typeface="#9Slide03 SFU Futura_12" panose="00000400000000000000" pitchFamily="2" charset="0"/>
                <a:cs typeface="Arial" panose="020B0604020202020204" pitchFamily="34" charset="0"/>
              </a:rPr>
              <a:t>: 5 </a:t>
            </a:r>
            <a:r>
              <a:rPr lang="en-US" sz="2600" b="1" dirty="0" err="1" smtClean="0">
                <a:solidFill>
                  <a:schemeClr val="tx1"/>
                </a:solidFill>
                <a:latin typeface="#9Slide03 SFU Futura_12" panose="00000400000000000000" pitchFamily="2" charset="0"/>
                <a:cs typeface="Arial" panose="020B0604020202020204" pitchFamily="34" charset="0"/>
              </a:rPr>
              <a:t>tiếng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đếm</a:t>
            </a:r>
            <a:endParaRPr lang="en-US" sz="2600" b="1" dirty="0">
              <a:solidFill>
                <a:schemeClr val="tx1"/>
              </a:solidFill>
              <a:latin typeface="#9Slide03 SFU Futura_12" panose="00000400000000000000" pitchFamily="2" charset="0"/>
              <a:cs typeface="Arial" panose="020B0604020202020204" pitchFamily="34" charset="0"/>
            </a:endParaRPr>
          </a:p>
        </p:txBody>
      </p:sp>
      <p:cxnSp>
        <p:nvCxnSpPr>
          <p:cNvPr id="44" name="Straight Connector 43">
            <a:extLst>
              <a:ext uri="{FF2B5EF4-FFF2-40B4-BE49-F238E27FC236}">
                <a16:creationId xmlns:a16="http://schemas.microsoft.com/office/drawing/2014/main" id="{02A4E065-26AE-42DA-9D35-367AC0CC99D8}"/>
              </a:ext>
            </a:extLst>
          </p:cNvPr>
          <p:cNvCxnSpPr/>
          <p:nvPr/>
        </p:nvCxnSpPr>
        <p:spPr>
          <a:xfrm>
            <a:off x="0" y="2958064"/>
            <a:ext cx="12192000" cy="47001"/>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0" y="3052057"/>
            <a:ext cx="12192000" cy="55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F2071E-DF8C-495C-8676-8F839E06F04F}"/>
              </a:ext>
            </a:extLst>
          </p:cNvPr>
          <p:cNvSpPr/>
          <p:nvPr/>
        </p:nvSpPr>
        <p:spPr>
          <a:xfrm>
            <a:off x="-739945" y="1556200"/>
            <a:ext cx="9060239" cy="132343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TRÒ CHƠI </a:t>
            </a: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GIẢI MÃ</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sp>
        <p:nvSpPr>
          <p:cNvPr id="21" name="Rectangle: Rounded Corners 7">
            <a:extLst>
              <a:ext uri="{FF2B5EF4-FFF2-40B4-BE49-F238E27FC236}">
                <a16:creationId xmlns:a16="http://schemas.microsoft.com/office/drawing/2014/main" id="{53C967EF-6321-45EB-B34B-D99D778ACFBD}"/>
              </a:ext>
            </a:extLst>
          </p:cNvPr>
          <p:cNvSpPr/>
          <p:nvPr/>
        </p:nvSpPr>
        <p:spPr>
          <a:xfrm>
            <a:off x="6072161" y="4309325"/>
            <a:ext cx="2748233" cy="2006873"/>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Mỗi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rPr>
              <a:t>HS </a:t>
            </a:r>
            <a:r>
              <a:rPr lang="en-US" sz="2600" b="1" dirty="0" err="1">
                <a:solidFill>
                  <a:schemeClr val="tx1"/>
                </a:solidFill>
                <a:latin typeface="#9Slide03 SFU Futura_12" panose="00000400000000000000" pitchFamily="2" charset="0"/>
                <a:cs typeface="Arial" panose="020B0604020202020204" pitchFamily="34" charset="0"/>
              </a:rPr>
              <a:t>sẽ</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xác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định</a:t>
            </a:r>
            <a:r>
              <a:rPr lang="en-US" sz="2600" b="1" dirty="0">
                <a:solidFill>
                  <a:schemeClr val="tx1"/>
                </a:solidFill>
                <a:latin typeface="#9Slide03 SFU Futura_12" panose="00000400000000000000" pitchFamily="2" charset="0"/>
                <a:cs typeface="Arial" panose="020B0604020202020204" pitchFamily="34" charset="0"/>
              </a:rPr>
              <a:t> 1 </a:t>
            </a:r>
            <a:r>
              <a:rPr lang="en-US" sz="2600" b="1" dirty="0" err="1">
                <a:solidFill>
                  <a:schemeClr val="tx1"/>
                </a:solidFill>
                <a:latin typeface="#9Slide03 SFU Futura_12" panose="00000400000000000000" pitchFamily="2" charset="0"/>
                <a:cs typeface="Arial" panose="020B0604020202020204" pitchFamily="34" charset="0"/>
              </a:rPr>
              <a:t>dữ</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liệu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thuộc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tiết</a:t>
            </a:r>
            <a:r>
              <a:rPr lang="en-US" sz="2600" b="1" dirty="0">
                <a:solidFill>
                  <a:schemeClr val="tx1"/>
                </a:solidFill>
                <a:latin typeface="#9Slide03 SFU Futura_12" panose="00000400000000000000" pitchFamily="2" charset="0"/>
                <a:cs typeface="Arial" panose="020B0604020202020204" pitchFamily="34" charset="0"/>
              </a:rPr>
              <a:t> hay </a:t>
            </a:r>
            <a:r>
              <a:rPr lang="en-US" sz="2600" b="1" dirty="0" err="1">
                <a:solidFill>
                  <a:schemeClr val="tx1"/>
                </a:solidFill>
                <a:latin typeface="#9Slide03 SFU Futura_12" panose="00000400000000000000" pitchFamily="2" charset="0"/>
                <a:cs typeface="Arial" panose="020B0604020202020204" pitchFamily="34" charset="0"/>
              </a:rPr>
              <a:t>khí</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hậu</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2050" name="Picture 2" descr="Hộp quà bí ẩn số lượng có hạn | Lazad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989" y="0"/>
            <a:ext cx="3719011" cy="371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840807"/>
            <a:ext cx="8153400" cy="4866615"/>
            <a:chOff x="4422621" y="1094857"/>
            <a:chExt cx="7624884"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459546" y="2643284"/>
            <a:ext cx="7614528" cy="3711785"/>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8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8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8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8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8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800" dirty="0">
                <a:latin typeface="#9Slide03 SFU Futura_12" panose="020B0604020202020204" charset="0"/>
                <a:ea typeface="Tahoma" panose="020B0604030504040204" pitchFamily="34" charset="0"/>
                <a:cs typeface="Times New Roman" panose="02020603050405020304" pitchFamily="18" charset="0"/>
              </a:rPr>
              <a:t>………………………</a:t>
            </a:r>
            <a:endParaRPr lang="en-US" sz="2000" dirty="0">
              <a:latin typeface="#9Slide03 SFU Futura_12" panose="020B0604020202020204" charset="0"/>
              <a:ea typeface="Tahoma" panose="020B0604030504040204" pitchFamily="34" charset="0"/>
              <a:cs typeface="Times New Roman" panose="02020603050405020304" pitchFamily="18" charset="0"/>
            </a:endParaRP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a:latin typeface="#9Slide03 SFU Futura_12" panose="020B0604020202020204" charset="0"/>
                <a:ea typeface="Tahoma" panose="020B0604030504040204" pitchFamily="34" charset="0"/>
                <a:cs typeface="Times New Roman" panose="02020603050405020304" pitchFamily="18" charset="0"/>
              </a:rPr>
              <a:t>Nhiệt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độ</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trung</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bình</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tháng</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cao</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nhất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baseline="30000" dirty="0">
                <a:latin typeface="#9Slide03 SFU Futura_12" panose="020B0604020202020204" charset="0"/>
                <a:ea typeface="Tahoma" panose="020B0604030504040204" pitchFamily="34" charset="0"/>
                <a:cs typeface="Times New Roman" panose="02020603050405020304" pitchFamily="18" charset="0"/>
              </a:rPr>
              <a:t>0</a:t>
            </a:r>
            <a:r>
              <a:rPr lang="en-US" sz="2800" dirty="0">
                <a:latin typeface="#9Slide03 SFU Futura_12" panose="020B0604020202020204" charset="0"/>
                <a:ea typeface="Tahoma" panose="020B0604030504040204" pitchFamily="34" charset="0"/>
                <a:cs typeface="Times New Roman" panose="02020603050405020304" pitchFamily="18" charset="0"/>
              </a:rPr>
              <a:t>C</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8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độ</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nhiệt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độ</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năm</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baseline="30000" dirty="0">
                <a:latin typeface="#9Slide03 SFU Futura_12" panose="020B0604020202020204" charset="0"/>
                <a:ea typeface="Tahoma" panose="020B0604030504040204" pitchFamily="34" charset="0"/>
                <a:cs typeface="Times New Roman" panose="02020603050405020304" pitchFamily="18" charset="0"/>
              </a:rPr>
              <a:t>0</a:t>
            </a:r>
            <a:r>
              <a:rPr lang="en-US" sz="2800" dirty="0">
                <a:latin typeface="#9Slide03 SFU Futura_12" panose="020B0604020202020204" charset="0"/>
                <a:ea typeface="Tahoma" panose="020B0604030504040204" pitchFamily="34" charset="0"/>
                <a:cs typeface="Times New Roman" panose="02020603050405020304" pitchFamily="18" charset="0"/>
              </a:rPr>
              <a:t>C):	</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lượng</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mưa</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cả</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năm</a:t>
            </a:r>
            <a:r>
              <a:rPr lang="en-US" sz="2800" dirty="0">
                <a:latin typeface="#9Slide03 SFU Futura_12" panose="020B0604020202020204" charset="0"/>
                <a:ea typeface="Tahoma" panose="020B0604030504040204" pitchFamily="34" charset="0"/>
                <a:cs typeface="Times New Roman" panose="02020603050405020304" pitchFamily="18" charset="0"/>
              </a:rPr>
              <a:t> (mm</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Calibri" panose="020F0502020204030204" pitchFamily="34" charset="0"/>
              </a:rPr>
              <a:t>Phân</a:t>
            </a:r>
            <a:r>
              <a:rPr lang="en-US" sz="2800" dirty="0" smtClean="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bố</a:t>
            </a:r>
            <a:r>
              <a:rPr lang="en-US" sz="2800" dirty="0">
                <a:latin typeface="#9Slide03 SFU Futura_12" panose="020B0604020202020204" charset="0"/>
                <a:ea typeface="Calibri" panose="020F0502020204030204" pitchFamily="34" charset="0"/>
              </a:rPr>
              <a:t> </a:t>
            </a:r>
            <a:r>
              <a:rPr lang="en-US" sz="2800" dirty="0" err="1" smtClean="0">
                <a:latin typeface="#9Slide03 SFU Futura_12" panose="020B0604020202020204" charset="0"/>
                <a:ea typeface="Calibri" panose="020F0502020204030204" pitchFamily="34" charset="0"/>
              </a:rPr>
              <a:t>mưa</a:t>
            </a:r>
            <a:r>
              <a:rPr lang="en-US" sz="2800" dirty="0" smtClean="0">
                <a:latin typeface="#9Slide03 SFU Futura_12" panose="020B0604020202020204" charset="0"/>
                <a:ea typeface="Calibri" panose="020F0502020204030204" pitchFamily="34" charset="0"/>
              </a:rPr>
              <a:t>: ………………………….……..</a:t>
            </a:r>
          </a:p>
          <a:p>
            <a:pPr marR="194310" algn="just">
              <a:lnSpc>
                <a:spcPct val="120000"/>
              </a:lnSpc>
            </a:pPr>
            <a:r>
              <a:rPr lang="en-US" sz="2800" dirty="0" smtClean="0">
                <a:latin typeface="#9Slide03 SFU Futura_12" panose="020B0604020202020204" charset="0"/>
                <a:ea typeface="Calibri" panose="020F0502020204030204" pitchFamily="34" charset="0"/>
              </a:rPr>
              <a:t>……………………………………………………</a:t>
            </a:r>
            <a:endParaRPr lang="en-US" sz="2800" dirty="0">
              <a:latin typeface="#9Slide03 SFU Futura_12" panose="020B0604020202020204" charset="0"/>
            </a:endParaRPr>
          </a:p>
        </p:txBody>
      </p:sp>
      <p:pic>
        <p:nvPicPr>
          <p:cNvPr id="20" name="Picture 19"/>
          <p:cNvPicPr/>
          <p:nvPr/>
        </p:nvPicPr>
        <p:blipFill>
          <a:blip r:embed="rId7"/>
          <a:stretch>
            <a:fillRect/>
          </a:stretch>
        </p:blipFill>
        <p:spPr>
          <a:xfrm>
            <a:off x="8185762" y="1766846"/>
            <a:ext cx="3945278" cy="2302234"/>
          </a:xfrm>
          <a:prstGeom prst="rect">
            <a:avLst/>
          </a:prstGeom>
        </p:spPr>
      </p:pic>
      <p:pic>
        <p:nvPicPr>
          <p:cNvPr id="21" name="Picture 20"/>
          <p:cNvPicPr/>
          <p:nvPr/>
        </p:nvPicPr>
        <p:blipFill>
          <a:blip r:embed="rId8"/>
          <a:stretch>
            <a:fillRect/>
          </a:stretch>
        </p:blipFill>
        <p:spPr>
          <a:xfrm>
            <a:off x="8231905" y="4435643"/>
            <a:ext cx="3899135" cy="2274570"/>
          </a:xfrm>
          <a:prstGeom prst="rect">
            <a:avLst/>
          </a:prstGeom>
        </p:spPr>
      </p:pic>
    </p:spTree>
    <p:extLst>
      <p:ext uri="{BB962C8B-B14F-4D97-AF65-F5344CB8AC3E}">
        <p14:creationId xmlns:p14="http://schemas.microsoft.com/office/powerpoint/2010/main" val="11696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2798272" cy="461665"/>
          </a:xfrm>
          <a:prstGeom prst="rect">
            <a:avLst/>
          </a:prstGeom>
        </p:spPr>
        <p:txBody>
          <a:bodyPr wrap="square">
            <a:spAutoFit/>
          </a:bodyPr>
          <a:lstStyle/>
          <a:p>
            <a:r>
              <a:rPr lang="en-US" sz="2400" b="1" dirty="0" err="1">
                <a:solidFill>
                  <a:srgbClr val="0027CF"/>
                </a:solidFill>
                <a:latin typeface="#9Slide03 SFU Futura_12" panose="020B0604020202020204" charset="0"/>
                <a:ea typeface="Calibri" panose="020F0502020204030204" pitchFamily="34" charset="0"/>
              </a:rPr>
              <a:t>Nhiệt</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đới</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gió</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mùa</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6437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a:t>
            </a:r>
            <a:r>
              <a:rPr lang="en-US" sz="2000" b="1" dirty="0" smtClean="0">
                <a:solidFill>
                  <a:srgbClr val="0027CF"/>
                </a:solidFill>
                <a:latin typeface="#9Slide03 SFU Futura_12" panose="020B0604020202020204" charset="0"/>
                <a:ea typeface="Calibri" panose="020F0502020204030204" pitchFamily="34" charset="0"/>
              </a:rPr>
              <a:t>30</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a:t>
            </a:r>
            <a:r>
              <a:rPr lang="en-US" sz="2000" b="1" dirty="0" smtClean="0">
                <a:solidFill>
                  <a:srgbClr val="0027CF"/>
                </a:solidFill>
                <a:latin typeface="#9Slide03 SFU Futura_12" panose="020B0604020202020204" charset="0"/>
                <a:ea typeface="Calibri" panose="020F0502020204030204" pitchFamily="34" charset="0"/>
              </a:rPr>
              <a:t>T7)</a:t>
            </a:r>
            <a:endParaRPr lang="en-US" sz="2000" b="1" dirty="0">
              <a:solidFill>
                <a:srgbClr val="0027CF"/>
              </a:solidFill>
              <a:latin typeface="#9Slide03 SFU Futura_12" panose="020B0604020202020204" charset="0"/>
            </a:endParaRPr>
          </a:p>
        </p:txBody>
      </p:sp>
      <p:sp>
        <p:nvSpPr>
          <p:cNvPr id="20" name="Rectangle 19"/>
          <p:cNvSpPr/>
          <p:nvPr/>
        </p:nvSpPr>
        <p:spPr>
          <a:xfrm>
            <a:off x="6312451" y="4154034"/>
            <a:ext cx="2157963"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a:t>
            </a:r>
            <a:r>
              <a:rPr lang="en-US" sz="2000" b="1" dirty="0" smtClean="0">
                <a:solidFill>
                  <a:srgbClr val="0027CF"/>
                </a:solidFill>
                <a:latin typeface="#9Slide03 SFU Futura_12" panose="020B0604020202020204" charset="0"/>
                <a:ea typeface="Calibri" panose="020F0502020204030204" pitchFamily="34" charset="0"/>
              </a:rPr>
              <a:t>19</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(T1)</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748923"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11</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242648" cy="400110"/>
          </a:xfrm>
          <a:prstGeom prst="rect">
            <a:avLst/>
          </a:prstGeom>
        </p:spPr>
        <p:txBody>
          <a:bodyPr wrap="none">
            <a:spAutoFit/>
          </a:bodyPr>
          <a:lstStyle/>
          <a:p>
            <a:r>
              <a:rPr lang="en-US" sz="2000" b="1" dirty="0">
                <a:solidFill>
                  <a:srgbClr val="0027CF"/>
                </a:solidFill>
                <a:latin typeface="#9Slide03 SFU Futura_12" panose="020B0604020202020204" charset="0"/>
                <a:ea typeface="Calibri" panose="020F0502020204030204" pitchFamily="34" charset="0"/>
              </a:rPr>
              <a:t>1694 mm</a:t>
            </a:r>
            <a:endParaRPr lang="en-US" sz="2000" b="1" dirty="0">
              <a:solidFill>
                <a:srgbClr val="0027CF"/>
              </a:solidFill>
              <a:latin typeface="#9Slide03 SFU Futura_12" panose="020B0604020202020204" charset="0"/>
            </a:endParaRPr>
          </a:p>
        </p:txBody>
      </p:sp>
      <p:sp>
        <p:nvSpPr>
          <p:cNvPr id="23" name="Rectangle 22"/>
          <p:cNvSpPr/>
          <p:nvPr/>
        </p:nvSpPr>
        <p:spPr>
          <a:xfrm>
            <a:off x="2893032" y="5503635"/>
            <a:ext cx="4452648" cy="830997"/>
          </a:xfrm>
          <a:prstGeom prst="rect">
            <a:avLst/>
          </a:prstGeom>
        </p:spPr>
        <p:txBody>
          <a:bodyPr wrap="square">
            <a:spAutoFit/>
          </a:bodyPr>
          <a:lstStyle/>
          <a:p>
            <a:r>
              <a:rPr lang="en-US" sz="2400" b="1" dirty="0" err="1">
                <a:solidFill>
                  <a:srgbClr val="0027CF"/>
                </a:solidFill>
                <a:latin typeface="#9Slide03 SFU Futura_12" panose="020B0604020202020204" charset="0"/>
                <a:ea typeface="Calibri" panose="020F0502020204030204" pitchFamily="34" charset="0"/>
              </a:rPr>
              <a:t>Chênh</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lệch</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lớn</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mưa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nhiều</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vào</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mùa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hạ</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ít</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mưa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vào</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mùa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đông</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235839" y="2384468"/>
            <a:ext cx="5919335"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HÀ NỘI – VIỆT NAM</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19" name="Picture 18"/>
          <p:cNvPicPr>
            <a:picLocks noChangeAspect="1"/>
          </p:cNvPicPr>
          <p:nvPr/>
        </p:nvPicPr>
        <p:blipFill>
          <a:blip r:embed="rId8"/>
          <a:stretch>
            <a:fillRect/>
          </a:stretch>
        </p:blipFill>
        <p:spPr>
          <a:xfrm>
            <a:off x="8765727" y="1987097"/>
            <a:ext cx="3365314" cy="3799548"/>
          </a:xfrm>
          <a:prstGeom prst="rect">
            <a:avLst/>
          </a:prstGeom>
        </p:spPr>
      </p:pic>
    </p:spTree>
    <p:extLst>
      <p:ext uri="{BB962C8B-B14F-4D97-AF65-F5344CB8AC3E}">
        <p14:creationId xmlns:p14="http://schemas.microsoft.com/office/powerpoint/2010/main" val="107675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3593754" cy="461665"/>
          </a:xfrm>
          <a:prstGeom prst="rect">
            <a:avLst/>
          </a:prstGeom>
        </p:spPr>
        <p:txBody>
          <a:bodyPr wrap="square">
            <a:spAutoFit/>
          </a:bodyPr>
          <a:lstStyle/>
          <a:p>
            <a:r>
              <a:rPr lang="en-US" sz="2400" b="1" dirty="0" err="1" smtClean="0">
                <a:solidFill>
                  <a:srgbClr val="0027CF"/>
                </a:solidFill>
                <a:latin typeface="#9Slide03 SFU Futura_12" panose="020B0604020202020204" charset="0"/>
                <a:ea typeface="Calibri" panose="020F0502020204030204" pitchFamily="34" charset="0"/>
              </a:rPr>
              <a:t>Nhiệt</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đới</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lục</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địa</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6437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a:t>
            </a:r>
            <a:r>
              <a:rPr lang="en-US" sz="2000" b="1" dirty="0" smtClean="0">
                <a:solidFill>
                  <a:srgbClr val="0027CF"/>
                </a:solidFill>
                <a:latin typeface="#9Slide03 SFU Futura_12" panose="020B0604020202020204" charset="0"/>
                <a:ea typeface="Calibri" panose="020F0502020204030204" pitchFamily="34" charset="0"/>
              </a:rPr>
              <a:t>32</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a:t>
            </a:r>
            <a:r>
              <a:rPr lang="en-US" sz="2000" b="1" dirty="0" smtClean="0">
                <a:solidFill>
                  <a:srgbClr val="0027CF"/>
                </a:solidFill>
                <a:latin typeface="#9Slide03 SFU Futura_12" panose="020B0604020202020204" charset="0"/>
                <a:ea typeface="Calibri" panose="020F0502020204030204" pitchFamily="34" charset="0"/>
              </a:rPr>
              <a:t>T4)</a:t>
            </a:r>
            <a:endParaRPr lang="en-US" sz="2000" b="1" dirty="0">
              <a:solidFill>
                <a:srgbClr val="0027CF"/>
              </a:solidFill>
              <a:latin typeface="#9Slide03 SFU Futura_12" panose="020B0604020202020204" charset="0"/>
            </a:endParaRPr>
          </a:p>
        </p:txBody>
      </p:sp>
      <p:sp>
        <p:nvSpPr>
          <p:cNvPr id="20" name="Rectangle 19"/>
          <p:cNvSpPr/>
          <p:nvPr/>
        </p:nvSpPr>
        <p:spPr>
          <a:xfrm>
            <a:off x="6221011" y="4154034"/>
            <a:ext cx="2313454"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a:t>
            </a:r>
            <a:r>
              <a:rPr lang="en-US" sz="2000" b="1" dirty="0" smtClean="0">
                <a:solidFill>
                  <a:srgbClr val="0027CF"/>
                </a:solidFill>
                <a:latin typeface="#9Slide03 SFU Futura_12" panose="020B0604020202020204" charset="0"/>
                <a:ea typeface="Calibri" panose="020F0502020204030204" pitchFamily="34" charset="0"/>
              </a:rPr>
              <a:t>22</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a:t>
            </a:r>
            <a:r>
              <a:rPr lang="en-US" sz="2000" b="1" dirty="0" smtClean="0">
                <a:solidFill>
                  <a:srgbClr val="0027CF"/>
                </a:solidFill>
                <a:latin typeface="#9Slide03 SFU Futura_12" panose="020B0604020202020204" charset="0"/>
                <a:ea typeface="Calibri" panose="020F0502020204030204" pitchFamily="34" charset="0"/>
              </a:rPr>
              <a:t>T12)</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748923"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10</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099981"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647 </a:t>
            </a:r>
            <a:r>
              <a:rPr lang="en-US" sz="2000" b="1" dirty="0">
                <a:solidFill>
                  <a:srgbClr val="0027CF"/>
                </a:solidFill>
                <a:latin typeface="#9Slide03 SFU Futura_12" panose="020B0604020202020204" charset="0"/>
                <a:ea typeface="Calibri" panose="020F0502020204030204" pitchFamily="34" charset="0"/>
              </a:rPr>
              <a:t>mm</a:t>
            </a:r>
            <a:endParaRPr lang="en-US" sz="2000" b="1" dirty="0">
              <a:solidFill>
                <a:srgbClr val="0027CF"/>
              </a:solidFill>
              <a:latin typeface="#9Slide03 SFU Futura_12" panose="020B0604020202020204" charset="0"/>
            </a:endParaRPr>
          </a:p>
        </p:txBody>
      </p:sp>
      <p:sp>
        <p:nvSpPr>
          <p:cNvPr id="23" name="Rectangle 22"/>
          <p:cNvSpPr/>
          <p:nvPr/>
        </p:nvSpPr>
        <p:spPr>
          <a:xfrm>
            <a:off x="2893032" y="5503635"/>
            <a:ext cx="5092728" cy="830997"/>
          </a:xfrm>
          <a:prstGeom prst="rect">
            <a:avLst/>
          </a:prstGeom>
        </p:spPr>
        <p:txBody>
          <a:bodyPr wrap="square">
            <a:spAutoFit/>
          </a:bodyPr>
          <a:lstStyle/>
          <a:p>
            <a:r>
              <a:rPr lang="en-US" sz="2400" b="1" dirty="0" smtClean="0">
                <a:solidFill>
                  <a:srgbClr val="0027CF"/>
                </a:solidFill>
                <a:latin typeface="#9Slide03 SFU Futura_12" panose="020B0604020202020204" charset="0"/>
                <a:ea typeface="Calibri" panose="020F0502020204030204" pitchFamily="34" charset="0"/>
              </a:rPr>
              <a:t> </a:t>
            </a:r>
            <a:r>
              <a:rPr lang="vi-VN" sz="2400" b="1" dirty="0">
                <a:solidFill>
                  <a:srgbClr val="0027CF"/>
                </a:solidFill>
                <a:latin typeface="#9Slide03 SFU Futura_12" panose="020B0604020202020204" charset="0"/>
                <a:ea typeface="Calibri" panose="020F0502020204030204" pitchFamily="34" charset="0"/>
              </a:rPr>
              <a:t>Có sự chênh </a:t>
            </a:r>
            <a:r>
              <a:rPr lang="vi-VN" sz="2400" b="1" dirty="0" smtClean="0">
                <a:solidFill>
                  <a:srgbClr val="0027CF"/>
                </a:solidFill>
                <a:latin typeface="#9Slide03 SFU Futura_12" panose="020B0604020202020204" charset="0"/>
                <a:ea typeface="Calibri" panose="020F0502020204030204" pitchFamily="34" charset="0"/>
              </a:rPr>
              <a:t>lệch</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lớn</a:t>
            </a:r>
            <a:r>
              <a:rPr lang="vi-VN"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có</a:t>
            </a:r>
            <a:r>
              <a:rPr lang="en-US" sz="2400" b="1" dirty="0" smtClean="0">
                <a:solidFill>
                  <a:srgbClr val="0027CF"/>
                </a:solidFill>
                <a:latin typeface="#9Slide03 SFU Futura_12" panose="020B0604020202020204" charset="0"/>
                <a:ea typeface="Calibri" panose="020F0502020204030204" pitchFamily="34" charset="0"/>
              </a:rPr>
              <a:t> 1 </a:t>
            </a:r>
            <a:r>
              <a:rPr lang="en-US" sz="2400" b="1" dirty="0" err="1" smtClean="0">
                <a:solidFill>
                  <a:srgbClr val="0027CF"/>
                </a:solidFill>
                <a:latin typeface="#9Slide03 SFU Futura_12" panose="020B0604020202020204" charset="0"/>
                <a:ea typeface="Calibri" panose="020F0502020204030204" pitchFamily="34" charset="0"/>
              </a:rPr>
              <a:t>mùa</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mưa</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ít</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hè</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và</a:t>
            </a:r>
            <a:r>
              <a:rPr lang="en-US" sz="2400" b="1" dirty="0" smtClean="0">
                <a:solidFill>
                  <a:srgbClr val="0027CF"/>
                </a:solidFill>
                <a:latin typeface="#9Slide03 SFU Futura_12" panose="020B0604020202020204" charset="0"/>
                <a:ea typeface="Calibri" panose="020F0502020204030204" pitchFamily="34" charset="0"/>
              </a:rPr>
              <a:t> 1 </a:t>
            </a:r>
            <a:r>
              <a:rPr lang="en-US" sz="2400" b="1" dirty="0" err="1" smtClean="0">
                <a:solidFill>
                  <a:srgbClr val="0027CF"/>
                </a:solidFill>
                <a:latin typeface="#9Slide03 SFU Futura_12" panose="020B0604020202020204" charset="0"/>
                <a:ea typeface="Calibri" panose="020F0502020204030204" pitchFamily="34" charset="0"/>
              </a:rPr>
              <a:t>mùa</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khô</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đông</a:t>
            </a:r>
            <a:r>
              <a:rPr lang="en-US" sz="2400" b="1" dirty="0" smtClean="0">
                <a:solidFill>
                  <a:srgbClr val="0027CF"/>
                </a:solidFill>
                <a:latin typeface="#9Slide03 SFU Futura_12" panose="020B0604020202020204" charset="0"/>
                <a:ea typeface="Calibri" panose="020F0502020204030204" pitchFamily="34" charset="0"/>
              </a:rPr>
              <a:t>)</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355056" y="2431626"/>
            <a:ext cx="5919335" cy="707886"/>
          </a:xfrm>
          <a:prstGeom prst="rect">
            <a:avLst/>
          </a:prstGeom>
          <a:noFill/>
        </p:spPr>
        <p:txBody>
          <a:bodyPr wrap="square" lIns="91440" tIns="45720" rIns="91440" bIns="45720">
            <a:spAutoFit/>
          </a:bodyPr>
          <a:lstStyle/>
          <a:p>
            <a:pPr algn="ctr"/>
            <a:r>
              <a:rPr lang="en-US" sz="4000" b="1"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GIA-MÊ-NA, SAT</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18" name="Picture 17"/>
          <p:cNvPicPr>
            <a:picLocks noChangeAspect="1"/>
          </p:cNvPicPr>
          <p:nvPr/>
        </p:nvPicPr>
        <p:blipFill>
          <a:blip r:embed="rId8"/>
          <a:stretch>
            <a:fillRect/>
          </a:stretch>
        </p:blipFill>
        <p:spPr>
          <a:xfrm>
            <a:off x="8751878" y="2269532"/>
            <a:ext cx="3306808" cy="3679634"/>
          </a:xfrm>
          <a:prstGeom prst="rect">
            <a:avLst/>
          </a:prstGeom>
        </p:spPr>
      </p:pic>
    </p:spTree>
    <p:extLst>
      <p:ext uri="{BB962C8B-B14F-4D97-AF65-F5344CB8AC3E}">
        <p14:creationId xmlns:p14="http://schemas.microsoft.com/office/powerpoint/2010/main" val="20080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2798272" cy="461665"/>
          </a:xfrm>
          <a:prstGeom prst="rect">
            <a:avLst/>
          </a:prstGeom>
        </p:spPr>
        <p:txBody>
          <a:bodyPr wrap="square">
            <a:spAutoFit/>
          </a:bodyPr>
          <a:lstStyle/>
          <a:p>
            <a:r>
              <a:rPr lang="en-US" sz="2400" b="1" dirty="0" err="1" smtClean="0">
                <a:solidFill>
                  <a:srgbClr val="0027CF"/>
                </a:solidFill>
                <a:latin typeface="#9Slide03 SFU Futura_12" panose="020B0604020202020204" charset="0"/>
              </a:rPr>
              <a:t>Ôn</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hải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dương</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6437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a:t>
            </a:r>
            <a:r>
              <a:rPr lang="en-US" sz="2000" b="1" dirty="0" smtClean="0">
                <a:solidFill>
                  <a:srgbClr val="0027CF"/>
                </a:solidFill>
                <a:latin typeface="#9Slide03 SFU Futura_12" panose="020B0604020202020204" charset="0"/>
                <a:ea typeface="Calibri" panose="020F0502020204030204" pitchFamily="34" charset="0"/>
              </a:rPr>
              <a:t>17</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(T7)</a:t>
            </a:r>
            <a:endParaRPr lang="en-US" sz="2000" b="1" dirty="0">
              <a:solidFill>
                <a:srgbClr val="0027CF"/>
              </a:solidFill>
              <a:latin typeface="#9Slide03 SFU Futura_12" panose="020B0604020202020204" charset="0"/>
            </a:endParaRPr>
          </a:p>
        </p:txBody>
      </p:sp>
      <p:sp>
        <p:nvSpPr>
          <p:cNvPr id="20" name="Rectangle 19"/>
          <p:cNvSpPr/>
          <p:nvPr/>
        </p:nvSpPr>
        <p:spPr>
          <a:xfrm>
            <a:off x="6312451" y="4154034"/>
            <a:ext cx="201529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a:t>
            </a:r>
            <a:r>
              <a:rPr lang="en-US" sz="2000" b="1" dirty="0" smtClean="0">
                <a:solidFill>
                  <a:srgbClr val="0027CF"/>
                </a:solidFill>
                <a:latin typeface="#9Slide03 SFU Futura_12" panose="020B0604020202020204" charset="0"/>
                <a:ea typeface="Calibri" panose="020F0502020204030204" pitchFamily="34" charset="0"/>
              </a:rPr>
              <a:t>8</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(T1)</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603050"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9</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099981"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820 </a:t>
            </a:r>
            <a:r>
              <a:rPr lang="en-US" sz="2000" b="1" dirty="0">
                <a:solidFill>
                  <a:srgbClr val="0027CF"/>
                </a:solidFill>
                <a:latin typeface="#9Slide03 SFU Futura_12" panose="020B0604020202020204" charset="0"/>
                <a:ea typeface="Calibri" panose="020F0502020204030204" pitchFamily="34" charset="0"/>
              </a:rPr>
              <a:t>mm</a:t>
            </a:r>
            <a:endParaRPr lang="en-US" sz="2000" b="1" dirty="0">
              <a:solidFill>
                <a:srgbClr val="0027CF"/>
              </a:solidFill>
              <a:latin typeface="#9Slide03 SFU Futura_12" panose="020B0604020202020204" charset="0"/>
            </a:endParaRPr>
          </a:p>
        </p:txBody>
      </p:sp>
      <p:sp>
        <p:nvSpPr>
          <p:cNvPr id="23" name="Rectangle 22"/>
          <p:cNvSpPr/>
          <p:nvPr/>
        </p:nvSpPr>
        <p:spPr>
          <a:xfrm>
            <a:off x="2766451" y="5458742"/>
            <a:ext cx="5199408" cy="461665"/>
          </a:xfrm>
          <a:prstGeom prst="rect">
            <a:avLst/>
          </a:prstGeom>
        </p:spPr>
        <p:txBody>
          <a:bodyPr wrap="square">
            <a:spAutoFit/>
          </a:bodyPr>
          <a:lstStyle/>
          <a:p>
            <a:pPr algn="just"/>
            <a:r>
              <a:rPr lang="vi-VN" sz="2400" b="1" dirty="0">
                <a:solidFill>
                  <a:srgbClr val="0027CF"/>
                </a:solidFill>
                <a:latin typeface="#9Slide03 SFU Futura_12" panose="020B0604020202020204" charset="0"/>
                <a:ea typeface="Calibri" panose="020F0502020204030204" pitchFamily="34" charset="0"/>
              </a:rPr>
              <a:t>Khá đều trong năm và ở mức </a:t>
            </a:r>
            <a:r>
              <a:rPr lang="vi-VN" sz="2400" b="1" dirty="0" smtClean="0">
                <a:solidFill>
                  <a:srgbClr val="0027CF"/>
                </a:solidFill>
                <a:latin typeface="#9Slide03 SFU Futura_12" panose="020B0604020202020204" charset="0"/>
                <a:ea typeface="Calibri" panose="020F0502020204030204" pitchFamily="34" charset="0"/>
              </a:rPr>
              <a:t>thấp</a:t>
            </a:r>
            <a:r>
              <a:rPr lang="en-US" sz="2400" b="1" dirty="0">
                <a:solidFill>
                  <a:srgbClr val="0027CF"/>
                </a:solidFill>
                <a:latin typeface="#9Slide03 SFU Futura_12" panose="020B0604020202020204" charset="0"/>
                <a:ea typeface="Calibri" panose="020F0502020204030204" pitchFamily="34" charset="0"/>
              </a:rPr>
              <a:t>.</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235839" y="2384468"/>
            <a:ext cx="5919335"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BRET, PHÁP</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18" name="Picture 17"/>
          <p:cNvPicPr>
            <a:picLocks noChangeAspect="1"/>
          </p:cNvPicPr>
          <p:nvPr/>
        </p:nvPicPr>
        <p:blipFill>
          <a:blip r:embed="rId8"/>
          <a:stretch>
            <a:fillRect/>
          </a:stretch>
        </p:blipFill>
        <p:spPr>
          <a:xfrm>
            <a:off x="8703926" y="2120701"/>
            <a:ext cx="3441080" cy="3799705"/>
          </a:xfrm>
          <a:prstGeom prst="rect">
            <a:avLst/>
          </a:prstGeom>
        </p:spPr>
      </p:pic>
    </p:spTree>
    <p:extLst>
      <p:ext uri="{BB962C8B-B14F-4D97-AF65-F5344CB8AC3E}">
        <p14:creationId xmlns:p14="http://schemas.microsoft.com/office/powerpoint/2010/main" val="37455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2798272" cy="461665"/>
          </a:xfrm>
          <a:prstGeom prst="rect">
            <a:avLst/>
          </a:prstGeom>
        </p:spPr>
        <p:txBody>
          <a:bodyPr wrap="square">
            <a:spAutoFit/>
          </a:bodyPr>
          <a:lstStyle/>
          <a:p>
            <a:r>
              <a:rPr lang="en-US" sz="2400" b="1" dirty="0" err="1" smtClean="0">
                <a:solidFill>
                  <a:srgbClr val="0027CF"/>
                </a:solidFill>
                <a:latin typeface="#9Slide03 SFU Futura_12" panose="020B0604020202020204" charset="0"/>
              </a:rPr>
              <a:t>Ôn</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lục</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địa</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57963"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a:t>
            </a:r>
            <a:r>
              <a:rPr lang="en-US" sz="2000" b="1" dirty="0" smtClean="0">
                <a:solidFill>
                  <a:srgbClr val="0027CF"/>
                </a:solidFill>
                <a:latin typeface="#9Slide03 SFU Futura_12" panose="020B0604020202020204" charset="0"/>
                <a:ea typeface="Calibri" panose="020F0502020204030204" pitchFamily="34" charset="0"/>
              </a:rPr>
              <a:t>20</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(T7)</a:t>
            </a:r>
            <a:endParaRPr lang="en-US" sz="2000" b="1" dirty="0">
              <a:solidFill>
                <a:srgbClr val="0027CF"/>
              </a:solidFill>
              <a:latin typeface="#9Slide03 SFU Futura_12" panose="020B0604020202020204" charset="0"/>
            </a:endParaRPr>
          </a:p>
        </p:txBody>
      </p:sp>
      <p:sp>
        <p:nvSpPr>
          <p:cNvPr id="20" name="Rectangle 19"/>
          <p:cNvSpPr/>
          <p:nvPr/>
        </p:nvSpPr>
        <p:spPr>
          <a:xfrm>
            <a:off x="6312451" y="4154034"/>
            <a:ext cx="2173993"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 </a:t>
            </a:r>
            <a:r>
              <a:rPr lang="en-US" sz="2000" b="1" dirty="0" smtClean="0">
                <a:solidFill>
                  <a:srgbClr val="0027CF"/>
                </a:solidFill>
                <a:latin typeface="#9Slide03 SFU Futura_12" panose="020B0604020202020204" charset="0"/>
                <a:ea typeface="Calibri" panose="020F0502020204030204" pitchFamily="34" charset="0"/>
              </a:rPr>
              <a:t>8</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(T1)</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752129"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12</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099981"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443 </a:t>
            </a:r>
            <a:r>
              <a:rPr lang="en-US" sz="2000" b="1" dirty="0">
                <a:solidFill>
                  <a:srgbClr val="0027CF"/>
                </a:solidFill>
                <a:latin typeface="#9Slide03 SFU Futura_12" panose="020B0604020202020204" charset="0"/>
                <a:ea typeface="Calibri" panose="020F0502020204030204" pitchFamily="34" charset="0"/>
              </a:rPr>
              <a:t>mm</a:t>
            </a:r>
            <a:endParaRPr lang="en-US" sz="2000" b="1" dirty="0">
              <a:solidFill>
                <a:srgbClr val="0027CF"/>
              </a:solidFill>
              <a:latin typeface="#9Slide03 SFU Futura_12" panose="020B0604020202020204" charset="0"/>
            </a:endParaRPr>
          </a:p>
        </p:txBody>
      </p:sp>
      <p:sp>
        <p:nvSpPr>
          <p:cNvPr id="23" name="Rectangle 22"/>
          <p:cNvSpPr/>
          <p:nvPr/>
        </p:nvSpPr>
        <p:spPr>
          <a:xfrm>
            <a:off x="2893032" y="5503635"/>
            <a:ext cx="4452648" cy="830997"/>
          </a:xfrm>
          <a:prstGeom prst="rect">
            <a:avLst/>
          </a:prstGeom>
        </p:spPr>
        <p:txBody>
          <a:bodyPr wrap="square">
            <a:spAutoFit/>
          </a:bodyPr>
          <a:lstStyle/>
          <a:p>
            <a:r>
              <a:rPr lang="en-US" sz="2400" b="1" dirty="0" smtClean="0">
                <a:solidFill>
                  <a:srgbClr val="0027CF"/>
                </a:solidFill>
                <a:latin typeface="#9Slide03 SFU Futura_12" panose="020B0604020202020204" charset="0"/>
                <a:ea typeface="Calibri" panose="020F0502020204030204" pitchFamily="34" charset="0"/>
              </a:rPr>
              <a:t> </a:t>
            </a:r>
            <a:r>
              <a:rPr lang="vi-VN" sz="2400" b="1" dirty="0">
                <a:solidFill>
                  <a:srgbClr val="0027CF"/>
                </a:solidFill>
                <a:latin typeface="#9Slide03 SFU Futura_12" panose="020B0604020202020204" charset="0"/>
                <a:ea typeface="Calibri" panose="020F0502020204030204" pitchFamily="34" charset="0"/>
              </a:rPr>
              <a:t>Lượng mưa rất thấp, (mùa hạ mưa nhiều hơn một chút</a:t>
            </a:r>
            <a:r>
              <a:rPr lang="vi-VN" sz="2400" b="1" dirty="0" smtClean="0">
                <a:solidFill>
                  <a:srgbClr val="0027CF"/>
                </a:solidFill>
                <a:latin typeface="#9Slide03 SFU Futura_12" panose="020B0604020202020204" charset="0"/>
                <a:ea typeface="Calibri" panose="020F0502020204030204" pitchFamily="34" charset="0"/>
              </a:rPr>
              <a:t>)</a:t>
            </a:r>
            <a:r>
              <a:rPr lang="en-US" sz="2400" b="1" dirty="0" smtClean="0">
                <a:solidFill>
                  <a:srgbClr val="0027CF"/>
                </a:solidFill>
                <a:latin typeface="#9Slide03 SFU Futura_12" panose="020B0604020202020204" charset="0"/>
                <a:ea typeface="Calibri" panose="020F0502020204030204" pitchFamily="34" charset="0"/>
              </a:rPr>
              <a:t>.</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235839" y="2384468"/>
            <a:ext cx="6749921"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CA-DAN, LIÊN BANG NGA</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24" name="Picture 23"/>
          <p:cNvPicPr>
            <a:picLocks noChangeAspect="1"/>
          </p:cNvPicPr>
          <p:nvPr/>
        </p:nvPicPr>
        <p:blipFill>
          <a:blip r:embed="rId8"/>
          <a:stretch>
            <a:fillRect/>
          </a:stretch>
        </p:blipFill>
        <p:spPr>
          <a:xfrm>
            <a:off x="8723340" y="2269532"/>
            <a:ext cx="3387290" cy="3669564"/>
          </a:xfrm>
          <a:prstGeom prst="rect">
            <a:avLst/>
          </a:prstGeom>
        </p:spPr>
      </p:pic>
    </p:spTree>
    <p:extLst>
      <p:ext uri="{BB962C8B-B14F-4D97-AF65-F5344CB8AC3E}">
        <p14:creationId xmlns:p14="http://schemas.microsoft.com/office/powerpoint/2010/main" val="32370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F2071E-DF8C-495C-8676-8F839E06F04F}"/>
              </a:ext>
            </a:extLst>
          </p:cNvPr>
          <p:cNvSpPr/>
          <p:nvPr/>
        </p:nvSpPr>
        <p:spPr>
          <a:xfrm>
            <a:off x="172533" y="146963"/>
            <a:ext cx="3270820" cy="286232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a:t>
            </a:r>
          </a:p>
          <a:p>
            <a:pPr algn="ct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CÓ BIẾT?</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5" name="Straight Connector 4"/>
          <p:cNvCxnSpPr/>
          <p:nvPr/>
        </p:nvCxnSpPr>
        <p:spPr>
          <a:xfrm>
            <a:off x="30296" y="3014663"/>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96" y="3147702"/>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5427" t="17445" r="23664" b="22327"/>
          <a:stretch/>
        </p:blipFill>
        <p:spPr bwMode="auto">
          <a:xfrm>
            <a:off x="30296" y="137306"/>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46729" y="3703745"/>
            <a:ext cx="7927056" cy="2677656"/>
          </a:xfrm>
          <a:prstGeom prst="rect">
            <a:avLst/>
          </a:prstGeom>
        </p:spPr>
        <p:txBody>
          <a:bodyPr wrap="square">
            <a:spAutoFit/>
          </a:bodyPr>
          <a:lstStyle/>
          <a:p>
            <a:pPr algn="just"/>
            <a:r>
              <a:rPr lang="vi-VN" sz="2800" dirty="0">
                <a:solidFill>
                  <a:srgbClr val="002060"/>
                </a:solidFill>
                <a:latin typeface="#9Slide03 SFU Futura_12" panose="020B0604020202020204" charset="0"/>
                <a:ea typeface="Cambria" panose="02040503050406030204" pitchFamily="18" charset="0"/>
              </a:rPr>
              <a:t>+ Hơi nước đọng trên các lá cây, ngọn cỏ vào sáng sớm.</a:t>
            </a:r>
          </a:p>
          <a:p>
            <a:pPr algn="just"/>
            <a:r>
              <a:rPr lang="vi-VN" sz="2800" dirty="0">
                <a:solidFill>
                  <a:srgbClr val="002060"/>
                </a:solidFill>
                <a:latin typeface="#9Slide03 SFU Futura_12" panose="020B0604020202020204" charset="0"/>
                <a:ea typeface="Cambria" panose="02040503050406030204" pitchFamily="18" charset="0"/>
              </a:rPr>
              <a:t>+ Nguyên nhân: hình thành do sự ngưng tụ hơi nước trên các vật thể gần sát mặt đất, khi nhiệt độ các vật này giảm xuống dưới điểm sương của không khí trong điều kiện trời quang, gió lặng</a:t>
            </a:r>
            <a:r>
              <a:rPr lang="vi-VN" sz="2800" dirty="0" smtClean="0">
                <a:solidFill>
                  <a:srgbClr val="002060"/>
                </a:solidFill>
                <a:latin typeface="#9Slide03 SFU Futura_12" panose="020B0604020202020204" charset="0"/>
                <a:ea typeface="Cambria" panose="02040503050406030204" pitchFamily="18" charset="0"/>
              </a:rPr>
              <a:t>.</a:t>
            </a:r>
            <a:endParaRPr lang="vi-VN" sz="2800" dirty="0">
              <a:solidFill>
                <a:srgbClr val="002060"/>
              </a:solidFill>
              <a:latin typeface="#9Slide03 SFU Futura_12" panose="020B0604020202020204" charset="0"/>
              <a:ea typeface="Cambria" panose="02040503050406030204" pitchFamily="18" charset="0"/>
            </a:endParaRPr>
          </a:p>
        </p:txBody>
      </p:sp>
      <p:cxnSp>
        <p:nvCxnSpPr>
          <p:cNvPr id="4" name="Straight Connector 3"/>
          <p:cNvCxnSpPr/>
          <p:nvPr/>
        </p:nvCxnSpPr>
        <p:spPr>
          <a:xfrm flipV="1">
            <a:off x="3443353" y="3457575"/>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417073" y="3419283"/>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320528" y="5912915"/>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320528" y="5993593"/>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026" name="Picture 2" descr="Giọt sương kỳ diệ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088" y="65864"/>
            <a:ext cx="5177429" cy="324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descr="https://img.loigiaihay.com/picture/2022/0322/suong-moc.jpg"/>
          <p:cNvPicPr/>
          <p:nvPr/>
        </p:nvPicPr>
        <p:blipFill>
          <a:blip r:embed="rId5">
            <a:extLst>
              <a:ext uri="{28A0092B-C50C-407E-A947-70E740481C1C}">
                <a14:useLocalDpi xmlns:a14="http://schemas.microsoft.com/office/drawing/2010/main" val="0"/>
              </a:ext>
            </a:extLst>
          </a:blip>
          <a:srcRect/>
          <a:stretch>
            <a:fillRect/>
          </a:stretch>
        </p:blipFill>
        <p:spPr bwMode="auto">
          <a:xfrm>
            <a:off x="8633653" y="464011"/>
            <a:ext cx="3558347" cy="2442298"/>
          </a:xfrm>
          <a:prstGeom prst="rect">
            <a:avLst/>
          </a:prstGeom>
          <a:ln>
            <a:noFill/>
          </a:ln>
          <a:effectLst>
            <a:outerShdw blurRad="292100" dist="139700" dir="2700000" algn="tl" rotWithShape="0">
              <a:srgbClr val="333333">
                <a:alpha val="65000"/>
              </a:srgbClr>
            </a:outerShdw>
          </a:effectLst>
        </p:spPr>
      </p:pic>
      <p:pic>
        <p:nvPicPr>
          <p:cNvPr id="1028" name="Picture 4" descr="Giọt Sương – Peter Hughes ( Huỳnh Huệ dịch) | Banmaihong's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65" y="3703745"/>
            <a:ext cx="3903874" cy="29325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0" y="4769888"/>
            <a:ext cx="3900920" cy="769441"/>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SƯƠNG MÓC</a:t>
            </a:r>
          </a:p>
        </p:txBody>
      </p:sp>
    </p:spTree>
    <p:extLst>
      <p:ext uri="{BB962C8B-B14F-4D97-AF65-F5344CB8AC3E}">
        <p14:creationId xmlns:p14="http://schemas.microsoft.com/office/powerpoint/2010/main" val="356109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F2071E-DF8C-495C-8676-8F839E06F04F}"/>
              </a:ext>
            </a:extLst>
          </p:cNvPr>
          <p:cNvSpPr/>
          <p:nvPr/>
        </p:nvSpPr>
        <p:spPr>
          <a:xfrm>
            <a:off x="172533" y="146963"/>
            <a:ext cx="3270820" cy="286232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a:t>
            </a:r>
          </a:p>
          <a:p>
            <a:pPr algn="ct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CÓ BIẾT?</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5" name="Straight Connector 4"/>
          <p:cNvCxnSpPr/>
          <p:nvPr/>
        </p:nvCxnSpPr>
        <p:spPr>
          <a:xfrm>
            <a:off x="30296" y="3014663"/>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96" y="3147702"/>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5427" t="17445" r="23664" b="22327"/>
          <a:stretch/>
        </p:blipFill>
        <p:spPr bwMode="auto">
          <a:xfrm>
            <a:off x="30296" y="137306"/>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5667" y="3366909"/>
            <a:ext cx="8700133" cy="3539430"/>
          </a:xfrm>
          <a:prstGeom prst="rect">
            <a:avLst/>
          </a:prstGeom>
        </p:spPr>
        <p:txBody>
          <a:bodyPr wrap="square">
            <a:spAutoFit/>
          </a:bodyPr>
          <a:lstStyle/>
          <a:p>
            <a:pPr algn="just"/>
            <a:r>
              <a:rPr lang="vi-VN" sz="2800" dirty="0" smtClean="0">
                <a:solidFill>
                  <a:srgbClr val="002060"/>
                </a:solidFill>
                <a:latin typeface="#9Slide03 SFU Futura_12" panose="020B0604020202020204" charset="0"/>
                <a:ea typeface="Cambria" panose="02040503050406030204" pitchFamily="18" charset="0"/>
              </a:rPr>
              <a:t>+ </a:t>
            </a:r>
            <a:r>
              <a:rPr lang="vi-VN" sz="2800" dirty="0">
                <a:solidFill>
                  <a:srgbClr val="002060"/>
                </a:solidFill>
                <a:latin typeface="#9Slide03 SFU Futura_12" panose="020B0604020202020204" charset="0"/>
                <a:ea typeface="Cambria" panose="02040503050406030204" pitchFamily="18" charset="0"/>
              </a:rPr>
              <a:t>Hơi nước lơ lửng trong không </a:t>
            </a:r>
            <a:r>
              <a:rPr lang="vi-VN" sz="2800" dirty="0" smtClean="0">
                <a:solidFill>
                  <a:srgbClr val="002060"/>
                </a:solidFill>
                <a:latin typeface="#9Slide03 SFU Futura_12" panose="020B0604020202020204" charset="0"/>
                <a:ea typeface="Cambria" panose="02040503050406030204" pitchFamily="18" charset="0"/>
              </a:rPr>
              <a:t>khí, </a:t>
            </a:r>
            <a:r>
              <a:rPr lang="vi-VN" sz="2800" dirty="0">
                <a:solidFill>
                  <a:srgbClr val="002060"/>
                </a:solidFill>
                <a:latin typeface="#9Slide03 SFU Futura_12" panose="020B0604020202020204" charset="0"/>
                <a:ea typeface="Cambria" panose="02040503050406030204" pitchFamily="18" charset="0"/>
              </a:rPr>
              <a:t>làm giảm tầm </a:t>
            </a:r>
            <a:r>
              <a:rPr lang="vi-VN" sz="2800" dirty="0" smtClean="0">
                <a:solidFill>
                  <a:srgbClr val="002060"/>
                </a:solidFill>
                <a:latin typeface="#9Slide03 SFU Futura_12" panose="020B0604020202020204" charset="0"/>
                <a:ea typeface="Cambria" panose="02040503050406030204" pitchFamily="18" charset="0"/>
              </a:rPr>
              <a:t>nhìn.</a:t>
            </a:r>
            <a:endParaRPr lang="vi-VN" sz="2800" dirty="0">
              <a:solidFill>
                <a:srgbClr val="002060"/>
              </a:solidFill>
              <a:latin typeface="#9Slide03 SFU Futura_12" panose="020B0604020202020204" charset="0"/>
              <a:ea typeface="Cambria" panose="02040503050406030204" pitchFamily="18" charset="0"/>
            </a:endParaRPr>
          </a:p>
          <a:p>
            <a:pPr algn="just"/>
            <a:r>
              <a:rPr lang="vi-VN" sz="2800" dirty="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Nguyên</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nhân</a:t>
            </a:r>
            <a:r>
              <a:rPr lang="en-US" sz="2800" dirty="0" smtClean="0">
                <a:solidFill>
                  <a:srgbClr val="002060"/>
                </a:solidFill>
                <a:latin typeface="#9Slide03 SFU Futura_12" panose="020B0604020202020204" charset="0"/>
                <a:ea typeface="Cambria" panose="02040503050406030204" pitchFamily="18" charset="0"/>
              </a:rPr>
              <a:t>:</a:t>
            </a:r>
          </a:p>
          <a:p>
            <a:pPr algn="just"/>
            <a:r>
              <a:rPr lang="vi-VN" sz="2400" b="1" dirty="0">
                <a:latin typeface="#9Slide03 SFU Futura_12" panose="020B0604020202020204" charset="0"/>
                <a:ea typeface="Cambria" panose="02040503050406030204" pitchFamily="18" charset="0"/>
              </a:rPr>
              <a:t>Sương mù bức xạ: </a:t>
            </a:r>
            <a:r>
              <a:rPr lang="vi-VN" sz="2400" dirty="0">
                <a:latin typeface="#9Slide03 SFU Futura_12" panose="020B0604020202020204" charset="0"/>
                <a:ea typeface="Cambria" panose="02040503050406030204" pitchFamily="18" charset="0"/>
              </a:rPr>
              <a:t>hình thành khi mặt đất lạnh đi do bức xạ vào ban đêm trời quang mây, lạnh gió.</a:t>
            </a:r>
          </a:p>
          <a:p>
            <a:pPr algn="just"/>
            <a:r>
              <a:rPr lang="vi-VN" sz="2400" b="1" dirty="0">
                <a:latin typeface="#9Slide03 SFU Futura_12" panose="020B0604020202020204" charset="0"/>
                <a:ea typeface="Cambria" panose="02040503050406030204" pitchFamily="18" charset="0"/>
              </a:rPr>
              <a:t>Sương mù bình lưu: </a:t>
            </a:r>
            <a:r>
              <a:rPr lang="vi-VN" sz="2400" dirty="0">
                <a:latin typeface="#9Slide03 SFU Futura_12" panose="020B0604020202020204" charset="0"/>
                <a:ea typeface="Cambria" panose="02040503050406030204" pitchFamily="18" charset="0"/>
              </a:rPr>
              <a:t>do không khí ẩm di chuyển ngang qua nơi có bề mặt lạnh.</a:t>
            </a:r>
          </a:p>
          <a:p>
            <a:pPr algn="just"/>
            <a:r>
              <a:rPr lang="vi-VN" sz="2400" b="1" dirty="0">
                <a:latin typeface="#9Slide03 SFU Futura_12" panose="020B0604020202020204" charset="0"/>
                <a:ea typeface="Cambria" panose="02040503050406030204" pitchFamily="18" charset="0"/>
              </a:rPr>
              <a:t>Sương mù bốc hơi: </a:t>
            </a:r>
            <a:r>
              <a:rPr lang="vi-VN" sz="2400" dirty="0">
                <a:latin typeface="#9Slide03 SFU Futura_12" panose="020B0604020202020204" charset="0"/>
                <a:ea typeface="Cambria" panose="02040503050406030204" pitchFamily="18" charset="0"/>
              </a:rPr>
              <a:t>do khi không khí lạnh di chuyển qua miền có mặt nước ấm hơn nhiều thì hơi nước bốc lên gặp lạnh và nhanh chóng ngưng tụ</a:t>
            </a:r>
            <a:r>
              <a:rPr lang="vi-VN" sz="2400" dirty="0" smtClean="0">
                <a:latin typeface="#9Slide03 SFU Futura_12" panose="020B0604020202020204" charset="0"/>
                <a:ea typeface="Cambria" panose="02040503050406030204" pitchFamily="18" charset="0"/>
              </a:rPr>
              <a:t>.</a:t>
            </a:r>
            <a:endParaRPr lang="vi-VN" sz="2800" dirty="0">
              <a:latin typeface="#9Slide03 SFU Futura_12" panose="020B0604020202020204" charset="0"/>
              <a:ea typeface="Cambria" panose="02040503050406030204" pitchFamily="18" charset="0"/>
            </a:endParaRPr>
          </a:p>
        </p:txBody>
      </p:sp>
      <p:cxnSp>
        <p:nvCxnSpPr>
          <p:cNvPr id="4" name="Straight Connector 3"/>
          <p:cNvCxnSpPr/>
          <p:nvPr/>
        </p:nvCxnSpPr>
        <p:spPr>
          <a:xfrm flipV="1">
            <a:off x="2810524" y="3300368"/>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810524" y="3250958"/>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1" name="Picture 20" descr="https://img.loigiaihay.com/picture/2022/0322/12.jpg"/>
          <p:cNvPicPr/>
          <p:nvPr/>
        </p:nvPicPr>
        <p:blipFill>
          <a:blip r:embed="rId4">
            <a:extLst>
              <a:ext uri="{28A0092B-C50C-407E-A947-70E740481C1C}">
                <a14:useLocalDpi xmlns:a14="http://schemas.microsoft.com/office/drawing/2010/main" val="0"/>
              </a:ext>
            </a:extLst>
          </a:blip>
          <a:srcRect/>
          <a:stretch>
            <a:fillRect/>
          </a:stretch>
        </p:blipFill>
        <p:spPr bwMode="auto">
          <a:xfrm>
            <a:off x="3619361" y="137306"/>
            <a:ext cx="4133091" cy="3090650"/>
          </a:xfrm>
          <a:prstGeom prst="rect">
            <a:avLst/>
          </a:prstGeom>
          <a:ln>
            <a:noFill/>
          </a:ln>
          <a:effectLst>
            <a:outerShdw blurRad="292100" dist="139700" dir="2700000" algn="tl" rotWithShape="0">
              <a:srgbClr val="333333">
                <a:alpha val="65000"/>
              </a:srgbClr>
            </a:outerShdw>
          </a:effectLst>
        </p:spPr>
      </p:pic>
      <p:pic>
        <p:nvPicPr>
          <p:cNvPr id="2050" name="Picture 2" descr="Để ảnh đẹp hơn trong sương mù"/>
          <p:cNvPicPr>
            <a:picLocks noChangeAspect="1" noChangeArrowheads="1"/>
          </p:cNvPicPr>
          <p:nvPr/>
        </p:nvPicPr>
        <p:blipFill rotWithShape="1">
          <a:blip r:embed="rId5">
            <a:extLst>
              <a:ext uri="{28A0092B-C50C-407E-A947-70E740481C1C}">
                <a14:useLocalDpi xmlns:a14="http://schemas.microsoft.com/office/drawing/2010/main" val="0"/>
              </a:ext>
            </a:extLst>
          </a:blip>
          <a:srcRect l="1526" t="9996" r="1515" b="8804"/>
          <a:stretch/>
        </p:blipFill>
        <p:spPr bwMode="auto">
          <a:xfrm>
            <a:off x="7928461" y="146963"/>
            <a:ext cx="4241307" cy="3096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689,097 hình ảnh về sương mù, nét đẹp mờ ảo sẽ khiến bạn ngỡ ngàng - Mua  bán hình ảnh shutterstock giá rẻ chỉ từ 3.000 đ trong 2 phú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24" y="3838021"/>
            <a:ext cx="3519278" cy="28817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F2071E-DF8C-495C-8676-8F839E06F04F}"/>
              </a:ext>
            </a:extLst>
          </p:cNvPr>
          <p:cNvSpPr/>
          <p:nvPr/>
        </p:nvSpPr>
        <p:spPr>
          <a:xfrm>
            <a:off x="-121475" y="4758840"/>
            <a:ext cx="3786696" cy="769441"/>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solidFill>
                  <a:srgbClr val="1C7517"/>
                </a:solidFill>
                <a:effectLst>
                  <a:outerShdw blurRad="12700" dist="38100" dir="2700000" algn="tl" rotWithShape="0">
                    <a:schemeClr val="bg1">
                      <a:lumMod val="50000"/>
                    </a:schemeClr>
                  </a:outerShdw>
                </a:effectLst>
                <a:latin typeface="#9Slide07 IcielKoni" pitchFamily="2" charset="0"/>
              </a:rPr>
              <a:t>SƯƠNG MÙ</a:t>
            </a:r>
          </a:p>
        </p:txBody>
      </p:sp>
    </p:spTree>
    <p:extLst>
      <p:ext uri="{BB962C8B-B14F-4D97-AF65-F5344CB8AC3E}">
        <p14:creationId xmlns:p14="http://schemas.microsoft.com/office/powerpoint/2010/main" val="40151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D6CE6303-3C40-4361-9869-64BB994762E1}"/>
              </a:ext>
            </a:extLst>
          </p:cNvPr>
          <p:cNvSpPr/>
          <p:nvPr/>
        </p:nvSpPr>
        <p:spPr>
          <a:xfrm>
            <a:off x="13425" y="1448232"/>
            <a:ext cx="3820388" cy="131245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2531DD"/>
                </a:solidFill>
                <a:latin typeface="#9Slide03 SFU Futura_12" panose="020B0604020202020204" charset="0"/>
                <a:cs typeface="Arial" panose="020B0604020202020204" pitchFamily="34" charset="0"/>
              </a:rPr>
              <a:t>QUIZZ ! </a:t>
            </a:r>
            <a:endParaRPr lang="en-US" sz="7200" b="1" dirty="0">
              <a:solidFill>
                <a:srgbClr val="2531DD"/>
              </a:solidFill>
              <a:latin typeface="#9Slide03 SFU Futura_12" panose="020B0604020202020204"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3566160" y="1996440"/>
            <a:ext cx="8625840" cy="152400"/>
          </a:xfrm>
          <a:prstGeom prst="rect">
            <a:avLst/>
          </a:prstGeom>
          <a:solidFill>
            <a:srgbClr val="002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58134" y="2407921"/>
            <a:ext cx="6821787" cy="4130039"/>
            <a:chOff x="7496023" y="1725058"/>
            <a:chExt cx="3408506" cy="1960607"/>
          </a:xfrm>
        </p:grpSpPr>
        <p:sp>
          <p:nvSpPr>
            <p:cNvPr id="22" name="Cloud 21">
              <a:extLst>
                <a:ext uri="{FF2B5EF4-FFF2-40B4-BE49-F238E27FC236}">
                  <a16:creationId xmlns:a16="http://schemas.microsoft.com/office/drawing/2014/main" id="{90A0D09F-1CF0-4A16-83AA-2F217797D253}"/>
                </a:ext>
              </a:extLst>
            </p:cNvPr>
            <p:cNvSpPr/>
            <p:nvPr/>
          </p:nvSpPr>
          <p:spPr>
            <a:xfrm>
              <a:off x="7496023" y="1725058"/>
              <a:ext cx="3408506" cy="1960607"/>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6" name="Rectangle 25"/>
            <p:cNvSpPr/>
            <p:nvPr/>
          </p:nvSpPr>
          <p:spPr>
            <a:xfrm>
              <a:off x="7944717" y="1946511"/>
              <a:ext cx="2508253" cy="1409986"/>
            </a:xfrm>
            <a:prstGeom prst="rect">
              <a:avLst/>
            </a:prstGeom>
          </p:spPr>
          <p:txBody>
            <a:bodyPr wrap="square">
              <a:spAutoFit/>
            </a:bodyPr>
            <a:lstStyle/>
            <a:p>
              <a:pPr algn="just"/>
              <a:r>
                <a:rPr lang="en-US" sz="2400" b="1" dirty="0" smtClean="0">
                  <a:solidFill>
                    <a:srgbClr val="0027CF"/>
                  </a:solidFill>
                  <a:latin typeface="#9Slide03 SFU Futura_12" panose="020B0604020202020204" charset="0"/>
                </a:rPr>
                <a:t> </a:t>
              </a:r>
              <a:r>
                <a:rPr lang="en-US" sz="2800" b="1" dirty="0" smtClean="0">
                  <a:solidFill>
                    <a:srgbClr val="0027CF"/>
                  </a:solidFill>
                  <a:latin typeface="#9Slide03 SFU Futura_12" panose="020B0604020202020204" charset="0"/>
                </a:rPr>
                <a:t>S</a:t>
              </a:r>
              <a:r>
                <a:rPr lang="vi-VN" sz="2800" b="1" dirty="0" smtClean="0">
                  <a:solidFill>
                    <a:srgbClr val="0027CF"/>
                  </a:solidFill>
                  <a:latin typeface="#9Slide03 SFU Futura_12" panose="020B0604020202020204" charset="0"/>
                </a:rPr>
                <a:t>ử </a:t>
              </a:r>
              <a:r>
                <a:rPr lang="vi-VN" sz="2800" b="1" dirty="0">
                  <a:solidFill>
                    <a:srgbClr val="0027CF"/>
                  </a:solidFill>
                  <a:latin typeface="#9Slide03 SFU Futura_12" panose="020B0604020202020204" charset="0"/>
                </a:rPr>
                <a:t>dụng điện thoại có kết nối internet, quét mã QR sau để trả lời các câu hỏi trắc nghiệm Quizz trên Zingnews.vn, sau đó HS báo cáo kết quả xem được bao nhiêu câu </a:t>
              </a:r>
              <a:r>
                <a:rPr lang="vi-VN" sz="2800" b="1" dirty="0" smtClean="0">
                  <a:solidFill>
                    <a:srgbClr val="0027CF"/>
                  </a:solidFill>
                  <a:latin typeface="#9Slide03 SFU Futura_12" panose="020B0604020202020204" charset="0"/>
                </a:rPr>
                <a:t>đúng</a:t>
              </a:r>
              <a:r>
                <a:rPr lang="en-US" sz="2800" b="1" dirty="0" smtClean="0">
                  <a:solidFill>
                    <a:srgbClr val="0027CF"/>
                  </a:solidFill>
                  <a:latin typeface="#9Slide03 SFU Futura_12" panose="020B0604020202020204" charset="0"/>
                </a:rPr>
                <a:t>. </a:t>
              </a:r>
              <a:r>
                <a:rPr lang="vi-VN" sz="2800" b="1" dirty="0">
                  <a:solidFill>
                    <a:srgbClr val="0027CF"/>
                  </a:solidFill>
                  <a:latin typeface="#9Slide03 SFU Futura_12" panose="020B0604020202020204" charset="0"/>
                </a:rPr>
                <a:t>HS được nhiều câu đúng nhất </a:t>
              </a:r>
              <a:r>
                <a:rPr lang="en-US" sz="2800" b="1" dirty="0" smtClean="0">
                  <a:solidFill>
                    <a:srgbClr val="0027CF"/>
                  </a:solidFill>
                  <a:latin typeface="#9Slide03 SFU Futura_12" panose="020B0604020202020204" charset="0"/>
                  <a:sym typeface="Wingdings" panose="05000000000000000000" pitchFamily="2" charset="2"/>
                </a:rPr>
                <a:t></a:t>
              </a:r>
              <a:r>
                <a:rPr lang="vi-VN" sz="2800" b="1" dirty="0" smtClean="0">
                  <a:solidFill>
                    <a:srgbClr val="0027CF"/>
                  </a:solidFill>
                  <a:latin typeface="#9Slide03 SFU Futura_12" panose="020B0604020202020204" charset="0"/>
                </a:rPr>
                <a:t>thắng</a:t>
              </a:r>
              <a:r>
                <a:rPr lang="vi-VN" sz="2800" b="1" dirty="0">
                  <a:solidFill>
                    <a:srgbClr val="0027CF"/>
                  </a:solidFill>
                  <a:latin typeface="#9Slide03 SFU Futura_12" panose="020B0604020202020204" charset="0"/>
                </a:rPr>
                <a:t>.</a:t>
              </a:r>
              <a:endParaRPr lang="en-US" sz="2800" b="1" dirty="0">
                <a:solidFill>
                  <a:srgbClr val="0027CF"/>
                </a:solidFill>
                <a:latin typeface="#9Slide03 SFU Futura_12" panose="020B0604020202020204" charset="0"/>
              </a:endParaRPr>
            </a:p>
          </p:txBody>
        </p:sp>
      </p:grpSp>
      <p:pic>
        <p:nvPicPr>
          <p:cNvPr id="28" name="Picture 27" descr="C:\Users\trang.pham\Downloads\1657012310.png"/>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24630" y="2242118"/>
            <a:ext cx="3838575" cy="3838575"/>
          </a:xfrm>
          <a:prstGeom prst="rect">
            <a:avLst/>
          </a:prstGeom>
          <a:noFill/>
          <a:ln>
            <a:noFill/>
          </a:ln>
        </p:spPr>
      </p:pic>
      <p:sp>
        <p:nvSpPr>
          <p:cNvPr id="5" name="Rectangle 4"/>
          <p:cNvSpPr/>
          <p:nvPr/>
        </p:nvSpPr>
        <p:spPr>
          <a:xfrm>
            <a:off x="7153635" y="5883942"/>
            <a:ext cx="4130039" cy="646331"/>
          </a:xfrm>
          <a:prstGeom prst="rect">
            <a:avLst/>
          </a:prstGeom>
          <a:solidFill>
            <a:schemeClr val="accent4">
              <a:lumMod val="20000"/>
              <a:lumOff val="80000"/>
            </a:schemeClr>
          </a:solidFill>
        </p:spPr>
        <p:txBody>
          <a:bodyPr wrap="square">
            <a:spAutoFit/>
          </a:bodyPr>
          <a:lstStyle/>
          <a:p>
            <a:r>
              <a:rPr lang="en-US" u="sng" dirty="0">
                <a:solidFill>
                  <a:srgbClr val="0563C1"/>
                </a:solidFill>
                <a:latin typeface="Times New Roman" panose="02020603050405020304" pitchFamily="18" charset="0"/>
                <a:ea typeface="Cambria" panose="02040503050406030204" pitchFamily="18" charset="0"/>
                <a:cs typeface="Times New Roman" panose="02020603050405020304" pitchFamily="18" charset="0"/>
                <a:hlinkClick r:id="rId5"/>
              </a:rPr>
              <a:t>https://zingnews.vn/noi-nao-mua-nhieu-nhat-the-gioi-post1064624.html</a:t>
            </a:r>
            <a:endParaRPr lang="en-US" dirty="0"/>
          </a:p>
        </p:txBody>
      </p:sp>
      <p:pic>
        <p:nvPicPr>
          <p:cNvPr id="32" name="Picture 2" descr="Lòng Bàn Tay Bờ Biển Thiên Nhiên - Miễn Phí vector hình ảnh trên Pixabay"/>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2209" b="98233" l="3438" r="100000">
                        <a14:foregroundMark x1="5208" y1="81443" x2="19271" y2="97349"/>
                        <a14:foregroundMark x1="7813" y1="81296" x2="27396" y2="90574"/>
                        <a14:foregroundMark x1="1875" y1="78203" x2="313" y2="95434"/>
                        <a14:foregroundMark x1="25625" y1="80854" x2="42708" y2="84536"/>
                        <a14:foregroundMark x1="20938" y1="98233" x2="97396" y2="97202"/>
                        <a14:foregroundMark x1="3438" y1="77909" x2="3438" y2="77909"/>
                        <a14:foregroundMark x1="77500" y1="2209" x2="71146" y2="8689"/>
                      </a14:backgroundRemoval>
                    </a14:imgEffect>
                  </a14:imgLayer>
                </a14:imgProps>
              </a:ext>
              <a:ext uri="{28A0092B-C50C-407E-A947-70E740481C1C}">
                <a14:useLocalDpi xmlns:a14="http://schemas.microsoft.com/office/drawing/2010/main" val="0"/>
              </a:ext>
            </a:extLst>
          </a:blip>
          <a:srcRect/>
          <a:stretch>
            <a:fillRect/>
          </a:stretch>
        </p:blipFill>
        <p:spPr bwMode="auto">
          <a:xfrm>
            <a:off x="10144848" y="5410067"/>
            <a:ext cx="2047152" cy="144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3" name="Rectangle 2">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3BA8D6A-4D01-49E4-8C32-23CAA2363653}"/>
              </a:ext>
            </a:extLst>
          </p:cNvPr>
          <p:cNvSpPr/>
          <p:nvPr/>
        </p:nvSpPr>
        <p:spPr>
          <a:xfrm>
            <a:off x="266943" y="1395692"/>
            <a:ext cx="3459083" cy="7953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đôi</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6" name="Cloud 5">
            <a:extLst>
              <a:ext uri="{FF2B5EF4-FFF2-40B4-BE49-F238E27FC236}">
                <a16:creationId xmlns:a16="http://schemas.microsoft.com/office/drawing/2014/main" id="{90A0D09F-1CF0-4A16-83AA-2F217797D253}"/>
              </a:ext>
            </a:extLst>
          </p:cNvPr>
          <p:cNvSpPr/>
          <p:nvPr/>
        </p:nvSpPr>
        <p:spPr>
          <a:xfrm>
            <a:off x="4937760" y="1349460"/>
            <a:ext cx="7254240" cy="4746540"/>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7" name="Rectangle 6"/>
          <p:cNvSpPr/>
          <p:nvPr/>
        </p:nvSpPr>
        <p:spPr>
          <a:xfrm>
            <a:off x="5878539" y="2422568"/>
            <a:ext cx="5326823" cy="3046988"/>
          </a:xfrm>
          <a:prstGeom prst="rect">
            <a:avLst/>
          </a:prstGeom>
        </p:spPr>
        <p:txBody>
          <a:bodyPr wrap="square">
            <a:spAutoFit/>
          </a:bodyPr>
          <a:lstStyle/>
          <a:p>
            <a:pPr algn="just"/>
            <a:r>
              <a:rPr lang="en-US" sz="3200" b="1" dirty="0" smtClean="0">
                <a:solidFill>
                  <a:srgbClr val="0027CF"/>
                </a:solidFill>
                <a:latin typeface="#9Slide03 SFU Futura_12" panose="020B0604020202020204" charset="0"/>
                <a:cs typeface="Arial" panose="020B0604020202020204" pitchFamily="34" charset="0"/>
              </a:rPr>
              <a:t>C</a:t>
            </a:r>
            <a:r>
              <a:rPr lang="vi-VN" sz="3200" b="1" dirty="0" smtClean="0">
                <a:solidFill>
                  <a:srgbClr val="0027CF"/>
                </a:solidFill>
                <a:latin typeface="#9Slide03 SFU Futura_12" panose="020B0604020202020204" charset="0"/>
                <a:cs typeface="Arial" panose="020B0604020202020204" pitchFamily="34" charset="0"/>
              </a:rPr>
              <a:t>ác </a:t>
            </a:r>
            <a:r>
              <a:rPr lang="vi-VN" sz="3200" b="1" dirty="0">
                <a:solidFill>
                  <a:srgbClr val="0027CF"/>
                </a:solidFill>
                <a:latin typeface="#9Slide03 SFU Futura_12" panose="020B0604020202020204" charset="0"/>
                <a:cs typeface="Arial" panose="020B0604020202020204" pitchFamily="34" charset="0"/>
              </a:rPr>
              <a:t>cặp nhìn bản đồ tự chia ra 1 bạn đặt câu hỏi về quốc gia/khu vực A nằm trong đới/kiểu khí hậu nào, 1 bạn dựa vào bản đồ </a:t>
            </a:r>
            <a:r>
              <a:rPr lang="vi-VN" sz="3200" b="1" dirty="0" smtClean="0">
                <a:solidFill>
                  <a:srgbClr val="0027CF"/>
                </a:solidFill>
                <a:latin typeface="#9Slide03 SFU Futura_12" panose="020B0604020202020204" charset="0"/>
                <a:cs typeface="Arial" panose="020B0604020202020204" pitchFamily="34" charset="0"/>
              </a:rPr>
              <a:t>tìm</a:t>
            </a:r>
            <a:r>
              <a:rPr lang="en-US" sz="3200" b="1" dirty="0" smtClean="0">
                <a:solidFill>
                  <a:srgbClr val="0027CF"/>
                </a:solidFill>
                <a:latin typeface="#9Slide03 SFU Futura_12" panose="020B0604020202020204" charset="0"/>
                <a:cs typeface="Arial" panose="020B0604020202020204" pitchFamily="34" charset="0"/>
              </a:rPr>
              <a:t> </a:t>
            </a:r>
            <a:r>
              <a:rPr lang="en-US" sz="3200" b="1" dirty="0" err="1" smtClean="0">
                <a:solidFill>
                  <a:srgbClr val="0027CF"/>
                </a:solidFill>
                <a:latin typeface="#9Slide03 SFU Futura_12" panose="020B0604020202020204" charset="0"/>
                <a:cs typeface="Arial" panose="020B0604020202020204" pitchFamily="34" charset="0"/>
              </a:rPr>
              <a:t>câu</a:t>
            </a:r>
            <a:r>
              <a:rPr lang="vi-VN" sz="3200" b="1" dirty="0" smtClean="0">
                <a:solidFill>
                  <a:srgbClr val="0027CF"/>
                </a:solidFill>
                <a:latin typeface="#9Slide03 SFU Futura_12" panose="020B0604020202020204" charset="0"/>
                <a:cs typeface="Arial" panose="020B0604020202020204" pitchFamily="34" charset="0"/>
              </a:rPr>
              <a:t> </a:t>
            </a:r>
            <a:r>
              <a:rPr lang="vi-VN" sz="3200" b="1" dirty="0">
                <a:solidFill>
                  <a:srgbClr val="0027CF"/>
                </a:solidFill>
                <a:latin typeface="#9Slide03 SFU Futura_12" panose="020B0604020202020204" charset="0"/>
                <a:cs typeface="Arial" panose="020B0604020202020204" pitchFamily="34" charset="0"/>
              </a:rPr>
              <a:t>trả lời; sau đó đổi ngược </a:t>
            </a:r>
            <a:r>
              <a:rPr lang="vi-VN" sz="3200" b="1" dirty="0" smtClean="0">
                <a:solidFill>
                  <a:srgbClr val="0027CF"/>
                </a:solidFill>
                <a:latin typeface="#9Slide03 SFU Futura_12" panose="020B0604020202020204" charset="0"/>
                <a:cs typeface="Arial" panose="020B0604020202020204" pitchFamily="34" charset="0"/>
              </a:rPr>
              <a:t>lại</a:t>
            </a:r>
            <a:r>
              <a:rPr lang="en-US" sz="3200" b="1" dirty="0" smtClean="0">
                <a:solidFill>
                  <a:srgbClr val="0027CF"/>
                </a:solidFill>
                <a:latin typeface="#9Slide03 SFU Futura_12" panose="020B0604020202020204" charset="0"/>
                <a:cs typeface="Arial" panose="020B0604020202020204" pitchFamily="34" charset="0"/>
              </a:rPr>
              <a:t>.</a:t>
            </a:r>
            <a:endParaRPr lang="en-US" sz="3200" b="1" dirty="0">
              <a:solidFill>
                <a:srgbClr val="0027CF"/>
              </a:solidFill>
              <a:latin typeface="#9Slide03 SFU Futura_12" panose="020B0604020202020204" charset="0"/>
              <a:cs typeface="Arial" panose="020B0604020202020204" pitchFamily="34" charset="0"/>
            </a:endParaRPr>
          </a:p>
        </p:txBody>
      </p:sp>
      <p:pic>
        <p:nvPicPr>
          <p:cNvPr id="8"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1148503" y="2617129"/>
            <a:ext cx="873532" cy="10769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166901" y="1653127"/>
            <a:ext cx="2795958" cy="769441"/>
          </a:xfrm>
          <a:prstGeom prst="rect">
            <a:avLst/>
          </a:prstGeom>
        </p:spPr>
        <p:txBody>
          <a:bodyPr wrap="none">
            <a:spAutoFit/>
          </a:bodyPr>
          <a:lstStyle/>
          <a:p>
            <a:pPr algn="ctr"/>
            <a:r>
              <a:rPr lang="en-US" sz="4400" b="1" dirty="0" err="1" smtClean="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rPr>
              <a:t>Nhiệm</a:t>
            </a:r>
            <a:r>
              <a:rPr lang="en-US" sz="4400" b="1" dirty="0" smtClean="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rPr>
              <a:t> </a:t>
            </a:r>
            <a:r>
              <a:rPr lang="en-US" sz="4400" b="1" dirty="0" err="1" smtClean="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rPr>
              <a:t>vụ</a:t>
            </a:r>
            <a:endParaRPr lang="en-US" sz="4000" b="1" dirty="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endParaRPr>
          </a:p>
        </p:txBody>
      </p:sp>
      <p:sp>
        <p:nvSpPr>
          <p:cNvPr id="10" name="Rectangle: Rounded Corners 7">
            <a:extLst>
              <a:ext uri="{FF2B5EF4-FFF2-40B4-BE49-F238E27FC236}">
                <a16:creationId xmlns:a16="http://schemas.microsoft.com/office/drawing/2014/main" id="{BA82641E-3201-4492-91D4-87379E758E19}"/>
              </a:ext>
            </a:extLst>
          </p:cNvPr>
          <p:cNvSpPr/>
          <p:nvPr/>
        </p:nvSpPr>
        <p:spPr>
          <a:xfrm>
            <a:off x="261089" y="2624508"/>
            <a:ext cx="3464937"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Quan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sát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bản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đồ</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đới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khí</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hậu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Trái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Đất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BA82641E-3201-4492-91D4-87379E758E19}"/>
              </a:ext>
            </a:extLst>
          </p:cNvPr>
          <p:cNvSpPr/>
          <p:nvPr/>
        </p:nvSpPr>
        <p:spPr>
          <a:xfrm>
            <a:off x="234276" y="4170471"/>
            <a:ext cx="3382503"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cặp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đặt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câu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hỏi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câu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trả</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lời</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BA82641E-3201-4492-91D4-87379E758E19}"/>
              </a:ext>
            </a:extLst>
          </p:cNvPr>
          <p:cNvSpPr/>
          <p:nvPr/>
        </p:nvSpPr>
        <p:spPr>
          <a:xfrm>
            <a:off x="238845" y="5697652"/>
            <a:ext cx="3382503" cy="89651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gian</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3C237F2-6D8A-478B-92D0-8A28FD976186}"/>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6198" t="8932" r="15052" b="9818"/>
          <a:stretch/>
        </p:blipFill>
        <p:spPr bwMode="auto">
          <a:xfrm>
            <a:off x="3148151" y="6074767"/>
            <a:ext cx="619027" cy="731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and Drawn Cartoon Boys Question Free Map, Thinking Problem, Boy, Free  Buckle PNG Transparent Clipart Image and PSD File for Free Download"/>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3217564" y="4751737"/>
            <a:ext cx="850285" cy="8785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FE21BC-8AE5-4330-9371-E5BCFAFC8E02}"/>
              </a:ext>
            </a:extLst>
          </p:cNvPr>
          <p:cNvCxnSpPr>
            <a:cxnSpLocks/>
          </p:cNvCxnSpPr>
          <p:nvPr/>
        </p:nvCxnSpPr>
        <p:spPr>
          <a:xfrm>
            <a:off x="4424893" y="1300428"/>
            <a:ext cx="42477" cy="55059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1266" name="Picture 2" descr="Hình ảnh Cặp đôi Nhỏ Bé Gái Nút âm Thanh Nổi 3d Biểu Tượng Nút âm Thanh Nổi  PNG , Mô Hình Hoạt Hình, Bé, Biểu Tượng Nút âm Thanh Nổi PNG"/>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1750">
                        <a14:foregroundMark x1="91750" y1="53833" x2="91750" y2="53833"/>
                      </a14:backgroundRemoval>
                    </a14:imgEffect>
                  </a14:imgLayer>
                </a14:imgProps>
              </a:ext>
              <a:ext uri="{28A0092B-C50C-407E-A947-70E740481C1C}">
                <a14:useLocalDpi xmlns:a14="http://schemas.microsoft.com/office/drawing/2010/main" val="0"/>
              </a:ext>
            </a:extLst>
          </a:blip>
          <a:srcRect l="17977" t="13300" r="5908" b="12121"/>
          <a:stretch/>
        </p:blipFill>
        <p:spPr bwMode="auto">
          <a:xfrm>
            <a:off x="3358913" y="1791627"/>
            <a:ext cx="679564" cy="66583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p Pin Icon #245554 - Free Icons Library"/>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148150" y="3367510"/>
            <a:ext cx="1122534" cy="63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025" y="9337"/>
            <a:ext cx="12192000" cy="1469014"/>
            <a:chOff x="-32025" y="9337"/>
            <a:chExt cx="12192000" cy="1469014"/>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32025" y="1475750"/>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7"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55630" y="1493013"/>
            <a:ext cx="11154253" cy="5364987"/>
            <a:chOff x="255630" y="1493013"/>
            <a:chExt cx="11154253" cy="5364987"/>
          </a:xfrm>
        </p:grpSpPr>
        <p:sp>
          <p:nvSpPr>
            <p:cNvPr id="16" name="Rectangle 15"/>
            <p:cNvSpPr/>
            <p:nvPr/>
          </p:nvSpPr>
          <p:spPr>
            <a:xfrm>
              <a:off x="1306578" y="6377547"/>
              <a:ext cx="6442789" cy="480453"/>
            </a:xfrm>
            <a:prstGeom prst="rect">
              <a:avLst/>
            </a:prstGeom>
          </p:spPr>
          <p:txBody>
            <a:bodyPr wrap="none">
              <a:spAutoFit/>
            </a:bodyPr>
            <a:lstStyle/>
            <a:p>
              <a:pPr algn="ctr">
                <a:lnSpc>
                  <a:spcPct val="115000"/>
                </a:lnSpc>
              </a:pPr>
              <a:r>
                <a:rPr lang="en-US" sz="2400" i="1" dirty="0" err="1">
                  <a:latin typeface="#9Slide03 SFU Futura_12" panose="020B0604020202020204" charset="0"/>
                  <a:ea typeface="Cambria" panose="02040503050406030204" pitchFamily="18" charset="0"/>
                  <a:cs typeface="Times New Roman" panose="02020603050405020304" pitchFamily="18" charset="0"/>
                </a:rPr>
                <a:t>Bản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đồ</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đới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và</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kiểu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khí</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hậu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trên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Trái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Đất</a:t>
              </a:r>
              <a:endParaRPr lang="en-US" dirty="0">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15" name="Picture 14"/>
            <p:cNvPicPr/>
            <p:nvPr/>
          </p:nvPicPr>
          <p:blipFill rotWithShape="1">
            <a:blip r:embed="rId4"/>
            <a:srcRect b="26297"/>
            <a:stretch/>
          </p:blipFill>
          <p:spPr>
            <a:xfrm>
              <a:off x="255630" y="1493013"/>
              <a:ext cx="8873130" cy="4953719"/>
            </a:xfrm>
            <a:prstGeom prst="rect">
              <a:avLst/>
            </a:prstGeom>
          </p:spPr>
        </p:pic>
        <p:grpSp>
          <p:nvGrpSpPr>
            <p:cNvPr id="9" name="Group 8"/>
            <p:cNvGrpSpPr/>
            <p:nvPr/>
          </p:nvGrpSpPr>
          <p:grpSpPr>
            <a:xfrm>
              <a:off x="9128760" y="1519845"/>
              <a:ext cx="2281123" cy="5239902"/>
              <a:chOff x="9701647" y="1537108"/>
              <a:chExt cx="2281123" cy="5239902"/>
            </a:xfrm>
          </p:grpSpPr>
          <p:pic>
            <p:nvPicPr>
              <p:cNvPr id="18" name="Picture 17"/>
              <p:cNvPicPr/>
              <p:nvPr/>
            </p:nvPicPr>
            <p:blipFill rotWithShape="1">
              <a:blip r:embed="rId4"/>
              <a:srcRect l="-1" t="74018" r="74726"/>
              <a:stretch/>
            </p:blipFill>
            <p:spPr>
              <a:xfrm>
                <a:off x="9701647" y="1537108"/>
                <a:ext cx="2088833" cy="1543396"/>
              </a:xfrm>
              <a:prstGeom prst="rect">
                <a:avLst/>
              </a:prstGeom>
            </p:spPr>
          </p:pic>
          <p:pic>
            <p:nvPicPr>
              <p:cNvPr id="2" name="Picture 1"/>
              <p:cNvPicPr>
                <a:picLocks noChangeAspect="1"/>
              </p:cNvPicPr>
              <p:nvPr/>
            </p:nvPicPr>
            <p:blipFill>
              <a:blip r:embed="rId5"/>
              <a:stretch>
                <a:fillRect/>
              </a:stretch>
            </p:blipFill>
            <p:spPr>
              <a:xfrm>
                <a:off x="9893937" y="3080504"/>
                <a:ext cx="1999413" cy="1084297"/>
              </a:xfrm>
              <a:prstGeom prst="rect">
                <a:avLst/>
              </a:prstGeom>
            </p:spPr>
          </p:pic>
          <p:pic>
            <p:nvPicPr>
              <p:cNvPr id="3" name="Picture 2"/>
              <p:cNvPicPr>
                <a:picLocks noChangeAspect="1"/>
              </p:cNvPicPr>
              <p:nvPr/>
            </p:nvPicPr>
            <p:blipFill>
              <a:blip r:embed="rId6"/>
              <a:stretch>
                <a:fillRect/>
              </a:stretch>
            </p:blipFill>
            <p:spPr>
              <a:xfrm>
                <a:off x="9893937" y="4195233"/>
                <a:ext cx="2088833" cy="1430933"/>
              </a:xfrm>
              <a:prstGeom prst="rect">
                <a:avLst/>
              </a:prstGeom>
            </p:spPr>
          </p:pic>
          <p:pic>
            <p:nvPicPr>
              <p:cNvPr id="8" name="Picture 7"/>
              <p:cNvPicPr>
                <a:picLocks noChangeAspect="1"/>
              </p:cNvPicPr>
              <p:nvPr/>
            </p:nvPicPr>
            <p:blipFill>
              <a:blip r:embed="rId7"/>
              <a:stretch>
                <a:fillRect/>
              </a:stretch>
            </p:blipFill>
            <p:spPr>
              <a:xfrm>
                <a:off x="10090263" y="5618153"/>
                <a:ext cx="1606759" cy="1158857"/>
              </a:xfrm>
              <a:prstGeom prst="rect">
                <a:avLst/>
              </a:prstGeom>
            </p:spPr>
          </p:pic>
        </p:grpSp>
      </p:grpSp>
    </p:spTree>
    <p:extLst>
      <p:ext uri="{BB962C8B-B14F-4D97-AF65-F5344CB8AC3E}">
        <p14:creationId xmlns:p14="http://schemas.microsoft.com/office/powerpoint/2010/main" val="2190975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F2071E-DF8C-495C-8676-8F839E06F04F}"/>
              </a:ext>
            </a:extLst>
          </p:cNvPr>
          <p:cNvSpPr/>
          <p:nvPr/>
        </p:nvSpPr>
        <p:spPr>
          <a:xfrm rot="19408767">
            <a:off x="-514350" y="1000645"/>
            <a:ext cx="4534107"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GIẢI MÃ</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cxnSp>
        <p:nvCxnSpPr>
          <p:cNvPr id="3" name="Straight Connector 2"/>
          <p:cNvCxnSpPr/>
          <p:nvPr/>
        </p:nvCxnSpPr>
        <p:spPr>
          <a:xfrm flipV="1">
            <a:off x="0" y="0"/>
            <a:ext cx="5014913" cy="3829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0" y="0"/>
            <a:ext cx="4872038" cy="368617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233182" y="417837"/>
            <a:ext cx="1837085"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Mưa</a:t>
            </a:r>
            <a:endParaRPr lang="en-US" sz="3600" b="1" dirty="0">
              <a:solidFill>
                <a:srgbClr val="0027CF"/>
              </a:solidFill>
              <a:latin typeface="#9Slide03 SFU Futura_12" panose="020B0604020202020204" charset="0"/>
            </a:endParaRPr>
          </a:p>
        </p:txBody>
      </p:sp>
      <p:sp>
        <p:nvSpPr>
          <p:cNvPr id="13" name="Rectangle 12"/>
          <p:cNvSpPr/>
          <p:nvPr/>
        </p:nvSpPr>
        <p:spPr>
          <a:xfrm>
            <a:off x="1752703" y="3273612"/>
            <a:ext cx="2144160"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Xích</a:t>
            </a:r>
            <a:r>
              <a:rPr lang="en-US" sz="3600" b="1" dirty="0" smtClean="0">
                <a:solidFill>
                  <a:srgbClr val="0027CF"/>
                </a:solidFill>
                <a:latin typeface="#9Slide03 SFU Futura_12" panose="020B0604020202020204" charset="0"/>
                <a:ea typeface="Cambria" panose="02040503050406030204" pitchFamily="18" charset="0"/>
              </a:rPr>
              <a:t> </a:t>
            </a:r>
            <a:r>
              <a:rPr lang="en-US" sz="3600" b="1" dirty="0" err="1" smtClean="0">
                <a:solidFill>
                  <a:srgbClr val="0027CF"/>
                </a:solidFill>
                <a:latin typeface="#9Slide03 SFU Futura_12" panose="020B0604020202020204" charset="0"/>
                <a:ea typeface="Cambria" panose="02040503050406030204" pitchFamily="18" charset="0"/>
              </a:rPr>
              <a:t>đạo</a:t>
            </a:r>
            <a:endParaRPr lang="en-US" sz="3600" b="1" dirty="0">
              <a:solidFill>
                <a:srgbClr val="0027CF"/>
              </a:solidFill>
              <a:latin typeface="#9Slide03 SFU Futura_12" panose="020B0604020202020204" charset="0"/>
            </a:endParaRPr>
          </a:p>
        </p:txBody>
      </p:sp>
      <p:sp>
        <p:nvSpPr>
          <p:cNvPr id="14" name="Rectangle 13"/>
          <p:cNvSpPr/>
          <p:nvPr/>
        </p:nvSpPr>
        <p:spPr>
          <a:xfrm>
            <a:off x="3842821" y="4624973"/>
            <a:ext cx="2344184"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Nhiệt</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đới</a:t>
            </a:r>
            <a:endParaRPr lang="en-US" sz="3600" b="1" dirty="0">
              <a:solidFill>
                <a:srgbClr val="00B050"/>
              </a:solidFill>
              <a:latin typeface="#9Slide03 SFU Futura_12" panose="020B0604020202020204" charset="0"/>
            </a:endParaRPr>
          </a:p>
        </p:txBody>
      </p:sp>
      <p:sp>
        <p:nvSpPr>
          <p:cNvPr id="15" name="Rectangle 14"/>
          <p:cNvSpPr/>
          <p:nvPr/>
        </p:nvSpPr>
        <p:spPr>
          <a:xfrm>
            <a:off x="9242979" y="3686176"/>
            <a:ext cx="2344184"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Sương</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mù</a:t>
            </a:r>
            <a:endParaRPr lang="en-US" sz="3600" b="1" dirty="0">
              <a:solidFill>
                <a:srgbClr val="00B050"/>
              </a:solidFill>
              <a:latin typeface="#9Slide03 SFU Futura_12" panose="020B0604020202020204" charset="0"/>
            </a:endParaRPr>
          </a:p>
        </p:txBody>
      </p:sp>
      <p:sp>
        <p:nvSpPr>
          <p:cNvPr id="16" name="Rectangle 15"/>
          <p:cNvSpPr/>
          <p:nvPr/>
        </p:nvSpPr>
        <p:spPr>
          <a:xfrm>
            <a:off x="3987710" y="1442254"/>
            <a:ext cx="2694647"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Cận</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nhiệt</a:t>
            </a:r>
            <a:endParaRPr lang="en-US" sz="3600" b="1" dirty="0">
              <a:solidFill>
                <a:srgbClr val="00B050"/>
              </a:solidFill>
              <a:latin typeface="#9Slide03 SFU Futura_12" panose="020B0604020202020204" charset="0"/>
            </a:endParaRPr>
          </a:p>
        </p:txBody>
      </p:sp>
      <p:sp>
        <p:nvSpPr>
          <p:cNvPr id="17" name="Rectangle 16"/>
          <p:cNvSpPr/>
          <p:nvPr/>
        </p:nvSpPr>
        <p:spPr>
          <a:xfrm>
            <a:off x="6442006" y="2088585"/>
            <a:ext cx="1773308"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Mưa</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đá</a:t>
            </a:r>
            <a:endParaRPr lang="en-US" sz="3600" b="1" dirty="0">
              <a:solidFill>
                <a:srgbClr val="00B050"/>
              </a:solidFill>
              <a:latin typeface="#9Slide03 SFU Futura_12" panose="020B0604020202020204" charset="0"/>
            </a:endParaRPr>
          </a:p>
        </p:txBody>
      </p:sp>
      <p:sp>
        <p:nvSpPr>
          <p:cNvPr id="18" name="Rectangle 17"/>
          <p:cNvSpPr/>
          <p:nvPr/>
        </p:nvSpPr>
        <p:spPr>
          <a:xfrm>
            <a:off x="6233182" y="3686176"/>
            <a:ext cx="1639427" cy="646331"/>
          </a:xfrm>
          <a:prstGeom prst="rect">
            <a:avLst/>
          </a:prstGeom>
        </p:spPr>
        <p:txBody>
          <a:bodyPr wrap="square">
            <a:spAutoFit/>
          </a:bodyPr>
          <a:lstStyle/>
          <a:p>
            <a:r>
              <a:rPr lang="en-US" sz="3600" b="1" dirty="0" err="1">
                <a:solidFill>
                  <a:srgbClr val="0027CF"/>
                </a:solidFill>
                <a:latin typeface="#9Slide03 SFU Futura_12" panose="020B0604020202020204" charset="0"/>
                <a:ea typeface="Cambria" panose="02040503050406030204" pitchFamily="18" charset="0"/>
              </a:rPr>
              <a:t>Ô</a:t>
            </a:r>
            <a:r>
              <a:rPr lang="en-US" sz="3600" b="1" dirty="0" err="1" smtClean="0">
                <a:solidFill>
                  <a:srgbClr val="0027CF"/>
                </a:solidFill>
                <a:latin typeface="#9Slide03 SFU Futura_12" panose="020B0604020202020204" charset="0"/>
                <a:ea typeface="Cambria" panose="02040503050406030204" pitchFamily="18" charset="0"/>
              </a:rPr>
              <a:t>n</a:t>
            </a:r>
            <a:r>
              <a:rPr lang="en-US" sz="3600" b="1" dirty="0" smtClean="0">
                <a:solidFill>
                  <a:srgbClr val="0027CF"/>
                </a:solidFill>
                <a:latin typeface="#9Slide03 SFU Futura_12" panose="020B0604020202020204" charset="0"/>
                <a:ea typeface="Cambria" panose="02040503050406030204" pitchFamily="18" charset="0"/>
              </a:rPr>
              <a:t> </a:t>
            </a:r>
            <a:r>
              <a:rPr lang="en-US" sz="3600" b="1" dirty="0" err="1" smtClean="0">
                <a:solidFill>
                  <a:srgbClr val="0027CF"/>
                </a:solidFill>
                <a:latin typeface="#9Slide03 SFU Futura_12" panose="020B0604020202020204" charset="0"/>
                <a:ea typeface="Cambria" panose="02040503050406030204" pitchFamily="18" charset="0"/>
              </a:rPr>
              <a:t>đới</a:t>
            </a:r>
            <a:endParaRPr lang="en-US" sz="3600" b="1" dirty="0">
              <a:solidFill>
                <a:srgbClr val="0027CF"/>
              </a:solidFill>
              <a:latin typeface="#9Slide03 SFU Futura_12" panose="020B0604020202020204" charset="0"/>
            </a:endParaRPr>
          </a:p>
        </p:txBody>
      </p:sp>
      <p:sp>
        <p:nvSpPr>
          <p:cNvPr id="19" name="Rectangle 18"/>
          <p:cNvSpPr/>
          <p:nvPr/>
        </p:nvSpPr>
        <p:spPr>
          <a:xfrm>
            <a:off x="8841689" y="1119089"/>
            <a:ext cx="2745474"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Sương</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muối</a:t>
            </a:r>
            <a:endParaRPr lang="en-US" sz="3600" b="1" dirty="0">
              <a:solidFill>
                <a:srgbClr val="00B050"/>
              </a:solidFill>
              <a:latin typeface="#9Slide03 SFU Futura_12" panose="020B0604020202020204" charset="0"/>
            </a:endParaRPr>
          </a:p>
        </p:txBody>
      </p:sp>
      <p:sp>
        <p:nvSpPr>
          <p:cNvPr id="20" name="Rectangle 19"/>
          <p:cNvSpPr/>
          <p:nvPr/>
        </p:nvSpPr>
        <p:spPr>
          <a:xfrm>
            <a:off x="7151724" y="5676244"/>
            <a:ext cx="1343024"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Tuyết</a:t>
            </a:r>
            <a:endParaRPr lang="en-US" sz="3600" b="1" dirty="0">
              <a:solidFill>
                <a:srgbClr val="0027CF"/>
              </a:solidFill>
              <a:latin typeface="#9Slide03 SFU Futura_12" panose="020B0604020202020204" charset="0"/>
            </a:endParaRPr>
          </a:p>
        </p:txBody>
      </p:sp>
      <p:sp>
        <p:nvSpPr>
          <p:cNvPr id="21" name="Rectangle 20"/>
          <p:cNvSpPr/>
          <p:nvPr/>
        </p:nvSpPr>
        <p:spPr>
          <a:xfrm>
            <a:off x="819150" y="5353079"/>
            <a:ext cx="2081213"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Hàn</a:t>
            </a:r>
            <a:r>
              <a:rPr lang="en-US" sz="3600" b="1" dirty="0" smtClean="0">
                <a:solidFill>
                  <a:srgbClr val="0027CF"/>
                </a:solidFill>
                <a:latin typeface="#9Slide03 SFU Futura_12" panose="020B0604020202020204" charset="0"/>
                <a:ea typeface="Cambria" panose="02040503050406030204" pitchFamily="18" charset="0"/>
              </a:rPr>
              <a:t> </a:t>
            </a:r>
            <a:r>
              <a:rPr lang="en-US" sz="3600" b="1" dirty="0" err="1">
                <a:solidFill>
                  <a:srgbClr val="0027CF"/>
                </a:solidFill>
                <a:latin typeface="#9Slide03 SFU Futura_12" panose="020B0604020202020204" charset="0"/>
                <a:ea typeface="Cambria" panose="02040503050406030204" pitchFamily="18" charset="0"/>
              </a:rPr>
              <a:t>đới</a:t>
            </a:r>
            <a:endParaRPr lang="en-US" sz="3600" b="1" dirty="0">
              <a:solidFill>
                <a:srgbClr val="0027CF"/>
              </a:solidFill>
              <a:latin typeface="#9Slide03 SFU Futura_12" panose="020B0604020202020204" charset="0"/>
            </a:endParaRPr>
          </a:p>
        </p:txBody>
      </p:sp>
      <p:pic>
        <p:nvPicPr>
          <p:cNvPr id="24" name="Picture 6" descr="Quản lý tài nguyên và môi trường | Ngành đào tạo | Trường Đại học Nam Cần  Thơ">
            <a:extLst>
              <a:ext uri="{FF2B5EF4-FFF2-40B4-BE49-F238E27FC236}">
                <a16:creationId xmlns:a16="http://schemas.microsoft.com/office/drawing/2014/main" id="{D31AEA36-8C2A-4D79-A6E9-16E96BE6D9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74" b="89764" l="2344" r="97852">
                        <a14:foregroundMark x1="6055" y1="40945" x2="6055" y2="40945"/>
                        <a14:foregroundMark x1="2344" y1="32021" x2="2344" y2="32021"/>
                        <a14:foregroundMark x1="97852" y1="30709" x2="97852" y2="30709"/>
                      </a14:backgroundRemoval>
                    </a14:imgEffect>
                  </a14:imgLayer>
                </a14:imgProps>
              </a:ext>
              <a:ext uri="{28A0092B-C50C-407E-A947-70E740481C1C}">
                <a14:useLocalDpi xmlns:a14="http://schemas.microsoft.com/office/drawing/2010/main" val="0"/>
              </a:ext>
            </a:extLst>
          </a:blip>
          <a:srcRect b="9947"/>
          <a:stretch/>
        </p:blipFill>
        <p:spPr bwMode="auto">
          <a:xfrm>
            <a:off x="9109981" y="4792675"/>
            <a:ext cx="3082019" cy="20653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91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F2071E-DF8C-495C-8676-8F839E06F04F}"/>
              </a:ext>
            </a:extLst>
          </p:cNvPr>
          <p:cNvSpPr/>
          <p:nvPr/>
        </p:nvSpPr>
        <p:spPr>
          <a:xfrm rot="19408767">
            <a:off x="-514350" y="1000645"/>
            <a:ext cx="4534107"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GIẢI MÃ</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cxnSp>
        <p:nvCxnSpPr>
          <p:cNvPr id="3" name="Straight Connector 2"/>
          <p:cNvCxnSpPr/>
          <p:nvPr/>
        </p:nvCxnSpPr>
        <p:spPr>
          <a:xfrm flipV="1">
            <a:off x="0" y="0"/>
            <a:ext cx="5014913" cy="3829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0" y="0"/>
            <a:ext cx="4872038" cy="368617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97153" y="1715928"/>
            <a:ext cx="1135760"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Mưa</a:t>
            </a:r>
            <a:endParaRPr lang="en-US" sz="3600" b="1" dirty="0">
              <a:solidFill>
                <a:srgbClr val="1C7517"/>
              </a:solidFill>
              <a:latin typeface="#9Slide03 SFU Futura_12" panose="020B0604020202020204" charset="0"/>
            </a:endParaRPr>
          </a:p>
        </p:txBody>
      </p:sp>
      <p:sp>
        <p:nvSpPr>
          <p:cNvPr id="13" name="Rectangle 12"/>
          <p:cNvSpPr/>
          <p:nvPr/>
        </p:nvSpPr>
        <p:spPr>
          <a:xfrm>
            <a:off x="9328633" y="5216925"/>
            <a:ext cx="2144160"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Xích</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đạo</a:t>
            </a:r>
            <a:endParaRPr lang="en-US" sz="3600" b="1" dirty="0">
              <a:solidFill>
                <a:srgbClr val="82502B"/>
              </a:solidFill>
              <a:latin typeface="#9Slide03 SFU Futura_12" panose="020B0604020202020204" charset="0"/>
            </a:endParaRPr>
          </a:p>
        </p:txBody>
      </p:sp>
      <p:sp>
        <p:nvSpPr>
          <p:cNvPr id="14" name="Rectangle 13"/>
          <p:cNvSpPr/>
          <p:nvPr/>
        </p:nvSpPr>
        <p:spPr>
          <a:xfrm>
            <a:off x="9328633" y="4435425"/>
            <a:ext cx="2344184"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Nhiệt</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đới</a:t>
            </a:r>
            <a:endParaRPr lang="en-US" sz="3600" b="1" dirty="0">
              <a:solidFill>
                <a:srgbClr val="82502B"/>
              </a:solidFill>
              <a:latin typeface="#9Slide03 SFU Futura_12" panose="020B0604020202020204" charset="0"/>
            </a:endParaRPr>
          </a:p>
        </p:txBody>
      </p:sp>
      <p:sp>
        <p:nvSpPr>
          <p:cNvPr id="15" name="Rectangle 14"/>
          <p:cNvSpPr/>
          <p:nvPr/>
        </p:nvSpPr>
        <p:spPr>
          <a:xfrm>
            <a:off x="5014913" y="4375167"/>
            <a:ext cx="2344184"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Sương</a:t>
            </a:r>
            <a:r>
              <a:rPr lang="en-US" sz="3600" b="1" dirty="0" smtClean="0">
                <a:solidFill>
                  <a:srgbClr val="1C7517"/>
                </a:solidFill>
                <a:latin typeface="#9Slide03 SFU Futura_12" panose="020B0604020202020204" charset="0"/>
                <a:ea typeface="Cambria" panose="02040503050406030204" pitchFamily="18" charset="0"/>
              </a:rPr>
              <a:t> </a:t>
            </a:r>
            <a:r>
              <a:rPr lang="en-US" sz="3600" b="1" dirty="0" err="1" smtClean="0">
                <a:solidFill>
                  <a:srgbClr val="1C7517"/>
                </a:solidFill>
                <a:latin typeface="#9Slide03 SFU Futura_12" panose="020B0604020202020204" charset="0"/>
                <a:ea typeface="Cambria" panose="02040503050406030204" pitchFamily="18" charset="0"/>
              </a:rPr>
              <a:t>mù</a:t>
            </a:r>
            <a:endParaRPr lang="en-US" sz="3600" b="1" dirty="0">
              <a:solidFill>
                <a:srgbClr val="1C7517"/>
              </a:solidFill>
              <a:latin typeface="#9Slide03 SFU Futura_12" panose="020B0604020202020204" charset="0"/>
            </a:endParaRPr>
          </a:p>
        </p:txBody>
      </p:sp>
      <p:sp>
        <p:nvSpPr>
          <p:cNvPr id="16" name="Rectangle 15"/>
          <p:cNvSpPr/>
          <p:nvPr/>
        </p:nvSpPr>
        <p:spPr>
          <a:xfrm>
            <a:off x="9328633" y="3494538"/>
            <a:ext cx="2694647"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Cận</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nhiệt</a:t>
            </a:r>
            <a:endParaRPr lang="en-US" sz="3600" b="1" dirty="0">
              <a:solidFill>
                <a:srgbClr val="82502B"/>
              </a:solidFill>
              <a:latin typeface="#9Slide03 SFU Futura_12" panose="020B0604020202020204" charset="0"/>
            </a:endParaRPr>
          </a:p>
        </p:txBody>
      </p:sp>
      <p:sp>
        <p:nvSpPr>
          <p:cNvPr id="17" name="Rectangle 16"/>
          <p:cNvSpPr/>
          <p:nvPr/>
        </p:nvSpPr>
        <p:spPr>
          <a:xfrm>
            <a:off x="5412497" y="3517111"/>
            <a:ext cx="1773308"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Mưa</a:t>
            </a:r>
            <a:r>
              <a:rPr lang="en-US" sz="3600" b="1" dirty="0" smtClean="0">
                <a:solidFill>
                  <a:srgbClr val="1C7517"/>
                </a:solidFill>
                <a:latin typeface="#9Slide03 SFU Futura_12" panose="020B0604020202020204" charset="0"/>
                <a:ea typeface="Cambria" panose="02040503050406030204" pitchFamily="18" charset="0"/>
              </a:rPr>
              <a:t> </a:t>
            </a:r>
            <a:r>
              <a:rPr lang="en-US" sz="3600" b="1" dirty="0" err="1" smtClean="0">
                <a:solidFill>
                  <a:srgbClr val="1C7517"/>
                </a:solidFill>
                <a:latin typeface="#9Slide03 SFU Futura_12" panose="020B0604020202020204" charset="0"/>
                <a:ea typeface="Cambria" panose="02040503050406030204" pitchFamily="18" charset="0"/>
              </a:rPr>
              <a:t>đá</a:t>
            </a:r>
            <a:endParaRPr lang="en-US" sz="3600" b="1" dirty="0">
              <a:solidFill>
                <a:srgbClr val="1C7517"/>
              </a:solidFill>
              <a:latin typeface="#9Slide03 SFU Futura_12" panose="020B0604020202020204" charset="0"/>
            </a:endParaRPr>
          </a:p>
        </p:txBody>
      </p:sp>
      <p:sp>
        <p:nvSpPr>
          <p:cNvPr id="18" name="Rectangle 17"/>
          <p:cNvSpPr/>
          <p:nvPr/>
        </p:nvSpPr>
        <p:spPr>
          <a:xfrm>
            <a:off x="9328633" y="2530130"/>
            <a:ext cx="1639427" cy="646331"/>
          </a:xfrm>
          <a:prstGeom prst="rect">
            <a:avLst/>
          </a:prstGeom>
        </p:spPr>
        <p:txBody>
          <a:bodyPr wrap="square">
            <a:spAutoFit/>
          </a:bodyPr>
          <a:lstStyle/>
          <a:p>
            <a:r>
              <a:rPr lang="en-US" sz="3600" b="1" dirty="0" err="1">
                <a:solidFill>
                  <a:srgbClr val="82502B"/>
                </a:solidFill>
                <a:latin typeface="#9Slide03 SFU Futura_12" panose="020B0604020202020204" charset="0"/>
                <a:ea typeface="Cambria" panose="02040503050406030204" pitchFamily="18" charset="0"/>
              </a:rPr>
              <a:t>Ô</a:t>
            </a:r>
            <a:r>
              <a:rPr lang="en-US" sz="3600" b="1" dirty="0" err="1" smtClean="0">
                <a:solidFill>
                  <a:srgbClr val="82502B"/>
                </a:solidFill>
                <a:latin typeface="#9Slide03 SFU Futura_12" panose="020B0604020202020204" charset="0"/>
                <a:ea typeface="Cambria" panose="02040503050406030204" pitchFamily="18" charset="0"/>
              </a:rPr>
              <a:t>n</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đới</a:t>
            </a:r>
            <a:endParaRPr lang="en-US" sz="3600" b="1" dirty="0">
              <a:solidFill>
                <a:srgbClr val="82502B"/>
              </a:solidFill>
              <a:latin typeface="#9Slide03 SFU Futura_12" panose="020B0604020202020204" charset="0"/>
            </a:endParaRPr>
          </a:p>
        </p:txBody>
      </p:sp>
      <p:sp>
        <p:nvSpPr>
          <p:cNvPr id="19" name="Rectangle 18"/>
          <p:cNvSpPr/>
          <p:nvPr/>
        </p:nvSpPr>
        <p:spPr>
          <a:xfrm>
            <a:off x="4679012" y="5234903"/>
            <a:ext cx="2745474"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Sương</a:t>
            </a:r>
            <a:r>
              <a:rPr lang="en-US" sz="3600" b="1" dirty="0" smtClean="0">
                <a:solidFill>
                  <a:srgbClr val="1C7517"/>
                </a:solidFill>
                <a:latin typeface="#9Slide03 SFU Futura_12" panose="020B0604020202020204" charset="0"/>
                <a:ea typeface="Cambria" panose="02040503050406030204" pitchFamily="18" charset="0"/>
              </a:rPr>
              <a:t> </a:t>
            </a:r>
            <a:r>
              <a:rPr lang="en-US" sz="3600" b="1" dirty="0" err="1" smtClean="0">
                <a:solidFill>
                  <a:srgbClr val="1C7517"/>
                </a:solidFill>
                <a:latin typeface="#9Slide03 SFU Futura_12" panose="020B0604020202020204" charset="0"/>
                <a:ea typeface="Cambria" panose="02040503050406030204" pitchFamily="18" charset="0"/>
              </a:rPr>
              <a:t>muối</a:t>
            </a:r>
            <a:endParaRPr lang="en-US" sz="3600" b="1" dirty="0">
              <a:solidFill>
                <a:srgbClr val="1C7517"/>
              </a:solidFill>
              <a:latin typeface="#9Slide03 SFU Futura_12" panose="020B0604020202020204" charset="0"/>
            </a:endParaRPr>
          </a:p>
        </p:txBody>
      </p:sp>
      <p:sp>
        <p:nvSpPr>
          <p:cNvPr id="20" name="Rectangle 19"/>
          <p:cNvSpPr/>
          <p:nvPr/>
        </p:nvSpPr>
        <p:spPr>
          <a:xfrm>
            <a:off x="5925656" y="2562384"/>
            <a:ext cx="1343024"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Tuyết</a:t>
            </a:r>
            <a:endParaRPr lang="en-US" sz="3600" b="1" dirty="0">
              <a:solidFill>
                <a:srgbClr val="1C7517"/>
              </a:solidFill>
              <a:latin typeface="#9Slide03 SFU Futura_12" panose="020B0604020202020204" charset="0"/>
            </a:endParaRPr>
          </a:p>
        </p:txBody>
      </p:sp>
      <p:sp>
        <p:nvSpPr>
          <p:cNvPr id="21" name="Rectangle 20"/>
          <p:cNvSpPr/>
          <p:nvPr/>
        </p:nvSpPr>
        <p:spPr>
          <a:xfrm>
            <a:off x="9328633" y="1682034"/>
            <a:ext cx="2081213"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Hàn</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a:solidFill>
                  <a:srgbClr val="82502B"/>
                </a:solidFill>
                <a:latin typeface="#9Slide03 SFU Futura_12" panose="020B0604020202020204" charset="0"/>
                <a:ea typeface="Cambria" panose="02040503050406030204" pitchFamily="18" charset="0"/>
              </a:rPr>
              <a:t>đới</a:t>
            </a:r>
            <a:endParaRPr lang="en-US" sz="3600" b="1" dirty="0">
              <a:solidFill>
                <a:srgbClr val="82502B"/>
              </a:solidFill>
              <a:latin typeface="#9Slide03 SFU Futura_12" panose="020B0604020202020204" charset="0"/>
            </a:endParaRPr>
          </a:p>
        </p:txBody>
      </p:sp>
      <p:pic>
        <p:nvPicPr>
          <p:cNvPr id="24" name="Picture 6" descr="Quản lý tài nguyên và môi trường | Ngành đào tạo | Trường Đại học Nam Cần  Thơ">
            <a:extLst>
              <a:ext uri="{FF2B5EF4-FFF2-40B4-BE49-F238E27FC236}">
                <a16:creationId xmlns:a16="http://schemas.microsoft.com/office/drawing/2014/main" id="{D31AEA36-8C2A-4D79-A6E9-16E96BE6D9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74" b="89764" l="2344" r="97852">
                        <a14:foregroundMark x1="6055" y1="40945" x2="6055" y2="40945"/>
                        <a14:foregroundMark x1="2344" y1="32021" x2="2344" y2="32021"/>
                        <a14:foregroundMark x1="97852" y1="30709" x2="97852" y2="30709"/>
                      </a14:backgroundRemoval>
                    </a14:imgEffect>
                  </a14:imgLayer>
                </a14:imgProps>
              </a:ext>
              <a:ext uri="{28A0092B-C50C-407E-A947-70E740481C1C}">
                <a14:useLocalDpi xmlns:a14="http://schemas.microsoft.com/office/drawing/2010/main" val="0"/>
              </a:ext>
            </a:extLst>
          </a:blip>
          <a:srcRect b="9947"/>
          <a:stretch/>
        </p:blipFill>
        <p:spPr bwMode="auto">
          <a:xfrm>
            <a:off x="10329261" y="5615345"/>
            <a:ext cx="1862739" cy="124826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8179423" y="786333"/>
            <a:ext cx="86390" cy="599316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559366" y="1372403"/>
            <a:ext cx="7632634" cy="2352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356698" y="649689"/>
            <a:ext cx="2216500" cy="769441"/>
          </a:xfrm>
          <a:prstGeom prst="rect">
            <a:avLst/>
          </a:prstGeom>
        </p:spPr>
        <p:txBody>
          <a:bodyPr wrap="square">
            <a:spAutoFit/>
          </a:bodyPr>
          <a:lstStyle/>
          <a:p>
            <a:r>
              <a:rPr lang="en-US" sz="4400" b="1" dirty="0" err="1" smtClean="0">
                <a:solidFill>
                  <a:srgbClr val="FF0000"/>
                </a:solidFill>
                <a:latin typeface="#9Slide03 SFU Futura_12" panose="020B0604020202020204" charset="0"/>
                <a:ea typeface="Cambria" panose="02040503050406030204" pitchFamily="18" charset="0"/>
              </a:rPr>
              <a:t>Khí</a:t>
            </a:r>
            <a:r>
              <a:rPr lang="en-US" sz="4400" b="1" dirty="0" smtClean="0">
                <a:solidFill>
                  <a:srgbClr val="FF0000"/>
                </a:solidFill>
                <a:latin typeface="#9Slide03 SFU Futura_12" panose="020B0604020202020204" charset="0"/>
                <a:ea typeface="Cambria" panose="02040503050406030204" pitchFamily="18" charset="0"/>
              </a:rPr>
              <a:t> </a:t>
            </a:r>
            <a:r>
              <a:rPr lang="en-US" sz="4400" b="1" dirty="0" err="1" smtClean="0">
                <a:solidFill>
                  <a:srgbClr val="FF0000"/>
                </a:solidFill>
                <a:latin typeface="#9Slide03 SFU Futura_12" panose="020B0604020202020204" charset="0"/>
                <a:ea typeface="Cambria" panose="02040503050406030204" pitchFamily="18" charset="0"/>
              </a:rPr>
              <a:t>hậu</a:t>
            </a:r>
            <a:endParaRPr lang="en-US" sz="4400" b="1" dirty="0">
              <a:solidFill>
                <a:srgbClr val="FF0000"/>
              </a:solidFill>
              <a:latin typeface="#9Slide03 SFU Futura_12" panose="020B0604020202020204" charset="0"/>
            </a:endParaRPr>
          </a:p>
        </p:txBody>
      </p:sp>
      <p:sp>
        <p:nvSpPr>
          <p:cNvPr id="23" name="Rectangle 22"/>
          <p:cNvSpPr/>
          <p:nvPr/>
        </p:nvSpPr>
        <p:spPr>
          <a:xfrm>
            <a:off x="5394373" y="649690"/>
            <a:ext cx="2322056" cy="769441"/>
          </a:xfrm>
          <a:prstGeom prst="rect">
            <a:avLst/>
          </a:prstGeom>
        </p:spPr>
        <p:txBody>
          <a:bodyPr wrap="square">
            <a:spAutoFit/>
          </a:bodyPr>
          <a:lstStyle/>
          <a:p>
            <a:r>
              <a:rPr lang="en-US" sz="4400" b="1" dirty="0" err="1" smtClean="0">
                <a:solidFill>
                  <a:srgbClr val="FF0000"/>
                </a:solidFill>
                <a:latin typeface="#9Slide03 SFU Futura_12" panose="020B0604020202020204" charset="0"/>
                <a:ea typeface="Cambria" panose="02040503050406030204" pitchFamily="18" charset="0"/>
              </a:rPr>
              <a:t>Thời</a:t>
            </a:r>
            <a:r>
              <a:rPr lang="en-US" sz="4400" b="1" dirty="0" smtClean="0">
                <a:solidFill>
                  <a:srgbClr val="FF0000"/>
                </a:solidFill>
                <a:latin typeface="#9Slide03 SFU Futura_12" panose="020B0604020202020204" charset="0"/>
                <a:ea typeface="Cambria" panose="02040503050406030204" pitchFamily="18" charset="0"/>
              </a:rPr>
              <a:t> </a:t>
            </a:r>
            <a:r>
              <a:rPr lang="en-US" sz="4400" b="1" dirty="0" err="1" smtClean="0">
                <a:solidFill>
                  <a:srgbClr val="FF0000"/>
                </a:solidFill>
                <a:latin typeface="#9Slide03 SFU Futura_12" panose="020B0604020202020204" charset="0"/>
                <a:ea typeface="Cambria" panose="02040503050406030204" pitchFamily="18" charset="0"/>
              </a:rPr>
              <a:t>tiết</a:t>
            </a:r>
            <a:endParaRPr lang="en-US" sz="4400" b="1" dirty="0">
              <a:solidFill>
                <a:srgbClr val="FF0000"/>
              </a:solidFill>
              <a:latin typeface="#9Slide03 SFU Futura_12" panose="020B0604020202020204" charset="0"/>
            </a:endParaRPr>
          </a:p>
        </p:txBody>
      </p:sp>
      <p:pic>
        <p:nvPicPr>
          <p:cNvPr id="3074" name="Picture 2" descr="Mưa Biểu Tượng - Véc tơ tuyết dự báo thời tiết png tải về - Miễn phí trong  suốt Màu Xanh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11" b="99889" l="10000" r="90000">
                        <a14:foregroundMark x1="34000" y1="85333" x2="34222" y2="86444"/>
                        <a14:foregroundMark x1="44444" y1="83000" x2="44444" y2="83000"/>
                        <a14:foregroundMark x1="52111" y1="79889" x2="52111" y2="79889"/>
                        <a14:foregroundMark x1="52111" y1="79889" x2="52111" y2="79889"/>
                        <a14:foregroundMark x1="38778" y1="5444" x2="38778" y2="5444"/>
                        <a14:foregroundMark x1="64556" y1="79000" x2="65333" y2="81556"/>
                        <a14:foregroundMark x1="62556" y1="78778" x2="63444" y2="86444"/>
                        <a14:foregroundMark x1="64778" y1="79333" x2="66222" y2="84111"/>
                        <a14:foregroundMark x1="52889" y1="77667" x2="52111" y2="81889"/>
                        <a14:foregroundMark x1="49778" y1="77111" x2="49778" y2="83333"/>
                        <a14:foregroundMark x1="51556" y1="79333" x2="51556" y2="83889"/>
                        <a14:foregroundMark x1="52889" y1="86111" x2="55778" y2="90889"/>
                        <a14:foregroundMark x1="53444" y1="85889" x2="53222" y2="88667"/>
                        <a14:foregroundMark x1="47556" y1="89778" x2="45000" y2="98889"/>
                        <a14:foregroundMark x1="60444" y1="88667" x2="60444" y2="88667"/>
                        <a14:foregroundMark x1="63000" y1="89000" x2="63000" y2="93000"/>
                        <a14:foregroundMark x1="60111" y1="90111" x2="60444" y2="95222"/>
                        <a14:foregroundMark x1="58667" y1="89000" x2="59000" y2="94778"/>
                        <a14:foregroundMark x1="43667" y1="88222" x2="43333" y2="93000"/>
                        <a14:foregroundMark x1="40778" y1="87556" x2="40778" y2="94778"/>
                        <a14:foregroundMark x1="34889" y1="82778" x2="34556" y2="90111"/>
                        <a14:foregroundMark x1="32778" y1="83889" x2="33111" y2="90111"/>
                        <a14:foregroundMark x1="32000" y1="81667" x2="30222" y2="89000"/>
                        <a14:foregroundMark x1="45889" y1="95556" x2="44778" y2="99889"/>
                        <a14:foregroundMark x1="43667" y1="92667" x2="43333" y2="95889"/>
                        <a14:backgroundMark x1="32889" y1="80444" x2="48667" y2="75111"/>
                        <a14:backgroundMark x1="57778" y1="75333" x2="59778" y2="81000"/>
                        <a14:backgroundMark x1="61667" y1="78222" x2="56000" y2="87222"/>
                        <a14:backgroundMark x1="44778" y1="92889" x2="44778" y2="98889"/>
                        <a14:backgroundMark x1="46667" y1="92889" x2="46444" y2="97778"/>
                        <a14:backgroundMark x1="37111" y1="81333" x2="44000" y2="86778"/>
                        <a14:backgroundMark x1="46556" y1="83556" x2="49111" y2="90111"/>
                        <a14:backgroundMark x1="59444" y1="84222" x2="67444" y2="87556"/>
                      </a14:backgroundRemoval>
                    </a14:imgEffect>
                  </a14:imgLayer>
                </a14:imgProps>
              </a:ext>
              <a:ext uri="{28A0092B-C50C-407E-A947-70E740481C1C}">
                <a14:useLocalDpi xmlns:a14="http://schemas.microsoft.com/office/drawing/2010/main" val="0"/>
              </a:ext>
            </a:extLst>
          </a:blip>
          <a:srcRect/>
          <a:stretch>
            <a:fillRect/>
          </a:stretch>
        </p:blipFill>
        <p:spPr bwMode="auto">
          <a:xfrm>
            <a:off x="923264" y="2431441"/>
            <a:ext cx="3911507" cy="391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6617" b="89925" l="3810" r="95119">
                        <a14:foregroundMark x1="27024" y1="76391" x2="64405" y2="38647"/>
                        <a14:foregroundMark x1="17619" y1="55338" x2="71786" y2="15940"/>
                        <a14:foregroundMark x1="12738" y1="42556" x2="44881" y2="10526"/>
                        <a14:foregroundMark x1="50119" y1="6617" x2="50119" y2="6617"/>
                        <a14:foregroundMark x1="87262" y1="50677" x2="87262" y2="50677"/>
                        <a14:foregroundMark x1="81548" y1="60000" x2="81548" y2="60000"/>
                        <a14:foregroundMark x1="78571" y1="60301" x2="78571" y2="60301"/>
                        <a14:foregroundMark x1="78571" y1="60301" x2="78571" y2="60301"/>
                        <a14:foregroundMark x1="58095" y1="67368" x2="58095" y2="67368"/>
                        <a14:foregroundMark x1="57857" y1="66917" x2="57857" y2="66917"/>
                        <a14:foregroundMark x1="58214" y1="64662" x2="58214" y2="64662"/>
                        <a14:foregroundMark x1="58452" y1="63158" x2="55952" y2="72481"/>
                        <a14:foregroundMark x1="19881" y1="84211" x2="19881" y2="84211"/>
                        <a14:foregroundMark x1="30000" y1="80000" x2="47262" y2="76692"/>
                        <a14:foregroundMark x1="14524" y1="86917" x2="9643" y2="69474"/>
                        <a14:foregroundMark x1="3810" y1="31579" x2="3810" y2="31579"/>
                        <a14:foregroundMark x1="3810" y1="31579" x2="8452" y2="65414"/>
                        <a14:foregroundMark x1="8929" y1="35489" x2="8929" y2="35489"/>
                        <a14:foregroundMark x1="7143" y1="28120" x2="21310" y2="26466"/>
                        <a14:foregroundMark x1="44286" y1="69023" x2="44286" y2="69023"/>
                        <a14:foregroundMark x1="44286" y1="69023" x2="44286" y2="69023"/>
                        <a14:foregroundMark x1="22024" y1="69474" x2="22024" y2="69474"/>
                        <a14:foregroundMark x1="22024" y1="69474" x2="22024" y2="69474"/>
                        <a14:foregroundMark x1="47381" y1="27218" x2="47381" y2="27218"/>
                        <a14:foregroundMark x1="53452" y1="33083" x2="53452" y2="33083"/>
                        <a14:foregroundMark x1="76429" y1="41955" x2="76429" y2="41955"/>
                        <a14:foregroundMark x1="80714" y1="40902" x2="81667" y2="40902"/>
                        <a14:foregroundMark x1="91786" y1="33383" x2="91786" y2="33383"/>
                        <a14:foregroundMark x1="93929" y1="29624" x2="93929" y2="29624"/>
                        <a14:foregroundMark x1="95119" y1="28421" x2="95119" y2="28421"/>
                        <a14:foregroundMark x1="58452" y1="66617" x2="58452" y2="66617"/>
                        <a14:foregroundMark x1="52857" y1="64211" x2="63095" y2="67519"/>
                        <a14:foregroundMark x1="36548" y1="66917" x2="36548" y2="66917"/>
                        <a14:foregroundMark x1="48333" y1="65865" x2="48333" y2="65865"/>
                        <a14:foregroundMark x1="46786" y1="66617" x2="46786" y2="66617"/>
                        <a14:foregroundMark x1="45476" y1="66316" x2="45476" y2="66316"/>
                        <a14:foregroundMark x1="60833" y1="57293" x2="60833" y2="57293"/>
                        <a14:foregroundMark x1="60833" y1="57293" x2="64643" y2="60902"/>
                        <a14:foregroundMark x1="66548" y1="62707" x2="66548" y2="62707"/>
                        <a14:foregroundMark x1="66786" y1="62857" x2="66786" y2="62857"/>
                        <a14:foregroundMark x1="30714" y1="38045" x2="30714" y2="38045"/>
                        <a14:foregroundMark x1="30714" y1="38045" x2="28214" y2="41654"/>
                        <a14:foregroundMark x1="28214" y1="41654" x2="28214" y2="41654"/>
                        <a14:foregroundMark x1="16071" y1="61654" x2="16071" y2="61654"/>
                        <a14:foregroundMark x1="16071" y1="61654" x2="16071" y2="61654"/>
                        <a14:foregroundMark x1="21667" y1="48421" x2="21667" y2="48421"/>
                        <a14:foregroundMark x1="21667" y1="48421" x2="21667" y2="48421"/>
                        <a14:foregroundMark x1="19167" y1="50226" x2="19167" y2="50226"/>
                        <a14:foregroundMark x1="43929" y1="69774" x2="43929" y2="69774"/>
                        <a14:foregroundMark x1="43929" y1="69774" x2="43929" y2="69774"/>
                        <a14:foregroundMark x1="38929" y1="52632" x2="38929" y2="52632"/>
                        <a14:foregroundMark x1="38929" y1="52632" x2="38929" y2="52632"/>
                        <a14:foregroundMark x1="22024" y1="83910" x2="22024" y2="83910"/>
                        <a14:foregroundMark x1="22024" y1="83910" x2="22024" y2="83910"/>
                        <a14:foregroundMark x1="22024" y1="66617" x2="22024" y2="66617"/>
                        <a14:foregroundMark x1="21667" y1="66617" x2="21667" y2="66617"/>
                        <a14:foregroundMark x1="16786" y1="83308" x2="16786" y2="83308"/>
                        <a14:foregroundMark x1="16429" y1="82707" x2="16429" y2="82707"/>
                        <a14:foregroundMark x1="10952" y1="83759" x2="10952" y2="83759"/>
                        <a14:foregroundMark x1="10952" y1="83759" x2="10952" y2="83759"/>
                        <a14:foregroundMark x1="27262" y1="87368" x2="27262" y2="87368"/>
                        <a14:foregroundMark x1="40238" y1="88421" x2="40238" y2="88421"/>
                        <a14:foregroundMark x1="40238" y1="88421" x2="40238" y2="88421"/>
                        <a14:foregroundMark x1="5357" y1="30075" x2="5357" y2="30075"/>
                        <a14:foregroundMark x1="6548" y1="26767" x2="6548" y2="26767"/>
                        <a14:foregroundMark x1="4762" y1="26767" x2="4762" y2="26767"/>
                        <a14:foregroundMark x1="8333" y1="25714" x2="8333" y2="25714"/>
                        <a14:foregroundMark x1="9643" y1="25714" x2="9643" y2="25714"/>
                        <a14:foregroundMark x1="7500" y1="79398" x2="7500" y2="79398"/>
                      </a14:backgroundRemoval>
                    </a14:imgEffect>
                  </a14:imgLayer>
                </a14:imgProps>
              </a:ext>
            </a:extLst>
          </a:blip>
          <a:stretch>
            <a:fillRect/>
          </a:stretch>
        </p:blipFill>
        <p:spPr>
          <a:xfrm>
            <a:off x="477010" y="3336673"/>
            <a:ext cx="4213377" cy="3335590"/>
          </a:xfrm>
          <a:prstGeom prst="rect">
            <a:avLst/>
          </a:prstGeom>
        </p:spPr>
      </p:pic>
      <p:cxnSp>
        <p:nvCxnSpPr>
          <p:cNvPr id="5" name="Straight Connector 4"/>
          <p:cNvCxnSpPr/>
          <p:nvPr/>
        </p:nvCxnSpPr>
        <p:spPr>
          <a:xfrm>
            <a:off x="477010" y="3491871"/>
            <a:ext cx="112379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Dự báo thời tiết Khí tượng Ngày - dự báo thời tiết biểu tượng png tải về -  Miễn phí trong suốt đám Mây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46" b="95000" l="10000" r="90000">
                        <a14:foregroundMark x1="43222" y1="95192" x2="43222" y2="95192"/>
                        <a14:foregroundMark x1="43222" y1="95192" x2="43222" y2="95192"/>
                        <a14:foregroundMark x1="55000" y1="6154" x2="55000" y2="6154"/>
                        <a14:foregroundMark x1="55000" y1="6154" x2="55000" y2="6154"/>
                        <a14:foregroundMark x1="52000" y1="1346" x2="52000" y2="1346"/>
                        <a14:foregroundMark x1="52000" y1="41346" x2="62000" y2="75962"/>
                        <a14:foregroundMark x1="56556" y1="39615" x2="70222" y2="69038"/>
                        <a14:foregroundMark x1="67222" y1="52885" x2="33556" y2="67308"/>
                        <a14:foregroundMark x1="52000" y1="40192" x2="34222" y2="70192"/>
                        <a14:foregroundMark x1="36000" y1="59423" x2="46222" y2="84231"/>
                        <a14:foregroundMark x1="43000" y1="51731" x2="51667" y2="69615"/>
                      </a14:backgroundRemoval>
                    </a14:imgEffect>
                  </a14:imgLayer>
                </a14:imgProps>
              </a:ext>
              <a:ext uri="{28A0092B-C50C-407E-A947-70E740481C1C}">
                <a14:useLocalDpi xmlns:a14="http://schemas.microsoft.com/office/drawing/2010/main" val="0"/>
              </a:ext>
            </a:extLst>
          </a:blip>
          <a:srcRect l="20852" r="21148"/>
          <a:stretch/>
        </p:blipFill>
        <p:spPr bwMode="auto">
          <a:xfrm>
            <a:off x="4861033" y="3527048"/>
            <a:ext cx="2861856" cy="28508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ronóstico del tiempo, nube, predicción del tiempo, meteorología png |  PNGWi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961" b="99698" l="109" r="98370">
                        <a14:foregroundMark x1="93587" y1="79487" x2="93587" y2="79487"/>
                        <a14:foregroundMark x1="93587" y1="79487" x2="93587" y2="79487"/>
                        <a14:foregroundMark x1="96848" y1="47210" x2="96848" y2="47210"/>
                        <a14:foregroundMark x1="96848" y1="47210" x2="96848" y2="47210"/>
                        <a14:foregroundMark x1="98370" y1="32278" x2="98370" y2="32278"/>
                        <a14:foregroundMark x1="77609" y1="5581" x2="77609" y2="5581"/>
                        <a14:foregroundMark x1="77609" y1="5581" x2="77609" y2="5581"/>
                        <a14:foregroundMark x1="68043" y1="3167" x2="68043" y2="3167"/>
                        <a14:foregroundMark x1="68043" y1="3167" x2="68043" y2="3167"/>
                        <a14:foregroundMark x1="78804" y1="1961" x2="78804" y2="1961"/>
                        <a14:foregroundMark x1="62609" y1="92157" x2="62609" y2="92157"/>
                        <a14:foregroundMark x1="62609" y1="92157" x2="62609" y2="92157"/>
                        <a14:foregroundMark x1="43913" y1="94419" x2="43913" y2="94419"/>
                        <a14:foregroundMark x1="43913" y1="94419" x2="43913" y2="94419"/>
                        <a14:foregroundMark x1="25000" y1="98039" x2="25000" y2="98039"/>
                        <a14:foregroundMark x1="25000" y1="98039" x2="25000" y2="98039"/>
                        <a14:foregroundMark x1="6413" y1="65309" x2="217" y2="81750"/>
                        <a14:foregroundMark x1="66848" y1="99698" x2="66848" y2="99698"/>
                        <a14:foregroundMark x1="66522" y1="99698" x2="66522" y2="99698"/>
                        <a14:backgroundMark x1="1196" y1="77979" x2="1522" y2="79336"/>
                        <a14:backgroundMark x1="543" y1="79336" x2="217" y2="81297"/>
                        <a14:backgroundMark x1="652" y1="81146" x2="326" y2="82202"/>
                      </a14:backgroundRemoval>
                    </a14:imgEffect>
                  </a14:imgLayer>
                </a14:imgProps>
              </a:ext>
              <a:ext uri="{28A0092B-C50C-407E-A947-70E740481C1C}">
                <a14:useLocalDpi xmlns:a14="http://schemas.microsoft.com/office/drawing/2010/main" val="0"/>
              </a:ext>
            </a:extLst>
          </a:blip>
          <a:srcRect/>
          <a:stretch>
            <a:fillRect/>
          </a:stretch>
        </p:blipFill>
        <p:spPr bwMode="auto">
          <a:xfrm>
            <a:off x="9003777" y="0"/>
            <a:ext cx="2735959" cy="19716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1F2071E-DF8C-495C-8676-8F839E06F04F}"/>
              </a:ext>
            </a:extLst>
          </p:cNvPr>
          <p:cNvSpPr/>
          <p:nvPr/>
        </p:nvSpPr>
        <p:spPr>
          <a:xfrm>
            <a:off x="770721" y="444883"/>
            <a:ext cx="10650557" cy="3046988"/>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BÀI 11</a:t>
            </a:r>
            <a:r>
              <a:rPr lang="en-US" sz="5400" b="1" cap="none" spc="0"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 THỰC HÀNH</a:t>
            </a:r>
            <a:endParaRPr lang="en-US" sz="6600" b="1" cap="none" spc="0"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endParaRPr>
          </a:p>
          <a:p>
            <a:pPr algn="ctr"/>
            <a:r>
              <a:rPr 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ĐỌC </a:t>
            </a:r>
            <a:r>
              <a:rPr 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BẢN ĐỒ CÁC ĐỚI </a:t>
            </a:r>
            <a:r>
              <a:rPr 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KHÍ </a:t>
            </a:r>
            <a:r>
              <a:rPr 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HẬU TRÊN TRÁI ĐẤT, PHÂN TÍCH BIỂU ĐỒ MỘT SỐ KIỂU KHÍ HẬU</a:t>
            </a:r>
            <a:endParaRPr lang="en-US" sz="4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1030" name="Picture 6" descr="Hình ảnh Mưa Biểu Tượng PNG , Biểu Tượng Mưa, Mưa, Vectơ PNG và Vector với  nền trong suốt để tải xuống miễn phí"/>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0781" y1="68125" x2="40781" y2="68125"/>
                        <a14:foregroundMark x1="40781" y1="68125" x2="40781" y2="68125"/>
                        <a14:foregroundMark x1="33594" y1="71719" x2="33594" y2="71719"/>
                        <a14:foregroundMark x1="42500" y1="76406" x2="42500" y2="76406"/>
                        <a14:foregroundMark x1="42500" y1="76406" x2="42500" y2="76406"/>
                        <a14:foregroundMark x1="46406" y1="68594" x2="46406" y2="68594"/>
                        <a14:foregroundMark x1="46406" y1="68594" x2="46406" y2="68594"/>
                        <a14:foregroundMark x1="57188" y1="70000" x2="57188" y2="70000"/>
                        <a14:foregroundMark x1="57188" y1="70000" x2="57188" y2="70000"/>
                        <a14:foregroundMark x1="65625" y1="66563" x2="65625" y2="66563"/>
                        <a14:foregroundMark x1="64688" y1="67656" x2="64688" y2="67656"/>
                        <a14:foregroundMark x1="64688" y1="67656" x2="64688" y2="67656"/>
                        <a14:foregroundMark x1="71563" y1="70469" x2="71563" y2="70469"/>
                        <a14:foregroundMark x1="71563" y1="70469" x2="71563" y2="70469"/>
                        <a14:foregroundMark x1="64688" y1="77500" x2="64688" y2="77500"/>
                        <a14:foregroundMark x1="64688" y1="77500" x2="64688" y2="77500"/>
                        <a14:foregroundMark x1="51406" y1="82031" x2="51406" y2="82031"/>
                        <a14:foregroundMark x1="51094" y1="82031" x2="51094" y2="82031"/>
                      </a14:backgroundRemoval>
                    </a14:imgEffect>
                  </a14:imgLayer>
                </a14:imgProps>
              </a:ext>
              <a:ext uri="{28A0092B-C50C-407E-A947-70E740481C1C}">
                <a14:useLocalDpi xmlns:a14="http://schemas.microsoft.com/office/drawing/2010/main" val="0"/>
              </a:ext>
            </a:extLst>
          </a:blip>
          <a:srcRect l="13385" t="15182" r="12787" b="15677"/>
          <a:stretch/>
        </p:blipFill>
        <p:spPr bwMode="auto">
          <a:xfrm>
            <a:off x="8174607" y="3449002"/>
            <a:ext cx="3127510" cy="292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09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4300538" y="1490038"/>
            <a:ext cx="7446" cy="53320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124224" y="1641370"/>
            <a:ext cx="4003485" cy="1028721"/>
            <a:chOff x="-1519023" y="1241935"/>
            <a:chExt cx="4003485" cy="1028721"/>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519023" y="1241935"/>
              <a:ext cx="4003485" cy="1028721"/>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464500" y="1355820"/>
              <a:ext cx="2933311" cy="523220"/>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cặp</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124224" y="2846031"/>
            <a:ext cx="3973719" cy="1899141"/>
            <a:chOff x="194883" y="1034272"/>
            <a:chExt cx="3973719" cy="1684331"/>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194883" y="1035800"/>
              <a:ext cx="3973719" cy="1682803"/>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2" name="TextBox 31">
              <a:extLst>
                <a:ext uri="{FF2B5EF4-FFF2-40B4-BE49-F238E27FC236}">
                  <a16:creationId xmlns:a16="http://schemas.microsoft.com/office/drawing/2014/main" id="{C85F9421-A519-450C-AC88-A872C2869F8B}"/>
                </a:ext>
              </a:extLst>
            </p:cNvPr>
            <p:cNvSpPr txBox="1"/>
            <p:nvPr/>
          </p:nvSpPr>
          <p:spPr>
            <a:xfrm>
              <a:off x="222055" y="1034272"/>
              <a:ext cx="3534779" cy="1610489"/>
            </a:xfrm>
            <a:prstGeom prst="rect">
              <a:avLst/>
            </a:prstGeom>
            <a:noFill/>
          </p:spPr>
          <p:txBody>
            <a:bodyPr wrap="square">
              <a:spAutoFit/>
            </a:bodyPr>
            <a:lstStyle/>
            <a:p>
              <a:pPr algn="just"/>
              <a:r>
                <a:rPr lang="en-US" sz="2800" b="1" dirty="0" err="1" smtClean="0">
                  <a:latin typeface="#9Slide03 SFU Futura_12" panose="00000400000000000000" pitchFamily="2" charset="0"/>
                  <a:cs typeface="Arial" panose="020B0604020202020204" pitchFamily="34" charset="0"/>
                </a:rPr>
                <a:t>Quan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sát</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bản</a:t>
              </a:r>
              <a:r>
                <a:rPr lang="en-US" sz="2800" b="1" dirty="0" smtClean="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đồ</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các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đới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và</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các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kiểu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khí</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hậu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trên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Trái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Đất</a:t>
              </a:r>
              <a:r>
                <a:rPr lang="en-US" sz="2800" b="1" dirty="0">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hoàn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124224" y="5199906"/>
            <a:ext cx="3946381" cy="1191706"/>
            <a:chOff x="2793835" y="1438192"/>
            <a:chExt cx="3946381"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2793835" y="1438192"/>
              <a:ext cx="3946381"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618518"/>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552737"/>
              <a:ext cx="1043305" cy="962615"/>
            </a:xfrm>
            <a:prstGeom prst="rect">
              <a:avLst/>
            </a:prstGeom>
            <a:grpFill/>
            <a:extLst/>
          </p:spPr>
        </p:pic>
      </p:grpSp>
      <p:grpSp>
        <p:nvGrpSpPr>
          <p:cNvPr id="14" name="Group 13"/>
          <p:cNvGrpSpPr/>
          <p:nvPr/>
        </p:nvGrpSpPr>
        <p:grpSpPr>
          <a:xfrm>
            <a:off x="4422621" y="1825567"/>
            <a:ext cx="7564592" cy="4866615"/>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37"/>
          <p:cNvSpPr/>
          <p:nvPr/>
        </p:nvSpPr>
        <p:spPr>
          <a:xfrm>
            <a:off x="6760363" y="178242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pic>
        <p:nvPicPr>
          <p:cNvPr id="44"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838" b="8669"/>
          <a:stretch/>
        </p:blipFill>
        <p:spPr bwMode="auto">
          <a:xfrm>
            <a:off x="2878641" y="1785740"/>
            <a:ext cx="1206205" cy="8311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iểu Tượng đồ Dùng Học Tập Hình ảnh | Định dạng hình ảnh PSD 401360362|  vn.lovepik.com">
            <a:extLst>
              <a:ext uri="{FF2B5EF4-FFF2-40B4-BE49-F238E27FC236}">
                <a16:creationId xmlns:a16="http://schemas.microsoft.com/office/drawing/2014/main" id="{838079D2-0991-4771-8EC9-759AC3AB879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p:blipFill>
        <p:spPr bwMode="auto">
          <a:xfrm>
            <a:off x="2994807" y="3945053"/>
            <a:ext cx="1179500" cy="1027486"/>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32025" y="9337"/>
            <a:ext cx="12192000" cy="1483302"/>
            <a:chOff x="-32025" y="9337"/>
            <a:chExt cx="12192000" cy="1483302"/>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KHÍ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2" name="Picture 2" descr="Science Climate Stock Illustrations – 18,051 Science Climate Stock  Illustrations, Vectors &amp; Clipart - Dreamstime"/>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825008" y="2508751"/>
            <a:ext cx="6803373" cy="4056495"/>
          </a:xfrm>
          <a:prstGeom prst="rect">
            <a:avLst/>
          </a:prstGeom>
        </p:spPr>
        <p:txBody>
          <a:bodyPr wrap="square">
            <a:spAutoFit/>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800" dirty="0" err="1">
                <a:latin typeface="#9Slide03 SFU Futura_12" panose="020B0604020202020204" charset="0"/>
                <a:ea typeface="Tahoma" panose="020B0604030504040204" pitchFamily="34" charset="0"/>
                <a:cs typeface="Times New Roman" panose="02020603050405020304" pitchFamily="18" charset="0"/>
              </a:rPr>
              <a:t>Có</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bao</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nhiêu</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đới</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khí</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hậu</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trên</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Trái</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Đất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endParaRPr lang="en-US" sz="2800" dirty="0">
              <a:latin typeface="#9Slide03 SFU Futura_12" panose="020B0604020202020204" charset="0"/>
              <a:ea typeface="Tahoma" panose="020B0604030504040204" pitchFamily="34"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2800" dirty="0" err="1">
                <a:latin typeface="#9Slide03 SFU Futura_12" panose="020B0604020202020204" charset="0"/>
                <a:ea typeface="Tahoma" panose="020B0604030504040204" pitchFamily="34" charset="0"/>
                <a:cs typeface="Times New Roman" panose="02020603050405020304" pitchFamily="18" charset="0"/>
              </a:rPr>
              <a:t>Xác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định</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phạm</a:t>
            </a:r>
            <a:r>
              <a:rPr lang="en-US" sz="2800" dirty="0">
                <a:latin typeface="#9Slide03 SFU Futura_12" panose="020B0604020202020204" charset="0"/>
                <a:ea typeface="Tahoma" panose="020B0604030504040204" pitchFamily="34" charset="0"/>
                <a:cs typeface="Times New Roman" panose="02020603050405020304" pitchFamily="18" charset="0"/>
              </a:rPr>
              <a:t> vi </a:t>
            </a:r>
            <a:r>
              <a:rPr lang="en-US" sz="2800" dirty="0" err="1">
                <a:latin typeface="#9Slide03 SFU Futura_12" panose="020B0604020202020204" charset="0"/>
                <a:ea typeface="Tahoma" panose="020B0604030504040204" pitchFamily="34" charset="0"/>
                <a:cs typeface="Times New Roman" panose="02020603050405020304" pitchFamily="18" charset="0"/>
              </a:rPr>
              <a:t>và</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tên</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của</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đới</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khí</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hậu</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endParaRPr lang="en-US" sz="2800" dirty="0">
              <a:latin typeface="#9Slide03 SFU Futura_12" panose="020B0604020202020204" charset="0"/>
              <a:ea typeface="Tahoma" panose="020B0604030504040204" pitchFamily="34"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2800" dirty="0">
                <a:latin typeface="#9Slide03 SFU Futura_12" panose="020B0604020202020204" charset="0"/>
                <a:ea typeface="Tahoma" panose="020B0604030504040204" pitchFamily="34" charset="0"/>
                <a:cs typeface="Times New Roman" panose="02020603050405020304" pitchFamily="18" charset="0"/>
              </a:rPr>
              <a:t>Cho </a:t>
            </a:r>
            <a:r>
              <a:rPr lang="en-US" sz="2800" dirty="0" err="1">
                <a:latin typeface="#9Slide03 SFU Futura_12" panose="020B0604020202020204" charset="0"/>
                <a:ea typeface="Tahoma" panose="020B0604030504040204" pitchFamily="34" charset="0"/>
                <a:cs typeface="Times New Roman" panose="02020603050405020304" pitchFamily="18" charset="0"/>
              </a:rPr>
              <a:t>biết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sự</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phân</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hóa</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thành</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kiểu</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khí</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hậu</a:t>
            </a:r>
            <a:r>
              <a:rPr lang="en-US" sz="2800" dirty="0">
                <a:latin typeface="#9Slide03 SFU Futura_12" panose="020B0604020202020204" charset="0"/>
                <a:ea typeface="Tahoma" panose="020B0604030504040204" pitchFamily="34" charset="0"/>
                <a:cs typeface="Times New Roman" panose="02020603050405020304" pitchFamily="18" charset="0"/>
              </a:rPr>
              <a:t> ở </a:t>
            </a:r>
            <a:r>
              <a:rPr lang="en-US" sz="2800" dirty="0" err="1">
                <a:latin typeface="#9Slide03 SFU Futura_12" panose="020B0604020202020204" charset="0"/>
                <a:ea typeface="Tahoma" panose="020B0604030504040204" pitchFamily="34" charset="0"/>
                <a:cs typeface="Times New Roman" panose="02020603050405020304" pitchFamily="18" charset="0"/>
              </a:rPr>
              <a:t>các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đới</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Calibri" panose="020F0502020204030204" pitchFamily="34" charset="0"/>
              </a:rPr>
              <a:t>Xác</a:t>
            </a:r>
            <a:r>
              <a:rPr lang="en-US" sz="2800" dirty="0" smtClean="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định</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Việt</a:t>
            </a:r>
            <a:r>
              <a:rPr lang="en-US" sz="2800" dirty="0">
                <a:latin typeface="#9Slide03 SFU Futura_12" panose="020B0604020202020204" charset="0"/>
                <a:ea typeface="Calibri" panose="020F0502020204030204" pitchFamily="34" charset="0"/>
              </a:rPr>
              <a:t> Nam </a:t>
            </a:r>
            <a:r>
              <a:rPr lang="en-US" sz="2800" dirty="0" err="1">
                <a:latin typeface="#9Slide03 SFU Futura_12" panose="020B0604020202020204" charset="0"/>
                <a:ea typeface="Calibri" panose="020F0502020204030204" pitchFamily="34" charset="0"/>
              </a:rPr>
              <a:t>nằm</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trong</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đới</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khí</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hậu</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nào</a:t>
            </a:r>
            <a:r>
              <a:rPr lang="en-US" sz="2800" dirty="0" smtClean="0">
                <a:latin typeface="#9Slide03 SFU Futura_12" panose="020B0604020202020204" charset="0"/>
                <a:ea typeface="Calibri" panose="020F0502020204030204" pitchFamily="34" charset="0"/>
              </a:rPr>
              <a:t>?:……………………………..….</a:t>
            </a:r>
            <a:endParaRPr lang="en-US" sz="2800" dirty="0">
              <a:latin typeface="#9Slide03 SFU Futura_12" panose="020B0604020202020204" charset="0"/>
            </a:endParaRPr>
          </a:p>
        </p:txBody>
      </p:sp>
    </p:spTree>
    <p:extLst>
      <p:ext uri="{BB962C8B-B14F-4D97-AF65-F5344CB8AC3E}">
        <p14:creationId xmlns:p14="http://schemas.microsoft.com/office/powerpoint/2010/main" val="842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025" y="9337"/>
            <a:ext cx="12192000" cy="1469014"/>
            <a:chOff x="-32025" y="9337"/>
            <a:chExt cx="12192000" cy="1469014"/>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32025" y="1475750"/>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7"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55630" y="1493013"/>
            <a:ext cx="11154253" cy="5364987"/>
            <a:chOff x="255630" y="1493013"/>
            <a:chExt cx="11154253" cy="5364987"/>
          </a:xfrm>
        </p:grpSpPr>
        <p:sp>
          <p:nvSpPr>
            <p:cNvPr id="16" name="Rectangle 15"/>
            <p:cNvSpPr/>
            <p:nvPr/>
          </p:nvSpPr>
          <p:spPr>
            <a:xfrm>
              <a:off x="1306578" y="6377547"/>
              <a:ext cx="6442789" cy="480453"/>
            </a:xfrm>
            <a:prstGeom prst="rect">
              <a:avLst/>
            </a:prstGeom>
          </p:spPr>
          <p:txBody>
            <a:bodyPr wrap="none">
              <a:spAutoFit/>
            </a:bodyPr>
            <a:lstStyle/>
            <a:p>
              <a:pPr algn="ctr">
                <a:lnSpc>
                  <a:spcPct val="115000"/>
                </a:lnSpc>
              </a:pPr>
              <a:r>
                <a:rPr lang="en-US" sz="2400" i="1" dirty="0" err="1">
                  <a:latin typeface="#9Slide03 SFU Futura_12" panose="020B0604020202020204" charset="0"/>
                  <a:ea typeface="Cambria" panose="02040503050406030204" pitchFamily="18" charset="0"/>
                  <a:cs typeface="Times New Roman" panose="02020603050405020304" pitchFamily="18" charset="0"/>
                </a:rPr>
                <a:t>Bản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đồ</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đới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và</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kiểu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khí</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hậu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trên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Trái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Đất</a:t>
              </a:r>
              <a:endParaRPr lang="en-US" dirty="0">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15" name="Picture 14"/>
            <p:cNvPicPr/>
            <p:nvPr/>
          </p:nvPicPr>
          <p:blipFill rotWithShape="1">
            <a:blip r:embed="rId4"/>
            <a:srcRect b="26297"/>
            <a:stretch/>
          </p:blipFill>
          <p:spPr>
            <a:xfrm>
              <a:off x="255630" y="1493013"/>
              <a:ext cx="8873130" cy="4953719"/>
            </a:xfrm>
            <a:prstGeom prst="rect">
              <a:avLst/>
            </a:prstGeom>
          </p:spPr>
        </p:pic>
        <p:grpSp>
          <p:nvGrpSpPr>
            <p:cNvPr id="9" name="Group 8"/>
            <p:cNvGrpSpPr/>
            <p:nvPr/>
          </p:nvGrpSpPr>
          <p:grpSpPr>
            <a:xfrm>
              <a:off x="9128760" y="1519845"/>
              <a:ext cx="2281123" cy="5239902"/>
              <a:chOff x="9701647" y="1537108"/>
              <a:chExt cx="2281123" cy="5239902"/>
            </a:xfrm>
          </p:grpSpPr>
          <p:pic>
            <p:nvPicPr>
              <p:cNvPr id="18" name="Picture 17"/>
              <p:cNvPicPr/>
              <p:nvPr/>
            </p:nvPicPr>
            <p:blipFill rotWithShape="1">
              <a:blip r:embed="rId4"/>
              <a:srcRect l="-1" t="74018" r="74726"/>
              <a:stretch/>
            </p:blipFill>
            <p:spPr>
              <a:xfrm>
                <a:off x="9701647" y="1537108"/>
                <a:ext cx="2088833" cy="1543396"/>
              </a:xfrm>
              <a:prstGeom prst="rect">
                <a:avLst/>
              </a:prstGeom>
            </p:spPr>
          </p:pic>
          <p:pic>
            <p:nvPicPr>
              <p:cNvPr id="2" name="Picture 1"/>
              <p:cNvPicPr>
                <a:picLocks noChangeAspect="1"/>
              </p:cNvPicPr>
              <p:nvPr/>
            </p:nvPicPr>
            <p:blipFill>
              <a:blip r:embed="rId5"/>
              <a:stretch>
                <a:fillRect/>
              </a:stretch>
            </p:blipFill>
            <p:spPr>
              <a:xfrm>
                <a:off x="9893937" y="3080504"/>
                <a:ext cx="1999413" cy="1084297"/>
              </a:xfrm>
              <a:prstGeom prst="rect">
                <a:avLst/>
              </a:prstGeom>
            </p:spPr>
          </p:pic>
          <p:pic>
            <p:nvPicPr>
              <p:cNvPr id="3" name="Picture 2"/>
              <p:cNvPicPr>
                <a:picLocks noChangeAspect="1"/>
              </p:cNvPicPr>
              <p:nvPr/>
            </p:nvPicPr>
            <p:blipFill>
              <a:blip r:embed="rId6"/>
              <a:stretch>
                <a:fillRect/>
              </a:stretch>
            </p:blipFill>
            <p:spPr>
              <a:xfrm>
                <a:off x="9893937" y="4195233"/>
                <a:ext cx="2088833" cy="1430933"/>
              </a:xfrm>
              <a:prstGeom prst="rect">
                <a:avLst/>
              </a:prstGeom>
            </p:spPr>
          </p:pic>
          <p:pic>
            <p:nvPicPr>
              <p:cNvPr id="8" name="Picture 7"/>
              <p:cNvPicPr>
                <a:picLocks noChangeAspect="1"/>
              </p:cNvPicPr>
              <p:nvPr/>
            </p:nvPicPr>
            <p:blipFill>
              <a:blip r:embed="rId7"/>
              <a:stretch>
                <a:fillRect/>
              </a:stretch>
            </p:blipFill>
            <p:spPr>
              <a:xfrm>
                <a:off x="10090263" y="5618153"/>
                <a:ext cx="1606759" cy="1158857"/>
              </a:xfrm>
              <a:prstGeom prst="rect">
                <a:avLst/>
              </a:prstGeom>
            </p:spPr>
          </p:pic>
        </p:grpSp>
      </p:grpSp>
    </p:spTree>
    <p:extLst>
      <p:ext uri="{BB962C8B-B14F-4D97-AF65-F5344CB8AC3E}">
        <p14:creationId xmlns:p14="http://schemas.microsoft.com/office/powerpoint/2010/main" val="1405146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2025" y="9337"/>
            <a:ext cx="12192000" cy="1483302"/>
            <a:chOff x="-32025" y="9337"/>
            <a:chExt cx="12192000" cy="1483302"/>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2"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4885128" y="1715076"/>
            <a:ext cx="2854901" cy="803874"/>
          </a:xfrm>
          <a:prstGeom prst="rect">
            <a:avLst/>
          </a:prstGeom>
          <a:solidFill>
            <a:schemeClr val="accent4">
              <a:lumMod val="20000"/>
              <a:lumOff val="80000"/>
            </a:schemeClr>
          </a:solidFill>
        </p:spPr>
        <p:txBody>
          <a:bodyPr wrap="square">
            <a:spAutoFit/>
          </a:bodyPr>
          <a:lstStyle/>
          <a:p>
            <a:pPr marR="0" lvl="0" algn="just">
              <a:lnSpc>
                <a:spcPct val="115000"/>
              </a:lnSpc>
              <a:spcBef>
                <a:spcPts val="0"/>
              </a:spcBef>
              <a:spcAft>
                <a:spcPts val="0"/>
              </a:spcAft>
            </a:pPr>
            <a:r>
              <a:rPr lang="en-US" sz="4400" b="1" dirty="0" smtClean="0">
                <a:solidFill>
                  <a:srgbClr val="FF0000"/>
                </a:solidFill>
                <a:latin typeface="#9Slide03 SFU Futura_12" panose="020B0604020202020204" charset="0"/>
                <a:ea typeface="Tahoma" panose="020B0604030504040204" pitchFamily="34" charset="0"/>
                <a:cs typeface="Times New Roman" panose="02020603050405020304" pitchFamily="18" charset="0"/>
              </a:rPr>
              <a:t>7</a:t>
            </a:r>
            <a:r>
              <a:rPr lang="en-US" sz="3200" dirty="0" smtClean="0">
                <a:latin typeface="#9Slide03 SFU Futura_12" panose="020B0604020202020204" charset="0"/>
                <a:ea typeface="Tahoma" panose="020B0604030504040204" pitchFamily="34" charset="0"/>
                <a:cs typeface="Times New Roman" panose="02020603050405020304" pitchFamily="18" charset="0"/>
              </a:rPr>
              <a:t> </a:t>
            </a:r>
            <a:r>
              <a:rPr lang="en-US" sz="3600" b="1" dirty="0" err="1"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đới</a:t>
            </a:r>
            <a:r>
              <a:rPr lang="en-US" sz="3600" b="1" dirty="0"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khí</a:t>
            </a:r>
            <a:r>
              <a:rPr lang="en-US" sz="3600" b="1" dirty="0"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hậu</a:t>
            </a:r>
            <a:endParaRPr lang="en-US" sz="3200" b="1" dirty="0">
              <a:solidFill>
                <a:srgbClr val="00B050"/>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45" name="Rectangle 44"/>
          <p:cNvSpPr/>
          <p:nvPr/>
        </p:nvSpPr>
        <p:spPr>
          <a:xfrm>
            <a:off x="65679" y="3188900"/>
            <a:ext cx="1115738" cy="545149"/>
          </a:xfrm>
          <a:prstGeom prst="rect">
            <a:avLst/>
          </a:prstGeom>
        </p:spPr>
        <p:txBody>
          <a:bodyPr wrap="square">
            <a:spAutoFit/>
          </a:bodyPr>
          <a:lstStyle/>
          <a:p>
            <a:pPr marR="0" lvl="0" algn="just">
              <a:lnSpc>
                <a:spcPct val="115000"/>
              </a:lnSpc>
              <a:spcBef>
                <a:spcPts val="0"/>
              </a:spcBef>
              <a:spcAft>
                <a:spcPts val="0"/>
              </a:spcAft>
            </a:pPr>
            <a:r>
              <a:rPr lang="en-US" sz="2800" b="1" dirty="0" err="1" smtClean="0">
                <a:solidFill>
                  <a:srgbClr val="FF0000"/>
                </a:solidFill>
                <a:latin typeface="#9Slide03 SFU Futura_12" panose="020B0604020202020204" charset="0"/>
                <a:ea typeface="Tahoma" panose="020B0604030504040204" pitchFamily="34" charset="0"/>
                <a:cs typeface="Times New Roman" panose="02020603050405020304" pitchFamily="18" charset="0"/>
              </a:rPr>
              <a:t>Cực</a:t>
            </a:r>
            <a:endParaRPr lang="en-US" sz="2000" dirty="0">
              <a:solidFill>
                <a:srgbClr val="FF0000"/>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46" name="Rectangle 45"/>
          <p:cNvSpPr/>
          <p:nvPr/>
        </p:nvSpPr>
        <p:spPr>
          <a:xfrm>
            <a:off x="1075249" y="3202924"/>
            <a:ext cx="1882500" cy="545149"/>
          </a:xfrm>
          <a:prstGeom prst="rect">
            <a:avLst/>
          </a:prstGeom>
        </p:spPr>
        <p:txBody>
          <a:bodyPr wrap="square">
            <a:spAutoFit/>
          </a:bodyPr>
          <a:lstStyle/>
          <a:p>
            <a:pPr marR="0" lvl="0" algn="just">
              <a:lnSpc>
                <a:spcPct val="115000"/>
              </a:lnSpc>
              <a:spcBef>
                <a:spcPts val="0"/>
              </a:spcBef>
              <a:spcAft>
                <a:spcPts val="0"/>
              </a:spcAft>
            </a:pPr>
            <a:r>
              <a:rPr lang="en-US" sz="2800" b="1" dirty="0" err="1" smtClean="0">
                <a:solidFill>
                  <a:srgbClr val="0027CF"/>
                </a:solidFill>
                <a:latin typeface="#9Slide03 SFU Futura_12" panose="020B0604020202020204" charset="0"/>
                <a:ea typeface="Tahoma" panose="020B0604030504040204" pitchFamily="34" charset="0"/>
                <a:cs typeface="Times New Roman" panose="02020603050405020304" pitchFamily="18" charset="0"/>
              </a:rPr>
              <a:t>Cận</a:t>
            </a:r>
            <a:r>
              <a:rPr lang="en-US" sz="2800" b="1" dirty="0" smtClean="0">
                <a:solidFill>
                  <a:srgbClr val="0027CF"/>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0027CF"/>
                </a:solidFill>
                <a:latin typeface="#9Slide03 SFU Futura_12" panose="020B0604020202020204" charset="0"/>
                <a:ea typeface="Tahoma" panose="020B0604030504040204" pitchFamily="34" charset="0"/>
                <a:cs typeface="Times New Roman" panose="02020603050405020304" pitchFamily="18" charset="0"/>
              </a:rPr>
              <a:t>cực</a:t>
            </a:r>
            <a:endParaRPr lang="en-US" sz="2000" dirty="0">
              <a:solidFill>
                <a:srgbClr val="0027CF"/>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49" name="Rectangle 48"/>
          <p:cNvSpPr/>
          <p:nvPr/>
        </p:nvSpPr>
        <p:spPr>
          <a:xfrm>
            <a:off x="10384008" y="3148765"/>
            <a:ext cx="1644167"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ea typeface="Cambria" panose="02040503050406030204" pitchFamily="18" charset="0"/>
              </a:rPr>
              <a:t>Xích</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đạo</a:t>
            </a:r>
            <a:endParaRPr lang="en-US" sz="2800" b="1" dirty="0">
              <a:solidFill>
                <a:srgbClr val="FF0000"/>
              </a:solidFill>
              <a:latin typeface="#9Slide03 SFU Futura_12" panose="020B0604020202020204" charset="0"/>
            </a:endParaRPr>
          </a:p>
        </p:txBody>
      </p:sp>
      <p:sp>
        <p:nvSpPr>
          <p:cNvPr id="50" name="Rectangle 49"/>
          <p:cNvSpPr/>
          <p:nvPr/>
        </p:nvSpPr>
        <p:spPr>
          <a:xfrm>
            <a:off x="6080732" y="3189213"/>
            <a:ext cx="1667826"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ea typeface="Cambria" panose="02040503050406030204" pitchFamily="18" charset="0"/>
              </a:rPr>
              <a:t>Nhiệt</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đới</a:t>
            </a:r>
            <a:endParaRPr lang="en-US" sz="2800" b="1" dirty="0">
              <a:solidFill>
                <a:srgbClr val="FF0000"/>
              </a:solidFill>
              <a:latin typeface="#9Slide03 SFU Futura_12" panose="020B0604020202020204" charset="0"/>
            </a:endParaRPr>
          </a:p>
        </p:txBody>
      </p:sp>
      <p:sp>
        <p:nvSpPr>
          <p:cNvPr id="51" name="Rectangle 50"/>
          <p:cNvSpPr/>
          <p:nvPr/>
        </p:nvSpPr>
        <p:spPr>
          <a:xfrm>
            <a:off x="4305246" y="3185236"/>
            <a:ext cx="1858480" cy="523220"/>
          </a:xfrm>
          <a:prstGeom prst="rect">
            <a:avLst/>
          </a:prstGeom>
        </p:spPr>
        <p:txBody>
          <a:bodyPr wrap="square">
            <a:spAutoFit/>
          </a:bodyPr>
          <a:lstStyle/>
          <a:p>
            <a:r>
              <a:rPr lang="en-US" sz="2800" b="1" dirty="0" err="1" smtClean="0">
                <a:solidFill>
                  <a:srgbClr val="0027CF"/>
                </a:solidFill>
                <a:latin typeface="#9Slide03 SFU Futura_12" panose="020B0604020202020204" charset="0"/>
                <a:ea typeface="Cambria" panose="02040503050406030204" pitchFamily="18" charset="0"/>
              </a:rPr>
              <a:t>Cận</a:t>
            </a:r>
            <a:r>
              <a:rPr lang="en-US" sz="2800" b="1" dirty="0" smtClean="0">
                <a:solidFill>
                  <a:srgbClr val="0027CF"/>
                </a:solidFill>
                <a:latin typeface="#9Slide03 SFU Futura_12" panose="020B0604020202020204" charset="0"/>
                <a:ea typeface="Cambria" panose="02040503050406030204" pitchFamily="18" charset="0"/>
              </a:rPr>
              <a:t> </a:t>
            </a:r>
            <a:r>
              <a:rPr lang="en-US" sz="2800" b="1" dirty="0" err="1" smtClean="0">
                <a:solidFill>
                  <a:srgbClr val="0027CF"/>
                </a:solidFill>
                <a:latin typeface="#9Slide03 SFU Futura_12" panose="020B0604020202020204" charset="0"/>
                <a:ea typeface="Cambria" panose="02040503050406030204" pitchFamily="18" charset="0"/>
              </a:rPr>
              <a:t>nhiệt</a:t>
            </a:r>
            <a:endParaRPr lang="en-US" sz="2800" b="1" dirty="0">
              <a:solidFill>
                <a:srgbClr val="0027CF"/>
              </a:solidFill>
              <a:latin typeface="#9Slide03 SFU Futura_12" panose="020B0604020202020204" charset="0"/>
            </a:endParaRPr>
          </a:p>
        </p:txBody>
      </p:sp>
      <p:sp>
        <p:nvSpPr>
          <p:cNvPr id="52" name="Rectangle 51"/>
          <p:cNvSpPr/>
          <p:nvPr/>
        </p:nvSpPr>
        <p:spPr>
          <a:xfrm>
            <a:off x="2747967" y="3214543"/>
            <a:ext cx="1280179" cy="523220"/>
          </a:xfrm>
          <a:prstGeom prst="rect">
            <a:avLst/>
          </a:prstGeom>
        </p:spPr>
        <p:txBody>
          <a:bodyPr wrap="square">
            <a:spAutoFit/>
          </a:bodyPr>
          <a:lstStyle/>
          <a:p>
            <a:r>
              <a:rPr lang="en-US" sz="2800" b="1" dirty="0" err="1">
                <a:solidFill>
                  <a:srgbClr val="FF0000"/>
                </a:solidFill>
                <a:latin typeface="#9Slide03 SFU Futura_12" panose="020B0604020202020204" charset="0"/>
                <a:ea typeface="Cambria" panose="02040503050406030204" pitchFamily="18" charset="0"/>
              </a:rPr>
              <a:t>Ô</a:t>
            </a:r>
            <a:r>
              <a:rPr lang="en-US" sz="2800" b="1" dirty="0" err="1" smtClean="0">
                <a:solidFill>
                  <a:srgbClr val="FF0000"/>
                </a:solidFill>
                <a:latin typeface="#9Slide03 SFU Futura_12" panose="020B0604020202020204" charset="0"/>
                <a:ea typeface="Cambria" panose="02040503050406030204" pitchFamily="18" charset="0"/>
              </a:rPr>
              <a:t>n</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đới</a:t>
            </a:r>
            <a:endParaRPr lang="en-US" sz="2800" b="1" dirty="0">
              <a:solidFill>
                <a:srgbClr val="FF0000"/>
              </a:solidFill>
              <a:latin typeface="#9Slide03 SFU Futura_12" panose="020B0604020202020204" charset="0"/>
            </a:endParaRPr>
          </a:p>
        </p:txBody>
      </p:sp>
      <p:sp>
        <p:nvSpPr>
          <p:cNvPr id="53" name="Rectangle 52"/>
          <p:cNvSpPr/>
          <p:nvPr/>
        </p:nvSpPr>
        <p:spPr>
          <a:xfrm>
            <a:off x="7939212" y="3168989"/>
            <a:ext cx="2303025" cy="523220"/>
          </a:xfrm>
          <a:prstGeom prst="rect">
            <a:avLst/>
          </a:prstGeom>
        </p:spPr>
        <p:txBody>
          <a:bodyPr wrap="square">
            <a:spAutoFit/>
          </a:bodyPr>
          <a:lstStyle/>
          <a:p>
            <a:r>
              <a:rPr lang="en-US" sz="2800" b="1" dirty="0" err="1" smtClean="0">
                <a:solidFill>
                  <a:srgbClr val="0027CF"/>
                </a:solidFill>
                <a:latin typeface="#9Slide03 SFU Futura_12" panose="020B0604020202020204" charset="0"/>
                <a:ea typeface="Cambria" panose="02040503050406030204" pitchFamily="18" charset="0"/>
              </a:rPr>
              <a:t>Cận</a:t>
            </a:r>
            <a:r>
              <a:rPr lang="en-US" sz="2800" b="1" dirty="0" smtClean="0">
                <a:solidFill>
                  <a:srgbClr val="0027CF"/>
                </a:solidFill>
                <a:latin typeface="#9Slide03 SFU Futura_12" panose="020B0604020202020204" charset="0"/>
                <a:ea typeface="Cambria" panose="02040503050406030204" pitchFamily="18" charset="0"/>
              </a:rPr>
              <a:t> </a:t>
            </a:r>
            <a:r>
              <a:rPr lang="en-US" sz="2800" b="1" dirty="0" err="1" smtClean="0">
                <a:solidFill>
                  <a:srgbClr val="0027CF"/>
                </a:solidFill>
                <a:latin typeface="#9Slide03 SFU Futura_12" panose="020B0604020202020204" charset="0"/>
                <a:ea typeface="Cambria" panose="02040503050406030204" pitchFamily="18" charset="0"/>
              </a:rPr>
              <a:t>xích</a:t>
            </a:r>
            <a:r>
              <a:rPr lang="en-US" sz="2800" b="1" dirty="0" smtClean="0">
                <a:solidFill>
                  <a:srgbClr val="0027CF"/>
                </a:solidFill>
                <a:latin typeface="#9Slide03 SFU Futura_12" panose="020B0604020202020204" charset="0"/>
                <a:ea typeface="Cambria" panose="02040503050406030204" pitchFamily="18" charset="0"/>
              </a:rPr>
              <a:t> </a:t>
            </a:r>
            <a:r>
              <a:rPr lang="en-US" sz="2800" b="1" dirty="0" err="1" smtClean="0">
                <a:solidFill>
                  <a:srgbClr val="0027CF"/>
                </a:solidFill>
                <a:latin typeface="#9Slide03 SFU Futura_12" panose="020B0604020202020204" charset="0"/>
                <a:ea typeface="Cambria" panose="02040503050406030204" pitchFamily="18" charset="0"/>
              </a:rPr>
              <a:t>đạo</a:t>
            </a:r>
            <a:endParaRPr lang="en-US" sz="2800" b="1" dirty="0">
              <a:solidFill>
                <a:srgbClr val="0027CF"/>
              </a:solidFill>
              <a:latin typeface="#9Slide03 SFU Futura_12" panose="020B0604020202020204" charset="0"/>
            </a:endParaRPr>
          </a:p>
        </p:txBody>
      </p:sp>
      <p:cxnSp>
        <p:nvCxnSpPr>
          <p:cNvPr id="4" name="Straight Arrow Connector 3"/>
          <p:cNvCxnSpPr>
            <a:stCxn id="29" idx="2"/>
            <a:endCxn id="45" idx="0"/>
          </p:cNvCxnSpPr>
          <p:nvPr/>
        </p:nvCxnSpPr>
        <p:spPr>
          <a:xfrm flipH="1">
            <a:off x="623548" y="2518950"/>
            <a:ext cx="5689031" cy="66995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9" idx="2"/>
            <a:endCxn id="46" idx="0"/>
          </p:cNvCxnSpPr>
          <p:nvPr/>
        </p:nvCxnSpPr>
        <p:spPr>
          <a:xfrm flipH="1">
            <a:off x="2016499" y="2518950"/>
            <a:ext cx="4296080" cy="683974"/>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9" idx="2"/>
            <a:endCxn id="52" idx="0"/>
          </p:cNvCxnSpPr>
          <p:nvPr/>
        </p:nvCxnSpPr>
        <p:spPr>
          <a:xfrm flipH="1">
            <a:off x="3388057" y="2518950"/>
            <a:ext cx="2924522" cy="695593"/>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9" idx="2"/>
            <a:endCxn id="51" idx="0"/>
          </p:cNvCxnSpPr>
          <p:nvPr/>
        </p:nvCxnSpPr>
        <p:spPr>
          <a:xfrm flipH="1">
            <a:off x="5234486" y="2518950"/>
            <a:ext cx="1078093" cy="66628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9" idx="2"/>
            <a:endCxn id="50" idx="0"/>
          </p:cNvCxnSpPr>
          <p:nvPr/>
        </p:nvCxnSpPr>
        <p:spPr>
          <a:xfrm>
            <a:off x="6312579" y="2518950"/>
            <a:ext cx="602066" cy="670263"/>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9" idx="2"/>
            <a:endCxn id="53" idx="0"/>
          </p:cNvCxnSpPr>
          <p:nvPr/>
        </p:nvCxnSpPr>
        <p:spPr>
          <a:xfrm>
            <a:off x="6312579" y="2518950"/>
            <a:ext cx="2778146" cy="650039"/>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9" idx="2"/>
            <a:endCxn id="49" idx="0"/>
          </p:cNvCxnSpPr>
          <p:nvPr/>
        </p:nvCxnSpPr>
        <p:spPr>
          <a:xfrm>
            <a:off x="6312579" y="2518950"/>
            <a:ext cx="4893513" cy="629815"/>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2177861" y="4249568"/>
            <a:ext cx="760283"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lục</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địa</a:t>
            </a:r>
            <a:endParaRPr lang="en-US" sz="2000" b="1" dirty="0">
              <a:solidFill>
                <a:srgbClr val="FF0000"/>
              </a:solidFill>
              <a:latin typeface="#9Slide03 SFU Futura_12" panose="020B0604020202020204" charset="0"/>
            </a:endParaRPr>
          </a:p>
        </p:txBody>
      </p:sp>
      <p:sp>
        <p:nvSpPr>
          <p:cNvPr id="87" name="Rectangle 86"/>
          <p:cNvSpPr/>
          <p:nvPr/>
        </p:nvSpPr>
        <p:spPr>
          <a:xfrm>
            <a:off x="2690199" y="4265472"/>
            <a:ext cx="866631"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gió</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mùa</a:t>
            </a:r>
            <a:endParaRPr lang="en-US" sz="2000" b="1" dirty="0">
              <a:solidFill>
                <a:srgbClr val="FF0000"/>
              </a:solidFill>
              <a:latin typeface="#9Slide03 SFU Futura_12" panose="020B0604020202020204" charset="0"/>
            </a:endParaRPr>
          </a:p>
        </p:txBody>
      </p:sp>
      <p:sp>
        <p:nvSpPr>
          <p:cNvPr id="88" name="Rectangle 87"/>
          <p:cNvSpPr/>
          <p:nvPr/>
        </p:nvSpPr>
        <p:spPr>
          <a:xfrm>
            <a:off x="3330265" y="4257520"/>
            <a:ext cx="927824"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hải</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dương</a:t>
            </a:r>
            <a:endParaRPr lang="en-US" sz="2000" b="1" dirty="0">
              <a:solidFill>
                <a:srgbClr val="FF0000"/>
              </a:solidFill>
              <a:latin typeface="#9Slide03 SFU Futura_12" panose="020B0604020202020204" charset="0"/>
            </a:endParaRPr>
          </a:p>
        </p:txBody>
      </p:sp>
      <p:sp>
        <p:nvSpPr>
          <p:cNvPr id="92" name="Rectangle 91"/>
          <p:cNvSpPr/>
          <p:nvPr/>
        </p:nvSpPr>
        <p:spPr>
          <a:xfrm>
            <a:off x="4216791" y="4281537"/>
            <a:ext cx="760283" cy="1015663"/>
          </a:xfrm>
          <a:prstGeom prst="rect">
            <a:avLst/>
          </a:prstGeom>
        </p:spPr>
        <p:txBody>
          <a:bodyPr wrap="square">
            <a:spAutoFit/>
          </a:bodyPr>
          <a:lstStyle/>
          <a:p>
            <a:pPr algn="ctr"/>
            <a:r>
              <a:rPr lang="en-US" sz="2000" b="1" dirty="0" err="1" smtClean="0">
                <a:solidFill>
                  <a:srgbClr val="0027CF"/>
                </a:solidFill>
                <a:latin typeface="#9Slide03 SFU Futura_12" panose="020B0604020202020204" charset="0"/>
                <a:ea typeface="Cambria" panose="02040503050406030204" pitchFamily="18" charset="0"/>
              </a:rPr>
              <a:t>Kiểu</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lục</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địa</a:t>
            </a:r>
            <a:endParaRPr lang="en-US" sz="2000" b="1" dirty="0">
              <a:solidFill>
                <a:srgbClr val="0027CF"/>
              </a:solidFill>
              <a:latin typeface="#9Slide03 SFU Futura_12" panose="020B0604020202020204" charset="0"/>
            </a:endParaRPr>
          </a:p>
        </p:txBody>
      </p:sp>
      <p:sp>
        <p:nvSpPr>
          <p:cNvPr id="93" name="Rectangle 92"/>
          <p:cNvSpPr/>
          <p:nvPr/>
        </p:nvSpPr>
        <p:spPr>
          <a:xfrm>
            <a:off x="4746516" y="4281539"/>
            <a:ext cx="866631" cy="1015663"/>
          </a:xfrm>
          <a:prstGeom prst="rect">
            <a:avLst/>
          </a:prstGeom>
        </p:spPr>
        <p:txBody>
          <a:bodyPr wrap="square">
            <a:spAutoFit/>
          </a:bodyPr>
          <a:lstStyle/>
          <a:p>
            <a:pPr algn="ctr"/>
            <a:r>
              <a:rPr lang="en-US" sz="2000" b="1" dirty="0" err="1" smtClean="0">
                <a:solidFill>
                  <a:srgbClr val="0027CF"/>
                </a:solidFill>
                <a:latin typeface="#9Slide03 SFU Futura_12" panose="020B0604020202020204" charset="0"/>
                <a:ea typeface="Cambria" panose="02040503050406030204" pitchFamily="18" charset="0"/>
              </a:rPr>
              <a:t>Kiểu</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gió</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mùa</a:t>
            </a:r>
            <a:endParaRPr lang="en-US" sz="2000" b="1" dirty="0">
              <a:solidFill>
                <a:srgbClr val="0027CF"/>
              </a:solidFill>
              <a:latin typeface="#9Slide03 SFU Futura_12" panose="020B0604020202020204" charset="0"/>
            </a:endParaRPr>
          </a:p>
        </p:txBody>
      </p:sp>
      <p:sp>
        <p:nvSpPr>
          <p:cNvPr id="94" name="Rectangle 93"/>
          <p:cNvSpPr/>
          <p:nvPr/>
        </p:nvSpPr>
        <p:spPr>
          <a:xfrm>
            <a:off x="5338566" y="4282266"/>
            <a:ext cx="927824" cy="1323439"/>
          </a:xfrm>
          <a:prstGeom prst="rect">
            <a:avLst/>
          </a:prstGeom>
        </p:spPr>
        <p:txBody>
          <a:bodyPr wrap="square">
            <a:spAutoFit/>
          </a:bodyPr>
          <a:lstStyle/>
          <a:p>
            <a:pPr algn="ctr"/>
            <a:r>
              <a:rPr lang="en-US" sz="2000" b="1" dirty="0" err="1" smtClean="0">
                <a:solidFill>
                  <a:srgbClr val="0027CF"/>
                </a:solidFill>
                <a:latin typeface="#9Slide03 SFU Futura_12" panose="020B0604020202020204" charset="0"/>
                <a:ea typeface="Cambria" panose="02040503050406030204" pitchFamily="18" charset="0"/>
              </a:rPr>
              <a:t>Kiểu</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địa</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trung</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hải</a:t>
            </a:r>
            <a:endParaRPr lang="en-US" sz="2000" b="1" dirty="0">
              <a:solidFill>
                <a:srgbClr val="0027CF"/>
              </a:solidFill>
              <a:latin typeface="#9Slide03 SFU Futura_12" panose="020B0604020202020204" charset="0"/>
            </a:endParaRPr>
          </a:p>
        </p:txBody>
      </p:sp>
      <p:cxnSp>
        <p:nvCxnSpPr>
          <p:cNvPr id="103" name="Straight Arrow Connector 102"/>
          <p:cNvCxnSpPr>
            <a:stCxn id="52" idx="2"/>
            <a:endCxn id="86" idx="0"/>
          </p:cNvCxnSpPr>
          <p:nvPr/>
        </p:nvCxnSpPr>
        <p:spPr>
          <a:xfrm flipH="1">
            <a:off x="2558003" y="3737763"/>
            <a:ext cx="830054" cy="5118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52" idx="2"/>
            <a:endCxn id="87" idx="0"/>
          </p:cNvCxnSpPr>
          <p:nvPr/>
        </p:nvCxnSpPr>
        <p:spPr>
          <a:xfrm flipH="1">
            <a:off x="3123515" y="3737763"/>
            <a:ext cx="264542" cy="5277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52" idx="2"/>
            <a:endCxn id="88" idx="0"/>
          </p:cNvCxnSpPr>
          <p:nvPr/>
        </p:nvCxnSpPr>
        <p:spPr>
          <a:xfrm>
            <a:off x="3388057" y="3737763"/>
            <a:ext cx="406120" cy="519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51" idx="2"/>
            <a:endCxn id="92" idx="0"/>
          </p:cNvCxnSpPr>
          <p:nvPr/>
        </p:nvCxnSpPr>
        <p:spPr>
          <a:xfrm flipH="1">
            <a:off x="4596933" y="3708456"/>
            <a:ext cx="637553" cy="5730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51" idx="2"/>
            <a:endCxn id="93" idx="0"/>
          </p:cNvCxnSpPr>
          <p:nvPr/>
        </p:nvCxnSpPr>
        <p:spPr>
          <a:xfrm flipH="1">
            <a:off x="5179832" y="3708456"/>
            <a:ext cx="54654" cy="5730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51" idx="2"/>
            <a:endCxn id="94" idx="0"/>
          </p:cNvCxnSpPr>
          <p:nvPr/>
        </p:nvCxnSpPr>
        <p:spPr>
          <a:xfrm>
            <a:off x="5234486" y="3708456"/>
            <a:ext cx="567992" cy="573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6259606" y="4272691"/>
            <a:ext cx="760283"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lục</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địa</a:t>
            </a:r>
            <a:endParaRPr lang="en-US" sz="2000" b="1" dirty="0">
              <a:solidFill>
                <a:srgbClr val="FF0000"/>
              </a:solidFill>
              <a:latin typeface="#9Slide03 SFU Futura_12" panose="020B0604020202020204" charset="0"/>
            </a:endParaRPr>
          </a:p>
        </p:txBody>
      </p:sp>
      <p:sp>
        <p:nvSpPr>
          <p:cNvPr id="117" name="Rectangle 116"/>
          <p:cNvSpPr/>
          <p:nvPr/>
        </p:nvSpPr>
        <p:spPr>
          <a:xfrm>
            <a:off x="6903943" y="4246478"/>
            <a:ext cx="866631"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gió</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mùa</a:t>
            </a:r>
            <a:endParaRPr lang="en-US" sz="2000" b="1" dirty="0">
              <a:solidFill>
                <a:srgbClr val="FF0000"/>
              </a:solidFill>
              <a:latin typeface="#9Slide03 SFU Futura_12" panose="020B0604020202020204" charset="0"/>
            </a:endParaRPr>
          </a:p>
        </p:txBody>
      </p:sp>
      <p:cxnSp>
        <p:nvCxnSpPr>
          <p:cNvPr id="124" name="Straight Arrow Connector 123"/>
          <p:cNvCxnSpPr>
            <a:stCxn id="50" idx="2"/>
            <a:endCxn id="116" idx="0"/>
          </p:cNvCxnSpPr>
          <p:nvPr/>
        </p:nvCxnSpPr>
        <p:spPr>
          <a:xfrm flipH="1">
            <a:off x="6639748" y="3712433"/>
            <a:ext cx="274897" cy="560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50" idx="2"/>
            <a:endCxn id="117" idx="0"/>
          </p:cNvCxnSpPr>
          <p:nvPr/>
        </p:nvCxnSpPr>
        <p:spPr>
          <a:xfrm>
            <a:off x="6914645" y="3712433"/>
            <a:ext cx="422614" cy="534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7657442" y="4536164"/>
            <a:ext cx="4477569" cy="2139082"/>
          </a:xfrm>
          <a:prstGeom prst="rect">
            <a:avLst/>
          </a:prstGeom>
        </p:spPr>
      </p:pic>
    </p:spTree>
    <p:extLst>
      <p:ext uri="{BB962C8B-B14F-4D97-AF65-F5344CB8AC3E}">
        <p14:creationId xmlns:p14="http://schemas.microsoft.com/office/powerpoint/2010/main" val="21586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500"/>
                                        <p:tgtEl>
                                          <p:spTgt spid="103"/>
                                        </p:tgtEl>
                                      </p:cBhvr>
                                    </p:animEffect>
                                  </p:childTnLst>
                                </p:cTn>
                              </p:par>
                              <p:par>
                                <p:cTn id="57" presetID="10" presetClass="entr" presetSubtype="0" fill="hold" nodeType="withEffect">
                                  <p:stCondLst>
                                    <p:cond delay="0"/>
                                  </p:stCondLst>
                                  <p:childTnLst>
                                    <p:set>
                                      <p:cBhvr>
                                        <p:cTn id="58" dur="1" fill="hold">
                                          <p:stCondLst>
                                            <p:cond delay="0"/>
                                          </p:stCondLst>
                                        </p:cTn>
                                        <p:tgtEl>
                                          <p:spTgt spid="107"/>
                                        </p:tgtEl>
                                        <p:attrNameLst>
                                          <p:attrName>style.visibility</p:attrName>
                                        </p:attrNameLst>
                                      </p:cBhvr>
                                      <p:to>
                                        <p:strVal val="visible"/>
                                      </p:to>
                                    </p:set>
                                    <p:animEffect transition="in" filter="fade">
                                      <p:cBhvr>
                                        <p:cTn id="59" dur="500"/>
                                        <p:tgtEl>
                                          <p:spTgt spid="107"/>
                                        </p:tgtEl>
                                      </p:cBhvr>
                                    </p:animEffect>
                                  </p:childTnLst>
                                </p:cTn>
                              </p:par>
                              <p:par>
                                <p:cTn id="60" presetID="10" presetClass="entr" presetSubtype="0" fill="hold" nodeType="with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500"/>
                                        <p:tgtEl>
                                          <p:spTgt spid="8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fade">
                                      <p:cBhvr>
                                        <p:cTn id="76" dur="500"/>
                                        <p:tgtEl>
                                          <p:spTgt spid="111"/>
                                        </p:tgtEl>
                                      </p:cBhvr>
                                    </p:animEffect>
                                  </p:childTnLst>
                                </p:cTn>
                              </p:par>
                              <p:par>
                                <p:cTn id="77" presetID="10" presetClass="entr" presetSubtype="0" fill="hold" nodeType="with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fade">
                                      <p:cBhvr>
                                        <p:cTn id="79" dur="500"/>
                                        <p:tgtEl>
                                          <p:spTgt spid="113"/>
                                        </p:tgtEl>
                                      </p:cBhvr>
                                    </p:animEffect>
                                  </p:childTnLst>
                                </p:cTn>
                              </p:par>
                              <p:par>
                                <p:cTn id="80" presetID="10" presetClass="entr" presetSubtype="0" fill="hold" nodeType="withEffect">
                                  <p:stCondLst>
                                    <p:cond delay="0"/>
                                  </p:stCondLst>
                                  <p:childTnLst>
                                    <p:set>
                                      <p:cBhvr>
                                        <p:cTn id="81" dur="1" fill="hold">
                                          <p:stCondLst>
                                            <p:cond delay="0"/>
                                          </p:stCondLst>
                                        </p:cTn>
                                        <p:tgtEl>
                                          <p:spTgt spid="115"/>
                                        </p:tgtEl>
                                        <p:attrNameLst>
                                          <p:attrName>style.visibility</p:attrName>
                                        </p:attrNameLst>
                                      </p:cBhvr>
                                      <p:to>
                                        <p:strVal val="visible"/>
                                      </p:to>
                                    </p:set>
                                    <p:animEffect transition="in" filter="fade">
                                      <p:cBhvr>
                                        <p:cTn id="82" dur="500"/>
                                        <p:tgtEl>
                                          <p:spTgt spid="1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animEffect transition="in" filter="fade">
                                      <p:cBhvr>
                                        <p:cTn id="85" dur="500"/>
                                        <p:tgtEl>
                                          <p:spTgt spid="9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500"/>
                                        <p:tgtEl>
                                          <p:spTgt spid="9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500"/>
                                        <p:tgtEl>
                                          <p:spTgt spid="9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24"/>
                                        </p:tgtEl>
                                        <p:attrNameLst>
                                          <p:attrName>style.visibility</p:attrName>
                                        </p:attrNameLst>
                                      </p:cBhvr>
                                      <p:to>
                                        <p:strVal val="visible"/>
                                      </p:to>
                                    </p:set>
                                    <p:animEffect transition="in" filter="fade">
                                      <p:cBhvr>
                                        <p:cTn id="96" dur="500"/>
                                        <p:tgtEl>
                                          <p:spTgt spid="124"/>
                                        </p:tgtEl>
                                      </p:cBhvr>
                                    </p:animEffect>
                                  </p:childTnLst>
                                </p:cTn>
                              </p:par>
                              <p:par>
                                <p:cTn id="97" presetID="10" presetClass="entr" presetSubtype="0" fill="hold" nodeType="with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fade">
                                      <p:cBhvr>
                                        <p:cTn id="99" dur="500"/>
                                        <p:tgtEl>
                                          <p:spTgt spid="12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6"/>
                                        </p:tgtEl>
                                        <p:attrNameLst>
                                          <p:attrName>style.visibility</p:attrName>
                                        </p:attrNameLst>
                                      </p:cBhvr>
                                      <p:to>
                                        <p:strVal val="visible"/>
                                      </p:to>
                                    </p:set>
                                    <p:animEffect transition="in" filter="fade">
                                      <p:cBhvr>
                                        <p:cTn id="102" dur="500"/>
                                        <p:tgtEl>
                                          <p:spTgt spid="11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5" grpId="0"/>
      <p:bldP spid="46" grpId="0"/>
      <p:bldP spid="49" grpId="0"/>
      <p:bldP spid="50" grpId="0"/>
      <p:bldP spid="51" grpId="0"/>
      <p:bldP spid="52" grpId="0"/>
      <p:bldP spid="53" grpId="0"/>
      <p:bldP spid="86" grpId="0"/>
      <p:bldP spid="87" grpId="0"/>
      <p:bldP spid="88" grpId="0"/>
      <p:bldP spid="92" grpId="0"/>
      <p:bldP spid="93" grpId="0"/>
      <p:bldP spid="94" grpId="0"/>
      <p:bldP spid="116" grpId="0"/>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025" y="9337"/>
            <a:ext cx="12192000" cy="1469014"/>
            <a:chOff x="-32025" y="9337"/>
            <a:chExt cx="12192000" cy="1469014"/>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32025" y="1475750"/>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7"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55630" y="1493013"/>
            <a:ext cx="11154253" cy="5364987"/>
            <a:chOff x="255630" y="1493013"/>
            <a:chExt cx="11154253" cy="5364987"/>
          </a:xfrm>
        </p:grpSpPr>
        <p:sp>
          <p:nvSpPr>
            <p:cNvPr id="16" name="Rectangle 15"/>
            <p:cNvSpPr/>
            <p:nvPr/>
          </p:nvSpPr>
          <p:spPr>
            <a:xfrm>
              <a:off x="1306578" y="6377547"/>
              <a:ext cx="6442789" cy="480453"/>
            </a:xfrm>
            <a:prstGeom prst="rect">
              <a:avLst/>
            </a:prstGeom>
          </p:spPr>
          <p:txBody>
            <a:bodyPr wrap="none">
              <a:spAutoFit/>
            </a:bodyPr>
            <a:lstStyle/>
            <a:p>
              <a:pPr algn="ctr">
                <a:lnSpc>
                  <a:spcPct val="115000"/>
                </a:lnSpc>
              </a:pPr>
              <a:r>
                <a:rPr lang="en-US" sz="2400" i="1" dirty="0" err="1">
                  <a:latin typeface="#9Slide03 SFU Futura_12" panose="020B0604020202020204" charset="0"/>
                  <a:ea typeface="Cambria" panose="02040503050406030204" pitchFamily="18" charset="0"/>
                  <a:cs typeface="Times New Roman" panose="02020603050405020304" pitchFamily="18" charset="0"/>
                </a:rPr>
                <a:t>Bản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đồ</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đới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và</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kiểu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khí</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hậu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trên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Trái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Đất</a:t>
              </a:r>
              <a:endParaRPr lang="en-US" dirty="0">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15" name="Picture 14"/>
            <p:cNvPicPr/>
            <p:nvPr/>
          </p:nvPicPr>
          <p:blipFill rotWithShape="1">
            <a:blip r:embed="rId4"/>
            <a:srcRect b="26297"/>
            <a:stretch/>
          </p:blipFill>
          <p:spPr>
            <a:xfrm>
              <a:off x="255630" y="1493013"/>
              <a:ext cx="8873130" cy="4953719"/>
            </a:xfrm>
            <a:prstGeom prst="rect">
              <a:avLst/>
            </a:prstGeom>
          </p:spPr>
        </p:pic>
        <p:grpSp>
          <p:nvGrpSpPr>
            <p:cNvPr id="9" name="Group 8"/>
            <p:cNvGrpSpPr/>
            <p:nvPr/>
          </p:nvGrpSpPr>
          <p:grpSpPr>
            <a:xfrm>
              <a:off x="9128760" y="1519845"/>
              <a:ext cx="2281123" cy="5239902"/>
              <a:chOff x="9701647" y="1537108"/>
              <a:chExt cx="2281123" cy="5239902"/>
            </a:xfrm>
          </p:grpSpPr>
          <p:pic>
            <p:nvPicPr>
              <p:cNvPr id="18" name="Picture 17"/>
              <p:cNvPicPr/>
              <p:nvPr/>
            </p:nvPicPr>
            <p:blipFill rotWithShape="1">
              <a:blip r:embed="rId4"/>
              <a:srcRect l="-1" t="74018" r="74726"/>
              <a:stretch/>
            </p:blipFill>
            <p:spPr>
              <a:xfrm>
                <a:off x="9701647" y="1537108"/>
                <a:ext cx="2088833" cy="1543396"/>
              </a:xfrm>
              <a:prstGeom prst="rect">
                <a:avLst/>
              </a:prstGeom>
            </p:spPr>
          </p:pic>
          <p:pic>
            <p:nvPicPr>
              <p:cNvPr id="2" name="Picture 1"/>
              <p:cNvPicPr>
                <a:picLocks noChangeAspect="1"/>
              </p:cNvPicPr>
              <p:nvPr/>
            </p:nvPicPr>
            <p:blipFill>
              <a:blip r:embed="rId5"/>
              <a:stretch>
                <a:fillRect/>
              </a:stretch>
            </p:blipFill>
            <p:spPr>
              <a:xfrm>
                <a:off x="9893937" y="3080504"/>
                <a:ext cx="1999413" cy="1084297"/>
              </a:xfrm>
              <a:prstGeom prst="rect">
                <a:avLst/>
              </a:prstGeom>
            </p:spPr>
          </p:pic>
          <p:pic>
            <p:nvPicPr>
              <p:cNvPr id="3" name="Picture 2"/>
              <p:cNvPicPr>
                <a:picLocks noChangeAspect="1"/>
              </p:cNvPicPr>
              <p:nvPr/>
            </p:nvPicPr>
            <p:blipFill>
              <a:blip r:embed="rId6"/>
              <a:stretch>
                <a:fillRect/>
              </a:stretch>
            </p:blipFill>
            <p:spPr>
              <a:xfrm>
                <a:off x="9893937" y="4195233"/>
                <a:ext cx="2088833" cy="1430933"/>
              </a:xfrm>
              <a:prstGeom prst="rect">
                <a:avLst/>
              </a:prstGeom>
            </p:spPr>
          </p:pic>
          <p:pic>
            <p:nvPicPr>
              <p:cNvPr id="8" name="Picture 7"/>
              <p:cNvPicPr>
                <a:picLocks noChangeAspect="1"/>
              </p:cNvPicPr>
              <p:nvPr/>
            </p:nvPicPr>
            <p:blipFill>
              <a:blip r:embed="rId7"/>
              <a:stretch>
                <a:fillRect/>
              </a:stretch>
            </p:blipFill>
            <p:spPr>
              <a:xfrm>
                <a:off x="10090263" y="5618153"/>
                <a:ext cx="1606759" cy="1158857"/>
              </a:xfrm>
              <a:prstGeom prst="rect">
                <a:avLst/>
              </a:prstGeom>
            </p:spPr>
          </p:pic>
        </p:grpSp>
      </p:grpSp>
      <p:sp>
        <p:nvSpPr>
          <p:cNvPr id="14" name="Oval 13"/>
          <p:cNvSpPr/>
          <p:nvPr/>
        </p:nvSpPr>
        <p:spPr>
          <a:xfrm>
            <a:off x="6903720" y="3261359"/>
            <a:ext cx="335280" cy="5641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a:off x="6659880" y="1611268"/>
            <a:ext cx="2987040" cy="1226295"/>
          </a:xfrm>
          <a:prstGeom prst="wedgeRoundRectCallout">
            <a:avLst>
              <a:gd name="adj1" fmla="val -35271"/>
              <a:gd name="adj2" fmla="val 882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0027CF"/>
                </a:solidFill>
                <a:latin typeface="#9Slide03 SFU Futura_12" panose="020B0604020202020204" charset="0"/>
              </a:rPr>
              <a:t>Việt</a:t>
            </a:r>
            <a:r>
              <a:rPr lang="en-US" sz="2400" b="1" dirty="0" smtClean="0">
                <a:solidFill>
                  <a:srgbClr val="0027CF"/>
                </a:solidFill>
                <a:latin typeface="#9Slide03 SFU Futura_12" panose="020B0604020202020204" charset="0"/>
              </a:rPr>
              <a:t> Nam </a:t>
            </a:r>
            <a:r>
              <a:rPr lang="en-US" sz="2400" b="1" dirty="0" err="1" smtClean="0">
                <a:solidFill>
                  <a:srgbClr val="0027CF"/>
                </a:solidFill>
                <a:latin typeface="#9Slide03 SFU Futura_12" panose="020B0604020202020204" charset="0"/>
              </a:rPr>
              <a:t>nằm</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trong</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nhiệt</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kiểu</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nhiệt</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gió</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mùa</a:t>
            </a:r>
            <a:endParaRPr lang="en-US" sz="2400" b="1" dirty="0">
              <a:solidFill>
                <a:srgbClr val="0027CF"/>
              </a:solidFill>
              <a:latin typeface="#9Slide03 SFU Futura_12" panose="020B0604020202020204" charset="0"/>
            </a:endParaRPr>
          </a:p>
        </p:txBody>
      </p:sp>
    </p:spTree>
    <p:extLst>
      <p:ext uri="{BB962C8B-B14F-4D97-AF65-F5344CB8AC3E}">
        <p14:creationId xmlns:p14="http://schemas.microsoft.com/office/powerpoint/2010/main" val="45214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960" y="15388"/>
            <a:ext cx="12252959" cy="1567567"/>
            <a:chOff x="-60960" y="15388"/>
            <a:chExt cx="12252959" cy="1567567"/>
          </a:xfrm>
        </p:grpSpPr>
        <p:grpSp>
          <p:nvGrpSpPr>
            <p:cNvPr id="39" name="Group 38"/>
            <p:cNvGrpSpPr/>
            <p:nvPr/>
          </p:nvGrpSpPr>
          <p:grpSpPr>
            <a:xfrm>
              <a:off x="-60960" y="103060"/>
              <a:ext cx="12252959" cy="1479895"/>
              <a:chOff x="-32025" y="12744"/>
              <a:chExt cx="12252959" cy="1479895"/>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8194"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Rounded Corners 7">
            <a:extLst>
              <a:ext uri="{FF2B5EF4-FFF2-40B4-BE49-F238E27FC236}">
                <a16:creationId xmlns:a16="http://schemas.microsoft.com/office/drawing/2014/main" id="{A3BA8D6A-4D01-49E4-8C32-23CAA2363653}"/>
              </a:ext>
            </a:extLst>
          </p:cNvPr>
          <p:cNvSpPr/>
          <p:nvPr/>
        </p:nvSpPr>
        <p:spPr>
          <a:xfrm>
            <a:off x="65808" y="1829490"/>
            <a:ext cx="3382503" cy="70449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D2B680DB-E633-4DF1-9493-1C62B4D6F032}"/>
              </a:ext>
            </a:extLst>
          </p:cNvPr>
          <p:cNvSpPr/>
          <p:nvPr/>
        </p:nvSpPr>
        <p:spPr>
          <a:xfrm>
            <a:off x="49030" y="5504525"/>
            <a:ext cx="3382503" cy="91157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Sau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35BCD24A-4913-44D7-94A9-74CC6DD1FCBC}"/>
              </a:ext>
            </a:extLst>
          </p:cNvPr>
          <p:cNvSpPr/>
          <p:nvPr/>
        </p:nvSpPr>
        <p:spPr>
          <a:xfrm>
            <a:off x="65808" y="4612093"/>
            <a:ext cx="3413634" cy="60388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Hoàn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thành</a:t>
            </a:r>
            <a:r>
              <a:rPr lang="en-US" sz="2400" b="1" dirty="0" smtClean="0">
                <a:solidFill>
                  <a:schemeClr val="tx1"/>
                </a:solidFill>
                <a:latin typeface="#9Slide03 SFU Futura_12" panose="00000400000000000000" pitchFamily="2" charset="0"/>
                <a:cs typeface="Arial" panose="020B0604020202020204" pitchFamily="34" charset="0"/>
              </a:rPr>
              <a:t> PHT</a:t>
            </a:r>
            <a:endParaRPr lang="en-US" sz="2400" b="1" dirty="0">
              <a:solidFill>
                <a:schemeClr val="tx1"/>
              </a:solidFill>
              <a:latin typeface="#9Slide03 SFU Futura_12" panose="00000400000000000000"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059751" y="1678808"/>
            <a:ext cx="0" cy="508355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7EA01110-2EC2-4492-9CCA-753A1D76627A}"/>
              </a:ext>
            </a:extLst>
          </p:cNvPr>
          <p:cNvPicPr>
            <a:picLocks noChangeAspect="1"/>
          </p:cNvPicPr>
          <p:nvPr/>
        </p:nvPicPr>
        <p:blipFill rotWithShape="1">
          <a:blip r:embed="rId5"/>
          <a:srcRect l="10057" r="4605" b="13546"/>
          <a:stretch/>
        </p:blipFill>
        <p:spPr>
          <a:xfrm>
            <a:off x="3593631" y="1881944"/>
            <a:ext cx="1317815" cy="703401"/>
          </a:xfrm>
          <a:prstGeom prst="rect">
            <a:avLst/>
          </a:prstGeom>
        </p:spPr>
      </p:pic>
      <p:sp>
        <p:nvSpPr>
          <p:cNvPr id="34" name="Rectangle: Rounded Corners 7">
            <a:extLst>
              <a:ext uri="{FF2B5EF4-FFF2-40B4-BE49-F238E27FC236}">
                <a16:creationId xmlns:a16="http://schemas.microsoft.com/office/drawing/2014/main" id="{BA82641E-3201-4492-91D4-87379E758E19}"/>
              </a:ext>
            </a:extLst>
          </p:cNvPr>
          <p:cNvSpPr/>
          <p:nvPr/>
        </p:nvSpPr>
        <p:spPr>
          <a:xfrm>
            <a:off x="65808" y="2720006"/>
            <a:ext cx="3382503" cy="166543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9Slide03 SFU Futura_12" panose="00000400000000000000" pitchFamily="2" charset="0"/>
                <a:cs typeface="Arial" panose="020B0604020202020204" pitchFamily="34" charset="0"/>
              </a:rPr>
              <a:t>Tìm </a:t>
            </a:r>
            <a:r>
              <a:rPr lang="vi-VN" sz="2400" b="1" dirty="0">
                <a:solidFill>
                  <a:schemeClr val="tx1"/>
                </a:solidFill>
                <a:latin typeface="#9Slide03 SFU Futura_12" panose="00000400000000000000" pitchFamily="2" charset="0"/>
                <a:cs typeface="Arial" panose="020B0604020202020204" pitchFamily="34" charset="0"/>
              </a:rPr>
              <a:t>hiểu về biểu đồ nhiệt độ, lượng </a:t>
            </a:r>
            <a:r>
              <a:rPr lang="vi-VN" sz="2400" b="1" dirty="0" smtClean="0">
                <a:solidFill>
                  <a:schemeClr val="tx1"/>
                </a:solidFill>
                <a:latin typeface="#9Slide03 SFU Futura_12" panose="00000400000000000000" pitchFamily="2" charset="0"/>
                <a:cs typeface="Arial" panose="020B0604020202020204" pitchFamily="34" charset="0"/>
              </a:rPr>
              <a:t>mưa</a:t>
            </a:r>
            <a:r>
              <a:rPr lang="en-US" sz="2400" b="1" dirty="0" smtClean="0">
                <a:solidFill>
                  <a:schemeClr val="tx1"/>
                </a:solidFill>
                <a:latin typeface="#9Slide03 SFU Futura_12" panose="00000400000000000000" pitchFamily="2" charset="0"/>
                <a:cs typeface="Arial" panose="020B0604020202020204" pitchFamily="34" charset="0"/>
              </a:rPr>
              <a:t> </a:t>
            </a:r>
          </a:p>
          <a:p>
            <a:pPr algn="ctr"/>
            <a:r>
              <a:rPr lang="en-US" sz="2400" b="1" dirty="0" err="1">
                <a:solidFill>
                  <a:schemeClr val="tx1"/>
                </a:solidFill>
                <a:latin typeface="#9Slide03 SFU Futura_12" panose="00000400000000000000" pitchFamily="2" charset="0"/>
                <a:cs typeface="Arial" panose="020B0604020202020204" pitchFamily="34" charset="0"/>
              </a:rPr>
              <a:t>của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một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kiểu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khí</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hậu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trên</a:t>
            </a:r>
            <a:r>
              <a:rPr lang="en-US" sz="2400" b="1" dirty="0" smtClean="0">
                <a:solidFill>
                  <a:schemeClr val="tx1"/>
                </a:solidFill>
                <a:latin typeface="#9Slide03 SFU Futura_12" panose="00000400000000000000" pitchFamily="2" charset="0"/>
                <a:cs typeface="Arial" panose="020B0604020202020204" pitchFamily="34" charset="0"/>
              </a:rPr>
              <a:t> TĐ </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6"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3C237F2-6D8A-478B-92D0-8A28FD976186}"/>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6198" t="8932" r="15052" b="9818"/>
          <a:stretch/>
        </p:blipFill>
        <p:spPr bwMode="auto">
          <a:xfrm>
            <a:off x="3752379" y="5601590"/>
            <a:ext cx="682581" cy="8066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アイコンのマナ €™ S ペンで手書き のイラスト素材・ベクタ - . Image 48595957.">
            <a:extLst>
              <a:ext uri="{FF2B5EF4-FFF2-40B4-BE49-F238E27FC236}">
                <a16:creationId xmlns:a16="http://schemas.microsoft.com/office/drawing/2014/main" id="{73CE4066-B9FD-4B48-8C90-E604F818396A}"/>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9231" y1="53308" x2="39231" y2="53308"/>
                        <a14:foregroundMark x1="54000" y1="34615" x2="54000" y2="34615"/>
                        <a14:foregroundMark x1="73000" y1="61692" x2="73000" y2="61692"/>
                        <a14:foregroundMark x1="32154" y1="75385" x2="32154" y2="75385"/>
                        <a14:foregroundMark x1="25308" y1="71846" x2="25308" y2="71846"/>
                        <a14:foregroundMark x1="27154" y1="57462" x2="27154" y2="57462"/>
                      </a14:backgroundRemoval>
                    </a14:imgEffect>
                  </a14:imgLayer>
                </a14:imgProps>
              </a:ext>
              <a:ext uri="{28A0092B-C50C-407E-A947-70E740481C1C}">
                <a14:useLocalDpi xmlns:a14="http://schemas.microsoft.com/office/drawing/2010/main" val="0"/>
              </a:ext>
            </a:extLst>
          </a:blip>
          <a:srcRect l="18183" t="21904" r="18557" b="21012"/>
          <a:stretch/>
        </p:blipFill>
        <p:spPr bwMode="auto">
          <a:xfrm>
            <a:off x="3675332" y="4522086"/>
            <a:ext cx="746133" cy="6732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274830" y="1760148"/>
            <a:ext cx="3187673" cy="2088751"/>
            <a:chOff x="5900517" y="1702791"/>
            <a:chExt cx="3187673" cy="2088751"/>
          </a:xfrm>
        </p:grpSpPr>
        <p:sp>
          <p:nvSpPr>
            <p:cNvPr id="38" name="Cloud 37">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8" name="Rectangle 7"/>
            <p:cNvSpPr/>
            <p:nvPr/>
          </p:nvSpPr>
          <p:spPr>
            <a:xfrm>
              <a:off x="6096407" y="1869073"/>
              <a:ext cx="2508253"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1</a:t>
              </a:r>
              <a:r>
                <a:rPr lang="en-US" sz="2400" dirty="0" smtClean="0">
                  <a:solidFill>
                    <a:srgbClr val="FF0000"/>
                  </a:solidFill>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err="1">
                  <a:solidFill>
                    <a:srgbClr val="0027CF"/>
                  </a:solidFill>
                  <a:latin typeface="#9Slide03 SFU Futura_12" panose="020B0604020202020204" charset="0"/>
                  <a:ea typeface="Calibri" panose="020F0502020204030204" pitchFamily="34" charset="0"/>
                </a:rPr>
                <a:t>Việt</a:t>
              </a:r>
              <a:r>
                <a:rPr lang="en-US" sz="2400" b="1" dirty="0">
                  <a:solidFill>
                    <a:srgbClr val="0027CF"/>
                  </a:solidFill>
                  <a:latin typeface="#9Slide03 SFU Futura_12" panose="020B0604020202020204" charset="0"/>
                  <a:ea typeface="Calibri" panose="020F0502020204030204" pitchFamily="34" charset="0"/>
                </a:rPr>
                <a:t> Nam</a:t>
              </a:r>
              <a:endParaRPr lang="en-US" sz="2400" b="1" dirty="0">
                <a:solidFill>
                  <a:srgbClr val="0027CF"/>
                </a:solidFill>
                <a:latin typeface="#9Slide03 SFU Futura_12" panose="020B0604020202020204" charset="0"/>
              </a:endParaRPr>
            </a:p>
          </p:txBody>
        </p:sp>
      </p:grpSp>
      <p:grpSp>
        <p:nvGrpSpPr>
          <p:cNvPr id="48" name="Group 47"/>
          <p:cNvGrpSpPr/>
          <p:nvPr/>
        </p:nvGrpSpPr>
        <p:grpSpPr>
          <a:xfrm>
            <a:off x="8943367" y="1715892"/>
            <a:ext cx="3187673" cy="2088751"/>
            <a:chOff x="5900517" y="1702791"/>
            <a:chExt cx="3187673" cy="2088751"/>
          </a:xfrm>
        </p:grpSpPr>
        <p:sp>
          <p:nvSpPr>
            <p:cNvPr id="54" name="Cloud 53">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55" name="Rectangle 54"/>
            <p:cNvSpPr/>
            <p:nvPr/>
          </p:nvSpPr>
          <p:spPr>
            <a:xfrm>
              <a:off x="6096407" y="1869073"/>
              <a:ext cx="2508253"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2</a:t>
              </a:r>
              <a:r>
                <a:rPr lang="en-US" sz="2400" dirty="0" smtClean="0">
                  <a:solidFill>
                    <a:srgbClr val="FF0000"/>
                  </a:solidFill>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smtClean="0">
                  <a:solidFill>
                    <a:srgbClr val="0027CF"/>
                  </a:solidFill>
                  <a:latin typeface="#9Slide03 SFU Futura_12" panose="020B0604020202020204" charset="0"/>
                  <a:ea typeface="Calibri" panose="020F0502020204030204" pitchFamily="34" charset="0"/>
                </a:rPr>
                <a:t>Sat</a:t>
              </a:r>
              <a:endParaRPr lang="en-US" sz="2400" b="1" dirty="0">
                <a:solidFill>
                  <a:srgbClr val="0027CF"/>
                </a:solidFill>
                <a:latin typeface="#9Slide03 SFU Futura_12" panose="020B0604020202020204" charset="0"/>
              </a:endParaRPr>
            </a:p>
          </p:txBody>
        </p:sp>
      </p:grpSp>
      <p:grpSp>
        <p:nvGrpSpPr>
          <p:cNvPr id="56" name="Group 55"/>
          <p:cNvGrpSpPr/>
          <p:nvPr/>
        </p:nvGrpSpPr>
        <p:grpSpPr>
          <a:xfrm>
            <a:off x="5288985" y="4402082"/>
            <a:ext cx="3187673" cy="2088751"/>
            <a:chOff x="5900517" y="1702791"/>
            <a:chExt cx="3187673" cy="2088751"/>
          </a:xfrm>
        </p:grpSpPr>
        <p:sp>
          <p:nvSpPr>
            <p:cNvPr id="57" name="Cloud 56">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58" name="Rectangle 57"/>
            <p:cNvSpPr/>
            <p:nvPr/>
          </p:nvSpPr>
          <p:spPr>
            <a:xfrm>
              <a:off x="6096407" y="1869073"/>
              <a:ext cx="2508253"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3</a:t>
              </a:r>
              <a:r>
                <a:rPr lang="en-US" sz="2400" dirty="0" smtClean="0">
                  <a:solidFill>
                    <a:srgbClr val="FF0000"/>
                  </a:solidFill>
                  <a:latin typeface="#9Slide03 SFU Futura_12" panose="020B0604020202020204" charset="0"/>
                  <a:ea typeface="Calibri" panose="020F0502020204030204" pitchFamily="34" charset="0"/>
                </a:rPr>
                <a:t>:</a:t>
              </a:r>
              <a:r>
                <a:rPr lang="en-US" sz="2400" dirty="0" smtClean="0">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err="1" smtClean="0">
                  <a:solidFill>
                    <a:srgbClr val="0027CF"/>
                  </a:solidFill>
                  <a:latin typeface="#9Slide03 SFU Futura_12" panose="020B0604020202020204" charset="0"/>
                  <a:ea typeface="Calibri" panose="020F0502020204030204" pitchFamily="34" charset="0"/>
                </a:rPr>
                <a:t>Pháp</a:t>
              </a:r>
              <a:endParaRPr lang="en-US" sz="2400" b="1" dirty="0">
                <a:solidFill>
                  <a:srgbClr val="0027CF"/>
                </a:solidFill>
                <a:latin typeface="#9Slide03 SFU Futura_12" panose="020B0604020202020204" charset="0"/>
              </a:endParaRPr>
            </a:p>
          </p:txBody>
        </p:sp>
      </p:grpSp>
      <p:grpSp>
        <p:nvGrpSpPr>
          <p:cNvPr id="59" name="Group 58"/>
          <p:cNvGrpSpPr/>
          <p:nvPr/>
        </p:nvGrpSpPr>
        <p:grpSpPr>
          <a:xfrm>
            <a:off x="8957522" y="4357826"/>
            <a:ext cx="3187673" cy="2088751"/>
            <a:chOff x="5900517" y="1702791"/>
            <a:chExt cx="3187673" cy="2088751"/>
          </a:xfrm>
        </p:grpSpPr>
        <p:sp>
          <p:nvSpPr>
            <p:cNvPr id="60" name="Cloud 59">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61" name="Rectangle 60"/>
            <p:cNvSpPr/>
            <p:nvPr/>
          </p:nvSpPr>
          <p:spPr>
            <a:xfrm>
              <a:off x="6029257" y="1867051"/>
              <a:ext cx="2733788"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4</a:t>
              </a:r>
              <a:r>
                <a:rPr lang="en-US" sz="2400" dirty="0" smtClean="0">
                  <a:solidFill>
                    <a:srgbClr val="FF0000"/>
                  </a:solidFill>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err="1" smtClean="0">
                  <a:solidFill>
                    <a:srgbClr val="0027CF"/>
                  </a:solidFill>
                  <a:latin typeface="#9Slide03 SFU Futura_12" panose="020B0604020202020204" charset="0"/>
                  <a:ea typeface="Calibri" panose="020F0502020204030204" pitchFamily="34" charset="0"/>
                </a:rPr>
                <a:t>Nga</a:t>
              </a:r>
              <a:endParaRPr lang="en-US" sz="2400" b="1" dirty="0">
                <a:solidFill>
                  <a:srgbClr val="0027CF"/>
                </a:solidFill>
                <a:latin typeface="#9Slide03 SFU Futura_12" panose="020B0604020202020204" charset="0"/>
              </a:endParaRPr>
            </a:p>
          </p:txBody>
        </p:sp>
      </p:grpSp>
      <p:pic>
        <p:nvPicPr>
          <p:cNvPr id="62" name="Picture 2" descr="biểu tượng đám mây - Mặt trời đám mây biểu tượng thời tiết png tải về -  Miễn phí trong suốt Văn Bản png Tải về."/>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8976" t="16716" r="12849" b="23564"/>
          <a:stretch/>
        </p:blipFill>
        <p:spPr bwMode="auto">
          <a:xfrm>
            <a:off x="3404616" y="3030203"/>
            <a:ext cx="1522668" cy="10856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7761384" y="3347522"/>
            <a:ext cx="1860704" cy="118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2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0"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8298</TotalTime>
  <Words>1372</Words>
  <PresentationFormat>Widescreen</PresentationFormat>
  <Paragraphs>195</Paragraphs>
  <Slides>20</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Tahoma</vt:lpstr>
      <vt:lpstr>#9Slide03 SFU Futura_12</vt:lpstr>
      <vt:lpstr>#9Slide05 SVNClementine</vt:lpstr>
      <vt:lpstr>Arial</vt:lpstr>
      <vt:lpstr>Times New Roman</vt:lpstr>
      <vt:lpstr>Symbol</vt:lpstr>
      <vt:lpstr>Calibri Light</vt:lpstr>
      <vt:lpstr>Calibri</vt:lpstr>
      <vt:lpstr>Wingdings</vt:lpstr>
      <vt:lpstr>Cambria</vt:lpstr>
      <vt:lpstr>#9Slide07 IcielKoni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2021-07-21T02:55:04Z</dcterms:created>
  <dcterms:modified xsi:type="dcterms:W3CDTF">2022-07-27T12:15:44Z</dcterms:modified>
</cp:coreProperties>
</file>