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55" r:id="rId2"/>
    <p:sldId id="274" r:id="rId3"/>
    <p:sldId id="324" r:id="rId4"/>
    <p:sldId id="273" r:id="rId5"/>
    <p:sldId id="332" r:id="rId6"/>
    <p:sldId id="352" r:id="rId7"/>
    <p:sldId id="353" r:id="rId8"/>
    <p:sldId id="354" r:id="rId9"/>
    <p:sldId id="325" r:id="rId10"/>
    <p:sldId id="317" r:id="rId11"/>
    <p:sldId id="272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640"/>
    <a:srgbClr val="A493C6"/>
    <a:srgbClr val="D0DEEC"/>
    <a:srgbClr val="6593C3"/>
    <a:srgbClr val="E45983"/>
    <a:srgbClr val="F7DADE"/>
    <a:srgbClr val="FF9801"/>
    <a:srgbClr val="0FB7BD"/>
    <a:srgbClr val="048DA4"/>
    <a:srgbClr val="10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3918" autoAdjust="0"/>
  </p:normalViewPr>
  <p:slideViewPr>
    <p:cSldViewPr snapToGrid="0" showGuides="1">
      <p:cViewPr varScale="1">
        <p:scale>
          <a:sx n="81" d="100"/>
          <a:sy n="81" d="100"/>
        </p:scale>
        <p:origin x="90" y="110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Link: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https://www.youtube.com/watch?v=LxNumOifkT0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9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89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1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671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+mn-lt"/>
                <a:cs typeface="Arial" panose="020B0604020202020204" pitchFamily="34" charset="0"/>
              </a:rPr>
              <a:t>Prepare for the next lesson – Writing.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438400" y="418267"/>
            <a:ext cx="5319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FFFFFF"/>
                </a:solidFill>
                <a:effectLst/>
                <a:latin typeface="UTMFacebookK&amp;TBold"/>
              </a:rPr>
              <a:t>GREEN LIVING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LISTENING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9399F7-44CB-F8D5-78C2-4555DA974D89}"/>
              </a:ext>
            </a:extLst>
          </p:cNvPr>
          <p:cNvSpPr txBox="1"/>
          <p:nvPr/>
        </p:nvSpPr>
        <p:spPr>
          <a:xfrm>
            <a:off x="466725" y="3269170"/>
            <a:ext cx="84968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Creating a compost pile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978693" y="760322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12625" y="1602782"/>
            <a:ext cx="1611230" cy="6317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PRE-LISTENING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09393" y="2567594"/>
            <a:ext cx="1789359" cy="597395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WHILE-LISTENING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0" y="783670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Video watching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1" y="1554948"/>
            <a:ext cx="3659538" cy="69245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Task 1: Match the words and phrases with the pictures.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05771" y="2452717"/>
            <a:ext cx="3659539" cy="83562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Number the pictures.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3: True or false.</a:t>
            </a: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391518" y="1006098"/>
            <a:ext cx="626722" cy="59668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604073" y="1918658"/>
            <a:ext cx="608552" cy="64893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4" y="3498047"/>
            <a:ext cx="1789359" cy="597395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POST-LISTENING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505769" y="4243452"/>
            <a:ext cx="3659537" cy="582268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cxnSpLocks/>
            <a:stCxn id="31" idx="1"/>
            <a:endCxn id="34" idx="0"/>
          </p:cNvCxnSpPr>
          <p:nvPr/>
        </p:nvCxnSpPr>
        <p:spPr>
          <a:xfrm rot="10800000" flipV="1">
            <a:off x="1484216" y="3796744"/>
            <a:ext cx="728408" cy="48776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469679" y="4284508"/>
            <a:ext cx="2029073" cy="531720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cxnSpLocks/>
            <a:stCxn id="24" idx="3"/>
            <a:endCxn id="31" idx="0"/>
          </p:cNvCxnSpPr>
          <p:nvPr/>
        </p:nvCxnSpPr>
        <p:spPr>
          <a:xfrm>
            <a:off x="2498752" y="2866292"/>
            <a:ext cx="608552" cy="631755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469902"/>
            <a:ext cx="3659537" cy="631755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Task 4: Discussion.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33063" y="230514"/>
            <a:ext cx="2393367" cy="376295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Facebook K&amp;T" panose="02040603050506020204" pitchFamily="18" charset="0"/>
              </a:rPr>
              <a:t>LISTENING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10964" y="239901"/>
            <a:ext cx="1496649" cy="338920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E45983"/>
                </a:solidFill>
                <a:latin typeface="Bookman Old Style" pitchFamily="18" charset="0"/>
              </a:rPr>
              <a:t>LESSON 5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2" name="LISTENING">
            <a:hlinkClick r:id="" action="ppaction://media"/>
            <a:extLst>
              <a:ext uri="{FF2B5EF4-FFF2-40B4-BE49-F238E27FC236}">
                <a16:creationId xmlns:a16="http://schemas.microsoft.com/office/drawing/2014/main" id="{AA24A100-3CCC-9639-F251-8AC51664D9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8314" y="681153"/>
            <a:ext cx="6995092" cy="39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7F6EB8-D8F8-C88F-5D86-EE8CD378EF35}"/>
              </a:ext>
            </a:extLst>
          </p:cNvPr>
          <p:cNvSpPr txBox="1"/>
          <p:nvPr/>
        </p:nvSpPr>
        <p:spPr>
          <a:xfrm>
            <a:off x="736270" y="753618"/>
            <a:ext cx="7494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Match the words and phrases with the pictures.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302BB0-E30C-B972-9347-1A47D7963895}"/>
              </a:ext>
            </a:extLst>
          </p:cNvPr>
          <p:cNvSpPr txBox="1"/>
          <p:nvPr/>
        </p:nvSpPr>
        <p:spPr>
          <a:xfrm>
            <a:off x="7311857" y="1622823"/>
            <a:ext cx="908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86C08A-0CE5-789A-FBA2-2D642E0CB790}"/>
              </a:ext>
            </a:extLst>
          </p:cNvPr>
          <p:cNvSpPr txBox="1"/>
          <p:nvPr/>
        </p:nvSpPr>
        <p:spPr>
          <a:xfrm>
            <a:off x="7322237" y="2092803"/>
            <a:ext cx="9088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e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9FDCA3-6F50-188C-9315-9B163BE14A54}"/>
              </a:ext>
            </a:extLst>
          </p:cNvPr>
          <p:cNvSpPr txBox="1"/>
          <p:nvPr/>
        </p:nvSpPr>
        <p:spPr>
          <a:xfrm>
            <a:off x="7322237" y="2502077"/>
            <a:ext cx="8851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d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8DEC33-4A72-4481-1052-1B85B593E65E}"/>
              </a:ext>
            </a:extLst>
          </p:cNvPr>
          <p:cNvSpPr txBox="1"/>
          <p:nvPr/>
        </p:nvSpPr>
        <p:spPr>
          <a:xfrm>
            <a:off x="7334112" y="2934698"/>
            <a:ext cx="920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b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EDB16D8-F6EE-EDAE-739A-A501D797182B}"/>
              </a:ext>
            </a:extLst>
          </p:cNvPr>
          <p:cNvSpPr txBox="1"/>
          <p:nvPr/>
        </p:nvSpPr>
        <p:spPr>
          <a:xfrm>
            <a:off x="7345984" y="3403096"/>
            <a:ext cx="9088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a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AE551AA-ACE8-51DD-37A6-36FC87D25C67}"/>
              </a:ext>
            </a:extLst>
          </p:cNvPr>
          <p:cNvSpPr/>
          <p:nvPr/>
        </p:nvSpPr>
        <p:spPr>
          <a:xfrm>
            <a:off x="233180" y="753618"/>
            <a:ext cx="503090" cy="44579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B748FA-1DF7-5787-72D2-30C37C43A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29" y="1153315"/>
            <a:ext cx="5816921" cy="392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E18A7AF-0238-DEC9-DA67-BE928C336B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16" y="1209496"/>
            <a:ext cx="7829550" cy="3933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0EC1E-10A1-FF36-40EA-8DE5989D32FC}"/>
              </a:ext>
            </a:extLst>
          </p:cNvPr>
          <p:cNvSpPr txBox="1"/>
          <p:nvPr/>
        </p:nvSpPr>
        <p:spPr>
          <a:xfrm>
            <a:off x="883228" y="721085"/>
            <a:ext cx="70852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Listen and number the pictures.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984594-C7B8-5BC3-ED16-60CBE8B0E4FB}"/>
              </a:ext>
            </a:extLst>
          </p:cNvPr>
          <p:cNvSpPr txBox="1"/>
          <p:nvPr/>
        </p:nvSpPr>
        <p:spPr>
          <a:xfrm>
            <a:off x="1366154" y="955278"/>
            <a:ext cx="68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EDEF16-8F84-062A-5B45-A31190312B3C}"/>
              </a:ext>
            </a:extLst>
          </p:cNvPr>
          <p:cNvSpPr txBox="1"/>
          <p:nvPr/>
        </p:nvSpPr>
        <p:spPr>
          <a:xfrm>
            <a:off x="2552576" y="955277"/>
            <a:ext cx="68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F8CCE-C34C-280D-F232-90A91173E84A}"/>
              </a:ext>
            </a:extLst>
          </p:cNvPr>
          <p:cNvSpPr txBox="1"/>
          <p:nvPr/>
        </p:nvSpPr>
        <p:spPr>
          <a:xfrm>
            <a:off x="3809138" y="955277"/>
            <a:ext cx="68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d</a:t>
            </a:r>
            <a:r>
              <a:rPr lang="en-US" sz="36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5878FF-165F-54E4-ACB5-ED9332E8B7A8}"/>
              </a:ext>
            </a:extLst>
          </p:cNvPr>
          <p:cNvSpPr txBox="1"/>
          <p:nvPr/>
        </p:nvSpPr>
        <p:spPr>
          <a:xfrm>
            <a:off x="6408469" y="955276"/>
            <a:ext cx="685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C00000"/>
                </a:solidFill>
                <a:ea typeface="Times New Roman" panose="02020603050405020304" pitchFamily="18" charset="0"/>
              </a:rPr>
              <a:t>a</a:t>
            </a:r>
            <a:endParaRPr lang="en-US" sz="36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075C61A-09C6-127D-B914-B45CE8BBFF50}"/>
              </a:ext>
            </a:extLst>
          </p:cNvPr>
          <p:cNvSpPr/>
          <p:nvPr/>
        </p:nvSpPr>
        <p:spPr>
          <a:xfrm>
            <a:off x="344883" y="732383"/>
            <a:ext cx="503090" cy="44579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pic>
        <p:nvPicPr>
          <p:cNvPr id="7" name="Track 18">
            <a:hlinkClick r:id="" action="ppaction://media"/>
            <a:extLst>
              <a:ext uri="{FF2B5EF4-FFF2-40B4-BE49-F238E27FC236}">
                <a16:creationId xmlns:a16="http://schemas.microsoft.com/office/drawing/2014/main" id="{1377C318-2C99-0051-5589-6080F197C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8466" y="675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2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5623BE4-EBCB-14F6-BC09-620309B77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269461"/>
              </p:ext>
            </p:extLst>
          </p:nvPr>
        </p:nvGraphicFramePr>
        <p:xfrm>
          <a:off x="237507" y="1365662"/>
          <a:ext cx="8609610" cy="361785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16436">
                  <a:extLst>
                    <a:ext uri="{9D8B030D-6E8A-4147-A177-3AD203B41FA5}">
                      <a16:colId xmlns:a16="http://schemas.microsoft.com/office/drawing/2014/main" val="3230791342"/>
                    </a:ext>
                  </a:extLst>
                </a:gridCol>
                <a:gridCol w="950026">
                  <a:extLst>
                    <a:ext uri="{9D8B030D-6E8A-4147-A177-3AD203B41FA5}">
                      <a16:colId xmlns:a16="http://schemas.microsoft.com/office/drawing/2014/main" val="601437668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2233048099"/>
                    </a:ext>
                  </a:extLst>
                </a:gridCol>
              </a:tblGrid>
              <a:tr h="6251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0879861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rgbClr val="E45A83"/>
                          </a:solidFill>
                          <a:effectLst/>
                          <a:latin typeface="UTMAvoBold"/>
                        </a:rPr>
                        <a:t>1. 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Use dry leaves as green materials.</a:t>
                      </a:r>
                      <a:endParaRPr lang="en-US" sz="3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76004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rgbClr val="E45A83"/>
                          </a:solidFill>
                          <a:effectLst/>
                          <a:latin typeface="UTMAvoBold"/>
                        </a:rPr>
                        <a:t>2. 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Use fruit peels as green materials.</a:t>
                      </a:r>
                      <a:endParaRPr lang="en-US" sz="3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700665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rgbClr val="E45A83"/>
                          </a:solidFill>
                          <a:effectLst/>
                          <a:latin typeface="UTMAvoBold"/>
                        </a:rPr>
                        <a:t>3. 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Add additional layers in the same order.</a:t>
                      </a:r>
                      <a:endParaRPr lang="en-US" sz="3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789507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rgbClr val="E45A83"/>
                          </a:solidFill>
                          <a:effectLst/>
                          <a:latin typeface="UTMAvoBold"/>
                        </a:rPr>
                        <a:t>4. 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Leave the pile dry for many days.</a:t>
                      </a:r>
                      <a:endParaRPr lang="en-US" sz="3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074452"/>
                  </a:ext>
                </a:extLst>
              </a:tr>
              <a:tr h="595555">
                <a:tc>
                  <a:txBody>
                    <a:bodyPr/>
                    <a:lstStyle/>
                    <a:p>
                      <a:r>
                        <a:rPr lang="en-US" sz="3000" b="1" i="0" dirty="0">
                          <a:solidFill>
                            <a:srgbClr val="E45A83"/>
                          </a:solidFill>
                          <a:effectLst/>
                          <a:latin typeface="UTMAvoBold"/>
                        </a:rPr>
                        <a:t>5. 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Add chemical </a:t>
                      </a:r>
                      <a:r>
                        <a:rPr lang="en-US" sz="3000" b="0" i="0" dirty="0" err="1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fertilisers</a:t>
                      </a:r>
                      <a:r>
                        <a:rPr lang="en-US" sz="3000" b="0" i="0" dirty="0">
                          <a:solidFill>
                            <a:srgbClr val="000000"/>
                          </a:solidFill>
                          <a:effectLst/>
                          <a:latin typeface="UTM-Avo"/>
                        </a:rPr>
                        <a:t>.</a:t>
                      </a:r>
                      <a:endParaRPr lang="en-US" sz="30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40265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0EC1E-10A1-FF36-40EA-8DE5989D32FC}"/>
              </a:ext>
            </a:extLst>
          </p:cNvPr>
          <p:cNvSpPr txBox="1"/>
          <p:nvPr/>
        </p:nvSpPr>
        <p:spPr>
          <a:xfrm>
            <a:off x="847973" y="732383"/>
            <a:ext cx="2555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True or false.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8A66BD-1D0C-45C8-D699-4F38C301C6B5}"/>
              </a:ext>
            </a:extLst>
          </p:cNvPr>
          <p:cNvSpPr/>
          <p:nvPr/>
        </p:nvSpPr>
        <p:spPr>
          <a:xfrm>
            <a:off x="344883" y="732383"/>
            <a:ext cx="503090" cy="44579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BEA2EE-D52E-2C78-E7A6-33DDED14DDF0}"/>
              </a:ext>
            </a:extLst>
          </p:cNvPr>
          <p:cNvSpPr txBox="1"/>
          <p:nvPr/>
        </p:nvSpPr>
        <p:spPr>
          <a:xfrm>
            <a:off x="8164286" y="1982580"/>
            <a:ext cx="682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B050"/>
                </a:solidFill>
                <a:effectLst/>
              </a:rPr>
              <a:t>✓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6832D-B18C-1073-931A-CFEC575F8724}"/>
              </a:ext>
            </a:extLst>
          </p:cNvPr>
          <p:cNvSpPr txBox="1"/>
          <p:nvPr/>
        </p:nvSpPr>
        <p:spPr>
          <a:xfrm>
            <a:off x="7236032" y="2571750"/>
            <a:ext cx="682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B050"/>
                </a:solidFill>
                <a:effectLst/>
              </a:rPr>
              <a:t>✓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5DD17-E0DA-5266-B2C3-8D1FDC5B0D22}"/>
              </a:ext>
            </a:extLst>
          </p:cNvPr>
          <p:cNvSpPr txBox="1"/>
          <p:nvPr/>
        </p:nvSpPr>
        <p:spPr>
          <a:xfrm>
            <a:off x="7224157" y="3129250"/>
            <a:ext cx="682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B050"/>
                </a:solidFill>
                <a:effectLst/>
              </a:rPr>
              <a:t>✓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F05884-C7EA-45BB-9242-C20EF00DBEBD}"/>
              </a:ext>
            </a:extLst>
          </p:cNvPr>
          <p:cNvSpPr txBox="1"/>
          <p:nvPr/>
        </p:nvSpPr>
        <p:spPr>
          <a:xfrm>
            <a:off x="8164286" y="3750022"/>
            <a:ext cx="682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B050"/>
                </a:solidFill>
                <a:effectLst/>
              </a:rPr>
              <a:t>✓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DC255-8F1E-D534-2D0A-DEAD9F8DE8DD}"/>
              </a:ext>
            </a:extLst>
          </p:cNvPr>
          <p:cNvSpPr txBox="1"/>
          <p:nvPr/>
        </p:nvSpPr>
        <p:spPr>
          <a:xfrm>
            <a:off x="8164285" y="4366770"/>
            <a:ext cx="682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B050"/>
                </a:solidFill>
                <a:effectLst/>
              </a:rPr>
              <a:t>✓</a:t>
            </a:r>
            <a:endParaRPr lang="en-US" sz="4000" b="1" dirty="0">
              <a:solidFill>
                <a:srgbClr val="00B050"/>
              </a:solidFill>
            </a:endParaRPr>
          </a:p>
        </p:txBody>
      </p:sp>
      <p:pic>
        <p:nvPicPr>
          <p:cNvPr id="22" name="Track 19">
            <a:hlinkClick r:id="" action="ppaction://media"/>
            <a:extLst>
              <a:ext uri="{FF2B5EF4-FFF2-40B4-BE49-F238E27FC236}">
                <a16:creationId xmlns:a16="http://schemas.microsoft.com/office/drawing/2014/main" id="{84F89DD4-3FC8-9BCB-9AC9-5780B6463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8863" y="688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5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21C4CE-07D8-69B4-38C3-6DA2C1C94B7D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B7AED-E3AA-74AD-FB36-652E860E19A6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0EC1E-10A1-FF36-40EA-8DE5989D32FC}"/>
              </a:ext>
            </a:extLst>
          </p:cNvPr>
          <p:cNvSpPr txBox="1"/>
          <p:nvPr/>
        </p:nvSpPr>
        <p:spPr>
          <a:xfrm>
            <a:off x="847973" y="732383"/>
            <a:ext cx="7174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 in groups. Discuss these questions.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5F46369-FD67-2D83-8BB2-707EBE61BBAB}"/>
              </a:ext>
            </a:extLst>
          </p:cNvPr>
          <p:cNvSpPr/>
          <p:nvPr/>
        </p:nvSpPr>
        <p:spPr>
          <a:xfrm>
            <a:off x="344883" y="732383"/>
            <a:ext cx="503090" cy="445790"/>
          </a:xfrm>
          <a:prstGeom prst="roundRect">
            <a:avLst/>
          </a:prstGeom>
          <a:solidFill>
            <a:srgbClr val="EE86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99A286-3185-BF2D-F650-E52DD17EE9CC}"/>
              </a:ext>
            </a:extLst>
          </p:cNvPr>
          <p:cNvSpPr txBox="1"/>
          <p:nvPr/>
        </p:nvSpPr>
        <p:spPr>
          <a:xfrm>
            <a:off x="1037979" y="1907462"/>
            <a:ext cx="788039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rgbClr val="E45A83"/>
                </a:solidFill>
                <a:effectLst/>
                <a:latin typeface="UTMAvo-BoldItalic"/>
              </a:rPr>
              <a:t>How do you manage your household and garden waste? </a:t>
            </a:r>
          </a:p>
          <a:p>
            <a:r>
              <a:rPr lang="en-US" sz="4400" b="1" i="1" dirty="0">
                <a:solidFill>
                  <a:srgbClr val="E45A83"/>
                </a:solidFill>
                <a:effectLst/>
                <a:latin typeface="UTMAvo-BoldItalic"/>
              </a:rPr>
              <a:t>Is it environmentally friendly?</a:t>
            </a:r>
            <a:r>
              <a:rPr lang="en-US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888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819688" y="1512795"/>
            <a:ext cx="759303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green living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 for specific information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2372</TotalTime>
  <Words>247</Words>
  <PresentationFormat>On-screen Show (16:9)</PresentationFormat>
  <Paragraphs>74</Paragraphs>
  <Slides>11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Adobe Gothic Std B</vt:lpstr>
      <vt:lpstr>Arial</vt:lpstr>
      <vt:lpstr>Bookman Old Style</vt:lpstr>
      <vt:lpstr>Calibri</vt:lpstr>
      <vt:lpstr>Calibri Light</vt:lpstr>
      <vt:lpstr>Montserrat Medium</vt:lpstr>
      <vt:lpstr>Myriad Pro</vt:lpstr>
      <vt:lpstr>Times New Roman</vt:lpstr>
      <vt:lpstr>UTM Facebook K&amp;T</vt:lpstr>
      <vt:lpstr>UTM-Avo</vt:lpstr>
      <vt:lpstr>UTMAvoBold</vt:lpstr>
      <vt:lpstr>UTMAvo-BoldItalic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2024-05-09T07:46:48Z</dcterms:modified>
</cp:coreProperties>
</file>