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1" r:id="rId2"/>
    <p:sldId id="256" r:id="rId3"/>
    <p:sldId id="302" r:id="rId4"/>
    <p:sldId id="279" r:id="rId5"/>
    <p:sldId id="298" r:id="rId6"/>
    <p:sldId id="364" r:id="rId7"/>
    <p:sldId id="363" r:id="rId8"/>
    <p:sldId id="361" r:id="rId9"/>
    <p:sldId id="362" r:id="rId10"/>
    <p:sldId id="327" r:id="rId11"/>
    <p:sldId id="365" r:id="rId12"/>
    <p:sldId id="348" r:id="rId13"/>
    <p:sldId id="358" r:id="rId14"/>
    <p:sldId id="360" r:id="rId15"/>
    <p:sldId id="359" r:id="rId16"/>
    <p:sldId id="314" r:id="rId17"/>
    <p:sldId id="330"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F16649"/>
    <a:srgbClr val="F26648"/>
    <a:srgbClr val="6D9FB1"/>
    <a:srgbClr val="F7931D"/>
    <a:srgbClr val="FBC864"/>
    <a:srgbClr val="FEE3AF"/>
    <a:srgbClr val="77ADC0"/>
    <a:srgbClr val="0087B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92"/>
  </p:normalViewPr>
  <p:slideViewPr>
    <p:cSldViewPr snapToGrid="0" showGuides="1">
      <p:cViewPr varScale="1">
        <p:scale>
          <a:sx n="45" d="100"/>
          <a:sy n="45" d="100"/>
        </p:scale>
        <p:origin x="184" y="1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64182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734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3286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0826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5627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678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1807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70386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985A88-22DC-9F6B-5AF7-B4758863952C}"/>
              </a:ext>
            </a:extLst>
          </p:cNvPr>
          <p:cNvSpPr>
            <a:spLocks noGrp="1"/>
          </p:cNvSpPr>
          <p:nvPr>
            <p:ph idx="1"/>
          </p:nvPr>
        </p:nvSpPr>
        <p:spPr>
          <a:xfrm>
            <a:off x="628983" y="2237488"/>
            <a:ext cx="11122107" cy="4743312"/>
          </a:xfrm>
        </p:spPr>
        <p:txBody>
          <a:bodyPr>
            <a:noAutofit/>
          </a:bodyPr>
          <a:lstStyle/>
          <a:p>
            <a:pPr marL="0" indent="0">
              <a:lnSpc>
                <a:spcPct val="150000"/>
              </a:lnSpc>
              <a:buNone/>
            </a:pPr>
            <a:r>
              <a:rPr lang="en-US" sz="3200" b="1" dirty="0">
                <a:solidFill>
                  <a:srgbClr val="F26648"/>
                </a:solidFill>
              </a:rPr>
              <a:t>1.</a:t>
            </a:r>
            <a:r>
              <a:rPr lang="en-US" sz="3200" b="1" dirty="0">
                <a:solidFill>
                  <a:srgbClr val="0070C0"/>
                </a:solidFill>
              </a:rPr>
              <a:t> </a:t>
            </a:r>
            <a:r>
              <a:rPr lang="en-US" sz="3200" dirty="0"/>
              <a:t>What may be a popular job in the future?</a:t>
            </a:r>
            <a:endParaRPr lang="en-US" sz="1200" b="1" dirty="0">
              <a:solidFill>
                <a:srgbClr val="F26648"/>
              </a:solidFill>
            </a:endParaRPr>
          </a:p>
          <a:p>
            <a:pPr marL="0" indent="0">
              <a:lnSpc>
                <a:spcPct val="150000"/>
              </a:lnSpc>
              <a:buNone/>
            </a:pPr>
            <a:r>
              <a:rPr lang="en-US" sz="3200" b="1" dirty="0">
                <a:solidFill>
                  <a:srgbClr val="F26648"/>
                </a:solidFill>
              </a:rPr>
              <a:t>2. </a:t>
            </a:r>
            <a:r>
              <a:rPr lang="en-US" sz="3200" dirty="0"/>
              <a:t>What type(s) of training does it require?</a:t>
            </a:r>
          </a:p>
          <a:p>
            <a:pPr marL="0" indent="0">
              <a:lnSpc>
                <a:spcPct val="150000"/>
              </a:lnSpc>
              <a:buNone/>
            </a:pPr>
            <a:r>
              <a:rPr lang="en-US" sz="3200" b="1" dirty="0">
                <a:solidFill>
                  <a:srgbClr val="F16649"/>
                </a:solidFill>
              </a:rPr>
              <a:t>3. </a:t>
            </a:r>
            <a:r>
              <a:rPr lang="en-US" sz="3200" dirty="0"/>
              <a:t>What skill(s) do you need to do it?</a:t>
            </a:r>
          </a:p>
          <a:p>
            <a:pPr marL="0" indent="0">
              <a:lnSpc>
                <a:spcPct val="150000"/>
              </a:lnSpc>
              <a:buNone/>
            </a:pPr>
            <a:r>
              <a:rPr lang="en-US" sz="3200" b="1" dirty="0">
                <a:solidFill>
                  <a:srgbClr val="F16649"/>
                </a:solidFill>
              </a:rPr>
              <a:t>4. </a:t>
            </a:r>
            <a:r>
              <a:rPr lang="en-US" sz="3200" dirty="0"/>
              <a:t>What personal qualities are necessary to do the job well? </a:t>
            </a:r>
          </a:p>
          <a:p>
            <a:pPr marL="0" indent="0">
              <a:lnSpc>
                <a:spcPct val="150000"/>
              </a:lnSpc>
              <a:buNone/>
            </a:pPr>
            <a:endParaRPr lang="en-US" sz="3200" b="1" dirty="0">
              <a:solidFill>
                <a:srgbClr val="F26648"/>
              </a:solidFill>
            </a:endParaRPr>
          </a:p>
        </p:txBody>
      </p:sp>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4953"/>
            <a:ext cx="10815315" cy="830997"/>
          </a:xfrm>
          <a:prstGeom prst="rect">
            <a:avLst/>
          </a:prstGeom>
          <a:noFill/>
          <a:effectLst/>
        </p:spPr>
        <p:txBody>
          <a:bodyPr wrap="square" rtlCol="0">
            <a:spAutoFit/>
          </a:bodyPr>
          <a:lstStyle/>
          <a:p>
            <a:r>
              <a:rPr lang="en-US" sz="2400" b="1" dirty="0">
                <a:effectLst/>
              </a:rPr>
              <a:t>Work in groups. Imagine a job that may be popular in the future. Discuss the answers to the questions about the job and report them to the class. </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213850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4953"/>
            <a:ext cx="10815315" cy="589072"/>
          </a:xfrm>
          <a:prstGeom prst="rect">
            <a:avLst/>
          </a:prstGeom>
          <a:noFill/>
          <a:effectLst/>
        </p:spPr>
        <p:txBody>
          <a:bodyPr wrap="square" rtlCol="0">
            <a:spAutoFit/>
          </a:bodyPr>
          <a:lstStyle/>
          <a:p>
            <a:pPr marL="0" indent="0">
              <a:lnSpc>
                <a:spcPct val="150000"/>
              </a:lnSpc>
              <a:buNone/>
            </a:pPr>
            <a:r>
              <a:rPr lang="en-US" sz="2400" b="1" dirty="0">
                <a:solidFill>
                  <a:srgbClr val="F26648"/>
                </a:solidFill>
              </a:rPr>
              <a:t>SAMPLE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1200329"/>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a:p>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en-VN" dirty="0"/>
          </a:p>
        </p:txBody>
      </p:sp>
      <p:sp>
        <p:nvSpPr>
          <p:cNvPr id="2" name="Content Placeholder 2">
            <a:extLst>
              <a:ext uri="{FF2B5EF4-FFF2-40B4-BE49-F238E27FC236}">
                <a16:creationId xmlns:a16="http://schemas.microsoft.com/office/drawing/2014/main" id="{A34739A7-066A-6284-356F-87885AEE47C5}"/>
              </a:ext>
            </a:extLst>
          </p:cNvPr>
          <p:cNvSpPr txBox="1">
            <a:spLocks/>
          </p:cNvSpPr>
          <p:nvPr/>
        </p:nvSpPr>
        <p:spPr>
          <a:xfrm>
            <a:off x="576198" y="1926665"/>
            <a:ext cx="11122107" cy="707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500" dirty="0">
                <a:effectLst/>
                <a:latin typeface="Calibri" panose="020F0502020204030204" pitchFamily="34" charset="0"/>
                <a:ea typeface="Times New Roman" panose="02020603050405020304" pitchFamily="18" charset="0"/>
                <a:cs typeface="Calibri" panose="020F0502020204030204" pitchFamily="34" charset="0"/>
              </a:rPr>
              <a:t>Hello everyone. We will talk about a promising future job: a drone operator. It is expected to rise due to their increasing use in agriculture, construction, and delivery services. To become a drone operator, one might need to obtain many certificates and gain experience through flight training programs or internships. Key skills include strong hand-eye coordination, spatial awareness, proficiency in drone technologies, problem-solving, and quick decision-making. Personal qualities such as responsibility, safety, detail-</a:t>
            </a:r>
            <a:r>
              <a:rPr lang="en-US" sz="2500" dirty="0" err="1">
                <a:effectLst/>
                <a:latin typeface="Calibri" panose="020F0502020204030204" pitchFamily="34" charset="0"/>
                <a:ea typeface="Times New Roman" panose="02020603050405020304" pitchFamily="18" charset="0"/>
                <a:cs typeface="Calibri" panose="020F0502020204030204" pitchFamily="34" charset="0"/>
              </a:rPr>
              <a:t>orientedness</a:t>
            </a:r>
            <a:r>
              <a:rPr lang="en-US" sz="2500" dirty="0">
                <a:effectLst/>
                <a:latin typeface="Calibri" panose="020F0502020204030204" pitchFamily="34" charset="0"/>
                <a:ea typeface="Times New Roman" panose="02020603050405020304" pitchFamily="18" charset="0"/>
                <a:cs typeface="Calibri" panose="020F0502020204030204" pitchFamily="34" charset="0"/>
              </a:rPr>
              <a:t>, and good communication are also essential for this job. Thanks for listening.</a:t>
            </a:r>
            <a:endParaRPr lang="en-US" sz="2500" b="1" dirty="0">
              <a:solidFill>
                <a:srgbClr val="F266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59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311698"/>
            <a:ext cx="11060411" cy="830997"/>
          </a:xfrm>
          <a:prstGeom prst="rect">
            <a:avLst/>
          </a:prstGeom>
          <a:noFill/>
          <a:effectLst/>
        </p:spPr>
        <p:txBody>
          <a:bodyPr wrap="square" rtlCol="0">
            <a:spAutoFit/>
          </a:bodyPr>
          <a:lstStyle/>
          <a:p>
            <a:r>
              <a:rPr lang="en-US" sz="2400" b="1" dirty="0">
                <a:effectLst/>
              </a:rPr>
              <a:t>Listen to a conversation between Trang and Tom. Fill in each blank with no more than TWO words. </a:t>
            </a:r>
          </a:p>
        </p:txBody>
      </p:sp>
      <p:sp>
        <p:nvSpPr>
          <p:cNvPr id="16" name="Rounded Rectangle 15"/>
          <p:cNvSpPr/>
          <p:nvPr/>
        </p:nvSpPr>
        <p:spPr>
          <a:xfrm>
            <a:off x="578103" y="12912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886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1" name="Content Placeholder 2"/>
          <p:cNvSpPr>
            <a:spLocks noGrp="1"/>
          </p:cNvSpPr>
          <p:nvPr>
            <p:ph idx="1"/>
          </p:nvPr>
        </p:nvSpPr>
        <p:spPr>
          <a:xfrm>
            <a:off x="288002" y="2043954"/>
            <a:ext cx="11390037" cy="4698216"/>
          </a:xfrm>
        </p:spPr>
        <p:txBody>
          <a:bodyPr>
            <a:noAutofit/>
          </a:bodyPr>
          <a:lstStyle/>
          <a:p>
            <a:pPr marL="0" indent="0">
              <a:lnSpc>
                <a:spcPct val="100000"/>
              </a:lnSpc>
              <a:spcAft>
                <a:spcPts val="120"/>
              </a:spcAft>
              <a:buNone/>
            </a:pPr>
            <a:r>
              <a:rPr lang="en-US" sz="3200" b="1" dirty="0">
                <a:solidFill>
                  <a:srgbClr val="F16649"/>
                </a:solidFill>
              </a:rPr>
              <a:t>1. </a:t>
            </a:r>
            <a:r>
              <a:rPr lang="en-US" sz="3200" dirty="0"/>
              <a:t>Trang is reading about newly invented _______________. </a:t>
            </a:r>
          </a:p>
          <a:p>
            <a:pPr marL="0" indent="0">
              <a:lnSpc>
                <a:spcPct val="100000"/>
              </a:lnSpc>
              <a:spcAft>
                <a:spcPts val="120"/>
              </a:spcAft>
              <a:buNone/>
            </a:pPr>
            <a:r>
              <a:rPr lang="en-US" sz="3200" b="1" dirty="0">
                <a:solidFill>
                  <a:srgbClr val="F26648"/>
                </a:solidFill>
              </a:rPr>
              <a:t>2. </a:t>
            </a:r>
            <a:r>
              <a:rPr lang="en-US" sz="3200" dirty="0">
                <a:effectLst/>
              </a:rPr>
              <a:t>Trang wants to have a _________.</a:t>
            </a:r>
            <a:br>
              <a:rPr lang="en-US" sz="3200" dirty="0">
                <a:effectLst/>
              </a:rPr>
            </a:br>
            <a:r>
              <a:rPr lang="en-US" sz="3200" b="1" dirty="0">
                <a:solidFill>
                  <a:srgbClr val="F16649"/>
                </a:solidFill>
                <a:effectLst/>
              </a:rPr>
              <a:t>3. </a:t>
            </a:r>
            <a:r>
              <a:rPr lang="en-US" sz="3200" dirty="0">
                <a:effectLst/>
              </a:rPr>
              <a:t>Trang wants the View-me window to show the </a:t>
            </a:r>
            <a:r>
              <a:rPr lang="en-US" sz="3200" dirty="0">
                <a:solidFill>
                  <a:srgbClr val="7F7F7F"/>
                </a:solidFill>
                <a:effectLst/>
              </a:rPr>
              <a:t>___________ </a:t>
            </a:r>
            <a:r>
              <a:rPr lang="en-US" sz="3200" dirty="0">
                <a:effectLst/>
              </a:rPr>
              <a:t>all day.</a:t>
            </a:r>
            <a:br>
              <a:rPr lang="en-US" sz="3200" dirty="0">
                <a:effectLst/>
              </a:rPr>
            </a:br>
            <a:r>
              <a:rPr lang="en-US" sz="3200" b="1" dirty="0">
                <a:solidFill>
                  <a:srgbClr val="F16649"/>
                </a:solidFill>
                <a:effectLst/>
              </a:rPr>
              <a:t>4. </a:t>
            </a:r>
            <a:r>
              <a:rPr lang="en-US" sz="3200" dirty="0">
                <a:effectLst/>
              </a:rPr>
              <a:t>Tom says that with the blue hat, Trang doesn’t need to carry along a ___________.</a:t>
            </a:r>
            <a:br>
              <a:rPr lang="en-US" sz="3200" dirty="0">
                <a:effectLst/>
              </a:rPr>
            </a:br>
            <a:r>
              <a:rPr lang="en-US" sz="3200" b="1" dirty="0">
                <a:solidFill>
                  <a:srgbClr val="F16649"/>
                </a:solidFill>
                <a:effectLst/>
              </a:rPr>
              <a:t>5. </a:t>
            </a:r>
            <a:r>
              <a:rPr lang="en-US" sz="3200" dirty="0">
                <a:effectLst/>
              </a:rPr>
              <a:t>Trang doesn’t like the blue hat because it’s not _______. </a:t>
            </a:r>
            <a:endParaRPr lang="en-US" sz="3200" dirty="0"/>
          </a:p>
          <a:p>
            <a:pPr marL="0" indent="0">
              <a:lnSpc>
                <a:spcPct val="100000"/>
              </a:lnSpc>
              <a:spcAft>
                <a:spcPts val="120"/>
              </a:spcAft>
              <a:buNone/>
            </a:pPr>
            <a:endParaRPr lang="en-US" sz="3200" dirty="0">
              <a:effectLst/>
            </a:endParaRPr>
          </a:p>
        </p:txBody>
      </p:sp>
      <p:sp>
        <p:nvSpPr>
          <p:cNvPr id="18" name="TextBox 17"/>
          <p:cNvSpPr txBox="1"/>
          <p:nvPr/>
        </p:nvSpPr>
        <p:spPr>
          <a:xfrm>
            <a:off x="7052458" y="2004599"/>
            <a:ext cx="3683418" cy="584775"/>
          </a:xfrm>
          <a:prstGeom prst="rect">
            <a:avLst/>
          </a:prstGeom>
          <a:noFill/>
        </p:spPr>
        <p:txBody>
          <a:bodyPr wrap="square" rtlCol="0">
            <a:spAutoFit/>
          </a:bodyPr>
          <a:lstStyle/>
          <a:p>
            <a:r>
              <a:rPr lang="en-US" sz="3200" b="1" dirty="0">
                <a:solidFill>
                  <a:srgbClr val="7030A0"/>
                </a:solidFill>
              </a:rPr>
              <a:t>electronic devices </a:t>
            </a:r>
          </a:p>
        </p:txBody>
      </p:sp>
      <p:sp>
        <p:nvSpPr>
          <p:cNvPr id="19" name="TextBox 18"/>
          <p:cNvSpPr txBox="1"/>
          <p:nvPr/>
        </p:nvSpPr>
        <p:spPr>
          <a:xfrm>
            <a:off x="4510361" y="2682522"/>
            <a:ext cx="2194899" cy="584775"/>
          </a:xfrm>
          <a:prstGeom prst="rect">
            <a:avLst/>
          </a:prstGeom>
          <a:noFill/>
        </p:spPr>
        <p:txBody>
          <a:bodyPr wrap="square" rtlCol="0">
            <a:spAutoFit/>
          </a:bodyPr>
          <a:lstStyle/>
          <a:p>
            <a:r>
              <a:rPr lang="en-US" sz="3200" b="1" dirty="0">
                <a:solidFill>
                  <a:srgbClr val="7030A0"/>
                </a:solidFill>
              </a:rPr>
              <a:t>pet robot </a:t>
            </a:r>
          </a:p>
        </p:txBody>
      </p:sp>
      <p:sp>
        <p:nvSpPr>
          <p:cNvPr id="23" name="TextBox 22"/>
          <p:cNvSpPr txBox="1"/>
          <p:nvPr/>
        </p:nvSpPr>
        <p:spPr>
          <a:xfrm>
            <a:off x="8540977" y="3182920"/>
            <a:ext cx="2194899" cy="584775"/>
          </a:xfrm>
          <a:prstGeom prst="rect">
            <a:avLst/>
          </a:prstGeom>
          <a:noFill/>
        </p:spPr>
        <p:txBody>
          <a:bodyPr wrap="square" rtlCol="0">
            <a:spAutoFit/>
          </a:bodyPr>
          <a:lstStyle/>
          <a:p>
            <a:r>
              <a:rPr lang="en-US" sz="3200" b="1" dirty="0">
                <a:solidFill>
                  <a:srgbClr val="7030A0"/>
                </a:solidFill>
              </a:rPr>
              <a:t>ocean view</a:t>
            </a:r>
          </a:p>
        </p:txBody>
      </p:sp>
      <p:sp>
        <p:nvSpPr>
          <p:cNvPr id="2" name="TextBox 1">
            <a:extLst>
              <a:ext uri="{FF2B5EF4-FFF2-40B4-BE49-F238E27FC236}">
                <a16:creationId xmlns:a16="http://schemas.microsoft.com/office/drawing/2014/main" id="{EED629C6-2740-5F02-D16A-4E3DEF93E4CC}"/>
              </a:ext>
            </a:extLst>
          </p:cNvPr>
          <p:cNvSpPr txBox="1"/>
          <p:nvPr/>
        </p:nvSpPr>
        <p:spPr>
          <a:xfrm>
            <a:off x="1611410" y="4587474"/>
            <a:ext cx="3008353" cy="584775"/>
          </a:xfrm>
          <a:prstGeom prst="rect">
            <a:avLst/>
          </a:prstGeom>
          <a:noFill/>
        </p:spPr>
        <p:txBody>
          <a:bodyPr wrap="square" rtlCol="0">
            <a:spAutoFit/>
          </a:bodyPr>
          <a:lstStyle/>
          <a:p>
            <a:r>
              <a:rPr lang="en-US" sz="3200" b="1" dirty="0">
                <a:solidFill>
                  <a:srgbClr val="7030A0"/>
                </a:solidFill>
              </a:rPr>
              <a:t>music player </a:t>
            </a:r>
          </a:p>
        </p:txBody>
      </p:sp>
      <p:sp>
        <p:nvSpPr>
          <p:cNvPr id="4" name="TextBox 3">
            <a:extLst>
              <a:ext uri="{FF2B5EF4-FFF2-40B4-BE49-F238E27FC236}">
                <a16:creationId xmlns:a16="http://schemas.microsoft.com/office/drawing/2014/main" id="{1805E80D-64C2-57C5-98D4-47A63BD0B259}"/>
              </a:ext>
            </a:extLst>
          </p:cNvPr>
          <p:cNvSpPr txBox="1"/>
          <p:nvPr/>
        </p:nvSpPr>
        <p:spPr>
          <a:xfrm>
            <a:off x="8540976" y="5114943"/>
            <a:ext cx="2194899" cy="584775"/>
          </a:xfrm>
          <a:prstGeom prst="rect">
            <a:avLst/>
          </a:prstGeom>
          <a:noFill/>
        </p:spPr>
        <p:txBody>
          <a:bodyPr wrap="square" rtlCol="0">
            <a:spAutoFit/>
          </a:bodyPr>
          <a:lstStyle/>
          <a:p>
            <a:r>
              <a:rPr lang="en-US" sz="3200" b="1" dirty="0">
                <a:solidFill>
                  <a:srgbClr val="7030A0"/>
                </a:solidFill>
              </a:rPr>
              <a:t>elegant  </a:t>
            </a:r>
          </a:p>
        </p:txBody>
      </p:sp>
      <p:pic>
        <p:nvPicPr>
          <p:cNvPr id="3" name="079">
            <a:hlinkClick r:id="" action="ppaction://media"/>
            <a:extLst>
              <a:ext uri="{FF2B5EF4-FFF2-40B4-BE49-F238E27FC236}">
                <a16:creationId xmlns:a16="http://schemas.microsoft.com/office/drawing/2014/main" id="{06C8558C-BDE3-220E-85FF-624E6E917B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15586" y="1663021"/>
            <a:ext cx="530356" cy="530356"/>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012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childTnLst>
        </p:cTn>
      </p:par>
    </p:tnLst>
    <p:bldLst>
      <p:bldP spid="18" grpId="0"/>
      <p:bldP spid="19" grpId="0"/>
      <p:bldP spid="23"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13182"/>
            <a:ext cx="10815315" cy="830997"/>
          </a:xfrm>
          <a:prstGeom prst="rect">
            <a:avLst/>
          </a:prstGeom>
          <a:noFill/>
          <a:effectLst/>
        </p:spPr>
        <p:txBody>
          <a:bodyPr wrap="square" rtlCol="0">
            <a:spAutoFit/>
          </a:bodyPr>
          <a:lstStyle/>
          <a:p>
            <a:r>
              <a:rPr lang="en-US" sz="2400" b="1" dirty="0">
                <a:effectLst/>
              </a:rPr>
              <a:t>Write an email (100 – 120 words) to your friend telling him / her about an </a:t>
            </a:r>
            <a:r>
              <a:rPr lang="en-US" sz="2400" b="1" dirty="0" err="1">
                <a:effectLst/>
              </a:rPr>
              <a:t>organisation</a:t>
            </a:r>
            <a:r>
              <a:rPr lang="en-US" sz="2400" b="1" dirty="0">
                <a:effectLst/>
              </a:rPr>
              <a:t> which protects the ocean. You can use the ideas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a:t>
            </a:r>
          </a:p>
        </p:txBody>
      </p:sp>
      <p:sp>
        <p:nvSpPr>
          <p:cNvPr id="8" name="Content Placeholder 7">
            <a:extLst>
              <a:ext uri="{FF2B5EF4-FFF2-40B4-BE49-F238E27FC236}">
                <a16:creationId xmlns:a16="http://schemas.microsoft.com/office/drawing/2014/main" id="{17F79B00-C333-1088-BF00-D988C01B7994}"/>
              </a:ext>
            </a:extLst>
          </p:cNvPr>
          <p:cNvSpPr>
            <a:spLocks noGrp="1"/>
          </p:cNvSpPr>
          <p:nvPr>
            <p:ph idx="1"/>
          </p:nvPr>
        </p:nvSpPr>
        <p:spPr>
          <a:xfrm>
            <a:off x="576198" y="2174804"/>
            <a:ext cx="10815315" cy="4488231"/>
          </a:xfrm>
        </p:spPr>
        <p:txBody>
          <a:bodyPr>
            <a:noAutofit/>
          </a:bodyPr>
          <a:lstStyle/>
          <a:p>
            <a:pPr>
              <a:lnSpc>
                <a:spcPct val="100000"/>
              </a:lnSpc>
            </a:pPr>
            <a:r>
              <a:rPr lang="en-US" sz="3200" b="1" dirty="0"/>
              <a:t>Name of the </a:t>
            </a:r>
            <a:r>
              <a:rPr lang="en-US" sz="3200" b="1" dirty="0" err="1"/>
              <a:t>organisation</a:t>
            </a:r>
            <a:r>
              <a:rPr lang="en-US" sz="3200" b="1" dirty="0"/>
              <a:t>: </a:t>
            </a:r>
            <a:r>
              <a:rPr lang="en-US" sz="3200" dirty="0"/>
              <a:t>Save the Oceans</a:t>
            </a:r>
          </a:p>
          <a:p>
            <a:pPr>
              <a:lnSpc>
                <a:spcPct val="100000"/>
              </a:lnSpc>
            </a:pPr>
            <a:r>
              <a:rPr lang="en-US" sz="3200" b="1" dirty="0"/>
              <a:t>Importance of ocean habitats: </a:t>
            </a:r>
            <a:r>
              <a:rPr lang="en-US" sz="3200" dirty="0"/>
              <a:t>produce half of the earth’s oxygen; adjust the climate; create homes for plants and animals</a:t>
            </a:r>
          </a:p>
          <a:p>
            <a:pPr>
              <a:lnSpc>
                <a:spcPct val="100000"/>
              </a:lnSpc>
            </a:pPr>
            <a:r>
              <a:rPr lang="en-US" sz="3200" b="1" dirty="0"/>
              <a:t>Current situation: </a:t>
            </a:r>
            <a:r>
              <a:rPr lang="en-US" sz="3200" dirty="0"/>
              <a:t>habitat loss due to overfishing and pollution</a:t>
            </a:r>
          </a:p>
          <a:p>
            <a:pPr>
              <a:lnSpc>
                <a:spcPct val="100000"/>
              </a:lnSpc>
            </a:pPr>
            <a:r>
              <a:rPr lang="en-US" sz="3200" b="1" dirty="0"/>
              <a:t>What the </a:t>
            </a:r>
            <a:r>
              <a:rPr lang="en-US" sz="3200" b="1" dirty="0" err="1"/>
              <a:t>organisation</a:t>
            </a:r>
            <a:r>
              <a:rPr lang="en-US" sz="3200" b="1" dirty="0"/>
              <a:t> does: </a:t>
            </a:r>
            <a:r>
              <a:rPr lang="en-US" sz="3200" dirty="0"/>
              <a:t>promotes smart fishing; encourages people to use fewer plastic bags; </a:t>
            </a:r>
            <a:r>
              <a:rPr lang="en-US" sz="3200" dirty="0" err="1"/>
              <a:t>organises</a:t>
            </a:r>
            <a:r>
              <a:rPr lang="en-US" sz="3200" dirty="0"/>
              <a:t> campaigns to clean up the beach and the sea</a:t>
            </a:r>
            <a:endParaRPr lang="en-VN" sz="3200" dirty="0"/>
          </a:p>
        </p:txBody>
      </p:sp>
    </p:spTree>
    <p:extLst>
      <p:ext uri="{BB962C8B-B14F-4D97-AF65-F5344CB8AC3E}">
        <p14:creationId xmlns:p14="http://schemas.microsoft.com/office/powerpoint/2010/main" val="166115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4953"/>
            <a:ext cx="10815315" cy="830997"/>
          </a:xfrm>
          <a:prstGeom prst="rect">
            <a:avLst/>
          </a:prstGeom>
          <a:noFill/>
          <a:effectLst/>
        </p:spPr>
        <p:txBody>
          <a:bodyPr wrap="square" rtlCol="0">
            <a:spAutoFit/>
          </a:bodyPr>
          <a:lstStyle/>
          <a:p>
            <a:r>
              <a:rPr lang="en-US" sz="2400" b="1" dirty="0">
                <a:effectLst/>
              </a:rPr>
              <a:t>Write an email (100 – 120 words) to your friend telling him / her about an </a:t>
            </a:r>
            <a:r>
              <a:rPr lang="en-US" sz="2400" b="1" dirty="0" err="1">
                <a:effectLst/>
              </a:rPr>
              <a:t>organisation</a:t>
            </a:r>
            <a:r>
              <a:rPr lang="en-US" sz="2400" b="1" dirty="0">
                <a:effectLst/>
              </a:rPr>
              <a:t> which protects the ocean. You can use the ideas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GRAMMAR</a:t>
            </a:r>
          </a:p>
        </p:txBody>
      </p:sp>
      <p:sp>
        <p:nvSpPr>
          <p:cNvPr id="8" name="Content Placeholder 7">
            <a:extLst>
              <a:ext uri="{FF2B5EF4-FFF2-40B4-BE49-F238E27FC236}">
                <a16:creationId xmlns:a16="http://schemas.microsoft.com/office/drawing/2014/main" id="{17F79B00-C333-1088-BF00-D988C01B7994}"/>
              </a:ext>
            </a:extLst>
          </p:cNvPr>
          <p:cNvSpPr>
            <a:spLocks noGrp="1"/>
          </p:cNvSpPr>
          <p:nvPr>
            <p:ph idx="1"/>
          </p:nvPr>
        </p:nvSpPr>
        <p:spPr>
          <a:xfrm>
            <a:off x="576198" y="2281232"/>
            <a:ext cx="11532080" cy="3895730"/>
          </a:xfrm>
        </p:spPr>
        <p:txBody>
          <a:bodyPr>
            <a:normAutofit/>
          </a:bodyPr>
          <a:lstStyle/>
          <a:p>
            <a:pPr marL="0" indent="0">
              <a:buNone/>
            </a:pPr>
            <a:r>
              <a:rPr lang="en-US" sz="3200" b="1" dirty="0"/>
              <a:t>Start and end the email as follows: </a:t>
            </a:r>
          </a:p>
        </p:txBody>
      </p:sp>
      <p:pic>
        <p:nvPicPr>
          <p:cNvPr id="14" name="Picture 13">
            <a:extLst>
              <a:ext uri="{FF2B5EF4-FFF2-40B4-BE49-F238E27FC236}">
                <a16:creationId xmlns:a16="http://schemas.microsoft.com/office/drawing/2014/main" id="{14A2890A-1F51-4EDA-C889-FA21D5A1EAF5}"/>
              </a:ext>
            </a:extLst>
          </p:cNvPr>
          <p:cNvPicPr>
            <a:picLocks noChangeAspect="1"/>
          </p:cNvPicPr>
          <p:nvPr/>
        </p:nvPicPr>
        <p:blipFill rotWithShape="1">
          <a:blip r:embed="rId3"/>
          <a:srcRect t="2300"/>
          <a:stretch/>
        </p:blipFill>
        <p:spPr>
          <a:xfrm>
            <a:off x="2711367" y="3084680"/>
            <a:ext cx="6769267" cy="3157595"/>
          </a:xfrm>
          <a:prstGeom prst="rect">
            <a:avLst/>
          </a:prstGeom>
        </p:spPr>
      </p:pic>
    </p:spTree>
    <p:extLst>
      <p:ext uri="{BB962C8B-B14F-4D97-AF65-F5344CB8AC3E}">
        <p14:creationId xmlns:p14="http://schemas.microsoft.com/office/powerpoint/2010/main" val="373815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075B93-F5E8-0608-655E-B0F3EA631E49}"/>
              </a:ext>
            </a:extLst>
          </p:cNvPr>
          <p:cNvSpPr txBox="1"/>
          <p:nvPr/>
        </p:nvSpPr>
        <p:spPr>
          <a:xfrm>
            <a:off x="197644" y="1876663"/>
            <a:ext cx="11711818" cy="4832092"/>
          </a:xfrm>
          <a:prstGeom prst="rect">
            <a:avLst/>
          </a:prstGeom>
          <a:noFill/>
        </p:spPr>
        <p:txBody>
          <a:bodyPr wrap="square" rtlCol="0">
            <a:spAutoFit/>
          </a:bodyPr>
          <a:lstStyle/>
          <a:p>
            <a:r>
              <a:rPr lang="en-GB" sz="2800" dirty="0"/>
              <a:t>Dear Peter,</a:t>
            </a:r>
            <a:endParaRPr lang="en-VN" sz="2800" dirty="0"/>
          </a:p>
          <a:p>
            <a:r>
              <a:rPr lang="en-GB" sz="2800" dirty="0"/>
              <a:t>It’s nice to hear from you again. I’ve read an article about Save the Oceans. Let me tell you about it.</a:t>
            </a:r>
            <a:endParaRPr lang="en-VN" sz="2800" dirty="0"/>
          </a:p>
          <a:p>
            <a:r>
              <a:rPr lang="en-GB" sz="2800" dirty="0"/>
              <a:t>The ocean habitats are very important because they produce half of the earth’s oxygen and create homes for plants and animals. However, there is serious habitat loss due to overfishing and pollution. Save the Oceans is helping oceans in many ways. It promotes smart fishing. It also encourages people to use fewer plastic bags. Besides, it organises campaigns to clean up beaches and seas.</a:t>
            </a:r>
            <a:endParaRPr lang="en-VN" sz="2800" dirty="0"/>
          </a:p>
          <a:p>
            <a:r>
              <a:rPr lang="en-GB" sz="2800" dirty="0"/>
              <a:t>I admire the actions of Save the Oceans. Hope that I can join them in the future. </a:t>
            </a:r>
            <a:endParaRPr lang="en-VN" sz="2800" dirty="0"/>
          </a:p>
          <a:p>
            <a:r>
              <a:rPr lang="en-GB" sz="2800" dirty="0"/>
              <a:t>Do you know other organizations which help the oceans? </a:t>
            </a:r>
            <a:endParaRPr lang="en-VN" sz="2800" dirty="0"/>
          </a:p>
          <a:p>
            <a:r>
              <a:rPr lang="en-GB" sz="2800" dirty="0"/>
              <a:t>Write to me soon.</a:t>
            </a:r>
            <a:endParaRPr lang="en-VN" sz="2800" dirty="0"/>
          </a:p>
        </p:txBody>
      </p:sp>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43808"/>
            <a:ext cx="10815315" cy="461665"/>
          </a:xfrm>
          <a:prstGeom prst="rect">
            <a:avLst/>
          </a:prstGeom>
          <a:noFill/>
          <a:effectLst/>
        </p:spPr>
        <p:txBody>
          <a:bodyPr wrap="square" rtlCol="0">
            <a:spAutoFit/>
          </a:bodyPr>
          <a:lstStyle/>
          <a:p>
            <a:pPr marL="0" indent="0">
              <a:lnSpc>
                <a:spcPct val="100000"/>
              </a:lnSpc>
              <a:buNone/>
            </a:pPr>
            <a:r>
              <a:rPr lang="en-US" sz="2400" b="1" dirty="0">
                <a:solidFill>
                  <a:srgbClr val="F26648"/>
                </a:solidFill>
              </a:rPr>
              <a:t>SAMPLE</a:t>
            </a:r>
            <a:endParaRPr lang="en-US" sz="2400" dirty="0"/>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Tree>
    <p:extLst>
      <p:ext uri="{BB962C8B-B14F-4D97-AF65-F5344CB8AC3E}">
        <p14:creationId xmlns:p14="http://schemas.microsoft.com/office/powerpoint/2010/main" val="28473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166840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review the skills of Unit 10, 11, 12.</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747" y="4705351"/>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1668405"/>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the exercises in the workbook.</a:t>
            </a:r>
          </a:p>
          <a:p>
            <a:pPr marL="571500" indent="-571500">
              <a:lnSpc>
                <a:spcPct val="150000"/>
              </a:lnSpc>
              <a:buFont typeface="Wingdings" pitchFamily="2" charset="2"/>
              <a:buChar char="ü"/>
            </a:pPr>
            <a:r>
              <a:rPr lang="en-US" sz="3600" dirty="0"/>
              <a:t>Prepare for the final test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2: SKILLS</a:t>
            </a:r>
          </a:p>
        </p:txBody>
      </p:sp>
      <p:sp>
        <p:nvSpPr>
          <p:cNvPr id="40" name="TextBox 39"/>
          <p:cNvSpPr txBox="1"/>
          <p:nvPr/>
        </p:nvSpPr>
        <p:spPr>
          <a:xfrm>
            <a:off x="83722" y="132929"/>
            <a:ext cx="2097063"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a:extLst>
              <a:ext uri="{FF2B5EF4-FFF2-40B4-BE49-F238E27FC236}">
                <a16:creationId xmlns:a16="http://schemas.microsoft.com/office/drawing/2014/main" id="{AD94B167-2C49-B2BE-4ACC-4D3009A89209}"/>
              </a:ext>
            </a:extLst>
          </p:cNvPr>
          <p:cNvPicPr>
            <a:picLocks noChangeAspect="1"/>
          </p:cNvPicPr>
          <p:nvPr/>
        </p:nvPicPr>
        <p:blipFill rotWithShape="1">
          <a:blip r:embed="rId5"/>
          <a:srcRect l="10299" t="7444" r="12148" b="1748"/>
          <a:stretch/>
        </p:blipFill>
        <p:spPr>
          <a:xfrm>
            <a:off x="4563498" y="2855931"/>
            <a:ext cx="3389060" cy="3125982"/>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88839" y="123444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Keyword guessing</a:t>
            </a:r>
          </a:p>
        </p:txBody>
      </p:sp>
      <p:sp>
        <p:nvSpPr>
          <p:cNvPr id="21" name="Rectangle 20"/>
          <p:cNvSpPr/>
          <p:nvPr/>
        </p:nvSpPr>
        <p:spPr>
          <a:xfrm>
            <a:off x="5571062" y="1974456"/>
            <a:ext cx="5758577" cy="58122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ead</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article. Choose the best option A, B, C, or D. </a:t>
            </a:r>
          </a:p>
        </p:txBody>
      </p:sp>
      <p:sp>
        <p:nvSpPr>
          <p:cNvPr id="22" name="Rectangle 21"/>
          <p:cNvSpPr/>
          <p:nvPr/>
        </p:nvSpPr>
        <p:spPr>
          <a:xfrm>
            <a:off x="5565859" y="3717535"/>
            <a:ext cx="5755112" cy="68496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3: Listen to Mark talking about the solar system. Fill in each blank with no more than TWO words.</a:t>
            </a:r>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88839" y="5661961"/>
            <a:ext cx="5740800"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2: SKILLS</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
        <p:nvSpPr>
          <p:cNvPr id="3" name="Rounded Rectangle 2">
            <a:extLst>
              <a:ext uri="{FF2B5EF4-FFF2-40B4-BE49-F238E27FC236}">
                <a16:creationId xmlns:a16="http://schemas.microsoft.com/office/drawing/2014/main" id="{7B8262F9-F0C1-E462-AB83-6DEFC5999085}"/>
              </a:ext>
            </a:extLst>
          </p:cNvPr>
          <p:cNvSpPr/>
          <p:nvPr/>
        </p:nvSpPr>
        <p:spPr>
          <a:xfrm>
            <a:off x="558417" y="1138512"/>
            <a:ext cx="1835914" cy="612205"/>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4" name="Rounded Rectangle 3">
            <a:extLst>
              <a:ext uri="{FF2B5EF4-FFF2-40B4-BE49-F238E27FC236}">
                <a16:creationId xmlns:a16="http://schemas.microsoft.com/office/drawing/2014/main" id="{3C372128-8B03-C029-10C3-1F74E4F8ABCE}"/>
              </a:ext>
            </a:extLst>
          </p:cNvPr>
          <p:cNvSpPr/>
          <p:nvPr/>
        </p:nvSpPr>
        <p:spPr>
          <a:xfrm>
            <a:off x="2896286" y="2185914"/>
            <a:ext cx="1835914" cy="599196"/>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5" name="Rounded Rectangle 4">
            <a:extLst>
              <a:ext uri="{FF2B5EF4-FFF2-40B4-BE49-F238E27FC236}">
                <a16:creationId xmlns:a16="http://schemas.microsoft.com/office/drawing/2014/main" id="{4C6F5AD9-4764-1168-6CF7-47142FB350C0}"/>
              </a:ext>
            </a:extLst>
          </p:cNvPr>
          <p:cNvSpPr/>
          <p:nvPr/>
        </p:nvSpPr>
        <p:spPr>
          <a:xfrm>
            <a:off x="558418" y="3169818"/>
            <a:ext cx="1835914" cy="601447"/>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SPEAKING</a:t>
            </a:r>
          </a:p>
        </p:txBody>
      </p:sp>
      <p:sp>
        <p:nvSpPr>
          <p:cNvPr id="6" name="Rounded Rectangle 5">
            <a:extLst>
              <a:ext uri="{FF2B5EF4-FFF2-40B4-BE49-F238E27FC236}">
                <a16:creationId xmlns:a16="http://schemas.microsoft.com/office/drawing/2014/main" id="{6D951800-E02B-D381-E6D0-F69C93254D9E}"/>
              </a:ext>
            </a:extLst>
          </p:cNvPr>
          <p:cNvSpPr/>
          <p:nvPr/>
        </p:nvSpPr>
        <p:spPr>
          <a:xfrm>
            <a:off x="2896286" y="4105964"/>
            <a:ext cx="1835914" cy="601447"/>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p>
        </p:txBody>
      </p:sp>
      <p:cxnSp>
        <p:nvCxnSpPr>
          <p:cNvPr id="7" name="Curved Connector 6">
            <a:extLst>
              <a:ext uri="{FF2B5EF4-FFF2-40B4-BE49-F238E27FC236}">
                <a16:creationId xmlns:a16="http://schemas.microsoft.com/office/drawing/2014/main" id="{4FCE610B-C473-4469-BE4E-434F9F54BC50}"/>
              </a:ext>
            </a:extLst>
          </p:cNvPr>
          <p:cNvCxnSpPr>
            <a:stCxn id="3" idx="3"/>
            <a:endCxn id="4" idx="0"/>
          </p:cNvCxnSpPr>
          <p:nvPr/>
        </p:nvCxnSpPr>
        <p:spPr>
          <a:xfrm>
            <a:off x="2394331" y="1444615"/>
            <a:ext cx="1419912" cy="74129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8" name="Curved Connector 7">
            <a:extLst>
              <a:ext uri="{FF2B5EF4-FFF2-40B4-BE49-F238E27FC236}">
                <a16:creationId xmlns:a16="http://schemas.microsoft.com/office/drawing/2014/main" id="{58A40C32-B634-A10C-BB80-31F76B4D6FA5}"/>
              </a:ext>
            </a:extLst>
          </p:cNvPr>
          <p:cNvCxnSpPr>
            <a:stCxn id="4" idx="1"/>
            <a:endCxn id="5" idx="0"/>
          </p:cNvCxnSpPr>
          <p:nvPr/>
        </p:nvCxnSpPr>
        <p:spPr>
          <a:xfrm rot="10800000" flipV="1">
            <a:off x="1476376" y="2485512"/>
            <a:ext cx="1419911" cy="68430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9" name="Curved Connector 8">
            <a:extLst>
              <a:ext uri="{FF2B5EF4-FFF2-40B4-BE49-F238E27FC236}">
                <a16:creationId xmlns:a16="http://schemas.microsoft.com/office/drawing/2014/main" id="{21D7065F-BEE4-B489-7E8C-FA79567A772C}"/>
              </a:ext>
            </a:extLst>
          </p:cNvPr>
          <p:cNvCxnSpPr>
            <a:stCxn id="5" idx="3"/>
            <a:endCxn id="6" idx="0"/>
          </p:cNvCxnSpPr>
          <p:nvPr/>
        </p:nvCxnSpPr>
        <p:spPr>
          <a:xfrm>
            <a:off x="2394332" y="3470542"/>
            <a:ext cx="1419911" cy="63542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12" name="Rounded Rectangle 11">
            <a:extLst>
              <a:ext uri="{FF2B5EF4-FFF2-40B4-BE49-F238E27FC236}">
                <a16:creationId xmlns:a16="http://schemas.microsoft.com/office/drawing/2014/main" id="{655C7551-8696-1FB7-21F8-BEC5E66A6FA6}"/>
              </a:ext>
            </a:extLst>
          </p:cNvPr>
          <p:cNvSpPr/>
          <p:nvPr/>
        </p:nvSpPr>
        <p:spPr>
          <a:xfrm>
            <a:off x="669161" y="5062704"/>
            <a:ext cx="1835914" cy="604154"/>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cxnSp>
        <p:nvCxnSpPr>
          <p:cNvPr id="13" name="Curved Connector 12">
            <a:extLst>
              <a:ext uri="{FF2B5EF4-FFF2-40B4-BE49-F238E27FC236}">
                <a16:creationId xmlns:a16="http://schemas.microsoft.com/office/drawing/2014/main" id="{911628E3-FCDB-0573-F946-3353E89F4169}"/>
              </a:ext>
            </a:extLst>
          </p:cNvPr>
          <p:cNvCxnSpPr>
            <a:stCxn id="6" idx="1"/>
            <a:endCxn id="12" idx="0"/>
          </p:cNvCxnSpPr>
          <p:nvPr/>
        </p:nvCxnSpPr>
        <p:spPr>
          <a:xfrm rot="10800000" flipV="1">
            <a:off x="1587118" y="4406688"/>
            <a:ext cx="1309168" cy="65601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14" name="Rounded Rectangle 13">
            <a:extLst>
              <a:ext uri="{FF2B5EF4-FFF2-40B4-BE49-F238E27FC236}">
                <a16:creationId xmlns:a16="http://schemas.microsoft.com/office/drawing/2014/main" id="{E2156312-A729-7395-8F35-C6FC21CD1F45}"/>
              </a:ext>
            </a:extLst>
          </p:cNvPr>
          <p:cNvSpPr/>
          <p:nvPr/>
        </p:nvSpPr>
        <p:spPr>
          <a:xfrm>
            <a:off x="2599868" y="5992039"/>
            <a:ext cx="1835914" cy="601447"/>
          </a:xfrm>
          <a:prstGeom prst="roundRect">
            <a:avLst/>
          </a:prstGeom>
          <a:solidFill>
            <a:srgbClr val="F8B417"/>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CONSOLIDATION</a:t>
            </a:r>
          </a:p>
        </p:txBody>
      </p:sp>
      <p:cxnSp>
        <p:nvCxnSpPr>
          <p:cNvPr id="15" name="Curved Connector 14">
            <a:extLst>
              <a:ext uri="{FF2B5EF4-FFF2-40B4-BE49-F238E27FC236}">
                <a16:creationId xmlns:a16="http://schemas.microsoft.com/office/drawing/2014/main" id="{BAB770B2-E453-9BAD-D311-115A4178C35A}"/>
              </a:ext>
            </a:extLst>
          </p:cNvPr>
          <p:cNvCxnSpPr/>
          <p:nvPr/>
        </p:nvCxnSpPr>
        <p:spPr>
          <a:xfrm>
            <a:off x="2505075" y="5299710"/>
            <a:ext cx="1012190" cy="71247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2" name="Rectangle 31">
            <a:extLst>
              <a:ext uri="{FF2B5EF4-FFF2-40B4-BE49-F238E27FC236}">
                <a16:creationId xmlns:a16="http://schemas.microsoft.com/office/drawing/2014/main" id="{57E4F2CC-83FE-E3A3-AD82-2CF1053136CF}"/>
              </a:ext>
            </a:extLst>
          </p:cNvPr>
          <p:cNvSpPr/>
          <p:nvPr/>
        </p:nvSpPr>
        <p:spPr>
          <a:xfrm>
            <a:off x="5571061" y="2689347"/>
            <a:ext cx="5758577" cy="9226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2: Work in groups. Imagine a job that may be popular in the future. Discuss the answers to the questions about the job and report them to the class. </a:t>
            </a:r>
          </a:p>
        </p:txBody>
      </p:sp>
      <p:sp>
        <p:nvSpPr>
          <p:cNvPr id="33" name="Rectangle 32">
            <a:extLst>
              <a:ext uri="{FF2B5EF4-FFF2-40B4-BE49-F238E27FC236}">
                <a16:creationId xmlns:a16="http://schemas.microsoft.com/office/drawing/2014/main" id="{9E9D361C-5911-3565-F701-C3AD686016AD}"/>
              </a:ext>
            </a:extLst>
          </p:cNvPr>
          <p:cNvSpPr/>
          <p:nvPr/>
        </p:nvSpPr>
        <p:spPr>
          <a:xfrm>
            <a:off x="5565859" y="4541288"/>
            <a:ext cx="5755112" cy="97734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3: Write an email (100 – 120 words) to your friend telling him / her about an </a:t>
            </a:r>
            <a:r>
              <a:rPr lang="en-US" dirty="0" err="1">
                <a:solidFill>
                  <a:schemeClr val="tx1"/>
                </a:solidFill>
                <a:latin typeface="Calibri" panose="020F0502020204030204" pitchFamily="34" charset="0"/>
                <a:cs typeface="Calibri" panose="020F0502020204030204" pitchFamily="34" charset="0"/>
              </a:rPr>
              <a:t>organisation</a:t>
            </a:r>
            <a:r>
              <a:rPr lang="en-US" dirty="0">
                <a:solidFill>
                  <a:schemeClr val="tx1"/>
                </a:solidFill>
                <a:latin typeface="Calibri" panose="020F0502020204030204" pitchFamily="34" charset="0"/>
                <a:cs typeface="Calibri" panose="020F0502020204030204" pitchFamily="34" charset="0"/>
              </a:rPr>
              <a:t> which protects the ocean. You can use the ideas below.</a:t>
            </a:r>
          </a:p>
        </p:txBody>
      </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4" name="TextBox 3">
            <a:extLst>
              <a:ext uri="{FF2B5EF4-FFF2-40B4-BE49-F238E27FC236}">
                <a16:creationId xmlns:a16="http://schemas.microsoft.com/office/drawing/2014/main" id="{90A3E95A-3D5D-4E3E-A00D-CA3CAC576081}"/>
              </a:ext>
            </a:extLst>
          </p:cNvPr>
          <p:cNvSpPr txBox="1"/>
          <p:nvPr/>
        </p:nvSpPr>
        <p:spPr>
          <a:xfrm>
            <a:off x="487068" y="1252214"/>
            <a:ext cx="12192000" cy="584775"/>
          </a:xfrm>
          <a:prstGeom prst="rect">
            <a:avLst/>
          </a:prstGeom>
          <a:noFill/>
        </p:spPr>
        <p:txBody>
          <a:bodyPr wrap="square" rtlCol="0">
            <a:spAutoFit/>
          </a:bodyPr>
          <a:lstStyle/>
          <a:p>
            <a:r>
              <a:rPr lang="en-US" sz="3200" b="1" dirty="0">
                <a:solidFill>
                  <a:srgbClr val="0070C0"/>
                </a:solidFill>
              </a:rPr>
              <a:t>Can you name this fish and plant in Vietnamese?!</a:t>
            </a:r>
          </a:p>
        </p:txBody>
      </p:sp>
      <p:pic>
        <p:nvPicPr>
          <p:cNvPr id="1026" name="Picture 2" descr="Cá Ba sa đông lạnh">
            <a:extLst>
              <a:ext uri="{FF2B5EF4-FFF2-40B4-BE49-F238E27FC236}">
                <a16:creationId xmlns:a16="http://schemas.microsoft.com/office/drawing/2014/main" id="{3761538F-2EB8-CB85-50A7-A3E7E8E3C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503" y="2046448"/>
            <a:ext cx="3474308" cy="3474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Care for Water Hyacinth - Aquascape, Inc.">
            <a:extLst>
              <a:ext uri="{FF2B5EF4-FFF2-40B4-BE49-F238E27FC236}">
                <a16:creationId xmlns:a16="http://schemas.microsoft.com/office/drawing/2014/main" id="{2ADE9E25-3125-D7E6-200A-3FB3FFBA8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191" y="1947592"/>
            <a:ext cx="3427273" cy="37895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121F63-1D0B-F0FF-E488-780A454DC632}"/>
              </a:ext>
            </a:extLst>
          </p:cNvPr>
          <p:cNvSpPr txBox="1"/>
          <p:nvPr/>
        </p:nvSpPr>
        <p:spPr>
          <a:xfrm>
            <a:off x="9827409" y="3778174"/>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VI BÈO</a:t>
            </a:r>
          </a:p>
        </p:txBody>
      </p:sp>
      <p:sp>
        <p:nvSpPr>
          <p:cNvPr id="21" name="TextBox 20">
            <a:extLst>
              <a:ext uri="{FF2B5EF4-FFF2-40B4-BE49-F238E27FC236}">
                <a16:creationId xmlns:a16="http://schemas.microsoft.com/office/drawing/2014/main" id="{A982B3A6-EACF-42EF-B0CF-D6FC910459A8}"/>
              </a:ext>
            </a:extLst>
          </p:cNvPr>
          <p:cNvSpPr txBox="1"/>
          <p:nvPr/>
        </p:nvSpPr>
        <p:spPr>
          <a:xfrm>
            <a:off x="625998" y="1587721"/>
            <a:ext cx="11078934" cy="939360"/>
          </a:xfrm>
          <a:prstGeom prst="rect">
            <a:avLst/>
          </a:prstGeom>
          <a:noFill/>
        </p:spPr>
        <p:txBody>
          <a:bodyPr wrap="square">
            <a:spAutoFit/>
          </a:bodyPr>
          <a:lstStyle/>
          <a:p>
            <a:pPr algn="ctr">
              <a:lnSpc>
                <a:spcPct val="200000"/>
              </a:lnSpc>
              <a:buClr>
                <a:srgbClr val="0070C0"/>
              </a:buClr>
            </a:pPr>
            <a:r>
              <a:rPr lang="en-US" sz="3200" b="1" dirty="0"/>
              <a:t>SILVER CARP			    WATER HYACINTH</a:t>
            </a:r>
          </a:p>
        </p:txBody>
      </p:sp>
      <p:sp>
        <p:nvSpPr>
          <p:cNvPr id="5" name="TextBox 4">
            <a:extLst>
              <a:ext uri="{FF2B5EF4-FFF2-40B4-BE49-F238E27FC236}">
                <a16:creationId xmlns:a16="http://schemas.microsoft.com/office/drawing/2014/main" id="{337A5E1E-3CA0-4464-8CDD-31E8FAFCE4DB}"/>
              </a:ext>
            </a:extLst>
          </p:cNvPr>
          <p:cNvSpPr txBox="1"/>
          <p:nvPr/>
        </p:nvSpPr>
        <p:spPr>
          <a:xfrm>
            <a:off x="1950154" y="4916336"/>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CÁ BA SA</a:t>
            </a:r>
          </a:p>
        </p:txBody>
      </p:sp>
      <p:sp>
        <p:nvSpPr>
          <p:cNvPr id="8" name="TextBox 7">
            <a:extLst>
              <a:ext uri="{FF2B5EF4-FFF2-40B4-BE49-F238E27FC236}">
                <a16:creationId xmlns:a16="http://schemas.microsoft.com/office/drawing/2014/main" id="{F6C688ED-E6F7-2281-0E6B-87018BD05B2B}"/>
              </a:ext>
            </a:extLst>
          </p:cNvPr>
          <p:cNvSpPr txBox="1"/>
          <p:nvPr/>
        </p:nvSpPr>
        <p:spPr>
          <a:xfrm>
            <a:off x="2916195" y="5946612"/>
            <a:ext cx="6450227" cy="1323439"/>
          </a:xfrm>
          <a:prstGeom prst="rect">
            <a:avLst/>
          </a:prstGeom>
          <a:noFill/>
        </p:spPr>
        <p:txBody>
          <a:bodyPr wrap="square" rtlCol="0">
            <a:spAutoFit/>
          </a:bodyPr>
          <a:lstStyle/>
          <a:p>
            <a:pPr algn="ctr"/>
            <a:r>
              <a:rPr lang="en-US" sz="4000" b="1" dirty="0">
                <a:solidFill>
                  <a:schemeClr val="accent2"/>
                </a:solidFill>
                <a:effectLst>
                  <a:outerShdw blurRad="38100" dist="38100" dir="2700000" algn="tl">
                    <a:srgbClr val="000000">
                      <a:alpha val="43137"/>
                    </a:srgbClr>
                  </a:outerShdw>
                </a:effectLst>
              </a:rPr>
              <a:t>Key word: INVASIVE SPECIES</a:t>
            </a:r>
          </a:p>
          <a:p>
            <a:pPr algn="ctr"/>
            <a:endParaRPr lang="en-US" sz="40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07297" y="1217916"/>
            <a:ext cx="10338245" cy="523220"/>
          </a:xfrm>
          <a:prstGeom prst="rect">
            <a:avLst/>
          </a:prstGeom>
          <a:noFill/>
          <a:effectLst/>
        </p:spPr>
        <p:txBody>
          <a:bodyPr wrap="square" rtlCol="0">
            <a:spAutoFit/>
          </a:bodyPr>
          <a:lstStyle/>
          <a:p>
            <a:r>
              <a:rPr lang="en-US" sz="2800" b="1" dirty="0">
                <a:effectLst/>
              </a:rPr>
              <a:t>Read the article. Choose the best option A, B, C, or D. </a:t>
            </a:r>
            <a:endParaRPr lang="en-US" sz="2800" dirty="0"/>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1109513" cy="4524315"/>
          </a:xfrm>
          <a:prstGeom prst="rect">
            <a:avLst/>
          </a:prstGeom>
          <a:noFill/>
        </p:spPr>
        <p:txBody>
          <a:bodyPr wrap="square">
            <a:spAutoFit/>
          </a:bodyPr>
          <a:lstStyle/>
          <a:p>
            <a:pPr algn="just"/>
            <a:r>
              <a:rPr lang="en-US" sz="3200" dirty="0">
                <a:effectLst/>
                <a:latin typeface="Calibri" panose="020F0502020204030204" pitchFamily="34" charset="0"/>
                <a:cs typeface="Calibri" panose="020F0502020204030204" pitchFamily="34" charset="0"/>
              </a:rPr>
              <a:t>Invasive species are the foreign plants or animals which come into a place and badly affect it. Invasive species can harm local living things and people's health.</a:t>
            </a:r>
          </a:p>
          <a:p>
            <a:pPr algn="just"/>
            <a:r>
              <a:rPr lang="en-US" sz="3200" dirty="0">
                <a:effectLst/>
                <a:latin typeface="Calibri" panose="020F0502020204030204" pitchFamily="34" charset="0"/>
                <a:cs typeface="Calibri" panose="020F0502020204030204" pitchFamily="34" charset="0"/>
              </a:rPr>
              <a:t>In the 1970s, fish farmers brought silver carp into the United States with the hope to improve water quality in fish ponds. Many carp then escaped into the Mississippi River. They have gradually taken over the resources of paddlefish in the river. Their population have grown so rapidly that paddlefish don't have enough food and are dying out.</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363315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07297" y="1217916"/>
            <a:ext cx="10338245" cy="523220"/>
          </a:xfrm>
          <a:prstGeom prst="rect">
            <a:avLst/>
          </a:prstGeom>
          <a:noFill/>
          <a:effectLst/>
        </p:spPr>
        <p:txBody>
          <a:bodyPr wrap="square" rtlCol="0">
            <a:spAutoFit/>
          </a:bodyPr>
          <a:lstStyle/>
          <a:p>
            <a:r>
              <a:rPr lang="en-US" sz="2800" b="1" dirty="0">
                <a:effectLst/>
              </a:rPr>
              <a:t>Read the article. Choose the best option A, B, C, or D. </a:t>
            </a:r>
            <a:endParaRPr lang="en-US" sz="2800" dirty="0"/>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1233081" cy="4031873"/>
          </a:xfrm>
          <a:prstGeom prst="rect">
            <a:avLst/>
          </a:prstGeom>
          <a:noFill/>
        </p:spPr>
        <p:txBody>
          <a:bodyPr wrap="square">
            <a:spAutoFit/>
          </a:bodyPr>
          <a:lstStyle/>
          <a:p>
            <a:pPr algn="just"/>
            <a:r>
              <a:rPr lang="en-US" sz="3200" dirty="0">
                <a:effectLst/>
                <a:latin typeface="Calibri" panose="020F0502020204030204" pitchFamily="34" charset="0"/>
                <a:cs typeface="Calibri" panose="020F0502020204030204" pitchFamily="34" charset="0"/>
              </a:rPr>
              <a:t>Water hyacinth, which is native to South America, came to Africa in the 1980s. At first, people planted it for its beautiful purple flowers. Since then, the plant has spread very quickly and covered Lake Victoria, the largest lake in Africa. Water hyacinth blocks the flow of lake water and creates homes for mosquitoes and insects.</a:t>
            </a:r>
          </a:p>
          <a:p>
            <a:pPr algn="just"/>
            <a:r>
              <a:rPr lang="en-US" sz="3200" dirty="0">
                <a:effectLst/>
                <a:latin typeface="Calibri" panose="020F0502020204030204" pitchFamily="34" charset="0"/>
                <a:cs typeface="Calibri" panose="020F0502020204030204" pitchFamily="34" charset="0"/>
              </a:rPr>
              <a:t>Since invasive species cause many types of problems, there should be stricter laws to stop people from taking plants and animals to a new place.</a:t>
            </a:r>
            <a:endParaRPr lang="en-US" sz="3200" dirty="0">
              <a:latin typeface="Calibri" panose="020F0502020204030204" pitchFamily="34" charset="0"/>
              <a:cs typeface="Calibri" panose="020F0502020204030204" pitchFamily="34" charset="0"/>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116889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07297" y="1217916"/>
            <a:ext cx="10338245" cy="523220"/>
          </a:xfrm>
          <a:prstGeom prst="rect">
            <a:avLst/>
          </a:prstGeom>
          <a:noFill/>
          <a:effectLst/>
        </p:spPr>
        <p:txBody>
          <a:bodyPr wrap="square" rtlCol="0">
            <a:spAutoFit/>
          </a:bodyPr>
          <a:lstStyle/>
          <a:p>
            <a:r>
              <a:rPr lang="en-US" sz="2800" b="1" dirty="0">
                <a:effectLst/>
              </a:rPr>
              <a:t>Read the article. Choose the best option A, B, C, or D. </a:t>
            </a:r>
            <a:endParaRPr lang="en-US" sz="2800" dirty="0"/>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588345" y="1848489"/>
            <a:ext cx="11606470" cy="550920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1. </a:t>
            </a:r>
            <a:r>
              <a:rPr lang="en-US" sz="3200" dirty="0">
                <a:effectLst/>
                <a:latin typeface="Calibri" panose="020F0502020204030204" pitchFamily="34" charset="0"/>
                <a:cs typeface="Calibri" panose="020F0502020204030204" pitchFamily="34" charset="0"/>
              </a:rPr>
              <a:t>What is the article mainly about?</a:t>
            </a:r>
          </a:p>
          <a:p>
            <a:r>
              <a:rPr lang="en-US" sz="3200" dirty="0">
                <a:solidFill>
                  <a:srgbClr val="00B0F0"/>
                </a:solidFill>
                <a:latin typeface="Calibri" panose="020F0502020204030204" pitchFamily="34" charset="0"/>
                <a:cs typeface="Calibri" panose="020F0502020204030204" pitchFamily="34" charset="0"/>
              </a:rPr>
              <a:t>A. </a:t>
            </a:r>
            <a:r>
              <a:rPr lang="en-US" sz="3200" dirty="0">
                <a:latin typeface="Calibri" panose="020F0502020204030204" pitchFamily="34" charset="0"/>
                <a:cs typeface="Calibri" panose="020F0502020204030204" pitchFamily="34" charset="0"/>
              </a:rPr>
              <a:t>Definition of invasive species.</a:t>
            </a:r>
            <a:br>
              <a:rPr lang="en-US" sz="3200" dirty="0">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Some troubles caused by invasive species. </a:t>
            </a:r>
          </a:p>
          <a:p>
            <a:r>
              <a:rPr lang="en-US" sz="3200" dirty="0">
                <a:solidFill>
                  <a:srgbClr val="00B0F0"/>
                </a:solidFill>
                <a:latin typeface="Calibri" panose="020F0502020204030204" pitchFamily="34" charset="0"/>
                <a:cs typeface="Calibri" panose="020F0502020204030204" pitchFamily="34" charset="0"/>
              </a:rPr>
              <a:t>C. </a:t>
            </a:r>
            <a:r>
              <a:rPr lang="en-US" sz="3200" dirty="0">
                <a:latin typeface="Calibri" panose="020F0502020204030204" pitchFamily="34" charset="0"/>
                <a:cs typeface="Calibri" panose="020F0502020204030204" pitchFamily="34" charset="0"/>
              </a:rPr>
              <a:t>How local environments affect new species. </a:t>
            </a:r>
          </a:p>
          <a:p>
            <a:r>
              <a:rPr lang="en-US" sz="3200" dirty="0">
                <a:solidFill>
                  <a:srgbClr val="00B0F0"/>
                </a:solidFill>
                <a:latin typeface="Calibri" panose="020F0502020204030204" pitchFamily="34" charset="0"/>
                <a:cs typeface="Calibri" panose="020F0502020204030204" pitchFamily="34" charset="0"/>
              </a:rPr>
              <a:t>D. </a:t>
            </a:r>
            <a:r>
              <a:rPr lang="en-US" sz="3200" dirty="0">
                <a:latin typeface="Calibri" panose="020F0502020204030204" pitchFamily="34" charset="0"/>
                <a:cs typeface="Calibri" panose="020F0502020204030204" pitchFamily="34" charset="0"/>
              </a:rPr>
              <a:t>The impact of invasive animals on local people. </a:t>
            </a:r>
          </a:p>
          <a:p>
            <a:r>
              <a:rPr lang="en-US" sz="3200" b="1" dirty="0">
                <a:solidFill>
                  <a:srgbClr val="F16649"/>
                </a:solidFill>
                <a:latin typeface="Calibri" panose="020F0502020204030204" pitchFamily="34" charset="0"/>
                <a:cs typeface="Calibri" panose="020F0502020204030204" pitchFamily="34" charset="0"/>
              </a:rPr>
              <a:t>2. </a:t>
            </a:r>
            <a:r>
              <a:rPr lang="en-US" sz="3200" dirty="0">
                <a:effectLst/>
                <a:latin typeface="Calibri" panose="020F0502020204030204" pitchFamily="34" charset="0"/>
                <a:cs typeface="Calibri" panose="020F0502020204030204" pitchFamily="34" charset="0"/>
              </a:rPr>
              <a:t>How do silver carp affect paddlefish in the Mississippi River?</a:t>
            </a:r>
            <a:endParaRPr lang="en-US" sz="3200" dirty="0">
              <a:latin typeface="Calibri" panose="020F0502020204030204" pitchFamily="34" charset="0"/>
              <a:cs typeface="Calibri" panose="020F0502020204030204" pitchFamily="34" charset="0"/>
            </a:endParaRPr>
          </a:p>
          <a:p>
            <a:r>
              <a:rPr lang="en-US" sz="3200" b="0" dirty="0">
                <a:solidFill>
                  <a:srgbClr val="00B0F0"/>
                </a:solidFill>
                <a:effectLst/>
                <a:latin typeface="Calibri" panose="020F0502020204030204" pitchFamily="34" charset="0"/>
                <a:cs typeface="Calibri" panose="020F0502020204030204" pitchFamily="34" charset="0"/>
              </a:rPr>
              <a:t>A. </a:t>
            </a:r>
            <a:r>
              <a:rPr lang="en-US" sz="3200" b="0" dirty="0">
                <a:effectLst/>
                <a:latin typeface="Calibri" panose="020F0502020204030204" pitchFamily="34" charset="0"/>
                <a:cs typeface="Calibri" panose="020F0502020204030204" pitchFamily="34" charset="0"/>
              </a:rPr>
              <a:t>They eat paddlefish.</a:t>
            </a:r>
            <a:br>
              <a:rPr lang="en-US" sz="3200" b="0" dirty="0">
                <a:effectLst/>
                <a:latin typeface="Calibri" panose="020F0502020204030204" pitchFamily="34" charset="0"/>
                <a:cs typeface="Calibri" panose="020F0502020204030204" pitchFamily="34" charset="0"/>
              </a:rPr>
            </a:br>
            <a:r>
              <a:rPr lang="en-US" sz="3200" b="0" dirty="0">
                <a:solidFill>
                  <a:srgbClr val="00B0F0"/>
                </a:solidFill>
                <a:effectLst/>
                <a:latin typeface="Calibri" panose="020F0502020204030204" pitchFamily="34" charset="0"/>
                <a:cs typeface="Calibri" panose="020F0502020204030204" pitchFamily="34" charset="0"/>
              </a:rPr>
              <a:t>B. </a:t>
            </a:r>
            <a:r>
              <a:rPr lang="en-US" sz="3200" b="0" dirty="0">
                <a:effectLst/>
                <a:latin typeface="Calibri" panose="020F0502020204030204" pitchFamily="34" charset="0"/>
                <a:cs typeface="Calibri" panose="020F0502020204030204" pitchFamily="34" charset="0"/>
              </a:rPr>
              <a:t>They become food for the paddlefish.</a:t>
            </a:r>
            <a:br>
              <a:rPr lang="en-US" sz="3200" b="0" dirty="0">
                <a:effectLst/>
                <a:latin typeface="Calibri" panose="020F0502020204030204" pitchFamily="34" charset="0"/>
                <a:cs typeface="Calibri" panose="020F0502020204030204" pitchFamily="34" charset="0"/>
              </a:rPr>
            </a:br>
            <a:r>
              <a:rPr lang="en-US" sz="3200" b="0" dirty="0">
                <a:solidFill>
                  <a:srgbClr val="00B0F0"/>
                </a:solidFill>
                <a:effectLst/>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They use up most of the paddlefish’s food. </a:t>
            </a:r>
          </a:p>
          <a:p>
            <a:r>
              <a:rPr lang="en-US" sz="3200" b="0" dirty="0">
                <a:solidFill>
                  <a:srgbClr val="00B0F0"/>
                </a:solidFill>
                <a:effectLst/>
                <a:latin typeface="Calibri" panose="020F0502020204030204" pitchFamily="34" charset="0"/>
                <a:cs typeface="Calibri" panose="020F0502020204030204" pitchFamily="34" charset="0"/>
              </a:rPr>
              <a:t>D. </a:t>
            </a:r>
            <a:r>
              <a:rPr lang="en-US" sz="3200" b="0" dirty="0">
                <a:effectLst/>
                <a:latin typeface="Calibri" panose="020F0502020204030204" pitchFamily="34" charset="0"/>
                <a:cs typeface="Calibri" panose="020F0502020204030204" pitchFamily="34" charset="0"/>
              </a:rPr>
              <a:t>They make the river water dirty. </a:t>
            </a:r>
          </a:p>
          <a:p>
            <a:endParaRPr lang="en-US" sz="3200" dirty="0">
              <a:latin typeface="Calibri" panose="020F0502020204030204" pitchFamily="34" charset="0"/>
              <a:cs typeface="Calibri" panose="020F0502020204030204" pitchFamily="34" charset="0"/>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536063" y="2873664"/>
            <a:ext cx="533400" cy="520700"/>
          </a:xfrm>
          <a:prstGeom prst="rect">
            <a:avLst/>
          </a:prstGeom>
        </p:spPr>
      </p:pic>
      <p:pic>
        <p:nvPicPr>
          <p:cNvPr id="5" name="Picture 4">
            <a:extLst>
              <a:ext uri="{FF2B5EF4-FFF2-40B4-BE49-F238E27FC236}">
                <a16:creationId xmlns:a16="http://schemas.microsoft.com/office/drawing/2014/main" id="{A1650BEC-2625-2CB6-D37F-8BC888338F30}"/>
              </a:ext>
            </a:extLst>
          </p:cNvPr>
          <p:cNvPicPr>
            <a:picLocks noChangeAspect="1"/>
          </p:cNvPicPr>
          <p:nvPr/>
        </p:nvPicPr>
        <p:blipFill>
          <a:blip r:embed="rId3"/>
          <a:stretch>
            <a:fillRect/>
          </a:stretch>
        </p:blipFill>
        <p:spPr>
          <a:xfrm>
            <a:off x="566405" y="5799013"/>
            <a:ext cx="533400" cy="520700"/>
          </a:xfrm>
          <a:prstGeom prst="rect">
            <a:avLst/>
          </a:prstGeom>
        </p:spPr>
      </p:pic>
    </p:spTree>
    <p:extLst>
      <p:ext uri="{BB962C8B-B14F-4D97-AF65-F5344CB8AC3E}">
        <p14:creationId xmlns:p14="http://schemas.microsoft.com/office/powerpoint/2010/main" val="16585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07297" y="1217916"/>
            <a:ext cx="10338245" cy="523220"/>
          </a:xfrm>
          <a:prstGeom prst="rect">
            <a:avLst/>
          </a:prstGeom>
          <a:noFill/>
          <a:effectLst/>
        </p:spPr>
        <p:txBody>
          <a:bodyPr wrap="square" rtlCol="0">
            <a:spAutoFit/>
          </a:bodyPr>
          <a:lstStyle/>
          <a:p>
            <a:r>
              <a:rPr lang="en-US" sz="2800" b="1" dirty="0">
                <a:effectLst/>
              </a:rPr>
              <a:t>Read the article. Choose the best option A, B, C, or D. </a:t>
            </a:r>
            <a:endParaRPr lang="en-US" sz="2800" dirty="0"/>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1230366" cy="5016758"/>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3. </a:t>
            </a:r>
            <a:r>
              <a:rPr lang="en-US" sz="3200" dirty="0">
                <a:effectLst/>
                <a:latin typeface="Calibri" panose="020F0502020204030204" pitchFamily="34" charset="0"/>
                <a:cs typeface="Calibri" panose="020F0502020204030204" pitchFamily="34" charset="0"/>
              </a:rPr>
              <a:t>People in Africa first used water hyacinth as a type of ______.</a:t>
            </a:r>
          </a:p>
          <a:p>
            <a:r>
              <a:rPr lang="en-US" sz="3200" dirty="0">
                <a:solidFill>
                  <a:srgbClr val="00B0F0"/>
                </a:solidFill>
                <a:latin typeface="Calibri" panose="020F0502020204030204" pitchFamily="34" charset="0"/>
                <a:cs typeface="Calibri" panose="020F0502020204030204" pitchFamily="34" charset="0"/>
              </a:rPr>
              <a:t>A. </a:t>
            </a:r>
            <a:r>
              <a:rPr lang="en-US" sz="3200" dirty="0">
                <a:latin typeface="Calibri" panose="020F0502020204030204" pitchFamily="34" charset="0"/>
                <a:cs typeface="Calibri" panose="020F0502020204030204" pitchFamily="34" charset="0"/>
              </a:rPr>
              <a:t>decorative plant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herb medicine 	</a:t>
            </a:r>
          </a:p>
          <a:p>
            <a:r>
              <a:rPr lang="en-US" sz="3200" dirty="0">
                <a:solidFill>
                  <a:srgbClr val="00B0F0"/>
                </a:solidFill>
                <a:latin typeface="Calibri" panose="020F0502020204030204" pitchFamily="34" charset="0"/>
                <a:cs typeface="Calibri" panose="020F0502020204030204" pitchFamily="34" charset="0"/>
              </a:rPr>
              <a:t>C. </a:t>
            </a:r>
            <a:r>
              <a:rPr lang="en-US" sz="3200" dirty="0">
                <a:latin typeface="Calibri" panose="020F0502020204030204" pitchFamily="34" charset="0"/>
                <a:cs typeface="Calibri" panose="020F0502020204030204" pitchFamily="34" charset="0"/>
              </a:rPr>
              <a:t>fish food 			</a:t>
            </a:r>
            <a:r>
              <a:rPr lang="en-US" sz="3200" dirty="0">
                <a:solidFill>
                  <a:srgbClr val="00B0F0"/>
                </a:solidFill>
                <a:latin typeface="Calibri" panose="020F0502020204030204" pitchFamily="34" charset="0"/>
                <a:cs typeface="Calibri" panose="020F0502020204030204" pitchFamily="34" charset="0"/>
              </a:rPr>
              <a:t>D. </a:t>
            </a:r>
            <a:r>
              <a:rPr lang="en-US" sz="3200" dirty="0">
                <a:latin typeface="Calibri" panose="020F0502020204030204" pitchFamily="34" charset="0"/>
                <a:cs typeface="Calibri" panose="020F0502020204030204" pitchFamily="34" charset="0"/>
              </a:rPr>
              <a:t>insect killer </a:t>
            </a:r>
          </a:p>
          <a:p>
            <a:r>
              <a:rPr lang="en-US" sz="3200" b="1" dirty="0">
                <a:solidFill>
                  <a:srgbClr val="F16649"/>
                </a:solidFill>
                <a:latin typeface="Calibri" panose="020F0502020204030204" pitchFamily="34" charset="0"/>
                <a:cs typeface="Calibri" panose="020F0502020204030204" pitchFamily="34" charset="0"/>
              </a:rPr>
              <a:t>4. </a:t>
            </a:r>
            <a:r>
              <a:rPr lang="en-US" sz="3200" dirty="0">
                <a:effectLst/>
                <a:latin typeface="Calibri" panose="020F0502020204030204" pitchFamily="34" charset="0"/>
                <a:cs typeface="Calibri" panose="020F0502020204030204" pitchFamily="34" charset="0"/>
              </a:rPr>
              <a:t>Which of the following is true about water hyacinth in Lake Victoria?</a:t>
            </a:r>
          </a:p>
          <a:p>
            <a:r>
              <a:rPr lang="en-US" sz="3200" b="0" dirty="0">
                <a:solidFill>
                  <a:srgbClr val="00B0F0"/>
                </a:solidFill>
                <a:effectLst/>
                <a:latin typeface="Calibri" panose="020F0502020204030204" pitchFamily="34" charset="0"/>
                <a:cs typeface="Calibri" panose="020F0502020204030204" pitchFamily="34" charset="0"/>
              </a:rPr>
              <a:t>A. </a:t>
            </a:r>
            <a:r>
              <a:rPr lang="en-US" sz="3200" b="0" dirty="0">
                <a:effectLst/>
                <a:latin typeface="Calibri" panose="020F0502020204030204" pitchFamily="34" charset="0"/>
                <a:cs typeface="Calibri" panose="020F0502020204030204" pitchFamily="34" charset="0"/>
              </a:rPr>
              <a:t>It is poisonous to local people.</a:t>
            </a:r>
            <a:br>
              <a:rPr lang="en-US" sz="3200" b="0" dirty="0">
                <a:effectLst/>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B.</a:t>
            </a:r>
            <a:r>
              <a:rPr lang="en-US" sz="3200" b="0" dirty="0">
                <a:effectLst/>
                <a:latin typeface="Calibri" panose="020F0502020204030204" pitchFamily="34" charset="0"/>
                <a:cs typeface="Calibri" panose="020F0502020204030204" pitchFamily="34" charset="0"/>
              </a:rPr>
              <a:t> It feeds the paddlefish in the lake.</a:t>
            </a:r>
            <a:br>
              <a:rPr lang="en-US" sz="3200" b="0" dirty="0">
                <a:effectLst/>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It helps clean up the lake water.</a:t>
            </a:r>
            <a:br>
              <a:rPr lang="en-US" sz="3200" b="0" dirty="0">
                <a:effectLst/>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D. </a:t>
            </a:r>
            <a:r>
              <a:rPr lang="en-US" sz="3200" b="0" dirty="0">
                <a:effectLst/>
                <a:latin typeface="Calibri" panose="020F0502020204030204" pitchFamily="34" charset="0"/>
                <a:cs typeface="Calibri" panose="020F0502020204030204" pitchFamily="34" charset="0"/>
              </a:rPr>
              <a:t>It allows mosquito populations to increase. </a:t>
            </a:r>
          </a:p>
          <a:p>
            <a:endParaRPr lang="en-US" sz="3200" dirty="0">
              <a:latin typeface="Calibri" panose="020F0502020204030204" pitchFamily="34" charset="0"/>
              <a:cs typeface="Calibri" panose="020F0502020204030204" pitchFamily="34" charset="0"/>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579367" y="2382735"/>
            <a:ext cx="534732" cy="522000"/>
          </a:xfrm>
          <a:prstGeom prst="rect">
            <a:avLst/>
          </a:prstGeom>
        </p:spPr>
      </p:pic>
      <p:pic>
        <p:nvPicPr>
          <p:cNvPr id="5" name="Picture 4">
            <a:extLst>
              <a:ext uri="{FF2B5EF4-FFF2-40B4-BE49-F238E27FC236}">
                <a16:creationId xmlns:a16="http://schemas.microsoft.com/office/drawing/2014/main" id="{A1650BEC-2625-2CB6-D37F-8BC888338F30}"/>
              </a:ext>
            </a:extLst>
          </p:cNvPr>
          <p:cNvPicPr>
            <a:picLocks noChangeAspect="1"/>
          </p:cNvPicPr>
          <p:nvPr/>
        </p:nvPicPr>
        <p:blipFill>
          <a:blip r:embed="rId3"/>
          <a:stretch>
            <a:fillRect/>
          </a:stretch>
        </p:blipFill>
        <p:spPr>
          <a:xfrm>
            <a:off x="554654" y="5312722"/>
            <a:ext cx="533400" cy="520700"/>
          </a:xfrm>
          <a:prstGeom prst="rect">
            <a:avLst/>
          </a:prstGeom>
        </p:spPr>
      </p:pic>
    </p:spTree>
    <p:extLst>
      <p:ext uri="{BB962C8B-B14F-4D97-AF65-F5344CB8AC3E}">
        <p14:creationId xmlns:p14="http://schemas.microsoft.com/office/powerpoint/2010/main" val="259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07297" y="1217916"/>
            <a:ext cx="10338245" cy="523220"/>
          </a:xfrm>
          <a:prstGeom prst="rect">
            <a:avLst/>
          </a:prstGeom>
          <a:noFill/>
          <a:effectLst/>
        </p:spPr>
        <p:txBody>
          <a:bodyPr wrap="square" rtlCol="0">
            <a:spAutoFit/>
          </a:bodyPr>
          <a:lstStyle/>
          <a:p>
            <a:r>
              <a:rPr lang="en-US" sz="2800" b="1" dirty="0">
                <a:effectLst/>
              </a:rPr>
              <a:t>Read the article. Choose the best option A, B, C, or D. </a:t>
            </a:r>
            <a:endParaRPr lang="en-US" sz="2800" dirty="0"/>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0148902" cy="353943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5. </a:t>
            </a:r>
            <a:r>
              <a:rPr lang="en-US" sz="3200" dirty="0">
                <a:effectLst/>
                <a:latin typeface="Calibri" panose="020F0502020204030204" pitchFamily="34" charset="0"/>
                <a:cs typeface="Calibri" panose="020F0502020204030204" pitchFamily="34" charset="0"/>
              </a:rPr>
              <a:t>he text suggests preventing the spread of invasive species by ______. </a:t>
            </a:r>
          </a:p>
          <a:p>
            <a:r>
              <a:rPr lang="en-US" sz="3200" dirty="0">
                <a:solidFill>
                  <a:srgbClr val="00B0F0"/>
                </a:solidFill>
                <a:latin typeface="Calibri" panose="020F0502020204030204" pitchFamily="34" charset="0"/>
                <a:cs typeface="Calibri" panose="020F0502020204030204" pitchFamily="34" charset="0"/>
              </a:rPr>
              <a:t>A. </a:t>
            </a:r>
            <a:r>
              <a:rPr lang="en-US" sz="3200" dirty="0">
                <a:latin typeface="Calibri" panose="020F0502020204030204" pitchFamily="34" charset="0"/>
                <a:cs typeface="Calibri" panose="020F0502020204030204" pitchFamily="34" charset="0"/>
              </a:rPr>
              <a:t>introducing stricter laws</a:t>
            </a:r>
            <a:br>
              <a:rPr lang="en-US" sz="3200" dirty="0">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taking animals to a new place </a:t>
            </a:r>
          </a:p>
          <a:p>
            <a:r>
              <a:rPr lang="en-US" sz="3200" dirty="0">
                <a:solidFill>
                  <a:srgbClr val="00B0F0"/>
                </a:solidFill>
                <a:latin typeface="Calibri" panose="020F0502020204030204" pitchFamily="34" charset="0"/>
                <a:cs typeface="Calibri" panose="020F0502020204030204" pitchFamily="34" charset="0"/>
              </a:rPr>
              <a:t>C. </a:t>
            </a:r>
            <a:r>
              <a:rPr lang="en-US" sz="3200" dirty="0">
                <a:latin typeface="Calibri" panose="020F0502020204030204" pitchFamily="34" charset="0"/>
                <a:cs typeface="Calibri" panose="020F0502020204030204" pitchFamily="34" charset="0"/>
              </a:rPr>
              <a:t>raising people’s awareness</a:t>
            </a:r>
            <a:br>
              <a:rPr lang="en-US" sz="3200" dirty="0">
                <a:latin typeface="Calibri" panose="020F0502020204030204" pitchFamily="34" charset="0"/>
                <a:cs typeface="Calibri" panose="020F0502020204030204" pitchFamily="34" charset="0"/>
              </a:rPr>
            </a:br>
            <a:r>
              <a:rPr lang="en-US" sz="3200" dirty="0">
                <a:solidFill>
                  <a:srgbClr val="00B0F0"/>
                </a:solidFill>
                <a:latin typeface="Calibri" panose="020F0502020204030204" pitchFamily="34" charset="0"/>
                <a:cs typeface="Calibri" panose="020F0502020204030204" pitchFamily="34" charset="0"/>
              </a:rPr>
              <a:t>D.</a:t>
            </a:r>
            <a:r>
              <a:rPr lang="en-US" sz="3200" dirty="0">
                <a:latin typeface="Calibri" panose="020F0502020204030204" pitchFamily="34" charset="0"/>
                <a:cs typeface="Calibri" panose="020F0502020204030204" pitchFamily="34" charset="0"/>
              </a:rPr>
              <a:t> growing new types of plants </a:t>
            </a:r>
          </a:p>
          <a:p>
            <a:r>
              <a:rPr lang="en-US" sz="3200" dirty="0">
                <a:latin typeface="Calibri" panose="020F0502020204030204" pitchFamily="34" charset="0"/>
                <a:cs typeface="Calibri" panose="020F0502020204030204" pitchFamily="34" charset="0"/>
              </a:rPr>
              <a:t>		</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535704" y="2883586"/>
            <a:ext cx="533400" cy="520700"/>
          </a:xfrm>
          <a:prstGeom prst="rect">
            <a:avLst/>
          </a:prstGeom>
        </p:spPr>
      </p:pic>
    </p:spTree>
    <p:extLst>
      <p:ext uri="{BB962C8B-B14F-4D97-AF65-F5344CB8AC3E}">
        <p14:creationId xmlns:p14="http://schemas.microsoft.com/office/powerpoint/2010/main" val="2596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3677</TotalTime>
  <Words>1308</Words>
  <PresentationFormat>Widescreen</PresentationFormat>
  <Paragraphs>128</Paragraphs>
  <Slides>18</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2024-01-28T10:30:19Z</dcterms:modified>
</cp:coreProperties>
</file>