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58" r:id="rId5"/>
    <p:sldId id="260" r:id="rId6"/>
    <p:sldId id="261" r:id="rId7"/>
    <p:sldId id="262" r:id="rId8"/>
    <p:sldId id="263" r:id="rId9"/>
    <p:sldId id="265" r:id="rId10"/>
    <p:sldId id="264" r:id="rId11"/>
    <p:sldId id="266" r:id="rId12"/>
    <p:sldId id="267" r:id="rId13"/>
    <p:sldId id="269" r:id="rId14"/>
    <p:sldId id="268" r:id="rId15"/>
    <p:sldId id="272" r:id="rId16"/>
    <p:sldId id="270" r:id="rId17"/>
    <p:sldId id="273" r:id="rId18"/>
    <p:sldId id="271" r:id="rId19"/>
    <p:sldId id="274" r:id="rId20"/>
    <p:sldId id="275" r:id="rId21"/>
    <p:sldId id="277"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006600"/>
    <a:srgbClr val="0000CC"/>
    <a:srgbClr val="02D7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0" d="100"/>
          <a:sy n="70" d="100"/>
        </p:scale>
        <p:origin x="66"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67C6EF-A253-4EC1-B6CF-5BF49E7DB436}"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1718274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7C6EF-A253-4EC1-B6CF-5BF49E7DB436}"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227555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7C6EF-A253-4EC1-B6CF-5BF49E7DB436}"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421227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7C6EF-A253-4EC1-B6CF-5BF49E7DB436}"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401529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67C6EF-A253-4EC1-B6CF-5BF49E7DB436}"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230900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7C6EF-A253-4EC1-B6CF-5BF49E7DB436}"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401865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67C6EF-A253-4EC1-B6CF-5BF49E7DB436}" type="datetimeFigureOut">
              <a:rPr lang="en-US" smtClean="0"/>
              <a:t>9/11/2022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374895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67C6EF-A253-4EC1-B6CF-5BF49E7DB436}" type="datetimeFigureOut">
              <a:rPr lang="en-US" smtClean="0"/>
              <a:t>9/11/2022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417124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7C6EF-A253-4EC1-B6CF-5BF49E7DB436}" type="datetimeFigureOut">
              <a:rPr lang="en-US" smtClean="0"/>
              <a:t>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3087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67C6EF-A253-4EC1-B6CF-5BF49E7DB436}"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428698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67C6EF-A253-4EC1-B6CF-5BF49E7DB436}"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B9DB1-326E-4B3C-8A31-3F42A1B5C7BF}" type="slidenum">
              <a:rPr lang="en-US" smtClean="0"/>
              <a:t>‹#›</a:t>
            </a:fld>
            <a:endParaRPr lang="en-US"/>
          </a:p>
        </p:txBody>
      </p:sp>
    </p:spTree>
    <p:extLst>
      <p:ext uri="{BB962C8B-B14F-4D97-AF65-F5344CB8AC3E}">
        <p14:creationId xmlns:p14="http://schemas.microsoft.com/office/powerpoint/2010/main" val="1835466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7C6EF-A253-4EC1-B6CF-5BF49E7DB436}" type="datetimeFigureOut">
              <a:rPr lang="en-US" smtClean="0"/>
              <a:t>9/11/2022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B9DB1-326E-4B3C-8A31-3F42A1B5C7BF}" type="slidenum">
              <a:rPr lang="en-US" smtClean="0"/>
              <a:t>‹#›</a:t>
            </a:fld>
            <a:endParaRPr lang="en-US"/>
          </a:p>
        </p:txBody>
      </p:sp>
    </p:spTree>
    <p:extLst>
      <p:ext uri="{BB962C8B-B14F-4D97-AF65-F5344CB8AC3E}">
        <p14:creationId xmlns:p14="http://schemas.microsoft.com/office/powerpoint/2010/main" val="3836493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untitl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6149" name="WordArt 5"/>
          <p:cNvSpPr>
            <a:spLocks noChangeArrowheads="1" noChangeShapeType="1" noTextEdit="1"/>
          </p:cNvSpPr>
          <p:nvPr/>
        </p:nvSpPr>
        <p:spPr bwMode="auto">
          <a:xfrm>
            <a:off x="3505200" y="3200401"/>
            <a:ext cx="5029200" cy="1279525"/>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chemeClr val="bg1"/>
                </a:solidFill>
                <a:effectLst>
                  <a:outerShdw dist="35921" dir="2700000" algn="ctr" rotWithShape="0">
                    <a:srgbClr val="990000"/>
                  </a:outerShdw>
                </a:effectLst>
                <a:latin typeface="VNI-Times"/>
              </a:rPr>
              <a:t>KHTN 6</a:t>
            </a:r>
          </a:p>
        </p:txBody>
      </p:sp>
      <p:sp>
        <p:nvSpPr>
          <p:cNvPr id="6150" name="WordArt 6"/>
          <p:cNvSpPr>
            <a:spLocks noChangeArrowheads="1" noChangeShapeType="1" noTextEdit="1"/>
          </p:cNvSpPr>
          <p:nvPr/>
        </p:nvSpPr>
        <p:spPr bwMode="auto">
          <a:xfrm>
            <a:off x="2743200" y="609600"/>
            <a:ext cx="6705600" cy="5638800"/>
          </a:xfrm>
          <a:prstGeom prst="rect">
            <a:avLst/>
          </a:prstGeom>
        </p:spPr>
        <p:txBody>
          <a:bodyPr spcFirstLastPara="1" wrap="none" fromWordArt="1">
            <a:prstTxWarp prst="textArchUp">
              <a:avLst>
                <a:gd name="adj" fmla="val 10800004"/>
              </a:avLst>
            </a:prstTxWarp>
          </a:bodyPr>
          <a:lstStyle/>
          <a:p>
            <a:pPr algn="ctr"/>
            <a:r>
              <a:rPr lang="en-US" sz="3200" kern="10" spc="-320">
                <a:ln w="12700">
                  <a:solidFill>
                    <a:srgbClr val="000099"/>
                  </a:solidFill>
                  <a:round/>
                  <a:headEnd/>
                  <a:tailEnd/>
                </a:ln>
                <a:solidFill>
                  <a:srgbClr val="0000FF"/>
                </a:solidFill>
                <a:effectLst>
                  <a:outerShdw dist="52363" dir="20757825" algn="ctr" rotWithShape="0">
                    <a:srgbClr val="FF9900"/>
                  </a:outerShdw>
                </a:effectLst>
                <a:latin typeface="VNI-Times"/>
              </a:rPr>
              <a:t>TRÖÔØNG THCS  HỒNG AN</a:t>
            </a:r>
          </a:p>
        </p:txBody>
      </p:sp>
      <p:sp>
        <p:nvSpPr>
          <p:cNvPr id="6151" name="WordArt 7"/>
          <p:cNvSpPr>
            <a:spLocks noChangeArrowheads="1" noChangeShapeType="1" noTextEdit="1"/>
          </p:cNvSpPr>
          <p:nvPr/>
        </p:nvSpPr>
        <p:spPr bwMode="auto">
          <a:xfrm>
            <a:off x="3962400" y="5486400"/>
            <a:ext cx="3962400" cy="762000"/>
          </a:xfrm>
          <a:prstGeom prst="rect">
            <a:avLst/>
          </a:prstGeom>
        </p:spPr>
        <p:txBody>
          <a:bodyPr wrap="none" fromWordArt="1">
            <a:prstTxWarp prst="textPlain">
              <a:avLst>
                <a:gd name="adj" fmla="val 50000"/>
              </a:avLst>
            </a:prstTxWarp>
          </a:bodyPr>
          <a:lstStyle/>
          <a:p>
            <a:pPr algn="ctr"/>
            <a:r>
              <a:rPr lang="en-US" kern="10">
                <a:ln w="9525">
                  <a:solidFill>
                    <a:srgbClr val="FF0000"/>
                  </a:solidFill>
                  <a:round/>
                  <a:headEnd/>
                  <a:tailEnd/>
                </a:ln>
                <a:solidFill>
                  <a:srgbClr val="FFFF00"/>
                </a:solidFill>
                <a:effectLst>
                  <a:outerShdw dist="35921" dir="2700000" algn="ctr" rotWithShape="0">
                    <a:srgbClr val="868686"/>
                  </a:outerShdw>
                </a:effectLst>
                <a:latin typeface="Arial"/>
                <a:cs typeface="Arial"/>
              </a:rPr>
              <a:t>Giáo viên: Trần Hữu Thanh Thủy</a:t>
            </a:r>
          </a:p>
        </p:txBody>
      </p:sp>
      <p:pic>
        <p:nvPicPr>
          <p:cNvPr id="2054" name="Picture 8" descr="Copy (6) of 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1816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9" descr="Copy (6) of ato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686800" y="49530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7"/>
          <p:cNvSpPr>
            <a:spLocks noChangeArrowheads="1"/>
          </p:cNvSpPr>
          <p:nvPr/>
        </p:nvSpPr>
        <p:spPr bwMode="auto">
          <a:xfrm>
            <a:off x="5791200" y="2057400"/>
            <a:ext cx="685800" cy="4572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
        <p:nvSpPr>
          <p:cNvPr id="2057" name="Rectangle 8"/>
          <p:cNvSpPr>
            <a:spLocks noChangeArrowheads="1"/>
          </p:cNvSpPr>
          <p:nvPr/>
        </p:nvSpPr>
        <p:spPr bwMode="auto">
          <a:xfrm>
            <a:off x="5638800" y="2286000"/>
            <a:ext cx="1066800" cy="2286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
        <p:nvSpPr>
          <p:cNvPr id="2058" name="Rectangle 9"/>
          <p:cNvSpPr>
            <a:spLocks noChangeArrowheads="1"/>
          </p:cNvSpPr>
          <p:nvPr/>
        </p:nvSpPr>
        <p:spPr bwMode="auto">
          <a:xfrm>
            <a:off x="5410200" y="2438400"/>
            <a:ext cx="1600200" cy="1524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Tree>
    <p:extLst>
      <p:ext uri="{BB962C8B-B14F-4D97-AF65-F5344CB8AC3E}">
        <p14:creationId xmlns:p14="http://schemas.microsoft.com/office/powerpoint/2010/main" val="35301745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grpId="0" nodeType="afterEffect">
                                  <p:stCondLst>
                                    <p:cond delay="0"/>
                                  </p:stCondLst>
                                  <p:childTnLst>
                                    <p:set>
                                      <p:cBhvr>
                                        <p:cTn id="6" dur="1" fill="hold">
                                          <p:stCondLst>
                                            <p:cond delay="0"/>
                                          </p:stCondLst>
                                        </p:cTn>
                                        <p:tgtEl>
                                          <p:spTgt spid="6148">
                                            <p:bg/>
                                          </p:spTgt>
                                        </p:tgtEl>
                                        <p:attrNameLst>
                                          <p:attrName>style.visibility</p:attrName>
                                        </p:attrNameLst>
                                      </p:cBhvr>
                                      <p:to>
                                        <p:strVal val="visible"/>
                                      </p:to>
                                    </p:set>
                                    <p:animEffect transition="in" filter="plus(out)">
                                      <p:cBhvr>
                                        <p:cTn id="7" dur="1000"/>
                                        <p:tgtEl>
                                          <p:spTgt spid="6148">
                                            <p:bg/>
                                          </p:spTgt>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wheel(4)">
                                      <p:cBhvr>
                                        <p:cTn id="11" dur="2000"/>
                                        <p:tgtEl>
                                          <p:spTgt spid="6149"/>
                                        </p:tgtEl>
                                      </p:cBhvr>
                                    </p:animEffect>
                                  </p:childTnLst>
                                </p:cTn>
                              </p:par>
                              <p:par>
                                <p:cTn id="12" presetID="15" presetClass="entr" presetSubtype="0" fill="hold" grpId="0" nodeType="withEffect">
                                  <p:stCondLst>
                                    <p:cond delay="0"/>
                                  </p:stCondLst>
                                  <p:childTnLst>
                                    <p:set>
                                      <p:cBhvr>
                                        <p:cTn id="13" dur="1" fill="hold">
                                          <p:stCondLst>
                                            <p:cond delay="0"/>
                                          </p:stCondLst>
                                        </p:cTn>
                                        <p:tgtEl>
                                          <p:spTgt spid="6150"/>
                                        </p:tgtEl>
                                        <p:attrNameLst>
                                          <p:attrName>style.visibility</p:attrName>
                                        </p:attrNameLst>
                                      </p:cBhvr>
                                      <p:to>
                                        <p:strVal val="visible"/>
                                      </p:to>
                                    </p:set>
                                    <p:anim calcmode="lin" valueType="num">
                                      <p:cBhvr>
                                        <p:cTn id="14" dur="5000" fill="hold"/>
                                        <p:tgtEl>
                                          <p:spTgt spid="6150"/>
                                        </p:tgtEl>
                                        <p:attrNameLst>
                                          <p:attrName>ppt_w</p:attrName>
                                        </p:attrNameLst>
                                      </p:cBhvr>
                                      <p:tavLst>
                                        <p:tav tm="0">
                                          <p:val>
                                            <p:fltVal val="0"/>
                                          </p:val>
                                        </p:tav>
                                        <p:tav tm="100000">
                                          <p:val>
                                            <p:strVal val="#ppt_w"/>
                                          </p:val>
                                        </p:tav>
                                      </p:tavLst>
                                    </p:anim>
                                    <p:anim calcmode="lin" valueType="num">
                                      <p:cBhvr>
                                        <p:cTn id="15" dur="5000" fill="hold"/>
                                        <p:tgtEl>
                                          <p:spTgt spid="6150"/>
                                        </p:tgtEl>
                                        <p:attrNameLst>
                                          <p:attrName>ppt_h</p:attrName>
                                        </p:attrNameLst>
                                      </p:cBhvr>
                                      <p:tavLst>
                                        <p:tav tm="0">
                                          <p:val>
                                            <p:fltVal val="0"/>
                                          </p:val>
                                        </p:tav>
                                        <p:tav tm="100000">
                                          <p:val>
                                            <p:strVal val="#ppt_h"/>
                                          </p:val>
                                        </p:tav>
                                      </p:tavLst>
                                    </p:anim>
                                    <p:anim calcmode="lin" valueType="num">
                                      <p:cBhvr>
                                        <p:cTn id="16" dur="5000" fill="hold"/>
                                        <p:tgtEl>
                                          <p:spTgt spid="6150"/>
                                        </p:tgtEl>
                                        <p:attrNameLst>
                                          <p:attrName>ppt_x</p:attrName>
                                        </p:attrNameLst>
                                      </p:cBhvr>
                                      <p:tavLst>
                                        <p:tav tm="0" fmla="#ppt_x+(cos(-2*pi*(1-$))*-#ppt_x-sin(-2*pi*(1-$))*(1-#ppt_y))*(1-$)">
                                          <p:val>
                                            <p:fltVal val="0"/>
                                          </p:val>
                                        </p:tav>
                                        <p:tav tm="100000">
                                          <p:val>
                                            <p:fltVal val="1"/>
                                          </p:val>
                                        </p:tav>
                                      </p:tavLst>
                                    </p:anim>
                                    <p:anim calcmode="lin" valueType="num">
                                      <p:cBhvr>
                                        <p:cTn id="17" dur="5000" fill="hold"/>
                                        <p:tgtEl>
                                          <p:spTgt spid="6150"/>
                                        </p:tgtEl>
                                        <p:attrNameLst>
                                          <p:attrName>ppt_y</p:attrName>
                                        </p:attrNameLst>
                                      </p:cBhvr>
                                      <p:tavLst>
                                        <p:tav tm="0" fmla="#ppt_y+(sin(-2*pi*(1-$))*-#ppt_x+cos(-2*pi*(1-$))*(1-#ppt_y))*(1-$)">
                                          <p:val>
                                            <p:fltVal val="0"/>
                                          </p:val>
                                        </p:tav>
                                        <p:tav tm="100000">
                                          <p:val>
                                            <p:fltVal val="1"/>
                                          </p:val>
                                        </p:tav>
                                      </p:tavLst>
                                    </p:anim>
                                  </p:childTnLst>
                                </p:cTn>
                              </p:par>
                              <p:par>
                                <p:cTn id="18" presetID="22" presetClass="emph" presetSubtype="0" repeatCount="indefinite" fill="hold" grpId="1" nodeType="withEffect">
                                  <p:stCondLst>
                                    <p:cond delay="0"/>
                                  </p:stCondLst>
                                  <p:childTnLst>
                                    <p:animClr clrSpc="hsl" dir="cw">
                                      <p:cBhvr override="childStyle">
                                        <p:cTn id="19" dur="5000" fill="hold"/>
                                        <p:tgtEl>
                                          <p:spTgt spid="6150"/>
                                        </p:tgtEl>
                                        <p:attrNameLst>
                                          <p:attrName>style.color</p:attrName>
                                        </p:attrNameLst>
                                      </p:cBhvr>
                                      <p:by>
                                        <p:hsl h="-7200000" s="0" l="0"/>
                                      </p:by>
                                    </p:animClr>
                                    <p:animClr clrSpc="hsl" dir="cw">
                                      <p:cBhvr>
                                        <p:cTn id="20" dur="5000" fill="hold"/>
                                        <p:tgtEl>
                                          <p:spTgt spid="6150"/>
                                        </p:tgtEl>
                                        <p:attrNameLst>
                                          <p:attrName>fillcolor</p:attrName>
                                        </p:attrNameLst>
                                      </p:cBhvr>
                                      <p:by>
                                        <p:hsl h="-7200000" s="0" l="0"/>
                                      </p:by>
                                    </p:animClr>
                                    <p:animClr clrSpc="hsl" dir="cw">
                                      <p:cBhvr>
                                        <p:cTn id="21" dur="5000" fill="hold"/>
                                        <p:tgtEl>
                                          <p:spTgt spid="6150"/>
                                        </p:tgtEl>
                                        <p:attrNameLst>
                                          <p:attrName>stroke.color</p:attrName>
                                        </p:attrNameLst>
                                      </p:cBhvr>
                                      <p:by>
                                        <p:hsl h="-7200000" s="0" l="0"/>
                                      </p:by>
                                    </p:animClr>
                                    <p:set>
                                      <p:cBhvr>
                                        <p:cTn id="22" dur="5000" fill="hold"/>
                                        <p:tgtEl>
                                          <p:spTgt spid="6150"/>
                                        </p:tgtEl>
                                        <p:attrNameLst>
                                          <p:attrName>fill.type</p:attrName>
                                        </p:attrNameLst>
                                      </p:cBhvr>
                                      <p:to>
                                        <p:strVal val="solid"/>
                                      </p:to>
                                    </p:set>
                                  </p:childTnLst>
                                </p:cTn>
                              </p:par>
                            </p:childTnLst>
                          </p:cTn>
                        </p:par>
                        <p:par>
                          <p:cTn id="23" fill="hold" nodeType="afterGroup">
                            <p:stCondLst>
                              <p:cond delay="6000"/>
                            </p:stCondLst>
                            <p:childTnLst>
                              <p:par>
                                <p:cTn id="24" presetID="6" presetClass="entr" presetSubtype="16" fill="hold" grpId="0" nodeType="afterEffect">
                                  <p:stCondLst>
                                    <p:cond delay="0"/>
                                  </p:stCondLst>
                                  <p:childTnLst>
                                    <p:set>
                                      <p:cBhvr>
                                        <p:cTn id="25" dur="1" fill="hold">
                                          <p:stCondLst>
                                            <p:cond delay="0"/>
                                          </p:stCondLst>
                                        </p:cTn>
                                        <p:tgtEl>
                                          <p:spTgt spid="6151"/>
                                        </p:tgtEl>
                                        <p:attrNameLst>
                                          <p:attrName>style.visibility</p:attrName>
                                        </p:attrNameLst>
                                      </p:cBhvr>
                                      <p:to>
                                        <p:strVal val="visible"/>
                                      </p:to>
                                    </p:set>
                                    <p:animEffect transition="in" filter="circle(in)">
                                      <p:cBhvr>
                                        <p:cTn id="26"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allAtOnce" animBg="1"/>
      <p:bldP spid="6149" grpId="0" animBg="1"/>
      <p:bldP spid="6150" grpId="0" animBg="1"/>
      <p:bldP spid="6150" grpId="1" animBg="1"/>
      <p:bldP spid="615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902" y="239877"/>
            <a:ext cx="2690160" cy="400110"/>
          </a:xfrm>
          <a:prstGeom prst="rect">
            <a:avLst/>
          </a:prstGeom>
        </p:spPr>
        <p:txBody>
          <a:bodyPr wrap="none">
            <a:spAutoFit/>
          </a:bodyPr>
          <a:lstStyle/>
          <a:p>
            <a:r>
              <a:rPr lang="vi-VN" sz="2000" b="1" dirty="0">
                <a:solidFill>
                  <a:srgbClr val="0000CC"/>
                </a:solidFill>
                <a:latin typeface="+mj-lt"/>
              </a:rPr>
              <a:t>Dụng cụ đo khối lượng</a:t>
            </a:r>
            <a:endParaRPr lang="en-US" sz="2000" dirty="0">
              <a:solidFill>
                <a:srgbClr val="0000CC"/>
              </a:solidFill>
              <a:latin typeface="+mj-lt"/>
            </a:endParaRPr>
          </a:p>
        </p:txBody>
      </p:sp>
      <p:pic>
        <p:nvPicPr>
          <p:cNvPr id="5" name="Picture 4"/>
          <p:cNvPicPr>
            <a:picLocks noChangeAspect="1"/>
          </p:cNvPicPr>
          <p:nvPr/>
        </p:nvPicPr>
        <p:blipFill>
          <a:blip r:embed="rId2"/>
          <a:stretch>
            <a:fillRect/>
          </a:stretch>
        </p:blipFill>
        <p:spPr>
          <a:xfrm>
            <a:off x="344560" y="985650"/>
            <a:ext cx="3906983" cy="3906983"/>
          </a:xfrm>
          <a:prstGeom prst="rect">
            <a:avLst/>
          </a:prstGeom>
        </p:spPr>
      </p:pic>
      <p:pic>
        <p:nvPicPr>
          <p:cNvPr id="6" name="Picture 5"/>
          <p:cNvPicPr>
            <a:picLocks noChangeAspect="1"/>
          </p:cNvPicPr>
          <p:nvPr/>
        </p:nvPicPr>
        <p:blipFill>
          <a:blip r:embed="rId3"/>
          <a:stretch>
            <a:fillRect/>
          </a:stretch>
        </p:blipFill>
        <p:spPr>
          <a:xfrm>
            <a:off x="4243062" y="1107619"/>
            <a:ext cx="3906983" cy="3906983"/>
          </a:xfrm>
          <a:prstGeom prst="rect">
            <a:avLst/>
          </a:prstGeom>
        </p:spPr>
      </p:pic>
      <p:pic>
        <p:nvPicPr>
          <p:cNvPr id="7" name="Picture 6"/>
          <p:cNvPicPr>
            <a:picLocks noChangeAspect="1"/>
          </p:cNvPicPr>
          <p:nvPr/>
        </p:nvPicPr>
        <p:blipFill>
          <a:blip r:embed="rId4"/>
          <a:stretch>
            <a:fillRect/>
          </a:stretch>
        </p:blipFill>
        <p:spPr>
          <a:xfrm>
            <a:off x="7965803" y="985652"/>
            <a:ext cx="3844284" cy="3844284"/>
          </a:xfrm>
          <a:prstGeom prst="rect">
            <a:avLst/>
          </a:prstGeom>
        </p:spPr>
      </p:pic>
      <p:sp>
        <p:nvSpPr>
          <p:cNvPr id="8" name="Rectangle 7"/>
          <p:cNvSpPr/>
          <p:nvPr/>
        </p:nvSpPr>
        <p:spPr>
          <a:xfrm>
            <a:off x="1198741" y="5014602"/>
            <a:ext cx="1582484"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Cân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đồng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hồ</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5294060" y="4892633"/>
            <a:ext cx="1478290"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Cân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điện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tử</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132013" y="4829936"/>
            <a:ext cx="1096775"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Cân</a:t>
            </a:r>
            <a:r>
              <a:rPr lang="en-US" sz="2000" b="1" dirty="0">
                <a:solidFill>
                  <a:srgbClr val="0000CC"/>
                </a:solidFill>
                <a:latin typeface="Times New Roman" panose="02020603050405020304" pitchFamily="18" charset="0"/>
                <a:cs typeface="Times New Roman" panose="02020603050405020304" pitchFamily="18" charset="0"/>
              </a:rPr>
              <a:t> y </a:t>
            </a:r>
            <a:r>
              <a:rPr lang="en-US" sz="2000" b="1" dirty="0" err="1">
                <a:solidFill>
                  <a:srgbClr val="0000CC"/>
                </a:solidFill>
                <a:latin typeface="Times New Roman" panose="02020603050405020304" pitchFamily="18" charset="0"/>
                <a:cs typeface="Times New Roman" panose="02020603050405020304" pitchFamily="18" charset="0"/>
              </a:rPr>
              <a:t>tế</a:t>
            </a:r>
            <a:endParaRPr lang="en-US" sz="2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8281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0"/>
            <a:ext cx="15240000" cy="6858000"/>
          </a:xfrm>
          <a:prstGeom prst="rect">
            <a:avLst/>
          </a:prstGeom>
        </p:spPr>
      </p:pic>
    </p:spTree>
    <p:extLst>
      <p:ext uri="{BB962C8B-B14F-4D97-AF65-F5344CB8AC3E}">
        <p14:creationId xmlns:p14="http://schemas.microsoft.com/office/powerpoint/2010/main" val="1463893487"/>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8328" y="0"/>
            <a:ext cx="15781866" cy="7101840"/>
          </a:xfrm>
          <a:prstGeom prst="rect">
            <a:avLst/>
          </a:prstGeom>
        </p:spPr>
      </p:pic>
      <p:sp>
        <p:nvSpPr>
          <p:cNvPr id="5" name="Rectangle 4"/>
          <p:cNvSpPr/>
          <p:nvPr/>
        </p:nvSpPr>
        <p:spPr>
          <a:xfrm>
            <a:off x="0" y="-7556"/>
            <a:ext cx="12545568" cy="2060448"/>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060448"/>
            <a:ext cx="6723888" cy="2987040"/>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723888" y="2052162"/>
            <a:ext cx="5650992" cy="2995326"/>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5055044"/>
            <a:ext cx="6723888" cy="2190910"/>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05261" y="5055044"/>
            <a:ext cx="5650992" cy="2190910"/>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145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
        <p:nvSpPr>
          <p:cNvPr id="6" name="TextBox 6"/>
          <p:cNvSpPr txBox="1">
            <a:spLocks noChangeArrowheads="1"/>
          </p:cNvSpPr>
          <p:nvPr/>
        </p:nvSpPr>
        <p:spPr bwMode="auto">
          <a:xfrm>
            <a:off x="-18258" y="1483404"/>
            <a:ext cx="6042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Dụng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dài</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Thước </a:t>
            </a:r>
            <a:r>
              <a:rPr lang="vi-VN" altLang="en-US" sz="2000" b="1" dirty="0" smtClean="0">
                <a:latin typeface="Times New Roman" panose="02020603050405020304" pitchFamily="18" charset="0"/>
                <a:cs typeface="Times New Roman" panose="02020603050405020304" pitchFamily="18" charset="0"/>
              </a:rPr>
              <a:t>cuộn</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kẻ</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dây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thước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kẹp</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38295" y="2238350"/>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Dụng </a:t>
            </a:r>
            <a:r>
              <a:rPr lang="vi-VN" sz="2000" b="1" dirty="0">
                <a:latin typeface="Times New Roman" panose="02020603050405020304" pitchFamily="18" charset="0"/>
                <a:cs typeface="Times New Roman" panose="02020603050405020304" pitchFamily="18" charset="0"/>
              </a:rPr>
              <a:t>cụ đo khối </a:t>
            </a:r>
            <a:r>
              <a:rPr lang="vi-VN" sz="2000" b="1" dirty="0" smtClean="0">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Cân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tế</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373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745" y="255475"/>
            <a:ext cx="3389069"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Dụng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cụ</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thể</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tích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chất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lỏng</a:t>
            </a:r>
            <a:endParaRPr lang="en-US" sz="2000" b="1" dirty="0">
              <a:solidFill>
                <a:srgbClr val="0000CC"/>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6179" y="856681"/>
            <a:ext cx="2118531" cy="2118531"/>
          </a:xfrm>
          <a:prstGeom prst="rect">
            <a:avLst/>
          </a:prstGeom>
        </p:spPr>
      </p:pic>
      <p:pic>
        <p:nvPicPr>
          <p:cNvPr id="6" name="Picture 5"/>
          <p:cNvPicPr>
            <a:picLocks noChangeAspect="1"/>
          </p:cNvPicPr>
          <p:nvPr/>
        </p:nvPicPr>
        <p:blipFill>
          <a:blip r:embed="rId3"/>
          <a:stretch>
            <a:fillRect/>
          </a:stretch>
        </p:blipFill>
        <p:spPr>
          <a:xfrm>
            <a:off x="4115320" y="655585"/>
            <a:ext cx="2319627" cy="2319627"/>
          </a:xfrm>
          <a:prstGeom prst="rect">
            <a:avLst/>
          </a:prstGeom>
        </p:spPr>
      </p:pic>
      <p:pic>
        <p:nvPicPr>
          <p:cNvPr id="7" name="Picture 6"/>
          <p:cNvPicPr>
            <a:picLocks noChangeAspect="1"/>
          </p:cNvPicPr>
          <p:nvPr/>
        </p:nvPicPr>
        <p:blipFill>
          <a:blip r:embed="rId4"/>
          <a:stretch>
            <a:fillRect/>
          </a:stretch>
        </p:blipFill>
        <p:spPr>
          <a:xfrm>
            <a:off x="7809888" y="655585"/>
            <a:ext cx="2333768" cy="2333768"/>
          </a:xfrm>
          <a:prstGeom prst="rect">
            <a:avLst/>
          </a:prstGeom>
        </p:spPr>
      </p:pic>
      <p:pic>
        <p:nvPicPr>
          <p:cNvPr id="8" name="Picture 7"/>
          <p:cNvPicPr>
            <a:picLocks noChangeAspect="1"/>
          </p:cNvPicPr>
          <p:nvPr/>
        </p:nvPicPr>
        <p:blipFill>
          <a:blip r:embed="rId5"/>
          <a:stretch>
            <a:fillRect/>
          </a:stretch>
        </p:blipFill>
        <p:spPr>
          <a:xfrm>
            <a:off x="29243" y="3570028"/>
            <a:ext cx="2672402" cy="2672402"/>
          </a:xfrm>
          <a:prstGeom prst="rect">
            <a:avLst/>
          </a:prstGeom>
        </p:spPr>
      </p:pic>
      <p:pic>
        <p:nvPicPr>
          <p:cNvPr id="9" name="Picture 8"/>
          <p:cNvPicPr>
            <a:picLocks noChangeAspect="1"/>
          </p:cNvPicPr>
          <p:nvPr/>
        </p:nvPicPr>
        <p:blipFill>
          <a:blip r:embed="rId6"/>
          <a:stretch>
            <a:fillRect/>
          </a:stretch>
        </p:blipFill>
        <p:spPr>
          <a:xfrm>
            <a:off x="3961219" y="3570028"/>
            <a:ext cx="2202975" cy="2202975"/>
          </a:xfrm>
          <a:prstGeom prst="rect">
            <a:avLst/>
          </a:prstGeom>
        </p:spPr>
      </p:pic>
      <p:pic>
        <p:nvPicPr>
          <p:cNvPr id="10" name="Picture 9"/>
          <p:cNvPicPr>
            <a:picLocks noChangeAspect="1"/>
          </p:cNvPicPr>
          <p:nvPr/>
        </p:nvPicPr>
        <p:blipFill>
          <a:blip r:embed="rId7"/>
          <a:stretch>
            <a:fillRect/>
          </a:stretch>
        </p:blipFill>
        <p:spPr>
          <a:xfrm>
            <a:off x="7762406" y="3715604"/>
            <a:ext cx="2381250" cy="2381250"/>
          </a:xfrm>
          <a:prstGeom prst="rect">
            <a:avLst/>
          </a:prstGeom>
        </p:spPr>
      </p:pic>
      <p:sp>
        <p:nvSpPr>
          <p:cNvPr id="11" name="Rectangle 10"/>
          <p:cNvSpPr/>
          <p:nvPr/>
        </p:nvSpPr>
        <p:spPr>
          <a:xfrm>
            <a:off x="1116877" y="3176308"/>
            <a:ext cx="1218603"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Cốc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đong</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71898" y="3043390"/>
            <a:ext cx="1260281"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Ống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đong</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374075" y="2858724"/>
            <a:ext cx="1707519"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Bình</a:t>
            </a:r>
            <a:r>
              <a:rPr lang="en-US" sz="2000" b="1" dirty="0">
                <a:solidFill>
                  <a:srgbClr val="0000CC"/>
                </a:solidFill>
                <a:latin typeface="Times New Roman" panose="02020603050405020304" pitchFamily="18" charset="0"/>
                <a:cs typeface="Times New Roman" panose="02020603050405020304" pitchFamily="18" charset="0"/>
              </a:rPr>
              <a:t> tam </a:t>
            </a:r>
            <a:r>
              <a:rPr lang="en-US" sz="2000" b="1" dirty="0" err="1">
                <a:solidFill>
                  <a:srgbClr val="0000CC"/>
                </a:solidFill>
                <a:latin typeface="Times New Roman" panose="02020603050405020304" pitchFamily="18" charset="0"/>
                <a:cs typeface="Times New Roman" panose="02020603050405020304" pitchFamily="18" charset="0"/>
              </a:rPr>
              <a:t>giác</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47088" y="6235967"/>
            <a:ext cx="1608133"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Ống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giọt</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892423" y="6017542"/>
            <a:ext cx="1273105"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Ống</a:t>
            </a:r>
            <a:r>
              <a:rPr lang="en-US" sz="2000" b="1" dirty="0">
                <a:solidFill>
                  <a:srgbClr val="0000CC"/>
                </a:solidFill>
                <a:latin typeface="Times New Roman" panose="02020603050405020304" pitchFamily="18" charset="0"/>
                <a:cs typeface="Times New Roman" panose="02020603050405020304" pitchFamily="18" charset="0"/>
              </a:rPr>
              <a:t> pipet</a:t>
            </a:r>
          </a:p>
        </p:txBody>
      </p:sp>
      <p:sp>
        <p:nvSpPr>
          <p:cNvPr id="16" name="Rectangle 15"/>
          <p:cNvSpPr/>
          <p:nvPr/>
        </p:nvSpPr>
        <p:spPr>
          <a:xfrm>
            <a:off x="7751648" y="6011079"/>
            <a:ext cx="1590500" cy="400110"/>
          </a:xfrm>
          <a:prstGeom prst="rect">
            <a:avLst/>
          </a:prstGeom>
        </p:spPr>
        <p:txBody>
          <a:bodyPr wrap="none">
            <a:spAutoFit/>
          </a:bodyPr>
          <a:lstStyle/>
          <a:p>
            <a:r>
              <a:rPr lang="en-US" sz="2000" b="1" dirty="0">
                <a:solidFill>
                  <a:srgbClr val="0000CC"/>
                </a:solidFill>
                <a:latin typeface="Times New Roman" panose="02020603050405020304" pitchFamily="18" charset="0"/>
                <a:cs typeface="Times New Roman" panose="02020603050405020304" pitchFamily="18" charset="0"/>
              </a:rPr>
              <a:t>Pipet </a:t>
            </a:r>
            <a:r>
              <a:rPr lang="en-US" sz="2000" b="1" dirty="0" err="1">
                <a:solidFill>
                  <a:srgbClr val="0000CC"/>
                </a:solidFill>
                <a:latin typeface="Times New Roman" panose="02020603050405020304" pitchFamily="18" charset="0"/>
                <a:cs typeface="Times New Roman" panose="02020603050405020304" pitchFamily="18" charset="0"/>
              </a:rPr>
              <a:t>điện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tử</a:t>
            </a:r>
            <a:endParaRPr lang="en-US" sz="2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8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circle(in)">
                                      <p:cBhvr>
                                        <p:cTn id="6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
        <p:nvSpPr>
          <p:cNvPr id="6" name="TextBox 6"/>
          <p:cNvSpPr txBox="1">
            <a:spLocks noChangeArrowheads="1"/>
          </p:cNvSpPr>
          <p:nvPr/>
        </p:nvSpPr>
        <p:spPr bwMode="auto">
          <a:xfrm>
            <a:off x="-18258" y="1483404"/>
            <a:ext cx="6042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Dụng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dài</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Thước </a:t>
            </a:r>
            <a:r>
              <a:rPr lang="vi-VN" altLang="en-US" sz="2000" b="1" dirty="0" smtClean="0">
                <a:latin typeface="Times New Roman" panose="02020603050405020304" pitchFamily="18" charset="0"/>
                <a:cs typeface="Times New Roman" panose="02020603050405020304" pitchFamily="18" charset="0"/>
              </a:rPr>
              <a:t>cuộn</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kẻ</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dây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thước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kẹp</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38295" y="2238350"/>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Dụng </a:t>
            </a:r>
            <a:r>
              <a:rPr lang="vi-VN" sz="2000" b="1" dirty="0">
                <a:latin typeface="Times New Roman" panose="02020603050405020304" pitchFamily="18" charset="0"/>
                <a:cs typeface="Times New Roman" panose="02020603050405020304" pitchFamily="18" charset="0"/>
              </a:rPr>
              <a:t>cụ đo khối </a:t>
            </a:r>
            <a:r>
              <a:rPr lang="vi-VN" sz="2000" b="1" dirty="0" smtClean="0">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Cân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tế</a:t>
            </a:r>
            <a:endParaRPr lang="en-US" sz="20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8295" y="2993296"/>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lỏng:Cốc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tam </a:t>
            </a:r>
            <a:r>
              <a:rPr lang="en-US" sz="2000" b="1" dirty="0" err="1" smtClean="0">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nhỏ</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giọt,ống</a:t>
            </a:r>
            <a:r>
              <a:rPr lang="en-US" sz="2000" b="1" dirty="0">
                <a:latin typeface="Times New Roman" panose="02020603050405020304" pitchFamily="18" charset="0"/>
                <a:cs typeface="Times New Roman" panose="02020603050405020304" pitchFamily="18" charset="0"/>
              </a:rPr>
              <a:t> pipet, </a:t>
            </a:r>
            <a:r>
              <a:rPr lang="en-US" sz="2000" b="1" dirty="0" smtClean="0">
                <a:latin typeface="Times New Roman" panose="02020603050405020304" pitchFamily="18" charset="0"/>
                <a:cs typeface="Times New Roman" panose="02020603050405020304" pitchFamily="18" charset="0"/>
              </a:rPr>
              <a:t>pipet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tử</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83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002" y="180500"/>
            <a:ext cx="2313454" cy="400110"/>
          </a:xfrm>
          <a:prstGeom prst="rect">
            <a:avLst/>
          </a:prstGeom>
        </p:spPr>
        <p:txBody>
          <a:bodyPr wrap="none">
            <a:spAutoFit/>
          </a:bodyPr>
          <a:lstStyle/>
          <a:p>
            <a:r>
              <a:rPr lang="en-US" sz="2000" b="1" dirty="0" err="1">
                <a:solidFill>
                  <a:srgbClr val="0000CC"/>
                </a:solidFill>
                <a:latin typeface="+mj-lt"/>
              </a:rPr>
              <a:t>Dụng</a:t>
            </a:r>
            <a:r>
              <a:rPr lang="en-US" sz="2000" b="1" dirty="0">
                <a:solidFill>
                  <a:srgbClr val="0000CC"/>
                </a:solidFill>
                <a:latin typeface="+mj-lt"/>
              </a:rPr>
              <a:t> </a:t>
            </a:r>
            <a:r>
              <a:rPr lang="en-US" sz="2000" b="1" dirty="0" err="1">
                <a:solidFill>
                  <a:srgbClr val="0000CC"/>
                </a:solidFill>
                <a:latin typeface="+mj-lt"/>
              </a:rPr>
              <a:t>cụ</a:t>
            </a:r>
            <a:r>
              <a:rPr lang="en-US" sz="2000" b="1" dirty="0">
                <a:solidFill>
                  <a:srgbClr val="0000CC"/>
                </a:solidFill>
                <a:latin typeface="+mj-lt"/>
              </a:rPr>
              <a:t> </a:t>
            </a:r>
            <a:r>
              <a:rPr lang="en-US" sz="2000" b="1" dirty="0" err="1">
                <a:solidFill>
                  <a:srgbClr val="0000CC"/>
                </a:solidFill>
                <a:latin typeface="+mj-lt"/>
              </a:rPr>
              <a:t>đo</a:t>
            </a:r>
            <a:r>
              <a:rPr lang="en-US" sz="2000" b="1" dirty="0">
                <a:solidFill>
                  <a:srgbClr val="0000CC"/>
                </a:solidFill>
                <a:latin typeface="+mj-lt"/>
              </a:rPr>
              <a:t> </a:t>
            </a:r>
            <a:r>
              <a:rPr lang="en-US" sz="2000" b="1" dirty="0" err="1">
                <a:solidFill>
                  <a:srgbClr val="0000CC"/>
                </a:solidFill>
                <a:latin typeface="+mj-lt"/>
              </a:rPr>
              <a:t>thời</a:t>
            </a:r>
            <a:r>
              <a:rPr lang="en-US" sz="2000" b="1" dirty="0">
                <a:solidFill>
                  <a:srgbClr val="0000CC"/>
                </a:solidFill>
                <a:latin typeface="+mj-lt"/>
              </a:rPr>
              <a:t> </a:t>
            </a:r>
            <a:r>
              <a:rPr lang="en-US" sz="2000" b="1" dirty="0" err="1">
                <a:solidFill>
                  <a:srgbClr val="0000CC"/>
                </a:solidFill>
                <a:latin typeface="+mj-lt"/>
              </a:rPr>
              <a:t>gian</a:t>
            </a:r>
            <a:endParaRPr lang="en-US" sz="2000" b="1" dirty="0">
              <a:solidFill>
                <a:srgbClr val="0000CC"/>
              </a:solidFill>
              <a:latin typeface="+mj-lt"/>
            </a:endParaRPr>
          </a:p>
        </p:txBody>
      </p:sp>
      <p:pic>
        <p:nvPicPr>
          <p:cNvPr id="3" name="Picture 2"/>
          <p:cNvPicPr>
            <a:picLocks noChangeAspect="1"/>
          </p:cNvPicPr>
          <p:nvPr/>
        </p:nvPicPr>
        <p:blipFill>
          <a:blip r:embed="rId2"/>
          <a:stretch>
            <a:fillRect/>
          </a:stretch>
        </p:blipFill>
        <p:spPr>
          <a:xfrm>
            <a:off x="0" y="549832"/>
            <a:ext cx="3060267" cy="3060267"/>
          </a:xfrm>
          <a:prstGeom prst="rect">
            <a:avLst/>
          </a:prstGeom>
        </p:spPr>
      </p:pic>
      <p:pic>
        <p:nvPicPr>
          <p:cNvPr id="4" name="Picture 3"/>
          <p:cNvPicPr>
            <a:picLocks noChangeAspect="1"/>
          </p:cNvPicPr>
          <p:nvPr/>
        </p:nvPicPr>
        <p:blipFill>
          <a:blip r:embed="rId3"/>
          <a:stretch>
            <a:fillRect/>
          </a:stretch>
        </p:blipFill>
        <p:spPr>
          <a:xfrm>
            <a:off x="4261015" y="549832"/>
            <a:ext cx="3060267" cy="3060267"/>
          </a:xfrm>
          <a:prstGeom prst="rect">
            <a:avLst/>
          </a:prstGeom>
        </p:spPr>
      </p:pic>
      <p:pic>
        <p:nvPicPr>
          <p:cNvPr id="5" name="Picture 4"/>
          <p:cNvPicPr>
            <a:picLocks noChangeAspect="1"/>
          </p:cNvPicPr>
          <p:nvPr/>
        </p:nvPicPr>
        <p:blipFill>
          <a:blip r:embed="rId4"/>
          <a:stretch>
            <a:fillRect/>
          </a:stretch>
        </p:blipFill>
        <p:spPr>
          <a:xfrm>
            <a:off x="8522030" y="549832"/>
            <a:ext cx="3060267" cy="3060267"/>
          </a:xfrm>
          <a:prstGeom prst="rect">
            <a:avLst/>
          </a:prstGeom>
        </p:spPr>
      </p:pic>
      <p:sp>
        <p:nvSpPr>
          <p:cNvPr id="6" name="Rectangle 5"/>
          <p:cNvSpPr/>
          <p:nvPr/>
        </p:nvSpPr>
        <p:spPr>
          <a:xfrm>
            <a:off x="0" y="3979431"/>
            <a:ext cx="2835841" cy="400110"/>
          </a:xfrm>
          <a:prstGeom prst="rect">
            <a:avLst/>
          </a:prstGeom>
        </p:spPr>
        <p:txBody>
          <a:bodyPr wrap="none">
            <a:spAutoFit/>
          </a:bodyPr>
          <a:lstStyle/>
          <a:p>
            <a:r>
              <a:rPr lang="en-US" sz="2000" b="1" dirty="0" err="1">
                <a:solidFill>
                  <a:srgbClr val="0000CC"/>
                </a:solidFill>
                <a:latin typeface="+mj-lt"/>
              </a:rPr>
              <a:t>Đồng</a:t>
            </a:r>
            <a:r>
              <a:rPr lang="en-US" sz="2000" b="1" dirty="0">
                <a:solidFill>
                  <a:srgbClr val="0000CC"/>
                </a:solidFill>
                <a:latin typeface="+mj-lt"/>
              </a:rPr>
              <a:t> </a:t>
            </a:r>
            <a:r>
              <a:rPr lang="en-US" sz="2000" b="1" dirty="0" err="1">
                <a:solidFill>
                  <a:srgbClr val="0000CC"/>
                </a:solidFill>
                <a:latin typeface="+mj-lt"/>
              </a:rPr>
              <a:t>hồ</a:t>
            </a:r>
            <a:r>
              <a:rPr lang="en-US" sz="2000" b="1" dirty="0">
                <a:solidFill>
                  <a:srgbClr val="0000CC"/>
                </a:solidFill>
                <a:latin typeface="+mj-lt"/>
              </a:rPr>
              <a:t> </a:t>
            </a:r>
            <a:r>
              <a:rPr lang="en-US" sz="2000" b="1" dirty="0" err="1">
                <a:solidFill>
                  <a:srgbClr val="0000CC"/>
                </a:solidFill>
                <a:latin typeface="+mj-lt"/>
              </a:rPr>
              <a:t>bấm</a:t>
            </a:r>
            <a:r>
              <a:rPr lang="en-US" sz="2000" b="1" dirty="0">
                <a:solidFill>
                  <a:srgbClr val="0000CC"/>
                </a:solidFill>
                <a:latin typeface="+mj-lt"/>
              </a:rPr>
              <a:t> </a:t>
            </a:r>
            <a:r>
              <a:rPr lang="en-US" sz="2000" b="1" dirty="0" err="1">
                <a:solidFill>
                  <a:srgbClr val="0000CC"/>
                </a:solidFill>
                <a:latin typeface="+mj-lt"/>
              </a:rPr>
              <a:t>giây</a:t>
            </a:r>
            <a:r>
              <a:rPr lang="en-US" sz="2000" b="1" dirty="0">
                <a:solidFill>
                  <a:srgbClr val="0000CC"/>
                </a:solidFill>
                <a:latin typeface="+mj-lt"/>
              </a:rPr>
              <a:t> </a:t>
            </a:r>
            <a:r>
              <a:rPr lang="en-US" sz="2000" b="1" dirty="0" err="1">
                <a:solidFill>
                  <a:srgbClr val="0000CC"/>
                </a:solidFill>
                <a:latin typeface="+mj-lt"/>
              </a:rPr>
              <a:t>điện</a:t>
            </a:r>
            <a:r>
              <a:rPr lang="en-US" sz="2000" b="1" dirty="0">
                <a:solidFill>
                  <a:srgbClr val="0000CC"/>
                </a:solidFill>
                <a:latin typeface="+mj-lt"/>
              </a:rPr>
              <a:t> </a:t>
            </a:r>
            <a:r>
              <a:rPr lang="en-US" sz="2000" b="1" dirty="0" err="1">
                <a:solidFill>
                  <a:srgbClr val="0000CC"/>
                </a:solidFill>
                <a:latin typeface="+mj-lt"/>
              </a:rPr>
              <a:t>tử</a:t>
            </a:r>
            <a:endParaRPr lang="en-US" sz="2000" b="1" dirty="0">
              <a:solidFill>
                <a:srgbClr val="0000CC"/>
              </a:solidFill>
              <a:latin typeface="+mj-lt"/>
            </a:endParaRPr>
          </a:p>
        </p:txBody>
      </p:sp>
      <p:sp>
        <p:nvSpPr>
          <p:cNvPr id="7" name="Rectangle 6"/>
          <p:cNvSpPr/>
          <p:nvPr/>
        </p:nvSpPr>
        <p:spPr>
          <a:xfrm>
            <a:off x="4982169" y="3979431"/>
            <a:ext cx="2031133" cy="400110"/>
          </a:xfrm>
          <a:prstGeom prst="rect">
            <a:avLst/>
          </a:prstGeom>
        </p:spPr>
        <p:txBody>
          <a:bodyPr wrap="none">
            <a:spAutoFit/>
          </a:bodyPr>
          <a:lstStyle/>
          <a:p>
            <a:r>
              <a:rPr lang="en-US" sz="2000" b="1" dirty="0" err="1">
                <a:solidFill>
                  <a:srgbClr val="0000CC"/>
                </a:solidFill>
                <a:latin typeface="+mj-lt"/>
              </a:rPr>
              <a:t>Đồng</a:t>
            </a:r>
            <a:r>
              <a:rPr lang="en-US" sz="2000" b="1" dirty="0">
                <a:solidFill>
                  <a:srgbClr val="0000CC"/>
                </a:solidFill>
                <a:latin typeface="+mj-lt"/>
              </a:rPr>
              <a:t> </a:t>
            </a:r>
            <a:r>
              <a:rPr lang="en-US" sz="2000" b="1" dirty="0" err="1">
                <a:solidFill>
                  <a:srgbClr val="0000CC"/>
                </a:solidFill>
                <a:latin typeface="+mj-lt"/>
              </a:rPr>
              <a:t>hồ</a:t>
            </a:r>
            <a:r>
              <a:rPr lang="en-US" sz="2000" b="1" dirty="0">
                <a:solidFill>
                  <a:srgbClr val="0000CC"/>
                </a:solidFill>
                <a:latin typeface="+mj-lt"/>
              </a:rPr>
              <a:t> </a:t>
            </a:r>
            <a:r>
              <a:rPr lang="en-US" sz="2000" b="1" dirty="0" err="1">
                <a:solidFill>
                  <a:srgbClr val="0000CC"/>
                </a:solidFill>
                <a:latin typeface="+mj-lt"/>
              </a:rPr>
              <a:t>bấm</a:t>
            </a:r>
            <a:r>
              <a:rPr lang="en-US" sz="2000" b="1" dirty="0">
                <a:solidFill>
                  <a:srgbClr val="0000CC"/>
                </a:solidFill>
                <a:latin typeface="+mj-lt"/>
              </a:rPr>
              <a:t> </a:t>
            </a:r>
            <a:r>
              <a:rPr lang="en-US" sz="2000" b="1" dirty="0" err="1">
                <a:solidFill>
                  <a:srgbClr val="0000CC"/>
                </a:solidFill>
                <a:latin typeface="+mj-lt"/>
              </a:rPr>
              <a:t>giây</a:t>
            </a:r>
            <a:endParaRPr lang="en-US" sz="2000" b="1" dirty="0">
              <a:solidFill>
                <a:srgbClr val="0000CC"/>
              </a:solidFill>
              <a:latin typeface="+mj-lt"/>
            </a:endParaRPr>
          </a:p>
        </p:txBody>
      </p:sp>
      <p:sp>
        <p:nvSpPr>
          <p:cNvPr id="8" name="Rectangle 7"/>
          <p:cNvSpPr/>
          <p:nvPr/>
        </p:nvSpPr>
        <p:spPr>
          <a:xfrm>
            <a:off x="9064300" y="3979431"/>
            <a:ext cx="2321661" cy="400110"/>
          </a:xfrm>
          <a:prstGeom prst="rect">
            <a:avLst/>
          </a:prstGeom>
        </p:spPr>
        <p:txBody>
          <a:bodyPr wrap="none">
            <a:spAutoFit/>
          </a:bodyPr>
          <a:lstStyle/>
          <a:p>
            <a:r>
              <a:rPr lang="vi-VN" sz="2000" b="1" dirty="0">
                <a:solidFill>
                  <a:srgbClr val="0000CC"/>
                </a:solidFill>
                <a:latin typeface="+mj-lt"/>
              </a:rPr>
              <a:t>Đồng hồ treo tường</a:t>
            </a:r>
            <a:endParaRPr lang="en-US" sz="2000" b="1" dirty="0">
              <a:solidFill>
                <a:srgbClr val="0000CC"/>
              </a:solidFill>
              <a:latin typeface="+mj-lt"/>
            </a:endParaRPr>
          </a:p>
        </p:txBody>
      </p:sp>
    </p:spTree>
    <p:extLst>
      <p:ext uri="{BB962C8B-B14F-4D97-AF65-F5344CB8AC3E}">
        <p14:creationId xmlns:p14="http://schemas.microsoft.com/office/powerpoint/2010/main" val="369428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
        <p:nvSpPr>
          <p:cNvPr id="6" name="TextBox 6"/>
          <p:cNvSpPr txBox="1">
            <a:spLocks noChangeArrowheads="1"/>
          </p:cNvSpPr>
          <p:nvPr/>
        </p:nvSpPr>
        <p:spPr bwMode="auto">
          <a:xfrm>
            <a:off x="-18258" y="1483404"/>
            <a:ext cx="6042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Dụng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dài</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Thước </a:t>
            </a:r>
            <a:r>
              <a:rPr lang="vi-VN" altLang="en-US" sz="2000" b="1" dirty="0" smtClean="0">
                <a:latin typeface="Times New Roman" panose="02020603050405020304" pitchFamily="18" charset="0"/>
                <a:cs typeface="Times New Roman" panose="02020603050405020304" pitchFamily="18" charset="0"/>
              </a:rPr>
              <a:t>cuộn</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kẻ</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dây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thước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kẹp</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38295" y="2238350"/>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Dụng </a:t>
            </a:r>
            <a:r>
              <a:rPr lang="vi-VN" sz="2000" b="1" dirty="0">
                <a:latin typeface="Times New Roman" panose="02020603050405020304" pitchFamily="18" charset="0"/>
                <a:cs typeface="Times New Roman" panose="02020603050405020304" pitchFamily="18" charset="0"/>
              </a:rPr>
              <a:t>cụ đo khối </a:t>
            </a:r>
            <a:r>
              <a:rPr lang="vi-VN" sz="2000" b="1" dirty="0" smtClean="0">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Cân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tế</a:t>
            </a:r>
            <a:endParaRPr lang="en-US" sz="20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8295" y="2993296"/>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lỏng:Cốc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tam </a:t>
            </a:r>
            <a:r>
              <a:rPr lang="en-US" sz="2000" b="1" dirty="0" err="1" smtClean="0">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nhỏ</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giọt,ống</a:t>
            </a:r>
            <a:r>
              <a:rPr lang="en-US" sz="2000" b="1" dirty="0">
                <a:latin typeface="Times New Roman" panose="02020603050405020304" pitchFamily="18" charset="0"/>
                <a:cs typeface="Times New Roman" panose="02020603050405020304" pitchFamily="18" charset="0"/>
              </a:rPr>
              <a:t> pipet, </a:t>
            </a:r>
            <a:r>
              <a:rPr lang="en-US" sz="2000" b="1" dirty="0" smtClean="0">
                <a:latin typeface="Times New Roman" panose="02020603050405020304" pitchFamily="18" charset="0"/>
                <a:cs typeface="Times New Roman" panose="02020603050405020304" pitchFamily="18" charset="0"/>
              </a:rPr>
              <a:t>pipet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tử</a:t>
            </a:r>
            <a:endParaRPr lang="en-US" sz="20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24818" y="3701627"/>
            <a:ext cx="5999173"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gian:Đồng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smtClean="0">
                <a:latin typeface="Times New Roman" panose="02020603050405020304" pitchFamily="18" charset="0"/>
                <a:cs typeface="Times New Roman" panose="02020603050405020304" pitchFamily="18" charset="0"/>
              </a:rPr>
              <a:t>ồng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đ</a:t>
            </a:r>
            <a:r>
              <a:rPr lang="vi-VN" sz="2000" b="1" dirty="0" smtClean="0">
                <a:latin typeface="Times New Roman" panose="02020603050405020304" pitchFamily="18" charset="0"/>
                <a:cs typeface="Times New Roman" panose="02020603050405020304" pitchFamily="18" charset="0"/>
              </a:rPr>
              <a:t>ồng </a:t>
            </a:r>
            <a:r>
              <a:rPr lang="vi-VN" sz="2000" b="1" dirty="0">
                <a:latin typeface="Times New Roman" panose="02020603050405020304" pitchFamily="18" charset="0"/>
                <a:cs typeface="Times New Roman" panose="02020603050405020304" pitchFamily="18" charset="0"/>
              </a:rPr>
              <a:t>hồ treo tường</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9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278188" cy="400110"/>
          </a:xfrm>
          <a:prstGeom prst="rect">
            <a:avLst/>
          </a:prstGeom>
        </p:spPr>
        <p:txBody>
          <a:bodyPr wrap="none">
            <a:spAutoFit/>
          </a:bodyPr>
          <a:lstStyle/>
          <a:p>
            <a:r>
              <a:rPr lang="en-US" sz="2000" b="1" dirty="0" err="1">
                <a:solidFill>
                  <a:srgbClr val="0000CC"/>
                </a:solidFill>
                <a:latin typeface="+mj-lt"/>
              </a:rPr>
              <a:t>Dụng</a:t>
            </a:r>
            <a:r>
              <a:rPr lang="en-US" sz="2000" b="1" dirty="0">
                <a:solidFill>
                  <a:srgbClr val="0000CC"/>
                </a:solidFill>
                <a:latin typeface="+mj-lt"/>
              </a:rPr>
              <a:t> </a:t>
            </a:r>
            <a:r>
              <a:rPr lang="en-US" sz="2000" b="1" dirty="0" err="1">
                <a:solidFill>
                  <a:srgbClr val="0000CC"/>
                </a:solidFill>
                <a:latin typeface="+mj-lt"/>
              </a:rPr>
              <a:t>cụ</a:t>
            </a:r>
            <a:r>
              <a:rPr lang="en-US" sz="2000" b="1" dirty="0">
                <a:solidFill>
                  <a:srgbClr val="0000CC"/>
                </a:solidFill>
                <a:latin typeface="+mj-lt"/>
              </a:rPr>
              <a:t> </a:t>
            </a:r>
            <a:r>
              <a:rPr lang="en-US" sz="2000" b="1" dirty="0" err="1">
                <a:solidFill>
                  <a:srgbClr val="0000CC"/>
                </a:solidFill>
                <a:latin typeface="+mj-lt"/>
              </a:rPr>
              <a:t>đo</a:t>
            </a:r>
            <a:r>
              <a:rPr lang="en-US" sz="2000" b="1" dirty="0">
                <a:solidFill>
                  <a:srgbClr val="0000CC"/>
                </a:solidFill>
                <a:latin typeface="+mj-lt"/>
              </a:rPr>
              <a:t> </a:t>
            </a:r>
            <a:r>
              <a:rPr lang="en-US" sz="2000" b="1" dirty="0" err="1">
                <a:solidFill>
                  <a:srgbClr val="0000CC"/>
                </a:solidFill>
                <a:latin typeface="+mj-lt"/>
              </a:rPr>
              <a:t>nhiệt</a:t>
            </a:r>
            <a:r>
              <a:rPr lang="en-US" sz="2000" b="1" dirty="0">
                <a:solidFill>
                  <a:srgbClr val="0000CC"/>
                </a:solidFill>
                <a:latin typeface="+mj-lt"/>
              </a:rPr>
              <a:t> </a:t>
            </a:r>
            <a:r>
              <a:rPr lang="en-US" sz="2000" b="1" dirty="0" err="1">
                <a:solidFill>
                  <a:srgbClr val="0000CC"/>
                </a:solidFill>
                <a:latin typeface="+mj-lt"/>
              </a:rPr>
              <a:t>độ</a:t>
            </a:r>
            <a:endParaRPr lang="en-US" sz="2000" b="1" dirty="0">
              <a:solidFill>
                <a:srgbClr val="0000CC"/>
              </a:solidFill>
              <a:latin typeface="+mj-lt"/>
            </a:endParaRPr>
          </a:p>
        </p:txBody>
      </p:sp>
      <p:pic>
        <p:nvPicPr>
          <p:cNvPr id="3" name="Picture 2"/>
          <p:cNvPicPr>
            <a:picLocks noChangeAspect="1"/>
          </p:cNvPicPr>
          <p:nvPr/>
        </p:nvPicPr>
        <p:blipFill>
          <a:blip r:embed="rId2"/>
          <a:stretch>
            <a:fillRect/>
          </a:stretch>
        </p:blipFill>
        <p:spPr>
          <a:xfrm>
            <a:off x="0" y="567520"/>
            <a:ext cx="2977206" cy="3717877"/>
          </a:xfrm>
          <a:prstGeom prst="rect">
            <a:avLst/>
          </a:prstGeom>
        </p:spPr>
      </p:pic>
      <p:pic>
        <p:nvPicPr>
          <p:cNvPr id="4" name="Picture 3"/>
          <p:cNvPicPr>
            <a:picLocks noChangeAspect="1"/>
          </p:cNvPicPr>
          <p:nvPr/>
        </p:nvPicPr>
        <p:blipFill>
          <a:blip r:embed="rId3"/>
          <a:stretch>
            <a:fillRect/>
          </a:stretch>
        </p:blipFill>
        <p:spPr>
          <a:xfrm>
            <a:off x="3575714" y="567520"/>
            <a:ext cx="3717877" cy="3717877"/>
          </a:xfrm>
          <a:prstGeom prst="rect">
            <a:avLst/>
          </a:prstGeom>
        </p:spPr>
      </p:pic>
      <p:pic>
        <p:nvPicPr>
          <p:cNvPr id="5" name="Picture 4"/>
          <p:cNvPicPr>
            <a:picLocks noChangeAspect="1"/>
          </p:cNvPicPr>
          <p:nvPr/>
        </p:nvPicPr>
        <p:blipFill>
          <a:blip r:embed="rId4"/>
          <a:stretch>
            <a:fillRect/>
          </a:stretch>
        </p:blipFill>
        <p:spPr>
          <a:xfrm>
            <a:off x="8127380" y="567520"/>
            <a:ext cx="3485865" cy="3485865"/>
          </a:xfrm>
          <a:prstGeom prst="rect">
            <a:avLst/>
          </a:prstGeom>
        </p:spPr>
      </p:pic>
      <p:sp>
        <p:nvSpPr>
          <p:cNvPr id="6" name="Rectangle 5"/>
          <p:cNvSpPr/>
          <p:nvPr/>
        </p:nvSpPr>
        <p:spPr>
          <a:xfrm>
            <a:off x="392158" y="4483585"/>
            <a:ext cx="1851789" cy="400110"/>
          </a:xfrm>
          <a:prstGeom prst="rect">
            <a:avLst/>
          </a:prstGeom>
        </p:spPr>
        <p:txBody>
          <a:bodyPr wrap="none">
            <a:spAutoFit/>
          </a:bodyPr>
          <a:lstStyle/>
          <a:p>
            <a:r>
              <a:rPr lang="en-US" sz="2000" b="1" dirty="0" err="1">
                <a:solidFill>
                  <a:srgbClr val="0000CC"/>
                </a:solidFill>
                <a:latin typeface="+mj-lt"/>
              </a:rPr>
              <a:t>Nhiệt</a:t>
            </a:r>
            <a:r>
              <a:rPr lang="en-US" sz="2000" b="1" dirty="0">
                <a:solidFill>
                  <a:srgbClr val="0000CC"/>
                </a:solidFill>
                <a:latin typeface="+mj-lt"/>
              </a:rPr>
              <a:t> </a:t>
            </a:r>
            <a:r>
              <a:rPr lang="en-US" sz="2000" b="1" dirty="0" err="1">
                <a:solidFill>
                  <a:srgbClr val="0000CC"/>
                </a:solidFill>
                <a:latin typeface="+mj-lt"/>
              </a:rPr>
              <a:t>kế</a:t>
            </a:r>
            <a:r>
              <a:rPr lang="en-US" sz="2000" b="1" dirty="0">
                <a:solidFill>
                  <a:srgbClr val="0000CC"/>
                </a:solidFill>
                <a:latin typeface="+mj-lt"/>
              </a:rPr>
              <a:t> </a:t>
            </a:r>
            <a:r>
              <a:rPr lang="en-US" sz="2000" b="1" dirty="0" err="1">
                <a:solidFill>
                  <a:srgbClr val="0000CC"/>
                </a:solidFill>
                <a:latin typeface="+mj-lt"/>
              </a:rPr>
              <a:t>điện</a:t>
            </a:r>
            <a:r>
              <a:rPr lang="en-US" sz="2000" b="1" dirty="0">
                <a:solidFill>
                  <a:srgbClr val="0000CC"/>
                </a:solidFill>
                <a:latin typeface="+mj-lt"/>
              </a:rPr>
              <a:t> </a:t>
            </a:r>
            <a:r>
              <a:rPr lang="en-US" sz="2000" b="1" dirty="0" err="1">
                <a:solidFill>
                  <a:srgbClr val="0000CC"/>
                </a:solidFill>
                <a:latin typeface="+mj-lt"/>
              </a:rPr>
              <a:t>tử</a:t>
            </a:r>
            <a:endParaRPr lang="en-US" sz="2000" b="1" dirty="0">
              <a:solidFill>
                <a:srgbClr val="0000CC"/>
              </a:solidFill>
              <a:latin typeface="+mj-lt"/>
            </a:endParaRPr>
          </a:p>
        </p:txBody>
      </p:sp>
      <p:sp>
        <p:nvSpPr>
          <p:cNvPr id="7" name="Rectangle 6"/>
          <p:cNvSpPr/>
          <p:nvPr/>
        </p:nvSpPr>
        <p:spPr>
          <a:xfrm>
            <a:off x="3721406" y="4483585"/>
            <a:ext cx="1487908" cy="400110"/>
          </a:xfrm>
          <a:prstGeom prst="rect">
            <a:avLst/>
          </a:prstGeom>
        </p:spPr>
        <p:txBody>
          <a:bodyPr wrap="none">
            <a:spAutoFit/>
          </a:bodyPr>
          <a:lstStyle/>
          <a:p>
            <a:r>
              <a:rPr lang="en-US" sz="2000" b="1" dirty="0" err="1">
                <a:solidFill>
                  <a:srgbClr val="0000CC"/>
                </a:solidFill>
                <a:latin typeface="+mj-lt"/>
              </a:rPr>
              <a:t>Nhiệt</a:t>
            </a:r>
            <a:r>
              <a:rPr lang="en-US" sz="2000" b="1" dirty="0">
                <a:solidFill>
                  <a:srgbClr val="0000CC"/>
                </a:solidFill>
                <a:latin typeface="+mj-lt"/>
              </a:rPr>
              <a:t> </a:t>
            </a:r>
            <a:r>
              <a:rPr lang="en-US" sz="2000" b="1" dirty="0" err="1">
                <a:solidFill>
                  <a:srgbClr val="0000CC"/>
                </a:solidFill>
                <a:latin typeface="+mj-lt"/>
              </a:rPr>
              <a:t>kế</a:t>
            </a:r>
            <a:r>
              <a:rPr lang="en-US" sz="2000" b="1" dirty="0">
                <a:solidFill>
                  <a:srgbClr val="0000CC"/>
                </a:solidFill>
                <a:latin typeface="+mj-lt"/>
              </a:rPr>
              <a:t> y </a:t>
            </a:r>
            <a:r>
              <a:rPr lang="en-US" sz="2000" b="1" dirty="0" err="1">
                <a:solidFill>
                  <a:srgbClr val="0000CC"/>
                </a:solidFill>
                <a:latin typeface="+mj-lt"/>
              </a:rPr>
              <a:t>tế</a:t>
            </a:r>
            <a:endParaRPr lang="en-US" sz="2000" b="1" dirty="0">
              <a:solidFill>
                <a:srgbClr val="0000CC"/>
              </a:solidFill>
              <a:latin typeface="+mj-lt"/>
            </a:endParaRPr>
          </a:p>
        </p:txBody>
      </p:sp>
      <p:sp>
        <p:nvSpPr>
          <p:cNvPr id="8" name="Rectangle 7"/>
          <p:cNvSpPr/>
          <p:nvPr/>
        </p:nvSpPr>
        <p:spPr>
          <a:xfrm>
            <a:off x="8882897" y="4483585"/>
            <a:ext cx="1720343" cy="400110"/>
          </a:xfrm>
          <a:prstGeom prst="rect">
            <a:avLst/>
          </a:prstGeom>
        </p:spPr>
        <p:txBody>
          <a:bodyPr wrap="none">
            <a:spAutoFit/>
          </a:bodyPr>
          <a:lstStyle/>
          <a:p>
            <a:r>
              <a:rPr lang="vi-VN" sz="2000" b="1" dirty="0">
                <a:solidFill>
                  <a:srgbClr val="0000CC"/>
                </a:solidFill>
                <a:latin typeface="+mj-lt"/>
              </a:rPr>
              <a:t>Nhiệt kế rượu</a:t>
            </a:r>
            <a:endParaRPr lang="en-US" sz="2000" b="1" dirty="0">
              <a:solidFill>
                <a:srgbClr val="0000CC"/>
              </a:solidFill>
              <a:latin typeface="+mj-lt"/>
            </a:endParaRPr>
          </a:p>
        </p:txBody>
      </p:sp>
    </p:spTree>
    <p:extLst>
      <p:ext uri="{BB962C8B-B14F-4D97-AF65-F5344CB8AC3E}">
        <p14:creationId xmlns:p14="http://schemas.microsoft.com/office/powerpoint/2010/main" val="308437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
        <p:nvSpPr>
          <p:cNvPr id="6" name="TextBox 6"/>
          <p:cNvSpPr txBox="1">
            <a:spLocks noChangeArrowheads="1"/>
          </p:cNvSpPr>
          <p:nvPr/>
        </p:nvSpPr>
        <p:spPr bwMode="auto">
          <a:xfrm>
            <a:off x="-18258" y="1483404"/>
            <a:ext cx="6042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Dụng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dài</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Thước </a:t>
            </a:r>
            <a:r>
              <a:rPr lang="vi-VN" altLang="en-US" sz="2000" b="1" dirty="0" smtClean="0">
                <a:latin typeface="Times New Roman" panose="02020603050405020304" pitchFamily="18" charset="0"/>
                <a:cs typeface="Times New Roman" panose="02020603050405020304" pitchFamily="18" charset="0"/>
              </a:rPr>
              <a:t>cuộn</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kẻ</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dây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thước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kẹp</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38295" y="2238350"/>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Dụng </a:t>
            </a:r>
            <a:r>
              <a:rPr lang="vi-VN" sz="2000" b="1" dirty="0">
                <a:latin typeface="Times New Roman" panose="02020603050405020304" pitchFamily="18" charset="0"/>
                <a:cs typeface="Times New Roman" panose="02020603050405020304" pitchFamily="18" charset="0"/>
              </a:rPr>
              <a:t>cụ đo khối </a:t>
            </a:r>
            <a:r>
              <a:rPr lang="vi-VN" sz="2000" b="1" dirty="0" smtClean="0">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Cân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tế</a:t>
            </a:r>
            <a:endParaRPr lang="en-US" sz="20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8295" y="2993296"/>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lỏng:Cốc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tam </a:t>
            </a:r>
            <a:r>
              <a:rPr lang="en-US" sz="2000" b="1" dirty="0" err="1" smtClean="0">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nhỏ</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giọt,ống</a:t>
            </a:r>
            <a:r>
              <a:rPr lang="en-US" sz="2000" b="1" dirty="0">
                <a:latin typeface="Times New Roman" panose="02020603050405020304" pitchFamily="18" charset="0"/>
                <a:cs typeface="Times New Roman" panose="02020603050405020304" pitchFamily="18" charset="0"/>
              </a:rPr>
              <a:t> pipet, </a:t>
            </a:r>
            <a:r>
              <a:rPr lang="en-US" sz="2000" b="1" dirty="0" smtClean="0">
                <a:latin typeface="Times New Roman" panose="02020603050405020304" pitchFamily="18" charset="0"/>
                <a:cs typeface="Times New Roman" panose="02020603050405020304" pitchFamily="18" charset="0"/>
              </a:rPr>
              <a:t>pipet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tử</a:t>
            </a:r>
            <a:endParaRPr lang="en-US" sz="20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24818" y="3701627"/>
            <a:ext cx="5999173"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gian:Đồng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smtClean="0">
                <a:latin typeface="Times New Roman" panose="02020603050405020304" pitchFamily="18" charset="0"/>
                <a:cs typeface="Times New Roman" panose="02020603050405020304" pitchFamily="18" charset="0"/>
              </a:rPr>
              <a:t>ồng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đ</a:t>
            </a:r>
            <a:r>
              <a:rPr lang="vi-VN" sz="2000" b="1" dirty="0" smtClean="0">
                <a:latin typeface="Times New Roman" panose="02020603050405020304" pitchFamily="18" charset="0"/>
                <a:cs typeface="Times New Roman" panose="02020603050405020304" pitchFamily="18" charset="0"/>
              </a:rPr>
              <a:t>ồng </a:t>
            </a:r>
            <a:r>
              <a:rPr lang="vi-VN" sz="2000" b="1" dirty="0">
                <a:latin typeface="Times New Roman" panose="02020603050405020304" pitchFamily="18" charset="0"/>
                <a:cs typeface="Times New Roman" panose="02020603050405020304" pitchFamily="18" charset="0"/>
              </a:rPr>
              <a:t>hồ treo tường</a:t>
            </a:r>
            <a:endParaRPr lang="en-US" sz="2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0" y="4456573"/>
            <a:ext cx="6042248"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nhiệt</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y </a:t>
            </a:r>
            <a:r>
              <a:rPr lang="en-US" sz="2000" b="1" dirty="0" err="1" smtClean="0">
                <a:latin typeface="Times New Roman" panose="02020603050405020304" pitchFamily="18" charset="0"/>
                <a:cs typeface="Times New Roman" panose="02020603050405020304" pitchFamily="18" charset="0"/>
              </a:rPr>
              <a:t>tế</a:t>
            </a:r>
            <a:r>
              <a:rPr lang="en-US" sz="2000" b="1" dirty="0" smtClean="0">
                <a:latin typeface="Times New Roman" panose="02020603050405020304" pitchFamily="18" charset="0"/>
                <a:cs typeface="Times New Roman" panose="02020603050405020304" pitchFamily="18" charset="0"/>
              </a:rPr>
              <a:t>, n</a:t>
            </a:r>
            <a:r>
              <a:rPr lang="vi-VN" sz="2000" b="1" dirty="0" smtClean="0">
                <a:latin typeface="Times New Roman" panose="02020603050405020304" pitchFamily="18" charset="0"/>
                <a:cs typeface="Times New Roman" panose="02020603050405020304" pitchFamily="18" charset="0"/>
              </a:rPr>
              <a:t>hiệt </a:t>
            </a:r>
            <a:r>
              <a:rPr lang="vi-VN" sz="2000" b="1" dirty="0">
                <a:latin typeface="Times New Roman" panose="02020603050405020304" pitchFamily="18" charset="0"/>
                <a:cs typeface="Times New Roman" panose="02020603050405020304" pitchFamily="18" charset="0"/>
              </a:rPr>
              <a:t>kế rượu</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0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42883" y="2073688"/>
            <a:ext cx="10738675" cy="1012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solidFill>
                  <a:srgbClr val="006600"/>
                </a:solidFill>
                <a:effectLst/>
                <a:uLnTx/>
                <a:uFillTx/>
                <a:latin typeface="Times New Roman" panose="02020603050405020304" pitchFamily="18" charset="0"/>
                <a:cs typeface="Times New Roman" panose="02020603050405020304" pitchFamily="18" charset="0"/>
              </a:rPr>
              <a:t>BÀI 2. MỘT SỐ DỤNG CỤ ĐO VÀ QUY ĐỊNH TRONG PHÒNG THỰC HÀNH</a:t>
            </a:r>
          </a:p>
        </p:txBody>
      </p:sp>
    </p:spTree>
    <p:extLst>
      <p:ext uri="{BB962C8B-B14F-4D97-AF65-F5344CB8AC3E}">
        <p14:creationId xmlns:p14="http://schemas.microsoft.com/office/powerpoint/2010/main" val="3310725502"/>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4667" y="-38375"/>
            <a:ext cx="7569959" cy="1200329"/>
          </a:xfrm>
          <a:prstGeom prst="rect">
            <a:avLst/>
          </a:prstGeom>
        </p:spPr>
        <p:txBody>
          <a:bodyPr wrap="square">
            <a:spAutoFit/>
          </a:bodyPr>
          <a:lstStyle/>
          <a:p>
            <a:r>
              <a:rPr lang="vi-VN" sz="3600" dirty="0">
                <a:solidFill>
                  <a:srgbClr val="006600"/>
                </a:solidFill>
                <a:latin typeface="Times New Roman" panose="02020603050405020304" pitchFamily="18" charset="0"/>
                <a:cs typeface="Times New Roman" panose="02020603050405020304" pitchFamily="18" charset="0"/>
              </a:rPr>
              <a:t>Hãy lựa chọn các dụng cụ đo phù hợp trong các trường hợp dưới đây.</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2407" y="1191945"/>
            <a:ext cx="5858463" cy="1200329"/>
          </a:xfrm>
          <a:prstGeom prst="rect">
            <a:avLst/>
          </a:prstGeom>
          <a:solidFill>
            <a:srgbClr val="CCFF99"/>
          </a:solidFill>
          <a:ln>
            <a:solidFill>
              <a:srgbClr val="C00000"/>
            </a:solidFill>
          </a:ln>
        </p:spPr>
        <p:txBody>
          <a:bodyPr wrap="square">
            <a:spAutoFit/>
          </a:bodyPr>
          <a:lstStyle/>
          <a:p>
            <a:r>
              <a:rPr lang="vi-VN" sz="3600" dirty="0">
                <a:solidFill>
                  <a:srgbClr val="006600"/>
                </a:solidFill>
                <a:latin typeface="Times New Roman" panose="02020603050405020304" pitchFamily="18" charset="0"/>
                <a:cs typeface="Times New Roman" panose="02020603050405020304" pitchFamily="18" charset="0"/>
              </a:rPr>
              <a:t>Đo thể tích của một lượng dung dịch</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02406" y="2455374"/>
            <a:ext cx="5858463" cy="646331"/>
          </a:xfrm>
          <a:prstGeom prst="rect">
            <a:avLst/>
          </a:prstGeom>
          <a:solidFill>
            <a:srgbClr val="CCFF99"/>
          </a:solidFill>
          <a:ln>
            <a:solidFill>
              <a:srgbClr val="C00000"/>
            </a:solidFill>
          </a:ln>
        </p:spPr>
        <p:txBody>
          <a:bodyPr wrap="square">
            <a:spAutoFit/>
          </a:bodyPr>
          <a:lstStyle/>
          <a:p>
            <a:r>
              <a:rPr lang="vi-VN" sz="3600" dirty="0">
                <a:solidFill>
                  <a:srgbClr val="006600"/>
                </a:solidFill>
                <a:latin typeface="Times New Roman" panose="02020603050405020304" pitchFamily="18" charset="0"/>
                <a:cs typeface="Times New Roman" panose="02020603050405020304" pitchFamily="18" charset="0"/>
              </a:rPr>
              <a:t>Đo nhiệt độ cơ thể</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2408" y="3283253"/>
            <a:ext cx="5858462" cy="1200329"/>
          </a:xfrm>
          <a:prstGeom prst="rect">
            <a:avLst/>
          </a:prstGeom>
          <a:solidFill>
            <a:srgbClr val="CCFF99"/>
          </a:solidFill>
          <a:ln>
            <a:solidFill>
              <a:srgbClr val="C00000"/>
            </a:solidFill>
          </a:ln>
        </p:spPr>
        <p:txBody>
          <a:bodyPr wrap="square">
            <a:spAutoFit/>
          </a:bodyPr>
          <a:lstStyle/>
          <a:p>
            <a:r>
              <a:rPr lang="en-US" sz="3600" dirty="0" err="1">
                <a:solidFill>
                  <a:srgbClr val="006600"/>
                </a:solidFill>
                <a:latin typeface="Times New Roman" panose="02020603050405020304" pitchFamily="18" charset="0"/>
                <a:cs typeface="Times New Roman" panose="02020603050405020304" pitchFamily="18" charset="0"/>
              </a:rPr>
              <a:t>Đo</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chiều</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dài</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của</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một</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căn</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phòng</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02406" y="4605906"/>
            <a:ext cx="5858463" cy="1200329"/>
          </a:xfrm>
          <a:prstGeom prst="rect">
            <a:avLst/>
          </a:prstGeom>
          <a:solidFill>
            <a:srgbClr val="CCFF99"/>
          </a:solidFill>
          <a:ln>
            <a:solidFill>
              <a:srgbClr val="C00000"/>
            </a:solidFill>
          </a:ln>
        </p:spPr>
        <p:txBody>
          <a:bodyPr wrap="square">
            <a:spAutoFit/>
          </a:bodyPr>
          <a:lstStyle/>
          <a:p>
            <a:r>
              <a:rPr lang="vi-VN" sz="3600" dirty="0">
                <a:solidFill>
                  <a:srgbClr val="006600"/>
                </a:solidFill>
                <a:latin typeface="Times New Roman" panose="02020603050405020304" pitchFamily="18" charset="0"/>
                <a:cs typeface="Times New Roman" panose="02020603050405020304" pitchFamily="18" charset="0"/>
              </a:rPr>
              <a:t>Đo thời gian đi từ nhà tới trường</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567024" y="1145778"/>
            <a:ext cx="4624976" cy="646331"/>
          </a:xfrm>
          <a:prstGeom prst="rect">
            <a:avLst/>
          </a:prstGeom>
          <a:solidFill>
            <a:srgbClr val="CCFF99"/>
          </a:solidFill>
          <a:ln>
            <a:solidFill>
              <a:srgbClr val="C00000"/>
            </a:solidFill>
          </a:ln>
        </p:spPr>
        <p:txBody>
          <a:bodyPr wrap="square">
            <a:spAutoFit/>
          </a:bodyPr>
          <a:lstStyle/>
          <a:p>
            <a:r>
              <a:rPr lang="en-US" sz="3600" dirty="0" err="1">
                <a:solidFill>
                  <a:srgbClr val="006600"/>
                </a:solidFill>
                <a:latin typeface="Times New Roman" panose="02020603050405020304" pitchFamily="18" charset="0"/>
                <a:cs typeface="Times New Roman" panose="02020603050405020304" pitchFamily="18" charset="0"/>
              </a:rPr>
              <a:t>Nhiệt</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kế</a:t>
            </a:r>
            <a:r>
              <a:rPr lang="en-US" sz="3600" dirty="0">
                <a:solidFill>
                  <a:srgbClr val="006600"/>
                </a:solidFill>
                <a:latin typeface="Times New Roman" panose="02020603050405020304" pitchFamily="18" charset="0"/>
                <a:cs typeface="Times New Roman" panose="02020603050405020304" pitchFamily="18" charset="0"/>
              </a:rPr>
              <a:t> y </a:t>
            </a:r>
            <a:r>
              <a:rPr lang="en-US" sz="3600" dirty="0" err="1">
                <a:solidFill>
                  <a:srgbClr val="006600"/>
                </a:solidFill>
                <a:latin typeface="Times New Roman" panose="02020603050405020304" pitchFamily="18" charset="0"/>
                <a:cs typeface="Times New Roman" panose="02020603050405020304" pitchFamily="18" charset="0"/>
              </a:rPr>
              <a:t>tế</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567024" y="2392274"/>
            <a:ext cx="4624976" cy="646331"/>
          </a:xfrm>
          <a:prstGeom prst="rect">
            <a:avLst/>
          </a:prstGeom>
          <a:solidFill>
            <a:srgbClr val="CCFF99"/>
          </a:solidFill>
          <a:ln>
            <a:solidFill>
              <a:srgbClr val="C00000"/>
            </a:solidFill>
          </a:ln>
        </p:spPr>
        <p:txBody>
          <a:bodyPr wrap="square">
            <a:spAutoFit/>
          </a:bodyPr>
          <a:lstStyle/>
          <a:p>
            <a:r>
              <a:rPr lang="en-US" sz="3600" dirty="0" err="1">
                <a:solidFill>
                  <a:srgbClr val="006600"/>
                </a:solidFill>
                <a:latin typeface="Times New Roman" panose="02020603050405020304" pitchFamily="18" charset="0"/>
                <a:cs typeface="Times New Roman" panose="02020603050405020304" pitchFamily="18" charset="0"/>
              </a:rPr>
              <a:t>Cốc</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đong</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567024" y="3283253"/>
            <a:ext cx="4624976" cy="646331"/>
          </a:xfrm>
          <a:prstGeom prst="rect">
            <a:avLst/>
          </a:prstGeom>
          <a:solidFill>
            <a:srgbClr val="CCFF99"/>
          </a:solidFill>
          <a:ln>
            <a:solidFill>
              <a:srgbClr val="C00000"/>
            </a:solidFill>
          </a:ln>
        </p:spPr>
        <p:txBody>
          <a:bodyPr wrap="square">
            <a:spAutoFit/>
          </a:bodyPr>
          <a:lstStyle/>
          <a:p>
            <a:r>
              <a:rPr lang="vi-VN" sz="3600" dirty="0">
                <a:solidFill>
                  <a:srgbClr val="006600"/>
                </a:solidFill>
                <a:latin typeface="Times New Roman" panose="02020603050405020304" pitchFamily="18" charset="0"/>
                <a:cs typeface="Times New Roman" panose="02020603050405020304" pitchFamily="18" charset="0"/>
              </a:rPr>
              <a:t>Thước cuộn</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567024" y="4559739"/>
            <a:ext cx="4624976" cy="646331"/>
          </a:xfrm>
          <a:prstGeom prst="rect">
            <a:avLst/>
          </a:prstGeom>
          <a:solidFill>
            <a:srgbClr val="CCFF99"/>
          </a:solidFill>
          <a:ln>
            <a:solidFill>
              <a:srgbClr val="C00000"/>
            </a:solidFill>
          </a:ln>
        </p:spPr>
        <p:txBody>
          <a:bodyPr wrap="square">
            <a:spAutoFit/>
          </a:bodyPr>
          <a:lstStyle/>
          <a:p>
            <a:r>
              <a:rPr lang="en-US" sz="3600" dirty="0" err="1">
                <a:solidFill>
                  <a:srgbClr val="006600"/>
                </a:solidFill>
                <a:latin typeface="Times New Roman" panose="02020603050405020304" pitchFamily="18" charset="0"/>
                <a:cs typeface="Times New Roman" panose="02020603050405020304" pitchFamily="18" charset="0"/>
              </a:rPr>
              <a:t>Đồng</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hồ</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bấm</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giây</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02405" y="5928559"/>
            <a:ext cx="5858463" cy="646331"/>
          </a:xfrm>
          <a:prstGeom prst="rect">
            <a:avLst/>
          </a:prstGeom>
          <a:solidFill>
            <a:srgbClr val="CCFF99"/>
          </a:solidFill>
          <a:ln>
            <a:solidFill>
              <a:srgbClr val="C00000"/>
            </a:solidFill>
          </a:ln>
        </p:spPr>
        <p:txBody>
          <a:bodyPr wrap="square">
            <a:spAutoFit/>
          </a:bodyPr>
          <a:lstStyle/>
          <a:p>
            <a:r>
              <a:rPr lang="en-US" sz="3600" dirty="0" err="1">
                <a:solidFill>
                  <a:srgbClr val="006600"/>
                </a:solidFill>
                <a:latin typeface="Times New Roman" panose="02020603050405020304" pitchFamily="18" charset="0"/>
                <a:cs typeface="Times New Roman" panose="02020603050405020304" pitchFamily="18" charset="0"/>
              </a:rPr>
              <a:t>Đo</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cân</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nặng</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của</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một</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quả</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táo</a:t>
            </a:r>
            <a:endParaRPr lang="en-US" sz="3600" dirty="0">
              <a:solidFill>
                <a:srgbClr val="0066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567024" y="5975775"/>
            <a:ext cx="4624976" cy="646331"/>
          </a:xfrm>
          <a:prstGeom prst="rect">
            <a:avLst/>
          </a:prstGeom>
          <a:solidFill>
            <a:srgbClr val="CCFF99"/>
          </a:solidFill>
          <a:ln>
            <a:solidFill>
              <a:srgbClr val="C00000"/>
            </a:solidFill>
          </a:ln>
        </p:spPr>
        <p:txBody>
          <a:bodyPr wrap="square">
            <a:spAutoFit/>
          </a:bodyPr>
          <a:lstStyle/>
          <a:p>
            <a:r>
              <a:rPr lang="en-US" sz="3600" dirty="0" err="1">
                <a:solidFill>
                  <a:srgbClr val="006600"/>
                </a:solidFill>
                <a:latin typeface="Times New Roman" panose="02020603050405020304" pitchFamily="18" charset="0"/>
                <a:cs typeface="Times New Roman" panose="02020603050405020304" pitchFamily="18" charset="0"/>
              </a:rPr>
              <a:t>Cân</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điện</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tử</a:t>
            </a:r>
            <a:endParaRPr lang="en-US" sz="3600" dirty="0">
              <a:solidFill>
                <a:srgbClr val="006600"/>
              </a:solidFill>
              <a:latin typeface="Times New Roman" panose="02020603050405020304" pitchFamily="18" charset="0"/>
              <a:cs typeface="Times New Roman" panose="02020603050405020304" pitchFamily="18" charset="0"/>
            </a:endParaRPr>
          </a:p>
        </p:txBody>
      </p:sp>
      <p:cxnSp>
        <p:nvCxnSpPr>
          <p:cNvPr id="16" name="Straight Arrow Connector 15"/>
          <p:cNvCxnSpPr>
            <a:stCxn id="5" idx="3"/>
            <a:endCxn id="10" idx="1"/>
          </p:cNvCxnSpPr>
          <p:nvPr/>
        </p:nvCxnSpPr>
        <p:spPr>
          <a:xfrm>
            <a:off x="6060870" y="1792110"/>
            <a:ext cx="1506154" cy="92333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9" idx="1"/>
          </p:cNvCxnSpPr>
          <p:nvPr/>
        </p:nvCxnSpPr>
        <p:spPr>
          <a:xfrm flipV="1">
            <a:off x="6060869" y="1468944"/>
            <a:ext cx="1506155" cy="13095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a:endCxn id="11" idx="1"/>
          </p:cNvCxnSpPr>
          <p:nvPr/>
        </p:nvCxnSpPr>
        <p:spPr>
          <a:xfrm flipV="1">
            <a:off x="6060870" y="3606419"/>
            <a:ext cx="1506154" cy="27699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12" idx="1"/>
          </p:cNvCxnSpPr>
          <p:nvPr/>
        </p:nvCxnSpPr>
        <p:spPr>
          <a:xfrm flipV="1">
            <a:off x="6060869" y="4882905"/>
            <a:ext cx="1506155" cy="3231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3" idx="3"/>
            <a:endCxn id="14" idx="1"/>
          </p:cNvCxnSpPr>
          <p:nvPr/>
        </p:nvCxnSpPr>
        <p:spPr>
          <a:xfrm>
            <a:off x="6060868" y="6251725"/>
            <a:ext cx="1506156" cy="472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circle(in)">
                                      <p:cBhvr>
                                        <p:cTn id="64" dur="20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down)">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circle(in)">
                                      <p:cBhvr>
                                        <p:cTn id="74" dur="20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down)">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circle(in)">
                                      <p:cBhvr>
                                        <p:cTn id="8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
        <p:nvSpPr>
          <p:cNvPr id="6" name="TextBox 6"/>
          <p:cNvSpPr txBox="1">
            <a:spLocks noChangeArrowheads="1"/>
          </p:cNvSpPr>
          <p:nvPr/>
        </p:nvSpPr>
        <p:spPr bwMode="auto">
          <a:xfrm>
            <a:off x="-18258" y="1483404"/>
            <a:ext cx="6042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Dụng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dài</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Thước </a:t>
            </a:r>
            <a:r>
              <a:rPr lang="vi-VN" altLang="en-US" sz="2000" b="1" dirty="0" smtClean="0">
                <a:latin typeface="Times New Roman" panose="02020603050405020304" pitchFamily="18" charset="0"/>
                <a:cs typeface="Times New Roman" panose="02020603050405020304" pitchFamily="18" charset="0"/>
              </a:rPr>
              <a:t>cuộn</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kẻ</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dây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thước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kẹp</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38295" y="2238350"/>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Dụng </a:t>
            </a:r>
            <a:r>
              <a:rPr lang="vi-VN" sz="2000" b="1" dirty="0">
                <a:latin typeface="Times New Roman" panose="02020603050405020304" pitchFamily="18" charset="0"/>
                <a:cs typeface="Times New Roman" panose="02020603050405020304" pitchFamily="18" charset="0"/>
              </a:rPr>
              <a:t>cụ đo khối </a:t>
            </a:r>
            <a:r>
              <a:rPr lang="vi-VN" sz="2000" b="1" dirty="0" smtClean="0">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Cân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tế</a:t>
            </a:r>
            <a:endParaRPr lang="en-US" sz="20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8295" y="2993296"/>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lỏng:Cốc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tam </a:t>
            </a:r>
            <a:r>
              <a:rPr lang="en-US" sz="2000" b="1" dirty="0" err="1" smtClean="0">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nhỏ</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giọt,ống</a:t>
            </a:r>
            <a:r>
              <a:rPr lang="en-US" sz="2000" b="1" dirty="0">
                <a:latin typeface="Times New Roman" panose="02020603050405020304" pitchFamily="18" charset="0"/>
                <a:cs typeface="Times New Roman" panose="02020603050405020304" pitchFamily="18" charset="0"/>
              </a:rPr>
              <a:t> pipet, </a:t>
            </a:r>
            <a:r>
              <a:rPr lang="en-US" sz="2000" b="1" dirty="0" smtClean="0">
                <a:latin typeface="Times New Roman" panose="02020603050405020304" pitchFamily="18" charset="0"/>
                <a:cs typeface="Times New Roman" panose="02020603050405020304" pitchFamily="18" charset="0"/>
              </a:rPr>
              <a:t>pipet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tử</a:t>
            </a:r>
            <a:endParaRPr lang="en-US" sz="20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24818" y="3701627"/>
            <a:ext cx="5999173"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gian:Đồng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smtClean="0">
                <a:latin typeface="Times New Roman" panose="02020603050405020304" pitchFamily="18" charset="0"/>
                <a:cs typeface="Times New Roman" panose="02020603050405020304" pitchFamily="18" charset="0"/>
              </a:rPr>
              <a:t>ồng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đ</a:t>
            </a:r>
            <a:r>
              <a:rPr lang="vi-VN" sz="2000" b="1" dirty="0" smtClean="0">
                <a:latin typeface="Times New Roman" panose="02020603050405020304" pitchFamily="18" charset="0"/>
                <a:cs typeface="Times New Roman" panose="02020603050405020304" pitchFamily="18" charset="0"/>
              </a:rPr>
              <a:t>ồng </a:t>
            </a:r>
            <a:r>
              <a:rPr lang="vi-VN" sz="2000" b="1" dirty="0">
                <a:latin typeface="Times New Roman" panose="02020603050405020304" pitchFamily="18" charset="0"/>
                <a:cs typeface="Times New Roman" panose="02020603050405020304" pitchFamily="18" charset="0"/>
              </a:rPr>
              <a:t>hồ treo tường</a:t>
            </a:r>
            <a:endParaRPr lang="en-US" sz="2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0" y="4456573"/>
            <a:ext cx="6042248"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nhiệt</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y </a:t>
            </a:r>
            <a:r>
              <a:rPr lang="en-US" sz="2000" b="1" dirty="0" err="1" smtClean="0">
                <a:latin typeface="Times New Roman" panose="02020603050405020304" pitchFamily="18" charset="0"/>
                <a:cs typeface="Times New Roman" panose="02020603050405020304" pitchFamily="18" charset="0"/>
              </a:rPr>
              <a:t>tế</a:t>
            </a:r>
            <a:r>
              <a:rPr lang="en-US" sz="2000" b="1" dirty="0" smtClean="0">
                <a:latin typeface="Times New Roman" panose="02020603050405020304" pitchFamily="18" charset="0"/>
                <a:cs typeface="Times New Roman" panose="02020603050405020304" pitchFamily="18" charset="0"/>
              </a:rPr>
              <a:t>, n</a:t>
            </a:r>
            <a:r>
              <a:rPr lang="vi-VN" sz="2000" b="1" dirty="0" smtClean="0">
                <a:latin typeface="Times New Roman" panose="02020603050405020304" pitchFamily="18" charset="0"/>
                <a:cs typeface="Times New Roman" panose="02020603050405020304" pitchFamily="18" charset="0"/>
              </a:rPr>
              <a:t>hiệt </a:t>
            </a:r>
            <a:r>
              <a:rPr lang="vi-VN" sz="2000" b="1" dirty="0">
                <a:latin typeface="Times New Roman" panose="02020603050405020304" pitchFamily="18" charset="0"/>
                <a:cs typeface="Times New Roman" panose="02020603050405020304" pitchFamily="18" charset="0"/>
              </a:rPr>
              <a:t>kế rượu</a:t>
            </a:r>
            <a:endParaRPr lang="en-US" sz="2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0" y="5164459"/>
            <a:ext cx="4889480"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2. </a:t>
            </a:r>
            <a:r>
              <a:rPr lang="en-US" sz="2000" b="1" dirty="0" err="1">
                <a:solidFill>
                  <a:srgbClr val="C00000"/>
                </a:solidFill>
                <a:latin typeface="Times New Roman" panose="02020603050405020304" pitchFamily="18" charset="0"/>
                <a:cs typeface="Times New Roman" panose="02020603050405020304" pitchFamily="18" charset="0"/>
              </a:rPr>
              <a:t>Cách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sử</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dụng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một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dụng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cụ</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thể</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tích</a:t>
            </a:r>
            <a:endParaRPr lang="en-US"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7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9274" y="0"/>
            <a:ext cx="15240000" cy="6858000"/>
          </a:xfrm>
          <a:prstGeom prst="rect">
            <a:avLst/>
          </a:prstGeom>
        </p:spPr>
      </p:pic>
    </p:spTree>
    <p:extLst>
      <p:ext uri="{BB962C8B-B14F-4D97-AF65-F5344CB8AC3E}">
        <p14:creationId xmlns:p14="http://schemas.microsoft.com/office/powerpoint/2010/main" val="56329679"/>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0575" y="0"/>
            <a:ext cx="15239999" cy="6858000"/>
          </a:xfrm>
          <a:prstGeom prst="rect">
            <a:avLst/>
          </a:prstGeom>
        </p:spPr>
      </p:pic>
    </p:spTree>
    <p:extLst>
      <p:ext uri="{BB962C8B-B14F-4D97-AF65-F5344CB8AC3E}">
        <p14:creationId xmlns:p14="http://schemas.microsoft.com/office/powerpoint/2010/main" val="6980764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2768" y="0"/>
            <a:ext cx="15262959" cy="6868331"/>
          </a:xfrm>
          <a:prstGeom prst="rect">
            <a:avLst/>
          </a:prstGeom>
        </p:spPr>
      </p:pic>
    </p:spTree>
    <p:extLst>
      <p:ext uri="{BB962C8B-B14F-4D97-AF65-F5344CB8AC3E}">
        <p14:creationId xmlns:p14="http://schemas.microsoft.com/office/powerpoint/2010/main" val="432979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8251" y="0"/>
            <a:ext cx="15240000" cy="6858000"/>
          </a:xfrm>
          <a:prstGeom prst="rect">
            <a:avLst/>
          </a:prstGeom>
        </p:spPr>
      </p:pic>
    </p:spTree>
    <p:extLst>
      <p:ext uri="{BB962C8B-B14F-4D97-AF65-F5344CB8AC3E}">
        <p14:creationId xmlns:p14="http://schemas.microsoft.com/office/powerpoint/2010/main" val="11092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2956" y="0"/>
            <a:ext cx="15240000" cy="6858000"/>
          </a:xfrm>
          <a:prstGeom prst="rect">
            <a:avLst/>
          </a:prstGeom>
        </p:spPr>
      </p:pic>
    </p:spTree>
    <p:extLst>
      <p:ext uri="{BB962C8B-B14F-4D97-AF65-F5344CB8AC3E}">
        <p14:creationId xmlns:p14="http://schemas.microsoft.com/office/powerpoint/2010/main" val="179513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706" y="0"/>
            <a:ext cx="15240000" cy="6858000"/>
          </a:xfrm>
          <a:prstGeom prst="rect">
            <a:avLst/>
          </a:prstGeom>
        </p:spPr>
      </p:pic>
    </p:spTree>
    <p:extLst>
      <p:ext uri="{BB962C8B-B14F-4D97-AF65-F5344CB8AC3E}">
        <p14:creationId xmlns:p14="http://schemas.microsoft.com/office/powerpoint/2010/main" val="127195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3438" y="0"/>
            <a:ext cx="15035480" cy="6765966"/>
          </a:xfrm>
          <a:prstGeom prst="rect">
            <a:avLst/>
          </a:prstGeom>
        </p:spPr>
      </p:pic>
    </p:spTree>
    <p:extLst>
      <p:ext uri="{BB962C8B-B14F-4D97-AF65-F5344CB8AC3E}">
        <p14:creationId xmlns:p14="http://schemas.microsoft.com/office/powerpoint/2010/main" val="387872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7959" y="0"/>
            <a:ext cx="15240000" cy="6858000"/>
          </a:xfrm>
          <a:prstGeom prst="rect">
            <a:avLst/>
          </a:prstGeom>
        </p:spPr>
      </p:pic>
    </p:spTree>
    <p:extLst>
      <p:ext uri="{BB962C8B-B14F-4D97-AF65-F5344CB8AC3E}">
        <p14:creationId xmlns:p14="http://schemas.microsoft.com/office/powerpoint/2010/main" val="3822633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www.themegallery.com</a:t>
            </a:r>
            <a:endParaRPr lang="en-US"/>
          </a:p>
        </p:txBody>
      </p:sp>
      <p:sp>
        <p:nvSpPr>
          <p:cNvPr id="4099" name="Rectangle 2"/>
          <p:cNvSpPr txBox="1">
            <a:spLocks noChangeArrowheads="1"/>
          </p:cNvSpPr>
          <p:nvPr/>
        </p:nvSpPr>
        <p:spPr bwMode="white">
          <a:xfrm>
            <a:off x="2819400" y="476251"/>
            <a:ext cx="6705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chemeClr val="bg1"/>
                </a:solidFill>
                <a:latin typeface="Verdana" panose="020B0604030504040204" pitchFamily="34" charset="0"/>
              </a:rPr>
              <a:t> KHỞI ĐỘNG</a:t>
            </a:r>
            <a:endParaRPr lang="en-US" altLang="en-US" sz="3200">
              <a:solidFill>
                <a:schemeClr val="accent1"/>
              </a:solidFill>
              <a:latin typeface="Verdana" panose="020B0604030504040204" pitchFamily="34" charset="0"/>
            </a:endParaRPr>
          </a:p>
        </p:txBody>
      </p:sp>
      <p:pic>
        <p:nvPicPr>
          <p:cNvPr id="36866" name="Picture 2" descr="Cách đo chiều cao của trẻ, bảng chiều cao cân nặng của trẻ chi tiết, cập  nhật mới nhất là căn cứ giúp bố mẹ xác định tốc độ phát triển v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1039814"/>
            <a:ext cx="2736851"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Dòng Thời Gian Xem đồng Hồ Làm Việc Sáng Tạo Tranh Minh Hoạ Hình ảnh | Định  dạng hình ảnh PSD 400751707|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9" y="1022350"/>
            <a:ext cx="35845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Đại dịch COVID-19: Góc nhìn từ phía các nhà khoa học | VINA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913" y="1039814"/>
            <a:ext cx="276225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444626" y="3476625"/>
            <a:ext cx="2779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a:solidFill>
                  <a:srgbClr val="0000CC"/>
                </a:solidFill>
                <a:latin typeface="Times New Roman" panose="02020603050405020304" pitchFamily="18" charset="0"/>
                <a:cs typeface="Times New Roman" panose="02020603050405020304" pitchFamily="18" charset="0"/>
              </a:rPr>
              <a:t>1.Nếu muốn đo chiều cao, bạn dùng dụng cụ nào?</a:t>
            </a:r>
            <a:br>
              <a:rPr lang="vi-VN" altLang="en-US" sz="2400" b="1">
                <a:solidFill>
                  <a:srgbClr val="0000CC"/>
                </a:solidFill>
                <a:latin typeface="Times New Roman" panose="02020603050405020304" pitchFamily="18" charset="0"/>
                <a:cs typeface="Times New Roman" panose="02020603050405020304" pitchFamily="18" charset="0"/>
              </a:rPr>
            </a:br>
            <a:endParaRPr lang="en-US" altLang="en-US" sz="2400" b="1">
              <a:solidFill>
                <a:srgbClr val="0000CC"/>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4367214" y="3438525"/>
            <a:ext cx="3222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CC"/>
                </a:solidFill>
                <a:latin typeface="Times New Roman" panose="02020603050405020304" pitchFamily="18" charset="0"/>
                <a:cs typeface="Times New Roman" panose="02020603050405020304" pitchFamily="18" charset="0"/>
              </a:rPr>
              <a:t>2.Nếu muốn biết thời gian, bạn dùng dụng cụ nào?</a:t>
            </a:r>
          </a:p>
        </p:txBody>
      </p:sp>
      <p:sp>
        <p:nvSpPr>
          <p:cNvPr id="8" name="Rectangle 7"/>
          <p:cNvSpPr>
            <a:spLocks noChangeArrowheads="1"/>
          </p:cNvSpPr>
          <p:nvPr/>
        </p:nvSpPr>
        <p:spPr bwMode="auto">
          <a:xfrm>
            <a:off x="7808914" y="3479800"/>
            <a:ext cx="31464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CC"/>
                </a:solidFill>
                <a:latin typeface="Times New Roman" panose="02020603050405020304" pitchFamily="18" charset="0"/>
                <a:cs typeface="Times New Roman" panose="02020603050405020304" pitchFamily="18" charset="0"/>
              </a:rPr>
              <a:t>3.Nếu muốn nhìn thấy những vật rất nhỏ, bạn dùng dụng cụ nào?</a:t>
            </a:r>
          </a:p>
        </p:txBody>
      </p:sp>
      <p:sp>
        <p:nvSpPr>
          <p:cNvPr id="9" name="Rectangle 8"/>
          <p:cNvSpPr>
            <a:spLocks noChangeArrowheads="1"/>
          </p:cNvSpPr>
          <p:nvPr/>
        </p:nvSpPr>
        <p:spPr bwMode="auto">
          <a:xfrm>
            <a:off x="1487487" y="3479800"/>
            <a:ext cx="28797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a:solidFill>
                  <a:srgbClr val="FF0000"/>
                </a:solidFill>
                <a:latin typeface="Times New Roman" panose="02020603050405020304" pitchFamily="18" charset="0"/>
                <a:cs typeface="Times New Roman" panose="02020603050405020304" pitchFamily="18" charset="0"/>
              </a:rPr>
              <a:t>1. Dụng cụ đo chiều cao là thước kẻ, thước dây,…</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4402138" y="3479801"/>
            <a:ext cx="3168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a:solidFill>
                  <a:srgbClr val="FF0000"/>
                </a:solidFill>
                <a:latin typeface="Times New Roman" panose="02020603050405020304" pitchFamily="18" charset="0"/>
                <a:cs typeface="Times New Roman" panose="02020603050405020304" pitchFamily="18" charset="0"/>
              </a:rPr>
              <a:t>2. Dụng cụ đo thời gian là đồng hồ.</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7853363" y="3576639"/>
            <a:ext cx="2717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a:solidFill>
                  <a:srgbClr val="FF0000"/>
                </a:solidFill>
                <a:latin typeface="Times New Roman" panose="02020603050405020304" pitchFamily="18" charset="0"/>
                <a:cs typeface="Times New Roman" panose="02020603050405020304" pitchFamily="18" charset="0"/>
              </a:rPr>
              <a:t>3. Dụng cụ để phóng đại nhìn thấy những vật nhỏ là kính lúp, kính hiển vi.</a:t>
            </a:r>
            <a:endParaRPr lang="en-US" alt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5202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wheel(1)">
                                      <p:cBhvr>
                                        <p:cTn id="12" dur="2000"/>
                                        <p:tgtEl>
                                          <p:spTgt spid="368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6868"/>
                                        </p:tgtEl>
                                        <p:attrNameLst>
                                          <p:attrName>style.visibility</p:attrName>
                                        </p:attrNameLst>
                                      </p:cBhvr>
                                      <p:to>
                                        <p:strVal val="visible"/>
                                      </p:to>
                                    </p:set>
                                    <p:animEffect transition="in" filter="circle(in)">
                                      <p:cBhvr>
                                        <p:cTn id="22" dur="2000"/>
                                        <p:tgtEl>
                                          <p:spTgt spid="3686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6870"/>
                                        </p:tgtEl>
                                        <p:attrNameLst>
                                          <p:attrName>style.visibility</p:attrName>
                                        </p:attrNameLst>
                                      </p:cBhvr>
                                      <p:to>
                                        <p:strVal val="visible"/>
                                      </p:to>
                                    </p:set>
                                    <p:anim calcmode="lin" valueType="num">
                                      <p:cBhvr additive="base">
                                        <p:cTn id="32" dur="500" fill="hold"/>
                                        <p:tgtEl>
                                          <p:spTgt spid="36870"/>
                                        </p:tgtEl>
                                        <p:attrNameLst>
                                          <p:attrName>ppt_x</p:attrName>
                                        </p:attrNameLst>
                                      </p:cBhvr>
                                      <p:tavLst>
                                        <p:tav tm="0">
                                          <p:val>
                                            <p:strVal val="#ppt_x"/>
                                          </p:val>
                                        </p:tav>
                                        <p:tav tm="100000">
                                          <p:val>
                                            <p:strVal val="#ppt_x"/>
                                          </p:val>
                                        </p:tav>
                                      </p:tavLst>
                                    </p:anim>
                                    <p:anim calcmode="lin" valueType="num">
                                      <p:cBhvr additive="base">
                                        <p:cTn id="33" dur="500" fill="hold"/>
                                        <p:tgtEl>
                                          <p:spTgt spid="3687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1" nodeType="click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1" presetClass="exit" presetSubtype="1" fill="hold" grpId="1" nodeType="clickEffect">
                                  <p:stCondLst>
                                    <p:cond delay="0"/>
                                  </p:stCondLst>
                                  <p:childTnLst>
                                    <p:animEffect transition="out" filter="wheel(1)">
                                      <p:cBhvr>
                                        <p:cTn id="48" dur="2000"/>
                                        <p:tgtEl>
                                          <p:spTgt spid="7"/>
                                        </p:tgtEl>
                                      </p:cBhvr>
                                    </p:animEffect>
                                    <p:set>
                                      <p:cBhvr>
                                        <p:cTn id="49" dur="1" fill="hold">
                                          <p:stCondLst>
                                            <p:cond delay="1999"/>
                                          </p:stCondLst>
                                        </p:cTn>
                                        <p:tgtEl>
                                          <p:spTgt spid="7"/>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in)">
                                      <p:cBhvr>
                                        <p:cTn id="54" dur="2000"/>
                                        <p:tgtEl>
                                          <p:spTgt spid="1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1" presetClass="exit" presetSubtype="0" fill="hold" grpId="1" nodeType="clickEffect">
                                  <p:stCondLst>
                                    <p:cond delay="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4208" y="0"/>
            <a:ext cx="15240000" cy="6858000"/>
          </a:xfrm>
          <a:prstGeom prst="rect">
            <a:avLst/>
          </a:prstGeom>
        </p:spPr>
      </p:pic>
    </p:spTree>
    <p:extLst>
      <p:ext uri="{BB962C8B-B14F-4D97-AF65-F5344CB8AC3E}">
        <p14:creationId xmlns:p14="http://schemas.microsoft.com/office/powerpoint/2010/main" val="1669348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5459" y="0"/>
            <a:ext cx="15240000" cy="6858000"/>
          </a:xfrm>
          <a:prstGeom prst="rect">
            <a:avLst/>
          </a:prstGeom>
        </p:spPr>
      </p:pic>
    </p:spTree>
    <p:extLst>
      <p:ext uri="{BB962C8B-B14F-4D97-AF65-F5344CB8AC3E}">
        <p14:creationId xmlns:p14="http://schemas.microsoft.com/office/powerpoint/2010/main" val="1558541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3585" y="0"/>
            <a:ext cx="15240000" cy="6858000"/>
          </a:xfrm>
          <a:prstGeom prst="rect">
            <a:avLst/>
          </a:prstGeom>
        </p:spPr>
      </p:pic>
    </p:spTree>
    <p:extLst>
      <p:ext uri="{BB962C8B-B14F-4D97-AF65-F5344CB8AC3E}">
        <p14:creationId xmlns:p14="http://schemas.microsoft.com/office/powerpoint/2010/main" val="42673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6083" y="0"/>
            <a:ext cx="15240000" cy="6858000"/>
          </a:xfrm>
          <a:prstGeom prst="rect">
            <a:avLst/>
          </a:prstGeom>
        </p:spPr>
      </p:pic>
    </p:spTree>
    <p:extLst>
      <p:ext uri="{BB962C8B-B14F-4D97-AF65-F5344CB8AC3E}">
        <p14:creationId xmlns:p14="http://schemas.microsoft.com/office/powerpoint/2010/main" val="2171681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
        <p:nvSpPr>
          <p:cNvPr id="6" name="TextBox 6"/>
          <p:cNvSpPr txBox="1">
            <a:spLocks noChangeArrowheads="1"/>
          </p:cNvSpPr>
          <p:nvPr/>
        </p:nvSpPr>
        <p:spPr bwMode="auto">
          <a:xfrm>
            <a:off x="-18258" y="1483404"/>
            <a:ext cx="6042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Dụng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dài</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Thước </a:t>
            </a:r>
            <a:r>
              <a:rPr lang="vi-VN" altLang="en-US" sz="2000" b="1" dirty="0" smtClean="0">
                <a:latin typeface="Times New Roman" panose="02020603050405020304" pitchFamily="18" charset="0"/>
                <a:cs typeface="Times New Roman" panose="02020603050405020304" pitchFamily="18" charset="0"/>
              </a:rPr>
              <a:t>cuộn</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kẻ</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dây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thước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kẹp</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38295" y="2238350"/>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Dụng </a:t>
            </a:r>
            <a:r>
              <a:rPr lang="vi-VN" sz="2000" b="1" dirty="0">
                <a:latin typeface="Times New Roman" panose="02020603050405020304" pitchFamily="18" charset="0"/>
                <a:cs typeface="Times New Roman" panose="02020603050405020304" pitchFamily="18" charset="0"/>
              </a:rPr>
              <a:t>cụ đo khối </a:t>
            </a:r>
            <a:r>
              <a:rPr lang="vi-VN" sz="2000" b="1" dirty="0" smtClean="0">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Cân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y </a:t>
            </a:r>
            <a:r>
              <a:rPr lang="en-US" sz="2000" b="1" dirty="0" err="1">
                <a:latin typeface="Times New Roman" panose="02020603050405020304" pitchFamily="18" charset="0"/>
                <a:cs typeface="Times New Roman" panose="02020603050405020304" pitchFamily="18" charset="0"/>
              </a:rPr>
              <a:t>tế</a:t>
            </a:r>
            <a:endParaRPr lang="en-US" sz="20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8295" y="2993296"/>
            <a:ext cx="5985696"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lỏng:Cốc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tam </a:t>
            </a:r>
            <a:r>
              <a:rPr lang="en-US" sz="2000" b="1" dirty="0" err="1" smtClean="0">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ống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nhỏ</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giọt,ống</a:t>
            </a:r>
            <a:r>
              <a:rPr lang="en-US" sz="2000" b="1" dirty="0">
                <a:latin typeface="Times New Roman" panose="02020603050405020304" pitchFamily="18" charset="0"/>
                <a:cs typeface="Times New Roman" panose="02020603050405020304" pitchFamily="18" charset="0"/>
              </a:rPr>
              <a:t> pipet, </a:t>
            </a:r>
            <a:r>
              <a:rPr lang="en-US" sz="2000" b="1" dirty="0" smtClean="0">
                <a:latin typeface="Times New Roman" panose="02020603050405020304" pitchFamily="18" charset="0"/>
                <a:cs typeface="Times New Roman" panose="02020603050405020304" pitchFamily="18" charset="0"/>
              </a:rPr>
              <a:t>pipet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tử</a:t>
            </a:r>
            <a:endParaRPr lang="en-US" sz="20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24818" y="3701627"/>
            <a:ext cx="5999173"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gian:Đồng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smtClean="0">
                <a:latin typeface="Times New Roman" panose="02020603050405020304" pitchFamily="18" charset="0"/>
                <a:cs typeface="Times New Roman" panose="02020603050405020304" pitchFamily="18" charset="0"/>
              </a:rPr>
              <a:t>ồng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giây</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đ</a:t>
            </a:r>
            <a:r>
              <a:rPr lang="vi-VN" sz="2000" b="1" dirty="0" smtClean="0">
                <a:latin typeface="Times New Roman" panose="02020603050405020304" pitchFamily="18" charset="0"/>
                <a:cs typeface="Times New Roman" panose="02020603050405020304" pitchFamily="18" charset="0"/>
              </a:rPr>
              <a:t>ồng </a:t>
            </a:r>
            <a:r>
              <a:rPr lang="vi-VN" sz="2000" b="1" dirty="0">
                <a:latin typeface="Times New Roman" panose="02020603050405020304" pitchFamily="18" charset="0"/>
                <a:cs typeface="Times New Roman" panose="02020603050405020304" pitchFamily="18" charset="0"/>
              </a:rPr>
              <a:t>hồ treo tường</a:t>
            </a:r>
            <a:endParaRPr lang="en-US" sz="2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0" y="4456573"/>
            <a:ext cx="6042248"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nhiệt</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y </a:t>
            </a:r>
            <a:r>
              <a:rPr lang="en-US" sz="2000" b="1" dirty="0" err="1" smtClean="0">
                <a:latin typeface="Times New Roman" panose="02020603050405020304" pitchFamily="18" charset="0"/>
                <a:cs typeface="Times New Roman" panose="02020603050405020304" pitchFamily="18" charset="0"/>
              </a:rPr>
              <a:t>tế</a:t>
            </a:r>
            <a:r>
              <a:rPr lang="en-US" sz="2000" b="1" dirty="0" smtClean="0">
                <a:latin typeface="Times New Roman" panose="02020603050405020304" pitchFamily="18" charset="0"/>
                <a:cs typeface="Times New Roman" panose="02020603050405020304" pitchFamily="18" charset="0"/>
              </a:rPr>
              <a:t>, n</a:t>
            </a:r>
            <a:r>
              <a:rPr lang="vi-VN" sz="2000" b="1" dirty="0" smtClean="0">
                <a:latin typeface="Times New Roman" panose="02020603050405020304" pitchFamily="18" charset="0"/>
                <a:cs typeface="Times New Roman" panose="02020603050405020304" pitchFamily="18" charset="0"/>
              </a:rPr>
              <a:t>hiệt </a:t>
            </a:r>
            <a:r>
              <a:rPr lang="vi-VN" sz="2000" b="1" dirty="0">
                <a:latin typeface="Times New Roman" panose="02020603050405020304" pitchFamily="18" charset="0"/>
                <a:cs typeface="Times New Roman" panose="02020603050405020304" pitchFamily="18" charset="0"/>
              </a:rPr>
              <a:t>kế rượu</a:t>
            </a:r>
            <a:endParaRPr lang="en-US" sz="2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0" y="5164459"/>
            <a:ext cx="4889480"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2. </a:t>
            </a:r>
            <a:r>
              <a:rPr lang="en-US" sz="2000" b="1" dirty="0" err="1">
                <a:solidFill>
                  <a:srgbClr val="C00000"/>
                </a:solidFill>
                <a:latin typeface="Times New Roman" panose="02020603050405020304" pitchFamily="18" charset="0"/>
                <a:cs typeface="Times New Roman" panose="02020603050405020304" pitchFamily="18" charset="0"/>
              </a:rPr>
              <a:t>Cách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sử</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dụng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một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dụng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cụ</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thể</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tích</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23991" y="620349"/>
            <a:ext cx="6096000" cy="2246769"/>
          </a:xfrm>
          <a:prstGeom prst="rect">
            <a:avLst/>
          </a:prstGeom>
        </p:spPr>
        <p:txBody>
          <a:bodyPr>
            <a:spAutoFit/>
          </a:bodyPr>
          <a:lstStyle/>
          <a:p>
            <a:r>
              <a:rPr lang="vi-VN" sz="2000" b="1" dirty="0">
                <a:latin typeface="+mj-lt"/>
              </a:rPr>
              <a:t>Muốn đo thể tích của một vật rắn không thấm nước, ta làm theo các bước sau</a:t>
            </a:r>
            <a:r>
              <a:rPr lang="vi-VN" sz="2000" b="1" dirty="0" smtClean="0">
                <a:latin typeface="+mj-lt"/>
              </a:rPr>
              <a:t>:</a:t>
            </a:r>
            <a:endParaRPr lang="vi-VN" sz="2000" b="1" dirty="0">
              <a:latin typeface="+mj-lt"/>
            </a:endParaRPr>
          </a:p>
          <a:p>
            <a:r>
              <a:rPr lang="vi-VN" sz="2000" b="1" dirty="0">
                <a:latin typeface="+mj-lt"/>
              </a:rPr>
              <a:t>1. Đổ nước vào bình chia độ, đánh dấu thể tích nước là (</a:t>
            </a:r>
            <a:r>
              <a:rPr lang="vi-VN" sz="2000" b="1" dirty="0" smtClean="0">
                <a:latin typeface="+mj-lt"/>
              </a:rPr>
              <a:t>V</a:t>
            </a:r>
            <a:r>
              <a:rPr lang="en-US" sz="2000" b="1" baseline="-25000" dirty="0" smtClean="0">
                <a:latin typeface="+mj-lt"/>
              </a:rPr>
              <a:t>1</a:t>
            </a:r>
            <a:r>
              <a:rPr lang="vi-VN" sz="2000" b="1" dirty="0" smtClean="0">
                <a:latin typeface="+mj-lt"/>
              </a:rPr>
              <a:t>).</a:t>
            </a:r>
            <a:endParaRPr lang="vi-VN" sz="2000" b="1" dirty="0">
              <a:latin typeface="+mj-lt"/>
            </a:endParaRPr>
          </a:p>
          <a:p>
            <a:r>
              <a:rPr lang="vi-VN" sz="2000" b="1" dirty="0">
                <a:latin typeface="+mj-lt"/>
              </a:rPr>
              <a:t>2. Thả vật chìm hẳn vào nước, đánh dấu thể tích của nước và vật là (</a:t>
            </a:r>
            <a:r>
              <a:rPr lang="vi-VN" sz="2000" b="1" dirty="0" smtClean="0">
                <a:latin typeface="+mj-lt"/>
              </a:rPr>
              <a:t>V</a:t>
            </a:r>
            <a:r>
              <a:rPr lang="en-US" sz="2000" b="1" baseline="-25000" dirty="0">
                <a:latin typeface="+mj-lt"/>
              </a:rPr>
              <a:t>2</a:t>
            </a:r>
            <a:r>
              <a:rPr lang="vi-VN" sz="2000" b="1" dirty="0" smtClean="0">
                <a:latin typeface="+mj-lt"/>
              </a:rPr>
              <a:t>).</a:t>
            </a:r>
            <a:endParaRPr lang="vi-VN" sz="2000" b="1" dirty="0">
              <a:latin typeface="+mj-lt"/>
            </a:endParaRPr>
          </a:p>
          <a:p>
            <a:r>
              <a:rPr lang="vi-VN" sz="2000" b="1" dirty="0">
                <a:latin typeface="+mj-lt"/>
              </a:rPr>
              <a:t>3. Tính thể tích của vật </a:t>
            </a:r>
            <a:r>
              <a:rPr lang="vi-VN" sz="2000" b="1">
                <a:latin typeface="+mj-lt"/>
              </a:rPr>
              <a:t>(</a:t>
            </a:r>
            <a:r>
              <a:rPr lang="vi-VN" sz="2000" b="1" smtClean="0">
                <a:latin typeface="+mj-lt"/>
              </a:rPr>
              <a:t>V=V</a:t>
            </a:r>
            <a:r>
              <a:rPr lang="en-US" sz="2000" b="1" baseline="-25000" smtClean="0">
                <a:latin typeface="+mj-lt"/>
              </a:rPr>
              <a:t>2</a:t>
            </a:r>
            <a:r>
              <a:rPr lang="en-US" sz="2000" b="1" smtClean="0">
                <a:latin typeface="+mj-lt"/>
              </a:rPr>
              <a:t>   </a:t>
            </a:r>
            <a:r>
              <a:rPr lang="vi-VN" sz="2000" b="1" dirty="0" smtClean="0">
                <a:latin typeface="+mj-lt"/>
              </a:rPr>
              <a:t>-V</a:t>
            </a:r>
            <a:r>
              <a:rPr lang="en-US" sz="2000" b="1" baseline="-25000" dirty="0" smtClean="0">
                <a:latin typeface="+mj-lt"/>
              </a:rPr>
              <a:t>1</a:t>
            </a:r>
            <a:r>
              <a:rPr lang="vi-VN" sz="2000" b="1" dirty="0" smtClean="0">
                <a:latin typeface="+mj-lt"/>
              </a:rPr>
              <a:t>).</a:t>
            </a:r>
            <a:endParaRPr lang="en-US" sz="2000" b="1" dirty="0">
              <a:latin typeface="+mj-lt"/>
            </a:endParaRPr>
          </a:p>
        </p:txBody>
      </p:sp>
    </p:spTree>
    <p:extLst>
      <p:ext uri="{BB962C8B-B14F-4D97-AF65-F5344CB8AC3E}">
        <p14:creationId xmlns:p14="http://schemas.microsoft.com/office/powerpoint/2010/main" val="2903563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8587" y="0"/>
            <a:ext cx="15240000" cy="6858000"/>
          </a:xfrm>
          <a:prstGeom prst="rect">
            <a:avLst/>
          </a:prstGeom>
        </p:spPr>
      </p:pic>
    </p:spTree>
    <p:extLst>
      <p:ext uri="{BB962C8B-B14F-4D97-AF65-F5344CB8AC3E}">
        <p14:creationId xmlns:p14="http://schemas.microsoft.com/office/powerpoint/2010/main" val="3918147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0576" y="0"/>
            <a:ext cx="15374251" cy="6918414"/>
          </a:xfrm>
          <a:prstGeom prst="rect">
            <a:avLst/>
          </a:prstGeom>
        </p:spPr>
      </p:pic>
    </p:spTree>
    <p:extLst>
      <p:ext uri="{BB962C8B-B14F-4D97-AF65-F5344CB8AC3E}">
        <p14:creationId xmlns:p14="http://schemas.microsoft.com/office/powerpoint/2010/main" val="2067984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26199155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0" y="653040"/>
            <a:ext cx="2843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err="1">
                <a:solidFill>
                  <a:srgbClr val="0000CC"/>
                </a:solidFill>
                <a:latin typeface="+mj-lt"/>
                <a:cs typeface="Times New Roman" panose="02020603050405020304" pitchFamily="18" charset="0"/>
              </a:rPr>
              <a:t>Dụng</a:t>
            </a:r>
            <a:r>
              <a:rPr lang="en-US" altLang="en-US" sz="2000" b="1" dirty="0">
                <a:solidFill>
                  <a:srgbClr val="0000CC"/>
                </a:solidFill>
                <a:latin typeface="+mj-lt"/>
                <a:cs typeface="Times New Roman" panose="02020603050405020304" pitchFamily="18" charset="0"/>
              </a:rPr>
              <a:t> </a:t>
            </a:r>
            <a:r>
              <a:rPr lang="en-US" altLang="en-US" sz="2000" b="1" dirty="0" err="1">
                <a:solidFill>
                  <a:srgbClr val="0000CC"/>
                </a:solidFill>
                <a:latin typeface="+mj-lt"/>
                <a:cs typeface="Times New Roman" panose="02020603050405020304" pitchFamily="18" charset="0"/>
              </a:rPr>
              <a:t>cụ</a:t>
            </a:r>
            <a:r>
              <a:rPr lang="en-US" altLang="en-US" sz="2000" b="1" dirty="0">
                <a:solidFill>
                  <a:srgbClr val="0000CC"/>
                </a:solidFill>
                <a:latin typeface="+mj-lt"/>
                <a:cs typeface="Times New Roman" panose="02020603050405020304" pitchFamily="18" charset="0"/>
              </a:rPr>
              <a:t> </a:t>
            </a:r>
            <a:r>
              <a:rPr lang="en-US" altLang="en-US" sz="2000" b="1" dirty="0" err="1">
                <a:solidFill>
                  <a:srgbClr val="0000CC"/>
                </a:solidFill>
                <a:latin typeface="+mj-lt"/>
                <a:cs typeface="Times New Roman" panose="02020603050405020304" pitchFamily="18" charset="0"/>
              </a:rPr>
              <a:t>đo</a:t>
            </a:r>
            <a:r>
              <a:rPr lang="en-US" altLang="en-US" sz="2000" b="1" dirty="0">
                <a:solidFill>
                  <a:srgbClr val="0000CC"/>
                </a:solidFill>
                <a:latin typeface="+mj-lt"/>
                <a:cs typeface="Times New Roman" panose="02020603050405020304" pitchFamily="18" charset="0"/>
              </a:rPr>
              <a:t> </a:t>
            </a:r>
            <a:r>
              <a:rPr lang="en-US" altLang="en-US" sz="2000" b="1" dirty="0" err="1">
                <a:solidFill>
                  <a:srgbClr val="0000CC"/>
                </a:solidFill>
                <a:latin typeface="+mj-lt"/>
                <a:cs typeface="Times New Roman" panose="02020603050405020304" pitchFamily="18" charset="0"/>
              </a:rPr>
              <a:t>chiều</a:t>
            </a:r>
            <a:r>
              <a:rPr lang="en-US" altLang="en-US" sz="2000" b="1" dirty="0">
                <a:solidFill>
                  <a:srgbClr val="0000CC"/>
                </a:solidFill>
                <a:latin typeface="+mj-lt"/>
                <a:cs typeface="Times New Roman" panose="02020603050405020304" pitchFamily="18" charset="0"/>
              </a:rPr>
              <a:t> </a:t>
            </a:r>
            <a:r>
              <a:rPr lang="en-US" altLang="en-US" sz="2000" b="1" dirty="0" err="1">
                <a:solidFill>
                  <a:srgbClr val="0000CC"/>
                </a:solidFill>
                <a:latin typeface="+mj-lt"/>
                <a:cs typeface="Times New Roman" panose="02020603050405020304" pitchFamily="18" charset="0"/>
              </a:rPr>
              <a:t>dài</a:t>
            </a:r>
            <a:endParaRPr lang="en-US" altLang="en-US" sz="2000" b="1" dirty="0">
              <a:solidFill>
                <a:srgbClr val="0000CC"/>
              </a:solidFill>
              <a:latin typeface="+mj-lt"/>
              <a:cs typeface="Times New Roman" panose="02020603050405020304"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4362"/>
            <a:ext cx="2985676" cy="223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218" y="1730755"/>
            <a:ext cx="3844925" cy="21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5143" y="1936750"/>
            <a:ext cx="4567127" cy="229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48634" y="4408116"/>
            <a:ext cx="1500732" cy="400110"/>
          </a:xfrm>
          <a:prstGeom prst="rect">
            <a:avLst/>
          </a:prstGeom>
        </p:spPr>
        <p:txBody>
          <a:bodyPr wrap="none">
            <a:spAutoFit/>
          </a:bodyPr>
          <a:lstStyle/>
          <a:p>
            <a:r>
              <a:rPr lang="vi-VN" sz="2000" b="1" dirty="0" smtClean="0">
                <a:solidFill>
                  <a:srgbClr val="0000CC"/>
                </a:solidFill>
                <a:latin typeface="+mj-lt"/>
              </a:rPr>
              <a:t>Thước cuộn</a:t>
            </a:r>
            <a:endParaRPr lang="en-US" sz="2000" b="1" dirty="0">
              <a:solidFill>
                <a:srgbClr val="0000CC"/>
              </a:solidFill>
              <a:latin typeface="+mj-lt"/>
            </a:endParaRPr>
          </a:p>
        </p:txBody>
      </p:sp>
      <p:sp>
        <p:nvSpPr>
          <p:cNvPr id="9" name="Rectangle 8"/>
          <p:cNvSpPr/>
          <p:nvPr/>
        </p:nvSpPr>
        <p:spPr>
          <a:xfrm>
            <a:off x="4495730" y="4438894"/>
            <a:ext cx="1229824" cy="400110"/>
          </a:xfrm>
          <a:prstGeom prst="rect">
            <a:avLst/>
          </a:prstGeom>
        </p:spPr>
        <p:txBody>
          <a:bodyPr wrap="none">
            <a:spAutoFit/>
          </a:bodyPr>
          <a:lstStyle/>
          <a:p>
            <a:r>
              <a:rPr lang="vi-VN" sz="2000" b="1" dirty="0" smtClean="0">
                <a:solidFill>
                  <a:srgbClr val="0000CC"/>
                </a:solidFill>
                <a:latin typeface="+mj-lt"/>
              </a:rPr>
              <a:t>Thước kẻ</a:t>
            </a:r>
            <a:endParaRPr lang="en-US" sz="2000" b="1" dirty="0">
              <a:solidFill>
                <a:srgbClr val="0000CC"/>
              </a:solidFill>
              <a:latin typeface="+mj-lt"/>
            </a:endParaRPr>
          </a:p>
        </p:txBody>
      </p:sp>
      <p:sp>
        <p:nvSpPr>
          <p:cNvPr id="10" name="Rectangle 9"/>
          <p:cNvSpPr/>
          <p:nvPr/>
        </p:nvSpPr>
        <p:spPr>
          <a:xfrm>
            <a:off x="8068732" y="4408116"/>
            <a:ext cx="1372492" cy="400110"/>
          </a:xfrm>
          <a:prstGeom prst="rect">
            <a:avLst/>
          </a:prstGeom>
        </p:spPr>
        <p:txBody>
          <a:bodyPr wrap="none">
            <a:spAutoFit/>
          </a:bodyPr>
          <a:lstStyle/>
          <a:p>
            <a:r>
              <a:rPr lang="vi-VN" sz="2000" b="1" dirty="0" smtClean="0">
                <a:solidFill>
                  <a:srgbClr val="0000CC"/>
                </a:solidFill>
                <a:latin typeface="+mj-lt"/>
              </a:rPr>
              <a:t>Thước dây</a:t>
            </a:r>
            <a:endParaRPr lang="en-US" sz="2000" b="1" dirty="0">
              <a:solidFill>
                <a:srgbClr val="0000CC"/>
              </a:solidFill>
              <a:latin typeface="+mj-lt"/>
            </a:endParaRPr>
          </a:p>
        </p:txBody>
      </p:sp>
    </p:spTree>
    <p:extLst>
      <p:ext uri="{BB962C8B-B14F-4D97-AF65-F5344CB8AC3E}">
        <p14:creationId xmlns:p14="http://schemas.microsoft.com/office/powerpoint/2010/main" val="17252883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0576" y="0"/>
            <a:ext cx="15372846" cy="6917781"/>
          </a:xfrm>
          <a:prstGeom prst="rect">
            <a:avLst/>
          </a:prstGeom>
        </p:spPr>
      </p:pic>
    </p:spTree>
    <p:extLst>
      <p:ext uri="{BB962C8B-B14F-4D97-AF65-F5344CB8AC3E}">
        <p14:creationId xmlns:p14="http://schemas.microsoft.com/office/powerpoint/2010/main" val="17520017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63285" y="0"/>
            <a:ext cx="15510933" cy="6979920"/>
          </a:xfrm>
          <a:prstGeom prst="rect">
            <a:avLst/>
          </a:prstGeom>
        </p:spPr>
      </p:pic>
      <p:sp>
        <p:nvSpPr>
          <p:cNvPr id="5" name="Rectangle 4"/>
          <p:cNvSpPr/>
          <p:nvPr/>
        </p:nvSpPr>
        <p:spPr>
          <a:xfrm>
            <a:off x="0" y="-7556"/>
            <a:ext cx="12374880" cy="2060448"/>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060448"/>
            <a:ext cx="6723888" cy="2596896"/>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649058"/>
            <a:ext cx="6723888" cy="2596896"/>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23888" y="2052162"/>
            <a:ext cx="5650992" cy="2596896"/>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05261" y="4681728"/>
            <a:ext cx="5650992" cy="2564226"/>
          </a:xfrm>
          <a:prstGeom prst="rect">
            <a:avLst/>
          </a:prstGeom>
          <a:solidFill>
            <a:srgbClr val="02D7DC"/>
          </a:solidFill>
          <a:ln>
            <a:solidFill>
              <a:srgbClr val="02D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408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171400"/>
            <a:ext cx="9468544"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rgbClr val="006600"/>
                </a:solidFill>
                <a:latin typeface="Times New Roman" panose="02020603050405020304" pitchFamily="18" charset="0"/>
                <a:cs typeface="Times New Roman" panose="02020603050405020304" pitchFamily="18" charset="0"/>
              </a:rPr>
              <a:t>BÀI 2. MỘT SỐ DỤNG CỤ ĐO VÀ QUY ĐỊNH TRONG PHÒNG THỰC HÀNH</a:t>
            </a:r>
          </a:p>
        </p:txBody>
      </p:sp>
      <p:cxnSp>
        <p:nvCxnSpPr>
          <p:cNvPr id="7" name="Straight Connector 6"/>
          <p:cNvCxnSpPr/>
          <p:nvPr/>
        </p:nvCxnSpPr>
        <p:spPr>
          <a:xfrm flipH="1">
            <a:off x="6023992" y="476673"/>
            <a:ext cx="18256" cy="60165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02084"/>
            <a:ext cx="6023992" cy="707886"/>
          </a:xfrm>
          <a:prstGeom prst="rect">
            <a:avLst/>
          </a:prstGeom>
        </p:spPr>
        <p:txBody>
          <a:bodyPr wrap="square">
            <a:spAutoFit/>
          </a:bodyPr>
          <a:lstStyle/>
          <a:p>
            <a:r>
              <a:rPr lang="en-US" sz="2000" b="1" dirty="0">
                <a:solidFill>
                  <a:srgbClr val="800080"/>
                </a:solidFill>
                <a:latin typeface="Times New Roman" panose="02020603050405020304" pitchFamily="18" charset="0"/>
                <a:cs typeface="Times New Roman" panose="02020603050405020304" pitchFamily="18" charset="0"/>
              </a:rPr>
              <a:t>I. </a:t>
            </a:r>
            <a:r>
              <a:rPr lang="en-US" sz="2000" b="1" dirty="0" err="1">
                <a:solidFill>
                  <a:srgbClr val="800080"/>
                </a:solidFill>
                <a:latin typeface="Times New Roman" panose="02020603050405020304" pitchFamily="18" charset="0"/>
                <a:cs typeface="Times New Roman" panose="02020603050405020304" pitchFamily="18" charset="0"/>
              </a:rPr>
              <a:t>Một</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số</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dụng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cụ</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đo</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trong</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tập</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môn</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khoa</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học</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tự</a:t>
            </a:r>
            <a:r>
              <a:rPr lang="en-US" sz="2000" b="1" dirty="0">
                <a:solidFill>
                  <a:srgbClr val="800080"/>
                </a:solidFill>
                <a:latin typeface="Times New Roman" panose="02020603050405020304" pitchFamily="18" charset="0"/>
                <a:cs typeface="Times New Roman" panose="02020603050405020304" pitchFamily="18" charset="0"/>
              </a:rPr>
              <a:t> </a:t>
            </a:r>
            <a:r>
              <a:rPr lang="en-US" sz="2000" b="1" dirty="0" err="1">
                <a:solidFill>
                  <a:srgbClr val="800080"/>
                </a:solidFill>
                <a:latin typeface="Times New Roman" panose="02020603050405020304" pitchFamily="18" charset="0"/>
                <a:cs typeface="Times New Roman" panose="02020603050405020304" pitchFamily="18" charset="0"/>
              </a:rPr>
              <a:t>nhiên</a:t>
            </a:r>
            <a:endParaRPr lang="en-US" sz="2000" b="1" dirty="0">
              <a:solidFill>
                <a:srgbClr val="80008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8257" y="1114799"/>
            <a:ext cx="2880209" cy="400110"/>
          </a:xfrm>
          <a:prstGeom prst="rect">
            <a:avLst/>
          </a:prstGeom>
        </p:spPr>
        <p:txBody>
          <a:bodyPr wrap="square">
            <a:spAutoFit/>
          </a:bodyPr>
          <a:lstStyle/>
          <a:p>
            <a:r>
              <a:rPr lang="en-US" sz="2000" b="1" dirty="0">
                <a:solidFill>
                  <a:srgbClr val="C00000"/>
                </a:solidFill>
                <a:latin typeface="Times New Roman" panose="02020603050405020304" pitchFamily="18" charset="0"/>
              </a:rPr>
              <a:t>1. </a:t>
            </a:r>
            <a:r>
              <a:rPr lang="en-US" sz="2000" b="1" dirty="0" err="1">
                <a:solidFill>
                  <a:srgbClr val="C00000"/>
                </a:solidFill>
                <a:latin typeface="Times New Roman" panose="02020603050405020304" pitchFamily="18" charset="0"/>
              </a:rPr>
              <a:t>Một</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số</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dụng</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cụ</a:t>
            </a:r>
            <a:r>
              <a:rPr lang="en-US" sz="2000" b="1" dirty="0">
                <a:solidFill>
                  <a:srgbClr val="C00000"/>
                </a:solidFill>
                <a:latin typeface="Times New Roman" panose="02020603050405020304" pitchFamily="18" charset="0"/>
              </a:rPr>
              <a:t> </a:t>
            </a:r>
            <a:r>
              <a:rPr lang="en-US" sz="2000" b="1" dirty="0" err="1">
                <a:solidFill>
                  <a:srgbClr val="C00000"/>
                </a:solidFill>
                <a:latin typeface="Times New Roman" panose="02020603050405020304" pitchFamily="18" charset="0"/>
              </a:rPr>
              <a:t>đo</a:t>
            </a:r>
            <a:endParaRPr lang="en-US" sz="2000" b="1" dirty="0">
              <a:solidFill>
                <a:srgbClr val="C00000"/>
              </a:solidFill>
              <a:latin typeface="Times New Roman" panose="02020603050405020304" pitchFamily="18" charset="0"/>
            </a:endParaRPr>
          </a:p>
        </p:txBody>
      </p:sp>
      <p:sp>
        <p:nvSpPr>
          <p:cNvPr id="6" name="TextBox 6"/>
          <p:cNvSpPr txBox="1">
            <a:spLocks noChangeArrowheads="1"/>
          </p:cNvSpPr>
          <p:nvPr/>
        </p:nvSpPr>
        <p:spPr bwMode="auto">
          <a:xfrm>
            <a:off x="-18258" y="1483404"/>
            <a:ext cx="60422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000" b="1" dirty="0" smtClean="0">
                <a:latin typeface="Times New Roman" panose="02020603050405020304" pitchFamily="18" charset="0"/>
                <a:cs typeface="Times New Roman" panose="02020603050405020304" pitchFamily="18" charset="0"/>
              </a:rPr>
              <a:t>-</a:t>
            </a:r>
            <a:r>
              <a:rPr lang="en-US" altLang="en-US" sz="2000" b="1" dirty="0" err="1" smtClean="0">
                <a:latin typeface="Times New Roman" panose="02020603050405020304" pitchFamily="18" charset="0"/>
                <a:cs typeface="Times New Roman" panose="02020603050405020304" pitchFamily="18" charset="0"/>
              </a:rPr>
              <a:t>Dụng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cụ</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dài</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Thước </a:t>
            </a:r>
            <a:r>
              <a:rPr lang="vi-VN" altLang="en-US" sz="2000" b="1" dirty="0" smtClean="0">
                <a:latin typeface="Times New Roman" panose="02020603050405020304" pitchFamily="18" charset="0"/>
                <a:cs typeface="Times New Roman" panose="02020603050405020304" pitchFamily="18" charset="0"/>
              </a:rPr>
              <a:t>cuộn</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kẻ</a:t>
            </a:r>
            <a:r>
              <a:rPr lang="en-US" altLang="en-US" sz="2000" b="1" dirty="0" smtClean="0">
                <a:latin typeface="Times New Roman" panose="02020603050405020304" pitchFamily="18" charset="0"/>
                <a:cs typeface="Times New Roman" panose="02020603050405020304" pitchFamily="18" charset="0"/>
              </a:rPr>
              <a:t>,</a:t>
            </a:r>
            <a:r>
              <a:rPr lang="vi-VN"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t</a:t>
            </a:r>
            <a:r>
              <a:rPr lang="vi-VN" altLang="en-US" sz="2000" b="1" dirty="0" smtClean="0">
                <a:latin typeface="Times New Roman" panose="02020603050405020304" pitchFamily="18" charset="0"/>
                <a:cs typeface="Times New Roman" panose="02020603050405020304" pitchFamily="18" charset="0"/>
              </a:rPr>
              <a:t>hước dây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thước</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kẹp</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4955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1170</Words>
  <Application>Microsoft Office PowerPoint</Application>
  <PresentationFormat>Widescreen</PresentationFormat>
  <Paragraphs>101</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Times New Roman</vt:lpstr>
      <vt:lpstr>Verdana</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2022-09-05T13:35:44Z</dcterms:created>
  <dcterms:modified xsi:type="dcterms:W3CDTF">2022-09-11T13:01:41Z</dcterms:modified>
</cp:coreProperties>
</file>