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16" r:id="rId5"/>
    <p:sldId id="352" r:id="rId6"/>
    <p:sldId id="353" r:id="rId7"/>
    <p:sldId id="332" r:id="rId8"/>
    <p:sldId id="337" r:id="rId9"/>
    <p:sldId id="339" r:id="rId10"/>
    <p:sldId id="340" r:id="rId11"/>
    <p:sldId id="341" r:id="rId12"/>
    <p:sldId id="336" r:id="rId13"/>
    <p:sldId id="311" r:id="rId14"/>
    <p:sldId id="356" r:id="rId15"/>
    <p:sldId id="355" r:id="rId16"/>
    <p:sldId id="357" r:id="rId17"/>
    <p:sldId id="358" r:id="rId18"/>
    <p:sldId id="314" r:id="rId19"/>
    <p:sldId id="322" r:id="rId20"/>
    <p:sldId id="325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2" d="100"/>
          <a:sy n="62" d="100"/>
        </p:scale>
        <p:origin x="6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entry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something that you do, write or make to take part in a competition, for example answering a set of questions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5889" y="2771761"/>
            <a:ext cx="1308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/ˈentri/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482" y="1838574"/>
            <a:ext cx="4828927" cy="3647826"/>
          </a:xfrm>
          <a:prstGeom prst="rect">
            <a:avLst/>
          </a:prstGeom>
        </p:spPr>
      </p:pic>
      <p:pic>
        <p:nvPicPr>
          <p:cNvPr id="4" name="ent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keen (adj)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799" y="4422114"/>
            <a:ext cx="57490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[usually before noun] strong or </a:t>
            </a:r>
            <a:r>
              <a:rPr lang="en-US" sz="2800" smtClean="0"/>
              <a:t>deep</a:t>
            </a:r>
          </a:p>
          <a:p>
            <a:pPr algn="ctr"/>
            <a:r>
              <a:rPr lang="en-US" sz="2800" i="1" smtClean="0">
                <a:solidFill>
                  <a:schemeClr val="accent2">
                    <a:lumMod val="75000"/>
                  </a:schemeClr>
                </a:solidFill>
              </a:rPr>
              <a:t>E.g. She </a:t>
            </a:r>
            <a:r>
              <a:rPr lang="en-US" sz="2800" i="1">
                <a:solidFill>
                  <a:schemeClr val="accent2">
                    <a:lumMod val="75000"/>
                  </a:schemeClr>
                </a:solidFill>
              </a:rPr>
              <a:t>took a </a:t>
            </a:r>
            <a:r>
              <a:rPr lang="en-US" sz="2800" b="1" i="1">
                <a:solidFill>
                  <a:schemeClr val="accent2">
                    <a:lumMod val="75000"/>
                  </a:schemeClr>
                </a:solidFill>
              </a:rPr>
              <a:t>keen interest</a:t>
            </a:r>
            <a:r>
              <a:rPr lang="en-US" sz="2800" i="1">
                <a:solidFill>
                  <a:schemeClr val="accent2">
                    <a:lumMod val="75000"/>
                  </a:schemeClr>
                </a:solidFill>
              </a:rPr>
              <a:t> in </a:t>
            </a:r>
            <a:r>
              <a:rPr lang="en-US" sz="2800" i="1" smtClean="0">
                <a:solidFill>
                  <a:schemeClr val="accent2">
                    <a:lumMod val="75000"/>
                  </a:schemeClr>
                </a:solidFill>
              </a:rPr>
              <a:t>her daughter’s </a:t>
            </a:r>
            <a:r>
              <a:rPr lang="en-US" sz="2800" i="1">
                <a:solidFill>
                  <a:schemeClr val="accent2">
                    <a:lumMod val="75000"/>
                  </a:schemeClr>
                </a:solidFill>
              </a:rPr>
              <a:t>education.</a:t>
            </a:r>
          </a:p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7270" y="2771761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/kiːn/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928" y="1829853"/>
            <a:ext cx="5125816" cy="3524466"/>
          </a:xfrm>
          <a:prstGeom prst="rect">
            <a:avLst/>
          </a:prstGeom>
        </p:spPr>
      </p:pic>
      <p:pic>
        <p:nvPicPr>
          <p:cNvPr id="5" name="ke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920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25168"/>
              </p:ext>
            </p:extLst>
          </p:nvPr>
        </p:nvGraphicFramePr>
        <p:xfrm>
          <a:off x="848474" y="965119"/>
          <a:ext cx="10744200" cy="59817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278"/>
                <a:gridCol w="2037101"/>
                <a:gridCol w="4718852"/>
                <a:gridCol w="1630969"/>
              </a:tblGrid>
              <a:tr h="362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Form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Pronunciation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Meaning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Vietnamese</a:t>
                      </a:r>
                      <a:r>
                        <a:rPr lang="vi-VN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effectLst/>
                          <a:latin typeface="+mn-lt"/>
                        </a:rPr>
                        <a:t>equivalent 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appreciate (v)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/əˈpriːʃieɪt/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recognize the good qualities of somebody/something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Trân trọng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challenge (n)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/ˈtʃælɪndʒ/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invitation or a suggestion to somebody that they should enter a competition, fight, etc.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Thử thách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trending (adj)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/ˈtrendɪŋ/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discussed a lot on social media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Theo xu hướng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entry (n)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/ˈentri/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something that you do, write or make to take part in a competition, for example answering a set of questions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Bài dự thi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keen (adj)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/kiːn/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[usually before noun] strong or deep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Mạnh mẽ, sâu sắc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and circle the correct meanings of the highlighted words and phrases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6395"/>
          <a:stretch/>
        </p:blipFill>
        <p:spPr>
          <a:xfrm>
            <a:off x="1868522" y="2132705"/>
            <a:ext cx="7033972" cy="2018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22" y="4471878"/>
            <a:ext cx="6905608" cy="16162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91137" y="2578814"/>
            <a:ext cx="503434" cy="40069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52174" y="4832158"/>
            <a:ext cx="503434" cy="40069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and circle the correct meanings of the highlighted words and phrases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241"/>
          <a:stretch/>
        </p:blipFill>
        <p:spPr>
          <a:xfrm>
            <a:off x="2012361" y="2198670"/>
            <a:ext cx="7717274" cy="1972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591" y="4378971"/>
            <a:ext cx="6618636" cy="210831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28721" y="3547643"/>
            <a:ext cx="503434" cy="40069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28721" y="5232781"/>
            <a:ext cx="503434" cy="40069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is ONE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45" y="2064398"/>
            <a:ext cx="5767842" cy="4594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0892" y="2069236"/>
            <a:ext cx="973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Making use of social media to promote heritage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is ONE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47" y="2171508"/>
            <a:ext cx="6982799" cy="4372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6115" y="2192056"/>
            <a:ext cx="97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Opportunities to learn about heritage and be involved in problem-solving</a:t>
            </a:r>
            <a:endParaRPr lang="en-US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is ONE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19" y="2113392"/>
            <a:ext cx="6878010" cy="4382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9932" y="2079510"/>
            <a:ext cx="9733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Promoting and developing the folk arts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Read the article again and decide which paragraph includes the following information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9" y="2281187"/>
            <a:ext cx="11189668" cy="2785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53056" y="3298370"/>
            <a:ext cx="2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53054" y="3690258"/>
            <a:ext cx="2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74826" y="4108348"/>
            <a:ext cx="2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2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63937" y="4526438"/>
            <a:ext cx="29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en-US" sz="24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838087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mtClean="0">
                <a:ea typeface="Times New Roman" panose="02020603050405020304" pitchFamily="18" charset="0"/>
              </a:rPr>
              <a:t>Which of the ideas in the text do you like most?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effectLst/>
                <a:ea typeface="Times New Roman" panose="02020603050405020304" pitchFamily="18" charset="0"/>
              </a:rPr>
              <a:t>How will it help preserve heritage?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456" y="3167842"/>
            <a:ext cx="8132565" cy="31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897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Teenagers’ ideas for preserving heritage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z="2400" smtClean="0">
                <a:solidFill>
                  <a:srgbClr val="F26532"/>
                </a:solidFill>
                <a:latin typeface="Bookman Old Style" pitchFamily="18" charset="0"/>
              </a:rPr>
              <a:t>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cs typeface="Arial" panose="020B0604020202020204" pitchFamily="34" charset="0"/>
              </a:rPr>
              <a:t>Wrap-up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lexical items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preserving heritage;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13589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877583"/>
            <a:ext cx="4879385" cy="177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- Task </a:t>
            </a:r>
            <a:r>
              <a:rPr lang="en-US">
                <a:solidFill>
                  <a:schemeClr val="tx1"/>
                </a:solidFill>
              </a:rPr>
              <a:t>2. Read the article and circle the correct meanings of the highlighted words and </a:t>
            </a:r>
            <a:r>
              <a:rPr lang="en-US" smtClean="0">
                <a:solidFill>
                  <a:schemeClr val="tx1"/>
                </a:solidFill>
              </a:rPr>
              <a:t>phrases.</a:t>
            </a:r>
          </a:p>
          <a:p>
            <a:r>
              <a:rPr lang="en-GB" smtClean="0">
                <a:solidFill>
                  <a:schemeClr val="tx1"/>
                </a:solidFill>
              </a:rPr>
              <a:t>- Task </a:t>
            </a:r>
            <a:r>
              <a:rPr lang="en-GB">
                <a:solidFill>
                  <a:schemeClr val="tx1"/>
                </a:solidFill>
              </a:rPr>
              <a:t>3. Match the following headings (1-4) with the appropriate paragraph (A-C</a:t>
            </a:r>
            <a:r>
              <a:rPr lang="en-GB" smtClean="0">
                <a:solidFill>
                  <a:schemeClr val="tx1"/>
                </a:solidFill>
              </a:rPr>
              <a:t>)</a:t>
            </a:r>
          </a:p>
          <a:p>
            <a:r>
              <a:rPr lang="en-US" smtClean="0">
                <a:solidFill>
                  <a:schemeClr val="tx1"/>
                </a:solidFill>
              </a:rPr>
              <a:t>- </a:t>
            </a:r>
            <a:r>
              <a:rPr lang="en-US">
                <a:solidFill>
                  <a:schemeClr val="tx1"/>
                </a:solidFill>
              </a:rPr>
              <a:t>Task 4. </a:t>
            </a:r>
            <a:r>
              <a:rPr lang="en-GB">
                <a:solidFill>
                  <a:schemeClr val="tx1"/>
                </a:solidFill>
              </a:rPr>
              <a:t>Read the article again and decide which paragraph includes the following </a:t>
            </a:r>
            <a:r>
              <a:rPr lang="en-GB" smtClean="0">
                <a:solidFill>
                  <a:schemeClr val="tx1"/>
                </a:solidFill>
              </a:rPr>
              <a:t>information.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769181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mtClean="0">
                <a:solidFill>
                  <a:srgbClr val="F26532"/>
                </a:solidFill>
                <a:latin typeface="Bookman Old Style" pitchFamily="18" charset="0"/>
              </a:rPr>
              <a:t>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smtClean="0"/>
              <a:t>- Work in 4 </a:t>
            </a:r>
            <a:r>
              <a:rPr lang="en-US" sz="2800"/>
              <a:t>groups.</a:t>
            </a:r>
          </a:p>
          <a:p>
            <a:r>
              <a:rPr lang="en-US" sz="2800"/>
              <a:t>- </a:t>
            </a:r>
            <a:r>
              <a:rPr lang="en-US" sz="2800" smtClean="0"/>
              <a:t>Discuss: </a:t>
            </a:r>
            <a:r>
              <a:rPr lang="en-US" sz="2800" i="1" smtClean="0">
                <a:solidFill>
                  <a:srgbClr val="C00000"/>
                </a:solidFill>
              </a:rPr>
              <a:t>What </a:t>
            </a:r>
            <a:r>
              <a:rPr lang="en-US" sz="2800" i="1">
                <a:solidFill>
                  <a:srgbClr val="C00000"/>
                </a:solidFill>
              </a:rPr>
              <a:t>can we do to protect our heritage?</a:t>
            </a:r>
            <a:endParaRPr lang="en-US" sz="2800">
              <a:solidFill>
                <a:srgbClr val="C00000"/>
              </a:solidFill>
            </a:endParaRPr>
          </a:p>
          <a:p>
            <a:r>
              <a:rPr lang="en-US" sz="2800"/>
              <a:t>- </a:t>
            </a:r>
            <a:r>
              <a:rPr lang="en-US" sz="2800" smtClean="0"/>
              <a:t>3 </a:t>
            </a:r>
            <a:r>
              <a:rPr lang="en-US" sz="2800"/>
              <a:t>minutes to discuss and write.</a:t>
            </a:r>
          </a:p>
          <a:p>
            <a:r>
              <a:rPr lang="en-US" sz="2800"/>
              <a:t>- All groups stick </a:t>
            </a:r>
            <a:r>
              <a:rPr lang="en-US" sz="2800" smtClean="0"/>
              <a:t>your </a:t>
            </a:r>
            <a:r>
              <a:rPr lang="en-US" sz="2800"/>
              <a:t>paper on the board.</a:t>
            </a:r>
          </a:p>
          <a:p>
            <a:r>
              <a:rPr lang="en-US" sz="2800"/>
              <a:t>- </a:t>
            </a:r>
            <a:r>
              <a:rPr lang="en-US" sz="2800" smtClean="0"/>
              <a:t>The </a:t>
            </a:r>
            <a:r>
              <a:rPr lang="en-US" sz="2800"/>
              <a:t>group with the most ideas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BRAINSTORMING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6647" y="955853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Suggested ideas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1387013" y="1663739"/>
            <a:ext cx="99556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- Organize nature walks/excursions to local parks, areas of bio-diversity</a:t>
            </a:r>
            <a:endParaRPr lang="en-US" sz="2400"/>
          </a:p>
          <a:p>
            <a:r>
              <a:rPr lang="en-US" sz="2400" i="1"/>
              <a:t>- Organize site visits to museums, interpretation centres, and archaeological sites</a:t>
            </a:r>
            <a:endParaRPr lang="en-US" sz="2400"/>
          </a:p>
          <a:p>
            <a:r>
              <a:rPr lang="en-US" sz="2400" i="1"/>
              <a:t>- Organize essay competitions on literature (in English and local languages) </a:t>
            </a:r>
            <a:endParaRPr lang="en-US" sz="2400"/>
          </a:p>
          <a:p>
            <a:r>
              <a:rPr lang="en-US" sz="2400" i="1"/>
              <a:t>- Carry out small research projects for students that can be put up as mini-exhibitions/bulletin board displays on heritage.</a:t>
            </a:r>
            <a:endParaRPr lang="en-US" sz="2400"/>
          </a:p>
          <a:p>
            <a:r>
              <a:rPr lang="en-US" sz="2400" i="1"/>
              <a:t>- Involve students in documenting local living heritage like festivals, performing arts or craftsmen and women.</a:t>
            </a:r>
            <a:endParaRPr lang="en-US" sz="2400"/>
          </a:p>
          <a:p>
            <a:r>
              <a:rPr lang="en-US" sz="2400" i="1"/>
              <a:t> - Establish clubs for heritage debates, quizzes, discussions and activities like presentations, field trips and documentation.</a:t>
            </a:r>
            <a:endParaRPr lang="en-US" sz="2400"/>
          </a:p>
          <a:p>
            <a:r>
              <a:rPr lang="en-US" sz="2400" i="1"/>
              <a:t>- Organizing painting and drawing competitions for students at built heritage sites</a:t>
            </a:r>
            <a:endParaRPr lang="en-US" sz="2400"/>
          </a:p>
          <a:p>
            <a:r>
              <a:rPr lang="en-US" sz="2400" i="1"/>
              <a:t>- Clean up the environment, investigate its local official and oral history.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Ask and answer the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questions.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19900" y="31786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/>
              <a:t>Why do people visit heritage sites? </a:t>
            </a:r>
            <a:endParaRPr lang="en-US" sz="2800"/>
          </a:p>
          <a:p>
            <a:r>
              <a:rPr lang="en-US" sz="2800" i="1"/>
              <a:t>What can we do at heritage sites? </a:t>
            </a:r>
            <a:endParaRPr lang="en-US" sz="2800"/>
          </a:p>
          <a:p>
            <a:r>
              <a:rPr lang="en-US" sz="2800" i="1"/>
              <a:t>What can we learn from them?</a:t>
            </a:r>
            <a:endParaRPr lang="en-US" sz="2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50" y="2288104"/>
            <a:ext cx="5346437" cy="33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appreciate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recognize the good qualities of somebody/something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88088" y="2771761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/əˈpriːʃieɪt/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484" y="2174250"/>
            <a:ext cx="4694241" cy="3263615"/>
          </a:xfrm>
          <a:prstGeom prst="rect">
            <a:avLst/>
          </a:prstGeom>
        </p:spPr>
      </p:pic>
      <p:pic>
        <p:nvPicPr>
          <p:cNvPr id="3" name="wcG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11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challenge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an invitation or a suggestion to somebody that they should enter a competition, fight, etc.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9727" y="2771761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/ˈtʃælɪndʒ/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124" y="2110400"/>
            <a:ext cx="4774762" cy="2867525"/>
          </a:xfrm>
          <a:prstGeom prst="rect">
            <a:avLst/>
          </a:prstGeom>
        </p:spPr>
      </p:pic>
      <p:pic>
        <p:nvPicPr>
          <p:cNvPr id="5" name="challen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41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trending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being discussed a lot on social media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9456" y="2771761"/>
            <a:ext cx="1721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/ˈtrendɪŋ/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860" y="2031244"/>
            <a:ext cx="5093434" cy="3053207"/>
          </a:xfrm>
          <a:prstGeom prst="rect">
            <a:avLst/>
          </a:prstGeom>
        </p:spPr>
      </p:pic>
      <p:pic>
        <p:nvPicPr>
          <p:cNvPr id="5" name="tren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578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2781</TotalTime>
  <Words>761</Words>
  <Application>Microsoft Office PowerPoint</Application>
  <PresentationFormat>Widescreen</PresentationFormat>
  <Paragraphs>143</Paragraphs>
  <Slides>22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104THAIHA</cp:lastModifiedBy>
  <cp:revision>168</cp:revision>
  <dcterms:created xsi:type="dcterms:W3CDTF">2020-12-09T02:04:09Z</dcterms:created>
  <dcterms:modified xsi:type="dcterms:W3CDTF">2023-01-07T07:25:32Z</dcterms:modified>
</cp:coreProperties>
</file>