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67" r:id="rId11"/>
    <p:sldId id="256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313" r:id="rId39"/>
    <p:sldId id="315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2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1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93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0770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75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6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88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8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9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6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5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7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7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slide" Target="slide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5.xml"/><Relationship Id="rId18" Type="http://schemas.microsoft.com/office/2007/relationships/hdphoto" Target="../media/hdphoto8.wdp"/><Relationship Id="rId26" Type="http://schemas.openxmlformats.org/officeDocument/2006/relationships/image" Target="../media/image33.png"/><Relationship Id="rId3" Type="http://schemas.openxmlformats.org/officeDocument/2006/relationships/image" Target="../media/image25.png"/><Relationship Id="rId21" Type="http://schemas.openxmlformats.org/officeDocument/2006/relationships/slide" Target="slide17.xml"/><Relationship Id="rId7" Type="http://schemas.openxmlformats.org/officeDocument/2006/relationships/slide" Target="slide13.xml"/><Relationship Id="rId12" Type="http://schemas.microsoft.com/office/2007/relationships/hdphoto" Target="../media/hdphoto6.wdp"/><Relationship Id="rId17" Type="http://schemas.openxmlformats.org/officeDocument/2006/relationships/image" Target="../media/image30.png"/><Relationship Id="rId25" Type="http://schemas.openxmlformats.org/officeDocument/2006/relationships/image" Target="../media/image32.gif"/><Relationship Id="rId2" Type="http://schemas.openxmlformats.org/officeDocument/2006/relationships/image" Target="../media/image24.png"/><Relationship Id="rId16" Type="http://schemas.openxmlformats.org/officeDocument/2006/relationships/slide" Target="slide16.xml"/><Relationship Id="rId20" Type="http://schemas.microsoft.com/office/2007/relationships/hdphoto" Target="../media/hdphoto9.wdp"/><Relationship Id="rId29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24" Type="http://schemas.openxmlformats.org/officeDocument/2006/relationships/slide" Target="slide20.xml"/><Relationship Id="rId5" Type="http://schemas.openxmlformats.org/officeDocument/2006/relationships/image" Target="../media/image26.png"/><Relationship Id="rId15" Type="http://schemas.microsoft.com/office/2007/relationships/hdphoto" Target="../media/hdphoto7.wdp"/><Relationship Id="rId23" Type="http://schemas.openxmlformats.org/officeDocument/2006/relationships/slide" Target="slide19.xml"/><Relationship Id="rId28" Type="http://schemas.microsoft.com/office/2007/relationships/hdphoto" Target="../media/hdphoto10.wdp"/><Relationship Id="rId10" Type="http://schemas.openxmlformats.org/officeDocument/2006/relationships/slide" Target="slide14.xml"/><Relationship Id="rId19" Type="http://schemas.openxmlformats.org/officeDocument/2006/relationships/image" Target="../media/image31.png"/><Relationship Id="rId4" Type="http://schemas.openxmlformats.org/officeDocument/2006/relationships/slide" Target="slide12.xml"/><Relationship Id="rId9" Type="http://schemas.microsoft.com/office/2007/relationships/hdphoto" Target="../media/hdphoto5.wdp"/><Relationship Id="rId14" Type="http://schemas.openxmlformats.org/officeDocument/2006/relationships/image" Target="../media/image29.png"/><Relationship Id="rId22" Type="http://schemas.openxmlformats.org/officeDocument/2006/relationships/slide" Target="slide18.xml"/><Relationship Id="rId27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12" Type="http://schemas.openxmlformats.org/officeDocument/2006/relationships/image" Target="../media/image4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48.png"/><Relationship Id="rId10" Type="http://schemas.openxmlformats.org/officeDocument/2006/relationships/slide" Target="slide11.xml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12" Type="http://schemas.openxmlformats.org/officeDocument/2006/relationships/image" Target="../media/image5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50.png"/><Relationship Id="rId10" Type="http://schemas.openxmlformats.org/officeDocument/2006/relationships/slide" Target="slide11.xml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slide" Target="slide1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12" Type="http://schemas.openxmlformats.org/officeDocument/2006/relationships/image" Target="../media/image8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image" Target="../media/image83.jpeg"/><Relationship Id="rId4" Type="http://schemas.openxmlformats.org/officeDocument/2006/relationships/image" Target="../media/image80.png"/><Relationship Id="rId9" Type="http://schemas.openxmlformats.org/officeDocument/2006/relationships/image" Target="../media/image77.png"/><Relationship Id="rId1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7.wdp"/><Relationship Id="rId12" Type="http://schemas.microsoft.com/office/2007/relationships/hdphoto" Target="../media/hdphoto1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8.png"/><Relationship Id="rId11" Type="http://schemas.openxmlformats.org/officeDocument/2006/relationships/image" Target="../media/image83.jpeg"/><Relationship Id="rId5" Type="http://schemas.openxmlformats.org/officeDocument/2006/relationships/image" Target="../media/image84.png"/><Relationship Id="rId15" Type="http://schemas.openxmlformats.org/officeDocument/2006/relationships/image" Target="../media/image86.png"/><Relationship Id="rId10" Type="http://schemas.openxmlformats.org/officeDocument/2006/relationships/image" Target="../media/image77.png"/><Relationship Id="rId4" Type="http://schemas.openxmlformats.org/officeDocument/2006/relationships/image" Target="../media/image87.jpeg"/><Relationship Id="rId9" Type="http://schemas.microsoft.com/office/2007/relationships/hdphoto" Target="../media/hdphoto18.wdp"/><Relationship Id="rId1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77.png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png"/><Relationship Id="rId12" Type="http://schemas.microsoft.com/office/2007/relationships/hdphoto" Target="../media/hdphoto22.wdp"/><Relationship Id="rId17" Type="http://schemas.openxmlformats.org/officeDocument/2006/relationships/image" Target="../media/image75.png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1" Type="http://schemas.microsoft.com/office/2007/relationships/media" Target="../media/media3.wav"/><Relationship Id="rId6" Type="http://schemas.microsoft.com/office/2007/relationships/hdphoto" Target="../media/hdphoto19.wdp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5" Type="http://schemas.microsoft.com/office/2007/relationships/hdphoto" Target="../media/hdphoto16.wdp"/><Relationship Id="rId10" Type="http://schemas.microsoft.com/office/2007/relationships/hdphoto" Target="../media/hdphoto21.wdp"/><Relationship Id="rId19" Type="http://schemas.openxmlformats.org/officeDocument/2006/relationships/image" Target="../media/image86.png"/><Relationship Id="rId4" Type="http://schemas.openxmlformats.org/officeDocument/2006/relationships/image" Target="../media/image90.jpeg"/><Relationship Id="rId9" Type="http://schemas.openxmlformats.org/officeDocument/2006/relationships/image" Target="../media/image93.png"/><Relationship Id="rId1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7.png"/><Relationship Id="rId12" Type="http://schemas.openxmlformats.org/officeDocument/2006/relationships/image" Target="../media/image8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3.wdp"/><Relationship Id="rId11" Type="http://schemas.openxmlformats.org/officeDocument/2006/relationships/image" Target="../media/image75.png"/><Relationship Id="rId5" Type="http://schemas.openxmlformats.org/officeDocument/2006/relationships/image" Target="../media/image96.png"/><Relationship Id="rId10" Type="http://schemas.openxmlformats.org/officeDocument/2006/relationships/image" Target="../media/image84.png"/><Relationship Id="rId4" Type="http://schemas.openxmlformats.org/officeDocument/2006/relationships/image" Target="../media/image95.jpeg"/><Relationship Id="rId9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9.png"/><Relationship Id="rId12" Type="http://schemas.openxmlformats.org/officeDocument/2006/relationships/image" Target="../media/image8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4.wdp"/><Relationship Id="rId11" Type="http://schemas.microsoft.com/office/2007/relationships/hdphoto" Target="../media/hdphoto16.wdp"/><Relationship Id="rId5" Type="http://schemas.openxmlformats.org/officeDocument/2006/relationships/image" Target="../media/image98.png"/><Relationship Id="rId15" Type="http://schemas.openxmlformats.org/officeDocument/2006/relationships/image" Target="../media/image86.png"/><Relationship Id="rId10" Type="http://schemas.openxmlformats.org/officeDocument/2006/relationships/image" Target="../media/image83.jpeg"/><Relationship Id="rId4" Type="http://schemas.openxmlformats.org/officeDocument/2006/relationships/image" Target="../media/image97.jpeg"/><Relationship Id="rId9" Type="http://schemas.openxmlformats.org/officeDocument/2006/relationships/image" Target="../media/image100.png"/><Relationship Id="rId1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microsoft.com/office/2007/relationships/hdphoto" Target="../media/hdphoto1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2.png"/><Relationship Id="rId12" Type="http://schemas.openxmlformats.org/officeDocument/2006/relationships/image" Target="../media/image83.jpeg"/><Relationship Id="rId17" Type="http://schemas.openxmlformats.org/officeDocument/2006/relationships/image" Target="../media/image86.png"/><Relationship Id="rId2" Type="http://schemas.openxmlformats.org/officeDocument/2006/relationships/audio" Target="../media/media3.wav"/><Relationship Id="rId16" Type="http://schemas.openxmlformats.org/officeDocument/2006/relationships/image" Target="../media/image85.png"/><Relationship Id="rId1" Type="http://schemas.microsoft.com/office/2007/relationships/media" Target="../media/media3.wav"/><Relationship Id="rId6" Type="http://schemas.microsoft.com/office/2007/relationships/hdphoto" Target="../media/hdphoto26.wdp"/><Relationship Id="rId11" Type="http://schemas.openxmlformats.org/officeDocument/2006/relationships/image" Target="../media/image100.png"/><Relationship Id="rId5" Type="http://schemas.openxmlformats.org/officeDocument/2006/relationships/image" Target="../media/image101.png"/><Relationship Id="rId15" Type="http://schemas.openxmlformats.org/officeDocument/2006/relationships/image" Target="../media/image75.png"/><Relationship Id="rId10" Type="http://schemas.microsoft.com/office/2007/relationships/hdphoto" Target="../media/hdphoto28.wdp"/><Relationship Id="rId4" Type="http://schemas.openxmlformats.org/officeDocument/2006/relationships/image" Target="../media/image80.png"/><Relationship Id="rId9" Type="http://schemas.openxmlformats.org/officeDocument/2006/relationships/image" Target="../media/image103.png"/><Relationship Id="rId1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5019" y="2057400"/>
            <a:ext cx="8021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300" dirty="0">
                <a:solidFill>
                  <a:srgbClr val="FF0000"/>
                </a:solidFill>
                <a:latin typeface="+mj-lt"/>
              </a:rPr>
              <a:t>CHƯƠNG 2 – BÀI 4. PHÉP NHÂN VÀ PHÉP CHIA HAI SỐ NGUYÊN</a:t>
            </a:r>
          </a:p>
        </p:txBody>
      </p:sp>
    </p:spTree>
    <p:extLst>
      <p:ext uri="{BB962C8B-B14F-4D97-AF65-F5344CB8AC3E}">
        <p14:creationId xmlns:p14="http://schemas.microsoft.com/office/powerpoint/2010/main" val="301991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1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0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7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5939" y="4148590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42" y="158712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7" y="315971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7" y="2468202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217420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68152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45177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0" y="412025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16628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4" y="3582182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13782"/>
            <a:ext cx="1164735" cy="8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88" y="1785455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3" y="-9782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57" y="-1145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50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033663" y="-57847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8" y="4056390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14422" y="-567966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904999" y="17335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05000" y="16679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010600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65" y="203464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4273" y="91969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680460"/>
            <a:ext cx="129540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347845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5" y="879243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351954"/>
            <a:ext cx="1219200" cy="7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28216" y="74295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-240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434" y="3486150"/>
            <a:ext cx="1477966" cy="4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8961" y="80266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1" y="3581632"/>
            <a:ext cx="1992654" cy="5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4273" y="88856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690" y="3489960"/>
            <a:ext cx="1407109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8434" y="84442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6329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8950" y="3409950"/>
            <a:ext cx="1847850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525301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61339" y="74166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639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2086" y="3543934"/>
            <a:ext cx="1512314" cy="5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525301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03519" y="772798"/>
                <a:ext cx="3124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. 2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</a:rPr>
                  <a:t> </a:t>
                </a:r>
                <a:r>
                  <a:rPr lang="vi-VN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519" y="772798"/>
                <a:ext cx="3124200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27655" y="3165432"/>
                <a:ext cx="492074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rgbClr val="C00000"/>
                    </a:solidFill>
                  </a:rPr>
                  <a:t>Một kho lạnh đang ở nhiệt độ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C00000"/>
                    </a:solidFill>
                  </a:rPr>
                  <a:t>, một công nhân cần đặt chế độ làm cho nhiệt độ của kho trug bình cứ mỗi phút giảm đi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C00000"/>
                    </a:solidFill>
                  </a:rPr>
                  <a:t> . Hỏi sau 5 phút nữa nhiệt trong kho giảm đi bao nhiêu độ?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55" y="3165432"/>
                <a:ext cx="4920745" cy="1477328"/>
              </a:xfrm>
              <a:prstGeom prst="rect">
                <a:avLst/>
              </a:prstGeom>
              <a:blipFill>
                <a:blip r:embed="rId12"/>
                <a:stretch>
                  <a:fillRect l="-1115" t="-2058" r="-991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3582" y="287734"/>
            <a:ext cx="2272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dirty="0">
                <a:solidFill>
                  <a:srgbClr val="FF0000"/>
                </a:solidFill>
              </a:rPr>
              <a:t>KHỞI ĐỘNG</a:t>
            </a:r>
            <a:endParaRPr lang="en-US" sz="27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2926" y="2708334"/>
            <a:ext cx="3013364" cy="1821873"/>
            <a:chOff x="3075709" y="5080000"/>
            <a:chExt cx="2733964" cy="1265382"/>
          </a:xfrm>
        </p:grpSpPr>
        <p:sp>
          <p:nvSpPr>
            <p:cNvPr id="8" name="Cloud Callout 7"/>
            <p:cNvSpPr/>
            <p:nvPr/>
          </p:nvSpPr>
          <p:spPr>
            <a:xfrm>
              <a:off x="3075709" y="5080000"/>
              <a:ext cx="2733964" cy="1265382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6777" y="5493934"/>
              <a:ext cx="1764484" cy="28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dirty="0">
                  <a:solidFill>
                    <a:srgbClr val="FFFF00"/>
                  </a:solidFill>
                </a:rPr>
                <a:t>(-10) . 5??? </a:t>
              </a:r>
              <a:endParaRPr lang="en-US" sz="21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0764" y="1011313"/>
            <a:ext cx="2064327" cy="1212273"/>
            <a:chOff x="950850" y="3420885"/>
            <a:chExt cx="1764146" cy="748146"/>
          </a:xfrm>
        </p:grpSpPr>
        <p:sp>
          <p:nvSpPr>
            <p:cNvPr id="6" name="Oval 5"/>
            <p:cNvSpPr/>
            <p:nvPr/>
          </p:nvSpPr>
          <p:spPr>
            <a:xfrm>
              <a:off x="950850" y="3420885"/>
              <a:ext cx="1764146" cy="748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94013" y="3716621"/>
              <a:ext cx="1477819" cy="25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dirty="0">
                  <a:solidFill>
                    <a:schemeClr val="bg1"/>
                  </a:solidFill>
                </a:rPr>
                <a:t>Tính: 10.5</a:t>
              </a:r>
              <a:endParaRPr lang="en-US" sz="2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81600" y="1364602"/>
            <a:ext cx="1704109" cy="644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dirty="0"/>
              <a:t>10. 5 = 50</a:t>
            </a:r>
            <a:endParaRPr lang="en-US" sz="2100" dirty="0"/>
          </a:p>
        </p:txBody>
      </p:sp>
      <p:sp>
        <p:nvSpPr>
          <p:cNvPr id="11" name="Right Arrow 10"/>
          <p:cNvSpPr/>
          <p:nvPr/>
        </p:nvSpPr>
        <p:spPr>
          <a:xfrm>
            <a:off x="3373582" y="1617449"/>
            <a:ext cx="1420091" cy="265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2399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52440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16528" y="915500"/>
                <a:ext cx="3260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+ (-10) =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sz="32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3200" dirty="0">
                    <a:solidFill>
                      <a:srgbClr val="FFFF00"/>
                    </a:solidFill>
                  </a:rPr>
                  <a:t> </a:t>
                </a:r>
                <a:endParaRPr lang="en-US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528" y="915500"/>
                <a:ext cx="3260472" cy="584775"/>
              </a:xfrm>
              <a:prstGeom prst="rect">
                <a:avLst/>
              </a:prstGeom>
              <a:blipFill>
                <a:blip r:embed="rId5"/>
                <a:stretch>
                  <a:fillRect l="-355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27655" y="3165432"/>
                <a:ext cx="49207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rgbClr val="FF0000"/>
                    </a:solidFill>
                  </a:rPr>
                  <a:t>Một kho lạnh đang ở nhiệt độ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FF0000"/>
                    </a:solidFill>
                  </a:rPr>
                  <a:t>, một công nhân cần đặt chế độ làm cho nhiệt độ của kho trug bình cứ mỗi phút giảm đi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FF0000"/>
                    </a:solidFill>
                  </a:rPr>
                  <a:t> . Hỏi sau 5 phút nữa nhiệt trong kho là bao nhiêu độ?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55" y="3165432"/>
                <a:ext cx="4920745" cy="1200329"/>
              </a:xfrm>
              <a:prstGeom prst="rect">
                <a:avLst/>
              </a:prstGeom>
              <a:blipFill>
                <a:blip r:embed="rId12"/>
                <a:stretch>
                  <a:fillRect l="-1115" t="-2538" r="-991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039090" y="1354835"/>
            <a:ext cx="3442856" cy="17248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Nhắc lại các tính chất của phép nhân số tự nhiên?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3712" y="1567226"/>
            <a:ext cx="416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giao hoán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kết hợp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nhân với số 1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phân phối của phép nhân đối với phép cộng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185" y="1101869"/>
            <a:ext cx="271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a) Tính chất giao hoán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33400" y="1616169"/>
            <a:ext cx="7623235" cy="2106532"/>
            <a:chOff x="744479" y="2105021"/>
            <a:chExt cx="10164313" cy="28087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479" y="2105021"/>
              <a:ext cx="638175" cy="742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8048" y="2109288"/>
              <a:ext cx="9260744" cy="280444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571865" y="2346197"/>
            <a:ext cx="573048" cy="207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12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4690" y="2321905"/>
            <a:ext cx="573048" cy="207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12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14690" y="2683948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6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1864" y="3012674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8448" y="3315629"/>
            <a:ext cx="545532" cy="334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-18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71864" y="2655079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6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14690" y="3023415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1644664"/>
            <a:ext cx="795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hai số nguyên có tính chất giao hoán: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0000"/>
                </a:solidFill>
              </a:rPr>
              <a:t>a.b = b.a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702" y="2554015"/>
            <a:ext cx="250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 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610" y="2970888"/>
            <a:ext cx="383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a.1=1.a = 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a.0=0.a =0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Cho hai số nguyên x, y :</a:t>
            </a:r>
          </a:p>
          <a:p>
            <a:r>
              <a:rPr lang="vi-VN" dirty="0"/>
              <a:t>Nếu x.y= 0 thì x = 0 hoặc y =0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49791" y="3350930"/>
            <a:ext cx="545532" cy="334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-18</a:t>
            </a:r>
            <a:endParaRPr lang="en-US" dirty="0">
              <a:solidFill>
                <a:srgbClr val="B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8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5977" y="1188773"/>
            <a:ext cx="285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b) Tính chất kết hợp 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15977" y="1558105"/>
            <a:ext cx="7360507" cy="2501270"/>
            <a:chOff x="942340" y="2170893"/>
            <a:chExt cx="9814009" cy="33350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340" y="2170893"/>
              <a:ext cx="685800" cy="7810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4395" y="2217845"/>
              <a:ext cx="8811954" cy="3288075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5843154" y="2433351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24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655704" y="3261169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-56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655704" y="3664586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-54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843154" y="2826347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30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639377" y="2445846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24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639378" y="2846910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30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848141" y="3261169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-56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898180" y="3670476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/>
              <a:t>-54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63930" y="1732026"/>
            <a:ext cx="515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kết hợp: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(a.b).c = a .(b.c)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084" y="2828235"/>
            <a:ext cx="837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</a:t>
            </a:r>
            <a:r>
              <a:rPr lang="vi-VN" dirty="0"/>
              <a:t> Áp dụng tính chất kết hợp của phép nhân, ta có thể viết tích của nhiều số nguyên:</a:t>
            </a:r>
          </a:p>
          <a:p>
            <a:r>
              <a:rPr lang="vi-VN" dirty="0">
                <a:solidFill>
                  <a:srgbClr val="FF3300"/>
                </a:solidFill>
              </a:rPr>
              <a:t>	a.b.c = a.(b.c) = (a.b).c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2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98" y="1272874"/>
            <a:ext cx="2333004" cy="428625"/>
          </a:xfrm>
          <a:prstGeom prst="rect">
            <a:avLst/>
          </a:prstGeom>
        </p:spPr>
      </p:pic>
      <p:sp>
        <p:nvSpPr>
          <p:cNvPr id="7" name="Flowchart: Punched Tape 6"/>
          <p:cNvSpPr/>
          <p:nvPr/>
        </p:nvSpPr>
        <p:spPr>
          <a:xfrm>
            <a:off x="0" y="2254156"/>
            <a:ext cx="975498" cy="5195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424" y="1272874"/>
            <a:ext cx="6121212" cy="1319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74117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AutoNum type="alphaLcParenR"/>
            </a:pPr>
            <a:r>
              <a:rPr lang="vi-VN" dirty="0"/>
              <a:t>- P là tích của 8 số nguyên khác 0 trong đó có đúng 4 số dương =&gt; 4 số còn lại là số âm, mà tích của 4 số âm là một số dương.Vậy</a:t>
            </a:r>
            <a:r>
              <a:rPr lang="vi-VN" dirty="0">
                <a:solidFill>
                  <a:srgbClr val="FF0000"/>
                </a:solidFill>
              </a:rPr>
              <a:t> P là số dương</a:t>
            </a:r>
            <a:r>
              <a:rPr lang="vi-VN" dirty="0"/>
              <a:t>.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Q là tích của 6 số nguyên khác 0 trong đó có duy nhất 1 số dương =&gt; 5 số còn lại là số âm, mà tích của 5 số âm là một số âm.Vậy </a:t>
            </a:r>
            <a:r>
              <a:rPr lang="vi-VN" dirty="0">
                <a:solidFill>
                  <a:srgbClr val="FF0000"/>
                </a:solidFill>
              </a:rPr>
              <a:t>Q là một số âm</a:t>
            </a:r>
            <a:r>
              <a:rPr lang="vi-VN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6279" y="4056185"/>
            <a:ext cx="5842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b) Tích của một số lẻ các số nguyên âm có dấu âm.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6279" y="4534343"/>
            <a:ext cx="6572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c) Tích của một số chẵn các số nguyên âm có dấu dương.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0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473" y="1081901"/>
            <a:ext cx="622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c) Tính chất phân phối của phép nhân đối với phép cộng.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33088" y="1431386"/>
            <a:ext cx="7671950" cy="1998717"/>
            <a:chOff x="816686" y="1916188"/>
            <a:chExt cx="8271446" cy="24193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686" y="1965755"/>
              <a:ext cx="695325" cy="6572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4832" y="1916188"/>
              <a:ext cx="7353300" cy="2419350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6674091" y="2122328"/>
            <a:ext cx="708534" cy="289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20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674091" y="3062954"/>
            <a:ext cx="708534" cy="30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24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674091" y="2747561"/>
            <a:ext cx="708534" cy="295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-36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254693" y="2430744"/>
            <a:ext cx="674981" cy="300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-4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249346" y="2112970"/>
            <a:ext cx="680328" cy="2884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20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674091" y="2420948"/>
            <a:ext cx="708534" cy="297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-4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236570" y="2747301"/>
            <a:ext cx="707432" cy="282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-36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5235019" y="3043436"/>
            <a:ext cx="708983" cy="322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1642824"/>
            <a:ext cx="737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phân phối đối với phép cộng: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a.(b+c) =a.b + a.c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2526" y="2558435"/>
            <a:ext cx="733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phân phối đối với phép trừ: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a.(b - c) =a.b - a.c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4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93" y="1354493"/>
            <a:ext cx="2422355" cy="535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336" y="1354493"/>
            <a:ext cx="3539906" cy="607219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3245772" y="2199916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622899" y="3110064"/>
            <a:ext cx="78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(-2).29 +(-2).(-99) + (-2).(-30) = (-2).[ 29  + (-99) +  (30) = (-2) .(-100) </a:t>
            </a:r>
            <a:r>
              <a:rPr lang="vi-VN" dirty="0" smtClean="0">
                <a:solidFill>
                  <a:srgbClr val="FF0000"/>
                </a:solidFill>
              </a:rPr>
              <a:t>]= </a:t>
            </a:r>
            <a:r>
              <a:rPr lang="vi-VN" dirty="0">
                <a:solidFill>
                  <a:srgbClr val="FF0000"/>
                </a:solidFill>
              </a:rPr>
              <a:t>200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95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723" y="594896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9019" y="1273411"/>
            <a:ext cx="7782575" cy="1586375"/>
            <a:chOff x="1071522" y="2228255"/>
            <a:chExt cx="8553450" cy="17621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22" y="2228255"/>
              <a:ext cx="590550" cy="7143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2072" y="2228255"/>
              <a:ext cx="7962900" cy="1762125"/>
            </a:xfrm>
            <a:prstGeom prst="rect">
              <a:avLst/>
            </a:prstGeom>
          </p:spPr>
        </p:pic>
      </p:grpSp>
      <p:sp>
        <p:nvSpPr>
          <p:cNvPr id="8" name="Flowchart: Punched Tape 7"/>
          <p:cNvSpPr/>
          <p:nvPr/>
        </p:nvSpPr>
        <p:spPr>
          <a:xfrm>
            <a:off x="3342270" y="2992786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108433" y="3967042"/>
            <a:ext cx="5338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Trung bình mỗi phút tàu lặn được:</a:t>
            </a:r>
          </a:p>
          <a:p>
            <a:r>
              <a:rPr lang="vi-VN" dirty="0">
                <a:solidFill>
                  <a:srgbClr val="FF3300"/>
                </a:solidFill>
              </a:rPr>
              <a:t>(-12) : 3 = 4 (m)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40" y="1089365"/>
            <a:ext cx="1947672" cy="1664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6962" y="1039276"/>
                <a:ext cx="637847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dirty="0"/>
                  <a:t>Cho a, b </a:t>
                </a:r>
                <a14:m>
                  <m:oMath xmlns:m="http://schemas.openxmlformats.org/officeDocument/2006/math">
                    <m:r>
                      <a:rPr lang="vi-VN">
                        <a:latin typeface="Cambria Math" panose="02040503050406030204" pitchFamily="18" charset="0"/>
                      </a:rPr>
                      <m:t>∈ </m:t>
                    </m:r>
                    <m:r>
                      <a:rPr lang="vi-VN">
                        <a:latin typeface="Cambria Math" panose="02040503050406030204" pitchFamily="18" charset="0"/>
                      </a:rPr>
                      <m:t>ℤ</m:t>
                    </m:r>
                    <m:r>
                      <a:rPr lang="vi-V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dirty="0"/>
                  <a:t>và b </a:t>
                </a:r>
                <a14:m>
                  <m:oMath xmlns:m="http://schemas.openxmlformats.org/officeDocument/2006/math">
                    <m:r>
                      <a:rPr lang="vi-VN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vi-VN" dirty="0"/>
                  <a:t>0. Nếu có số nguyên q sao cho a=bq thì: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vi-VN" dirty="0"/>
                  <a:t>Ta nói a chia hết cho b, kí hiệu a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vi-VN" dirty="0"/>
                  <a:t> b.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vi-VN" dirty="0"/>
                  <a:t>Trong phép chia hết, dấu của thương hai số nguyên cũng giống như dấu của tích.</a:t>
                </a:r>
              </a:p>
              <a:p>
                <a:pPr algn="just"/>
                <a:r>
                  <a:rPr lang="vi-VN" dirty="0"/>
                  <a:t>Ta gọi q là thương của phép chia a cho b, kí hiệu là a : b = q.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62" y="1039276"/>
                <a:ext cx="6378470" cy="1754326"/>
              </a:xfrm>
              <a:prstGeom prst="rect">
                <a:avLst/>
              </a:prstGeom>
              <a:blipFill>
                <a:blip r:embed="rId3"/>
                <a:stretch>
                  <a:fillRect l="-764" t="-1736" r="-764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03" y="3138541"/>
            <a:ext cx="2139653" cy="414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911" y="3131815"/>
            <a:ext cx="5350067" cy="80474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784417" y="3810202"/>
            <a:ext cx="811898" cy="419512"/>
            <a:chOff x="3401660" y="5666010"/>
            <a:chExt cx="1082530" cy="559349"/>
          </a:xfrm>
          <a:solidFill>
            <a:srgbClr val="FFFF00"/>
          </a:solidFill>
        </p:grpSpPr>
        <p:sp>
          <p:nvSpPr>
            <p:cNvPr id="15" name="Rounded Rectangular Callout 14"/>
            <p:cNvSpPr/>
            <p:nvPr/>
          </p:nvSpPr>
          <p:spPr>
            <a:xfrm rot="10800000">
              <a:off x="3428965" y="5666010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01660" y="5732917"/>
              <a:ext cx="108253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-1010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71299" y="3817051"/>
            <a:ext cx="790934" cy="423096"/>
            <a:chOff x="5172364" y="5871416"/>
            <a:chExt cx="1054578" cy="564127"/>
          </a:xfrm>
          <a:solidFill>
            <a:srgbClr val="FFFF00"/>
          </a:solidFill>
        </p:grpSpPr>
        <p:sp>
          <p:nvSpPr>
            <p:cNvPr id="16" name="Rounded Rectangular Callout 15"/>
            <p:cNvSpPr/>
            <p:nvPr/>
          </p:nvSpPr>
          <p:spPr>
            <a:xfrm rot="10800000">
              <a:off x="5172364" y="5871416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03303" y="5943101"/>
              <a:ext cx="92363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-8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51115" y="3803319"/>
            <a:ext cx="961580" cy="482647"/>
            <a:chOff x="7092020" y="5785238"/>
            <a:chExt cx="1282106" cy="643528"/>
          </a:xfrm>
          <a:solidFill>
            <a:srgbClr val="FFFF00"/>
          </a:solidFill>
        </p:grpSpPr>
        <p:sp>
          <p:nvSpPr>
            <p:cNvPr id="17" name="Rounded Rectangular Callout 16"/>
            <p:cNvSpPr/>
            <p:nvPr/>
          </p:nvSpPr>
          <p:spPr>
            <a:xfrm rot="10800000">
              <a:off x="7092020" y="5785238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85835" y="5936324"/>
              <a:ext cx="98829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72473" y="3783559"/>
            <a:ext cx="727198" cy="424864"/>
            <a:chOff x="8883452" y="5686658"/>
            <a:chExt cx="969597" cy="566485"/>
          </a:xfrm>
          <a:solidFill>
            <a:srgbClr val="FFFF00"/>
          </a:solidFill>
        </p:grpSpPr>
        <p:sp>
          <p:nvSpPr>
            <p:cNvPr id="14" name="Rounded Rectangular Callout 13"/>
            <p:cNvSpPr/>
            <p:nvPr/>
          </p:nvSpPr>
          <p:spPr>
            <a:xfrm rot="10800000">
              <a:off x="8883452" y="5686658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66357" y="5760701"/>
              <a:ext cx="886692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-707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8723" y="594896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5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3" y="1396366"/>
            <a:ext cx="2818223" cy="50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946" y="1396366"/>
            <a:ext cx="5692140" cy="1772030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1220689" y="2932056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957141" y="3878043"/>
            <a:ext cx="630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Trung bình trong một phút máy cấp đông thay đổi:</a:t>
            </a:r>
          </a:p>
          <a:p>
            <a:r>
              <a:rPr lang="vi-VN" dirty="0">
                <a:solidFill>
                  <a:srgbClr val="FF0000"/>
                </a:solidFill>
              </a:rPr>
              <a:t>(-12) : 6 = -2 (độ C)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723" y="594896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5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086100" y="1657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6100" y="1657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35" y="1226623"/>
            <a:ext cx="553857" cy="553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374" y="654000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1" y="1345428"/>
            <a:ext cx="59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a) Hoàn thành phép tính sau: (-4).3 = (-4) + (-4) + (-4) 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1" y="201377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b) Theo cách trên hãy tính: (-5).2        (-6).3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2073" y="1345427"/>
            <a:ext cx="92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-12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8742" y="2567619"/>
            <a:ext cx="269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(-5).2 = (-5) + (-5) = -10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0343" y="2620909"/>
            <a:ext cx="340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(-6).3 =  (-6) +(-6) + (-6) = -18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1" y="3405991"/>
            <a:ext cx="680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c) Em có nhận xét gì về dấu của tích hai số nguyên khác dấu?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92748" y="3984979"/>
            <a:ext cx="677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Dấu của tích hai số nguyên khác dấu đều mang dấu âm.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9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11" grpId="0"/>
      <p:bldP spid="14" grpId="0"/>
      <p:bldP spid="16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91" y="646980"/>
            <a:ext cx="51365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5. Bội và ước của một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124058" y="990580"/>
            <a:ext cx="3228109" cy="1177637"/>
          </a:xfrm>
          <a:prstGeom prst="cloud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Nhắc lại khái niệm bội và ước trong tập số tự nhiên?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98473" y="1071067"/>
            <a:ext cx="3595255" cy="92825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Nếu số tự nhiên a chia hết cho số tự nhiên b thì ta nói a là bội của b còn b là ước của </a:t>
            </a:r>
            <a:r>
              <a:rPr lang="vi-VN" sz="1350" dirty="0">
                <a:solidFill>
                  <a:srgbClr val="FFFF00"/>
                </a:solidFill>
              </a:rPr>
              <a:t>a.</a:t>
            </a:r>
            <a:endParaRPr lang="en-US" sz="135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9269" y="1333300"/>
                <a:ext cx="7898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Cho a, b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∈</m:t>
                    </m:r>
                    <m:r>
                      <a:rPr lang="vi-VN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dirty="0"/>
                  <a:t> . Nếu a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vi-VN" dirty="0"/>
                  <a:t> thì ta nói a là bội của b và b là ước của a.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69" y="1333300"/>
                <a:ext cx="7898931" cy="369332"/>
              </a:xfrm>
              <a:prstGeom prst="rect">
                <a:avLst/>
              </a:prstGeom>
              <a:blipFill>
                <a:blip r:embed="rId2"/>
                <a:stretch>
                  <a:fillRect l="-69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1264" y="1891922"/>
                <a:ext cx="75335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Ví dụ: 15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⋮(−3</m:t>
                    </m:r>
                  </m:oMath>
                </a14:m>
                <a:r>
                  <a:rPr lang="vi-VN" dirty="0"/>
                  <a:t>) thì: 15 là bội của (-3) và (-3) là ước của 15.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64" y="1891922"/>
                <a:ext cx="7533519" cy="369332"/>
              </a:xfrm>
              <a:prstGeom prst="rect">
                <a:avLst/>
              </a:prstGeom>
              <a:blipFill>
                <a:blip r:embed="rId3"/>
                <a:stretch>
                  <a:fillRect l="-72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94" y="2439039"/>
            <a:ext cx="2670611" cy="621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959" y="2431280"/>
            <a:ext cx="4079227" cy="657940"/>
          </a:xfrm>
          <a:prstGeom prst="rect">
            <a:avLst/>
          </a:prstGeom>
        </p:spPr>
      </p:pic>
      <p:sp>
        <p:nvSpPr>
          <p:cNvPr id="11" name="Flowchart: Punched Tape 10"/>
          <p:cNvSpPr/>
          <p:nvPr/>
        </p:nvSpPr>
        <p:spPr>
          <a:xfrm>
            <a:off x="3569648" y="3105440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5124493" y="3198552"/>
            <a:ext cx="335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lphaLcParenR"/>
            </a:pPr>
            <a:r>
              <a:rPr lang="vi-VN" dirty="0">
                <a:solidFill>
                  <a:srgbClr val="C00000"/>
                </a:solidFill>
              </a:rPr>
              <a:t>-10 là một bội của 2.</a:t>
            </a:r>
          </a:p>
          <a:p>
            <a:pPr marL="257175" indent="-257175">
              <a:buAutoNum type="alphaLcParenR"/>
            </a:pPr>
            <a:r>
              <a:rPr lang="vi-VN" dirty="0">
                <a:solidFill>
                  <a:srgbClr val="C00000"/>
                </a:solidFill>
              </a:rPr>
              <a:t>Ư(5) = {-5; -1; 1; 5}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1264" y="3638550"/>
                <a:ext cx="3567614" cy="904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0000"/>
                    </a:solidFill>
                  </a:rPr>
                  <a:t>Chú ý: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 Ư(</m:t>
                              </m:r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Ư(</m:t>
                              </m:r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Ư</m:t>
                    </m:r>
                    <m:r>
                      <m:rPr>
                        <m:sty m:val="p"/>
                      </m:rP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>
                    <a:solidFill>
                      <a:srgbClr val="FF0000"/>
                    </a:solidFill>
                  </a:rPr>
                  <a:t>(a,b)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64" y="3638550"/>
                <a:ext cx="3567614" cy="904415"/>
              </a:xfrm>
              <a:prstGeom prst="rect">
                <a:avLst/>
              </a:prstGeom>
              <a:blipFill>
                <a:blip r:embed="rId6"/>
                <a:stretch>
                  <a:fillRect l="-1538" t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52167" y="1382995"/>
            <a:ext cx="746306" cy="44580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11943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/>
      <p:bldP spid="8" grpId="0"/>
      <p:bldP spid="11" grpId="0" animBg="1"/>
      <p:bldP spid="12" grpId="0"/>
      <p:bldP spid="13" grpId="0"/>
      <p:bldP spid="2" grpId="0" animBg="1"/>
      <p:bldP spid="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3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6670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Ước của -3 là: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 2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169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 smtClean="0">
                <a:solidFill>
                  <a:srgbClr val="0033CC"/>
                </a:solidFill>
              </a:rPr>
              <a:t> -6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7523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</a:t>
            </a:r>
            <a:r>
              <a:rPr lang="vi-VN" sz="2400" dirty="0" smtClean="0">
                <a:solidFill>
                  <a:srgbClr val="0033CC"/>
                </a:solidFill>
              </a:rPr>
              <a:t>  0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0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D.</a:t>
            </a:r>
            <a:r>
              <a:rPr lang="vi-VN" sz="2000" dirty="0">
                <a:solidFill>
                  <a:srgbClr val="0033CC"/>
                </a:solidFill>
              </a:rPr>
              <a:t> </a:t>
            </a:r>
            <a:r>
              <a:rPr lang="vi-VN" sz="2000" dirty="0" smtClean="0">
                <a:solidFill>
                  <a:srgbClr val="0033CC"/>
                </a:solidFill>
              </a:rPr>
              <a:t>3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4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27432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Bội của -8 là: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   17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34200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      -2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</a:t>
            </a:r>
            <a:r>
              <a:rPr lang="vi-VN" sz="2400" dirty="0" smtClean="0">
                <a:solidFill>
                  <a:srgbClr val="0033CC"/>
                </a:solidFill>
              </a:rPr>
              <a:t>   -24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2255157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000" dirty="0">
                <a:solidFill>
                  <a:srgbClr val="0033CC"/>
                </a:solidFill>
              </a:rPr>
              <a:t> </a:t>
            </a:r>
            <a:r>
              <a:rPr lang="vi-VN" sz="2000" dirty="0" smtClean="0">
                <a:solidFill>
                  <a:srgbClr val="0033CC"/>
                </a:solidFill>
              </a:rPr>
              <a:t>   4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6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309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 -420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 smtClean="0">
                <a:solidFill>
                  <a:srgbClr val="0033CC"/>
                </a:solidFill>
              </a:rPr>
              <a:t>   410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12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     125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>
                <a:solidFill>
                  <a:srgbClr val="0033CC"/>
                </a:solidFill>
              </a:rPr>
              <a:t>420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" name="TextBox 40"/>
          <p:cNvSpPr txBox="1"/>
          <p:nvPr/>
        </p:nvSpPr>
        <p:spPr>
          <a:xfrm>
            <a:off x="2721787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5.(-3).4.(-7)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40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651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33670" y="2705443"/>
            <a:ext cx="237446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{1;5}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3670" y="3952961"/>
            <a:ext cx="237446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 smtClean="0">
                <a:solidFill>
                  <a:srgbClr val="0033CC"/>
                </a:solidFill>
              </a:rPr>
              <a:t> {-1;-5; 1}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81600" y="3893610"/>
            <a:ext cx="3200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{-5; -2; -1; 1; 2; 5}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231576" y="2661180"/>
            <a:ext cx="306892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 smtClean="0">
                <a:solidFill>
                  <a:srgbClr val="0033CC"/>
                </a:solidFill>
              </a:rPr>
              <a:t>{-5; -1; 1; 5}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5908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ƯC(5 , 10) là: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374141" y="249628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2657654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4" y="211828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4882887" y="2568498"/>
            <a:ext cx="244132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</a:t>
            </a:r>
            <a:r>
              <a:rPr lang="vi-VN" sz="2400" dirty="0" smtClean="0">
                <a:solidFill>
                  <a:srgbClr val="0033CC"/>
                </a:solidFill>
              </a:rPr>
              <a:t> 10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7989" y="3848320"/>
            <a:ext cx="243521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</a:t>
            </a:r>
            <a:r>
              <a:rPr lang="vi-VN" sz="2400" dirty="0" smtClean="0">
                <a:solidFill>
                  <a:srgbClr val="0033CC"/>
                </a:solidFill>
              </a:rPr>
              <a:t> 30 triệu đồng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82887" y="3765396"/>
            <a:ext cx="25085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15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1000" y="2568498"/>
            <a:ext cx="2438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 smtClean="0">
                <a:solidFill>
                  <a:srgbClr val="0033CC"/>
                </a:solidFill>
              </a:rPr>
              <a:t>20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1812473" y="108245"/>
            <a:ext cx="5730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Sau một quý kinh doanh bác Ba lãi được 60 triệu đồng. Tính trung bình số tiền lãi trong mỗi tháng bác Ba nhận được?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3756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354882" y="265142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7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622780"/>
            <a:ext cx="1600200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090158" y="3513144"/>
            <a:ext cx="1824246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656606"/>
            <a:ext cx="1676400" cy="12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595" y="2395472"/>
            <a:ext cx="4151392" cy="3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0986" y="2255157"/>
            <a:ext cx="22312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>
                <a:solidFill>
                  <a:srgbClr val="0033CC"/>
                </a:solidFill>
              </a:rPr>
              <a:t> 3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4448" y="3781865"/>
            <a:ext cx="220155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>
                <a:solidFill>
                  <a:srgbClr val="0033CC"/>
                </a:solidFill>
              </a:rPr>
              <a:t> 1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585572" y="3814642"/>
            <a:ext cx="2339228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D.</a:t>
            </a:r>
            <a:r>
              <a:rPr lang="vi-VN" sz="2400" dirty="0">
                <a:solidFill>
                  <a:srgbClr val="0033CC"/>
                </a:solidFill>
              </a:rPr>
              <a:t> 6 triệu đồng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628020" y="2347772"/>
            <a:ext cx="222058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>
                <a:solidFill>
                  <a:srgbClr val="0033CC"/>
                </a:solidFill>
              </a:rPr>
              <a:t>4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096830" y="248209"/>
            <a:ext cx="5253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33CC"/>
                </a:solidFill>
              </a:rPr>
              <a:t>Sau một quý kinh doanh chú Tư lỗ được 12 triệu đồng. Tính trung bình số tiền lỗ trong mỗi tháng của chú Tư?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8004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2630682" y="257034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0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037" y="277091"/>
            <a:ext cx="4516582" cy="685800"/>
            <a:chOff x="221672" y="1948873"/>
            <a:chExt cx="6460426" cy="1828800"/>
          </a:xfrm>
          <a:solidFill>
            <a:srgbClr val="FFC000"/>
          </a:solidFill>
        </p:grpSpPr>
        <p:sp>
          <p:nvSpPr>
            <p:cNvPr id="5" name="Rounded Rectangle 4"/>
            <p:cNvSpPr/>
            <p:nvPr/>
          </p:nvSpPr>
          <p:spPr>
            <a:xfrm>
              <a:off x="221672" y="1948873"/>
              <a:ext cx="6262254" cy="18288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1672" y="2401609"/>
              <a:ext cx="646042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Sau bài này, các em làm được những gì?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9625" y="1236542"/>
            <a:ext cx="7632484" cy="3730313"/>
            <a:chOff x="929625" y="1236542"/>
            <a:chExt cx="7632484" cy="3730313"/>
          </a:xfrm>
        </p:grpSpPr>
        <p:sp>
          <p:nvSpPr>
            <p:cNvPr id="7" name="Vertical Scroll 6"/>
            <p:cNvSpPr/>
            <p:nvPr/>
          </p:nvSpPr>
          <p:spPr>
            <a:xfrm>
              <a:off x="929625" y="1236542"/>
              <a:ext cx="7632484" cy="3730313"/>
            </a:xfrm>
            <a:prstGeom prst="verticalScroll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1138" y="1648692"/>
              <a:ext cx="6314571" cy="3006436"/>
            </a:xfrm>
            <a:prstGeom prst="rect">
              <a:avLst/>
            </a:prstGeom>
          </p:spPr>
        </p:pic>
      </p:grpSp>
      <p:sp>
        <p:nvSpPr>
          <p:cNvPr id="9" name="Down Arrow 8"/>
          <p:cNvSpPr/>
          <p:nvPr/>
        </p:nvSpPr>
        <p:spPr>
          <a:xfrm>
            <a:off x="3380509" y="962892"/>
            <a:ext cx="547255" cy="290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9974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33350"/>
            <a:ext cx="868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3300"/>
                </a:solidFill>
              </a:rPr>
              <a:t>Dặn dò:</a:t>
            </a:r>
          </a:p>
          <a:p>
            <a:r>
              <a:rPr lang="vi-VN" dirty="0" smtClean="0"/>
              <a:t>- Ôn </a:t>
            </a:r>
            <a:r>
              <a:rPr lang="vi-VN" dirty="0"/>
              <a:t>các kiến thức đã học</a:t>
            </a:r>
          </a:p>
          <a:p>
            <a:r>
              <a:rPr lang="vi-VN" dirty="0" smtClean="0"/>
              <a:t>- Làm </a:t>
            </a:r>
            <a:r>
              <a:rPr lang="vi-VN" dirty="0"/>
              <a:t>bài tập ... SBT </a:t>
            </a:r>
            <a:r>
              <a:rPr lang="vi-VN" dirty="0" smtClean="0"/>
              <a:t>...</a:t>
            </a:r>
          </a:p>
          <a:p>
            <a:pPr marL="342900" indent="-342900">
              <a:buFontTx/>
              <a:buChar char="-"/>
            </a:pPr>
            <a:r>
              <a:rPr lang="vi-VN" dirty="0" smtClean="0"/>
              <a:t>Đọc và xem trước bài “Hoạt động thực hành và trải nghiệm: Vui học cùng số nguyên”</a:t>
            </a:r>
          </a:p>
          <a:p>
            <a:pPr marL="342900" indent="-342900">
              <a:buFontTx/>
              <a:buChar char="-"/>
            </a:pPr>
            <a:r>
              <a:rPr lang="vi-VN" dirty="0" smtClean="0"/>
              <a:t>Chuẩn bị trước các dụng cụ, nguyên liệu cho bài sau:</a:t>
            </a:r>
          </a:p>
          <a:p>
            <a:r>
              <a:rPr lang="vi-VN" dirty="0" smtClean="0"/>
              <a:t>+ nhóm 4 người: 100g đậu đỏ, 100g đậu đen, khay đựng.</a:t>
            </a:r>
          </a:p>
          <a:p>
            <a:r>
              <a:rPr lang="vi-VN" dirty="0" smtClean="0"/>
              <a:t>+ mỗi tổ: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Chuẩn bị:  4 tờ giấy A1 vx sẵn cành cây nằm ngang chiếm tỉ lệ 1/3 tờ giấy A1 và tô màu theo sở thích.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Kéo, bút dạ.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Cắt sẵn 7 tấm bìa giấy kích thước 8x8, mỗi tấm bìa ghi sẵn một số từ -3 -&gt; 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Các tấm bìa nhỏ kích thước 5x5, mỗi tấm bìa vẽ các con sóc màu khác nhau và ghi tên 1 thành viên của nhóm ở dưới: Ví dụ: Mai – sóc trắng...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6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3287" y="1094555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Quy tắc nhân hai số nguyên khác dấu: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432" y="1683327"/>
            <a:ext cx="65462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vi-VN" dirty="0"/>
              <a:t>Tích của hai số nguyên khác dấu luôn là một số nguyên âm.</a:t>
            </a:r>
          </a:p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vi-VN" dirty="0"/>
              <a:t>Khi nhân hai số nguyên khác dấu, ta nhân số dương với số đối của số âm rồi thêm dấu (-) trước kết quả.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3287" y="3328231"/>
                <a:ext cx="36631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3300"/>
                    </a:solidFill>
                  </a:rPr>
                  <a:t>chú</a:t>
                </a:r>
                <a14:m>
                  <m:oMath xmlns:m="http://schemas.openxmlformats.org/officeDocument/2006/math">
                    <m:r>
                      <a:rPr lang="vi-VN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i="1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ý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Cho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r>
                      <a:rPr lang="vi-VN" dirty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dirty="0"/>
                  <a:t>, ta có:</a:t>
                </a:r>
              </a:p>
              <a:p>
                <a:r>
                  <a:rPr lang="vi-VN" dirty="0"/>
                  <a:t>(+a) . (-b) = -a.b</a:t>
                </a:r>
              </a:p>
              <a:p>
                <a:r>
                  <a:rPr lang="vi-VN" dirty="0"/>
                  <a:t>(-a) . (+b) = -a.b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87" y="3328231"/>
                <a:ext cx="3663132" cy="923330"/>
              </a:xfrm>
              <a:prstGeom prst="rect">
                <a:avLst/>
              </a:prstGeom>
              <a:blipFill>
                <a:blip r:embed="rId2"/>
                <a:stretch>
                  <a:fillRect l="-1498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23" y="1758533"/>
            <a:ext cx="1732986" cy="1165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782" y="153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710" y="659763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11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5" y="1261979"/>
            <a:ext cx="2573681" cy="532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06" y="1290445"/>
            <a:ext cx="5200867" cy="912825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3685310" y="2370100"/>
            <a:ext cx="1198418" cy="540329"/>
          </a:xfrm>
          <a:prstGeom prst="wave">
            <a:avLst>
              <a:gd name="adj1" fmla="val 12500"/>
              <a:gd name="adj2" fmla="val 211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giải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691" y="2966207"/>
            <a:ext cx="302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a) (-5) . 4 = - (5.4) = -20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691" y="3776813"/>
            <a:ext cx="275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b) 6 . (-7) = - (6.7) = -42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59382" y="2966207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c) (-14) . 20 = -(14.20) = -280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59382" y="3709394"/>
            <a:ext cx="334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d) 51.(-24) = -(51.24) = -1224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374" y="654000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0" y="1403921"/>
            <a:ext cx="2501720" cy="487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27" y="1401299"/>
            <a:ext cx="6359236" cy="16605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0826" y="3931066"/>
            <a:ext cx="750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Số tiền chị Mai nhận được là:</a:t>
            </a:r>
          </a:p>
          <a:p>
            <a:r>
              <a:rPr lang="vi-VN" dirty="0">
                <a:solidFill>
                  <a:srgbClr val="FF0000"/>
                </a:solidFill>
              </a:rPr>
              <a:t>20 . (+50 000) + 4. (-40 000) = 1 000 000 + (-160 000) = 840 000(đồng)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374" y="654000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Wave 12"/>
          <p:cNvSpPr/>
          <p:nvPr/>
        </p:nvSpPr>
        <p:spPr>
          <a:xfrm>
            <a:off x="3602183" y="3201373"/>
            <a:ext cx="1198418" cy="540329"/>
          </a:xfrm>
          <a:prstGeom prst="wave">
            <a:avLst>
              <a:gd name="adj1" fmla="val 12500"/>
              <a:gd name="adj2" fmla="val 211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giải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619" y="613519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80" y="1180871"/>
            <a:ext cx="3771879" cy="1224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2" y="1134282"/>
            <a:ext cx="464344" cy="528638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3718701" y="1279984"/>
            <a:ext cx="931718" cy="349301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12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720595" y="1613645"/>
            <a:ext cx="927930" cy="459486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10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572000" y="461665"/>
            <a:ext cx="4187537" cy="1669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Nhân hai số nguyên dương ta thực hiện như thế nào?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0" y="2368090"/>
            <a:ext cx="7371918" cy="2204722"/>
          </a:xfrm>
          <a:prstGeom prst="rect">
            <a:avLst/>
          </a:prstGeom>
        </p:spPr>
      </p:pic>
      <p:sp>
        <p:nvSpPr>
          <p:cNvPr id="23" name="Wave 22"/>
          <p:cNvSpPr/>
          <p:nvPr/>
        </p:nvSpPr>
        <p:spPr>
          <a:xfrm>
            <a:off x="3726943" y="3601937"/>
            <a:ext cx="4701979" cy="942944"/>
          </a:xfrm>
          <a:prstGeom prst="wave">
            <a:avLst>
              <a:gd name="adj1" fmla="val 12500"/>
              <a:gd name="adj2" fmla="val 1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Tx/>
              <a:buChar char="-"/>
            </a:pPr>
            <a:r>
              <a:rPr lang="vi-VN" dirty="0">
                <a:solidFill>
                  <a:srgbClr val="FFC000"/>
                </a:solidFill>
              </a:rPr>
              <a:t>Dấu của các thừa số đều là dấu âm.</a:t>
            </a:r>
          </a:p>
          <a:p>
            <a:pPr algn="ctr"/>
            <a:r>
              <a:rPr lang="vi-VN" dirty="0">
                <a:solidFill>
                  <a:srgbClr val="FFC000"/>
                </a:solidFill>
              </a:rPr>
              <a:t>- Dấu của các tích </a:t>
            </a:r>
            <a:r>
              <a:rPr lang="vi-VN" dirty="0" smtClean="0">
                <a:solidFill>
                  <a:srgbClr val="FFC000"/>
                </a:solidFill>
              </a:rPr>
              <a:t>đều </a:t>
            </a:r>
            <a:r>
              <a:rPr lang="vi-VN" dirty="0">
                <a:solidFill>
                  <a:srgbClr val="FFC000"/>
                </a:solidFill>
              </a:rPr>
              <a:t>mang dấu dương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593236" y="4136457"/>
            <a:ext cx="927930" cy="327599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10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19234" y="1608056"/>
            <a:ext cx="2083018" cy="2942444"/>
            <a:chOff x="-599814" y="1734595"/>
            <a:chExt cx="2350845" cy="2511522"/>
          </a:xfrm>
        </p:grpSpPr>
        <p:sp>
          <p:nvSpPr>
            <p:cNvPr id="15" name="Left Brace 14"/>
            <p:cNvSpPr/>
            <p:nvPr/>
          </p:nvSpPr>
          <p:spPr>
            <a:xfrm>
              <a:off x="1519509" y="3772046"/>
              <a:ext cx="231522" cy="372341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599814" y="1734595"/>
              <a:ext cx="2335034" cy="2511522"/>
              <a:chOff x="5144910" y="3718627"/>
              <a:chExt cx="3113379" cy="3348696"/>
            </a:xfrm>
          </p:grpSpPr>
          <p:sp>
            <p:nvSpPr>
              <p:cNvPr id="2" name="Cloud Callout 1"/>
              <p:cNvSpPr/>
              <p:nvPr/>
            </p:nvSpPr>
            <p:spPr>
              <a:xfrm rot="18022975">
                <a:off x="5027252" y="3836285"/>
                <a:ext cx="3348696" cy="3113379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23340" y="4112984"/>
                <a:ext cx="2257739" cy="2708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FF00"/>
                    </a:solidFill>
                  </a:rPr>
                  <a:t>Nhận xét dấu của các thừa số trong hai phép tính trên và dấu tích của chúng?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1" name="Oval Callout 20"/>
          <p:cNvSpPr/>
          <p:nvPr/>
        </p:nvSpPr>
        <p:spPr>
          <a:xfrm>
            <a:off x="2593236" y="3728378"/>
            <a:ext cx="927930" cy="354072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7000914" y="491632"/>
            <a:ext cx="2209800" cy="987758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FFFF00"/>
                </a:solidFill>
              </a:rPr>
              <a:t>Nhân như hai số tự nhiên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802530" y="2417339"/>
            <a:ext cx="4187537" cy="1669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Nhân hai số </a:t>
            </a:r>
            <a:r>
              <a:rPr lang="vi-VN">
                <a:solidFill>
                  <a:srgbClr val="FFFF00"/>
                </a:solidFill>
              </a:rPr>
              <a:t>nguyên </a:t>
            </a:r>
            <a:r>
              <a:rPr lang="vi-VN" smtClean="0">
                <a:solidFill>
                  <a:srgbClr val="FFFF00"/>
                </a:solidFill>
              </a:rPr>
              <a:t>âm </a:t>
            </a:r>
            <a:r>
              <a:rPr lang="vi-VN" dirty="0">
                <a:solidFill>
                  <a:srgbClr val="FFFF00"/>
                </a:solidFill>
              </a:rPr>
              <a:t>ta thực hiện như thế nào?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1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23" grpId="0" animBg="1"/>
      <p:bldP spid="23" grpId="1" animBg="1"/>
      <p:bldP spid="18" grpId="0" animBg="1"/>
      <p:bldP spid="21" grpId="0" animBg="1"/>
      <p:bldP spid="7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8764" y="1042733"/>
            <a:ext cx="6144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Quy tắc nhân hai số nguyên cùng dấu: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Khi nhân hai số nguyên cùng dương, ta nhân chúng như nhân hai số tự nhiên.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Khi nhân hai số nguyên cùng âm, ta nhân hai số đối của chúng.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8765" y="2670854"/>
            <a:ext cx="155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794" y="1177050"/>
            <a:ext cx="2060898" cy="126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6636" y="3208144"/>
            <a:ext cx="7053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Tx/>
              <a:buChar char="-"/>
            </a:pPr>
            <a:r>
              <a:rPr lang="vi-VN" dirty="0"/>
              <a:t>Cho hai số nguyên dương a và b, ta có:  (-a).(-b) = (+a).(+b) =a.b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637" y="3717678"/>
            <a:ext cx="685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Tích của hai số nguyên cùng dấu luôn là một số nguyên dương.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619" y="613519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0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74" y="1189185"/>
            <a:ext cx="2604979" cy="619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772" y="1139819"/>
            <a:ext cx="4099646" cy="140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055" y="3015783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a = (-2).(-3) = 2.3 =6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2855" y="3768107"/>
            <a:ext cx="3863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d = (-10).(-20) = 10.20 =200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2855" y="3015783"/>
            <a:ext cx="2998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c = (+3).(+2) = 3.2 =6</a:t>
            </a:r>
          </a:p>
        </p:txBody>
      </p:sp>
      <p:sp>
        <p:nvSpPr>
          <p:cNvPr id="9" name="Rectangle 8"/>
          <p:cNvSpPr/>
          <p:nvPr/>
        </p:nvSpPr>
        <p:spPr>
          <a:xfrm>
            <a:off x="471055" y="3764179"/>
            <a:ext cx="328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b = (-15).(-6) =15.6 =90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9" y="613519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</TotalTime>
  <Words>1929</Words>
  <Application>Microsoft Office PowerPoint</Application>
  <PresentationFormat>On-screen Show (16:9)</PresentationFormat>
  <Paragraphs>227</Paragraphs>
  <Slides>39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Cambria Math</vt:lpstr>
      <vt:lpstr>Times New Roman</vt:lpstr>
      <vt:lpstr>Tw Cen MT</vt:lpstr>
      <vt:lpstr>Droplet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52</cp:revision>
  <dcterms:created xsi:type="dcterms:W3CDTF">2017-12-31T23:29:53Z</dcterms:created>
  <dcterms:modified xsi:type="dcterms:W3CDTF">2021-08-14T12:31:39Z</dcterms:modified>
</cp:coreProperties>
</file>