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27" r:id="rId3"/>
  </p:sldMasterIdLst>
  <p:notesMasterIdLst>
    <p:notesMasterId r:id="rId57"/>
  </p:notesMasterIdLst>
  <p:sldIdLst>
    <p:sldId id="257" r:id="rId4"/>
    <p:sldId id="258" r:id="rId5"/>
    <p:sldId id="259" r:id="rId6"/>
    <p:sldId id="260" r:id="rId7"/>
    <p:sldId id="261" r:id="rId8"/>
    <p:sldId id="262" r:id="rId9"/>
    <p:sldId id="295" r:id="rId10"/>
    <p:sldId id="264" r:id="rId11"/>
    <p:sldId id="296" r:id="rId12"/>
    <p:sldId id="308" r:id="rId13"/>
    <p:sldId id="297" r:id="rId14"/>
    <p:sldId id="266" r:id="rId15"/>
    <p:sldId id="303" r:id="rId16"/>
    <p:sldId id="302" r:id="rId17"/>
    <p:sldId id="267" r:id="rId18"/>
    <p:sldId id="269" r:id="rId19"/>
    <p:sldId id="298" r:id="rId20"/>
    <p:sldId id="268" r:id="rId21"/>
    <p:sldId id="270" r:id="rId22"/>
    <p:sldId id="305" r:id="rId23"/>
    <p:sldId id="304" r:id="rId24"/>
    <p:sldId id="271" r:id="rId25"/>
    <p:sldId id="272" r:id="rId26"/>
    <p:sldId id="306" r:id="rId27"/>
    <p:sldId id="274" r:id="rId28"/>
    <p:sldId id="299" r:id="rId29"/>
    <p:sldId id="275" r:id="rId30"/>
    <p:sldId id="276" r:id="rId31"/>
    <p:sldId id="277" r:id="rId32"/>
    <p:sldId id="278" r:id="rId33"/>
    <p:sldId id="279" r:id="rId34"/>
    <p:sldId id="280" r:id="rId35"/>
    <p:sldId id="281" r:id="rId36"/>
    <p:sldId id="300" r:id="rId37"/>
    <p:sldId id="301" r:id="rId38"/>
    <p:sldId id="292" r:id="rId39"/>
    <p:sldId id="286" r:id="rId40"/>
    <p:sldId id="307" r:id="rId41"/>
    <p:sldId id="287" r:id="rId42"/>
    <p:sldId id="288" r:id="rId43"/>
    <p:sldId id="289" r:id="rId44"/>
    <p:sldId id="291" r:id="rId45"/>
    <p:sldId id="293" r:id="rId46"/>
    <p:sldId id="309" r:id="rId47"/>
    <p:sldId id="310" r:id="rId48"/>
    <p:sldId id="311" r:id="rId49"/>
    <p:sldId id="312" r:id="rId50"/>
    <p:sldId id="313" r:id="rId51"/>
    <p:sldId id="314" r:id="rId52"/>
    <p:sldId id="315" r:id="rId53"/>
    <p:sldId id="316" r:id="rId54"/>
    <p:sldId id="317" r:id="rId55"/>
    <p:sldId id="29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EADFC5-344F-4806-AAD7-30065095FEC0}" type="datetimeFigureOut">
              <a:rPr lang="en-US" smtClean="0"/>
              <a:pPr/>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D18F-3741-4D3F-A3F3-91799448BFB4}" type="slidenum">
              <a:rPr lang="en-US" smtClean="0"/>
              <a:pPr/>
              <a:t>‹#›</a:t>
            </a:fld>
            <a:endParaRPr lang="en-US"/>
          </a:p>
        </p:txBody>
      </p:sp>
    </p:spTree>
    <p:extLst>
      <p:ext uri="{BB962C8B-B14F-4D97-AF65-F5344CB8AC3E}">
        <p14:creationId xmlns:p14="http://schemas.microsoft.com/office/powerpoint/2010/main" val="260409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BE85A3-C1DA-42DB-9BA1-9FAEC16327E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347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09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711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altLang="vi-VN"/>
          </a:p>
        </p:txBody>
      </p:sp>
      <p:sp>
        <p:nvSpPr>
          <p:cNvPr id="9220" name="Slide Number Placeholder 3"/>
          <p:cNvSpPr>
            <a:spLocks noGrp="1"/>
          </p:cNvSpPr>
          <p:nvPr>
            <p:ph type="sldNum" sz="quarter" idx="5"/>
          </p:nvPr>
        </p:nvSpPr>
        <p:spPr bwMode="auto">
          <a:noFill/>
          <a:ln>
            <a:miter lim="800000"/>
            <a:headEnd/>
            <a:tailEnd/>
          </a:ln>
        </p:spPr>
        <p:txBody>
          <a:bodyPr/>
          <a:lstStyle/>
          <a:p>
            <a:pPr>
              <a:defRPr/>
            </a:pPr>
            <a:fld id="{2CC27DDD-8EF0-4401-B995-C865313EEDA5}" type="slidenum">
              <a:rPr lang="en-US" altLang="vi-VN">
                <a:solidFill>
                  <a:prstClr val="black"/>
                </a:solidFill>
              </a:rPr>
              <a:pPr>
                <a:defRPr/>
              </a:pPr>
              <a:t>35</a:t>
            </a:fld>
            <a:endParaRPr lang="en-US" altLang="vi-VN">
              <a:solidFill>
                <a:prstClr val="black"/>
              </a:solidFill>
            </a:endParaRPr>
          </a:p>
        </p:txBody>
      </p:sp>
    </p:spTree>
    <p:extLst>
      <p:ext uri="{BB962C8B-B14F-4D97-AF65-F5344CB8AC3E}">
        <p14:creationId xmlns:p14="http://schemas.microsoft.com/office/powerpoint/2010/main" val="304296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altLang="vi-VN"/>
          </a:p>
        </p:txBody>
      </p:sp>
      <p:sp>
        <p:nvSpPr>
          <p:cNvPr id="9220" name="Slide Number Placeholder 3"/>
          <p:cNvSpPr>
            <a:spLocks noGrp="1"/>
          </p:cNvSpPr>
          <p:nvPr>
            <p:ph type="sldNum" sz="quarter" idx="5"/>
          </p:nvPr>
        </p:nvSpPr>
        <p:spPr bwMode="auto">
          <a:noFill/>
          <a:ln>
            <a:miter lim="800000"/>
            <a:headEnd/>
            <a:tailEnd/>
          </a:ln>
        </p:spPr>
        <p:txBody>
          <a:bodyPr/>
          <a:lstStyle/>
          <a:p>
            <a:pPr>
              <a:defRPr/>
            </a:pPr>
            <a:fld id="{2CC27DDD-8EF0-4401-B995-C865313EEDA5}" type="slidenum">
              <a:rPr lang="en-US" altLang="vi-VN">
                <a:solidFill>
                  <a:prstClr val="black"/>
                </a:solidFill>
              </a:rPr>
              <a:pPr>
                <a:defRPr/>
              </a:pPr>
              <a:t>40</a:t>
            </a:fld>
            <a:endParaRPr lang="en-US" altLang="vi-VN">
              <a:solidFill>
                <a:prstClr val="black"/>
              </a:solidFill>
            </a:endParaRPr>
          </a:p>
        </p:txBody>
      </p:sp>
    </p:spTree>
    <p:extLst>
      <p:ext uri="{BB962C8B-B14F-4D97-AF65-F5344CB8AC3E}">
        <p14:creationId xmlns:p14="http://schemas.microsoft.com/office/powerpoint/2010/main" val="304296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97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3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09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5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7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37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87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327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31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72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52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7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4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785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41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67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117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948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991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317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645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18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7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1898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4496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693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410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1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36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71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1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945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04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2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235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36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91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347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994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743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867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648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493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939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540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721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456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764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52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175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886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71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388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523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9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063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507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318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563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56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78" y="405302"/>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900102113"/>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5"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圆角 11"/>
          <p:cNvSpPr/>
          <p:nvPr userDrawn="1"/>
        </p:nvSpPr>
        <p:spPr>
          <a:xfrm>
            <a:off x="644578" y="405302"/>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矩形: 圆角 59"/>
          <p:cNvSpPr/>
          <p:nvPr userDrawn="1"/>
        </p:nvSpPr>
        <p:spPr>
          <a:xfrm>
            <a:off x="707035"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2"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97131644"/>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26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95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211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0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013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7600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53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876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676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666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93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89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46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5573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2476"/>
        <p:cNvGrpSpPr/>
        <p:nvPr/>
      </p:nvGrpSpPr>
      <p:grpSpPr>
        <a:xfrm>
          <a:off x="0" y="0"/>
          <a:ext cx="0" cy="0"/>
          <a:chOff x="0" y="0"/>
          <a:chExt cx="0" cy="0"/>
        </a:xfrm>
      </p:grpSpPr>
      <p:sp>
        <p:nvSpPr>
          <p:cNvPr id="2477" name="Google Shape;2477;p29"/>
          <p:cNvSpPr/>
          <p:nvPr/>
        </p:nvSpPr>
        <p:spPr>
          <a:xfrm>
            <a:off x="-267" y="6144669"/>
            <a:ext cx="12192029" cy="758705"/>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8" name="Google Shape;2478;p29"/>
          <p:cNvSpPr/>
          <p:nvPr/>
        </p:nvSpPr>
        <p:spPr>
          <a:xfrm flipH="1">
            <a:off x="-38283" y="6482533"/>
            <a:ext cx="12230000" cy="4208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9" name="Google Shape;2479;p29"/>
          <p:cNvSpPr/>
          <p:nvPr/>
        </p:nvSpPr>
        <p:spPr>
          <a:xfrm>
            <a:off x="-233" y="0"/>
            <a:ext cx="12191972" cy="593331"/>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grpSp>
        <p:nvGrpSpPr>
          <p:cNvPr id="2480" name="Google Shape;2480;p29"/>
          <p:cNvGrpSpPr/>
          <p:nvPr/>
        </p:nvGrpSpPr>
        <p:grpSpPr>
          <a:xfrm>
            <a:off x="3915393" y="-439395"/>
            <a:ext cx="3912311" cy="944411"/>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29"/>
          <p:cNvGrpSpPr/>
          <p:nvPr/>
        </p:nvGrpSpPr>
        <p:grpSpPr>
          <a:xfrm>
            <a:off x="-958125" y="3753875"/>
            <a:ext cx="1829071" cy="2607992"/>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566" name="Google Shape;2566;p29"/>
          <p:cNvGrpSpPr/>
          <p:nvPr/>
        </p:nvGrpSpPr>
        <p:grpSpPr>
          <a:xfrm>
            <a:off x="11485834" y="956653"/>
            <a:ext cx="1699601" cy="1032416"/>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03" name="Google Shape;2603;p29"/>
          <p:cNvGrpSpPr/>
          <p:nvPr/>
        </p:nvGrpSpPr>
        <p:grpSpPr>
          <a:xfrm>
            <a:off x="11033187" y="6144670"/>
            <a:ext cx="410684" cy="31156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612" name="Google Shape;2612;p29"/>
          <p:cNvSpPr txBox="1">
            <a:spLocks noGrp="1"/>
          </p:cNvSpPr>
          <p:nvPr>
            <p:ph type="title"/>
          </p:nvPr>
        </p:nvSpPr>
        <p:spPr>
          <a:xfrm>
            <a:off x="960000" y="702167"/>
            <a:ext cx="10272000" cy="5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0373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38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02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3.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760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588B2-2E08-47DC-9C15-2920B4EF6080}"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8FA3D-7F3B-4A2E-B068-DE69389D5A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219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7A32-FC4B-4C7C-A276-139103C6B095}"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48344-CA65-4764-9018-5267A3C0F0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43239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E033298C-AB1A-4432-8595-E4198C06A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2459" cy="685800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4400">
            <a:off x="9009756" y="1530749"/>
            <a:ext cx="576117" cy="688835"/>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953414" flipH="1">
            <a:off x="1675582" y="3798531"/>
            <a:ext cx="597141" cy="713973"/>
          </a:xfrm>
          <a:prstGeom prst="rect">
            <a:avLst/>
          </a:prstGeom>
        </p:spPr>
      </p:pic>
      <p:sp>
        <p:nvSpPr>
          <p:cNvPr id="14" name="Rectangle 13"/>
          <p:cNvSpPr/>
          <p:nvPr/>
        </p:nvSpPr>
        <p:spPr>
          <a:xfrm>
            <a:off x="1724502" y="1453035"/>
            <a:ext cx="8733453" cy="2605072"/>
          </a:xfrm>
          <a:prstGeom prst="rect">
            <a:avLst/>
          </a:prstGeom>
          <a:noFill/>
        </p:spPr>
        <p:txBody>
          <a:bodyPr wrap="square" lIns="121920" tIns="60960" rIns="121920" bIns="6096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50000"/>
              </a:lnSpc>
            </a:pPr>
            <a:r>
              <a:rPr lang="en-US" sz="3733"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CHÀO MỪNG CÁC BẠN HS ĐẾN VỚI CHỦ ĐỀ 3- BÀI 5</a:t>
            </a:r>
          </a:p>
          <a:p>
            <a:pPr algn="ctr">
              <a:lnSpc>
                <a:spcPct val="150000"/>
              </a:lnSpc>
            </a:pPr>
            <a:r>
              <a:rPr lang="en-US" sz="3733"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GIỚI THIỆU VỀ LIÊN KẾT HÓA HỌC</a:t>
            </a:r>
            <a:endParaRPr lang="en-US" sz="4400"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23132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14"/>
                                        </p:tgtEl>
                                        <p:attrNameLst>
                                          <p:attrName>style.color</p:attrName>
                                        </p:attrNameLst>
                                      </p:cBhvr>
                                      <p:to>
                                        <p:clrVal>
                                          <a:srgbClr val="F717D2"/>
                                        </p:clrVal>
                                      </p:to>
                                    </p:set>
                                    <p:set>
                                      <p:cBhvr>
                                        <p:cTn id="7" dur="500" autoRev="1" fill="hold"/>
                                        <p:tgtEl>
                                          <p:spTgt spid="14"/>
                                        </p:tgtEl>
                                        <p:attrNameLst>
                                          <p:attrName>fillcolor</p:attrName>
                                        </p:attrNameLst>
                                      </p:cBhvr>
                                      <p:to>
                                        <p:clrVal>
                                          <a:srgbClr val="F717D2"/>
                                        </p:clrVal>
                                      </p:to>
                                    </p:set>
                                    <p:set>
                                      <p:cBhvr>
                                        <p:cTn id="8" dur="500" autoRev="1"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3E12-02B4-5D31-9498-D636E8BE3F40}"/>
              </a:ext>
            </a:extLst>
          </p:cNvPr>
          <p:cNvSpPr>
            <a:spLocks noGrp="1"/>
          </p:cNvSpPr>
          <p:nvPr>
            <p:ph type="title"/>
          </p:nvPr>
        </p:nvSpPr>
        <p:spPr>
          <a:xfrm>
            <a:off x="142292" y="197174"/>
            <a:ext cx="11702143" cy="1930206"/>
          </a:xfrm>
        </p:spPr>
        <p:txBody>
          <a:bodyPr>
            <a:noAutofit/>
          </a:bodyPr>
          <a:lstStyle/>
          <a:p>
            <a:r>
              <a:rPr lang="vi-VN" sz="2400" b="1" i="0" dirty="0">
                <a:solidFill>
                  <a:srgbClr val="FF0000"/>
                </a:solidFill>
                <a:effectLst/>
              </a:rPr>
              <a:t>Tìm hiểu thêm trang 34 KHTN lớp 7:</a:t>
            </a:r>
            <a:r>
              <a:rPr lang="vi-VN" sz="2400" b="0" i="0" dirty="0">
                <a:solidFill>
                  <a:srgbClr val="FF0000"/>
                </a:solidFill>
                <a:effectLst/>
              </a:rPr>
              <a:t> </a:t>
            </a:r>
            <a:r>
              <a:rPr lang="vi-VN" sz="2400" b="0" i="0" dirty="0">
                <a:solidFill>
                  <a:srgbClr val="000000"/>
                </a:solidFill>
                <a:effectLst/>
              </a:rPr>
              <a:t>Helium được phát hiện vào năm 1868, khi các nhà khoa học nhận thấy một số nguyên tố chưa được biết đến trong quang phổ ánh sáng từ Mặt Trời. Helium được đặt theo tên của thần Mặt Trời – Helios (theo tiếng Hy Lạp). Tuy nhiên, phải tới năm 1895, các nhà khoa học mới thu được helium trong quá trình xử lí quặng uranium. Mặc dù trong vũ trụ, helium là khí phổ biến thứ hai sau khí hydrogen, nhưng trên Trái Đất khí helium tương đối hiếm. Hãy tìm hiểu một số ứng dụng của helium trong thực tiễn.</a:t>
            </a:r>
            <a:endParaRPr lang="en-US" sz="2400" dirty="0"/>
          </a:p>
        </p:txBody>
      </p:sp>
      <p:sp>
        <p:nvSpPr>
          <p:cNvPr id="5" name="TextBox 4">
            <a:extLst>
              <a:ext uri="{FF2B5EF4-FFF2-40B4-BE49-F238E27FC236}">
                <a16:creationId xmlns:a16="http://schemas.microsoft.com/office/drawing/2014/main" id="{E3A1BD2B-295C-07C7-DB61-CE25A5A720B4}"/>
              </a:ext>
            </a:extLst>
          </p:cNvPr>
          <p:cNvSpPr txBox="1"/>
          <p:nvPr/>
        </p:nvSpPr>
        <p:spPr>
          <a:xfrm>
            <a:off x="176892" y="2421810"/>
            <a:ext cx="11632941" cy="3785652"/>
          </a:xfrm>
          <a:prstGeom prst="rect">
            <a:avLst/>
          </a:prstGeom>
          <a:noFill/>
        </p:spPr>
        <p:txBody>
          <a:bodyPr wrap="square">
            <a:spAutoFit/>
          </a:bodyPr>
          <a:lstStyle/>
          <a:p>
            <a:pPr algn="just"/>
            <a:r>
              <a:rPr lang="vi-VN" sz="2400" b="0" i="0" dirty="0">
                <a:solidFill>
                  <a:srgbClr val="FF0000"/>
                </a:solidFill>
                <a:effectLst/>
                <a:latin typeface="+mj-lt"/>
              </a:rPr>
              <a:t>Một số ứng dụng của helium trong thực tiễn:</a:t>
            </a:r>
          </a:p>
          <a:p>
            <a:pPr algn="just"/>
            <a:r>
              <a:rPr lang="vi-VN" sz="2400" b="0" i="0" dirty="0">
                <a:solidFill>
                  <a:srgbClr val="FF0000"/>
                </a:solidFill>
                <a:effectLst/>
                <a:latin typeface="+mj-lt"/>
              </a:rPr>
              <a:t>+ Helium được kết hợp với oxygen để giúp cho các bệnh nhân gặp vấn đề về hô hấp có thể thở dễ dàng hơn. Khí này, ở trạng thái lỏng cũng được sử dụng để làm mát nam châm siêu dẫn trong các loại máy chụp cộng hưởng từ. Tránh sinh nhiệt quá cao gây nguy hiểm.</a:t>
            </a:r>
          </a:p>
          <a:p>
            <a:pPr algn="just"/>
            <a:r>
              <a:rPr lang="vi-VN" sz="2400" b="0" i="0" dirty="0">
                <a:solidFill>
                  <a:srgbClr val="FF0000"/>
                </a:solidFill>
                <a:effectLst/>
                <a:latin typeface="+mj-lt"/>
              </a:rPr>
              <a:t>+ Helium nhẹ hơn không khí nên thường được dùng để bơm vào khí cầu hay bóng bay.</a:t>
            </a:r>
          </a:p>
          <a:p>
            <a:pPr algn="just"/>
            <a:r>
              <a:rPr lang="vi-VN" sz="2400" b="0" i="0" dirty="0">
                <a:solidFill>
                  <a:srgbClr val="FF0000"/>
                </a:solidFill>
                <a:effectLst/>
                <a:latin typeface="+mj-lt"/>
              </a:rPr>
              <a:t>+ Helium được sử dụng làm môi trường truyền nhiệt trong lò phản ứng hạt nhân thế hệ mới.</a:t>
            </a:r>
          </a:p>
          <a:p>
            <a:pPr algn="just"/>
            <a:r>
              <a:rPr lang="vi-VN" sz="2400" b="0" i="0" dirty="0">
                <a:solidFill>
                  <a:srgbClr val="FF0000"/>
                </a:solidFill>
                <a:effectLst/>
                <a:latin typeface="+mj-lt"/>
              </a:rPr>
              <a:t>+ Khí helium được sử dụng để phát hiện rò rỉ. Bởi vì helium có kích thước phân tử nhỏ nhất do đó khí helium đi dễ dàng qua những chỗ rò rỉ nhỏ nhất.</a:t>
            </a:r>
          </a:p>
          <a:p>
            <a:pPr algn="just"/>
            <a:r>
              <a:rPr lang="vi-VN" sz="2400" b="0" i="0" dirty="0">
                <a:solidFill>
                  <a:srgbClr val="FF0000"/>
                </a:solidFill>
                <a:effectLst/>
                <a:latin typeface="+mj-lt"/>
              </a:rPr>
              <a:t>+ Helium được dùng để sản xuất chất bán dẫn, sợi cáp quang, sử dụng trong một số ổ đĩa cứng, kính thiên văn,...</a:t>
            </a:r>
          </a:p>
        </p:txBody>
      </p:sp>
    </p:spTree>
    <p:extLst>
      <p:ext uri="{BB962C8B-B14F-4D97-AF65-F5344CB8AC3E}">
        <p14:creationId xmlns:p14="http://schemas.microsoft.com/office/powerpoint/2010/main" val="14193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53" y="186526"/>
            <a:ext cx="11647358" cy="584775"/>
          </a:xfrm>
          <a:prstGeom prst="rect">
            <a:avLst/>
          </a:prstGeom>
        </p:spPr>
        <p:txBody>
          <a:bodyPr wrap="square">
            <a:spAutoFit/>
          </a:bodyPr>
          <a:lstStyle/>
          <a:p>
            <a:pPr algn="ctr"/>
            <a:r>
              <a:rPr lang="en-US" sz="3200" b="1" u="sng" dirty="0">
                <a:solidFill>
                  <a:srgbClr val="0000CC"/>
                </a:solidFill>
                <a:latin typeface="Times New Roman" panose="02020603050405020304" pitchFamily="18" charset="0"/>
                <a:ea typeface="Times New Roman" panose="02020603050405020304" pitchFamily="18" charset="0"/>
              </a:rPr>
              <a:t>CHỦ ĐỀ 3- BÀI 5</a:t>
            </a:r>
            <a:r>
              <a:rPr lang="en-US" sz="3200" b="1" dirty="0">
                <a:solidFill>
                  <a:srgbClr val="0000CC"/>
                </a:solidFill>
                <a:latin typeface="Times New Roman" panose="02020603050405020304" pitchFamily="18" charset="0"/>
                <a:ea typeface="Times New Roman" panose="02020603050405020304" pitchFamily="18" charset="0"/>
              </a:rPr>
              <a:t>: GIỚI THIỆU VỀ LIÊN KẾT HÓA HỌC</a:t>
            </a:r>
            <a:endParaRPr lang="en-US" sz="3200" b="1" dirty="0">
              <a:solidFill>
                <a:srgbClr val="0000CC"/>
              </a:solidFill>
            </a:endParaRPr>
          </a:p>
        </p:txBody>
      </p:sp>
      <p:sp>
        <p:nvSpPr>
          <p:cNvPr id="11" name="Rectangle 10"/>
          <p:cNvSpPr/>
          <p:nvPr/>
        </p:nvSpPr>
        <p:spPr>
          <a:xfrm>
            <a:off x="330303" y="1163412"/>
            <a:ext cx="3556358" cy="619272"/>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 KẾT ION</a:t>
            </a:r>
            <a:endParaRPr lang="en-US" sz="2400" u="sng"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279681" y="1938049"/>
            <a:ext cx="9817688"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1.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sodium chloride:</a:t>
            </a:r>
            <a:endParaRPr lang="en-US" sz="3200" dirty="0">
              <a:solidFill>
                <a:srgbClr val="2313F9"/>
              </a:solidFill>
            </a:endParaRPr>
          </a:p>
        </p:txBody>
      </p:sp>
    </p:spTree>
    <p:extLst>
      <p:ext uri="{BB962C8B-B14F-4D97-AF65-F5344CB8AC3E}">
        <p14:creationId xmlns:p14="http://schemas.microsoft.com/office/powerpoint/2010/main" val="2420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4.png"/>
          <p:cNvPicPr/>
          <p:nvPr/>
        </p:nvPicPr>
        <p:blipFill>
          <a:blip r:embed="rId2"/>
          <a:stretch>
            <a:fillRect/>
          </a:stretch>
        </p:blipFill>
        <p:spPr>
          <a:xfrm>
            <a:off x="316170" y="2409675"/>
            <a:ext cx="5426440" cy="2999907"/>
          </a:xfrm>
          <a:prstGeom prst="rect">
            <a:avLst/>
          </a:prstGeom>
        </p:spPr>
      </p:pic>
      <p:pic>
        <p:nvPicPr>
          <p:cNvPr id="3" name="Picture 2" descr="Screenshot_5.png"/>
          <p:cNvPicPr/>
          <p:nvPr/>
        </p:nvPicPr>
        <p:blipFill>
          <a:blip r:embed="rId3"/>
          <a:stretch>
            <a:fillRect/>
          </a:stretch>
        </p:blipFill>
        <p:spPr>
          <a:xfrm>
            <a:off x="5969603" y="2285999"/>
            <a:ext cx="5388965" cy="3226219"/>
          </a:xfrm>
          <a:prstGeom prst="rect">
            <a:avLst/>
          </a:prstGeom>
        </p:spPr>
      </p:pic>
      <p:sp>
        <p:nvSpPr>
          <p:cNvPr id="6" name="Rectangle 5"/>
          <p:cNvSpPr/>
          <p:nvPr/>
        </p:nvSpPr>
        <p:spPr>
          <a:xfrm>
            <a:off x="3683351" y="249381"/>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9" name="Rectangle 8"/>
          <p:cNvSpPr/>
          <p:nvPr/>
        </p:nvSpPr>
        <p:spPr>
          <a:xfrm>
            <a:off x="347270" y="872322"/>
            <a:ext cx="11844730" cy="1077218"/>
          </a:xfrm>
          <a:prstGeom prst="rect">
            <a:avLst/>
          </a:prstGeom>
        </p:spPr>
        <p:txBody>
          <a:bodyPr wrap="square">
            <a:spAutoFit/>
          </a:bodyPr>
          <a:lstStyle/>
          <a:p>
            <a:pPr algn="just"/>
            <a:r>
              <a:rPr lang="en-US" sz="3200" dirty="0">
                <a:solidFill>
                  <a:srgbClr val="FF0000"/>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3200" dirty="0">
                <a:solidFill>
                  <a:srgbClr val="FF0000"/>
                </a:solidFill>
                <a:latin typeface="Times New Roman" panose="02020603050405020304" pitchFamily="18" charset="0"/>
                <a:ea typeface="VNI-Times" pitchFamily="2" charset="0"/>
                <a:cs typeface="Times New Roman" panose="02020603050405020304" pitchFamily="18" charset="0"/>
              </a:rPr>
              <a:t> 1:</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5.3,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Cl</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của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endParaRPr lang="en-US" sz="3200" dirty="0">
              <a:solidFill>
                <a:srgbClr val="0000CC"/>
              </a:solidFill>
              <a:latin typeface="VNI-Times" pitchFamily="2" charset="0"/>
              <a:ea typeface="VNI-Times" pitchFamily="2" charset="0"/>
              <a:cs typeface="Times New Roman" panose="02020603050405020304" pitchFamily="18" charset="0"/>
            </a:endParaRPr>
          </a:p>
        </p:txBody>
      </p:sp>
    </p:spTree>
    <p:extLst>
      <p:ext uri="{BB962C8B-B14F-4D97-AF65-F5344CB8AC3E}">
        <p14:creationId xmlns:p14="http://schemas.microsoft.com/office/powerpoint/2010/main" val="21481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57" y="-57111"/>
            <a:ext cx="1898755" cy="584775"/>
          </a:xfrm>
          <a:prstGeom prst="rect">
            <a:avLst/>
          </a:prstGeom>
        </p:spPr>
        <p:txBody>
          <a:bodyPr wrap="square">
            <a:spAutoFit/>
          </a:bodyPr>
          <a:lstStyle/>
          <a:p>
            <a:pPr algn="just"/>
            <a:r>
              <a:rPr lang="en-US" sz="3200">
                <a:solidFill>
                  <a:srgbClr val="0000CC"/>
                </a:solidFill>
                <a:latin typeface="Times New Roman" panose="02020603050405020304" pitchFamily="18" charset="0"/>
                <a:ea typeface="VNI-Times" pitchFamily="2" charset="0"/>
                <a:cs typeface="Times New Roman" panose="02020603050405020304" pitchFamily="18" charset="0"/>
              </a:rPr>
              <a:t>+ Câu 1: </a:t>
            </a:r>
            <a:endParaRPr lang="en-US" sz="3200">
              <a:solidFill>
                <a:srgbClr val="0000CC"/>
              </a:solidFill>
              <a:latin typeface="VNI-Times" pitchFamily="2" charset="0"/>
              <a:ea typeface="VNI-Times" pitchFamily="2" charset="0"/>
              <a:cs typeface="Times New Roman" panose="02020603050405020304" pitchFamily="18" charset="0"/>
            </a:endParaRPr>
          </a:p>
        </p:txBody>
      </p:sp>
      <p:sp>
        <p:nvSpPr>
          <p:cNvPr id="4" name="Rectangle 3"/>
          <p:cNvSpPr/>
          <p:nvPr/>
        </p:nvSpPr>
        <p:spPr>
          <a:xfrm>
            <a:off x="115583" y="3618377"/>
            <a:ext cx="5811188" cy="2092881"/>
          </a:xfrm>
          <a:prstGeom prst="rect">
            <a:avLst/>
          </a:prstGeom>
        </p:spPr>
        <p:txBody>
          <a:bodyPr wrap="square">
            <a:spAutoFit/>
          </a:bodyPr>
          <a:lstStyle/>
          <a:p>
            <a:pPr algn="just"/>
            <a:r>
              <a:rPr lang="vi-VN" sz="2600" b="1" dirty="0">
                <a:solidFill>
                  <a:srgbClr val="7030A0"/>
                </a:solidFill>
                <a:latin typeface="Times New Roman" panose="02020603050405020304" pitchFamily="18" charset="0"/>
              </a:rPr>
              <a:t>- Xét ion Na</a:t>
            </a:r>
            <a:r>
              <a:rPr lang="vi-VN" sz="2600" b="1" baseline="30000" dirty="0">
                <a:solidFill>
                  <a:srgbClr val="7030A0"/>
                </a:solidFill>
                <a:latin typeface="Times New Roman" panose="02020603050405020304" pitchFamily="18" charset="0"/>
              </a:rPr>
              <a:t>+</a:t>
            </a:r>
            <a:r>
              <a:rPr lang="vi-VN" sz="2600" b="1" dirty="0">
                <a:solidFill>
                  <a:srgbClr val="7030A0"/>
                </a:solidFill>
                <a:latin typeface="Times New Roman" panose="02020603050405020304" pitchFamily="18" charset="0"/>
              </a:rPr>
              <a:t>:</a:t>
            </a:r>
          </a:p>
          <a:p>
            <a:pPr algn="just">
              <a:buFont typeface="Arial" panose="020B0604020202020204" pitchFamily="34" charset="0"/>
              <a:buChar char="•"/>
            </a:pPr>
            <a:r>
              <a:rPr lang="en-US" sz="2600" dirty="0">
                <a:solidFill>
                  <a:srgbClr val="C00000"/>
                </a:solidFill>
                <a:latin typeface="Calibri Light" panose="020F0302020204030204"/>
              </a:rPr>
              <a:t> </a:t>
            </a:r>
            <a:r>
              <a:rPr lang="vi-VN" sz="2600" dirty="0">
                <a:solidFill>
                  <a:srgbClr val="C00000"/>
                </a:solidFill>
                <a:latin typeface="Times New Roman" panose="02020603050405020304" pitchFamily="18" charset="0"/>
              </a:rPr>
              <a:t>Có 10 electron ở lớp vỏ</a:t>
            </a:r>
          </a:p>
          <a:p>
            <a:pPr algn="just">
              <a:buFont typeface="Arial" panose="020B0604020202020204" pitchFamily="34" charset="0"/>
              <a:buChar char="•"/>
            </a:pPr>
            <a:r>
              <a:rPr lang="en-US" sz="2600" dirty="0">
                <a:solidFill>
                  <a:srgbClr val="C00000"/>
                </a:solidFill>
                <a:latin typeface="Calibri Light" panose="020F0302020204030204"/>
              </a:rPr>
              <a:t> </a:t>
            </a:r>
            <a:r>
              <a:rPr lang="vi-VN" sz="2600" dirty="0">
                <a:solidFill>
                  <a:srgbClr val="C00000"/>
                </a:solidFill>
                <a:latin typeface="Times New Roman" panose="02020603050405020304" pitchFamily="18" charset="0"/>
              </a:rPr>
              <a:t>Có 2 lớp electron</a:t>
            </a:r>
          </a:p>
          <a:p>
            <a:pPr algn="just"/>
            <a:r>
              <a:rPr lang="vi-VN" sz="2600" dirty="0">
                <a:solidFill>
                  <a:srgbClr val="C00000"/>
                </a:solidFill>
                <a:latin typeface="Times New Roman" panose="02020603050405020304" pitchFamily="18" charset="0"/>
              </a:rPr>
              <a:t>=&gt; Lớp vỏ ion Na</a:t>
            </a:r>
            <a:r>
              <a:rPr lang="vi-VN" sz="2600" baseline="30000" dirty="0">
                <a:solidFill>
                  <a:srgbClr val="C00000"/>
                </a:solidFill>
                <a:latin typeface="Times New Roman" panose="02020603050405020304" pitchFamily="18" charset="0"/>
              </a:rPr>
              <a:t>+</a:t>
            </a:r>
            <a:r>
              <a:rPr lang="vi-VN" sz="2600" dirty="0">
                <a:solidFill>
                  <a:srgbClr val="C00000"/>
                </a:solidFill>
                <a:latin typeface="Times New Roman" panose="02020603050405020304" pitchFamily="18" charset="0"/>
              </a:rPr>
              <a:t> tương tự vỏ nguyên tử của nguyên tố khí hiếm Ne</a:t>
            </a:r>
          </a:p>
        </p:txBody>
      </p:sp>
      <p:pic>
        <p:nvPicPr>
          <p:cNvPr id="5" name="Picture 4" descr="Screenshot_4.png"/>
          <p:cNvPicPr/>
          <p:nvPr/>
        </p:nvPicPr>
        <p:blipFill>
          <a:blip r:embed="rId2"/>
          <a:stretch>
            <a:fillRect/>
          </a:stretch>
        </p:blipFill>
        <p:spPr>
          <a:xfrm>
            <a:off x="130629" y="694639"/>
            <a:ext cx="5187820" cy="2757688"/>
          </a:xfrm>
          <a:prstGeom prst="rect">
            <a:avLst/>
          </a:prstGeom>
        </p:spPr>
      </p:pic>
      <p:pic>
        <p:nvPicPr>
          <p:cNvPr id="11" name="Picture 10" descr="Screenshot_5.png"/>
          <p:cNvPicPr/>
          <p:nvPr/>
        </p:nvPicPr>
        <p:blipFill>
          <a:blip r:embed="rId3"/>
          <a:stretch>
            <a:fillRect/>
          </a:stretch>
        </p:blipFill>
        <p:spPr>
          <a:xfrm>
            <a:off x="5542384" y="587781"/>
            <a:ext cx="6166183" cy="2745074"/>
          </a:xfrm>
          <a:prstGeom prst="rect">
            <a:avLst/>
          </a:prstGeom>
        </p:spPr>
      </p:pic>
      <p:sp>
        <p:nvSpPr>
          <p:cNvPr id="12" name="Rectangle 11"/>
          <p:cNvSpPr/>
          <p:nvPr/>
        </p:nvSpPr>
        <p:spPr>
          <a:xfrm>
            <a:off x="6503437" y="3518728"/>
            <a:ext cx="5150498" cy="2492990"/>
          </a:xfrm>
          <a:prstGeom prst="rect">
            <a:avLst/>
          </a:prstGeom>
        </p:spPr>
        <p:txBody>
          <a:bodyPr wrap="square">
            <a:spAutoFit/>
          </a:bodyPr>
          <a:lstStyle/>
          <a:p>
            <a:pPr algn="just"/>
            <a:r>
              <a:rPr lang="vi-VN" sz="2600" b="1" dirty="0">
                <a:solidFill>
                  <a:srgbClr val="7030A0"/>
                </a:solidFill>
                <a:latin typeface="Times New Roman" panose="02020603050405020304" pitchFamily="18" charset="0"/>
              </a:rPr>
              <a:t>- Xét ion Cl</a:t>
            </a:r>
            <a:r>
              <a:rPr lang="vi-VN" sz="2600" b="1" baseline="30000" dirty="0">
                <a:solidFill>
                  <a:srgbClr val="7030A0"/>
                </a:solidFill>
                <a:latin typeface="Times New Roman" panose="02020603050405020304" pitchFamily="18" charset="0"/>
              </a:rPr>
              <a:t>-</a:t>
            </a:r>
            <a:endParaRPr lang="vi-VN" sz="2600" b="1" dirty="0">
              <a:solidFill>
                <a:srgbClr val="7030A0"/>
              </a:solidFill>
              <a:latin typeface="Times New Roman" panose="02020603050405020304" pitchFamily="18" charset="0"/>
            </a:endParaRPr>
          </a:p>
          <a:p>
            <a:pPr algn="just">
              <a:buFont typeface="Arial" panose="020B0604020202020204" pitchFamily="34" charset="0"/>
              <a:buChar char="•"/>
            </a:pPr>
            <a:r>
              <a:rPr lang="en-US" sz="2600" dirty="0">
                <a:solidFill>
                  <a:srgbClr val="C00000"/>
                </a:solidFill>
                <a:latin typeface="Times New Roman" panose="02020603050405020304" pitchFamily="18" charset="0"/>
              </a:rPr>
              <a:t> </a:t>
            </a:r>
            <a:r>
              <a:rPr lang="vi-VN" sz="2600" dirty="0">
                <a:solidFill>
                  <a:srgbClr val="C00000"/>
                </a:solidFill>
                <a:latin typeface="Times New Roman" panose="02020603050405020304" pitchFamily="18" charset="0"/>
              </a:rPr>
              <a:t>Có 18 electron ở lớp vỏ</a:t>
            </a:r>
          </a:p>
          <a:p>
            <a:pPr algn="just">
              <a:buFont typeface="Arial" panose="020B0604020202020204" pitchFamily="34" charset="0"/>
              <a:buChar char="•"/>
            </a:pPr>
            <a:r>
              <a:rPr lang="en-US" sz="2600" dirty="0">
                <a:solidFill>
                  <a:srgbClr val="C00000"/>
                </a:solidFill>
                <a:latin typeface="Times New Roman" panose="02020603050405020304" pitchFamily="18" charset="0"/>
              </a:rPr>
              <a:t> </a:t>
            </a:r>
            <a:r>
              <a:rPr lang="vi-VN" sz="2600" dirty="0">
                <a:solidFill>
                  <a:srgbClr val="C00000"/>
                </a:solidFill>
                <a:latin typeface="Times New Roman" panose="02020603050405020304" pitchFamily="18" charset="0"/>
              </a:rPr>
              <a:t>Có 3 lớp electron</a:t>
            </a:r>
          </a:p>
          <a:p>
            <a:pPr algn="just"/>
            <a:r>
              <a:rPr lang="vi-VN" sz="2600" dirty="0">
                <a:solidFill>
                  <a:srgbClr val="C00000"/>
                </a:solidFill>
                <a:latin typeface="Times New Roman" panose="02020603050405020304" pitchFamily="18" charset="0"/>
              </a:rPr>
              <a:t>=&gt; Lớp vỏ ion Cl</a:t>
            </a:r>
            <a:r>
              <a:rPr lang="vi-VN" sz="2600" baseline="30000" dirty="0">
                <a:solidFill>
                  <a:srgbClr val="C00000"/>
                </a:solidFill>
                <a:latin typeface="Times New Roman" panose="02020603050405020304" pitchFamily="18" charset="0"/>
              </a:rPr>
              <a:t>-</a:t>
            </a:r>
            <a:r>
              <a:rPr lang="vi-VN" sz="2600" dirty="0">
                <a:solidFill>
                  <a:srgbClr val="C00000"/>
                </a:solidFill>
                <a:latin typeface="Times New Roman" panose="02020603050405020304" pitchFamily="18" charset="0"/>
              </a:rPr>
              <a:t> tương tự vỏ nguyên tử của nguyên tố khí hiếm Ar</a:t>
            </a:r>
            <a:r>
              <a:rPr lang="en-US" sz="2600" dirty="0">
                <a:solidFill>
                  <a:srgbClr val="C00000"/>
                </a:solidFill>
                <a:latin typeface="Times New Roman" panose="02020603050405020304" pitchFamily="18" charset="0"/>
              </a:rPr>
              <a:t>g</a:t>
            </a:r>
            <a:r>
              <a:rPr lang="vi-VN" sz="2600" dirty="0">
                <a:solidFill>
                  <a:srgbClr val="C00000"/>
                </a:solidFill>
                <a:latin typeface="Times New Roman" panose="02020603050405020304" pitchFamily="18" charset="0"/>
              </a:rPr>
              <a:t>on</a:t>
            </a:r>
          </a:p>
        </p:txBody>
      </p:sp>
    </p:spTree>
    <p:extLst>
      <p:ext uri="{BB962C8B-B14F-4D97-AF65-F5344CB8AC3E}">
        <p14:creationId xmlns:p14="http://schemas.microsoft.com/office/powerpoint/2010/main" val="37801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4.png"/>
          <p:cNvPicPr/>
          <p:nvPr/>
        </p:nvPicPr>
        <p:blipFill>
          <a:blip r:embed="rId2"/>
          <a:stretch>
            <a:fillRect/>
          </a:stretch>
        </p:blipFill>
        <p:spPr>
          <a:xfrm>
            <a:off x="241525" y="2754908"/>
            <a:ext cx="5426440" cy="2999907"/>
          </a:xfrm>
          <a:prstGeom prst="rect">
            <a:avLst/>
          </a:prstGeom>
        </p:spPr>
      </p:pic>
      <p:pic>
        <p:nvPicPr>
          <p:cNvPr id="3" name="Picture 2" descr="Screenshot_5.png"/>
          <p:cNvPicPr/>
          <p:nvPr/>
        </p:nvPicPr>
        <p:blipFill>
          <a:blip r:embed="rId3"/>
          <a:stretch>
            <a:fillRect/>
          </a:stretch>
        </p:blipFill>
        <p:spPr>
          <a:xfrm>
            <a:off x="5866966" y="2705877"/>
            <a:ext cx="5693663" cy="2957805"/>
          </a:xfrm>
          <a:prstGeom prst="rect">
            <a:avLst/>
          </a:prstGeom>
        </p:spPr>
      </p:pic>
      <p:sp>
        <p:nvSpPr>
          <p:cNvPr id="6" name="Rectangle 5"/>
          <p:cNvSpPr/>
          <p:nvPr/>
        </p:nvSpPr>
        <p:spPr>
          <a:xfrm>
            <a:off x="3683351" y="249381"/>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9" name="Rectangle 8"/>
          <p:cNvSpPr/>
          <p:nvPr/>
        </p:nvSpPr>
        <p:spPr>
          <a:xfrm>
            <a:off x="347270" y="872322"/>
            <a:ext cx="11844730" cy="1077218"/>
          </a:xfrm>
          <a:prstGeom prst="rect">
            <a:avLst/>
          </a:prstGeom>
        </p:spPr>
        <p:txBody>
          <a:bodyPr wrap="square">
            <a:spAutoFit/>
          </a:bodyPr>
          <a:lstStyle/>
          <a:p>
            <a:pPr algn="just"/>
            <a:r>
              <a:rPr lang="en-US" sz="3200" dirty="0">
                <a:solidFill>
                  <a:srgbClr val="FF0000"/>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3200" dirty="0">
                <a:solidFill>
                  <a:srgbClr val="FF0000"/>
                </a:solidFill>
                <a:latin typeface="Times New Roman" panose="02020603050405020304" pitchFamily="18" charset="0"/>
                <a:ea typeface="VNI-Times" pitchFamily="2" charset="0"/>
                <a:cs typeface="Times New Roman" panose="02020603050405020304" pitchFamily="18" charset="0"/>
              </a:rPr>
              <a:t> 2:</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5.2,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so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Na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ion Na</a:t>
            </a:r>
            <a:r>
              <a:rPr lang="en-US" sz="3200" baseline="30000" dirty="0">
                <a:solidFill>
                  <a:srgbClr val="0000CC"/>
                </a:solidFill>
                <a:latin typeface="Times New Roman" panose="02020603050405020304" pitchFamily="18" charset="0"/>
                <a:ea typeface="VNI-Times" pitchFamily="2" charset="0"/>
                <a:cs typeface="Times New Roman" panose="02020603050405020304" pitchFamily="18" charset="0"/>
              </a:rPr>
              <a:t>+</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a:t>
            </a:r>
            <a:endParaRPr lang="en-US" sz="3200" dirty="0">
              <a:solidFill>
                <a:srgbClr val="0000CC"/>
              </a:solidFill>
              <a:latin typeface="VNI-Times" pitchFamily="2" charset="0"/>
              <a:ea typeface="VNI-Times" pitchFamily="2" charset="0"/>
              <a:cs typeface="Times New Roman" panose="02020603050405020304" pitchFamily="18" charset="0"/>
            </a:endParaRPr>
          </a:p>
        </p:txBody>
      </p:sp>
    </p:spTree>
    <p:extLst>
      <p:ext uri="{BB962C8B-B14F-4D97-AF65-F5344CB8AC3E}">
        <p14:creationId xmlns:p14="http://schemas.microsoft.com/office/powerpoint/2010/main" val="21481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4.png"/>
          <p:cNvPicPr/>
          <p:nvPr/>
        </p:nvPicPr>
        <p:blipFill>
          <a:blip r:embed="rId2"/>
          <a:stretch>
            <a:fillRect/>
          </a:stretch>
        </p:blipFill>
        <p:spPr>
          <a:xfrm>
            <a:off x="3032448" y="377396"/>
            <a:ext cx="6839339" cy="3522800"/>
          </a:xfrm>
          <a:prstGeom prst="rect">
            <a:avLst/>
          </a:prstGeom>
        </p:spPr>
      </p:pic>
      <p:sp>
        <p:nvSpPr>
          <p:cNvPr id="9" name="Rectangle 8"/>
          <p:cNvSpPr/>
          <p:nvPr/>
        </p:nvSpPr>
        <p:spPr>
          <a:xfrm>
            <a:off x="271661" y="180287"/>
            <a:ext cx="1898755" cy="584775"/>
          </a:xfrm>
          <a:prstGeom prst="rect">
            <a:avLst/>
          </a:prstGeom>
        </p:spPr>
        <p:txBody>
          <a:bodyPr wrap="square">
            <a:spAutoFit/>
          </a:bodyPr>
          <a:lstStyle/>
          <a:p>
            <a:pPr algn="just"/>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CC"/>
                </a:solidFill>
                <a:latin typeface="Times New Roman" panose="02020603050405020304" pitchFamily="18" charset="0"/>
                <a:ea typeface="VNI-Times" pitchFamily="2" charset="0"/>
                <a:cs typeface="Times New Roman" panose="02020603050405020304" pitchFamily="18" charset="0"/>
              </a:rPr>
              <a:t>Câu</a:t>
            </a:r>
            <a:r>
              <a:rPr lang="en-US" sz="3200" dirty="0">
                <a:solidFill>
                  <a:srgbClr val="0000CC"/>
                </a:solidFill>
                <a:latin typeface="Times New Roman" panose="02020603050405020304" pitchFamily="18" charset="0"/>
                <a:ea typeface="VNI-Times" pitchFamily="2" charset="0"/>
                <a:cs typeface="Times New Roman" panose="02020603050405020304" pitchFamily="18" charset="0"/>
              </a:rPr>
              <a:t> 2: </a:t>
            </a:r>
            <a:endParaRPr lang="en-US" sz="3200" dirty="0">
              <a:solidFill>
                <a:srgbClr val="0000CC"/>
              </a:solidFill>
              <a:latin typeface="VNI-Times" pitchFamily="2" charset="0"/>
              <a:ea typeface="VNI-Times" pitchFamily="2" charset="0"/>
              <a:cs typeface="Times New Roman" panose="02020603050405020304" pitchFamily="18" charset="0"/>
            </a:endParaRPr>
          </a:p>
        </p:txBody>
      </p:sp>
      <p:sp>
        <p:nvSpPr>
          <p:cNvPr id="10" name="Rectangle 9"/>
          <p:cNvSpPr/>
          <p:nvPr/>
        </p:nvSpPr>
        <p:spPr>
          <a:xfrm>
            <a:off x="1396378" y="4147456"/>
            <a:ext cx="6096000" cy="2246769"/>
          </a:xfrm>
          <a:prstGeom prst="rect">
            <a:avLst/>
          </a:prstGeom>
        </p:spPr>
        <p:txBody>
          <a:bodyPr>
            <a:spAutoFit/>
          </a:bodyPr>
          <a:lstStyle/>
          <a:p>
            <a:pPr algn="just">
              <a:buFont typeface="Arial" panose="020B0604020202020204" pitchFamily="34" charset="0"/>
              <a:buChar char="•"/>
            </a:pP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Na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11 electron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3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a:t>
            </a:r>
          </a:p>
          <a:p>
            <a:pPr algn="just">
              <a:buFont typeface="Arial" panose="020B0604020202020204" pitchFamily="34" charset="0"/>
              <a:buChar char="•"/>
            </a:pPr>
            <a:r>
              <a:rPr lang="en-US" sz="2800" dirty="0">
                <a:solidFill>
                  <a:srgbClr val="C00000"/>
                </a:solidFill>
                <a:latin typeface="Times New Roman" panose="02020603050405020304" pitchFamily="18" charset="0"/>
                <a:cs typeface="Times New Roman" panose="02020603050405020304" pitchFamily="18" charset="0"/>
              </a:rPr>
              <a:t> Ion Na</a:t>
            </a:r>
            <a:r>
              <a:rPr lang="en-US" sz="2800" baseline="30000" dirty="0">
                <a:solidFill>
                  <a:srgbClr val="C00000"/>
                </a:solidFill>
                <a:latin typeface="Times New Roman" panose="02020603050405020304" pitchFamily="18" charset="0"/>
                <a:cs typeface="Times New Roman" panose="02020603050405020304" pitchFamily="18" charset="0"/>
              </a:rPr>
              <a: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10 electron </a:t>
            </a:r>
            <a:r>
              <a:rPr lang="en-US" sz="2800" dirty="0" err="1">
                <a:solidFill>
                  <a:srgbClr val="C00000"/>
                </a:solidFill>
                <a:latin typeface="Times New Roman" panose="02020603050405020304" pitchFamily="18" charset="0"/>
                <a:cs typeface="Times New Roman" panose="02020603050405020304" pitchFamily="18" charset="0"/>
              </a:rPr>
              <a:t>và</a:t>
            </a:r>
            <a:r>
              <a:rPr lang="en-US" sz="2800" dirty="0">
                <a:solidFill>
                  <a:srgbClr val="C00000"/>
                </a:solidFill>
                <a:latin typeface="Times New Roman" panose="02020603050405020304" pitchFamily="18" charset="0"/>
                <a:cs typeface="Times New Roman" panose="02020603050405020304" pitchFamily="18" charset="0"/>
              </a:rPr>
              <a:t> 2 </a:t>
            </a:r>
            <a:r>
              <a:rPr lang="en-US" sz="2800" dirty="0" err="1">
                <a:solidFill>
                  <a:srgbClr val="C00000"/>
                </a:solidFill>
                <a:latin typeface="Times New Roman" panose="02020603050405020304" pitchFamily="18" charset="0"/>
                <a:cs typeface="Times New Roman" panose="02020603050405020304" pitchFamily="18" charset="0"/>
              </a:rPr>
              <a:t>lớp</a:t>
            </a:r>
            <a:r>
              <a:rPr lang="en-US" sz="2800" dirty="0">
                <a:solidFill>
                  <a:srgbClr val="C00000"/>
                </a:solidFill>
                <a:latin typeface="Times New Roman" panose="02020603050405020304" pitchFamily="18" charset="0"/>
                <a:cs typeface="Times New Roman" panose="02020603050405020304" pitchFamily="18" charset="0"/>
              </a:rPr>
              <a:t> electron</a:t>
            </a:r>
          </a:p>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cs typeface="Times New Roman" panose="02020603050405020304" pitchFamily="18" charset="0"/>
              </a:rPr>
              <a:t> Na </a:t>
            </a:r>
            <a:r>
              <a:rPr lang="en-US" sz="2800" dirty="0" err="1">
                <a:solidFill>
                  <a:srgbClr val="C00000"/>
                </a:solidFill>
                <a:latin typeface="Times New Roman" panose="02020603050405020304" pitchFamily="18" charset="0"/>
                <a:cs typeface="Times New Roman" panose="02020603050405020304" pitchFamily="18" charset="0"/>
              </a:rPr>
              <a:t>đã</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a:t>
            </a:r>
            <a:r>
              <a:rPr lang="en-US" sz="2800" dirty="0">
                <a:solidFill>
                  <a:srgbClr val="C00000"/>
                </a:solidFill>
                <a:latin typeface="Times New Roman" panose="02020603050405020304" pitchFamily="18" charset="0"/>
                <a:cs typeface="Times New Roman" panose="02020603050405020304" pitchFamily="18" charset="0"/>
              </a:rPr>
              <a:t> 1 electron </a:t>
            </a:r>
            <a:r>
              <a:rPr lang="en-US" sz="2800" dirty="0" err="1">
                <a:solidFill>
                  <a:srgbClr val="C00000"/>
                </a:solidFill>
                <a:latin typeface="Times New Roman" panose="02020603050405020304" pitchFamily="18" charset="0"/>
                <a:cs typeface="Times New Roman" panose="02020603050405020304" pitchFamily="18" charset="0"/>
              </a:rPr>
              <a:t>để</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tạo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thành</a:t>
            </a:r>
            <a:r>
              <a:rPr lang="en-US" sz="2800" dirty="0">
                <a:solidFill>
                  <a:srgbClr val="C00000"/>
                </a:solidFill>
                <a:latin typeface="Times New Roman" panose="02020603050405020304" pitchFamily="18" charset="0"/>
                <a:cs typeface="Times New Roman" panose="02020603050405020304" pitchFamily="18" charset="0"/>
              </a:rPr>
              <a:t> ion Na</a:t>
            </a:r>
            <a:r>
              <a:rPr lang="en-US" sz="2800" baseline="30000" dirty="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11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568" y="1797703"/>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4" name="Rectangle 3"/>
          <p:cNvSpPr/>
          <p:nvPr/>
        </p:nvSpPr>
        <p:spPr>
          <a:xfrm>
            <a:off x="504668" y="2605411"/>
            <a:ext cx="11687332" cy="584775"/>
          </a:xfrm>
          <a:prstGeom prst="rect">
            <a:avLst/>
          </a:prstGeom>
        </p:spPr>
        <p:txBody>
          <a:bodyPr wrap="square">
            <a:spAutoFit/>
          </a:bodyPr>
          <a:lstStyle/>
          <a:p>
            <a:pPr algn="ctr"/>
            <a:r>
              <a:rPr lang="en-US" sz="3200" dirty="0" err="1">
                <a:solidFill>
                  <a:srgbClr val="0000CC"/>
                </a:solidFill>
                <a:latin typeface="Times New Roman" panose="02020603050405020304" pitchFamily="18" charset="0"/>
                <a:ea typeface="Calibri" panose="020F0502020204030204" pitchFamily="34" charset="0"/>
              </a:rPr>
              <a:t>Hãy</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nêu</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sơ</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đồ</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tạo</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thành</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liên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kết</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trong</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phân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tử</a:t>
            </a:r>
            <a:r>
              <a:rPr lang="en-US" sz="3200" dirty="0">
                <a:solidFill>
                  <a:srgbClr val="0000CC"/>
                </a:solidFill>
                <a:latin typeface="Times New Roman" panose="02020603050405020304" pitchFamily="18" charset="0"/>
                <a:ea typeface="Calibri" panose="020F0502020204030204" pitchFamily="34" charset="0"/>
              </a:rPr>
              <a:t> </a:t>
            </a:r>
            <a:r>
              <a:rPr lang="en-US" sz="3200" dirty="0">
                <a:solidFill>
                  <a:srgbClr val="2313F9"/>
                </a:solidFill>
                <a:latin typeface="Times New Roman" panose="02020603050405020304" pitchFamily="18" charset="0"/>
                <a:ea typeface="Calibri" panose="020F0502020204030204" pitchFamily="34" charset="0"/>
              </a:rPr>
              <a:t>sodium chloride</a:t>
            </a:r>
            <a:endParaRPr lang="en-US" sz="3200" dirty="0">
              <a:solidFill>
                <a:srgbClr val="0000C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763" y="3419696"/>
            <a:ext cx="10795519" cy="3018425"/>
          </a:xfrm>
          <a:prstGeom prst="rect">
            <a:avLst/>
          </a:prstGeom>
        </p:spPr>
      </p:pic>
      <p:sp>
        <p:nvSpPr>
          <p:cNvPr id="8" name="Rectangle 7"/>
          <p:cNvSpPr/>
          <p:nvPr/>
        </p:nvSpPr>
        <p:spPr>
          <a:xfrm>
            <a:off x="269517" y="173035"/>
            <a:ext cx="3556358"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II. LIÊN KẾT ION</a:t>
            </a:r>
            <a:endParaRPr lang="en-US" sz="3200" dirty="0">
              <a:solidFill>
                <a:prstClr val="black"/>
              </a:solidFill>
            </a:endParaRPr>
          </a:p>
        </p:txBody>
      </p:sp>
      <p:sp>
        <p:nvSpPr>
          <p:cNvPr id="9" name="Rectangle 8"/>
          <p:cNvSpPr/>
          <p:nvPr/>
        </p:nvSpPr>
        <p:spPr>
          <a:xfrm>
            <a:off x="232194" y="711157"/>
            <a:ext cx="9817688"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1.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sodium chloride:</a:t>
            </a:r>
            <a:endParaRPr lang="en-US" sz="3200" dirty="0">
              <a:solidFill>
                <a:srgbClr val="2313F9"/>
              </a:solidFill>
            </a:endParaRPr>
          </a:p>
        </p:txBody>
      </p:sp>
    </p:spTree>
    <p:extLst>
      <p:ext uri="{BB962C8B-B14F-4D97-AF65-F5344CB8AC3E}">
        <p14:creationId xmlns:p14="http://schemas.microsoft.com/office/powerpoint/2010/main" val="678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517" y="173035"/>
            <a:ext cx="3556358"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II. LIÊN KẾT ION</a:t>
            </a:r>
            <a:endParaRPr lang="en-US" sz="3200" dirty="0">
              <a:solidFill>
                <a:prstClr val="black"/>
              </a:solidFill>
            </a:endParaRPr>
          </a:p>
        </p:txBody>
      </p:sp>
      <p:sp>
        <p:nvSpPr>
          <p:cNvPr id="9" name="Rectangle 8"/>
          <p:cNvSpPr/>
          <p:nvPr/>
        </p:nvSpPr>
        <p:spPr>
          <a:xfrm>
            <a:off x="232194" y="711157"/>
            <a:ext cx="9817688"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1.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sodium chloride:</a:t>
            </a:r>
            <a:endParaRPr lang="en-US" sz="3200" dirty="0">
              <a:solidFill>
                <a:srgbClr val="2313F9"/>
              </a:solidFill>
            </a:endParaRPr>
          </a:p>
        </p:txBody>
      </p:sp>
      <p:sp>
        <p:nvSpPr>
          <p:cNvPr id="13" name="Rectangle 12"/>
          <p:cNvSpPr/>
          <p:nvPr/>
        </p:nvSpPr>
        <p:spPr>
          <a:xfrm>
            <a:off x="1099424" y="1409085"/>
            <a:ext cx="10366615" cy="1146211"/>
          </a:xfrm>
          <a:prstGeom prst="rect">
            <a:avLst/>
          </a:prstGeom>
        </p:spPr>
        <p:txBody>
          <a:bodyPr wrap="square">
            <a:spAutoFit/>
          </a:bodyPr>
          <a:lstStyle/>
          <a:p>
            <a:pPr algn="just">
              <a:lnSpc>
                <a:spcPct val="107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dirty="0">
                <a:latin typeface="Times New Roman" panose="02020603050405020304" pitchFamily="18" charset="0"/>
                <a:ea typeface="Calibri" panose="020F0502020204030204" pitchFamily="34" charset="0"/>
                <a:cs typeface="Times New Roman" panose="02020603050405020304" pitchFamily="18" charset="0"/>
              </a:rPr>
              <a:t> ion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Na</a:t>
            </a:r>
            <a:r>
              <a:rPr lang="en-US" sz="3200" baseline="30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Cl</a:t>
            </a:r>
            <a:r>
              <a:rPr lang="en-US" sz="3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hút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3200" dirty="0">
                <a:latin typeface="Times New Roman" panose="02020603050405020304" pitchFamily="18" charset="0"/>
                <a:ea typeface="Calibri" panose="020F0502020204030204" pitchFamily="34" charset="0"/>
                <a:cs typeface="Times New Roman" panose="02020603050405020304" pitchFamily="18" charset="0"/>
              </a:rPr>
              <a:t> sodium chloride</a:t>
            </a:r>
            <a:endParaRPr lang="en-US" sz="2400" dirty="0">
              <a:ea typeface="Calibri" panose="020F0502020204030204" pitchFamily="34" charset="0"/>
              <a:cs typeface="Times New Roman" panose="02020603050405020304" pitchFamily="18" charset="0"/>
            </a:endParaRPr>
          </a:p>
        </p:txBody>
      </p:sp>
      <p:sp>
        <p:nvSpPr>
          <p:cNvPr id="10" name="Rectangle 9"/>
          <p:cNvSpPr/>
          <p:nvPr/>
        </p:nvSpPr>
        <p:spPr>
          <a:xfrm>
            <a:off x="179005" y="1322228"/>
            <a:ext cx="885179" cy="1015663"/>
          </a:xfrm>
          <a:prstGeom prst="rect">
            <a:avLst/>
          </a:prstGeom>
        </p:spPr>
        <p:txBody>
          <a:bodyPr wrap="none">
            <a:spAutoFit/>
          </a:bodyPr>
          <a:lstStyle/>
          <a:p>
            <a:r>
              <a:rPr lang="en-US" sz="6000" i="1" dirty="0">
                <a:solidFill>
                  <a:srgbClr val="0000FF"/>
                </a:solidFill>
                <a:latin typeface="Times New Roman" pitchFamily="18" charset="0"/>
                <a:cs typeface="Times New Roman" pitchFamily="18" charset="0"/>
                <a:sym typeface="Wingdings"/>
              </a:rPr>
              <a:t></a:t>
            </a:r>
            <a:endParaRPr lang="en-US" sz="6000" dirty="0"/>
          </a:p>
        </p:txBody>
      </p:sp>
    </p:spTree>
    <p:extLst>
      <p:ext uri="{BB962C8B-B14F-4D97-AF65-F5344CB8AC3E}">
        <p14:creationId xmlns:p14="http://schemas.microsoft.com/office/powerpoint/2010/main" val="678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3591" y="102366"/>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a:solidFill>
                <a:srgbClr val="FF0000"/>
              </a:solidFill>
              <a:ea typeface="Calibri" panose="020F0502020204030204" pitchFamily="34" charset="0"/>
              <a:cs typeface="Times New Roman" panose="02020603050405020304" pitchFamily="18" charset="0"/>
            </a:endParaRPr>
          </a:p>
        </p:txBody>
      </p:sp>
      <p:sp>
        <p:nvSpPr>
          <p:cNvPr id="4" name="Rectangle 3"/>
          <p:cNvSpPr/>
          <p:nvPr/>
        </p:nvSpPr>
        <p:spPr>
          <a:xfrm>
            <a:off x="349770" y="695670"/>
            <a:ext cx="11687332" cy="1815882"/>
          </a:xfrm>
          <a:prstGeom prst="rect">
            <a:avLst/>
          </a:prstGeom>
        </p:spPr>
        <p:txBody>
          <a:bodyPr wrap="square">
            <a:spAutoFit/>
          </a:bodyPr>
          <a:lstStyle/>
          <a:p>
            <a:pPr algn="just"/>
            <a:r>
              <a:rPr lang="en-US" sz="2800" dirty="0" err="1">
                <a:solidFill>
                  <a:srgbClr val="0000CC"/>
                </a:solidFill>
                <a:latin typeface="Times New Roman" panose="02020603050405020304" pitchFamily="18" charset="0"/>
                <a:ea typeface="Calibri" panose="020F0502020204030204" pitchFamily="34" charset="0"/>
              </a:rPr>
              <a:t>Câu</a:t>
            </a:r>
            <a:r>
              <a:rPr lang="en-US" sz="2800" dirty="0">
                <a:solidFill>
                  <a:srgbClr val="0000CC"/>
                </a:solidFill>
                <a:latin typeface="Times New Roman" panose="02020603050405020304" pitchFamily="18" charset="0"/>
                <a:ea typeface="Calibri" panose="020F0502020204030204" pitchFamily="34" charset="0"/>
              </a:rPr>
              <a:t> 3: </a:t>
            </a:r>
            <a:r>
              <a:rPr lang="en-US" sz="2800" dirty="0" err="1">
                <a:solidFill>
                  <a:srgbClr val="0000CC"/>
                </a:solidFill>
                <a:latin typeface="Times New Roman" panose="02020603050405020304" pitchFamily="18" charset="0"/>
                <a:ea typeface="Calibri" panose="020F0502020204030204" pitchFamily="34" charset="0"/>
              </a:rPr>
              <a:t>Số</a:t>
            </a:r>
            <a:r>
              <a:rPr lang="en-US" sz="2800" dirty="0">
                <a:solidFill>
                  <a:srgbClr val="0000CC"/>
                </a:solidFill>
                <a:latin typeface="Times New Roman" panose="02020603050405020304" pitchFamily="18" charset="0"/>
                <a:ea typeface="Calibri" panose="020F0502020204030204" pitchFamily="34" charset="0"/>
              </a:rPr>
              <a:t> electron ở </a:t>
            </a:r>
            <a:r>
              <a:rPr lang="en-US" sz="2800" dirty="0" err="1">
                <a:solidFill>
                  <a:srgbClr val="0000CC"/>
                </a:solidFill>
                <a:latin typeface="Times New Roman" panose="02020603050405020304" pitchFamily="18" charset="0"/>
                <a:ea typeface="Calibri" panose="020F0502020204030204" pitchFamily="34" charset="0"/>
              </a:rPr>
              <a:t>lớp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ngoài</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cùng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của</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và</a:t>
            </a:r>
            <a:r>
              <a:rPr lang="en-US" sz="2800" dirty="0">
                <a:solidFill>
                  <a:srgbClr val="0000CC"/>
                </a:solidFill>
                <a:latin typeface="Times New Roman" panose="02020603050405020304" pitchFamily="18" charset="0"/>
                <a:ea typeface="Calibri" panose="020F0502020204030204" pitchFamily="34" charset="0"/>
              </a:rPr>
              <a:t> F </a:t>
            </a:r>
            <a:r>
              <a:rPr lang="en-US" sz="2800" dirty="0" err="1">
                <a:solidFill>
                  <a:srgbClr val="0000CC"/>
                </a:solidFill>
                <a:latin typeface="Times New Roman" panose="02020603050405020304" pitchFamily="18" charset="0"/>
                <a:ea typeface="Calibri" panose="020F0502020204030204" pitchFamily="34" charset="0"/>
              </a:rPr>
              <a:t>lần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lượt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là</a:t>
            </a:r>
            <a:r>
              <a:rPr lang="en-US" sz="2800" dirty="0">
                <a:solidFill>
                  <a:srgbClr val="0000CC"/>
                </a:solidFill>
                <a:latin typeface="Times New Roman" panose="02020603050405020304" pitchFamily="18" charset="0"/>
                <a:ea typeface="Calibri" panose="020F0502020204030204" pitchFamily="34" charset="0"/>
              </a:rPr>
              <a:t> 1 </a:t>
            </a:r>
            <a:r>
              <a:rPr lang="en-US" sz="2800" dirty="0" err="1">
                <a:solidFill>
                  <a:srgbClr val="0000CC"/>
                </a:solidFill>
                <a:latin typeface="Times New Roman" panose="02020603050405020304" pitchFamily="18" charset="0"/>
                <a:ea typeface="Calibri" panose="020F0502020204030204" pitchFamily="34" charset="0"/>
              </a:rPr>
              <a:t>và</a:t>
            </a:r>
            <a:r>
              <a:rPr lang="en-US" sz="2800" dirty="0">
                <a:solidFill>
                  <a:srgbClr val="0000CC"/>
                </a:solidFill>
                <a:latin typeface="Times New Roman" panose="02020603050405020304" pitchFamily="18" charset="0"/>
                <a:ea typeface="Calibri" panose="020F0502020204030204" pitchFamily="34" charset="0"/>
              </a:rPr>
              <a:t> 7. </a:t>
            </a:r>
            <a:r>
              <a:rPr lang="en-US" sz="2800" dirty="0" err="1">
                <a:solidFill>
                  <a:srgbClr val="0000CC"/>
                </a:solidFill>
                <a:latin typeface="Times New Roman" panose="02020603050405020304" pitchFamily="18" charset="0"/>
                <a:ea typeface="Calibri" panose="020F0502020204030204" pitchFamily="34" charset="0"/>
              </a:rPr>
              <a:t>Hãy</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biết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khi</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kết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hợp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với</a:t>
            </a:r>
            <a:r>
              <a:rPr lang="en-US" sz="2800" dirty="0">
                <a:solidFill>
                  <a:srgbClr val="0000CC"/>
                </a:solidFill>
                <a:latin typeface="Times New Roman" panose="02020603050405020304" pitchFamily="18" charset="0"/>
                <a:ea typeface="Calibri" panose="020F0502020204030204" pitchFamily="34" charset="0"/>
              </a:rPr>
              <a:t> F </a:t>
            </a:r>
            <a:r>
              <a:rPr lang="en-US" sz="2800" dirty="0" err="1">
                <a:solidFill>
                  <a:srgbClr val="0000CC"/>
                </a:solidFill>
                <a:latin typeface="Times New Roman" panose="02020603050405020304" pitchFamily="18" charset="0"/>
                <a:ea typeface="Calibri" panose="020F0502020204030204" pitchFamily="34" charset="0"/>
              </a:rPr>
              <a:t>để</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tạo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thành</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potassium fluoride,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K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hay </a:t>
            </a:r>
            <a:r>
              <a:rPr lang="en-US" sz="2800" dirty="0" err="1">
                <a:solidFill>
                  <a:srgbClr val="0000CC"/>
                </a:solidFill>
                <a:latin typeface="Times New Roman" panose="02020603050405020304" pitchFamily="18" charset="0"/>
                <a:ea typeface="Calibri" panose="020F0502020204030204" pitchFamily="34" charset="0"/>
              </a:rPr>
              <a:t>nhận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bao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nhiêu</a:t>
            </a:r>
            <a:r>
              <a:rPr lang="en-US" sz="2800" dirty="0">
                <a:solidFill>
                  <a:srgbClr val="0000CC"/>
                </a:solidFill>
                <a:latin typeface="Times New Roman" panose="02020603050405020304" pitchFamily="18" charset="0"/>
                <a:ea typeface="Calibri" panose="020F0502020204030204" pitchFamily="34" charset="0"/>
              </a:rPr>
              <a:t> electron. </a:t>
            </a:r>
            <a:r>
              <a:rPr lang="en-US" sz="2800" dirty="0" err="1">
                <a:solidFill>
                  <a:srgbClr val="0000CC"/>
                </a:solidFill>
                <a:latin typeface="Times New Roman" panose="02020603050405020304" pitchFamily="18" charset="0"/>
                <a:ea typeface="Calibri" panose="020F0502020204030204" pitchFamily="34" charset="0"/>
              </a:rPr>
              <a:t>Vẽ</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sơ</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đồ</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tạo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thành</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liên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trong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potassium fluoride ?</a:t>
            </a:r>
            <a:endParaRPr lang="en-US" sz="2800" dirty="0">
              <a:solidFill>
                <a:srgbClr val="0000CC"/>
              </a:solidFill>
            </a:endParaRPr>
          </a:p>
        </p:txBody>
      </p:sp>
      <p:sp>
        <p:nvSpPr>
          <p:cNvPr id="7" name="Rectangle 6"/>
          <p:cNvSpPr/>
          <p:nvPr/>
        </p:nvSpPr>
        <p:spPr>
          <a:xfrm>
            <a:off x="319790" y="2511552"/>
            <a:ext cx="11552420" cy="1200329"/>
          </a:xfrm>
          <a:prstGeom prst="rect">
            <a:avLst/>
          </a:prstGeom>
        </p:spPr>
        <p:txBody>
          <a:bodyPr wrap="square">
            <a:spAutoFit/>
          </a:bodyPr>
          <a:lstStyle/>
          <a:p>
            <a:pPr algn="just"/>
            <a:r>
              <a:rPr lang="en-US" sz="2400" b="1" dirty="0" err="1">
                <a:solidFill>
                  <a:srgbClr val="C00000"/>
                </a:solidFill>
                <a:latin typeface="Times New Roman" panose="02020603050405020304" pitchFamily="18" charset="0"/>
                <a:cs typeface="Times New Roman" panose="02020603050405020304" pitchFamily="18" charset="0"/>
              </a:rPr>
              <a:t>Khi</a:t>
            </a:r>
            <a:r>
              <a:rPr lang="en-US" sz="2400" b="1" dirty="0">
                <a:solidFill>
                  <a:srgbClr val="C00000"/>
                </a:solidFill>
                <a:latin typeface="Times New Roman" panose="02020603050405020304" pitchFamily="18" charset="0"/>
                <a:cs typeface="Times New Roman" panose="02020603050405020304" pitchFamily="18" charset="0"/>
              </a:rPr>
              <a:t> K </a:t>
            </a:r>
            <a:r>
              <a:rPr lang="en-US" sz="2400" b="1" dirty="0" err="1">
                <a:solidFill>
                  <a:srgbClr val="C00000"/>
                </a:solidFill>
                <a:latin typeface="Times New Roman" panose="02020603050405020304" pitchFamily="18" charset="0"/>
                <a:cs typeface="Times New Roman" panose="02020603050405020304" pitchFamily="18" charset="0"/>
              </a:rPr>
              <a:t>liên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với</a:t>
            </a:r>
            <a:r>
              <a:rPr lang="en-US" sz="2400" b="1" dirty="0">
                <a:solidFill>
                  <a:srgbClr val="C00000"/>
                </a:solidFill>
                <a:latin typeface="Times New Roman" panose="02020603050405020304" pitchFamily="18" charset="0"/>
                <a:cs typeface="Times New Roman" panose="02020603050405020304" pitchFamily="18" charset="0"/>
              </a:rPr>
              <a:t> F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potassium fluoride </a:t>
            </a:r>
            <a:r>
              <a:rPr lang="en-US" sz="2400" b="1" dirty="0" err="1">
                <a:solidFill>
                  <a:srgbClr val="C00000"/>
                </a:solidFill>
                <a:latin typeface="Times New Roman" panose="02020603050405020304" pitchFamily="18" charset="0"/>
                <a:cs typeface="Times New Roman" panose="02020603050405020304" pitchFamily="18" charset="0"/>
              </a:rPr>
              <a:t>sẽ</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diễn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ra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cho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nhận</a:t>
            </a:r>
            <a:r>
              <a:rPr lang="en-US" sz="2400" b="1" dirty="0">
                <a:solidFill>
                  <a:srgbClr val="C00000"/>
                </a:solidFill>
                <a:latin typeface="Times New Roman" panose="02020603050405020304" pitchFamily="18" charset="0"/>
                <a:cs typeface="Times New Roman" panose="02020603050405020304" pitchFamily="18" charset="0"/>
              </a:rPr>
              <a:t> electron </a:t>
            </a:r>
            <a:r>
              <a:rPr lang="en-US" sz="2400" b="1" dirty="0" err="1">
                <a:solidFill>
                  <a:srgbClr val="C00000"/>
                </a:solidFill>
                <a:latin typeface="Times New Roman" panose="02020603050405020304" pitchFamily="18" charset="0"/>
                <a:cs typeface="Times New Roman" panose="02020603050405020304" pitchFamily="18" charset="0"/>
              </a:rPr>
              <a:t>giữa</a:t>
            </a:r>
            <a:r>
              <a:rPr lang="en-US" sz="2400" b="1" dirty="0">
                <a:solidFill>
                  <a:srgbClr val="C00000"/>
                </a:solidFill>
                <a:latin typeface="Times New Roman" panose="02020603050405020304" pitchFamily="18" charset="0"/>
                <a:cs typeface="Times New Roman" panose="02020603050405020304" pitchFamily="18" charset="0"/>
              </a:rPr>
              <a:t> 2 </a:t>
            </a:r>
            <a:r>
              <a:rPr lang="en-US" sz="2400" b="1" dirty="0" err="1">
                <a:solidFill>
                  <a:srgbClr val="C00000"/>
                </a:solidFill>
                <a:latin typeface="Times New Roman" panose="02020603050405020304" pitchFamily="18" charset="0"/>
                <a:cs typeface="Times New Roman" panose="02020603050405020304" pitchFamily="18" charset="0"/>
              </a:rPr>
              <a:t>nguyên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nguyên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tử</a:t>
            </a:r>
            <a:r>
              <a:rPr lang="en-US" sz="2400" b="1" dirty="0">
                <a:solidFill>
                  <a:srgbClr val="C00000"/>
                </a:solidFill>
                <a:latin typeface="Times New Roman" panose="02020603050405020304" pitchFamily="18" charset="0"/>
                <a:cs typeface="Times New Roman" panose="02020603050405020304" pitchFamily="18" charset="0"/>
              </a:rPr>
              <a:t> K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1 electron ở </a:t>
            </a:r>
            <a:r>
              <a:rPr lang="en-US" sz="2400" b="1" dirty="0" err="1">
                <a:solidFill>
                  <a:srgbClr val="C00000"/>
                </a:solidFill>
                <a:latin typeface="Times New Roman" panose="02020603050405020304" pitchFamily="18" charset="0"/>
                <a:cs typeface="Times New Roman" panose="02020603050405020304" pitchFamily="18" charset="0"/>
              </a:rPr>
              <a:t>lớp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ngoài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cùng</a:t>
            </a:r>
            <a:r>
              <a:rPr lang="en-US" sz="2400" b="1" dirty="0">
                <a:solidFill>
                  <a:srgbClr val="C00000"/>
                </a:solidFill>
                <a:latin typeface="Times New Roman" panose="02020603050405020304" pitchFamily="18" charset="0"/>
                <a:cs typeface="Times New Roman" panose="02020603050405020304" pitchFamily="18" charset="0"/>
              </a:rPr>
              <a:t> =&gt; Cho </a:t>
            </a:r>
            <a:r>
              <a:rPr lang="en-US" sz="2400" b="1" dirty="0" err="1">
                <a:solidFill>
                  <a:srgbClr val="C00000"/>
                </a:solidFill>
                <a:latin typeface="Times New Roman" panose="02020603050405020304" pitchFamily="18" charset="0"/>
                <a:cs typeface="Times New Roman" panose="02020603050405020304" pitchFamily="18" charset="0"/>
              </a:rPr>
              <a:t>đi</a:t>
            </a:r>
            <a:r>
              <a:rPr lang="en-US" sz="2400" b="1" dirty="0">
                <a:solidFill>
                  <a:srgbClr val="C00000"/>
                </a:solidFill>
                <a:latin typeface="Times New Roman" panose="02020603050405020304" pitchFamily="18" charset="0"/>
                <a:cs typeface="Times New Roman" panose="02020603050405020304" pitchFamily="18" charset="0"/>
              </a:rPr>
              <a:t> 1 electron ở </a:t>
            </a:r>
            <a:r>
              <a:rPr lang="en-US" sz="2400" b="1" dirty="0" err="1">
                <a:solidFill>
                  <a:srgbClr val="C00000"/>
                </a:solidFill>
                <a:latin typeface="Times New Roman" panose="02020603050405020304" pitchFamily="18" charset="0"/>
                <a:cs typeface="Times New Roman" panose="02020603050405020304" pitchFamily="18" charset="0"/>
              </a:rPr>
              <a:t>lớp</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ngoài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cùng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cấu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hình</a:t>
            </a:r>
            <a:r>
              <a:rPr lang="en-US" sz="2400" b="1" dirty="0">
                <a:solidFill>
                  <a:srgbClr val="C00000"/>
                </a:solidFill>
                <a:latin typeface="Times New Roman" panose="02020603050405020304" pitchFamily="18" charset="0"/>
                <a:cs typeface="Times New Roman" panose="02020603050405020304" pitchFamily="18" charset="0"/>
              </a:rPr>
              <a:t> electron </a:t>
            </a:r>
            <a:r>
              <a:rPr lang="en-US" sz="2400" b="1" dirty="0" err="1">
                <a:solidFill>
                  <a:srgbClr val="C00000"/>
                </a:solidFill>
                <a:latin typeface="Times New Roman" panose="02020603050405020304" pitchFamily="18" charset="0"/>
                <a:cs typeface="Times New Roman" panose="02020603050405020304" pitchFamily="18" charset="0"/>
              </a:rPr>
              <a:t>bền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vững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của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hiếm</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1110" y="3682872"/>
            <a:ext cx="11289780" cy="523220"/>
          </a:xfrm>
          <a:prstGeom prst="rect">
            <a:avLst/>
          </a:prstGeom>
        </p:spPr>
        <p:txBody>
          <a:bodyPr wrap="square">
            <a:spAutoFit/>
          </a:bodyPr>
          <a:lstStyle/>
          <a:p>
            <a:pPr algn="ctr"/>
            <a:r>
              <a:rPr lang="vi-VN" sz="2800" dirty="0">
                <a:solidFill>
                  <a:srgbClr val="FF0000"/>
                </a:solidFill>
                <a:latin typeface="Times New Roman" panose="02020603050405020304" pitchFamily="18" charset="0"/>
              </a:rPr>
              <a:t>- Sơ đồ tạo thành liên kết trong phân tử potassium fluoride</a:t>
            </a:r>
            <a:endParaRPr lang="en-US" sz="2800" dirty="0">
              <a:solidFill>
                <a:srgbClr val="FF0000"/>
              </a:solidFill>
              <a:latin typeface="Calibri Light" panose="020F03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466" y="4206092"/>
            <a:ext cx="6956388" cy="2556138"/>
          </a:xfrm>
          <a:prstGeom prst="rect">
            <a:avLst/>
          </a:prstGeom>
        </p:spPr>
      </p:pic>
    </p:spTree>
    <p:extLst>
      <p:ext uri="{BB962C8B-B14F-4D97-AF65-F5344CB8AC3E}">
        <p14:creationId xmlns:p14="http://schemas.microsoft.com/office/powerpoint/2010/main" val="28273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9959"/>
            <a:ext cx="9909059" cy="619272"/>
          </a:xfrm>
          <a:prstGeom prst="rect">
            <a:avLst/>
          </a:prstGeom>
        </p:spPr>
        <p:txBody>
          <a:bodyPr wrap="none">
            <a:spAutoFit/>
          </a:bodyPr>
          <a:lstStyle/>
          <a:p>
            <a:pPr algn="just">
              <a:lnSpc>
                <a:spcPct val="107000"/>
              </a:lnSpc>
            </a:pPr>
            <a:r>
              <a:rPr lang="en-US" sz="3200" b="1" dirty="0">
                <a:solidFill>
                  <a:srgbClr val="2313F9"/>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srgbClr val="2313F9"/>
              </a:solidFill>
              <a:ea typeface="Calibri" panose="020F0502020204030204" pitchFamily="34" charset="0"/>
              <a:cs typeface="Times New Roman" panose="02020603050405020304" pitchFamily="18" charset="0"/>
            </a:endParaRPr>
          </a:p>
        </p:txBody>
      </p:sp>
      <p:sp>
        <p:nvSpPr>
          <p:cNvPr id="7" name="Rectangle 6"/>
          <p:cNvSpPr/>
          <p:nvPr/>
        </p:nvSpPr>
        <p:spPr>
          <a:xfrm>
            <a:off x="3675576" y="873222"/>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10" name="Rectangle 9"/>
          <p:cNvSpPr/>
          <p:nvPr/>
        </p:nvSpPr>
        <p:spPr>
          <a:xfrm>
            <a:off x="97434" y="1438186"/>
            <a:ext cx="11827866" cy="954107"/>
          </a:xfrm>
          <a:prstGeom prst="rect">
            <a:avLst/>
          </a:prstGeom>
        </p:spPr>
        <p:txBody>
          <a:bodyPr wrap="square">
            <a:spAutoFit/>
          </a:bodyPr>
          <a:lstStyle/>
          <a:p>
            <a:pPr algn="just"/>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1</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5.5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5.6,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biết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các</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O</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có</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vỏ</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tương</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tự</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như</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hiếm</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nào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a:t>
            </a:r>
          </a:p>
        </p:txBody>
      </p:sp>
      <p:pic>
        <p:nvPicPr>
          <p:cNvPr id="13" name="Picture 12" descr="Screenshot_1.png"/>
          <p:cNvPicPr/>
          <p:nvPr/>
        </p:nvPicPr>
        <p:blipFill>
          <a:blip r:embed="rId2"/>
          <a:stretch>
            <a:fillRect/>
          </a:stretch>
        </p:blipFill>
        <p:spPr>
          <a:xfrm>
            <a:off x="238651" y="3048446"/>
            <a:ext cx="5453021" cy="2700282"/>
          </a:xfrm>
          <a:prstGeom prst="rect">
            <a:avLst/>
          </a:prstGeom>
        </p:spPr>
      </p:pic>
      <p:pic>
        <p:nvPicPr>
          <p:cNvPr id="15" name="Picture 14" descr="Screenshot_2.png"/>
          <p:cNvPicPr/>
          <p:nvPr/>
        </p:nvPicPr>
        <p:blipFill>
          <a:blip r:embed="rId3"/>
          <a:stretch>
            <a:fillRect/>
          </a:stretch>
        </p:blipFill>
        <p:spPr>
          <a:xfrm>
            <a:off x="5850294" y="3181981"/>
            <a:ext cx="5446937" cy="2445449"/>
          </a:xfrm>
          <a:prstGeom prst="rect">
            <a:avLst/>
          </a:prstGeom>
        </p:spPr>
      </p:pic>
    </p:spTree>
    <p:extLst>
      <p:ext uri="{BB962C8B-B14F-4D97-AF65-F5344CB8AC3E}">
        <p14:creationId xmlns:p14="http://schemas.microsoft.com/office/powerpoint/2010/main" val="13019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8" y="340893"/>
            <a:ext cx="6368717" cy="65171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4738257" y="2690200"/>
            <a:ext cx="1990927" cy="1774973"/>
          </a:xfrm>
          <a:prstGeom prst="rect">
            <a:avLst/>
          </a:prstGeom>
          <a:noFill/>
        </p:spPr>
        <p:txBody>
          <a:bodyPr wrap="square" lIns="91440" tIns="45720" rIns="91440" bIns="45720">
            <a:spAutoFit/>
          </a:bodyPr>
          <a:lstStyle/>
          <a:p>
            <a:pPr algn="ctr"/>
            <a:r>
              <a:rPr lang="en-US" sz="5467" b="1">
                <a:ln w="12700">
                  <a:solidFill>
                    <a:srgbClr val="5B9BD5"/>
                  </a:solidFill>
                  <a:prstDash val="solid"/>
                </a:ln>
                <a:solidFill>
                  <a:srgbClr val="5B9BD5">
                    <a:lumMod val="60000"/>
                    <a:lumOff val="40000"/>
                  </a:srgbClr>
                </a:solidFill>
                <a:effectLst>
                  <a:outerShdw dist="38100" dir="2640000" algn="bl" rotWithShape="0">
                    <a:srgbClr val="5B9BD5"/>
                  </a:outerShdw>
                </a:effectLst>
              </a:rPr>
              <a:t>Khởi </a:t>
            </a:r>
          </a:p>
          <a:p>
            <a:pPr algn="ctr"/>
            <a:r>
              <a:rPr lang="en-US" sz="5467" b="1">
                <a:ln w="12700">
                  <a:solidFill>
                    <a:srgbClr val="5B9BD5"/>
                  </a:solidFill>
                  <a:prstDash val="solid"/>
                </a:ln>
                <a:solidFill>
                  <a:srgbClr val="5B9BD5">
                    <a:lumMod val="60000"/>
                    <a:lumOff val="40000"/>
                  </a:srgbClr>
                </a:solidFill>
                <a:effectLst>
                  <a:outerShdw dist="38100" dir="2640000" algn="bl" rotWithShape="0">
                    <a:srgbClr val="5B9BD5"/>
                  </a:outerShdw>
                </a:effectLst>
              </a:rPr>
              <a:t>động</a:t>
            </a:r>
          </a:p>
        </p:txBody>
      </p:sp>
    </p:spTree>
    <p:extLst>
      <p:ext uri="{BB962C8B-B14F-4D97-AF65-F5344CB8AC3E}">
        <p14:creationId xmlns:p14="http://schemas.microsoft.com/office/powerpoint/2010/main" val="340811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856" y="267471"/>
            <a:ext cx="3938596" cy="646331"/>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cs typeface="Times New Roman" panose="02020603050405020304" pitchFamily="18" charset="0"/>
              </a:rPr>
              <a:t>Câu</a:t>
            </a:r>
            <a:r>
              <a:rPr lang="en-US" sz="3600" dirty="0">
                <a:solidFill>
                  <a:srgbClr val="0000CC"/>
                </a:solidFill>
                <a:latin typeface="Times New Roman" panose="02020603050405020304" pitchFamily="18" charset="0"/>
                <a:cs typeface="Times New Roman" panose="02020603050405020304" pitchFamily="18" charset="0"/>
              </a:rPr>
              <a:t> 1:</a:t>
            </a:r>
          </a:p>
        </p:txBody>
      </p:sp>
      <p:pic>
        <p:nvPicPr>
          <p:cNvPr id="5" name="Picture 4" descr="Screenshot_1.png"/>
          <p:cNvPicPr/>
          <p:nvPr/>
        </p:nvPicPr>
        <p:blipFill>
          <a:blip r:embed="rId2"/>
          <a:stretch>
            <a:fillRect/>
          </a:stretch>
        </p:blipFill>
        <p:spPr>
          <a:xfrm>
            <a:off x="155715" y="1328248"/>
            <a:ext cx="5573281" cy="3262413"/>
          </a:xfrm>
          <a:prstGeom prst="rect">
            <a:avLst/>
          </a:prstGeom>
        </p:spPr>
      </p:pic>
      <p:pic>
        <p:nvPicPr>
          <p:cNvPr id="6" name="Picture 5" descr="Screenshot_2.png"/>
          <p:cNvPicPr/>
          <p:nvPr/>
        </p:nvPicPr>
        <p:blipFill>
          <a:blip r:embed="rId3"/>
          <a:stretch>
            <a:fillRect/>
          </a:stretch>
        </p:blipFill>
        <p:spPr>
          <a:xfrm>
            <a:off x="5897247" y="1325034"/>
            <a:ext cx="5766018" cy="3153660"/>
          </a:xfrm>
          <a:prstGeom prst="rect">
            <a:avLst/>
          </a:prstGeom>
        </p:spPr>
      </p:pic>
      <p:sp>
        <p:nvSpPr>
          <p:cNvPr id="8" name="Rectangle 7"/>
          <p:cNvSpPr/>
          <p:nvPr/>
        </p:nvSpPr>
        <p:spPr>
          <a:xfrm>
            <a:off x="2080827" y="5138448"/>
            <a:ext cx="8170827" cy="584775"/>
          </a:xfrm>
          <a:prstGeom prst="rect">
            <a:avLst/>
          </a:prstGeom>
        </p:spPr>
        <p:txBody>
          <a:bodyPr wrap="none">
            <a:spAutoFit/>
          </a:bodyPr>
          <a:lstStyle/>
          <a:p>
            <a:pPr algn="just"/>
            <a:r>
              <a:rPr lang="vi-VN" sz="3200" dirty="0">
                <a:solidFill>
                  <a:srgbClr val="0000CC"/>
                </a:solidFill>
                <a:latin typeface="Times New Roman" panose="02020603050405020304" pitchFamily="18" charset="0"/>
                <a:cs typeface="Times New Roman" panose="02020603050405020304" pitchFamily="18" charset="0"/>
              </a:rPr>
              <a:t>ion Mg</a:t>
            </a:r>
            <a:r>
              <a:rPr lang="en-US" sz="3200" baseline="30000" dirty="0">
                <a:solidFill>
                  <a:srgbClr val="0000CC"/>
                </a:solidFill>
                <a:latin typeface="Times New Roman" panose="02020603050405020304" pitchFamily="18" charset="0"/>
                <a:cs typeface="Times New Roman" panose="02020603050405020304" pitchFamily="18" charset="0"/>
              </a:rPr>
              <a:t>2+</a:t>
            </a:r>
            <a:r>
              <a:rPr lang="vi-VN" sz="3200" dirty="0">
                <a:solidFill>
                  <a:srgbClr val="0000CC"/>
                </a:solidFill>
                <a:latin typeface="Times New Roman" panose="02020603050405020304" pitchFamily="18" charset="0"/>
                <a:cs typeface="Times New Roman" panose="02020603050405020304" pitchFamily="18" charset="0"/>
              </a:rPr>
              <a:t> và O</a:t>
            </a:r>
            <a:r>
              <a:rPr lang="vi-VN" sz="3200" baseline="30000" dirty="0">
                <a:solidFill>
                  <a:srgbClr val="0000CC"/>
                </a:solidFill>
                <a:latin typeface="Times New Roman" panose="02020603050405020304" pitchFamily="18" charset="0"/>
                <a:cs typeface="Times New Roman" panose="02020603050405020304" pitchFamily="18" charset="0"/>
              </a:rPr>
              <a:t>2-</a:t>
            </a:r>
            <a:r>
              <a:rPr lang="vi-VN" sz="3200" dirty="0">
                <a:solidFill>
                  <a:srgbClr val="0000CC"/>
                </a:solidFill>
                <a:latin typeface="Times New Roman" panose="02020603050405020304" pitchFamily="18" charset="0"/>
                <a:cs typeface="Times New Roman" panose="02020603050405020304" pitchFamily="18" charset="0"/>
              </a:rPr>
              <a:t> có lớp vỏ tương </a:t>
            </a:r>
            <a:r>
              <a:rPr lang="en-US" sz="3200" dirty="0" err="1">
                <a:solidFill>
                  <a:srgbClr val="0000CC"/>
                </a:solidFill>
                <a:latin typeface="Times New Roman" panose="02020603050405020304" pitchFamily="18" charset="0"/>
                <a:cs typeface="Times New Roman" panose="02020603050405020304" pitchFamily="18" charset="0"/>
              </a:rPr>
              <a:t>tự</a:t>
            </a:r>
            <a:r>
              <a:rPr lang="vi-VN" sz="3200" dirty="0">
                <a:solidFill>
                  <a:srgbClr val="0000CC"/>
                </a:solidFill>
                <a:latin typeface="Times New Roman" panose="02020603050405020304" pitchFamily="18" charset="0"/>
                <a:cs typeface="Times New Roman" panose="02020603050405020304" pitchFamily="18" charset="0"/>
              </a:rPr>
              <a:t> khí hiếm Ne.</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9959"/>
            <a:ext cx="9909059" cy="619272"/>
          </a:xfrm>
          <a:prstGeom prst="rect">
            <a:avLst/>
          </a:prstGeom>
        </p:spPr>
        <p:txBody>
          <a:bodyPr wrap="none">
            <a:spAutoFit/>
          </a:bodyPr>
          <a:lstStyle/>
          <a:p>
            <a:pPr algn="just">
              <a:lnSpc>
                <a:spcPct val="107000"/>
              </a:lnSpc>
            </a:pPr>
            <a:r>
              <a:rPr lang="en-US" sz="3200" b="1" dirty="0">
                <a:solidFill>
                  <a:srgbClr val="2313F9"/>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2313F9"/>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2313F9"/>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srgbClr val="2313F9"/>
              </a:solidFill>
              <a:ea typeface="Calibri" panose="020F0502020204030204" pitchFamily="34" charset="0"/>
              <a:cs typeface="Times New Roman" panose="02020603050405020304" pitchFamily="18" charset="0"/>
            </a:endParaRPr>
          </a:p>
        </p:txBody>
      </p:sp>
      <p:sp>
        <p:nvSpPr>
          <p:cNvPr id="7" name="Rectangle 6"/>
          <p:cNvSpPr/>
          <p:nvPr/>
        </p:nvSpPr>
        <p:spPr>
          <a:xfrm>
            <a:off x="3675576" y="873222"/>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10" name="Rectangle 9"/>
          <p:cNvSpPr/>
          <p:nvPr/>
        </p:nvSpPr>
        <p:spPr>
          <a:xfrm>
            <a:off x="97434" y="1438186"/>
            <a:ext cx="11827866" cy="954107"/>
          </a:xfrm>
          <a:prstGeom prst="rect">
            <a:avLst/>
          </a:prstGeom>
        </p:spPr>
        <p:txBody>
          <a:bodyPr wrap="square">
            <a:spAutoFit/>
          </a:bodyPr>
          <a:lstStyle/>
          <a:p>
            <a:pPr algn="just"/>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2: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Hình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5.5, so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sánh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về</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số</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electron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giữa</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Mg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ion Mg</a:t>
            </a:r>
            <a:r>
              <a:rPr lang="en-US" sz="2800" baseline="30000" dirty="0">
                <a:solidFill>
                  <a:srgbClr val="0000CC"/>
                </a:solidFill>
                <a:latin typeface="Times New Roman" panose="02020603050405020304" pitchFamily="18" charset="0"/>
                <a:ea typeface="VNI-Times" pitchFamily="2" charset="0"/>
                <a:cs typeface="Times New Roman" panose="02020603050405020304" pitchFamily="18" charset="0"/>
              </a:rPr>
              <a:t>2+</a:t>
            </a:r>
            <a:endParaRPr lang="en-US" sz="2800" dirty="0">
              <a:solidFill>
                <a:srgbClr val="0000CC"/>
              </a:solidFill>
              <a:latin typeface="Times New Roman" panose="02020603050405020304" pitchFamily="18" charset="0"/>
              <a:ea typeface="VNI-Times" pitchFamily="2" charset="0"/>
              <a:cs typeface="Times New Roman" panose="02020603050405020304" pitchFamily="18" charset="0"/>
            </a:endParaRPr>
          </a:p>
        </p:txBody>
      </p:sp>
      <p:pic>
        <p:nvPicPr>
          <p:cNvPr id="13" name="Picture 12" descr="Screenshot_1.png"/>
          <p:cNvPicPr/>
          <p:nvPr/>
        </p:nvPicPr>
        <p:blipFill>
          <a:blip r:embed="rId2"/>
          <a:stretch>
            <a:fillRect/>
          </a:stretch>
        </p:blipFill>
        <p:spPr>
          <a:xfrm>
            <a:off x="1922107" y="2491273"/>
            <a:ext cx="7408506" cy="3489649"/>
          </a:xfrm>
          <a:prstGeom prst="rect">
            <a:avLst/>
          </a:prstGeom>
        </p:spPr>
      </p:pic>
    </p:spTree>
    <p:extLst>
      <p:ext uri="{BB962C8B-B14F-4D97-AF65-F5344CB8AC3E}">
        <p14:creationId xmlns:p14="http://schemas.microsoft.com/office/powerpoint/2010/main" val="13019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_1.png"/>
          <p:cNvPicPr/>
          <p:nvPr/>
        </p:nvPicPr>
        <p:blipFill>
          <a:blip r:embed="rId2"/>
          <a:stretch>
            <a:fillRect/>
          </a:stretch>
        </p:blipFill>
        <p:spPr>
          <a:xfrm>
            <a:off x="2080727" y="852387"/>
            <a:ext cx="7968342" cy="3486348"/>
          </a:xfrm>
          <a:prstGeom prst="rect">
            <a:avLst/>
          </a:prstGeom>
        </p:spPr>
      </p:pic>
      <p:sp>
        <p:nvSpPr>
          <p:cNvPr id="11" name="Rectangle 10"/>
          <p:cNvSpPr/>
          <p:nvPr/>
        </p:nvSpPr>
        <p:spPr>
          <a:xfrm>
            <a:off x="314336" y="156872"/>
            <a:ext cx="1719738" cy="646331"/>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cs typeface="Times New Roman" panose="02020603050405020304" pitchFamily="18" charset="0"/>
              </a:rPr>
              <a:t>Câu</a:t>
            </a:r>
            <a:r>
              <a:rPr lang="en-US" sz="3600" dirty="0">
                <a:solidFill>
                  <a:srgbClr val="0000CC"/>
                </a:solidFill>
                <a:latin typeface="Times New Roman" panose="02020603050405020304" pitchFamily="18" charset="0"/>
                <a:cs typeface="Times New Roman" panose="02020603050405020304" pitchFamily="18" charset="0"/>
              </a:rPr>
              <a:t> 2:</a:t>
            </a:r>
            <a:endParaRPr lang="en-US" sz="3600" baseline="30000" dirty="0">
              <a:solidFill>
                <a:srgbClr val="0000CC"/>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709" y="4785345"/>
            <a:ext cx="10779968" cy="1200329"/>
          </a:xfrm>
          <a:prstGeom prst="rect">
            <a:avLst/>
          </a:prstGeom>
        </p:spPr>
        <p:txBody>
          <a:bodyPr wrap="square">
            <a:spAutoFit/>
          </a:bodyPr>
          <a:lstStyle/>
          <a:p>
            <a:pPr algn="just"/>
            <a:r>
              <a:rPr lang="vi-VN" sz="3600" dirty="0">
                <a:solidFill>
                  <a:srgbClr val="0000CC"/>
                </a:solidFill>
                <a:latin typeface="Times New Roman" panose="02020603050405020304" pitchFamily="18" charset="0"/>
                <a:cs typeface="Times New Roman" panose="02020603050405020304" pitchFamily="18" charset="0"/>
              </a:rPr>
              <a:t>Số electron và số lớp electron của nguyên tử Mg nhiều hơn ion Mg</a:t>
            </a:r>
            <a:r>
              <a:rPr lang="vi-VN" sz="3600" baseline="30000" dirty="0">
                <a:solidFill>
                  <a:srgbClr val="0000CC"/>
                </a:solidFill>
                <a:latin typeface="Times New Roman" panose="02020603050405020304" pitchFamily="18" charset="0"/>
                <a:cs typeface="Times New Roman" panose="02020603050405020304" pitchFamily="18" charset="0"/>
              </a:rPr>
              <a:t>2+</a:t>
            </a:r>
            <a:endParaRPr lang="en-US" sz="3600" baseline="30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8276" y="167724"/>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382555" y="808791"/>
            <a:ext cx="11290041" cy="1384995"/>
          </a:xfrm>
          <a:prstGeom prst="rect">
            <a:avLst/>
          </a:prstGeom>
        </p:spPr>
        <p:txBody>
          <a:bodyPr wrap="square">
            <a:spAutoFit/>
          </a:bodyPr>
          <a:lstStyle/>
          <a:p>
            <a:pPr algn="just"/>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3: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Ca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có</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2 electron ở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lớp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ngoài</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cùng</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vẽ</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sơ</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đồ</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thành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liên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Ca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hợp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với</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O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ra</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phân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Calcium oxide?</a:t>
            </a:r>
          </a:p>
        </p:txBody>
      </p:sp>
      <p:sp>
        <p:nvSpPr>
          <p:cNvPr id="4" name="Rectangle 3"/>
          <p:cNvSpPr/>
          <p:nvPr/>
        </p:nvSpPr>
        <p:spPr>
          <a:xfrm>
            <a:off x="447868" y="2021452"/>
            <a:ext cx="11112759" cy="2677656"/>
          </a:xfrm>
          <a:prstGeom prst="rect">
            <a:avLst/>
          </a:prstGeom>
        </p:spPr>
        <p:txBody>
          <a:bodyPr wrap="square">
            <a:spAutoFit/>
          </a:bodyPr>
          <a:lstStyle/>
          <a:p>
            <a:pPr algn="just">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Ca có 2 electron ở lớp ngoài cùng (giống như nguyên tử Mg) =&gt; Dễ dàng cho đi 2 electron ở lớp ngoài cùng để tạo cấu hình electron bền vững của khí hiếm</a:t>
            </a:r>
          </a:p>
          <a:p>
            <a:pPr algn="just">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O có 6 electron ở lớp ngoài cùng =&gt; Dễ dàng nhận thêm 2 electron ở lớp ngoài cùng để tạo cấu hình electron bền vững của khí hiếm</a:t>
            </a:r>
          </a:p>
          <a:p>
            <a:pPr algn="just">
              <a:buFont typeface="Arial" panose="020B0604020202020204" pitchFamily="34" charset="0"/>
              <a:buChar char="•"/>
            </a:pP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Sơ đồ </a:t>
            </a:r>
            <a:r>
              <a:rPr lang="en-US" sz="2800"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56" y="4152122"/>
            <a:ext cx="7595120" cy="2705878"/>
          </a:xfrm>
          <a:prstGeom prst="rect">
            <a:avLst/>
          </a:prstGeom>
        </p:spPr>
      </p:pic>
    </p:spTree>
    <p:extLst>
      <p:ext uri="{BB962C8B-B14F-4D97-AF65-F5344CB8AC3E}">
        <p14:creationId xmlns:p14="http://schemas.microsoft.com/office/powerpoint/2010/main" val="12609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1623" y="0"/>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61258" y="995403"/>
            <a:ext cx="11290041" cy="1384995"/>
          </a:xfrm>
          <a:prstGeom prst="rect">
            <a:avLst/>
          </a:prstGeom>
        </p:spPr>
        <p:txBody>
          <a:bodyPr wrap="square">
            <a:spAutoFit/>
          </a:bodyPr>
          <a:lstStyle/>
          <a:p>
            <a:pPr algn="just"/>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VNI-Times" pitchFamily="2" charset="0"/>
                <a:cs typeface="Times New Roman" panose="02020603050405020304" pitchFamily="18" charset="0"/>
              </a:rPr>
              <a:t>Câu</a:t>
            </a:r>
            <a:r>
              <a:rPr lang="en-US" sz="2800" dirty="0">
                <a:solidFill>
                  <a:srgbClr val="FF0000"/>
                </a:solidFill>
                <a:latin typeface="Times New Roman" panose="02020603050405020304" pitchFamily="18" charset="0"/>
                <a:ea typeface="VNI-Times" pitchFamily="2" charset="0"/>
                <a:cs typeface="Times New Roman" panose="02020603050405020304" pitchFamily="18" charset="0"/>
              </a:rPr>
              <a:t> 4</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K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hợp</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với</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nguyên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Cl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thành</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phân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potassium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chlohire</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Theo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em</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ở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điều</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kiện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thường</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potassium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chlohire</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là</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chất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rắn</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chất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lỏng</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hay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chất</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khí</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Vì</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2800" dirty="0" err="1">
                <a:solidFill>
                  <a:srgbClr val="0000CC"/>
                </a:solidFill>
                <a:latin typeface="Times New Roman" panose="02020603050405020304" pitchFamily="18" charset="0"/>
                <a:ea typeface="VNI-Times" pitchFamily="2" charset="0"/>
                <a:cs typeface="Times New Roman" panose="02020603050405020304" pitchFamily="18" charset="0"/>
              </a:rPr>
              <a:t>sao</a:t>
            </a:r>
            <a:r>
              <a:rPr lang="en-US" sz="2800" dirty="0">
                <a:solidFill>
                  <a:srgbClr val="0000CC"/>
                </a:solidFill>
                <a:latin typeface="Times New Roman" panose="02020603050405020304" pitchFamily="18" charset="0"/>
                <a:ea typeface="VNI-Times" pitchFamily="2" charset="0"/>
                <a:cs typeface="Times New Roman" panose="02020603050405020304" pitchFamily="18" charset="0"/>
              </a:rPr>
              <a:t>? </a:t>
            </a:r>
          </a:p>
        </p:txBody>
      </p:sp>
      <p:sp>
        <p:nvSpPr>
          <p:cNvPr id="4" name="Rectangle 3"/>
          <p:cNvSpPr/>
          <p:nvPr/>
        </p:nvSpPr>
        <p:spPr>
          <a:xfrm>
            <a:off x="466530" y="2398484"/>
            <a:ext cx="10151706" cy="3108543"/>
          </a:xfrm>
          <a:prstGeom prst="rect">
            <a:avLst/>
          </a:prstGeom>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Phân tử potassium chloride là hợp chất ion được tạo bởi kim loại điển hình (K) và phi kim điển hình (Cl)</a:t>
            </a:r>
          </a:p>
          <a:p>
            <a:pPr algn="just"/>
            <a:r>
              <a:rPr lang="en-US" sz="2800" dirty="0">
                <a:solidFill>
                  <a:srgbClr val="FF0000"/>
                </a:solidFill>
                <a:latin typeface="Times New Roman" panose="02020603050405020304" pitchFamily="18" charset="0"/>
                <a:cs typeface="Times New Roman" panose="02020603050405020304" pitchFamily="18" charset="0"/>
              </a:rPr>
              <a:t> - </a:t>
            </a:r>
            <a:r>
              <a:rPr lang="vi-VN" sz="2800" dirty="0">
                <a:solidFill>
                  <a:srgbClr val="FF0000"/>
                </a:solidFill>
                <a:latin typeface="Times New Roman" panose="02020603050405020304" pitchFamily="18" charset="0"/>
                <a:cs typeface="Times New Roman" panose="02020603050405020304" pitchFamily="18" charset="0"/>
              </a:rPr>
              <a:t>Mà hợp chất ion có những tính chất chung sau:</a:t>
            </a:r>
          </a:p>
          <a:p>
            <a:pPr marL="742950" lvl="1" indent="-285750" algn="just">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Là chất rắn ở điều kiện thường</a:t>
            </a:r>
          </a:p>
          <a:p>
            <a:pPr marL="742950" lvl="1" indent="-285750" algn="just">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Thường có nhiệt độ nóng chảy và nhiệt độ sôi cao</a:t>
            </a:r>
          </a:p>
          <a:p>
            <a:pPr marL="742950" lvl="1" indent="-285750" algn="just">
              <a:buFont typeface="Arial" panose="020B0604020202020204" pitchFamily="34" charset="0"/>
              <a:buChar char="•"/>
            </a:pPr>
            <a:r>
              <a:rPr lang="vi-VN" sz="2800" dirty="0">
                <a:solidFill>
                  <a:srgbClr val="FF0000"/>
                </a:solidFill>
                <a:latin typeface="Times New Roman" panose="02020603050405020304" pitchFamily="18" charset="0"/>
                <a:cs typeface="Times New Roman" panose="02020603050405020304" pitchFamily="18" charset="0"/>
              </a:rPr>
              <a:t>Khi tan trong nước tạo ra dung dịch dẫn được điện</a:t>
            </a:r>
          </a:p>
          <a:p>
            <a:pPr algn="just"/>
            <a:r>
              <a:rPr lang="vi-VN" sz="2800" dirty="0">
                <a:solidFill>
                  <a:srgbClr val="FF0000"/>
                </a:solidFill>
                <a:latin typeface="Times New Roman" panose="02020603050405020304" pitchFamily="18" charset="0"/>
                <a:cs typeface="Times New Roman" panose="02020603050405020304" pitchFamily="18" charset="0"/>
              </a:rPr>
              <a:t>=&gt; Ở điều kiện thường, potassium chloride là chất rắn</a:t>
            </a:r>
          </a:p>
        </p:txBody>
      </p:sp>
    </p:spTree>
    <p:extLst>
      <p:ext uri="{BB962C8B-B14F-4D97-AF65-F5344CB8AC3E}">
        <p14:creationId xmlns:p14="http://schemas.microsoft.com/office/powerpoint/2010/main" val="12609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linds(horizontal)">
                                      <p:cBhvr>
                                        <p:cTn id="20" dur="500"/>
                                        <p:tgtEl>
                                          <p:spTgt spid="4">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linds(horizontal)">
                                      <p:cBhvr>
                                        <p:cTn id="26" dur="500"/>
                                        <p:tgtEl>
                                          <p:spTgt spid="4">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linds(horizontal)">
                                      <p:cBhvr>
                                        <p:cTn id="29" dur="500"/>
                                        <p:tgtEl>
                                          <p:spTgt spid="4">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241" y="269809"/>
            <a:ext cx="10045314" cy="593304"/>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magnesium oxide</a:t>
            </a:r>
            <a:endParaRPr lang="en-US" sz="2400" dirty="0">
              <a:solidFill>
                <a:prstClr val="black"/>
              </a:solidFill>
              <a:ea typeface="Calibri" panose="020F0502020204030204" pitchFamily="34" charset="0"/>
              <a:cs typeface="Times New Roman" panose="02020603050405020304" pitchFamily="18" charset="0"/>
            </a:endParaRPr>
          </a:p>
        </p:txBody>
      </p:sp>
      <p:sp>
        <p:nvSpPr>
          <p:cNvPr id="9" name="Rectangle 8"/>
          <p:cNvSpPr/>
          <p:nvPr/>
        </p:nvSpPr>
        <p:spPr>
          <a:xfrm>
            <a:off x="475097" y="956981"/>
            <a:ext cx="11197653" cy="1200329"/>
          </a:xfrm>
          <a:prstGeom prst="rect">
            <a:avLst/>
          </a:prstGeom>
        </p:spPr>
        <p:txBody>
          <a:bodyPr wrap="square">
            <a:spAutoFit/>
          </a:bodyPr>
          <a:lstStyle/>
          <a:p>
            <a:pPr algn="ctr"/>
            <a:r>
              <a:rPr lang="en-US" sz="3600" dirty="0" err="1">
                <a:solidFill>
                  <a:srgbClr val="0000CC"/>
                </a:solidFill>
                <a:latin typeface="Times New Roman" panose="02020603050405020304" pitchFamily="18" charset="0"/>
                <a:ea typeface="Calibri" panose="020F0502020204030204" pitchFamily="34" charset="0"/>
              </a:rPr>
              <a:t>Liên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kết</a:t>
            </a:r>
            <a:r>
              <a:rPr lang="en-US" sz="3600" dirty="0">
                <a:solidFill>
                  <a:srgbClr val="0000CC"/>
                </a:solidFill>
                <a:latin typeface="Times New Roman" panose="02020603050405020304" pitchFamily="18" charset="0"/>
                <a:ea typeface="Calibri" panose="020F0502020204030204" pitchFamily="34" charset="0"/>
              </a:rPr>
              <a:t> ion </a:t>
            </a:r>
            <a:r>
              <a:rPr lang="en-US" sz="3600" dirty="0" err="1">
                <a:solidFill>
                  <a:srgbClr val="0000CC"/>
                </a:solidFill>
                <a:latin typeface="Times New Roman" panose="02020603050405020304" pitchFamily="18" charset="0"/>
                <a:ea typeface="Calibri" panose="020F0502020204030204" pitchFamily="34" charset="0"/>
              </a:rPr>
              <a:t>là</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gì</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Các</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hợp</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chất</a:t>
            </a:r>
            <a:r>
              <a:rPr lang="en-US" sz="3600" dirty="0">
                <a:solidFill>
                  <a:srgbClr val="0000CC"/>
                </a:solidFill>
                <a:latin typeface="Times New Roman" panose="02020603050405020304" pitchFamily="18" charset="0"/>
                <a:ea typeface="Calibri" panose="020F0502020204030204" pitchFamily="34" charset="0"/>
              </a:rPr>
              <a:t> ion </a:t>
            </a:r>
            <a:r>
              <a:rPr lang="en-US" sz="3600" dirty="0" err="1">
                <a:solidFill>
                  <a:srgbClr val="0000CC"/>
                </a:solidFill>
                <a:latin typeface="Times New Roman" panose="02020603050405020304" pitchFamily="18" charset="0"/>
                <a:ea typeface="Calibri" panose="020F0502020204030204" pitchFamily="34" charset="0"/>
              </a:rPr>
              <a:t>có</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những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tính</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chất</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chung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nào</a:t>
            </a:r>
            <a:r>
              <a:rPr lang="en-US" sz="3600"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
        <p:nvSpPr>
          <p:cNvPr id="13" name="Rectangle 12"/>
          <p:cNvSpPr/>
          <p:nvPr/>
        </p:nvSpPr>
        <p:spPr>
          <a:xfrm>
            <a:off x="679554" y="1040395"/>
            <a:ext cx="11512446" cy="4273349"/>
          </a:xfrm>
          <a:prstGeom prst="rect">
            <a:avLst/>
          </a:prstGeom>
        </p:spPr>
        <p:txBody>
          <a:bodyPr wrap="square">
            <a:spAutoFit/>
          </a:bodyPr>
          <a:lstStyle/>
          <a:p>
            <a:pPr algn="just">
              <a:lnSpc>
                <a:spcPct val="107000"/>
              </a:lnSpc>
            </a:pPr>
            <a:r>
              <a:rPr lang="vi-VN"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 Khái niệm: </a:t>
            </a:r>
            <a:endParaRPr lang="en-US" sz="2400" dirty="0">
              <a:solidFill>
                <a:srgbClr val="0000CC"/>
              </a:solidFill>
              <a:ea typeface="Calibri" panose="020F0502020204030204" pitchFamily="34" charset="0"/>
              <a:cs typeface="Times New Roman" panose="02020603050405020304" pitchFamily="18" charset="0"/>
            </a:endParaRPr>
          </a:p>
          <a:p>
            <a:pPr algn="just">
              <a:lnSpc>
                <a:spcPct val="107000"/>
              </a:lnSpc>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hút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hợp</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ion: </a:t>
            </a:r>
            <a:endParaRPr lang="en-US" sz="2400" dirty="0">
              <a:solidFill>
                <a:srgbClr val="0000CC"/>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rắn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chảy</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sôi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tan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a:t>
            </a:r>
            <a:endParaRPr lang="en-US" sz="2400" dirty="0">
              <a:solidFill>
                <a:srgbClr val="C00000"/>
              </a:solidFill>
              <a:ea typeface="Calibri" panose="020F0502020204030204" pitchFamily="34" charset="0"/>
              <a:cs typeface="Times New Roman" panose="02020603050405020304" pitchFamily="18" charset="0"/>
            </a:endParaRPr>
          </a:p>
          <a:p>
            <a:r>
              <a:rPr lang="en-US" sz="3200" dirty="0" err="1">
                <a:solidFill>
                  <a:srgbClr val="0000CC"/>
                </a:solidFill>
                <a:latin typeface="Times New Roman" panose="02020603050405020304" pitchFamily="18" charset="0"/>
                <a:ea typeface="Calibri" panose="020F0502020204030204" pitchFamily="34" charset="0"/>
              </a:rPr>
              <a:t>Ví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dụ</a:t>
            </a:r>
            <a:r>
              <a:rPr lang="en-US" sz="3200" dirty="0">
                <a:solidFill>
                  <a:srgbClr val="0000CC"/>
                </a:solidFill>
                <a:latin typeface="Times New Roman" panose="02020603050405020304" pitchFamily="18" charset="0"/>
                <a:ea typeface="Calibri" panose="020F0502020204030204" pitchFamily="34" charset="0"/>
              </a:rPr>
              <a:t>: sodium chloride, calcium chloride, …. </a:t>
            </a:r>
            <a:endParaRPr lang="en-US" sz="3200" dirty="0">
              <a:solidFill>
                <a:srgbClr val="0000CC"/>
              </a:solidFill>
            </a:endParaRPr>
          </a:p>
        </p:txBody>
      </p:sp>
      <p:sp>
        <p:nvSpPr>
          <p:cNvPr id="5" name="Rectangle 4"/>
          <p:cNvSpPr/>
          <p:nvPr/>
        </p:nvSpPr>
        <p:spPr>
          <a:xfrm>
            <a:off x="0" y="650424"/>
            <a:ext cx="744114" cy="830997"/>
          </a:xfrm>
          <a:prstGeom prst="rect">
            <a:avLst/>
          </a:prstGeom>
        </p:spPr>
        <p:txBody>
          <a:bodyPr wrap="none">
            <a:spAutoFit/>
          </a:bodyPr>
          <a:lstStyle/>
          <a:p>
            <a:r>
              <a:rPr lang="en-US" sz="4800" i="1" dirty="0">
                <a:solidFill>
                  <a:srgbClr val="0000FF"/>
                </a:solidFill>
                <a:latin typeface="Times New Roman" pitchFamily="18" charset="0"/>
                <a:cs typeface="Times New Roman" pitchFamily="18" charset="0"/>
                <a:sym typeface="Wingdings"/>
              </a:rPr>
              <a:t></a:t>
            </a:r>
            <a:endParaRPr lang="en-US" sz="4800" dirty="0"/>
          </a:p>
        </p:txBody>
      </p:sp>
    </p:spTree>
    <p:extLst>
      <p:ext uri="{BB962C8B-B14F-4D97-AF65-F5344CB8AC3E}">
        <p14:creationId xmlns:p14="http://schemas.microsoft.com/office/powerpoint/2010/main" val="228606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53" y="186526"/>
            <a:ext cx="11647358" cy="584775"/>
          </a:xfrm>
          <a:prstGeom prst="rect">
            <a:avLst/>
          </a:prstGeom>
        </p:spPr>
        <p:txBody>
          <a:bodyPr wrap="square">
            <a:spAutoFit/>
          </a:bodyPr>
          <a:lstStyle/>
          <a:p>
            <a:pPr algn="ctr"/>
            <a:r>
              <a:rPr lang="en-US" sz="3200" b="1" u="sng" dirty="0">
                <a:solidFill>
                  <a:srgbClr val="0000CC"/>
                </a:solidFill>
                <a:latin typeface="Times New Roman" panose="02020603050405020304" pitchFamily="18" charset="0"/>
                <a:ea typeface="Times New Roman" panose="02020603050405020304" pitchFamily="18" charset="0"/>
              </a:rPr>
              <a:t>CHỦ ĐỀ 3- BÀI 5</a:t>
            </a:r>
            <a:r>
              <a:rPr lang="en-US" sz="3200" b="1" dirty="0">
                <a:solidFill>
                  <a:srgbClr val="0000CC"/>
                </a:solidFill>
                <a:latin typeface="Times New Roman" panose="02020603050405020304" pitchFamily="18" charset="0"/>
                <a:ea typeface="Times New Roman" panose="02020603050405020304" pitchFamily="18" charset="0"/>
              </a:rPr>
              <a:t>: GIỚI THIỆU VỀ LIÊN KẾT HÓA HỌC</a:t>
            </a:r>
            <a:endParaRPr lang="en-US" sz="3200" b="1" dirty="0">
              <a:solidFill>
                <a:srgbClr val="0000CC"/>
              </a:solidFill>
            </a:endParaRPr>
          </a:p>
        </p:txBody>
      </p:sp>
      <p:sp>
        <p:nvSpPr>
          <p:cNvPr id="11" name="Rectangle 10"/>
          <p:cNvSpPr/>
          <p:nvPr/>
        </p:nvSpPr>
        <p:spPr>
          <a:xfrm>
            <a:off x="330303" y="1163412"/>
            <a:ext cx="6012543" cy="619272"/>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 KẾT CỘNG HÓA TRỊ</a:t>
            </a:r>
            <a:endParaRPr lang="en-US" sz="2400" u="sng"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279681" y="1938049"/>
            <a:ext cx="8625631" cy="584775"/>
          </a:xfrm>
          <a:prstGeom prst="rect">
            <a:avLst/>
          </a:prstGeom>
        </p:spPr>
        <p:txBody>
          <a:bodyPr wrap="none">
            <a:spAutoFit/>
          </a:bodyPr>
          <a:lstStyle/>
          <a:p>
            <a:r>
              <a:rPr lang="en-US" sz="3200" b="1" dirty="0">
                <a:solidFill>
                  <a:srgbClr val="0000CC"/>
                </a:solidFill>
                <a:latin typeface="Times New Roman" panose="02020603050405020304" pitchFamily="18" charset="0"/>
                <a:ea typeface="Calibri" panose="020F0502020204030204" pitchFamily="34" charset="0"/>
              </a:rPr>
              <a:t>1. </a:t>
            </a:r>
            <a:r>
              <a:rPr lang="en-US" sz="3200" b="1" dirty="0" err="1">
                <a:solidFill>
                  <a:srgbClr val="0000CC"/>
                </a:solidFill>
                <a:latin typeface="Times New Roman" panose="02020603050405020304" pitchFamily="18" charset="0"/>
                <a:ea typeface="Calibri" panose="020F0502020204030204" pitchFamily="34" charset="0"/>
              </a:rPr>
              <a:t>Sự</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tạo</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thành</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liên</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kết</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trong</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phân</a:t>
            </a:r>
            <a:r>
              <a:rPr lang="en-US" sz="3200" b="1" dirty="0">
                <a:solidFill>
                  <a:srgbClr val="0000CC"/>
                </a:solidFill>
                <a:latin typeface="Times New Roman" panose="02020603050405020304" pitchFamily="18" charset="0"/>
                <a:ea typeface="Calibri" panose="020F0502020204030204" pitchFamily="34" charset="0"/>
              </a:rPr>
              <a:t> </a:t>
            </a:r>
            <a:r>
              <a:rPr lang="en-US" sz="3200" b="1" dirty="0" err="1">
                <a:solidFill>
                  <a:srgbClr val="0000CC"/>
                </a:solidFill>
                <a:latin typeface="Times New Roman" panose="02020603050405020304" pitchFamily="18" charset="0"/>
                <a:ea typeface="Calibri" panose="020F0502020204030204" pitchFamily="34" charset="0"/>
              </a:rPr>
              <a:t>tử</a:t>
            </a:r>
            <a:r>
              <a:rPr lang="en-US" sz="3200" b="1" dirty="0">
                <a:solidFill>
                  <a:srgbClr val="0000CC"/>
                </a:solidFill>
                <a:latin typeface="Times New Roman" panose="02020603050405020304" pitchFamily="18" charset="0"/>
                <a:ea typeface="Calibri" panose="020F0502020204030204" pitchFamily="34" charset="0"/>
              </a:rPr>
              <a:t> hydrogen </a:t>
            </a:r>
            <a:endParaRPr lang="en-US" sz="3200" dirty="0">
              <a:solidFill>
                <a:srgbClr val="0000CC"/>
              </a:solidFill>
            </a:endParaRPr>
          </a:p>
        </p:txBody>
      </p:sp>
    </p:spTree>
    <p:extLst>
      <p:ext uri="{BB962C8B-B14F-4D97-AF65-F5344CB8AC3E}">
        <p14:creationId xmlns:p14="http://schemas.microsoft.com/office/powerpoint/2010/main" val="2420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54218" y="381885"/>
            <a:ext cx="4084773" cy="593304"/>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2400" dirty="0">
              <a:solidFill>
                <a:srgbClr val="FF0000"/>
              </a:solidFill>
              <a:ea typeface="Calibri" panose="020F0502020204030204" pitchFamily="34" charset="0"/>
              <a:cs typeface="Times New Roman" panose="02020603050405020304" pitchFamily="18" charset="0"/>
            </a:endParaRPr>
          </a:p>
        </p:txBody>
      </p:sp>
      <p:sp>
        <p:nvSpPr>
          <p:cNvPr id="14" name="Rectangle 13"/>
          <p:cNvSpPr/>
          <p:nvPr/>
        </p:nvSpPr>
        <p:spPr>
          <a:xfrm>
            <a:off x="430381" y="1469373"/>
            <a:ext cx="11522439" cy="954107"/>
          </a:xfrm>
          <a:prstGeom prst="rect">
            <a:avLst/>
          </a:prstGeom>
        </p:spPr>
        <p:txBody>
          <a:bodyPr wrap="square">
            <a:spAutoFit/>
          </a:bodyPr>
          <a:lstStyle/>
          <a:p>
            <a:pPr algn="ctr"/>
            <a:r>
              <a:rPr lang="en-US" sz="2800" dirty="0" err="1">
                <a:solidFill>
                  <a:srgbClr val="0000CC"/>
                </a:solidFill>
                <a:latin typeface="Times New Roman" panose="02020603050405020304" pitchFamily="18" charset="0"/>
                <a:ea typeface="Calibri" panose="020F0502020204030204" pitchFamily="34" charset="0"/>
              </a:rPr>
              <a:t>Hình</a:t>
            </a:r>
            <a:r>
              <a:rPr lang="en-US" sz="2800" dirty="0">
                <a:solidFill>
                  <a:srgbClr val="0000CC"/>
                </a:solidFill>
                <a:latin typeface="Times New Roman" panose="02020603050405020304" pitchFamily="18" charset="0"/>
                <a:ea typeface="Calibri" panose="020F0502020204030204" pitchFamily="34" charset="0"/>
              </a:rPr>
              <a:t> 5.9, </a:t>
            </a:r>
            <a:r>
              <a:rPr lang="en-US" sz="2800" dirty="0" err="1">
                <a:solidFill>
                  <a:srgbClr val="0000CC"/>
                </a:solidFill>
                <a:latin typeface="Times New Roman" panose="02020603050405020304" pitchFamily="18" charset="0"/>
                <a:ea typeface="Calibri" panose="020F0502020204030204" pitchFamily="34" charset="0"/>
              </a:rPr>
              <a:t>Hãy</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cho</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biết</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nguyên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H </a:t>
            </a:r>
            <a:r>
              <a:rPr lang="en-US" sz="2800" dirty="0" err="1">
                <a:solidFill>
                  <a:srgbClr val="0000CC"/>
                </a:solidFill>
                <a:latin typeface="Times New Roman" panose="02020603050405020304" pitchFamily="18" charset="0"/>
                <a:ea typeface="Calibri" panose="020F0502020204030204" pitchFamily="34" charset="0"/>
              </a:rPr>
              <a:t>trong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phân</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tử</a:t>
            </a:r>
            <a:r>
              <a:rPr lang="en-US" sz="2800" dirty="0">
                <a:solidFill>
                  <a:srgbClr val="0000CC"/>
                </a:solidFill>
                <a:latin typeface="Times New Roman" panose="02020603050405020304" pitchFamily="18" charset="0"/>
                <a:ea typeface="Calibri" panose="020F0502020204030204" pitchFamily="34" charset="0"/>
              </a:rPr>
              <a:t> hydrogen </a:t>
            </a:r>
            <a:r>
              <a:rPr lang="en-US" sz="2800" dirty="0" err="1">
                <a:solidFill>
                  <a:srgbClr val="0000CC"/>
                </a:solidFill>
                <a:latin typeface="Times New Roman" panose="02020603050405020304" pitchFamily="18" charset="0"/>
                <a:ea typeface="Calibri" panose="020F0502020204030204" pitchFamily="34" charset="0"/>
              </a:rPr>
              <a:t>có</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lớp</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vỏ</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tương</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tự</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khí</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hiếm</a:t>
            </a:r>
            <a:r>
              <a:rPr lang="en-US" sz="2800" dirty="0">
                <a:solidFill>
                  <a:srgbClr val="0000CC"/>
                </a:solidFill>
                <a:latin typeface="Times New Roman" panose="02020603050405020304" pitchFamily="18" charset="0"/>
                <a:ea typeface="Calibri" panose="020F0502020204030204" pitchFamily="34" charset="0"/>
              </a:rPr>
              <a:t> </a:t>
            </a:r>
            <a:r>
              <a:rPr lang="en-US" sz="2800" dirty="0" err="1">
                <a:solidFill>
                  <a:srgbClr val="0000CC"/>
                </a:solidFill>
                <a:latin typeface="Times New Roman" panose="02020603050405020304" pitchFamily="18" charset="0"/>
                <a:ea typeface="Calibri" panose="020F0502020204030204" pitchFamily="34" charset="0"/>
              </a:rPr>
              <a:t>nào</a:t>
            </a:r>
            <a:r>
              <a:rPr lang="en-US" sz="2800" dirty="0">
                <a:solidFill>
                  <a:srgbClr val="0000CC"/>
                </a:solidFill>
                <a:latin typeface="Times New Roman" panose="02020603050405020304" pitchFamily="18" charset="0"/>
                <a:ea typeface="Calibri" panose="020F0502020204030204" pitchFamily="34" charset="0"/>
              </a:rPr>
              <a:t>?</a:t>
            </a:r>
            <a:endParaRPr lang="en-US" sz="2800" dirty="0">
              <a:solidFill>
                <a:srgbClr val="0000CC"/>
              </a:solidFill>
            </a:endParaRPr>
          </a:p>
        </p:txBody>
      </p:sp>
      <p:pic>
        <p:nvPicPr>
          <p:cNvPr id="18" name="Picture 17" descr="Screenshot_2.png"/>
          <p:cNvPicPr/>
          <p:nvPr/>
        </p:nvPicPr>
        <p:blipFill>
          <a:blip r:embed="rId2"/>
          <a:stretch>
            <a:fillRect/>
          </a:stretch>
        </p:blipFill>
        <p:spPr>
          <a:xfrm>
            <a:off x="1054359" y="2911152"/>
            <a:ext cx="9974425" cy="3536302"/>
          </a:xfrm>
          <a:prstGeom prst="rect">
            <a:avLst/>
          </a:prstGeom>
        </p:spPr>
      </p:pic>
      <p:sp>
        <p:nvSpPr>
          <p:cNvPr id="19" name="Rectangle 18"/>
          <p:cNvSpPr/>
          <p:nvPr/>
        </p:nvSpPr>
        <p:spPr>
          <a:xfrm>
            <a:off x="466531" y="1180745"/>
            <a:ext cx="11342558" cy="2677656"/>
          </a:xfrm>
          <a:prstGeom prst="rect">
            <a:avLst/>
          </a:prstGeom>
        </p:spPr>
        <p:txBody>
          <a:bodyPr wrap="square">
            <a:spAutoFit/>
          </a:bodyPr>
          <a:lstStyle/>
          <a:p>
            <a:r>
              <a:rPr lang="vi-VN" sz="2800" dirty="0">
                <a:solidFill>
                  <a:srgbClr val="C00000"/>
                </a:solidFill>
                <a:latin typeface="Times New Roman" panose="02020603050405020304" pitchFamily="18" charset="0"/>
              </a:rPr>
              <a:t>Trong phân tử hydrogen, nguyên tử H có:</a:t>
            </a:r>
          </a:p>
          <a:p>
            <a:pPr>
              <a:buFont typeface="Arial" panose="020B0604020202020204" pitchFamily="34" charset="0"/>
              <a:buChar char="•"/>
            </a:pPr>
            <a:r>
              <a:rPr lang="en-US" sz="2800" dirty="0">
                <a:solidFill>
                  <a:srgbClr val="C00000"/>
                </a:solidFill>
                <a:latin typeface="Calibri Light" panose="020F0302020204030204"/>
              </a:rPr>
              <a:t> </a:t>
            </a:r>
            <a:r>
              <a:rPr lang="vi-VN" sz="2800" dirty="0">
                <a:solidFill>
                  <a:srgbClr val="C00000"/>
                </a:solidFill>
                <a:latin typeface="Times New Roman" panose="02020603050405020304" pitchFamily="18" charset="0"/>
              </a:rPr>
              <a:t>Có 2 electron ở lớp vỏ</a:t>
            </a:r>
          </a:p>
          <a:p>
            <a:pPr>
              <a:buFont typeface="Arial" panose="020B0604020202020204" pitchFamily="34" charset="0"/>
              <a:buChar char="•"/>
            </a:pPr>
            <a:r>
              <a:rPr lang="en-US" sz="2800" dirty="0">
                <a:solidFill>
                  <a:srgbClr val="C00000"/>
                </a:solidFill>
                <a:latin typeface="Calibri Light" panose="020F0302020204030204"/>
              </a:rPr>
              <a:t> </a:t>
            </a:r>
            <a:r>
              <a:rPr lang="vi-VN" sz="2800" dirty="0">
                <a:solidFill>
                  <a:srgbClr val="C00000"/>
                </a:solidFill>
                <a:latin typeface="Times New Roman" panose="02020603050405020304" pitchFamily="18" charset="0"/>
              </a:rPr>
              <a:t>Có 1 lớp electron</a:t>
            </a:r>
          </a:p>
          <a:p>
            <a:pPr marL="285750" indent="-285750">
              <a:buFont typeface="Symbol" panose="05050102010706020507" pitchFamily="18" charset="2"/>
              <a:buChar char="Þ"/>
            </a:pPr>
            <a:r>
              <a:rPr lang="vi-VN" sz="2800" dirty="0">
                <a:solidFill>
                  <a:srgbClr val="C00000"/>
                </a:solidFill>
                <a:latin typeface="Times New Roman" panose="02020603050405020304" pitchFamily="18" charset="0"/>
              </a:rPr>
              <a:t>Như vậy, trong phân tử hydrogen, nguyên tử H có lớp vỏ tương tự khí hiếm Heli</a:t>
            </a:r>
            <a:r>
              <a:rPr lang="en-US" sz="2800" dirty="0">
                <a:solidFill>
                  <a:srgbClr val="C00000"/>
                </a:solidFill>
                <a:latin typeface="Times New Roman" panose="02020603050405020304" pitchFamily="18" charset="0"/>
              </a:rPr>
              <a:t>um</a:t>
            </a:r>
            <a:endParaRPr lang="en-US" sz="2800" dirty="0">
              <a:solidFill>
                <a:srgbClr val="C00000"/>
              </a:solidFill>
              <a:latin typeface="Calibri Light" panose="020F0302020204030204"/>
            </a:endParaRPr>
          </a:p>
          <a:p>
            <a:r>
              <a:rPr lang="en-US" sz="2800" dirty="0">
                <a:solidFill>
                  <a:srgbClr val="0000CC"/>
                </a:solidFill>
                <a:latin typeface="Times New Roman (Headings)"/>
              </a:rPr>
              <a:t>* </a:t>
            </a:r>
            <a:r>
              <a:rPr lang="en-US" sz="2800" dirty="0" err="1">
                <a:solidFill>
                  <a:srgbClr val="0000CC"/>
                </a:solidFill>
                <a:latin typeface="Times New Roman (Headings)"/>
              </a:rPr>
              <a:t>Sơ</a:t>
            </a:r>
            <a:r>
              <a:rPr lang="en-US" sz="2800" dirty="0">
                <a:solidFill>
                  <a:srgbClr val="0000CC"/>
                </a:solidFill>
                <a:latin typeface="Times New Roman (Headings)"/>
              </a:rPr>
              <a:t> </a:t>
            </a:r>
            <a:r>
              <a:rPr lang="en-US" sz="2800" dirty="0" err="1">
                <a:solidFill>
                  <a:srgbClr val="0000CC"/>
                </a:solidFill>
                <a:latin typeface="Times New Roman (Headings)"/>
              </a:rPr>
              <a:t>đồ</a:t>
            </a:r>
            <a:r>
              <a:rPr lang="en-US" sz="2800" dirty="0">
                <a:solidFill>
                  <a:srgbClr val="0000CC"/>
                </a:solidFill>
                <a:latin typeface="Times New Roman (Headings)"/>
              </a:rPr>
              <a:t>: </a:t>
            </a:r>
            <a:endParaRPr lang="vi-VN" sz="2800" dirty="0">
              <a:solidFill>
                <a:srgbClr val="0000CC"/>
              </a:solidFill>
              <a:latin typeface="Times New Roman (Headings)"/>
            </a:endParaRPr>
          </a:p>
        </p:txBody>
      </p:sp>
    </p:spTree>
    <p:extLst>
      <p:ext uri="{BB962C8B-B14F-4D97-AF65-F5344CB8AC3E}">
        <p14:creationId xmlns:p14="http://schemas.microsoft.com/office/powerpoint/2010/main" val="41743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14"/>
                                        </p:tgtEl>
                                        <p:attrNameLst>
                                          <p:attrName>ppt_w</p:attrName>
                                        </p:attrNameLst>
                                      </p:cBhvr>
                                      <p:tavLst>
                                        <p:tav tm="0">
                                          <p:val>
                                            <p:strVal val="ppt_w"/>
                                          </p:val>
                                        </p:tav>
                                        <p:tav tm="100000">
                                          <p:val>
                                            <p:fltVal val="0"/>
                                          </p:val>
                                        </p:tav>
                                      </p:tavLst>
                                    </p:anim>
                                    <p:anim calcmode="lin" valueType="num">
                                      <p:cBhvr>
                                        <p:cTn id="29" dur="500"/>
                                        <p:tgtEl>
                                          <p:spTgt spid="14"/>
                                        </p:tgtEl>
                                        <p:attrNameLst>
                                          <p:attrName>ppt_h</p:attrName>
                                        </p:attrNameLst>
                                      </p:cBhvr>
                                      <p:tavLst>
                                        <p:tav tm="0">
                                          <p:val>
                                            <p:strVal val="ppt_h"/>
                                          </p:val>
                                        </p:tav>
                                        <p:tav tm="100000">
                                          <p:val>
                                            <p:fltVal val="0"/>
                                          </p:val>
                                        </p:tav>
                                      </p:tavLst>
                                    </p:anim>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P spid="14" grpId="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4" y="341637"/>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34464" y="1152436"/>
            <a:ext cx="11576535" cy="2062103"/>
          </a:xfrm>
          <a:prstGeom prst="rect">
            <a:avLst/>
          </a:prstGeom>
        </p:spPr>
        <p:txBody>
          <a:bodyPr wrap="square">
            <a:spAutoFit/>
          </a:bodyPr>
          <a:lstStyle/>
          <a:p>
            <a:pPr algn="just"/>
            <a:r>
              <a:rPr lang="en-US" sz="3200" dirty="0" err="1">
                <a:solidFill>
                  <a:srgbClr val="0000CC"/>
                </a:solidFill>
                <a:latin typeface="Times New Roman (Headings)"/>
                <a:ea typeface="VNI-Times" pitchFamily="2" charset="0"/>
                <a:cs typeface="Times New Roman" panose="02020603050405020304" pitchFamily="18" charset="0"/>
              </a:rPr>
              <a:t>Hai</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nguyên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tử</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Cl</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liên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kết</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với</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nhau</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tạo</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thành</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phân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tử</a:t>
            </a:r>
            <a:r>
              <a:rPr lang="en-US" sz="3200" dirty="0">
                <a:solidFill>
                  <a:srgbClr val="0000CC"/>
                </a:solidFill>
                <a:latin typeface="Times New Roman (Headings)"/>
                <a:ea typeface="VNI-Times" pitchFamily="2" charset="0"/>
                <a:cs typeface="Times New Roman" panose="02020603050405020304" pitchFamily="18" charset="0"/>
              </a:rPr>
              <a:t> chlorine</a:t>
            </a:r>
          </a:p>
          <a:p>
            <a:pPr algn="just"/>
            <a:r>
              <a:rPr lang="en-US" sz="3200" dirty="0">
                <a:solidFill>
                  <a:srgbClr val="0000CC"/>
                </a:solidFill>
                <a:latin typeface="Times New Roman (Headings)"/>
                <a:ea typeface="VNI-Times" pitchFamily="2" charset="0"/>
                <a:cs typeface="Times New Roman" panose="02020603050405020304" pitchFamily="18" charset="0"/>
              </a:rPr>
              <a:t>a. </a:t>
            </a:r>
            <a:r>
              <a:rPr lang="en-US" sz="3200" dirty="0" err="1">
                <a:solidFill>
                  <a:srgbClr val="0000CC"/>
                </a:solidFill>
                <a:latin typeface="Times New Roman (Headings)"/>
                <a:ea typeface="VNI-Times" pitchFamily="2" charset="0"/>
                <a:cs typeface="Times New Roman" panose="02020603050405020304" pitchFamily="18" charset="0"/>
              </a:rPr>
              <a:t>Mỗi</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nguyên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tử</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Cl</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cần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thêm</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bao</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nhiêu</a:t>
            </a:r>
            <a:r>
              <a:rPr lang="en-US" sz="3200" dirty="0">
                <a:solidFill>
                  <a:srgbClr val="0000CC"/>
                </a:solidFill>
                <a:latin typeface="Times New Roman (Headings)"/>
                <a:ea typeface="VNI-Times" pitchFamily="2" charset="0"/>
                <a:cs typeface="Times New Roman" panose="02020603050405020304" pitchFamily="18" charset="0"/>
              </a:rPr>
              <a:t> electron </a:t>
            </a:r>
            <a:r>
              <a:rPr lang="en-US" sz="3200" dirty="0" err="1">
                <a:solidFill>
                  <a:srgbClr val="0000CC"/>
                </a:solidFill>
                <a:latin typeface="Times New Roman (Headings)"/>
                <a:ea typeface="VNI-Times" pitchFamily="2" charset="0"/>
                <a:cs typeface="Times New Roman" panose="02020603050405020304" pitchFamily="18" charset="0"/>
              </a:rPr>
              <a:t>vào</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lớp</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ngoài</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cùng</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để</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có</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lớp</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vỏ</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tương</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tự</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khí</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hiếm</a:t>
            </a:r>
            <a:r>
              <a:rPr lang="en-US" sz="3200" dirty="0">
                <a:solidFill>
                  <a:srgbClr val="0000CC"/>
                </a:solidFill>
                <a:latin typeface="Times New Roman (Headings)"/>
                <a:ea typeface="VNI-Times" pitchFamily="2" charset="0"/>
                <a:cs typeface="Times New Roman" panose="02020603050405020304" pitchFamily="18" charset="0"/>
              </a:rPr>
              <a:t>?</a:t>
            </a:r>
          </a:p>
          <a:p>
            <a:pPr algn="just"/>
            <a:r>
              <a:rPr lang="en-US" sz="3200" dirty="0">
                <a:solidFill>
                  <a:srgbClr val="0000CC"/>
                </a:solidFill>
                <a:latin typeface="Times New Roman (Headings)"/>
                <a:ea typeface="VNI-Times" pitchFamily="2" charset="0"/>
                <a:cs typeface="Times New Roman" panose="02020603050405020304" pitchFamily="18" charset="0"/>
              </a:rPr>
              <a:t>b. </a:t>
            </a:r>
            <a:r>
              <a:rPr lang="en-US" sz="3200" dirty="0" err="1">
                <a:solidFill>
                  <a:srgbClr val="0000CC"/>
                </a:solidFill>
                <a:latin typeface="Times New Roman (Headings)"/>
                <a:ea typeface="VNI-Times" pitchFamily="2" charset="0"/>
                <a:cs typeface="Times New Roman" panose="02020603050405020304" pitchFamily="18" charset="0"/>
              </a:rPr>
              <a:t>Hãy</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vẽ</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sơ</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đồ</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tạo</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thành</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liên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kết</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trong</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phân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tử</a:t>
            </a:r>
            <a:r>
              <a:rPr lang="en-US" sz="3200" dirty="0">
                <a:solidFill>
                  <a:srgbClr val="0000CC"/>
                </a:solidFill>
                <a:latin typeface="Times New Roman (Headings)"/>
                <a:ea typeface="VNI-Times" pitchFamily="2" charset="0"/>
                <a:cs typeface="Times New Roman" panose="02020603050405020304" pitchFamily="18" charset="0"/>
              </a:rPr>
              <a:t> chlorine?</a:t>
            </a:r>
          </a:p>
        </p:txBody>
      </p:sp>
      <p:sp>
        <p:nvSpPr>
          <p:cNvPr id="8" name="Rectangle 7"/>
          <p:cNvSpPr/>
          <p:nvPr/>
        </p:nvSpPr>
        <p:spPr>
          <a:xfrm>
            <a:off x="277395" y="1010530"/>
            <a:ext cx="11802638" cy="3539430"/>
          </a:xfrm>
          <a:prstGeom prst="rect">
            <a:avLst/>
          </a:prstGeom>
        </p:spPr>
        <p:txBody>
          <a:bodyPr wrap="square">
            <a:spAutoFit/>
          </a:bodyPr>
          <a:lstStyle/>
          <a:p>
            <a:pPr algn="just"/>
            <a:r>
              <a:rPr lang="vi-VN" sz="3200" dirty="0">
                <a:solidFill>
                  <a:srgbClr val="0000CC"/>
                </a:solidFill>
                <a:latin typeface="Times New Roman" panose="02020603050405020304" pitchFamily="18" charset="0"/>
              </a:rPr>
              <a:t>a) Vì mỗi nguyên tử Cl đều có 7 electron ở lớp vỏ ngoài cùng </a:t>
            </a:r>
            <a:endParaRPr lang="en-US" sz="3200" dirty="0">
              <a:solidFill>
                <a:srgbClr val="0000CC"/>
              </a:solidFill>
              <a:latin typeface="Calibri Light" panose="020F0302020204030204"/>
            </a:endParaRPr>
          </a:p>
          <a:p>
            <a:pPr algn="just"/>
            <a:r>
              <a:rPr lang="vi-VN" sz="3200" dirty="0">
                <a:solidFill>
                  <a:srgbClr val="0000CC"/>
                </a:solidFill>
                <a:latin typeface="Times New Roman" panose="02020603050405020304" pitchFamily="18" charset="0"/>
              </a:rPr>
              <a:t>=&gt; Cần nhận thêm 1 electron vào lớp vỏ ngoài cùng để có lớp vỏ tương tự khí hiếm</a:t>
            </a:r>
          </a:p>
          <a:p>
            <a:pPr algn="just"/>
            <a:r>
              <a:rPr lang="vi-VN" sz="3200" dirty="0">
                <a:solidFill>
                  <a:srgbClr val="0000CC"/>
                </a:solidFill>
                <a:latin typeface="Times New Roman" panose="02020603050405020304" pitchFamily="18" charset="0"/>
              </a:rPr>
              <a:t>b) Vì mỗi nguyên tử Cl đều cần nhận thêm 1 electron </a:t>
            </a:r>
            <a:endParaRPr lang="en-US" sz="3200" dirty="0">
              <a:solidFill>
                <a:srgbClr val="0000CC"/>
              </a:solidFill>
              <a:latin typeface="Calibri Light" panose="020F0302020204030204"/>
            </a:endParaRPr>
          </a:p>
          <a:p>
            <a:pPr algn="just"/>
            <a:r>
              <a:rPr lang="vi-VN" sz="3200" dirty="0">
                <a:solidFill>
                  <a:srgbClr val="0000CC"/>
                </a:solidFill>
                <a:latin typeface="Times New Roman" panose="02020603050405020304" pitchFamily="18" charset="0"/>
              </a:rPr>
              <a:t>=&gt; Khi 2 nguyên tử Cl liên kết với nhau, mỗi nguyên tử sẽ góp 1 electron ở tạo ra đôi electron dùng chung.</a:t>
            </a:r>
            <a:endParaRPr lang="en-US" sz="3200" dirty="0">
              <a:solidFill>
                <a:srgbClr val="0000CC"/>
              </a:solidFill>
              <a:latin typeface="Calibri Light" panose="020F0302020204030204"/>
            </a:endParaRPr>
          </a:p>
          <a:p>
            <a:pPr algn="just"/>
            <a:r>
              <a:rPr lang="en-US" sz="3200" dirty="0">
                <a:solidFill>
                  <a:srgbClr val="FF0000"/>
                </a:solidFill>
                <a:latin typeface="Times New Roman (Headings)"/>
              </a:rPr>
              <a:t>* </a:t>
            </a:r>
            <a:r>
              <a:rPr lang="en-US" sz="3200" dirty="0" err="1">
                <a:solidFill>
                  <a:srgbClr val="FF0000"/>
                </a:solidFill>
                <a:latin typeface="Times New Roman (Headings)"/>
              </a:rPr>
              <a:t>Sơ</a:t>
            </a:r>
            <a:r>
              <a:rPr lang="en-US" sz="3200" dirty="0">
                <a:solidFill>
                  <a:srgbClr val="FF0000"/>
                </a:solidFill>
                <a:latin typeface="Times New Roman (Headings)"/>
              </a:rPr>
              <a:t> </a:t>
            </a:r>
            <a:r>
              <a:rPr lang="en-US" sz="3200" dirty="0" err="1">
                <a:solidFill>
                  <a:srgbClr val="FF0000"/>
                </a:solidFill>
                <a:latin typeface="Times New Roman (Headings)"/>
              </a:rPr>
              <a:t>đồ</a:t>
            </a:r>
            <a:r>
              <a:rPr lang="en-US" sz="3200" dirty="0">
                <a:solidFill>
                  <a:srgbClr val="FF0000"/>
                </a:solidFill>
                <a:latin typeface="Times New Roman (Headings)"/>
              </a:rPr>
              <a:t>: </a:t>
            </a:r>
            <a:endParaRPr lang="vi-VN" sz="3200" dirty="0">
              <a:solidFill>
                <a:srgbClr val="FF0000"/>
              </a:solidFill>
              <a:latin typeface="Times New Roman (Heading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967" y="3881535"/>
            <a:ext cx="9116008" cy="2789852"/>
          </a:xfrm>
          <a:prstGeom prst="rect">
            <a:avLst/>
          </a:prstGeom>
        </p:spPr>
      </p:pic>
    </p:spTree>
    <p:extLst>
      <p:ext uri="{BB962C8B-B14F-4D97-AF65-F5344CB8AC3E}">
        <p14:creationId xmlns:p14="http://schemas.microsoft.com/office/powerpoint/2010/main" val="26841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5"/>
                                        </p:tgtEl>
                                        <p:attrNameLst>
                                          <p:attrName>ppt_w</p:attrName>
                                        </p:attrNameLst>
                                      </p:cBhvr>
                                      <p:tavLst>
                                        <p:tav tm="0">
                                          <p:val>
                                            <p:strVal val="ppt_w"/>
                                          </p:val>
                                        </p:tav>
                                        <p:tav tm="100000">
                                          <p:val>
                                            <p:strVal val="ppt_w*0.70"/>
                                          </p:val>
                                        </p:tav>
                                      </p:tavLst>
                                    </p:anim>
                                    <p:anim calcmode="lin" valueType="num">
                                      <p:cBhvr>
                                        <p:cTn id="20" dur="1000"/>
                                        <p:tgtEl>
                                          <p:spTgt spid="5"/>
                                        </p:tgtEl>
                                        <p:attrNameLst>
                                          <p:attrName>ppt_h</p:attrName>
                                        </p:attrNameLst>
                                      </p:cBhvr>
                                      <p:tavLst>
                                        <p:tav tm="0">
                                          <p:val>
                                            <p:strVal val="ppt_h"/>
                                          </p:val>
                                        </p:tav>
                                        <p:tav tm="100000">
                                          <p:val>
                                            <p:strVal val="ppt_h"/>
                                          </p:val>
                                        </p:tav>
                                      </p:tavLst>
                                    </p:anim>
                                    <p:animEffect transition="out" filter="fade">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2" y="246760"/>
            <a:ext cx="8970404" cy="646331"/>
          </a:xfrm>
          <a:prstGeom prst="rect">
            <a:avLst/>
          </a:prstGeom>
        </p:spPr>
        <p:txBody>
          <a:bodyPr wrap="none">
            <a:spAutoFit/>
          </a:bodyPr>
          <a:lstStyle/>
          <a:p>
            <a:r>
              <a:rPr lang="en-US" sz="3600" b="1" dirty="0">
                <a:solidFill>
                  <a:srgbClr val="0000CC"/>
                </a:solidFill>
                <a:latin typeface="Times New Roman" panose="02020603050405020304" pitchFamily="18" charset="0"/>
                <a:ea typeface="Calibri" panose="020F0502020204030204" pitchFamily="34" charset="0"/>
              </a:rPr>
              <a:t>2. </a:t>
            </a:r>
            <a:r>
              <a:rPr lang="en-US" sz="3600" b="1" dirty="0" err="1">
                <a:solidFill>
                  <a:srgbClr val="0000CC"/>
                </a:solidFill>
                <a:latin typeface="Times New Roman" panose="02020603050405020304" pitchFamily="18" charset="0"/>
                <a:ea typeface="Calibri" panose="020F0502020204030204" pitchFamily="34" charset="0"/>
              </a:rPr>
              <a:t>Sự</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tạo</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thành</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liên</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kết</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trong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phân</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tử</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nước</a:t>
            </a:r>
            <a:r>
              <a:rPr lang="en-US" sz="3600" b="1"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
        <p:nvSpPr>
          <p:cNvPr id="7" name="Rectangle 6"/>
          <p:cNvSpPr/>
          <p:nvPr/>
        </p:nvSpPr>
        <p:spPr>
          <a:xfrm>
            <a:off x="3291795" y="1054329"/>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sp>
        <p:nvSpPr>
          <p:cNvPr id="10" name="Rectangle 9"/>
          <p:cNvSpPr/>
          <p:nvPr/>
        </p:nvSpPr>
        <p:spPr>
          <a:xfrm>
            <a:off x="344703" y="1982500"/>
            <a:ext cx="12052570" cy="1077218"/>
          </a:xfrm>
          <a:prstGeom prst="rect">
            <a:avLst/>
          </a:prstGeom>
        </p:spPr>
        <p:txBody>
          <a:bodyPr wrap="square">
            <a:spAutoFit/>
          </a:bodyPr>
          <a:lstStyle/>
          <a:p>
            <a:r>
              <a:rPr lang="en-US" sz="3200" dirty="0" err="1">
                <a:solidFill>
                  <a:srgbClr val="0000CC"/>
                </a:solidFill>
                <a:latin typeface="Times New Roman" panose="02020603050405020304" pitchFamily="18" charset="0"/>
                <a:ea typeface="Calibri" panose="020F0502020204030204" pitchFamily="34" charset="0"/>
              </a:rPr>
              <a:t>Hình</a:t>
            </a:r>
            <a:r>
              <a:rPr lang="en-US" sz="3200" dirty="0">
                <a:solidFill>
                  <a:srgbClr val="0000CC"/>
                </a:solidFill>
                <a:latin typeface="Times New Roman" panose="02020603050405020304" pitchFamily="18" charset="0"/>
                <a:ea typeface="Calibri" panose="020F0502020204030204" pitchFamily="34" charset="0"/>
              </a:rPr>
              <a:t> 5.10, </a:t>
            </a:r>
            <a:r>
              <a:rPr lang="en-US" sz="3200" dirty="0" err="1">
                <a:solidFill>
                  <a:srgbClr val="0000CC"/>
                </a:solidFill>
                <a:latin typeface="Times New Roman" panose="02020603050405020304" pitchFamily="18" charset="0"/>
                <a:ea typeface="Calibri" panose="020F0502020204030204" pitchFamily="34" charset="0"/>
              </a:rPr>
              <a:t>hãy</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cho</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biết</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nguyên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tử</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nước</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mỗi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nguyên</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tử</a:t>
            </a:r>
            <a:r>
              <a:rPr lang="en-US" sz="3200" dirty="0">
                <a:solidFill>
                  <a:srgbClr val="0000CC"/>
                </a:solidFill>
                <a:latin typeface="Times New Roman" panose="02020603050405020304" pitchFamily="18" charset="0"/>
                <a:ea typeface="Calibri" panose="020F0502020204030204" pitchFamily="34" charset="0"/>
              </a:rPr>
              <a:t> H </a:t>
            </a:r>
            <a:r>
              <a:rPr lang="en-US" sz="3200" dirty="0" err="1">
                <a:solidFill>
                  <a:srgbClr val="0000CC"/>
                </a:solidFill>
                <a:latin typeface="Times New Roman" panose="02020603050405020304" pitchFamily="18" charset="0"/>
                <a:ea typeface="Calibri" panose="020F0502020204030204" pitchFamily="34" charset="0"/>
              </a:rPr>
              <a:t>và</a:t>
            </a:r>
            <a:r>
              <a:rPr lang="en-US" sz="3200" dirty="0">
                <a:solidFill>
                  <a:srgbClr val="0000CC"/>
                </a:solidFill>
                <a:latin typeface="Times New Roman" panose="02020603050405020304" pitchFamily="18" charset="0"/>
                <a:ea typeface="Calibri" panose="020F0502020204030204" pitchFamily="34" charset="0"/>
              </a:rPr>
              <a:t> O </a:t>
            </a:r>
            <a:r>
              <a:rPr lang="en-US" sz="3200" dirty="0" err="1">
                <a:solidFill>
                  <a:srgbClr val="0000CC"/>
                </a:solidFill>
                <a:latin typeface="Times New Roman" panose="02020603050405020304" pitchFamily="18" charset="0"/>
                <a:ea typeface="Calibri" panose="020F0502020204030204" pitchFamily="34" charset="0"/>
              </a:rPr>
              <a:t>có</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bao</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nhiêu</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lớp</a:t>
            </a:r>
            <a:r>
              <a:rPr lang="en-US" sz="3200" dirty="0">
                <a:solidFill>
                  <a:srgbClr val="0000CC"/>
                </a:solidFill>
                <a:latin typeface="Times New Roman" panose="02020603050405020304" pitchFamily="18" charset="0"/>
                <a:ea typeface="Calibri" panose="020F0502020204030204" pitchFamily="34" charset="0"/>
              </a:rPr>
              <a:t> electron </a:t>
            </a:r>
            <a:r>
              <a:rPr lang="en-US" sz="3200" dirty="0" err="1">
                <a:solidFill>
                  <a:srgbClr val="0000CC"/>
                </a:solidFill>
                <a:latin typeface="Times New Roman" panose="02020603050405020304" pitchFamily="18" charset="0"/>
                <a:ea typeface="Calibri" panose="020F0502020204030204" pitchFamily="34" charset="0"/>
              </a:rPr>
              <a:t>ngoài</a:t>
            </a:r>
            <a:r>
              <a:rPr lang="en-US" sz="3200" dirty="0">
                <a:solidFill>
                  <a:srgbClr val="0000CC"/>
                </a:solidFill>
                <a:latin typeface="Times New Roman" panose="02020603050405020304" pitchFamily="18" charset="0"/>
                <a:ea typeface="Calibri" panose="020F0502020204030204" pitchFamily="34" charset="0"/>
              </a:rPr>
              <a:t> </a:t>
            </a:r>
            <a:r>
              <a:rPr lang="en-US" sz="3200" dirty="0" err="1">
                <a:solidFill>
                  <a:srgbClr val="0000CC"/>
                </a:solidFill>
                <a:latin typeface="Times New Roman" panose="02020603050405020304" pitchFamily="18" charset="0"/>
                <a:ea typeface="Calibri" panose="020F0502020204030204" pitchFamily="34" charset="0"/>
              </a:rPr>
              <a:t>cùng</a:t>
            </a:r>
            <a:r>
              <a:rPr lang="en-US" sz="3200" dirty="0">
                <a:solidFill>
                  <a:srgbClr val="0000CC"/>
                </a:solidFill>
                <a:latin typeface="Times New Roman" panose="02020603050405020304" pitchFamily="18" charset="0"/>
                <a:ea typeface="Calibri" panose="020F0502020204030204" pitchFamily="34" charset="0"/>
              </a:rPr>
              <a:t>? </a:t>
            </a:r>
            <a:endParaRPr lang="en-US" sz="3200" dirty="0">
              <a:solidFill>
                <a:srgbClr val="0000CC"/>
              </a:solidFill>
            </a:endParaRPr>
          </a:p>
        </p:txBody>
      </p:sp>
      <p:pic>
        <p:nvPicPr>
          <p:cNvPr id="13" name="Picture 12" descr="Screenshot_2.png"/>
          <p:cNvPicPr/>
          <p:nvPr/>
        </p:nvPicPr>
        <p:blipFill>
          <a:blip r:embed="rId2"/>
          <a:stretch>
            <a:fillRect/>
          </a:stretch>
        </p:blipFill>
        <p:spPr>
          <a:xfrm>
            <a:off x="2316351" y="4126026"/>
            <a:ext cx="7408376" cy="2612526"/>
          </a:xfrm>
          <a:prstGeom prst="rect">
            <a:avLst/>
          </a:prstGeom>
        </p:spPr>
      </p:pic>
      <p:sp>
        <p:nvSpPr>
          <p:cNvPr id="15" name="Rectangle 14"/>
          <p:cNvSpPr/>
          <p:nvPr/>
        </p:nvSpPr>
        <p:spPr>
          <a:xfrm>
            <a:off x="314792" y="1706187"/>
            <a:ext cx="11877208" cy="3416320"/>
          </a:xfrm>
          <a:prstGeom prst="rect">
            <a:avLst/>
          </a:prstGeom>
        </p:spPr>
        <p:txBody>
          <a:bodyPr wrap="square">
            <a:spAutoFit/>
          </a:bodyPr>
          <a:lstStyle/>
          <a:p>
            <a:r>
              <a:rPr lang="vi-VN" sz="3600" dirty="0">
                <a:solidFill>
                  <a:srgbClr val="C00000"/>
                </a:solidFill>
                <a:latin typeface="Times New Roman" panose="02020603050405020304" pitchFamily="18" charset="0"/>
              </a:rPr>
              <a:t>Quan sát hình 5.10 ta thấy, trong phân tử nước:</a:t>
            </a:r>
          </a:p>
          <a:p>
            <a:pPr>
              <a:buFont typeface="Arial" panose="020B0604020202020204" pitchFamily="34" charset="0"/>
              <a:buChar char="•"/>
            </a:pPr>
            <a:r>
              <a:rPr lang="vi-VN" sz="3600" dirty="0">
                <a:solidFill>
                  <a:srgbClr val="C00000"/>
                </a:solidFill>
                <a:latin typeface="Times New Roman" panose="02020603050405020304" pitchFamily="18" charset="0"/>
              </a:rPr>
              <a:t>Nguyên tử H có 2 hạt màu xanh =&gt; Có 2 electron ở lớp ngoài cùng</a:t>
            </a:r>
          </a:p>
          <a:p>
            <a:pPr>
              <a:buFont typeface="Arial" panose="020B0604020202020204" pitchFamily="34" charset="0"/>
              <a:buChar char="•"/>
            </a:pPr>
            <a:r>
              <a:rPr lang="vi-VN" sz="3600" dirty="0">
                <a:solidFill>
                  <a:srgbClr val="C00000"/>
                </a:solidFill>
                <a:latin typeface="Times New Roman" panose="02020603050405020304" pitchFamily="18" charset="0"/>
              </a:rPr>
              <a:t>Nguyên tử O có 8 hạt màu xanh =&gt; Có 8 electron ở lớp ngoài cùng</a:t>
            </a:r>
            <a:endParaRPr lang="en-US" sz="3600" dirty="0">
              <a:solidFill>
                <a:srgbClr val="C00000"/>
              </a:solidFill>
              <a:latin typeface="Calibri Light" panose="020F0302020204030204"/>
            </a:endParaRPr>
          </a:p>
          <a:p>
            <a:pPr>
              <a:buFont typeface="Arial" panose="020B0604020202020204" pitchFamily="34" charset="0"/>
              <a:buChar char="•"/>
            </a:pPr>
            <a:r>
              <a:rPr lang="en-US" sz="3600" dirty="0">
                <a:solidFill>
                  <a:srgbClr val="C00000"/>
                </a:solidFill>
                <a:latin typeface="Calibri Light" panose="020F0302020204030204"/>
              </a:rPr>
              <a:t> </a:t>
            </a:r>
            <a:r>
              <a:rPr lang="en-US" sz="3600" dirty="0" err="1">
                <a:solidFill>
                  <a:srgbClr val="2313F9"/>
                </a:solidFill>
                <a:latin typeface="Times New Roman (Headings)"/>
              </a:rPr>
              <a:t>Sơ</a:t>
            </a:r>
            <a:r>
              <a:rPr lang="en-US" sz="3600" dirty="0">
                <a:solidFill>
                  <a:srgbClr val="2313F9"/>
                </a:solidFill>
                <a:latin typeface="Times New Roman (Headings)"/>
              </a:rPr>
              <a:t> </a:t>
            </a:r>
            <a:r>
              <a:rPr lang="en-US" sz="3600" dirty="0" err="1">
                <a:solidFill>
                  <a:srgbClr val="2313F9"/>
                </a:solidFill>
                <a:latin typeface="Times New Roman (Headings)"/>
              </a:rPr>
              <a:t>đồ</a:t>
            </a:r>
            <a:r>
              <a:rPr lang="en-US" sz="3600" dirty="0">
                <a:solidFill>
                  <a:srgbClr val="2313F9"/>
                </a:solidFill>
                <a:latin typeface="Times New Roman (Headings)"/>
              </a:rPr>
              <a:t>: </a:t>
            </a:r>
            <a:endParaRPr lang="vi-VN" sz="3600" dirty="0">
              <a:solidFill>
                <a:srgbClr val="2313F9"/>
              </a:solidFill>
              <a:latin typeface="Times New Roman (Headings)"/>
            </a:endParaRPr>
          </a:p>
        </p:txBody>
      </p:sp>
    </p:spTree>
    <p:extLst>
      <p:ext uri="{BB962C8B-B14F-4D97-AF65-F5344CB8AC3E}">
        <p14:creationId xmlns:p14="http://schemas.microsoft.com/office/powerpoint/2010/main" val="403795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xit" presetSubtype="10"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strVal val="ppt_h"/>
                                          </p:val>
                                        </p:tav>
                                      </p:tavLst>
                                    </p:anim>
                                    <p:set>
                                      <p:cBhvr>
                                        <p:cTn id="33" dur="1" fill="hold">
                                          <p:stCondLst>
                                            <p:cond delay="499"/>
                                          </p:stCondLst>
                                        </p:cTn>
                                        <p:tgtEl>
                                          <p:spTgt spid="7"/>
                                        </p:tgtEl>
                                        <p:attrNameLst>
                                          <p:attrName>style.visibility</p:attrName>
                                        </p:attrNameLst>
                                      </p:cBhvr>
                                      <p:to>
                                        <p:strVal val="hidden"/>
                                      </p:to>
                                    </p:set>
                                  </p:childTnLst>
                                </p:cTn>
                              </p:par>
                              <p:par>
                                <p:cTn id="34" presetID="17" presetClass="exit" presetSubtype="10" fill="hold" grpId="1" nodeType="withEffect">
                                  <p:stCondLst>
                                    <p:cond delay="0"/>
                                  </p:stCondLst>
                                  <p:childTnLst>
                                    <p:anim calcmode="lin" valueType="num">
                                      <p:cBhvr>
                                        <p:cTn id="35" dur="500"/>
                                        <p:tgtEl>
                                          <p:spTgt spid="10"/>
                                        </p:tgtEl>
                                        <p:attrNameLst>
                                          <p:attrName>ppt_w</p:attrName>
                                        </p:attrNameLst>
                                      </p:cBhvr>
                                      <p:tavLst>
                                        <p:tav tm="0">
                                          <p:val>
                                            <p:strVal val="ppt_w"/>
                                          </p:val>
                                        </p:tav>
                                        <p:tav tm="100000">
                                          <p:val>
                                            <p:fltVal val="0"/>
                                          </p:val>
                                        </p:tav>
                                      </p:tavLst>
                                    </p:anim>
                                    <p:anim calcmode="lin" valueType="num">
                                      <p:cBhvr>
                                        <p:cTn id="36" dur="500"/>
                                        <p:tgtEl>
                                          <p:spTgt spid="10"/>
                                        </p:tgtEl>
                                        <p:attrNameLst>
                                          <p:attrName>ppt_h</p:attrName>
                                        </p:attrNameLst>
                                      </p:cBhvr>
                                      <p:tavLst>
                                        <p:tav tm="0">
                                          <p:val>
                                            <p:strVal val="ppt_h"/>
                                          </p:val>
                                        </p:tav>
                                        <p:tav tm="100000">
                                          <p:val>
                                            <p:strVal val="ppt_h"/>
                                          </p:val>
                                        </p:tav>
                                      </p:tavLst>
                                    </p:anim>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10" grpId="0"/>
      <p:bldP spid="10" grpId="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AutoShape 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2" name="AutoShape 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4" name="AutoShape 1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6" name="AutoShape 1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38" name="AutoShape 1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0" name="AutoShape 1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2" name="AutoShape 1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4" name="AutoShape 2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6" name="AutoShape 22"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48" name="AutoShape 24"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0" name="AutoShape 26"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2" name="AutoShape 28"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sp>
        <p:nvSpPr>
          <p:cNvPr id="1054" name="AutoShape 30" descr="Phim hoạt hình chồng sách miễn phí | Công cụ đồ họa PSD Tải xuống miễn phí  - Pikbes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solidFill>
                <a:prstClr val="black"/>
              </a:solidFill>
            </a:endParaRPr>
          </a:p>
        </p:txBody>
      </p:sp>
      <p:pic>
        <p:nvPicPr>
          <p:cNvPr id="32770" name="Picture 2" descr="Ảnh động Powerpoint CTU"/>
          <p:cNvPicPr>
            <a:picLocks noChangeAspect="1" noChangeArrowheads="1" noCrop="1"/>
          </p:cNvPicPr>
          <p:nvPr/>
        </p:nvPicPr>
        <p:blipFill>
          <a:blip r:embed="rId3" cstate="print"/>
          <a:srcRect/>
          <a:stretch>
            <a:fillRect/>
          </a:stretch>
        </p:blipFill>
        <p:spPr bwMode="auto">
          <a:xfrm>
            <a:off x="406401" y="1"/>
            <a:ext cx="1403535" cy="1413932"/>
          </a:xfrm>
          <a:prstGeom prst="rect">
            <a:avLst/>
          </a:prstGeom>
          <a:noFill/>
        </p:spPr>
      </p:pic>
      <p:sp>
        <p:nvSpPr>
          <p:cNvPr id="23" name="TextBox 22"/>
          <p:cNvSpPr txBox="1"/>
          <p:nvPr/>
        </p:nvSpPr>
        <p:spPr>
          <a:xfrm>
            <a:off x="4486508" y="321387"/>
            <a:ext cx="4927600" cy="748988"/>
          </a:xfrm>
          <a:prstGeom prst="rect">
            <a:avLst/>
          </a:prstGeom>
          <a:noFill/>
        </p:spPr>
        <p:txBody>
          <a:bodyPr wrap="square" rtlCol="0">
            <a:spAutoFit/>
          </a:bodyPr>
          <a:lstStyle/>
          <a:p>
            <a:pPr algn="ctr"/>
            <a:r>
              <a:rPr lang="vi-VN" sz="4267" b="1">
                <a:solidFill>
                  <a:srgbClr val="FF0000"/>
                </a:solidFill>
                <a:latin typeface="Times New Roman" panose="02020603050405020304" pitchFamily="18" charset="0"/>
              </a:rPr>
              <a:t>KHỞI ĐỘNG</a:t>
            </a:r>
            <a:endParaRPr lang="en-US" sz="4267" b="1">
              <a:solidFill>
                <a:srgbClr val="FF0000"/>
              </a:solidFill>
              <a:latin typeface="Calibri Light" panose="020F0302020204030204"/>
            </a:endParaRPr>
          </a:p>
        </p:txBody>
      </p:sp>
      <p:sp>
        <p:nvSpPr>
          <p:cNvPr id="9" name="Rectangle 8"/>
          <p:cNvSpPr/>
          <p:nvPr/>
        </p:nvSpPr>
        <p:spPr>
          <a:xfrm>
            <a:off x="2264616" y="991612"/>
            <a:ext cx="9045223" cy="1200329"/>
          </a:xfrm>
          <a:prstGeom prst="rect">
            <a:avLst/>
          </a:prstGeom>
        </p:spPr>
        <p:txBody>
          <a:bodyPr wrap="square">
            <a:spAutoFit/>
          </a:bodyPr>
          <a:lstStyle/>
          <a:p>
            <a:pPr algn="ctr"/>
            <a:r>
              <a:rPr lang="en-US" sz="3600" dirty="0" err="1">
                <a:solidFill>
                  <a:srgbClr val="2313F9"/>
                </a:solidFill>
                <a:latin typeface="Times New Roman" panose="02020603050405020304" pitchFamily="18" charset="0"/>
                <a:ea typeface="Calibri" panose="020F0502020204030204" pitchFamily="34" charset="0"/>
              </a:rPr>
              <a:t>Hãy</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dự</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đoán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và</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trình</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bày</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sự</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hình</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thành</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liên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kết</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giữa</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các</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nguyên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tử</a:t>
            </a:r>
            <a:r>
              <a:rPr lang="en-US" sz="3600" dirty="0">
                <a:solidFill>
                  <a:srgbClr val="2313F9"/>
                </a:solidFill>
                <a:latin typeface="Times New Roman" panose="02020603050405020304" pitchFamily="18" charset="0"/>
                <a:ea typeface="Calibri" panose="020F0502020204030204" pitchFamily="34" charset="0"/>
              </a:rPr>
              <a:t> F ?</a:t>
            </a:r>
            <a:endParaRPr lang="en-US" sz="3600" dirty="0">
              <a:solidFill>
                <a:srgbClr val="2313F9"/>
              </a:solidFill>
            </a:endParaRPr>
          </a:p>
        </p:txBody>
      </p:sp>
      <p:pic>
        <p:nvPicPr>
          <p:cNvPr id="30" name="Picture 29"/>
          <p:cNvPicPr/>
          <p:nvPr/>
        </p:nvPicPr>
        <p:blipFill>
          <a:blip r:embed="rId4">
            <a:extLst>
              <a:ext uri="{28A0092B-C50C-407E-A947-70E740481C1C}">
                <a14:useLocalDpi xmlns:a14="http://schemas.microsoft.com/office/drawing/2010/main" val="0"/>
              </a:ext>
            </a:extLst>
          </a:blip>
          <a:stretch>
            <a:fillRect/>
          </a:stretch>
        </p:blipFill>
        <p:spPr>
          <a:xfrm>
            <a:off x="2640563" y="2259067"/>
            <a:ext cx="7063274" cy="4449643"/>
          </a:xfrm>
          <a:prstGeom prst="rect">
            <a:avLst/>
          </a:prstGeom>
        </p:spPr>
      </p:pic>
      <p:sp>
        <p:nvSpPr>
          <p:cNvPr id="19" name="Rectangle 18"/>
          <p:cNvSpPr/>
          <p:nvPr/>
        </p:nvSpPr>
        <p:spPr>
          <a:xfrm>
            <a:off x="0" y="6858000"/>
            <a:ext cx="11924522" cy="1200329"/>
          </a:xfrm>
          <a:prstGeom prst="rect">
            <a:avLst/>
          </a:prstGeom>
        </p:spPr>
        <p:txBody>
          <a:bodyPr wrap="square">
            <a:spAutoFit/>
          </a:bodyPr>
          <a:lstStyle/>
          <a:p>
            <a:r>
              <a:rPr lang="en-US" dirty="0" err="1"/>
              <a:t>Lớp</a:t>
            </a:r>
            <a:r>
              <a:rPr lang="en-US" dirty="0"/>
              <a:t> </a:t>
            </a:r>
            <a:r>
              <a:rPr lang="en-US" dirty="0" err="1"/>
              <a:t>vỏ</a:t>
            </a:r>
            <a:r>
              <a:rPr lang="en-US" dirty="0"/>
              <a:t> </a:t>
            </a:r>
            <a:r>
              <a:rPr lang="en-US" dirty="0" err="1"/>
              <a:t>ngoài</a:t>
            </a:r>
            <a:r>
              <a:rPr lang="en-US" dirty="0"/>
              <a:t> </a:t>
            </a:r>
            <a:r>
              <a:rPr lang="en-US" dirty="0" err="1"/>
              <a:t>cùng</a:t>
            </a:r>
            <a:r>
              <a:rPr lang="en-US" dirty="0"/>
              <a:t> </a:t>
            </a:r>
            <a:r>
              <a:rPr lang="en-US" dirty="0" err="1"/>
              <a:t>của</a:t>
            </a:r>
            <a:r>
              <a:rPr lang="en-US" dirty="0"/>
              <a:t> </a:t>
            </a:r>
            <a:r>
              <a:rPr lang="en-US" dirty="0" err="1"/>
              <a:t>các</a:t>
            </a:r>
            <a:r>
              <a:rPr lang="en-US" dirty="0"/>
              <a:t> </a:t>
            </a:r>
            <a:r>
              <a:rPr lang="en-US" dirty="0" err="1"/>
              <a:t>nguyên</a:t>
            </a:r>
            <a:r>
              <a:rPr lang="en-US" dirty="0"/>
              <a:t> </a:t>
            </a:r>
            <a:r>
              <a:rPr lang="en-US" dirty="0" err="1"/>
              <a:t>tử</a:t>
            </a:r>
            <a:r>
              <a:rPr lang="en-US" dirty="0"/>
              <a:t> </a:t>
            </a:r>
            <a:r>
              <a:rPr lang="en-US" dirty="0" err="1"/>
              <a:t>khí</a:t>
            </a:r>
            <a:r>
              <a:rPr lang="en-US" dirty="0"/>
              <a:t> </a:t>
            </a:r>
            <a:r>
              <a:rPr lang="en-US" dirty="0" err="1"/>
              <a:t>hiếm</a:t>
            </a:r>
            <a:r>
              <a:rPr lang="en-US" dirty="0"/>
              <a:t> </a:t>
            </a:r>
            <a:r>
              <a:rPr lang="en-US" dirty="0" err="1"/>
              <a:t>có</a:t>
            </a:r>
            <a:r>
              <a:rPr lang="en-US" dirty="0"/>
              <a:t> 8 electron (</a:t>
            </a:r>
            <a:r>
              <a:rPr lang="en-US" dirty="0" err="1"/>
              <a:t>riêng</a:t>
            </a:r>
            <a:r>
              <a:rPr lang="en-US" dirty="0"/>
              <a:t> He </a:t>
            </a:r>
            <a:r>
              <a:rPr lang="en-US" dirty="0" err="1"/>
              <a:t>có</a:t>
            </a:r>
            <a:r>
              <a:rPr lang="en-US" dirty="0"/>
              <a:t> 2 electron) </a:t>
            </a:r>
            <a:r>
              <a:rPr lang="en-US" dirty="0" err="1"/>
              <a:t>là</a:t>
            </a:r>
            <a:r>
              <a:rPr lang="en-US" dirty="0"/>
              <a:t> </a:t>
            </a:r>
            <a:r>
              <a:rPr lang="en-US" dirty="0" err="1"/>
              <a:t>lớp</a:t>
            </a:r>
            <a:r>
              <a:rPr lang="en-US" dirty="0"/>
              <a:t> </a:t>
            </a:r>
            <a:r>
              <a:rPr lang="en-US" dirty="0" err="1"/>
              <a:t>vỏ</a:t>
            </a:r>
            <a:r>
              <a:rPr lang="en-US" dirty="0"/>
              <a:t> </a:t>
            </a:r>
            <a:r>
              <a:rPr lang="en-US" dirty="0" err="1"/>
              <a:t>bền</a:t>
            </a:r>
            <a:r>
              <a:rPr lang="en-US" dirty="0"/>
              <a:t> </a:t>
            </a:r>
            <a:r>
              <a:rPr lang="en-US" dirty="0" err="1"/>
              <a:t>vững</a:t>
            </a:r>
            <a:r>
              <a:rPr lang="en-US" dirty="0"/>
              <a:t>. </a:t>
            </a:r>
            <a:r>
              <a:rPr lang="en-US" dirty="0" err="1"/>
              <a:t>Vì</a:t>
            </a:r>
            <a:r>
              <a:rPr lang="en-US" dirty="0"/>
              <a:t> </a:t>
            </a:r>
            <a:r>
              <a:rPr lang="en-US" dirty="0" err="1"/>
              <a:t>vậy</a:t>
            </a:r>
            <a:r>
              <a:rPr lang="en-US" dirty="0"/>
              <a:t>, </a:t>
            </a:r>
            <a:r>
              <a:rPr lang="en-US" dirty="0" err="1"/>
              <a:t>các</a:t>
            </a:r>
            <a:r>
              <a:rPr lang="en-US" dirty="0"/>
              <a:t> </a:t>
            </a:r>
            <a:r>
              <a:rPr lang="en-US" dirty="0" err="1"/>
              <a:t>nguyên</a:t>
            </a:r>
            <a:r>
              <a:rPr lang="en-US" dirty="0"/>
              <a:t> </a:t>
            </a:r>
            <a:r>
              <a:rPr lang="en-US" dirty="0" err="1"/>
              <a:t>tử</a:t>
            </a:r>
            <a:r>
              <a:rPr lang="en-US" dirty="0"/>
              <a:t> </a:t>
            </a:r>
            <a:r>
              <a:rPr lang="en-US" dirty="0" err="1"/>
              <a:t>khí</a:t>
            </a:r>
            <a:r>
              <a:rPr lang="en-US" dirty="0"/>
              <a:t> </a:t>
            </a:r>
            <a:r>
              <a:rPr lang="en-US" dirty="0" err="1"/>
              <a:t>hiếm</a:t>
            </a:r>
            <a:r>
              <a:rPr lang="en-US" dirty="0"/>
              <a:t> </a:t>
            </a:r>
            <a:r>
              <a:rPr lang="en-US" dirty="0" err="1"/>
              <a:t>tồn</a:t>
            </a:r>
            <a:r>
              <a:rPr lang="en-US" dirty="0"/>
              <a:t> </a:t>
            </a:r>
            <a:r>
              <a:rPr lang="en-US" dirty="0" err="1"/>
              <a:t>tại</a:t>
            </a:r>
            <a:r>
              <a:rPr lang="en-US" dirty="0"/>
              <a:t> </a:t>
            </a:r>
            <a:r>
              <a:rPr lang="en-US" dirty="0" err="1"/>
              <a:t>độc</a:t>
            </a:r>
            <a:r>
              <a:rPr lang="en-US" dirty="0"/>
              <a:t> </a:t>
            </a:r>
            <a:r>
              <a:rPr lang="en-US" dirty="0" err="1"/>
              <a:t>lập</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thường</a:t>
            </a:r>
            <a:r>
              <a:rPr lang="en-US" dirty="0"/>
              <a:t>.</a:t>
            </a:r>
          </a:p>
          <a:p>
            <a:r>
              <a:rPr lang="en-US" dirty="0" err="1"/>
              <a:t>Nguyên</a:t>
            </a:r>
            <a:r>
              <a:rPr lang="en-US" dirty="0"/>
              <a:t> </a:t>
            </a:r>
            <a:r>
              <a:rPr lang="en-US" dirty="0" err="1"/>
              <a:t>tử</a:t>
            </a:r>
            <a:r>
              <a:rPr lang="en-US" dirty="0"/>
              <a:t> </a:t>
            </a:r>
            <a:r>
              <a:rPr lang="en-US" dirty="0" err="1"/>
              <a:t>của</a:t>
            </a:r>
            <a:r>
              <a:rPr lang="en-US" dirty="0"/>
              <a:t> </a:t>
            </a:r>
            <a:r>
              <a:rPr lang="en-US" dirty="0" err="1"/>
              <a:t>các</a:t>
            </a:r>
            <a:r>
              <a:rPr lang="en-US" dirty="0"/>
              <a:t> </a:t>
            </a:r>
            <a:r>
              <a:rPr lang="en-US" dirty="0" err="1"/>
              <a:t>nguyên</a:t>
            </a:r>
            <a:r>
              <a:rPr lang="en-US" dirty="0"/>
              <a:t> </a:t>
            </a:r>
            <a:r>
              <a:rPr lang="en-US" dirty="0" err="1"/>
              <a:t>tố</a:t>
            </a:r>
            <a:r>
              <a:rPr lang="en-US" dirty="0"/>
              <a:t> </a:t>
            </a:r>
            <a:r>
              <a:rPr lang="en-US" dirty="0" err="1"/>
              <a:t>khác</a:t>
            </a:r>
            <a:r>
              <a:rPr lang="en-US" dirty="0"/>
              <a:t> </a:t>
            </a:r>
            <a:r>
              <a:rPr lang="en-US" dirty="0" err="1"/>
              <a:t>có</a:t>
            </a:r>
            <a:r>
              <a:rPr lang="en-US" dirty="0"/>
              <a:t> </a:t>
            </a:r>
            <a:r>
              <a:rPr lang="en-US" dirty="0" err="1"/>
              <a:t>lớp</a:t>
            </a:r>
            <a:r>
              <a:rPr lang="en-US" dirty="0"/>
              <a:t> </a:t>
            </a:r>
            <a:r>
              <a:rPr lang="en-US" dirty="0" err="1"/>
              <a:t>vỏ</a:t>
            </a:r>
            <a:r>
              <a:rPr lang="en-US" dirty="0"/>
              <a:t> </a:t>
            </a:r>
            <a:r>
              <a:rPr lang="en-US" dirty="0" err="1"/>
              <a:t>ngoài</a:t>
            </a:r>
            <a:r>
              <a:rPr lang="en-US" dirty="0"/>
              <a:t> </a:t>
            </a:r>
            <a:r>
              <a:rPr lang="en-US" dirty="0" err="1"/>
              <a:t>cùng</a:t>
            </a:r>
            <a:r>
              <a:rPr lang="en-US" dirty="0"/>
              <a:t> </a:t>
            </a:r>
            <a:r>
              <a:rPr lang="en-US" dirty="0" err="1"/>
              <a:t>kém</a:t>
            </a:r>
            <a:r>
              <a:rPr lang="en-US" dirty="0"/>
              <a:t> </a:t>
            </a:r>
            <a:r>
              <a:rPr lang="en-US" dirty="0" err="1"/>
              <a:t>bền</a:t>
            </a:r>
            <a:r>
              <a:rPr lang="en-US" dirty="0"/>
              <a:t>, </a:t>
            </a:r>
            <a:r>
              <a:rPr lang="en-US" dirty="0" err="1"/>
              <a:t>có</a:t>
            </a:r>
            <a:r>
              <a:rPr lang="en-US" dirty="0"/>
              <a:t> </a:t>
            </a:r>
            <a:r>
              <a:rPr lang="en-US" dirty="0" err="1"/>
              <a:t>xu</a:t>
            </a:r>
            <a:r>
              <a:rPr lang="en-US" dirty="0"/>
              <a:t> </a:t>
            </a:r>
            <a:r>
              <a:rPr lang="en-US" dirty="0" err="1"/>
              <a:t>hướng</a:t>
            </a:r>
            <a:r>
              <a:rPr lang="en-US" dirty="0"/>
              <a:t> </a:t>
            </a:r>
            <a:r>
              <a:rPr lang="en-US" dirty="0" err="1"/>
              <a:t>tạo</a:t>
            </a:r>
            <a:r>
              <a:rPr lang="en-US" dirty="0"/>
              <a:t> </a:t>
            </a:r>
            <a:r>
              <a:rPr lang="en-US" dirty="0" err="1"/>
              <a:t>ra</a:t>
            </a:r>
            <a:r>
              <a:rPr lang="en-US" dirty="0"/>
              <a:t> </a:t>
            </a:r>
            <a:r>
              <a:rPr lang="en-US" dirty="0" err="1"/>
              <a:t>lớp</a:t>
            </a:r>
            <a:r>
              <a:rPr lang="en-US" dirty="0"/>
              <a:t> </a:t>
            </a:r>
            <a:r>
              <a:rPr lang="en-US" dirty="0" err="1"/>
              <a:t>vỏ</a:t>
            </a:r>
            <a:r>
              <a:rPr lang="en-US" dirty="0"/>
              <a:t> </a:t>
            </a:r>
            <a:r>
              <a:rPr lang="en-US" dirty="0" err="1"/>
              <a:t>tương</a:t>
            </a:r>
            <a:r>
              <a:rPr lang="en-US" dirty="0"/>
              <a:t> </a:t>
            </a:r>
            <a:r>
              <a:rPr lang="en-US" dirty="0" err="1"/>
              <a:t>tự</a:t>
            </a:r>
            <a:r>
              <a:rPr lang="en-US" dirty="0"/>
              <a:t> </a:t>
            </a:r>
            <a:r>
              <a:rPr lang="en-US" dirty="0" err="1"/>
              <a:t>khí</a:t>
            </a:r>
            <a:r>
              <a:rPr lang="en-US" dirty="0"/>
              <a:t> </a:t>
            </a:r>
            <a:r>
              <a:rPr lang="en-US" dirty="0" err="1"/>
              <a:t>hiếm</a:t>
            </a:r>
            <a:r>
              <a:rPr lang="en-US" dirty="0"/>
              <a:t> </a:t>
            </a:r>
            <a:r>
              <a:rPr lang="en-US" dirty="0" err="1"/>
              <a:t>khi</a:t>
            </a:r>
            <a:r>
              <a:rPr lang="en-US" dirty="0"/>
              <a:t> </a:t>
            </a:r>
            <a:r>
              <a:rPr lang="en-US" dirty="0" err="1"/>
              <a:t>liên</a:t>
            </a:r>
            <a:r>
              <a:rPr lang="en-US" dirty="0"/>
              <a:t> </a:t>
            </a:r>
            <a:r>
              <a:rPr lang="en-US" dirty="0" err="1"/>
              <a:t>kết</a:t>
            </a:r>
            <a:r>
              <a:rPr lang="en-US" dirty="0"/>
              <a:t> </a:t>
            </a:r>
            <a:r>
              <a:rPr lang="en-US" dirty="0" err="1"/>
              <a:t>với</a:t>
            </a:r>
            <a:r>
              <a:rPr lang="en-US" dirty="0"/>
              <a:t> </a:t>
            </a:r>
            <a:r>
              <a:rPr lang="en-US" dirty="0" err="1"/>
              <a:t>nguyên</a:t>
            </a:r>
            <a:r>
              <a:rPr lang="en-US" dirty="0"/>
              <a:t> </a:t>
            </a:r>
            <a:r>
              <a:rPr lang="en-US" dirty="0" err="1"/>
              <a:t>tử</a:t>
            </a:r>
            <a:r>
              <a:rPr lang="en-US" dirty="0"/>
              <a:t> </a:t>
            </a:r>
            <a:r>
              <a:rPr lang="en-US" dirty="0" err="1"/>
              <a:t>khác</a:t>
            </a:r>
            <a:r>
              <a:rPr lang="en-US" dirty="0"/>
              <a:t>. </a:t>
            </a:r>
          </a:p>
        </p:txBody>
      </p:sp>
    </p:spTree>
    <p:extLst>
      <p:ext uri="{BB962C8B-B14F-4D97-AF65-F5344CB8AC3E}">
        <p14:creationId xmlns:p14="http://schemas.microsoft.com/office/powerpoint/2010/main" val="26530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fade">
                                      <p:cBhvr>
                                        <p:cTn id="12" dur="1000"/>
                                        <p:tgtEl>
                                          <p:spTgt spid="32770"/>
                                        </p:tgtEl>
                                      </p:cBhvr>
                                    </p:animEffect>
                                    <p:anim calcmode="lin" valueType="num">
                                      <p:cBhvr>
                                        <p:cTn id="13" dur="1000" fill="hold"/>
                                        <p:tgtEl>
                                          <p:spTgt spid="32770"/>
                                        </p:tgtEl>
                                        <p:attrNameLst>
                                          <p:attrName>ppt_x</p:attrName>
                                        </p:attrNameLst>
                                      </p:cBhvr>
                                      <p:tavLst>
                                        <p:tav tm="0">
                                          <p:val>
                                            <p:strVal val="#ppt_x"/>
                                          </p:val>
                                        </p:tav>
                                        <p:tav tm="100000">
                                          <p:val>
                                            <p:strVal val="#ppt_x"/>
                                          </p:val>
                                        </p:tav>
                                      </p:tavLst>
                                    </p:anim>
                                    <p:anim calcmode="lin" valueType="num">
                                      <p:cBhvr>
                                        <p:cTn id="14" dur="1000" fill="hold"/>
                                        <p:tgtEl>
                                          <p:spTgt spid="32770"/>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fade">
                                      <p:cBhvr>
                                        <p:cTn id="17" dur="2000"/>
                                        <p:tgtEl>
                                          <p:spTgt spid="32770"/>
                                        </p:tgtEl>
                                      </p:cBhvr>
                                    </p:animEffect>
                                    <p:anim calcmode="lin" valueType="num">
                                      <p:cBhvr>
                                        <p:cTn id="18" dur="2000" fill="hold"/>
                                        <p:tgtEl>
                                          <p:spTgt spid="32770"/>
                                        </p:tgtEl>
                                        <p:attrNameLst>
                                          <p:attrName>ppt_w</p:attrName>
                                        </p:attrNameLst>
                                      </p:cBhvr>
                                      <p:tavLst>
                                        <p:tav tm="0" fmla="#ppt_w*sin(2.5*pi*$)">
                                          <p:val>
                                            <p:fltVal val="0"/>
                                          </p:val>
                                        </p:tav>
                                        <p:tav tm="100000">
                                          <p:val>
                                            <p:fltVal val="1"/>
                                          </p:val>
                                        </p:tav>
                                      </p:tavLst>
                                    </p:anim>
                                    <p:anim calcmode="lin" valueType="num">
                                      <p:cBhvr>
                                        <p:cTn id="19" dur="20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2464" y="341637"/>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381000" y="1389787"/>
            <a:ext cx="11449050" cy="3970318"/>
          </a:xfrm>
          <a:prstGeom prst="rect">
            <a:avLst/>
          </a:prstGeom>
        </p:spPr>
        <p:txBody>
          <a:bodyPr wrap="square">
            <a:spAutoFit/>
          </a:bodyPr>
          <a:lstStyle/>
          <a:p>
            <a:pPr algn="just"/>
            <a:r>
              <a:rPr lang="en-US" sz="3600" b="1">
                <a:solidFill>
                  <a:srgbClr val="FF0000"/>
                </a:solidFill>
                <a:latin typeface="Times New Roman (Headings)"/>
                <a:ea typeface="VNI-Times" pitchFamily="2" charset="0"/>
                <a:cs typeface="Times New Roman" panose="02020603050405020304" pitchFamily="18" charset="0"/>
              </a:rPr>
              <a:t>+ Câu 1: </a:t>
            </a:r>
            <a:r>
              <a:rPr lang="en-US" sz="3600">
                <a:solidFill>
                  <a:srgbClr val="2313F9"/>
                </a:solidFill>
                <a:latin typeface="Times New Roman (Headings)"/>
                <a:ea typeface="VNI-Times" pitchFamily="2" charset="0"/>
                <a:cs typeface="Times New Roman" panose="02020603050405020304" pitchFamily="18" charset="0"/>
              </a:rPr>
              <a:t>Mỗi nguyên tử H kết hợp với một nguyên tử Cl tạo thành phân tử hydrogen chloride. Hãy vẽ sơ đồ tạo thành phân tử hydrogen chloride từ nguyên tử H và nguyên tử Cl.</a:t>
            </a:r>
          </a:p>
          <a:p>
            <a:pPr algn="just"/>
            <a:r>
              <a:rPr lang="en-US" sz="3600" b="1">
                <a:solidFill>
                  <a:srgbClr val="FF0000"/>
                </a:solidFill>
                <a:latin typeface="Times New Roman (Headings)"/>
                <a:ea typeface="VNI-Times" pitchFamily="2" charset="0"/>
                <a:cs typeface="Times New Roman" panose="02020603050405020304" pitchFamily="18" charset="0"/>
              </a:rPr>
              <a:t>+ Câu 2: </a:t>
            </a:r>
            <a:r>
              <a:rPr lang="en-US" sz="3600">
                <a:solidFill>
                  <a:srgbClr val="2313F9"/>
                </a:solidFill>
                <a:latin typeface="Times New Roman (Headings)"/>
                <a:ea typeface="VNI-Times" pitchFamily="2" charset="0"/>
                <a:cs typeface="Times New Roman" panose="02020603050405020304" pitchFamily="18" charset="0"/>
              </a:rPr>
              <a:t>Mỗi nguyên tử N kết hợp với ba nguyên tử H tạo thành phân tử ammonia. Hãy vẽ sơ đồ tạo thành liên kết trong phân tử ammonia.</a:t>
            </a:r>
          </a:p>
        </p:txBody>
      </p:sp>
    </p:spTree>
    <p:extLst>
      <p:ext uri="{BB962C8B-B14F-4D97-AF65-F5344CB8AC3E}">
        <p14:creationId xmlns:p14="http://schemas.microsoft.com/office/powerpoint/2010/main" val="22375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024615" cy="523220"/>
          </a:xfrm>
          <a:prstGeom prst="rect">
            <a:avLst/>
          </a:prstGeom>
        </p:spPr>
        <p:txBody>
          <a:bodyPr wrap="none">
            <a:spAutoFit/>
          </a:bodyPr>
          <a:lstStyle/>
          <a:p>
            <a:r>
              <a:rPr lang="en-US" sz="2800" b="1" dirty="0">
                <a:solidFill>
                  <a:srgbClr val="0000CC"/>
                </a:solidFill>
                <a:latin typeface="Times New Roman" panose="02020603050405020304" pitchFamily="18" charset="0"/>
                <a:ea typeface="Calibri" panose="020F0502020204030204" pitchFamily="34" charset="0"/>
              </a:rPr>
              <a:t>2. </a:t>
            </a:r>
            <a:r>
              <a:rPr lang="en-US" sz="2800" b="1" dirty="0" err="1">
                <a:solidFill>
                  <a:srgbClr val="0000CC"/>
                </a:solidFill>
                <a:latin typeface="Times New Roman" panose="02020603050405020304" pitchFamily="18" charset="0"/>
                <a:ea typeface="Calibri" panose="020F0502020204030204" pitchFamily="34" charset="0"/>
              </a:rPr>
              <a:t>Sự</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tạo</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thành</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liên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kết</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trong</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phân</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tử</a:t>
            </a:r>
            <a:r>
              <a:rPr lang="en-US" sz="2800" b="1" dirty="0">
                <a:solidFill>
                  <a:srgbClr val="0000CC"/>
                </a:solidFill>
                <a:latin typeface="Times New Roman" panose="02020603050405020304" pitchFamily="18" charset="0"/>
                <a:ea typeface="Calibri" panose="020F0502020204030204" pitchFamily="34" charset="0"/>
              </a:rPr>
              <a:t> </a:t>
            </a:r>
            <a:r>
              <a:rPr lang="en-US" sz="2800" b="1" dirty="0" err="1">
                <a:solidFill>
                  <a:srgbClr val="0000CC"/>
                </a:solidFill>
                <a:latin typeface="Times New Roman" panose="02020603050405020304" pitchFamily="18" charset="0"/>
                <a:ea typeface="Calibri" panose="020F0502020204030204" pitchFamily="34" charset="0"/>
              </a:rPr>
              <a:t>nước</a:t>
            </a:r>
            <a:r>
              <a:rPr lang="en-US" sz="2800" b="1" dirty="0">
                <a:solidFill>
                  <a:srgbClr val="0000CC"/>
                </a:solidFill>
                <a:latin typeface="Times New Roman" panose="02020603050405020304" pitchFamily="18" charset="0"/>
                <a:ea typeface="Calibri" panose="020F0502020204030204" pitchFamily="34" charset="0"/>
              </a:rPr>
              <a:t> </a:t>
            </a:r>
            <a:endParaRPr lang="en-US" sz="2800" dirty="0">
              <a:solidFill>
                <a:srgbClr val="0000CC"/>
              </a:solidFill>
            </a:endParaRPr>
          </a:p>
        </p:txBody>
      </p:sp>
      <p:sp>
        <p:nvSpPr>
          <p:cNvPr id="10" name="Rectangle 9"/>
          <p:cNvSpPr/>
          <p:nvPr/>
        </p:nvSpPr>
        <p:spPr>
          <a:xfrm>
            <a:off x="223604" y="553997"/>
            <a:ext cx="11925300" cy="523220"/>
          </a:xfrm>
          <a:prstGeom prst="rect">
            <a:avLst/>
          </a:prstGeom>
        </p:spPr>
        <p:txBody>
          <a:bodyPr wrap="square">
            <a:spAutoFit/>
          </a:bodyPr>
          <a:lstStyle/>
          <a:p>
            <a:pPr algn="ctr"/>
            <a:r>
              <a:rPr lang="en-US" sz="2800">
                <a:solidFill>
                  <a:srgbClr val="FF0000"/>
                </a:solidFill>
                <a:latin typeface="Times New Roman (Headings)"/>
              </a:rPr>
              <a:t>Câu 1: </a:t>
            </a:r>
            <a:r>
              <a:rPr lang="vi-VN" sz="2800">
                <a:solidFill>
                  <a:srgbClr val="FF0000"/>
                </a:solidFill>
                <a:latin typeface="Times New Roman (Headings)"/>
              </a:rPr>
              <a:t>Sơ đồ tạo thành phân tử hydrogen chloride từ nguyên tử H và Cl:</a:t>
            </a:r>
            <a:endParaRPr lang="en-US" sz="2800">
              <a:solidFill>
                <a:srgbClr val="FF0000"/>
              </a:solidFill>
              <a:latin typeface="Times New Roman (Heading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51" y="1007707"/>
            <a:ext cx="7053683" cy="2351314"/>
          </a:xfrm>
          <a:prstGeom prst="rect">
            <a:avLst/>
          </a:prstGeom>
        </p:spPr>
      </p:pic>
      <p:sp>
        <p:nvSpPr>
          <p:cNvPr id="12" name="Rectangle 11"/>
          <p:cNvSpPr/>
          <p:nvPr/>
        </p:nvSpPr>
        <p:spPr>
          <a:xfrm>
            <a:off x="0" y="2875884"/>
            <a:ext cx="11952514" cy="523220"/>
          </a:xfrm>
          <a:prstGeom prst="rect">
            <a:avLst/>
          </a:prstGeom>
        </p:spPr>
        <p:txBody>
          <a:bodyPr wrap="square">
            <a:spAutoFit/>
          </a:bodyPr>
          <a:lstStyle/>
          <a:p>
            <a:pPr algn="ctr"/>
            <a:r>
              <a:rPr lang="en-US" sz="2800" dirty="0">
                <a:solidFill>
                  <a:srgbClr val="FF0000"/>
                </a:solidFill>
                <a:latin typeface="Times New Roman (Headings)"/>
              </a:rPr>
              <a:t> </a:t>
            </a:r>
            <a:r>
              <a:rPr lang="en-US" sz="2800" dirty="0" err="1">
                <a:solidFill>
                  <a:srgbClr val="FF0000"/>
                </a:solidFill>
                <a:latin typeface="Times New Roman (Headings)"/>
              </a:rPr>
              <a:t>Câu</a:t>
            </a:r>
            <a:r>
              <a:rPr lang="en-US" sz="2800" dirty="0">
                <a:solidFill>
                  <a:srgbClr val="FF0000"/>
                </a:solidFill>
                <a:latin typeface="Times New Roman (Headings)"/>
              </a:rPr>
              <a:t> 2: </a:t>
            </a:r>
            <a:r>
              <a:rPr lang="vi-VN" sz="2800" dirty="0">
                <a:solidFill>
                  <a:srgbClr val="FF0000"/>
                </a:solidFill>
                <a:latin typeface="Times New Roman (Headings)"/>
              </a:rPr>
              <a:t>Sơ đồ tạo thành phân tử hydrogen chloride từ nguyên tử H và N:</a:t>
            </a:r>
            <a:endParaRPr lang="en-US" sz="2800" dirty="0">
              <a:solidFill>
                <a:srgbClr val="FF0000"/>
              </a:solidFill>
              <a:latin typeface="Times New Roman (Heading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832" y="3429000"/>
            <a:ext cx="8210939" cy="3254657"/>
          </a:xfrm>
          <a:prstGeom prst="rect">
            <a:avLst/>
          </a:prstGeom>
        </p:spPr>
      </p:pic>
    </p:spTree>
    <p:extLst>
      <p:ext uri="{BB962C8B-B14F-4D97-AF65-F5344CB8AC3E}">
        <p14:creationId xmlns:p14="http://schemas.microsoft.com/office/powerpoint/2010/main" val="156994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par>
                                <p:cTn id="15" presetID="6"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910" y="272938"/>
            <a:ext cx="9715095"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3.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carbon dioxide </a:t>
            </a:r>
            <a:endParaRPr lang="en-US" sz="3200" dirty="0">
              <a:solidFill>
                <a:srgbClr val="2313F9"/>
              </a:solidFill>
            </a:endParaRPr>
          </a:p>
        </p:txBody>
      </p:sp>
      <p:sp>
        <p:nvSpPr>
          <p:cNvPr id="9" name="Rectangle 8"/>
          <p:cNvSpPr/>
          <p:nvPr/>
        </p:nvSpPr>
        <p:spPr>
          <a:xfrm>
            <a:off x="349044" y="1733652"/>
            <a:ext cx="11610507" cy="1200329"/>
          </a:xfrm>
          <a:prstGeom prst="rect">
            <a:avLst/>
          </a:prstGeom>
        </p:spPr>
        <p:txBody>
          <a:bodyPr wrap="square">
            <a:spAutoFit/>
          </a:bodyPr>
          <a:lstStyle/>
          <a:p>
            <a:pPr algn="ctr"/>
            <a:r>
              <a:rPr lang="en-US" sz="3600" dirty="0" err="1">
                <a:solidFill>
                  <a:srgbClr val="2313F9"/>
                </a:solidFill>
                <a:latin typeface="Times New Roman" panose="02020603050405020304" pitchFamily="18" charset="0"/>
                <a:ea typeface="Calibri" panose="020F0502020204030204" pitchFamily="34" charset="0"/>
              </a:rPr>
              <a:t>Hình</a:t>
            </a:r>
            <a:r>
              <a:rPr lang="en-US" sz="3600" dirty="0">
                <a:solidFill>
                  <a:srgbClr val="2313F9"/>
                </a:solidFill>
                <a:latin typeface="Times New Roman" panose="02020603050405020304" pitchFamily="18" charset="0"/>
                <a:ea typeface="Calibri" panose="020F0502020204030204" pitchFamily="34" charset="0"/>
              </a:rPr>
              <a:t> 5.11, </a:t>
            </a:r>
            <a:r>
              <a:rPr lang="en-US" sz="3600" dirty="0" err="1">
                <a:solidFill>
                  <a:srgbClr val="2313F9"/>
                </a:solidFill>
                <a:latin typeface="Times New Roman" panose="02020603050405020304" pitchFamily="18" charset="0"/>
                <a:ea typeface="Calibri" panose="020F0502020204030204" pitchFamily="34" charset="0"/>
              </a:rPr>
              <a:t>hãy</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cho</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biết</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trong</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phân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tử</a:t>
            </a:r>
            <a:r>
              <a:rPr lang="en-US" sz="3600" dirty="0">
                <a:solidFill>
                  <a:srgbClr val="2313F9"/>
                </a:solidFill>
                <a:latin typeface="Times New Roman" panose="02020603050405020304" pitchFamily="18" charset="0"/>
                <a:ea typeface="Calibri" panose="020F0502020204030204" pitchFamily="34" charset="0"/>
              </a:rPr>
              <a:t> carbon dioxide, </a:t>
            </a:r>
            <a:r>
              <a:rPr lang="en-US" sz="3600" dirty="0" err="1">
                <a:solidFill>
                  <a:srgbClr val="2313F9"/>
                </a:solidFill>
                <a:latin typeface="Times New Roman" panose="02020603050405020304" pitchFamily="18" charset="0"/>
                <a:ea typeface="Calibri" panose="020F0502020204030204" pitchFamily="34" charset="0"/>
              </a:rPr>
              <a:t>nguyên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tử</a:t>
            </a:r>
            <a:r>
              <a:rPr lang="en-US" sz="3600" dirty="0">
                <a:solidFill>
                  <a:srgbClr val="2313F9"/>
                </a:solidFill>
                <a:latin typeface="Times New Roman" panose="02020603050405020304" pitchFamily="18" charset="0"/>
                <a:ea typeface="Calibri" panose="020F0502020204030204" pitchFamily="34" charset="0"/>
              </a:rPr>
              <a:t> C </a:t>
            </a:r>
            <a:r>
              <a:rPr lang="en-US" sz="3600" dirty="0" err="1">
                <a:solidFill>
                  <a:srgbClr val="2313F9"/>
                </a:solidFill>
                <a:latin typeface="Times New Roman" panose="02020603050405020304" pitchFamily="18" charset="0"/>
                <a:ea typeface="Calibri" panose="020F0502020204030204" pitchFamily="34" charset="0"/>
              </a:rPr>
              <a:t>có</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bao</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nhiêu</a:t>
            </a:r>
            <a:r>
              <a:rPr lang="en-US" sz="3600" dirty="0">
                <a:solidFill>
                  <a:srgbClr val="2313F9"/>
                </a:solidFill>
                <a:latin typeface="Times New Roman" panose="02020603050405020304" pitchFamily="18" charset="0"/>
                <a:ea typeface="Calibri" panose="020F0502020204030204" pitchFamily="34" charset="0"/>
              </a:rPr>
              <a:t> electron </a:t>
            </a:r>
            <a:r>
              <a:rPr lang="en-US" sz="3600" dirty="0" err="1">
                <a:solidFill>
                  <a:srgbClr val="2313F9"/>
                </a:solidFill>
                <a:latin typeface="Times New Roman" panose="02020603050405020304" pitchFamily="18" charset="0"/>
                <a:ea typeface="Calibri" panose="020F0502020204030204" pitchFamily="34" charset="0"/>
              </a:rPr>
              <a:t>dùng</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chung</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với</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nguyên</a:t>
            </a:r>
            <a:r>
              <a:rPr lang="en-US" sz="3600" dirty="0">
                <a:solidFill>
                  <a:srgbClr val="2313F9"/>
                </a:solidFill>
                <a:latin typeface="Times New Roman" panose="02020603050405020304" pitchFamily="18" charset="0"/>
                <a:ea typeface="Calibri" panose="020F0502020204030204" pitchFamily="34" charset="0"/>
              </a:rPr>
              <a:t>  </a:t>
            </a:r>
            <a:r>
              <a:rPr lang="en-US" sz="3600" dirty="0" err="1">
                <a:solidFill>
                  <a:srgbClr val="2313F9"/>
                </a:solidFill>
                <a:latin typeface="Times New Roman" panose="02020603050405020304" pitchFamily="18" charset="0"/>
                <a:ea typeface="Calibri" panose="020F0502020204030204" pitchFamily="34" charset="0"/>
              </a:rPr>
              <a:t>tử</a:t>
            </a:r>
            <a:r>
              <a:rPr lang="en-US" sz="3600" dirty="0">
                <a:solidFill>
                  <a:srgbClr val="2313F9"/>
                </a:solidFill>
                <a:latin typeface="Times New Roman" panose="02020603050405020304" pitchFamily="18" charset="0"/>
                <a:ea typeface="Calibri" panose="020F0502020204030204" pitchFamily="34" charset="0"/>
              </a:rPr>
              <a:t> O? </a:t>
            </a:r>
            <a:endParaRPr lang="en-US" sz="3600" dirty="0">
              <a:solidFill>
                <a:srgbClr val="2313F9"/>
              </a:solidFill>
            </a:endParaRPr>
          </a:p>
        </p:txBody>
      </p:sp>
      <p:pic>
        <p:nvPicPr>
          <p:cNvPr id="12" name="Picture 11" descr="Screenshot_4.png"/>
          <p:cNvPicPr/>
          <p:nvPr/>
        </p:nvPicPr>
        <p:blipFill>
          <a:blip r:embed="rId2"/>
          <a:stretch>
            <a:fillRect/>
          </a:stretch>
        </p:blipFill>
        <p:spPr>
          <a:xfrm>
            <a:off x="611821" y="3331029"/>
            <a:ext cx="10715541" cy="3289701"/>
          </a:xfrm>
          <a:prstGeom prst="rect">
            <a:avLst/>
          </a:prstGeom>
        </p:spPr>
      </p:pic>
      <p:sp>
        <p:nvSpPr>
          <p:cNvPr id="14" name="Rectangle 13"/>
          <p:cNvSpPr/>
          <p:nvPr/>
        </p:nvSpPr>
        <p:spPr>
          <a:xfrm>
            <a:off x="3296500" y="919263"/>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sp>
        <p:nvSpPr>
          <p:cNvPr id="16" name="Rectangle 15"/>
          <p:cNvSpPr/>
          <p:nvPr/>
        </p:nvSpPr>
        <p:spPr>
          <a:xfrm>
            <a:off x="417430" y="1786629"/>
            <a:ext cx="10989628" cy="1754326"/>
          </a:xfrm>
          <a:prstGeom prst="rect">
            <a:avLst/>
          </a:prstGeom>
        </p:spPr>
        <p:txBody>
          <a:bodyPr wrap="square">
            <a:spAutoFit/>
          </a:bodyPr>
          <a:lstStyle/>
          <a:p>
            <a:pPr marL="571500" indent="-571500" algn="just">
              <a:buFontTx/>
              <a:buChar char="-"/>
            </a:pPr>
            <a:r>
              <a:rPr lang="en-US" sz="3600" dirty="0" err="1">
                <a:solidFill>
                  <a:srgbClr val="C00000"/>
                </a:solidFill>
                <a:latin typeface="Times New Roman (Headings)"/>
              </a:rPr>
              <a:t>Trong</a:t>
            </a:r>
            <a:r>
              <a:rPr lang="en-US" sz="3600" dirty="0">
                <a:solidFill>
                  <a:srgbClr val="C00000"/>
                </a:solidFill>
                <a:latin typeface="Times New Roman (Headings)"/>
              </a:rPr>
              <a:t> </a:t>
            </a:r>
            <a:r>
              <a:rPr lang="en-US" sz="3600" dirty="0" err="1">
                <a:solidFill>
                  <a:srgbClr val="C00000"/>
                </a:solidFill>
                <a:latin typeface="Times New Roman (Headings)"/>
              </a:rPr>
              <a:t>phân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a:t>
            </a:r>
            <a:r>
              <a:rPr lang="en-US" sz="3600" dirty="0" err="1">
                <a:solidFill>
                  <a:srgbClr val="C00000"/>
                </a:solidFill>
                <a:latin typeface="Times New Roman (Headings)"/>
              </a:rPr>
              <a:t>khí</a:t>
            </a:r>
            <a:r>
              <a:rPr lang="en-US" sz="3600" dirty="0">
                <a:solidFill>
                  <a:srgbClr val="C00000"/>
                </a:solidFill>
                <a:latin typeface="Times New Roman (Headings)"/>
              </a:rPr>
              <a:t> carbon dioxide, </a:t>
            </a:r>
            <a:r>
              <a:rPr lang="en-US" sz="3600" dirty="0" err="1">
                <a:solidFill>
                  <a:srgbClr val="C00000"/>
                </a:solidFill>
                <a:latin typeface="Times New Roman (Headings)"/>
              </a:rPr>
              <a:t>nguyên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a:t>
            </a:r>
            <a:r>
              <a:rPr lang="en-US" sz="3600" dirty="0" err="1">
                <a:solidFill>
                  <a:srgbClr val="C00000"/>
                </a:solidFill>
                <a:latin typeface="Times New Roman (Headings)"/>
              </a:rPr>
              <a:t>cacbon</a:t>
            </a:r>
            <a:r>
              <a:rPr lang="en-US" sz="3600" dirty="0">
                <a:solidFill>
                  <a:srgbClr val="C00000"/>
                </a:solidFill>
                <a:latin typeface="Times New Roman (Headings)"/>
              </a:rPr>
              <a:t> </a:t>
            </a:r>
            <a:r>
              <a:rPr lang="en-US" sz="3600" dirty="0" err="1">
                <a:solidFill>
                  <a:srgbClr val="C00000"/>
                </a:solidFill>
                <a:latin typeface="Times New Roman (Headings)"/>
              </a:rPr>
              <a:t>có</a:t>
            </a:r>
            <a:r>
              <a:rPr lang="en-US" sz="3600" dirty="0">
                <a:solidFill>
                  <a:srgbClr val="C00000"/>
                </a:solidFill>
                <a:latin typeface="Times New Roman (Headings)"/>
              </a:rPr>
              <a:t> 4 electron </a:t>
            </a:r>
            <a:r>
              <a:rPr lang="en-US" sz="3600" dirty="0" err="1">
                <a:solidFill>
                  <a:srgbClr val="C00000"/>
                </a:solidFill>
                <a:latin typeface="Times New Roman (Headings)"/>
              </a:rPr>
              <a:t>dùng</a:t>
            </a:r>
            <a:r>
              <a:rPr lang="en-US" sz="3600" dirty="0">
                <a:solidFill>
                  <a:srgbClr val="C00000"/>
                </a:solidFill>
                <a:latin typeface="Times New Roman (Headings)"/>
              </a:rPr>
              <a:t> </a:t>
            </a:r>
            <a:r>
              <a:rPr lang="en-US" sz="3600" dirty="0" err="1">
                <a:solidFill>
                  <a:srgbClr val="C00000"/>
                </a:solidFill>
                <a:latin typeface="Times New Roman (Headings)"/>
              </a:rPr>
              <a:t>chung</a:t>
            </a:r>
            <a:r>
              <a:rPr lang="en-US" sz="3600" dirty="0">
                <a:solidFill>
                  <a:srgbClr val="C00000"/>
                </a:solidFill>
                <a:latin typeface="Times New Roman (Headings)"/>
              </a:rPr>
              <a:t> </a:t>
            </a:r>
            <a:r>
              <a:rPr lang="en-US" sz="3600" dirty="0" err="1">
                <a:solidFill>
                  <a:srgbClr val="C00000"/>
                </a:solidFill>
                <a:latin typeface="Times New Roman (Headings)"/>
              </a:rPr>
              <a:t>với</a:t>
            </a:r>
            <a:r>
              <a:rPr lang="en-US" sz="3600" dirty="0">
                <a:solidFill>
                  <a:srgbClr val="C00000"/>
                </a:solidFill>
                <a:latin typeface="Times New Roman (Headings)"/>
              </a:rPr>
              <a:t> </a:t>
            </a:r>
            <a:r>
              <a:rPr lang="en-US" sz="3600" dirty="0" err="1">
                <a:solidFill>
                  <a:srgbClr val="C00000"/>
                </a:solidFill>
                <a:latin typeface="Times New Roman (Headings)"/>
              </a:rPr>
              <a:t>nguyên</a:t>
            </a:r>
            <a:r>
              <a:rPr lang="en-US" sz="3600" dirty="0">
                <a:solidFill>
                  <a:srgbClr val="C00000"/>
                </a:solidFill>
                <a:latin typeface="Times New Roman (Headings)"/>
              </a:rPr>
              <a:t> </a:t>
            </a:r>
            <a:r>
              <a:rPr lang="en-US" sz="3600" dirty="0" err="1">
                <a:solidFill>
                  <a:srgbClr val="C00000"/>
                </a:solidFill>
                <a:latin typeface="Times New Roman (Headings)"/>
              </a:rPr>
              <a:t>tử</a:t>
            </a:r>
            <a:r>
              <a:rPr lang="en-US" sz="3600" dirty="0">
                <a:solidFill>
                  <a:srgbClr val="C00000"/>
                </a:solidFill>
                <a:latin typeface="Times New Roman (Headings)"/>
              </a:rPr>
              <a:t> O</a:t>
            </a:r>
          </a:p>
          <a:p>
            <a:pPr marL="571500" indent="-571500" algn="just">
              <a:buFontTx/>
              <a:buChar char="-"/>
            </a:pPr>
            <a:r>
              <a:rPr lang="en-US" sz="3600" dirty="0" err="1">
                <a:solidFill>
                  <a:srgbClr val="C00000"/>
                </a:solidFill>
                <a:latin typeface="Times New Roman (Headings)"/>
              </a:rPr>
              <a:t>Sơ</a:t>
            </a:r>
            <a:r>
              <a:rPr lang="en-US" sz="3600" dirty="0">
                <a:solidFill>
                  <a:srgbClr val="C00000"/>
                </a:solidFill>
                <a:latin typeface="Times New Roman (Headings)"/>
              </a:rPr>
              <a:t> </a:t>
            </a:r>
            <a:r>
              <a:rPr lang="en-US" sz="3600" dirty="0" err="1">
                <a:solidFill>
                  <a:srgbClr val="C00000"/>
                </a:solidFill>
                <a:latin typeface="Times New Roman (Headings)"/>
              </a:rPr>
              <a:t>đồ</a:t>
            </a:r>
            <a:r>
              <a:rPr lang="en-US" sz="3600" dirty="0">
                <a:solidFill>
                  <a:srgbClr val="C00000"/>
                </a:solidFill>
                <a:latin typeface="Times New Roman (Headings)"/>
              </a:rPr>
              <a:t>: </a:t>
            </a:r>
          </a:p>
        </p:txBody>
      </p:sp>
    </p:spTree>
    <p:extLst>
      <p:ext uri="{BB962C8B-B14F-4D97-AF65-F5344CB8AC3E}">
        <p14:creationId xmlns:p14="http://schemas.microsoft.com/office/powerpoint/2010/main" val="390013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14"/>
                                        </p:tgtEl>
                                        <p:attrNameLst>
                                          <p:attrName>ppt_w</p:attrName>
                                        </p:attrNameLst>
                                      </p:cBhvr>
                                      <p:tavLst>
                                        <p:tav tm="0">
                                          <p:val>
                                            <p:strVal val="ppt_w"/>
                                          </p:val>
                                        </p:tav>
                                        <p:tav tm="100000">
                                          <p:val>
                                            <p:fltVal val="0"/>
                                          </p:val>
                                        </p:tav>
                                      </p:tavLst>
                                    </p:anim>
                                    <p:anim calcmode="lin" valueType="num">
                                      <p:cBhvr>
                                        <p:cTn id="28" dur="500"/>
                                        <p:tgtEl>
                                          <p:spTgt spid="14"/>
                                        </p:tgtEl>
                                        <p:attrNameLst>
                                          <p:attrName>ppt_h</p:attrName>
                                        </p:attrNameLst>
                                      </p:cBhvr>
                                      <p:tavLst>
                                        <p:tav tm="0">
                                          <p:val>
                                            <p:strVal val="ppt_h"/>
                                          </p:val>
                                        </p:tav>
                                        <p:tav tm="100000">
                                          <p:val>
                                            <p:fltVal val="0"/>
                                          </p:val>
                                        </p:tav>
                                      </p:tavLst>
                                    </p:anim>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53" presetClass="exit" presetSubtype="32" fill="hold" grpId="1" nodeType="withEffect">
                                  <p:stCondLst>
                                    <p:cond delay="0"/>
                                  </p:stCondLst>
                                  <p:childTnLst>
                                    <p:anim calcmode="lin" valueType="num">
                                      <p:cBhvr>
                                        <p:cTn id="32" dur="500"/>
                                        <p:tgtEl>
                                          <p:spTgt spid="9"/>
                                        </p:tgtEl>
                                        <p:attrNameLst>
                                          <p:attrName>ppt_w</p:attrName>
                                        </p:attrNameLst>
                                      </p:cBhvr>
                                      <p:tavLst>
                                        <p:tav tm="0">
                                          <p:val>
                                            <p:strVal val="ppt_w"/>
                                          </p:val>
                                        </p:tav>
                                        <p:tav tm="100000">
                                          <p:val>
                                            <p:fltVal val="0"/>
                                          </p:val>
                                        </p:tav>
                                      </p:tavLst>
                                    </p:anim>
                                    <p:anim calcmode="lin" valueType="num">
                                      <p:cBhvr>
                                        <p:cTn id="33" dur="500"/>
                                        <p:tgtEl>
                                          <p:spTgt spid="9"/>
                                        </p:tgtEl>
                                        <p:attrNameLst>
                                          <p:attrName>ppt_h</p:attrName>
                                        </p:attrNameLst>
                                      </p:cBhvr>
                                      <p:tavLst>
                                        <p:tav tm="0">
                                          <p:val>
                                            <p:strVal val="ppt_h"/>
                                          </p:val>
                                        </p:tav>
                                        <p:tav tm="100000">
                                          <p:val>
                                            <p:fltVal val="0"/>
                                          </p:val>
                                        </p:tav>
                                      </p:tavLst>
                                    </p:anim>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4" grpId="0"/>
      <p:bldP spid="14" grpId="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35" y="302859"/>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967469" y="970201"/>
            <a:ext cx="9563100" cy="1754326"/>
          </a:xfrm>
          <a:prstGeom prst="rect">
            <a:avLst/>
          </a:prstGeom>
        </p:spPr>
        <p:txBody>
          <a:bodyPr wrap="square">
            <a:spAutoFit/>
          </a:bodyPr>
          <a:lstStyle/>
          <a:p>
            <a:pPr algn="just"/>
            <a:r>
              <a:rPr lang="en-US" sz="3600" dirty="0">
                <a:solidFill>
                  <a:srgbClr val="0000CC"/>
                </a:solidFill>
                <a:latin typeface="Times New Roman (Headings)"/>
                <a:ea typeface="VNI-Times" pitchFamily="2" charset="0"/>
                <a:cs typeface="Times New Roman" panose="02020603050405020304" pitchFamily="18" charset="0"/>
              </a:rPr>
              <a:t>Hai </a:t>
            </a:r>
            <a:r>
              <a:rPr lang="en-US" sz="3600" dirty="0" err="1">
                <a:solidFill>
                  <a:srgbClr val="0000CC"/>
                </a:solidFill>
                <a:latin typeface="Times New Roman (Headings)"/>
                <a:ea typeface="VNI-Times" pitchFamily="2" charset="0"/>
                <a:cs typeface="Times New Roman" panose="02020603050405020304" pitchFamily="18" charset="0"/>
              </a:rPr>
              <a:t>nguyên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 </a:t>
            </a:r>
            <a:r>
              <a:rPr lang="en-US" sz="3600" dirty="0" err="1">
                <a:solidFill>
                  <a:srgbClr val="0000CC"/>
                </a:solidFill>
                <a:latin typeface="Times New Roman (Headings)"/>
                <a:ea typeface="VNI-Times" pitchFamily="2" charset="0"/>
                <a:cs typeface="Times New Roman" panose="02020603050405020304" pitchFamily="18" charset="0"/>
              </a:rPr>
              <a:t>kết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hợp</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lại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với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nhau</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tạo</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thành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phân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nitrogen. </a:t>
            </a:r>
            <a:r>
              <a:rPr lang="en-US" sz="3600" dirty="0" err="1">
                <a:solidFill>
                  <a:srgbClr val="0000CC"/>
                </a:solidFill>
                <a:latin typeface="Times New Roman (Headings)"/>
                <a:ea typeface="VNI-Times" pitchFamily="2" charset="0"/>
                <a:cs typeface="Times New Roman" panose="02020603050405020304" pitchFamily="18" charset="0"/>
              </a:rPr>
              <a:t>Hãy</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vẽ</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sơ</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đồ</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tạo</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thành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liên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trong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phân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tử</a:t>
            </a:r>
            <a:r>
              <a:rPr lang="en-US" sz="3600" dirty="0">
                <a:solidFill>
                  <a:srgbClr val="0000CC"/>
                </a:solidFill>
                <a:latin typeface="Times New Roman (Headings)"/>
                <a:ea typeface="VNI-Times" pitchFamily="2" charset="0"/>
                <a:cs typeface="Times New Roman" panose="02020603050405020304" pitchFamily="18" charset="0"/>
              </a:rPr>
              <a:t> nitrogen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09" y="2808515"/>
            <a:ext cx="10198359" cy="3666930"/>
          </a:xfrm>
          <a:prstGeom prst="rect">
            <a:avLst/>
          </a:prstGeom>
        </p:spPr>
      </p:pic>
    </p:spTree>
    <p:extLst>
      <p:ext uri="{BB962C8B-B14F-4D97-AF65-F5344CB8AC3E}">
        <p14:creationId xmlns:p14="http://schemas.microsoft.com/office/powerpoint/2010/main" val="395020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517" y="173035"/>
            <a:ext cx="3556358" cy="584775"/>
          </a:xfrm>
          <a:prstGeom prst="rect">
            <a:avLst/>
          </a:prstGeom>
        </p:spPr>
        <p:txBody>
          <a:bodyPr wrap="none">
            <a:spAutoFit/>
          </a:bodyPr>
          <a:lstStyle/>
          <a:p>
            <a:r>
              <a:rPr lang="en-US" sz="3200" b="1" dirty="0">
                <a:solidFill>
                  <a:srgbClr val="FF0000"/>
                </a:solidFill>
                <a:latin typeface="Times New Roman" panose="02020603050405020304" pitchFamily="18" charset="0"/>
                <a:ea typeface="Calibri" panose="020F0502020204030204" pitchFamily="34" charset="0"/>
              </a:rPr>
              <a:t>II. LIÊN KẾT ION</a:t>
            </a:r>
            <a:endParaRPr lang="en-US" sz="3200" dirty="0">
              <a:solidFill>
                <a:prstClr val="black"/>
              </a:solidFill>
            </a:endParaRPr>
          </a:p>
        </p:txBody>
      </p:sp>
      <p:sp>
        <p:nvSpPr>
          <p:cNvPr id="9" name="Rectangle 8"/>
          <p:cNvSpPr/>
          <p:nvPr/>
        </p:nvSpPr>
        <p:spPr>
          <a:xfrm>
            <a:off x="232194" y="711157"/>
            <a:ext cx="9817688" cy="584775"/>
          </a:xfrm>
          <a:prstGeom prst="rect">
            <a:avLst/>
          </a:prstGeom>
        </p:spPr>
        <p:txBody>
          <a:bodyPr wrap="none">
            <a:spAutoFit/>
          </a:bodyPr>
          <a:lstStyle/>
          <a:p>
            <a:r>
              <a:rPr lang="en-US" sz="3200" b="1" dirty="0">
                <a:solidFill>
                  <a:srgbClr val="2313F9"/>
                </a:solidFill>
                <a:latin typeface="Times New Roman" panose="02020603050405020304" pitchFamily="18" charset="0"/>
                <a:ea typeface="Calibri" panose="020F0502020204030204" pitchFamily="34" charset="0"/>
              </a:rPr>
              <a:t>1. </a:t>
            </a:r>
            <a:r>
              <a:rPr lang="en-US" sz="3200" b="1" dirty="0" err="1">
                <a:solidFill>
                  <a:srgbClr val="2313F9"/>
                </a:solidFill>
                <a:latin typeface="Times New Roman" panose="02020603050405020304" pitchFamily="18" charset="0"/>
                <a:ea typeface="Calibri" panose="020F0502020204030204" pitchFamily="34" charset="0"/>
              </a:rPr>
              <a:t>Sự</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tạo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thành</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liên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trong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phân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sodium chloride:</a:t>
            </a:r>
            <a:endParaRPr lang="en-US" sz="3200" dirty="0">
              <a:solidFill>
                <a:srgbClr val="2313F9"/>
              </a:solidFill>
            </a:endParaRPr>
          </a:p>
        </p:txBody>
      </p:sp>
      <p:sp>
        <p:nvSpPr>
          <p:cNvPr id="13" name="Rectangle 12"/>
          <p:cNvSpPr/>
          <p:nvPr/>
        </p:nvSpPr>
        <p:spPr>
          <a:xfrm>
            <a:off x="1099424" y="1409085"/>
            <a:ext cx="10366615" cy="584775"/>
          </a:xfrm>
          <a:prstGeom prst="rect">
            <a:avLst/>
          </a:prstGeom>
        </p:spPr>
        <p:txBody>
          <a:bodyPr wrap="square">
            <a:spAutoFit/>
          </a:bodyPr>
          <a:lstStyle/>
          <a:p>
            <a:pPr algn="just"/>
            <a:r>
              <a:rPr lang="en-US" sz="3200" dirty="0" err="1">
                <a:solidFill>
                  <a:srgbClr val="0000CC"/>
                </a:solidFill>
                <a:latin typeface="Times New Roman (Headings)"/>
                <a:ea typeface="VNI-Times" pitchFamily="2" charset="0"/>
                <a:cs typeface="Times New Roman" panose="02020603050405020304" pitchFamily="18" charset="0"/>
              </a:rPr>
              <a:t>Liên</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kết</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cộng</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hóa</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trị</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là</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gì</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Các</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chất</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cộng</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hóa</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trị</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là</a:t>
            </a:r>
            <a:r>
              <a:rPr lang="en-US" sz="3200" dirty="0">
                <a:solidFill>
                  <a:srgbClr val="0000CC"/>
                </a:solidFill>
                <a:latin typeface="Times New Roman (Headings)"/>
                <a:ea typeface="VNI-Times" pitchFamily="2" charset="0"/>
                <a:cs typeface="Times New Roman" panose="02020603050405020304" pitchFamily="18" charset="0"/>
              </a:rPr>
              <a:t> </a:t>
            </a:r>
            <a:r>
              <a:rPr lang="en-US" sz="3200" dirty="0" err="1">
                <a:solidFill>
                  <a:srgbClr val="0000CC"/>
                </a:solidFill>
                <a:latin typeface="Times New Roman (Headings)"/>
                <a:ea typeface="VNI-Times" pitchFamily="2" charset="0"/>
                <a:cs typeface="Times New Roman" panose="02020603050405020304" pitchFamily="18" charset="0"/>
              </a:rPr>
              <a:t>gì</a:t>
            </a:r>
            <a:r>
              <a:rPr lang="en-US" sz="3200" dirty="0">
                <a:solidFill>
                  <a:srgbClr val="0000CC"/>
                </a:solidFill>
                <a:latin typeface="Times New Roman (Headings)"/>
                <a:ea typeface="VNI-Times" pitchFamily="2" charset="0"/>
                <a:cs typeface="Times New Roman" panose="02020603050405020304" pitchFamily="18" charset="0"/>
              </a:rPr>
              <a:t>? </a:t>
            </a:r>
          </a:p>
        </p:txBody>
      </p:sp>
      <p:sp>
        <p:nvSpPr>
          <p:cNvPr id="10" name="Rectangle 9"/>
          <p:cNvSpPr/>
          <p:nvPr/>
        </p:nvSpPr>
        <p:spPr>
          <a:xfrm>
            <a:off x="179005" y="1322228"/>
            <a:ext cx="885179" cy="1015663"/>
          </a:xfrm>
          <a:prstGeom prst="rect">
            <a:avLst/>
          </a:prstGeom>
        </p:spPr>
        <p:txBody>
          <a:bodyPr wrap="none">
            <a:spAutoFit/>
          </a:bodyPr>
          <a:lstStyle/>
          <a:p>
            <a:r>
              <a:rPr lang="en-US" sz="6000" i="1" dirty="0">
                <a:solidFill>
                  <a:srgbClr val="0000FF"/>
                </a:solidFill>
                <a:latin typeface="Times New Roman" pitchFamily="18" charset="0"/>
                <a:cs typeface="Times New Roman" pitchFamily="18" charset="0"/>
                <a:sym typeface="Wingdings"/>
              </a:rPr>
              <a:t></a:t>
            </a:r>
            <a:endParaRPr lang="en-US" sz="6000" dirty="0"/>
          </a:p>
        </p:txBody>
      </p:sp>
      <p:sp>
        <p:nvSpPr>
          <p:cNvPr id="6" name="Rectangle 5"/>
          <p:cNvSpPr/>
          <p:nvPr/>
        </p:nvSpPr>
        <p:spPr>
          <a:xfrm>
            <a:off x="815933" y="1275884"/>
            <a:ext cx="10898154" cy="2727029"/>
          </a:xfrm>
          <a:prstGeom prst="rect">
            <a:avLst/>
          </a:prstGeom>
        </p:spPr>
        <p:txBody>
          <a:bodyPr wrap="square">
            <a:spAutoFit/>
          </a:bodyPr>
          <a:lstStyle/>
          <a:p>
            <a:pPr algn="just">
              <a:lnSpc>
                <a:spcPct val="107000"/>
              </a:lnSpc>
            </a:pP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Liên</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kết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cộng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hóa</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trị</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là</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liên</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kết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được</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tạo</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thành</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bởi</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một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hoặc</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nhiều</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đôi</a:t>
            </a:r>
            <a:r>
              <a:rPr lang="en-US" sz="3200" dirty="0">
                <a:latin typeface="Times New Roman (Headings)"/>
                <a:ea typeface="Calibri" panose="020F0502020204030204" pitchFamily="34" charset="0"/>
                <a:cs typeface="Times New Roman" panose="02020603050405020304" pitchFamily="18" charset="0"/>
              </a:rPr>
              <a:t> electron </a:t>
            </a:r>
            <a:r>
              <a:rPr lang="en-US" sz="3200" dirty="0" err="1">
                <a:latin typeface="Times New Roman (Headings)"/>
                <a:ea typeface="Calibri" panose="020F0502020204030204" pitchFamily="34" charset="0"/>
                <a:cs typeface="Times New Roman" panose="02020603050405020304" pitchFamily="18" charset="0"/>
              </a:rPr>
              <a:t>dùng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chung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giữa</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hai</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nguyên</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tử</a:t>
            </a:r>
            <a:r>
              <a:rPr lang="en-US" sz="3200" dirty="0">
                <a:latin typeface="Times New Roman (Headings)"/>
                <a:ea typeface="Calibri" panose="020F0502020204030204" pitchFamily="34" charset="0"/>
                <a:cs typeface="Times New Roman" panose="02020603050405020304" pitchFamily="18" charset="0"/>
              </a:rPr>
              <a:t>.</a:t>
            </a:r>
          </a:p>
          <a:p>
            <a:pPr algn="just">
              <a:lnSpc>
                <a:spcPct val="107000"/>
              </a:lnSpc>
            </a:pP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Các</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chất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cộng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hóa</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trị</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có</a:t>
            </a:r>
            <a:r>
              <a:rPr lang="en-US" sz="3200" dirty="0">
                <a:latin typeface="Times New Roman (Headings)"/>
                <a:ea typeface="Calibri" panose="020F0502020204030204" pitchFamily="34" charset="0"/>
                <a:cs typeface="Times New Roman" panose="02020603050405020304" pitchFamily="18" charset="0"/>
              </a:rPr>
              <a:t> ở </a:t>
            </a:r>
            <a:r>
              <a:rPr lang="en-US" sz="3200" dirty="0" err="1">
                <a:latin typeface="Times New Roman (Headings)"/>
                <a:ea typeface="Calibri" panose="020F0502020204030204" pitchFamily="34" charset="0"/>
                <a:cs typeface="Times New Roman" panose="02020603050405020304" pitchFamily="18" charset="0"/>
              </a:rPr>
              <a:t>ba</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thể</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rắn</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lỏng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khí</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thường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có</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nhiệt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độ</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sôi</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và</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nhiệt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độ</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nóng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chảy</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thấp</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Nhiều</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chất</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cộng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hóa</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trị</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không</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dẫn</a:t>
            </a:r>
            <a:r>
              <a:rPr lang="en-US" sz="3200" dirty="0">
                <a:latin typeface="Times New Roman (Headings)"/>
                <a:ea typeface="Calibri" panose="020F0502020204030204" pitchFamily="34" charset="0"/>
                <a:cs typeface="Times New Roman" panose="02020603050405020304" pitchFamily="18" charset="0"/>
              </a:rPr>
              <a:t> </a:t>
            </a:r>
            <a:r>
              <a:rPr lang="en-US" sz="3200" dirty="0" err="1">
                <a:latin typeface="Times New Roman (Headings)"/>
                <a:ea typeface="Calibri" panose="020F0502020204030204" pitchFamily="34" charset="0"/>
                <a:cs typeface="Times New Roman" panose="02020603050405020304" pitchFamily="18" charset="0"/>
              </a:rPr>
              <a:t>điện</a:t>
            </a:r>
            <a:r>
              <a:rPr lang="en-US" sz="3200" dirty="0">
                <a:latin typeface="Times New Roman (Headings)"/>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787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3">
                                            <p:txEl>
                                              <p:pRg st="0" end="0"/>
                                            </p:txEl>
                                          </p:spTgt>
                                        </p:tgtEl>
                                      </p:cBhvr>
                                    </p:animEffect>
                                    <p:set>
                                      <p:cBhvr>
                                        <p:cTn id="7"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4"/>
          <a:srcRect/>
          <a:stretch>
            <a:fillRect/>
          </a:stretch>
        </p:blipFill>
        <p:spPr bwMode="auto">
          <a:xfrm>
            <a:off x="1752600" y="152400"/>
            <a:ext cx="8686800" cy="6553200"/>
          </a:xfrm>
          <a:prstGeom prst="rect">
            <a:avLst/>
          </a:prstGeom>
          <a:noFill/>
          <a:ln w="9525">
            <a:noFill/>
            <a:miter lim="800000"/>
            <a:headEnd/>
            <a:tailEnd/>
          </a:ln>
        </p:spPr>
      </p:pic>
      <p:sp>
        <p:nvSpPr>
          <p:cNvPr id="6" name="TextBox 5"/>
          <p:cNvSpPr txBox="1">
            <a:spLocks noChangeArrowheads="1"/>
          </p:cNvSpPr>
          <p:nvPr/>
        </p:nvSpPr>
        <p:spPr bwMode="auto">
          <a:xfrm>
            <a:off x="2482851" y="4427539"/>
            <a:ext cx="184731" cy="646331"/>
          </a:xfrm>
          <a:prstGeom prst="rect">
            <a:avLst/>
          </a:prstGeom>
          <a:noFill/>
          <a:ln w="9525">
            <a:noFill/>
            <a:miter lim="800000"/>
            <a:headEnd/>
            <a:tailEnd/>
          </a:ln>
        </p:spPr>
        <p:txBody>
          <a:bodyPr wrap="none">
            <a:spAutoFit/>
          </a:bodyPr>
          <a:lstStyle/>
          <a:p>
            <a:endParaRPr lang="vi-VN" altLang="vi-VN">
              <a:solidFill>
                <a:srgbClr val="0000FF"/>
              </a:solidFill>
            </a:endParaRPr>
          </a:p>
          <a:p>
            <a:endParaRPr lang="vi-VN" altLang="vi-VN">
              <a:solidFill>
                <a:srgbClr val="0000FF"/>
              </a:solidFill>
            </a:endParaRPr>
          </a:p>
        </p:txBody>
      </p:sp>
      <p:pic>
        <p:nvPicPr>
          <p:cNvPr id="8196" name="图片 30"/>
          <p:cNvPicPr>
            <a:picLocks noChangeAspect="1"/>
          </p:cNvPicPr>
          <p:nvPr/>
        </p:nvPicPr>
        <p:blipFill>
          <a:blip r:embed="rId5"/>
          <a:srcRect l="41251" t="5185" r="9344" b="24550"/>
          <a:stretch>
            <a:fillRect/>
          </a:stretch>
        </p:blipFill>
        <p:spPr bwMode="auto">
          <a:xfrm>
            <a:off x="3048000" y="2994025"/>
            <a:ext cx="5659438" cy="3733800"/>
          </a:xfrm>
          <a:prstGeom prst="rect">
            <a:avLst/>
          </a:prstGeom>
          <a:noFill/>
          <a:ln w="9525">
            <a:noFill/>
            <a:miter lim="800000"/>
            <a:headEnd/>
            <a:tailEnd/>
          </a:ln>
        </p:spPr>
      </p:pic>
      <p:sp>
        <p:nvSpPr>
          <p:cNvPr id="3" name="Rectangle 2"/>
          <p:cNvSpPr/>
          <p:nvPr/>
        </p:nvSpPr>
        <p:spPr>
          <a:xfrm>
            <a:off x="4125097" y="3767225"/>
            <a:ext cx="3941805" cy="160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imes New Roman" pitchFamily="18" charset="0"/>
                <a:cs typeface="Times New Roman" pitchFamily="18" charset="0"/>
              </a:rPr>
              <a:t>LUYỆN TẬP</a:t>
            </a:r>
          </a:p>
        </p:txBody>
      </p:sp>
    </p:spTree>
    <p:custDataLst>
      <p:tags r:id="rId1"/>
    </p:custDataLst>
    <p:extLst>
      <p:ext uri="{BB962C8B-B14F-4D97-AF65-F5344CB8AC3E}">
        <p14:creationId xmlns:p14="http://schemas.microsoft.com/office/powerpoint/2010/main" val="27327178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14790" y="2463281"/>
          <a:ext cx="11467478" cy="4059097"/>
        </p:xfrm>
        <a:graphic>
          <a:graphicData uri="http://schemas.openxmlformats.org/drawingml/2006/table">
            <a:tbl>
              <a:tblPr/>
              <a:tblGrid>
                <a:gridCol w="5733739">
                  <a:extLst>
                    <a:ext uri="{9D8B030D-6E8A-4147-A177-3AD203B41FA5}">
                      <a16:colId xmlns:a16="http://schemas.microsoft.com/office/drawing/2014/main" val="20000"/>
                    </a:ext>
                  </a:extLst>
                </a:gridCol>
                <a:gridCol w="5733739">
                  <a:extLst>
                    <a:ext uri="{9D8B030D-6E8A-4147-A177-3AD203B41FA5}">
                      <a16:colId xmlns:a16="http://schemas.microsoft.com/office/drawing/2014/main" val="20001"/>
                    </a:ext>
                  </a:extLst>
                </a:gridCol>
              </a:tblGrid>
              <a:tr h="629068">
                <a:tc>
                  <a:txBody>
                    <a:bodyPr/>
                    <a:lstStyle/>
                    <a:p>
                      <a:pPr algn="ctr" fontAlgn="t"/>
                      <a:r>
                        <a:rPr lang="en-US" sz="2800" b="1" dirty="0" err="1">
                          <a:solidFill>
                            <a:srgbClr val="2313F9"/>
                          </a:solidFill>
                          <a:effectLst/>
                          <a:latin typeface="Times New Roman (Headings)"/>
                        </a:rPr>
                        <a:t>Chất</a:t>
                      </a:r>
                      <a:r>
                        <a:rPr lang="en-US" sz="2800" b="1" dirty="0">
                          <a:solidFill>
                            <a:srgbClr val="2313F9"/>
                          </a:solidFill>
                          <a:effectLst/>
                          <a:latin typeface="Times New Roman (Headings)"/>
                        </a:rPr>
                        <a:t> </a:t>
                      </a:r>
                      <a:r>
                        <a:rPr lang="en-US" sz="2800" b="1" dirty="0" err="1">
                          <a:solidFill>
                            <a:srgbClr val="2313F9"/>
                          </a:solidFill>
                          <a:effectLst/>
                          <a:latin typeface="Times New Roman (Headings)"/>
                        </a:rPr>
                        <a:t>cộng</a:t>
                      </a:r>
                      <a:r>
                        <a:rPr lang="en-US" sz="2800" b="1" dirty="0">
                          <a:solidFill>
                            <a:srgbClr val="2313F9"/>
                          </a:solidFill>
                          <a:effectLst/>
                          <a:latin typeface="Times New Roman (Headings)"/>
                        </a:rPr>
                        <a:t> </a:t>
                      </a:r>
                      <a:r>
                        <a:rPr lang="en-US" sz="2800" b="1" dirty="0" err="1">
                          <a:solidFill>
                            <a:srgbClr val="2313F9"/>
                          </a:solidFill>
                          <a:effectLst/>
                          <a:latin typeface="Times New Roman (Headings)"/>
                        </a:rPr>
                        <a:t>hóa</a:t>
                      </a:r>
                      <a:r>
                        <a:rPr lang="en-US" sz="2800" b="1" dirty="0">
                          <a:solidFill>
                            <a:srgbClr val="2313F9"/>
                          </a:solidFill>
                          <a:effectLst/>
                          <a:latin typeface="Times New Roman (Headings)"/>
                        </a:rPr>
                        <a:t> </a:t>
                      </a:r>
                      <a:r>
                        <a:rPr lang="en-US" sz="2800" b="1" dirty="0" err="1">
                          <a:solidFill>
                            <a:srgbClr val="2313F9"/>
                          </a:solidFill>
                          <a:effectLst/>
                          <a:latin typeface="Times New Roman (Headings)"/>
                        </a:rPr>
                        <a:t>trị</a:t>
                      </a:r>
                      <a:endParaRPr lang="en-US" sz="2800" dirty="0">
                        <a:solidFill>
                          <a:srgbClr val="2313F9"/>
                        </a:solidFill>
                        <a:effectLst/>
                        <a:latin typeface="Times New Roman (Headings)"/>
                      </a:endParaRPr>
                    </a:p>
                  </a:txBody>
                  <a:tcPr marL="47625" marR="47625" marT="47625" marB="47625">
                    <a:lnL w="12700" cap="flat" cmpd="sng" algn="ctr">
                      <a:solidFill>
                        <a:srgbClr val="98DAFA"/>
                      </a:solidFill>
                      <a:prstDash val="solid"/>
                      <a:round/>
                      <a:headEnd type="none" w="med" len="med"/>
                      <a:tailEnd type="none" w="med" len="med"/>
                    </a:lnL>
                    <a:lnR w="12700" cap="flat" cmpd="sng" algn="ctr">
                      <a:solidFill>
                        <a:srgbClr val="98DAFA"/>
                      </a:solidFill>
                      <a:prstDash val="solid"/>
                      <a:round/>
                      <a:headEnd type="none" w="med" len="med"/>
                      <a:tailEnd type="none" w="med" len="med"/>
                    </a:lnR>
                    <a:lnT w="12700" cap="flat" cmpd="sng" algn="ctr">
                      <a:solidFill>
                        <a:srgbClr val="98DAFA"/>
                      </a:solidFill>
                      <a:prstDash val="solid"/>
                      <a:round/>
                      <a:headEnd type="none" w="med" len="med"/>
                      <a:tailEnd type="none" w="med" len="med"/>
                    </a:lnT>
                    <a:lnB w="12700" cap="flat" cmpd="sng" algn="ctr">
                      <a:solidFill>
                        <a:srgbClr val="C027FB"/>
                      </a:solidFill>
                      <a:prstDash val="solid"/>
                      <a:round/>
                      <a:headEnd type="none" w="med" len="med"/>
                      <a:tailEnd type="none" w="med" len="med"/>
                    </a:lnB>
                    <a:solidFill>
                      <a:srgbClr val="FFFFFF"/>
                    </a:solidFill>
                  </a:tcPr>
                </a:tc>
                <a:tc>
                  <a:txBody>
                    <a:bodyPr/>
                    <a:lstStyle/>
                    <a:p>
                      <a:pPr algn="ctr" fontAlgn="t"/>
                      <a:r>
                        <a:rPr lang="en-US" sz="2800" b="1" dirty="0" err="1">
                          <a:solidFill>
                            <a:srgbClr val="2313F9"/>
                          </a:solidFill>
                          <a:effectLst/>
                          <a:latin typeface="Times New Roman (Headings)"/>
                        </a:rPr>
                        <a:t>Chất</a:t>
                      </a:r>
                      <a:r>
                        <a:rPr lang="en-US" sz="2800" b="1" dirty="0">
                          <a:solidFill>
                            <a:srgbClr val="2313F9"/>
                          </a:solidFill>
                          <a:effectLst/>
                          <a:latin typeface="Times New Roman (Headings)"/>
                        </a:rPr>
                        <a:t> ion</a:t>
                      </a:r>
                      <a:endParaRPr lang="en-US" sz="2800" dirty="0">
                        <a:solidFill>
                          <a:srgbClr val="2313F9"/>
                        </a:solidFill>
                        <a:effectLst/>
                        <a:latin typeface="Times New Roman (Headings)"/>
                      </a:endParaRPr>
                    </a:p>
                  </a:txBody>
                  <a:tcPr marL="47625" marR="47625" marT="47625" marB="47625">
                    <a:lnL w="12700" cap="flat" cmpd="sng" algn="ctr">
                      <a:solidFill>
                        <a:srgbClr val="98DAFA"/>
                      </a:solidFill>
                      <a:prstDash val="solid"/>
                      <a:round/>
                      <a:headEnd type="none" w="med" len="med"/>
                      <a:tailEnd type="none" w="med" len="med"/>
                    </a:lnL>
                    <a:lnR w="12700" cap="flat" cmpd="sng" algn="ctr">
                      <a:solidFill>
                        <a:srgbClr val="98DAFA"/>
                      </a:solidFill>
                      <a:prstDash val="solid"/>
                      <a:round/>
                      <a:headEnd type="none" w="med" len="med"/>
                      <a:tailEnd type="none" w="med" len="med"/>
                    </a:lnR>
                    <a:lnT w="12700" cap="flat" cmpd="sng" algn="ctr">
                      <a:solidFill>
                        <a:srgbClr val="98DAFA"/>
                      </a:solidFill>
                      <a:prstDash val="solid"/>
                      <a:round/>
                      <a:headEnd type="none" w="med" len="med"/>
                      <a:tailEnd type="none" w="med" len="med"/>
                    </a:lnT>
                    <a:lnB w="12700" cap="flat" cmpd="sng" algn="ctr">
                      <a:solidFill>
                        <a:srgbClr val="C027FB"/>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43343">
                <a:tc>
                  <a:txBody>
                    <a:bodyPr/>
                    <a:lstStyle/>
                    <a:p>
                      <a:pPr fontAlgn="t"/>
                      <a:r>
                        <a:rPr lang="vi-VN" sz="2800" dirty="0">
                          <a:solidFill>
                            <a:srgbClr val="C00000"/>
                          </a:solidFill>
                          <a:effectLst/>
                          <a:latin typeface="Times New Roman (Headings)"/>
                        </a:rPr>
                        <a:t>- Ở điều kiện thường tồn tại ở cả 3 thể: rắn, lỏng, khí</a:t>
                      </a:r>
                    </a:p>
                  </a:txBody>
                  <a:tcPr marL="47625" marR="47625" marT="47625" marB="47625">
                    <a:lnL w="12700" cap="flat" cmpd="sng" algn="ctr">
                      <a:solidFill>
                        <a:srgbClr val="C027FB"/>
                      </a:solidFill>
                      <a:prstDash val="solid"/>
                      <a:round/>
                      <a:headEnd type="none" w="med" len="med"/>
                      <a:tailEnd type="none" w="med" len="med"/>
                    </a:lnL>
                    <a:lnR w="12700" cap="flat" cmpd="sng" algn="ctr">
                      <a:solidFill>
                        <a:srgbClr val="C027FB"/>
                      </a:solidFill>
                      <a:prstDash val="solid"/>
                      <a:round/>
                      <a:headEnd type="none" w="med" len="med"/>
                      <a:tailEnd type="none" w="med" len="med"/>
                    </a:lnR>
                    <a:lnT w="12700" cap="flat" cmpd="sng" algn="ctr">
                      <a:solidFill>
                        <a:srgbClr val="C027FB"/>
                      </a:solidFill>
                      <a:prstDash val="solid"/>
                      <a:round/>
                      <a:headEnd type="none" w="med" len="med"/>
                      <a:tailEnd type="none" w="med" len="med"/>
                    </a:lnT>
                    <a:lnB w="12700" cap="flat" cmpd="sng" algn="ctr">
                      <a:solidFill>
                        <a:srgbClr val="2001FB"/>
                      </a:solidFill>
                      <a:prstDash val="solid"/>
                      <a:round/>
                      <a:headEnd type="none" w="med" len="med"/>
                      <a:tailEnd type="none" w="med" len="med"/>
                    </a:lnB>
                    <a:solidFill>
                      <a:srgbClr val="FFFFFF"/>
                    </a:solidFill>
                  </a:tcPr>
                </a:tc>
                <a:tc>
                  <a:txBody>
                    <a:bodyPr/>
                    <a:lstStyle/>
                    <a:p>
                      <a:pPr fontAlgn="t"/>
                      <a:r>
                        <a:rPr lang="vi-VN" sz="2800">
                          <a:solidFill>
                            <a:srgbClr val="C00000"/>
                          </a:solidFill>
                          <a:effectLst/>
                          <a:latin typeface="Times New Roman (Headings)"/>
                        </a:rPr>
                        <a:t>Ở điều kiện thường, tồn tại ở thể rắn.</a:t>
                      </a:r>
                    </a:p>
                  </a:txBody>
                  <a:tcPr marL="47625" marR="47625" marT="47625" marB="47625">
                    <a:lnL w="12700" cap="flat" cmpd="sng" algn="ctr">
                      <a:solidFill>
                        <a:srgbClr val="C027FB"/>
                      </a:solidFill>
                      <a:prstDash val="solid"/>
                      <a:round/>
                      <a:headEnd type="none" w="med" len="med"/>
                      <a:tailEnd type="none" w="med" len="med"/>
                    </a:lnL>
                    <a:lnR w="12700" cap="flat" cmpd="sng" algn="ctr">
                      <a:solidFill>
                        <a:srgbClr val="C027FB"/>
                      </a:solidFill>
                      <a:prstDash val="solid"/>
                      <a:round/>
                      <a:headEnd type="none" w="med" len="med"/>
                      <a:tailEnd type="none" w="med" len="med"/>
                    </a:lnR>
                    <a:lnT w="12700" cap="flat" cmpd="sng" algn="ctr">
                      <a:solidFill>
                        <a:srgbClr val="C027FB"/>
                      </a:solidFill>
                      <a:prstDash val="solid"/>
                      <a:round/>
                      <a:headEnd type="none" w="med" len="med"/>
                      <a:tailEnd type="none" w="med" len="med"/>
                    </a:lnT>
                    <a:lnB w="12700" cap="flat" cmpd="sng" algn="ctr">
                      <a:solidFill>
                        <a:srgbClr val="2001FB"/>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43343">
                <a:tc>
                  <a:txBody>
                    <a:bodyPr/>
                    <a:lstStyle/>
                    <a:p>
                      <a:pPr fontAlgn="t"/>
                      <a:r>
                        <a:rPr lang="en-US" sz="2800">
                          <a:solidFill>
                            <a:srgbClr val="C00000"/>
                          </a:solidFill>
                          <a:effectLst/>
                          <a:latin typeface="Times New Roman (Headings)"/>
                        </a:rPr>
                        <a:t>Nhiệt độ sôi, nhiệt độ nóng chảy thấp</a:t>
                      </a:r>
                    </a:p>
                  </a:txBody>
                  <a:tcPr marL="47625" marR="47625" marT="47625" marB="47625">
                    <a:lnL w="12700" cap="flat" cmpd="sng" algn="ctr">
                      <a:solidFill>
                        <a:srgbClr val="2001FB"/>
                      </a:solidFill>
                      <a:prstDash val="solid"/>
                      <a:round/>
                      <a:headEnd type="none" w="med" len="med"/>
                      <a:tailEnd type="none" w="med" len="med"/>
                    </a:lnL>
                    <a:lnR w="12700" cap="flat" cmpd="sng" algn="ctr">
                      <a:solidFill>
                        <a:srgbClr val="2001FB"/>
                      </a:solidFill>
                      <a:prstDash val="solid"/>
                      <a:round/>
                      <a:headEnd type="none" w="med" len="med"/>
                      <a:tailEnd type="none" w="med" len="med"/>
                    </a:lnR>
                    <a:lnT w="12700" cap="flat" cmpd="sng" algn="ctr">
                      <a:solidFill>
                        <a:srgbClr val="2001FB"/>
                      </a:solidFill>
                      <a:prstDash val="solid"/>
                      <a:round/>
                      <a:headEnd type="none" w="med" len="med"/>
                      <a:tailEnd type="none" w="med" len="med"/>
                    </a:lnT>
                    <a:lnB w="12700" cap="flat" cmpd="sng" algn="ctr">
                      <a:solidFill>
                        <a:srgbClr val="782DFB"/>
                      </a:solidFill>
                      <a:prstDash val="solid"/>
                      <a:round/>
                      <a:headEnd type="none" w="med" len="med"/>
                      <a:tailEnd type="none" w="med" len="med"/>
                    </a:lnB>
                    <a:solidFill>
                      <a:srgbClr val="FFFFFF"/>
                    </a:solidFill>
                  </a:tcPr>
                </a:tc>
                <a:tc>
                  <a:txBody>
                    <a:bodyPr/>
                    <a:lstStyle/>
                    <a:p>
                      <a:pPr fontAlgn="t"/>
                      <a:r>
                        <a:rPr lang="en-US" sz="2800">
                          <a:solidFill>
                            <a:srgbClr val="C00000"/>
                          </a:solidFill>
                          <a:effectLst/>
                          <a:latin typeface="Times New Roman (Headings)"/>
                        </a:rPr>
                        <a:t>Nhiệt độ sôi, nhiệt độ nóng chảy thấp</a:t>
                      </a:r>
                    </a:p>
                  </a:txBody>
                  <a:tcPr marL="47625" marR="47625" marT="47625" marB="47625">
                    <a:lnL w="12700" cap="flat" cmpd="sng" algn="ctr">
                      <a:solidFill>
                        <a:srgbClr val="2001FB"/>
                      </a:solidFill>
                      <a:prstDash val="solid"/>
                      <a:round/>
                      <a:headEnd type="none" w="med" len="med"/>
                      <a:tailEnd type="none" w="med" len="med"/>
                    </a:lnL>
                    <a:lnR w="12700" cap="flat" cmpd="sng" algn="ctr">
                      <a:solidFill>
                        <a:srgbClr val="2001FB"/>
                      </a:solidFill>
                      <a:prstDash val="solid"/>
                      <a:round/>
                      <a:headEnd type="none" w="med" len="med"/>
                      <a:tailEnd type="none" w="med" len="med"/>
                    </a:lnR>
                    <a:lnT w="12700" cap="flat" cmpd="sng" algn="ctr">
                      <a:solidFill>
                        <a:srgbClr val="2001FB"/>
                      </a:solidFill>
                      <a:prstDash val="solid"/>
                      <a:round/>
                      <a:headEnd type="none" w="med" len="med"/>
                      <a:tailEnd type="none" w="med" len="med"/>
                    </a:lnT>
                    <a:lnB w="12700" cap="flat" cmpd="sng" algn="ctr">
                      <a:solidFill>
                        <a:srgbClr val="782DFB"/>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43343">
                <a:tc>
                  <a:txBody>
                    <a:bodyPr/>
                    <a:lstStyle/>
                    <a:p>
                      <a:pPr fontAlgn="t"/>
                      <a:r>
                        <a:rPr lang="en-US" sz="2800">
                          <a:solidFill>
                            <a:srgbClr val="C00000"/>
                          </a:solidFill>
                          <a:effectLst/>
                          <a:latin typeface="Times New Roman (Headings)"/>
                        </a:rPr>
                        <a:t>Không dẫn điện</a:t>
                      </a:r>
                    </a:p>
                  </a:txBody>
                  <a:tcPr marL="47625" marR="47625" marT="47625" marB="47625">
                    <a:lnL w="12700" cap="flat" cmpd="sng" algn="ctr">
                      <a:solidFill>
                        <a:srgbClr val="782DFB"/>
                      </a:solidFill>
                      <a:prstDash val="solid"/>
                      <a:round/>
                      <a:headEnd type="none" w="med" len="med"/>
                      <a:tailEnd type="none" w="med" len="med"/>
                    </a:lnL>
                    <a:lnR w="12700" cap="flat" cmpd="sng" algn="ctr">
                      <a:solidFill>
                        <a:srgbClr val="782DFB"/>
                      </a:solidFill>
                      <a:prstDash val="solid"/>
                      <a:round/>
                      <a:headEnd type="none" w="med" len="med"/>
                      <a:tailEnd type="none" w="med" len="med"/>
                    </a:lnR>
                    <a:lnT w="12700" cap="flat" cmpd="sng" algn="ctr">
                      <a:solidFill>
                        <a:srgbClr val="782DFB"/>
                      </a:solidFill>
                      <a:prstDash val="solid"/>
                      <a:round/>
                      <a:headEnd type="none" w="med" len="med"/>
                      <a:tailEnd type="none" w="med" len="med"/>
                    </a:lnT>
                    <a:lnB w="12700" cap="flat" cmpd="sng" algn="ctr">
                      <a:solidFill>
                        <a:srgbClr val="782DFB"/>
                      </a:solidFill>
                      <a:prstDash val="solid"/>
                      <a:round/>
                      <a:headEnd type="none" w="med" len="med"/>
                      <a:tailEnd type="none" w="med" len="med"/>
                    </a:lnB>
                    <a:solidFill>
                      <a:srgbClr val="FFFFFF"/>
                    </a:solidFill>
                  </a:tcPr>
                </a:tc>
                <a:tc>
                  <a:txBody>
                    <a:bodyPr/>
                    <a:lstStyle/>
                    <a:p>
                      <a:pPr fontAlgn="t"/>
                      <a:r>
                        <a:rPr lang="vi-VN" sz="2800" dirty="0">
                          <a:solidFill>
                            <a:srgbClr val="C00000"/>
                          </a:solidFill>
                          <a:effectLst/>
                          <a:latin typeface="Times New Roman (Headings)"/>
                        </a:rPr>
                        <a:t>Khi tan trong nước tạo ra dung dịch dẫn được điện</a:t>
                      </a:r>
                    </a:p>
                  </a:txBody>
                  <a:tcPr marL="47625" marR="47625" marT="47625" marB="47625">
                    <a:lnL w="12700" cap="flat" cmpd="sng" algn="ctr">
                      <a:solidFill>
                        <a:srgbClr val="782DFB"/>
                      </a:solidFill>
                      <a:prstDash val="solid"/>
                      <a:round/>
                      <a:headEnd type="none" w="med" len="med"/>
                      <a:tailEnd type="none" w="med" len="med"/>
                    </a:lnL>
                    <a:lnR w="12700" cap="flat" cmpd="sng" algn="ctr">
                      <a:solidFill>
                        <a:srgbClr val="782DFB"/>
                      </a:solidFill>
                      <a:prstDash val="solid"/>
                      <a:round/>
                      <a:headEnd type="none" w="med" len="med"/>
                      <a:tailEnd type="none" w="med" len="med"/>
                    </a:lnR>
                    <a:lnT w="12700" cap="flat" cmpd="sng" algn="ctr">
                      <a:solidFill>
                        <a:srgbClr val="782DFB"/>
                      </a:solidFill>
                      <a:prstDash val="solid"/>
                      <a:round/>
                      <a:headEnd type="none" w="med" len="med"/>
                      <a:tailEnd type="none" w="med" len="med"/>
                    </a:lnT>
                    <a:lnB w="12700" cap="flat" cmpd="sng" algn="ctr">
                      <a:solidFill>
                        <a:srgbClr val="782DFB"/>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404676" y="1006336"/>
            <a:ext cx="11398548" cy="1200329"/>
          </a:xfrm>
          <a:prstGeom prst="rect">
            <a:avLst/>
          </a:prstGeom>
        </p:spPr>
        <p:txBody>
          <a:bodyPr wrap="square">
            <a:spAutoFit/>
          </a:bodyPr>
          <a:lstStyle/>
          <a:p>
            <a:r>
              <a:rPr lang="en-US" sz="3600" dirty="0" err="1">
                <a:solidFill>
                  <a:srgbClr val="0000CC"/>
                </a:solidFill>
                <a:latin typeface="Times New Roman (Headings)"/>
                <a:ea typeface="VNI-Times" pitchFamily="2" charset="0"/>
                <a:cs typeface="Times New Roman" panose="02020603050405020304" pitchFamily="18" charset="0"/>
              </a:rPr>
              <a:t>Câu</a:t>
            </a:r>
            <a:r>
              <a:rPr lang="en-US" sz="3600" dirty="0">
                <a:solidFill>
                  <a:srgbClr val="0000CC"/>
                </a:solidFill>
                <a:latin typeface="Times New Roman (Headings)"/>
                <a:ea typeface="VNI-Times" pitchFamily="2" charset="0"/>
                <a:cs typeface="Times New Roman" panose="02020603050405020304" pitchFamily="18" charset="0"/>
              </a:rPr>
              <a:t> 1. So </a:t>
            </a:r>
            <a:r>
              <a:rPr lang="en-US" sz="3600" dirty="0" err="1">
                <a:solidFill>
                  <a:srgbClr val="0000CC"/>
                </a:solidFill>
                <a:latin typeface="Times New Roman (Headings)"/>
                <a:ea typeface="VNI-Times" pitchFamily="2" charset="0"/>
                <a:cs typeface="Times New Roman" panose="02020603050405020304" pitchFamily="18" charset="0"/>
              </a:rPr>
              <a:t>sánh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một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số</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tính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chất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chung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của</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chất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cộng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hóa</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trị</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với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chất</a:t>
            </a:r>
            <a:r>
              <a:rPr lang="en-US" sz="3600" dirty="0">
                <a:solidFill>
                  <a:srgbClr val="0000CC"/>
                </a:solidFill>
                <a:latin typeface="Times New Roman (Headings)"/>
                <a:ea typeface="VNI-Times" pitchFamily="2" charset="0"/>
                <a:cs typeface="Times New Roman" panose="02020603050405020304" pitchFamily="18" charset="0"/>
              </a:rPr>
              <a:t> ion?</a:t>
            </a:r>
          </a:p>
        </p:txBody>
      </p:sp>
      <p:sp>
        <p:nvSpPr>
          <p:cNvPr id="6" name="Rectangle 5"/>
          <p:cNvSpPr/>
          <p:nvPr/>
        </p:nvSpPr>
        <p:spPr>
          <a:xfrm>
            <a:off x="3644454" y="147911"/>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45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943" y="752383"/>
            <a:ext cx="11820057" cy="1200329"/>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Câu</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2: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Hãy</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vẽ</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sơ</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đồ</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mô</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tả</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quá</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trình</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tạo</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thành</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liên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kết</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trong</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phân</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a:t>
            </a:r>
            <a:r>
              <a:rPr lang="en-US" sz="3600" dirty="0" err="1">
                <a:solidFill>
                  <a:srgbClr val="0000CC"/>
                </a:solidFill>
                <a:latin typeface="Times New Roman" panose="02020603050405020304" pitchFamily="18" charset="0"/>
                <a:ea typeface="VNI-Times" pitchFamily="2" charset="0"/>
                <a:cs typeface="Times New Roman" panose="02020603050405020304" pitchFamily="18" charset="0"/>
              </a:rPr>
              <a:t>tử</a:t>
            </a:r>
            <a:r>
              <a:rPr lang="en-US" sz="3600" dirty="0">
                <a:solidFill>
                  <a:srgbClr val="0000CC"/>
                </a:solidFill>
                <a:latin typeface="Times New Roman" panose="02020603050405020304" pitchFamily="18" charset="0"/>
                <a:ea typeface="VNI-Times" pitchFamily="2" charset="0"/>
                <a:cs typeface="Times New Roman" panose="02020603050405020304" pitchFamily="18" charset="0"/>
              </a:rPr>
              <a:t> sodium oxide? </a:t>
            </a:r>
            <a:endParaRPr lang="en-US" sz="3600" dirty="0">
              <a:solidFill>
                <a:srgbClr val="0000CC"/>
              </a:solidFill>
              <a:latin typeface="VNI-Times" pitchFamily="2" charset="0"/>
              <a:ea typeface="VNI-Times" pitchFamily="2" charset="0"/>
              <a:cs typeface="Times New Roman" panose="02020603050405020304" pitchFamily="18" charset="0"/>
            </a:endParaRPr>
          </a:p>
        </p:txBody>
      </p:sp>
      <p:sp>
        <p:nvSpPr>
          <p:cNvPr id="8" name="Rectangle 7"/>
          <p:cNvSpPr/>
          <p:nvPr/>
        </p:nvSpPr>
        <p:spPr>
          <a:xfrm>
            <a:off x="3644454" y="119919"/>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pic>
        <p:nvPicPr>
          <p:cNvPr id="6" name="Picture 5" descr="Screenshot_1.png"/>
          <p:cNvPicPr/>
          <p:nvPr/>
        </p:nvPicPr>
        <p:blipFill>
          <a:blip r:embed="rId2"/>
          <a:stretch>
            <a:fillRect/>
          </a:stretch>
        </p:blipFill>
        <p:spPr>
          <a:xfrm>
            <a:off x="597159" y="1968758"/>
            <a:ext cx="9405257" cy="4889241"/>
          </a:xfrm>
          <a:prstGeom prst="rect">
            <a:avLst/>
          </a:prstGeom>
        </p:spPr>
      </p:pic>
    </p:spTree>
    <p:extLst>
      <p:ext uri="{BB962C8B-B14F-4D97-AF65-F5344CB8AC3E}">
        <p14:creationId xmlns:p14="http://schemas.microsoft.com/office/powerpoint/2010/main" val="40570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765" y="1358872"/>
            <a:ext cx="11820057" cy="1200329"/>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Vẽ</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sơ</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đồ</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sau</a:t>
            </a:r>
            <a:r>
              <a:rPr lang="en-US" sz="36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CC"/>
              </a:solidFill>
              <a:ea typeface="Calibri" panose="020F0502020204030204" pitchFamily="34" charset="0"/>
              <a:cs typeface="Times New Roman" panose="02020603050405020304" pitchFamily="18" charset="0"/>
            </a:endParaRPr>
          </a:p>
        </p:txBody>
      </p:sp>
      <p:sp>
        <p:nvSpPr>
          <p:cNvPr id="8" name="Rectangle 7"/>
          <p:cNvSpPr/>
          <p:nvPr/>
        </p:nvSpPr>
        <p:spPr>
          <a:xfrm>
            <a:off x="3653785" y="334523"/>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dirty="0">
              <a:solidFill>
                <a:srgbClr val="FF0000"/>
              </a:solidFill>
              <a:ea typeface="Calibri" panose="020F0502020204030204" pitchFamily="34" charset="0"/>
              <a:cs typeface="Times New Roman" panose="02020603050405020304" pitchFamily="18" charset="0"/>
            </a:endParaRPr>
          </a:p>
        </p:txBody>
      </p:sp>
      <p:pic>
        <p:nvPicPr>
          <p:cNvPr id="10" name="Picture 9" descr="Screenshot_1.png"/>
          <p:cNvPicPr/>
          <p:nvPr/>
        </p:nvPicPr>
        <p:blipFill>
          <a:blip r:embed="rId2"/>
          <a:srcRect l="44050" t="54694" r="18099"/>
          <a:stretch>
            <a:fillRect/>
          </a:stretch>
        </p:blipFill>
        <p:spPr>
          <a:xfrm>
            <a:off x="1287624" y="2547257"/>
            <a:ext cx="8920065" cy="3698095"/>
          </a:xfrm>
          <a:prstGeom prst="rect">
            <a:avLst/>
          </a:prstGeom>
        </p:spPr>
      </p:pic>
    </p:spTree>
    <p:extLst>
      <p:ext uri="{BB962C8B-B14F-4D97-AF65-F5344CB8AC3E}">
        <p14:creationId xmlns:p14="http://schemas.microsoft.com/office/powerpoint/2010/main" val="405701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309" y="0"/>
            <a:ext cx="8460144" cy="1014380"/>
          </a:xfrm>
          <a:prstGeom prst="rect">
            <a:avLst/>
          </a:prstGeom>
        </p:spPr>
        <p:txBody>
          <a:bodyPr wrap="square">
            <a:spAutoFit/>
          </a:bodyPr>
          <a:lstStyle/>
          <a:p>
            <a:pPr algn="just">
              <a:lnSpc>
                <a:spcPct val="107000"/>
              </a:lnSpc>
            </a:pPr>
            <a:r>
              <a:rPr lang="en-US" sz="2800"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3: </a:t>
            </a:r>
          </a:p>
          <a:p>
            <a:pPr algn="just">
              <a:lnSpc>
                <a:spcPct val="107000"/>
              </a:lnSpc>
            </a:pP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nitrogen</a:t>
            </a:r>
            <a:endParaRPr lang="en-US" sz="2000" dirty="0">
              <a:solidFill>
                <a:srgbClr val="C00000"/>
              </a:solidFill>
              <a:ea typeface="Calibri" panose="020F0502020204030204" pitchFamily="34" charset="0"/>
              <a:cs typeface="Times New Roman" panose="02020603050405020304" pitchFamily="18" charset="0"/>
            </a:endParaRPr>
          </a:p>
        </p:txBody>
      </p:sp>
      <p:pic>
        <p:nvPicPr>
          <p:cNvPr id="9" name="Picture 8" descr="Screenshot_18.png"/>
          <p:cNvPicPr/>
          <p:nvPr/>
        </p:nvPicPr>
        <p:blipFill>
          <a:blip r:embed="rId2"/>
          <a:stretch>
            <a:fillRect/>
          </a:stretch>
        </p:blipFill>
        <p:spPr>
          <a:xfrm>
            <a:off x="711848" y="942392"/>
            <a:ext cx="6771303" cy="2279779"/>
          </a:xfrm>
          <a:prstGeom prst="rect">
            <a:avLst/>
          </a:prstGeom>
        </p:spPr>
      </p:pic>
      <p:sp>
        <p:nvSpPr>
          <p:cNvPr id="12" name="Rectangle 11"/>
          <p:cNvSpPr/>
          <p:nvPr/>
        </p:nvSpPr>
        <p:spPr>
          <a:xfrm>
            <a:off x="488445" y="3082212"/>
            <a:ext cx="6039485" cy="1014380"/>
          </a:xfrm>
          <a:prstGeom prst="rect">
            <a:avLst/>
          </a:prstGeom>
        </p:spPr>
        <p:txBody>
          <a:bodyPr wrap="square">
            <a:spAutoFit/>
          </a:bodyPr>
          <a:lstStyle/>
          <a:p>
            <a:pPr algn="just">
              <a:lnSpc>
                <a:spcPct val="107000"/>
              </a:lnSpc>
            </a:pP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carbon dioxide</a:t>
            </a:r>
            <a:r>
              <a:rPr lang="en-US" sz="24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C00000"/>
              </a:solidFill>
              <a:ea typeface="Calibri" panose="020F0502020204030204" pitchFamily="34" charset="0"/>
              <a:cs typeface="Times New Roman" panose="02020603050405020304" pitchFamily="18" charset="0"/>
            </a:endParaRPr>
          </a:p>
        </p:txBody>
      </p:sp>
      <p:pic>
        <p:nvPicPr>
          <p:cNvPr id="15" name="Picture 14" descr="Screenshot_19.png"/>
          <p:cNvPicPr/>
          <p:nvPr/>
        </p:nvPicPr>
        <p:blipFill>
          <a:blip r:embed="rId3"/>
          <a:stretch>
            <a:fillRect/>
          </a:stretch>
        </p:blipFill>
        <p:spPr>
          <a:xfrm>
            <a:off x="2939144" y="3844212"/>
            <a:ext cx="7492480" cy="2715207"/>
          </a:xfrm>
          <a:prstGeom prst="rect">
            <a:avLst/>
          </a:prstGeom>
        </p:spPr>
      </p:pic>
    </p:spTree>
    <p:extLst>
      <p:ext uri="{BB962C8B-B14F-4D97-AF65-F5344CB8AC3E}">
        <p14:creationId xmlns:p14="http://schemas.microsoft.com/office/powerpoint/2010/main" val="21918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to-school-1576790_1280.jpg"/>
          <p:cNvPicPr>
            <a:picLocks noChangeAspect="1"/>
          </p:cNvPicPr>
          <p:nvPr/>
        </p:nvPicPr>
        <p:blipFill>
          <a:blip r:embed="rId2" cstate="print"/>
          <a:stretch>
            <a:fillRect/>
          </a:stretch>
        </p:blipFill>
        <p:spPr>
          <a:xfrm>
            <a:off x="0" y="1"/>
            <a:ext cx="12192000" cy="6858000"/>
          </a:xfrm>
          <a:prstGeom prst="rect">
            <a:avLst/>
          </a:prstGeom>
        </p:spPr>
      </p:pic>
      <p:sp>
        <p:nvSpPr>
          <p:cNvPr id="6" name="Rectangle 5"/>
          <p:cNvSpPr/>
          <p:nvPr/>
        </p:nvSpPr>
        <p:spPr>
          <a:xfrm>
            <a:off x="1948721" y="1701801"/>
            <a:ext cx="10088381" cy="1436419"/>
          </a:xfrm>
          <a:prstGeom prst="rect">
            <a:avLst/>
          </a:prstGeom>
          <a:noFill/>
        </p:spPr>
        <p:txBody>
          <a:bodyPr wrap="square" lIns="121920" tIns="60960" rIns="121920" bIns="6096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267"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BÀI 5: </a:t>
            </a:r>
          </a:p>
          <a:p>
            <a:pPr algn="ctr"/>
            <a:r>
              <a:rPr lang="en-US" sz="4267" b="1" cap="all" dirty="0">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latin typeface="Times New Roman" pitchFamily="18" charset="0"/>
                <a:cs typeface="Times New Roman" pitchFamily="18" charset="0"/>
              </a:rPr>
              <a:t>GIỚI THIỆU VỀ LIÊN KẾT HÓA HỌC </a:t>
            </a:r>
          </a:p>
        </p:txBody>
      </p:sp>
    </p:spTree>
    <p:extLst>
      <p:ext uri="{BB962C8B-B14F-4D97-AF65-F5344CB8AC3E}">
        <p14:creationId xmlns:p14="http://schemas.microsoft.com/office/powerpoint/2010/main" val="39060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repeatCount="indefinite" fill="hold" grpId="0" nodeType="withEffect">
                                  <p:stCondLst>
                                    <p:cond delay="0"/>
                                  </p:stCondLst>
                                  <p:iterate type="lt">
                                    <p:tmPct val="10000"/>
                                  </p:iterate>
                                  <p:childTnLst>
                                    <p:set>
                                      <p:cBhvr override="childStyle">
                                        <p:cTn id="6" dur="500" autoRev="1" fill="hold"/>
                                        <p:tgtEl>
                                          <p:spTgt spid="6"/>
                                        </p:tgtEl>
                                        <p:attrNameLst>
                                          <p:attrName>style.color</p:attrName>
                                        </p:attrNameLst>
                                      </p:cBhvr>
                                      <p:to>
                                        <p:clrVal>
                                          <a:srgbClr val="F717D2"/>
                                        </p:clrVal>
                                      </p:to>
                                    </p:set>
                                    <p:set>
                                      <p:cBhvr>
                                        <p:cTn id="7" dur="500" autoRev="1" fill="hold"/>
                                        <p:tgtEl>
                                          <p:spTgt spid="6"/>
                                        </p:tgtEl>
                                        <p:attrNameLst>
                                          <p:attrName>fillcolor</p:attrName>
                                        </p:attrNameLst>
                                      </p:cBhvr>
                                      <p:to>
                                        <p:clrVal>
                                          <a:srgbClr val="F717D2"/>
                                        </p:clrVal>
                                      </p:to>
                                    </p:set>
                                    <p:set>
                                      <p:cBhvr>
                                        <p:cTn id="8" dur="500" autoRev="1"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p:cNvPicPr>
          <p:nvPr/>
        </p:nvPicPr>
        <p:blipFill>
          <a:blip r:embed="rId4"/>
          <a:srcRect/>
          <a:stretch>
            <a:fillRect/>
          </a:stretch>
        </p:blipFill>
        <p:spPr bwMode="auto">
          <a:xfrm>
            <a:off x="1752600" y="152400"/>
            <a:ext cx="8686800" cy="6553200"/>
          </a:xfrm>
          <a:prstGeom prst="rect">
            <a:avLst/>
          </a:prstGeom>
          <a:noFill/>
          <a:ln w="9525">
            <a:noFill/>
            <a:miter lim="800000"/>
            <a:headEnd/>
            <a:tailEnd/>
          </a:ln>
        </p:spPr>
      </p:pic>
      <p:sp>
        <p:nvSpPr>
          <p:cNvPr id="6" name="TextBox 5"/>
          <p:cNvSpPr txBox="1">
            <a:spLocks noChangeArrowheads="1"/>
          </p:cNvSpPr>
          <p:nvPr/>
        </p:nvSpPr>
        <p:spPr bwMode="auto">
          <a:xfrm>
            <a:off x="2482851" y="4427539"/>
            <a:ext cx="184731" cy="646331"/>
          </a:xfrm>
          <a:prstGeom prst="rect">
            <a:avLst/>
          </a:prstGeom>
          <a:noFill/>
          <a:ln w="9525">
            <a:noFill/>
            <a:miter lim="800000"/>
            <a:headEnd/>
            <a:tailEnd/>
          </a:ln>
        </p:spPr>
        <p:txBody>
          <a:bodyPr wrap="none">
            <a:spAutoFit/>
          </a:bodyPr>
          <a:lstStyle/>
          <a:p>
            <a:endParaRPr lang="vi-VN" altLang="vi-VN">
              <a:solidFill>
                <a:srgbClr val="0000FF"/>
              </a:solidFill>
            </a:endParaRPr>
          </a:p>
          <a:p>
            <a:endParaRPr lang="vi-VN" altLang="vi-VN">
              <a:solidFill>
                <a:srgbClr val="0000FF"/>
              </a:solidFill>
            </a:endParaRPr>
          </a:p>
        </p:txBody>
      </p:sp>
      <p:pic>
        <p:nvPicPr>
          <p:cNvPr id="8196" name="图片 30"/>
          <p:cNvPicPr>
            <a:picLocks noChangeAspect="1"/>
          </p:cNvPicPr>
          <p:nvPr/>
        </p:nvPicPr>
        <p:blipFill>
          <a:blip r:embed="rId5"/>
          <a:srcRect l="41251" t="5185" r="9344" b="24550"/>
          <a:stretch>
            <a:fillRect/>
          </a:stretch>
        </p:blipFill>
        <p:spPr bwMode="auto">
          <a:xfrm>
            <a:off x="3048000" y="2994025"/>
            <a:ext cx="5659438" cy="3733800"/>
          </a:xfrm>
          <a:prstGeom prst="rect">
            <a:avLst/>
          </a:prstGeom>
          <a:noFill/>
          <a:ln w="9525">
            <a:noFill/>
            <a:miter lim="800000"/>
            <a:headEnd/>
            <a:tailEnd/>
          </a:ln>
        </p:spPr>
      </p:pic>
      <p:sp>
        <p:nvSpPr>
          <p:cNvPr id="3" name="Rectangle 2"/>
          <p:cNvSpPr/>
          <p:nvPr/>
        </p:nvSpPr>
        <p:spPr>
          <a:xfrm>
            <a:off x="4125097" y="3767225"/>
            <a:ext cx="3941805" cy="160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imes New Roman" pitchFamily="18" charset="0"/>
                <a:cs typeface="Times New Roman" pitchFamily="18" charset="0"/>
              </a:rPr>
              <a:t>VẬN DỤNG</a:t>
            </a:r>
          </a:p>
        </p:txBody>
      </p:sp>
    </p:spTree>
    <p:custDataLst>
      <p:tags r:id="rId1"/>
    </p:custDataLst>
    <p:extLst>
      <p:ext uri="{BB962C8B-B14F-4D97-AF65-F5344CB8AC3E}">
        <p14:creationId xmlns:p14="http://schemas.microsoft.com/office/powerpoint/2010/main" val="27327178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80" y="713032"/>
            <a:ext cx="11820369" cy="1200329"/>
          </a:xfrm>
          <a:prstGeom prst="rect">
            <a:avLst/>
          </a:prstGeom>
        </p:spPr>
        <p:txBody>
          <a:bodyPr wrap="square">
            <a:spAutoFit/>
          </a:bodyPr>
          <a:lstStyle/>
          <a:p>
            <a:pPr algn="just"/>
            <a:r>
              <a:rPr lang="en-US" sz="3600" dirty="0" err="1">
                <a:solidFill>
                  <a:srgbClr val="0000CC"/>
                </a:solidFill>
                <a:latin typeface="Times New Roman" panose="02020603050405020304" pitchFamily="18" charset="0"/>
                <a:ea typeface="Calibri" panose="020F0502020204030204" pitchFamily="34" charset="0"/>
              </a:rPr>
              <a:t>Câu</a:t>
            </a:r>
            <a:r>
              <a:rPr lang="en-US" sz="3600" dirty="0">
                <a:solidFill>
                  <a:srgbClr val="0000CC"/>
                </a:solidFill>
                <a:latin typeface="Times New Roman" panose="02020603050405020304" pitchFamily="18" charset="0"/>
                <a:ea typeface="Calibri" panose="020F0502020204030204" pitchFamily="34" charset="0"/>
              </a:rPr>
              <a:t> 1. </a:t>
            </a:r>
            <a:r>
              <a:rPr lang="en-US" sz="3600" dirty="0" err="1">
                <a:solidFill>
                  <a:srgbClr val="0000CC"/>
                </a:solidFill>
                <a:latin typeface="Times New Roman" panose="02020603050405020304" pitchFamily="18" charset="0"/>
                <a:ea typeface="Calibri" panose="020F0502020204030204" pitchFamily="34" charset="0"/>
              </a:rPr>
              <a:t>Hợp</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chất</a:t>
            </a:r>
            <a:r>
              <a:rPr lang="en-US" sz="3600" dirty="0">
                <a:solidFill>
                  <a:srgbClr val="0000CC"/>
                </a:solidFill>
                <a:latin typeface="Times New Roman" panose="02020603050405020304" pitchFamily="18" charset="0"/>
                <a:ea typeface="Calibri" panose="020F0502020204030204" pitchFamily="34" charset="0"/>
              </a:rPr>
              <a:t> potassium chloride </a:t>
            </a:r>
            <a:r>
              <a:rPr lang="en-US" sz="3600" dirty="0" err="1">
                <a:solidFill>
                  <a:srgbClr val="0000CC"/>
                </a:solidFill>
                <a:latin typeface="Times New Roman" panose="02020603050405020304" pitchFamily="18" charset="0"/>
                <a:ea typeface="Calibri" panose="020F0502020204030204" pitchFamily="34" charset="0"/>
              </a:rPr>
              <a:t>có</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loại</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liên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kết</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gì</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trong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phân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tử</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Vẽ</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sơ</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đồ</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hình</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thành</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liên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kết</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có</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trong</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phân</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tử</a:t>
            </a:r>
            <a:r>
              <a:rPr lang="en-US" sz="3600" dirty="0">
                <a:solidFill>
                  <a:srgbClr val="0000CC"/>
                </a:solidFill>
                <a:latin typeface="Times New Roman" panose="02020603050405020304" pitchFamily="18" charset="0"/>
                <a:ea typeface="Calibri" panose="020F0502020204030204" pitchFamily="34" charset="0"/>
              </a:rPr>
              <a:t> </a:t>
            </a:r>
            <a:r>
              <a:rPr lang="en-US" sz="3600" dirty="0" err="1">
                <a:solidFill>
                  <a:srgbClr val="0000CC"/>
                </a:solidFill>
                <a:latin typeface="Times New Roman" panose="02020603050405020304" pitchFamily="18" charset="0"/>
                <a:ea typeface="Calibri" panose="020F0502020204030204" pitchFamily="34" charset="0"/>
              </a:rPr>
              <a:t>này</a:t>
            </a:r>
            <a:r>
              <a:rPr lang="en-US" sz="3600" dirty="0">
                <a:solidFill>
                  <a:srgbClr val="0000CC"/>
                </a:solidFill>
                <a:latin typeface="Times New Roman" panose="02020603050405020304" pitchFamily="18" charset="0"/>
                <a:ea typeface="Calibri" panose="020F0502020204030204" pitchFamily="34" charset="0"/>
              </a:rPr>
              <a:t>? </a:t>
            </a:r>
            <a:endParaRPr lang="en-US" sz="3600" dirty="0">
              <a:solidFill>
                <a:srgbClr val="0000CC"/>
              </a:solidFill>
            </a:endParaRPr>
          </a:p>
        </p:txBody>
      </p:sp>
      <p:sp>
        <p:nvSpPr>
          <p:cNvPr id="5" name="Rectangle 4"/>
          <p:cNvSpPr/>
          <p:nvPr/>
        </p:nvSpPr>
        <p:spPr>
          <a:xfrm>
            <a:off x="3634735" y="0"/>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pic>
        <p:nvPicPr>
          <p:cNvPr id="7" name="Picture 6" descr="Screenshot_1.png"/>
          <p:cNvPicPr/>
          <p:nvPr/>
        </p:nvPicPr>
        <p:blipFill>
          <a:blip r:embed="rId2"/>
          <a:srcRect t="26493" r="69832" b="4851"/>
          <a:stretch>
            <a:fillRect/>
          </a:stretch>
        </p:blipFill>
        <p:spPr>
          <a:xfrm>
            <a:off x="3717607" y="2309730"/>
            <a:ext cx="4973320" cy="3195161"/>
          </a:xfrm>
          <a:prstGeom prst="rect">
            <a:avLst/>
          </a:prstGeom>
        </p:spPr>
      </p:pic>
      <p:sp>
        <p:nvSpPr>
          <p:cNvPr id="10" name="Rectangle 9"/>
          <p:cNvSpPr/>
          <p:nvPr/>
        </p:nvSpPr>
        <p:spPr>
          <a:xfrm>
            <a:off x="66830" y="2219160"/>
            <a:ext cx="11915619" cy="1277914"/>
          </a:xfrm>
          <a:prstGeom prst="rect">
            <a:avLst/>
          </a:prstGeom>
        </p:spPr>
        <p:txBody>
          <a:bodyPr wrap="square">
            <a:spAutoFit/>
          </a:bodyPr>
          <a:lstStyle/>
          <a:p>
            <a:pPr algn="just">
              <a:lnSpc>
                <a:spcPct val="107000"/>
              </a:lnSpc>
            </a:pP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potassium chloride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ion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800" dirty="0">
              <a:solidFill>
                <a:srgbClr val="C00000"/>
              </a:solidFill>
              <a:ea typeface="Calibri" panose="020F0502020204030204" pitchFamily="34" charset="0"/>
              <a:cs typeface="Times New Roman" panose="02020603050405020304" pitchFamily="18" charset="0"/>
            </a:endParaRPr>
          </a:p>
          <a:p>
            <a:pPr algn="just">
              <a:lnSpc>
                <a:spcPct val="107000"/>
              </a:lnSpc>
            </a:pP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562" y="3674329"/>
            <a:ext cx="10044359" cy="3001164"/>
          </a:xfrm>
          <a:prstGeom prst="rect">
            <a:avLst/>
          </a:prstGeom>
        </p:spPr>
      </p:pic>
    </p:spTree>
    <p:extLst>
      <p:ext uri="{BB962C8B-B14F-4D97-AF65-F5344CB8AC3E}">
        <p14:creationId xmlns:p14="http://schemas.microsoft.com/office/powerpoint/2010/main" val="6107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4235" y="198084"/>
            <a:ext cx="5056192" cy="718466"/>
          </a:xfrm>
          <a:prstGeom prst="rect">
            <a:avLst/>
          </a:prstGeom>
        </p:spPr>
        <p:txBody>
          <a:bodyPr wrap="none">
            <a:spAutoFit/>
          </a:bodyPr>
          <a:lstStyle/>
          <a:p>
            <a:pPr algn="just">
              <a:lnSpc>
                <a:spcPct val="107000"/>
              </a:lnSpc>
              <a:tabLst>
                <a:tab pos="228600" algn="l"/>
                <a:tab pos="457200" algn="l"/>
                <a:tab pos="866140" algn="l"/>
                <a:tab pos="1028700" algn="l"/>
                <a:tab pos="1943100" algn="l"/>
                <a:tab pos="2628900" algn="l"/>
                <a:tab pos="2743200" algn="ctr"/>
                <a:tab pos="5486400" algn="r"/>
              </a:tabLs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endParaRPr lang="en-US" sz="3200">
              <a:solidFill>
                <a:srgbClr val="FF0000"/>
              </a:solidFill>
              <a:ea typeface="Calibri" panose="020F0502020204030204" pitchFamily="34" charset="0"/>
              <a:cs typeface="Times New Roman" panose="02020603050405020304" pitchFamily="18" charset="0"/>
            </a:endParaRPr>
          </a:p>
        </p:txBody>
      </p:sp>
      <p:sp>
        <p:nvSpPr>
          <p:cNvPr id="5" name="Rectangle 4"/>
          <p:cNvSpPr/>
          <p:nvPr/>
        </p:nvSpPr>
        <p:spPr>
          <a:xfrm>
            <a:off x="226848" y="916550"/>
            <a:ext cx="11490965" cy="3970318"/>
          </a:xfrm>
          <a:prstGeom prst="rect">
            <a:avLst/>
          </a:prstGeom>
        </p:spPr>
        <p:txBody>
          <a:bodyPr wrap="square">
            <a:spAutoFit/>
          </a:bodyPr>
          <a:lstStyle/>
          <a:p>
            <a:pPr algn="just"/>
            <a:r>
              <a:rPr lang="en-US" sz="3600" dirty="0" err="1">
                <a:solidFill>
                  <a:srgbClr val="0000CC"/>
                </a:solidFill>
                <a:latin typeface="Times New Roman (Headings)"/>
                <a:ea typeface="VNI-Times" pitchFamily="2" charset="0"/>
                <a:cs typeface="Times New Roman" panose="02020603050405020304" pitchFamily="18" charset="0"/>
              </a:rPr>
              <a:t>Câu</a:t>
            </a:r>
            <a:r>
              <a:rPr lang="en-US" sz="3600" dirty="0">
                <a:solidFill>
                  <a:srgbClr val="0000CC"/>
                </a:solidFill>
                <a:latin typeface="Times New Roman (Headings)"/>
                <a:ea typeface="VNI-Times" pitchFamily="2" charset="0"/>
                <a:cs typeface="Times New Roman" panose="02020603050405020304" pitchFamily="18" charset="0"/>
              </a:rPr>
              <a:t> 2. </a:t>
            </a:r>
            <a:r>
              <a:rPr lang="en-US" sz="3600" dirty="0" err="1">
                <a:solidFill>
                  <a:srgbClr val="0000CC"/>
                </a:solidFill>
                <a:latin typeface="Times New Roman (Headings)"/>
                <a:ea typeface="VNI-Times" pitchFamily="2" charset="0"/>
                <a:cs typeface="Times New Roman" panose="02020603050405020304" pitchFamily="18" charset="0"/>
              </a:rPr>
              <a:t>Hãy</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giải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thích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các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hiện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tượng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sau</a:t>
            </a:r>
            <a:r>
              <a:rPr lang="en-US" sz="3600" dirty="0">
                <a:solidFill>
                  <a:srgbClr val="0000CC"/>
                </a:solidFill>
                <a:latin typeface="Times New Roman (Headings)"/>
                <a:ea typeface="VNI-Times" pitchFamily="2" charset="0"/>
                <a:cs typeface="Times New Roman" panose="02020603050405020304" pitchFamily="18" charset="0"/>
              </a:rPr>
              <a:t>:</a:t>
            </a:r>
          </a:p>
          <a:p>
            <a:pPr algn="just"/>
            <a:r>
              <a:rPr lang="en-US" sz="3600" dirty="0">
                <a:solidFill>
                  <a:srgbClr val="0000CC"/>
                </a:solidFill>
                <a:latin typeface="Times New Roman (Headings)"/>
                <a:ea typeface="VNI-Times" pitchFamily="2" charset="0"/>
                <a:cs typeface="Times New Roman" panose="02020603050405020304" pitchFamily="18" charset="0"/>
              </a:rPr>
              <a:t>a) </a:t>
            </a:r>
            <a:r>
              <a:rPr lang="en-US" sz="3600" dirty="0" err="1">
                <a:solidFill>
                  <a:srgbClr val="0000CC"/>
                </a:solidFill>
                <a:latin typeface="Times New Roman (Headings)"/>
                <a:ea typeface="VNI-Times" pitchFamily="2" charset="0"/>
                <a:cs typeface="Times New Roman" panose="02020603050405020304" pitchFamily="18" charset="0"/>
              </a:rPr>
              <a:t>Nước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tinh</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khiết</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hầu</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như</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không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dẫn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điện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nhưng</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nước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biển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lại</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dẫn</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được</a:t>
            </a:r>
            <a:r>
              <a:rPr lang="en-US" sz="3600" dirty="0">
                <a:solidFill>
                  <a:srgbClr val="0000CC"/>
                </a:solidFill>
                <a:latin typeface="Times New Roman (Headings)"/>
                <a:ea typeface="VNI-Times" pitchFamily="2" charset="0"/>
                <a:cs typeface="Times New Roman" panose="02020603050405020304" pitchFamily="18" charset="0"/>
              </a:rPr>
              <a:t> </a:t>
            </a:r>
            <a:r>
              <a:rPr lang="en-US" sz="3600" dirty="0" err="1">
                <a:solidFill>
                  <a:srgbClr val="0000CC"/>
                </a:solidFill>
                <a:latin typeface="Times New Roman (Headings)"/>
                <a:ea typeface="VNI-Times" pitchFamily="2" charset="0"/>
                <a:cs typeface="Times New Roman" panose="02020603050405020304" pitchFamily="18" charset="0"/>
              </a:rPr>
              <a:t>điện</a:t>
            </a:r>
            <a:r>
              <a:rPr lang="en-US" sz="3600" dirty="0">
                <a:solidFill>
                  <a:srgbClr val="0000CC"/>
                </a:solidFill>
                <a:latin typeface="Times New Roman (Headings)"/>
                <a:ea typeface="VNI-Times" pitchFamily="2" charset="0"/>
                <a:cs typeface="Times New Roman" panose="02020603050405020304" pitchFamily="18" charset="0"/>
              </a:rPr>
              <a:t>?</a:t>
            </a:r>
          </a:p>
          <a:p>
            <a:pPr algn="just"/>
            <a:r>
              <a:rPr lang="en-US" sz="3600" dirty="0">
                <a:solidFill>
                  <a:srgbClr val="0000CC"/>
                </a:solidFill>
                <a:latin typeface="Times New Roman (Headings)"/>
                <a:ea typeface="Calibri" panose="020F0502020204030204" pitchFamily="34" charset="0"/>
              </a:rPr>
              <a:t>b) </a:t>
            </a:r>
            <a:r>
              <a:rPr lang="en-US" sz="3600" dirty="0" err="1">
                <a:solidFill>
                  <a:srgbClr val="0000CC"/>
                </a:solidFill>
                <a:latin typeface="Times New Roman (Headings)"/>
                <a:ea typeface="Calibri" panose="020F0502020204030204" pitchFamily="34" charset="0"/>
              </a:rPr>
              <a:t>Khi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đường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vào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chảo</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rồi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đun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nóng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sẽ</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thấy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đường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nhanh</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chóng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chuyển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từ</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rắn</a:t>
            </a:r>
            <a:r>
              <a:rPr lang="en-US" sz="3600" dirty="0">
                <a:solidFill>
                  <a:srgbClr val="0000CC"/>
                </a:solidFill>
                <a:latin typeface="Times New Roman (Headings)"/>
                <a:ea typeface="Calibri" panose="020F0502020204030204" pitchFamily="34" charset="0"/>
              </a:rPr>
              <a:t> sang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lỏng</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làm</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như</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vậy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với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muối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vẫn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thấy</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muối</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ăn</a:t>
            </a:r>
            <a:r>
              <a:rPr lang="en-US" sz="3600" dirty="0">
                <a:solidFill>
                  <a:srgbClr val="0000CC"/>
                </a:solidFill>
                <a:latin typeface="Times New Roman (Headings)"/>
                <a:ea typeface="Calibri" panose="020F0502020204030204" pitchFamily="34" charset="0"/>
              </a:rPr>
              <a:t> ở </a:t>
            </a:r>
            <a:r>
              <a:rPr lang="en-US" sz="3600" dirty="0" err="1">
                <a:solidFill>
                  <a:srgbClr val="0000CC"/>
                </a:solidFill>
                <a:latin typeface="Times New Roman (Headings)"/>
                <a:ea typeface="Calibri" panose="020F0502020204030204" pitchFamily="34" charset="0"/>
              </a:rPr>
              <a:t>thể</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rắn</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vì</a:t>
            </a:r>
            <a:r>
              <a:rPr lang="en-US" sz="3600" dirty="0">
                <a:solidFill>
                  <a:srgbClr val="0000CC"/>
                </a:solidFill>
                <a:latin typeface="Times New Roman (Headings)"/>
                <a:ea typeface="Calibri" panose="020F0502020204030204" pitchFamily="34" charset="0"/>
              </a:rPr>
              <a:t> </a:t>
            </a:r>
            <a:r>
              <a:rPr lang="en-US" sz="3600" dirty="0" err="1">
                <a:solidFill>
                  <a:srgbClr val="0000CC"/>
                </a:solidFill>
                <a:latin typeface="Times New Roman (Headings)"/>
                <a:ea typeface="Calibri" panose="020F0502020204030204" pitchFamily="34" charset="0"/>
              </a:rPr>
              <a:t>sao</a:t>
            </a:r>
            <a:r>
              <a:rPr lang="en-US" sz="3600" dirty="0">
                <a:solidFill>
                  <a:srgbClr val="0000CC"/>
                </a:solidFill>
                <a:latin typeface="Times New Roman (Headings)"/>
                <a:ea typeface="Calibri" panose="020F0502020204030204" pitchFamily="34" charset="0"/>
              </a:rPr>
              <a:t>?</a:t>
            </a:r>
            <a:endParaRPr lang="en-US" sz="3600" dirty="0">
              <a:solidFill>
                <a:srgbClr val="0000CC"/>
              </a:solidFill>
              <a:latin typeface="Times New Roman (Headings)"/>
            </a:endParaRPr>
          </a:p>
        </p:txBody>
      </p:sp>
    </p:spTree>
    <p:extLst>
      <p:ext uri="{BB962C8B-B14F-4D97-AF65-F5344CB8AC3E}">
        <p14:creationId xmlns:p14="http://schemas.microsoft.com/office/powerpoint/2010/main" val="407280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5825" y="476735"/>
            <a:ext cx="10277476" cy="5293757"/>
          </a:xfrm>
          <a:prstGeom prst="rect">
            <a:avLst/>
          </a:prstGeom>
        </p:spPr>
        <p:txBody>
          <a:bodyPr wrap="square">
            <a:spAutoFit/>
          </a:bodyPr>
          <a:lstStyle/>
          <a:p>
            <a:pPr algn="just"/>
            <a:r>
              <a:rPr lang="vi-VN" sz="2600" dirty="0">
                <a:solidFill>
                  <a:srgbClr val="0000CC"/>
                </a:solidFill>
                <a:latin typeface="Times New Roman" panose="02020603050405020304" pitchFamily="18" charset="0"/>
              </a:rPr>
              <a:t>a) </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Nước không dẫn điện vì đây</a:t>
            </a:r>
            <a:r>
              <a:rPr lang="en-US" sz="2600" dirty="0">
                <a:solidFill>
                  <a:srgbClr val="0000CC"/>
                </a:solidFill>
                <a:latin typeface="Times New Roman" panose="02020603050405020304" pitchFamily="18" charset="0"/>
              </a:rPr>
              <a:t> </a:t>
            </a:r>
            <a:r>
              <a:rPr lang="vi-VN" sz="2600" dirty="0">
                <a:solidFill>
                  <a:srgbClr val="0000CC"/>
                </a:solidFill>
                <a:latin typeface="Times New Roman" panose="02020603050405020304" pitchFamily="18" charset="0"/>
              </a:rPr>
              <a:t>là hợp chất cộng hóa trị giữa nguyên tử O và 2 nguyên tử H</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Nước biển dẫn điện vì trong nước biển có có thành phần chủ yếu là muối ăn (NaCl): đây là hợp chất ion được tạo bởi kim loại điển hình (Na) và phi kim điển hình (Cl).</a:t>
            </a:r>
          </a:p>
          <a:p>
            <a:pPr algn="just"/>
            <a:r>
              <a:rPr lang="vi-VN" sz="2600" dirty="0">
                <a:solidFill>
                  <a:srgbClr val="0000CC"/>
                </a:solidFill>
                <a:latin typeface="Times New Roman" panose="02020603050405020304" pitchFamily="18" charset="0"/>
              </a:rPr>
              <a:t>b) </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Đường ăn là hợp chất cộng hóa trị giữa các nguyên tử C, H và O =&gt; Nhiệt độ nóng chảy thấp =&gt; Khi đun nóng nhanh chóng chuyển từ thể rắn sang thể lỏng</a:t>
            </a:r>
          </a:p>
          <a:p>
            <a:pPr algn="just">
              <a:buFont typeface="Arial" panose="020B0604020202020204" pitchFamily="34" charset="0"/>
              <a:buChar char="•"/>
            </a:pPr>
            <a:r>
              <a:rPr lang="en-US" sz="2600" dirty="0">
                <a:solidFill>
                  <a:srgbClr val="0000CC"/>
                </a:solidFill>
                <a:latin typeface="Calibri Light" panose="020F0302020204030204"/>
              </a:rPr>
              <a:t> </a:t>
            </a:r>
            <a:r>
              <a:rPr lang="vi-VN" sz="2600" dirty="0">
                <a:solidFill>
                  <a:srgbClr val="0000CC"/>
                </a:solidFill>
                <a:latin typeface="Times New Roman" panose="02020603050405020304" pitchFamily="18" charset="0"/>
              </a:rPr>
              <a:t>Muối ăn là hợp chất ion được tạo bởi kim loại điển hình (Na) và phi kim điển hình (Cl) =&gt; Nhiệt độ nóng chảy cao =&gt; Khi đun nóng trên chảo muối ăn vẫn ở thể rắn.</a:t>
            </a:r>
          </a:p>
        </p:txBody>
      </p:sp>
    </p:spTree>
    <p:extLst>
      <p:ext uri="{BB962C8B-B14F-4D97-AF65-F5344CB8AC3E}">
        <p14:creationId xmlns:p14="http://schemas.microsoft.com/office/powerpoint/2010/main" val="33394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360569" y="979018"/>
            <a:ext cx="9985456" cy="2841868"/>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chẵn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proton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neutron.</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rPr>
              <a:t> electron ở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trừ</a:t>
            </a:r>
            <a:r>
              <a:rPr lang="en-US" sz="2800" dirty="0">
                <a:solidFill>
                  <a:srgbClr val="000000"/>
                </a:solidFill>
                <a:effectLst/>
                <a:latin typeface="Times New Roman" panose="02020603050405020304" pitchFamily="18" charset="0"/>
                <a:ea typeface="Times New Roman" panose="02020603050405020304" pitchFamily="18" charset="0"/>
              </a:rPr>
              <a:t> He).</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trừ</a:t>
            </a:r>
            <a:r>
              <a:rPr lang="en-US" sz="2800" dirty="0">
                <a:solidFill>
                  <a:srgbClr val="000000"/>
                </a:solidFill>
                <a:effectLst/>
                <a:latin typeface="Times New Roman" panose="02020603050405020304" pitchFamily="18" charset="0"/>
                <a:ea typeface="Times New Roman" panose="02020603050405020304" pitchFamily="18" charset="0"/>
              </a:rPr>
              <a:t> He).</a:t>
            </a:r>
            <a:endParaRPr lang="en-US" sz="28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203648" y="2696547"/>
            <a:ext cx="7577921" cy="64381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a:latin typeface="Times New Roman" panose="02020603050405020304" pitchFamily="18" charset="0"/>
            </a:endParaRPr>
          </a:p>
        </p:txBody>
      </p:sp>
    </p:spTree>
    <p:extLst>
      <p:ext uri="{BB962C8B-B14F-4D97-AF65-F5344CB8AC3E}">
        <p14:creationId xmlns:p14="http://schemas.microsoft.com/office/powerpoint/2010/main" val="11373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567542" y="895043"/>
            <a:ext cx="9985456" cy="3293209"/>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hiếm</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642186" y="2995126"/>
            <a:ext cx="9311953" cy="75578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a:latin typeface="Times New Roman" panose="02020603050405020304" pitchFamily="18" charset="0"/>
            </a:endParaRPr>
          </a:p>
        </p:txBody>
      </p:sp>
    </p:spTree>
    <p:extLst>
      <p:ext uri="{BB962C8B-B14F-4D97-AF65-F5344CB8AC3E}">
        <p14:creationId xmlns:p14="http://schemas.microsoft.com/office/powerpoint/2010/main" val="30736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03272" y="942392"/>
            <a:ext cx="9985456" cy="3293209"/>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3: Khi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ion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thì</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electron.</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electron.</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proton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kia.</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electron.</a:t>
            </a:r>
            <a:endParaRPr lang="en-US" sz="28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04596" y="2099388"/>
            <a:ext cx="10182808" cy="9517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a:latin typeface="Times New Roman" panose="02020603050405020304" pitchFamily="18" charset="0"/>
            </a:endParaRPr>
          </a:p>
        </p:txBody>
      </p:sp>
    </p:spTree>
    <p:extLst>
      <p:ext uri="{BB962C8B-B14F-4D97-AF65-F5344CB8AC3E}">
        <p14:creationId xmlns:p14="http://schemas.microsoft.com/office/powerpoint/2010/main" val="25684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03272" y="942392"/>
            <a:ext cx="9985456" cy="3293209"/>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rPr>
              <a:t>tất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electron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electron ở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1013926" y="1870538"/>
            <a:ext cx="9311953" cy="75578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a:latin typeface="Times New Roman" panose="02020603050405020304" pitchFamily="18" charset="0"/>
            </a:endParaRPr>
          </a:p>
        </p:txBody>
      </p:sp>
    </p:spTree>
    <p:extLst>
      <p:ext uri="{BB962C8B-B14F-4D97-AF65-F5344CB8AC3E}">
        <p14:creationId xmlns:p14="http://schemas.microsoft.com/office/powerpoint/2010/main" val="19696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1103272" y="942392"/>
            <a:ext cx="9985456" cy="3293209"/>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ion hay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lượng</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proton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neutron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electron ở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electron</a:t>
            </a:r>
            <a:endParaRPr lang="en-US" sz="2800" dirty="0">
              <a:effectLst/>
              <a:latin typeface="Times New Roman" panose="02020603050405020304" pitchFamily="18" charset="0"/>
              <a:ea typeface="Times New Roman" panose="02020603050405020304" pitchFamily="18" charset="0"/>
            </a:endParaRPr>
          </a:p>
        </p:txBody>
      </p:sp>
      <p:sp>
        <p:nvSpPr>
          <p:cNvPr id="5" name="Rectangle: Rounded Corners 39">
            <a:extLst>
              <a:ext uri="{FF2B5EF4-FFF2-40B4-BE49-F238E27FC236}">
                <a16:creationId xmlns:a16="http://schemas.microsoft.com/office/drawing/2014/main" id="{88B80108-7178-4775-97EB-B7F4A1AC8C97}"/>
              </a:ext>
            </a:extLst>
          </p:cNvPr>
          <p:cNvSpPr/>
          <p:nvPr/>
        </p:nvSpPr>
        <p:spPr>
          <a:xfrm>
            <a:off x="911289" y="3680676"/>
            <a:ext cx="2839617" cy="75578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a:latin typeface="Times New Roman" panose="02020603050405020304" pitchFamily="18" charset="0"/>
            </a:endParaRPr>
          </a:p>
        </p:txBody>
      </p:sp>
    </p:spTree>
    <p:extLst>
      <p:ext uri="{BB962C8B-B14F-4D97-AF65-F5344CB8AC3E}">
        <p14:creationId xmlns:p14="http://schemas.microsoft.com/office/powerpoint/2010/main" val="31085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903369" y="712494"/>
            <a:ext cx="10974500" cy="4031873"/>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6: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Cl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Na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Cl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Cl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He …………………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a:solidFill>
                  <a:srgbClr val="000000"/>
                </a:solidFill>
                <a:effectLst/>
                <a:latin typeface="Times New Roman" panose="02020603050405020304" pitchFamily="18" charset="0"/>
                <a:ea typeface="Times New Roman" panose="02020603050405020304" pitchFamily="18" charset="0"/>
              </a:rPr>
              <a:t>g)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H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C816EAB-F60A-F57D-CEFF-799267C58EAB}"/>
              </a:ext>
            </a:extLst>
          </p:cNvPr>
          <p:cNvSpPr txBox="1"/>
          <p:nvPr/>
        </p:nvSpPr>
        <p:spPr>
          <a:xfrm>
            <a:off x="7476153" y="1163609"/>
            <a:ext cx="2563585" cy="523220"/>
          </a:xfrm>
          <a:prstGeom prst="rect">
            <a:avLst/>
          </a:prstGeom>
          <a:noFill/>
        </p:spPr>
        <p:txBody>
          <a:bodyPr wrap="square">
            <a:spAutoFit/>
          </a:bodyPr>
          <a:lstStyle/>
          <a:p>
            <a:pPr marL="30480" marR="30480" algn="just">
              <a:spcBef>
                <a:spcPts val="0"/>
              </a:spcBef>
              <a:spcAft>
                <a:spcPts val="1200"/>
              </a:spcAft>
            </a:pPr>
            <a:r>
              <a:rPr lang="en-US" sz="2800" b="1" i="1" dirty="0" err="1">
                <a:solidFill>
                  <a:srgbClr val="FF0000"/>
                </a:solidFill>
                <a:effectLst/>
                <a:latin typeface="Times New Roman" panose="02020603050405020304" pitchFamily="18" charset="0"/>
                <a:ea typeface="Times New Roman" panose="02020603050405020304" pitchFamily="18" charset="0"/>
              </a:rPr>
              <a:t>cộng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hóa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trị</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91BFB7A-C62B-ED54-66C6-74C3BD338D70}"/>
              </a:ext>
            </a:extLst>
          </p:cNvPr>
          <p:cNvSpPr txBox="1"/>
          <p:nvPr/>
        </p:nvSpPr>
        <p:spPr>
          <a:xfrm>
            <a:off x="7280211" y="1754432"/>
            <a:ext cx="2628900" cy="523220"/>
          </a:xfrm>
          <a:prstGeom prst="rect">
            <a:avLst/>
          </a:prstGeom>
          <a:noFill/>
        </p:spPr>
        <p:txBody>
          <a:bodyPr wrap="square">
            <a:spAutoFit/>
          </a:bodyPr>
          <a:lstStyle/>
          <a:p>
            <a:pPr marL="30480" marR="30480" algn="just">
              <a:spcBef>
                <a:spcPts val="0"/>
              </a:spcBef>
              <a:spcAft>
                <a:spcPts val="1200"/>
              </a:spcAft>
            </a:pPr>
            <a:r>
              <a:rPr lang="en-US" sz="2800" b="1" i="1" dirty="0" err="1">
                <a:solidFill>
                  <a:srgbClr val="FF0000"/>
                </a:solidFill>
                <a:effectLst/>
                <a:latin typeface="Times New Roman" panose="02020603050405020304" pitchFamily="18" charset="0"/>
                <a:ea typeface="Times New Roman" panose="02020603050405020304" pitchFamily="18" charset="0"/>
              </a:rPr>
              <a:t>cộng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hóa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trị</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0D826993-4F9D-0AA8-9306-0D783E1AA668}"/>
              </a:ext>
            </a:extLst>
          </p:cNvPr>
          <p:cNvSpPr txBox="1"/>
          <p:nvPr/>
        </p:nvSpPr>
        <p:spPr>
          <a:xfrm>
            <a:off x="9280461" y="2396966"/>
            <a:ext cx="1257300" cy="523220"/>
          </a:xfrm>
          <a:prstGeom prst="rect">
            <a:avLst/>
          </a:prstGeom>
          <a:noFill/>
        </p:spPr>
        <p:txBody>
          <a:bodyPr wrap="square">
            <a:spAutoFit/>
          </a:bodyPr>
          <a:lstStyle/>
          <a:p>
            <a:pPr marL="30480" marR="30480" algn="just">
              <a:spcBef>
                <a:spcPts val="0"/>
              </a:spcBef>
              <a:spcAft>
                <a:spcPts val="1200"/>
              </a:spcAft>
            </a:pPr>
            <a:r>
              <a:rPr lang="en-US" sz="2800" b="1" i="1" dirty="0">
                <a:solidFill>
                  <a:srgbClr val="FF0000"/>
                </a:solidFill>
                <a:effectLst/>
                <a:latin typeface="Times New Roman" panose="02020603050405020304" pitchFamily="18" charset="0"/>
                <a:ea typeface="Times New Roman" panose="02020603050405020304" pitchFamily="18" charset="0"/>
              </a:rPr>
              <a:t>ion.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1A10CC76-D78F-83C8-E87C-5E5527CF5B3F}"/>
              </a:ext>
            </a:extLst>
          </p:cNvPr>
          <p:cNvSpPr txBox="1"/>
          <p:nvPr/>
        </p:nvSpPr>
        <p:spPr>
          <a:xfrm>
            <a:off x="8916565" y="2905780"/>
            <a:ext cx="2246345" cy="523220"/>
          </a:xfrm>
          <a:prstGeom prst="rect">
            <a:avLst/>
          </a:prstGeom>
          <a:noFill/>
        </p:spPr>
        <p:txBody>
          <a:bodyPr wrap="square">
            <a:spAutoFit/>
          </a:bodyPr>
          <a:lstStyle/>
          <a:p>
            <a:pPr marL="30480" marR="30480" algn="just">
              <a:spcBef>
                <a:spcPts val="0"/>
              </a:spcBef>
              <a:spcAft>
                <a:spcPts val="1200"/>
              </a:spcAft>
            </a:pPr>
            <a:r>
              <a:rPr lang="en-US" sz="2800" b="1" i="1" dirty="0" err="1">
                <a:solidFill>
                  <a:srgbClr val="FF0000"/>
                </a:solidFill>
                <a:effectLst/>
                <a:latin typeface="Times New Roman" panose="02020603050405020304" pitchFamily="18" charset="0"/>
                <a:ea typeface="Times New Roman" panose="02020603050405020304" pitchFamily="18" charset="0"/>
              </a:rPr>
              <a:t>cộng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hóa</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trị</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CB8FF3F0-F826-F360-1283-369A98508B4F}"/>
              </a:ext>
            </a:extLst>
          </p:cNvPr>
          <p:cNvSpPr txBox="1"/>
          <p:nvPr/>
        </p:nvSpPr>
        <p:spPr>
          <a:xfrm>
            <a:off x="3761405" y="3513775"/>
            <a:ext cx="1585036" cy="523220"/>
          </a:xfrm>
          <a:prstGeom prst="rect">
            <a:avLst/>
          </a:prstGeom>
          <a:noFill/>
        </p:spPr>
        <p:txBody>
          <a:bodyPr wrap="square">
            <a:spAutoFit/>
          </a:bodyPr>
          <a:lstStyle/>
          <a:p>
            <a:r>
              <a:rPr lang="en-US" sz="28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endParaRPr lang="en-US" sz="2800" dirty="0">
              <a:solidFill>
                <a:srgbClr val="FF0000"/>
              </a:solidFill>
            </a:endParaRPr>
          </a:p>
        </p:txBody>
      </p:sp>
      <p:sp>
        <p:nvSpPr>
          <p:cNvPr id="15" name="TextBox 14">
            <a:extLst>
              <a:ext uri="{FF2B5EF4-FFF2-40B4-BE49-F238E27FC236}">
                <a16:creationId xmlns:a16="http://schemas.microsoft.com/office/drawing/2014/main" id="{DC048422-F791-576D-F2F8-43F4D964DE08}"/>
              </a:ext>
            </a:extLst>
          </p:cNvPr>
          <p:cNvSpPr txBox="1"/>
          <p:nvPr/>
        </p:nvSpPr>
        <p:spPr>
          <a:xfrm>
            <a:off x="7560131" y="4057129"/>
            <a:ext cx="1034530" cy="523220"/>
          </a:xfrm>
          <a:prstGeom prst="rect">
            <a:avLst/>
          </a:prstGeom>
          <a:noFill/>
        </p:spPr>
        <p:txBody>
          <a:bodyPr wrap="square">
            <a:spAutoFit/>
          </a:bodyPr>
          <a:lstStyle/>
          <a:p>
            <a:r>
              <a:rPr lang="en-US" sz="28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15209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1000"/>
                                        <p:tgtEl>
                                          <p:spTgt spid="11">
                                            <p:txEl>
                                              <p:pRg st="0" end="0"/>
                                            </p:txEl>
                                          </p:spTgt>
                                        </p:tgtEl>
                                      </p:cBhvr>
                                    </p:animEffect>
                                    <p:anim calcmode="lin" valueType="num">
                                      <p:cBhvr>
                                        <p:cTn id="2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barn(inVertical)">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barn(inVertical)">
                                      <p:cBhvr>
                                        <p:cTn id="3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2" name="Google Shape;118;p6"/>
          <p:cNvGrpSpPr/>
          <p:nvPr/>
        </p:nvGrpSpPr>
        <p:grpSpPr>
          <a:xfrm>
            <a:off x="-126773" y="1169309"/>
            <a:ext cx="12013976" cy="5688693"/>
            <a:chOff x="1" y="5"/>
            <a:chExt cx="10760738" cy="7212182"/>
          </a:xfrm>
        </p:grpSpPr>
        <p:sp>
          <p:nvSpPr>
            <p:cNvPr id="119" name="Google Shape;119;p6"/>
            <p:cNvSpPr/>
            <p:nvPr/>
          </p:nvSpPr>
          <p:spPr>
            <a:xfrm rot="5400000">
              <a:off x="-643226" y="646313"/>
              <a:ext cx="2638473" cy="1352020"/>
            </a:xfrm>
            <a:prstGeom prst="chevron">
              <a:avLst>
                <a:gd name="adj"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0" name="Google Shape;120;p6"/>
            <p:cNvSpPr txBox="1"/>
            <p:nvPr/>
          </p:nvSpPr>
          <p:spPr>
            <a:xfrm>
              <a:off x="1" y="679096"/>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1" name="Google Shape;121;p6"/>
            <p:cNvSpPr/>
            <p:nvPr/>
          </p:nvSpPr>
          <p:spPr>
            <a:xfrm rot="5400000">
              <a:off x="4829715" y="-3477691"/>
              <a:ext cx="2453328" cy="9408719"/>
            </a:xfrm>
            <a:prstGeom prst="round2SameRect">
              <a:avLst>
                <a:gd name="adj1" fmla="val 16667"/>
                <a:gd name="adj2" fmla="val 0"/>
              </a:avLst>
            </a:prstGeom>
            <a:solidFill>
              <a:srgbClr val="FFFF00"/>
            </a:solidFill>
            <a:ln w="12700" cap="flat" cmpd="sng">
              <a:solidFill>
                <a:srgbClr val="BA8C00"/>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2" name="Google Shape;122;p6"/>
            <p:cNvSpPr txBox="1"/>
            <p:nvPr/>
          </p:nvSpPr>
          <p:spPr>
            <a:xfrm>
              <a:off x="1352020" y="61286"/>
              <a:ext cx="8372620" cy="1667026"/>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123" name="Google Shape;123;p6"/>
            <p:cNvSpPr/>
            <p:nvPr/>
          </p:nvSpPr>
          <p:spPr>
            <a:xfrm rot="5400000">
              <a:off x="-629461" y="3532348"/>
              <a:ext cx="2610944" cy="1352020"/>
            </a:xfrm>
            <a:prstGeom prst="chevron">
              <a:avLst>
                <a:gd name="adj"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4" name="Google Shape;124;p6"/>
            <p:cNvSpPr txBox="1"/>
            <p:nvPr/>
          </p:nvSpPr>
          <p:spPr>
            <a:xfrm>
              <a:off x="1" y="2419614"/>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5" name="Google Shape;125;p6"/>
            <p:cNvSpPr/>
            <p:nvPr/>
          </p:nvSpPr>
          <p:spPr>
            <a:xfrm rot="5400000">
              <a:off x="5217806" y="-962893"/>
              <a:ext cx="1677147" cy="9408719"/>
            </a:xfrm>
            <a:prstGeom prst="round2SameRect">
              <a:avLst>
                <a:gd name="adj1" fmla="val 16667"/>
                <a:gd name="adj2" fmla="val 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26" name="Google Shape;126;p6"/>
            <p:cNvSpPr txBox="1"/>
            <p:nvPr/>
          </p:nvSpPr>
          <p:spPr>
            <a:xfrm>
              <a:off x="1352020" y="1804891"/>
              <a:ext cx="8372620" cy="1132875"/>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127" name="Google Shape;127;p6"/>
            <p:cNvSpPr/>
            <p:nvPr/>
          </p:nvSpPr>
          <p:spPr>
            <a:xfrm rot="5400000">
              <a:off x="-361314" y="5498850"/>
              <a:ext cx="2074655" cy="1352020"/>
            </a:xfrm>
            <a:prstGeom prst="chevron">
              <a:avLst>
                <a:gd name="adj" fmla="val 50000"/>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6"/>
            <p:cNvSpPr txBox="1"/>
            <p:nvPr/>
          </p:nvSpPr>
          <p:spPr>
            <a:xfrm>
              <a:off x="1" y="4160131"/>
              <a:ext cx="1352020" cy="579438"/>
            </a:xfrm>
            <a:prstGeom prst="rect">
              <a:avLst/>
            </a:prstGeom>
            <a:noFill/>
            <a:ln>
              <a:noFill/>
            </a:ln>
          </p:spPr>
          <p:txBody>
            <a:bodyPr spcFirstLastPara="1" wrap="square" lIns="33867" tIns="33867" rIns="33867" bIns="33867" anchor="ctr" anchorCtr="0">
              <a:noAutofit/>
            </a:bodyPr>
            <a:lstStyle/>
            <a:p>
              <a:pPr algn="ctr">
                <a:lnSpc>
                  <a:spcPct val="90000"/>
                </a:lnSpc>
                <a:buClr>
                  <a:prstClr val="black"/>
                </a:buClr>
                <a:buSzPts val="4000"/>
              </a:pPr>
              <a:endParaRPr sz="4000">
                <a:solidFill>
                  <a:prstClr val="black"/>
                </a:solidFill>
                <a:latin typeface="Times New Roman"/>
                <a:ea typeface="Times New Roman"/>
                <a:cs typeface="Times New Roman"/>
                <a:sym typeface="Times New Roman"/>
              </a:endParaRPr>
            </a:p>
          </p:txBody>
        </p:sp>
        <p:sp>
          <p:nvSpPr>
            <p:cNvPr id="129" name="Google Shape;129;p6"/>
            <p:cNvSpPr/>
            <p:nvPr/>
          </p:nvSpPr>
          <p:spPr>
            <a:xfrm rot="5400000">
              <a:off x="5428656" y="1079158"/>
              <a:ext cx="1255448" cy="9408719"/>
            </a:xfrm>
            <a:prstGeom prst="round2SameRect">
              <a:avLst>
                <a:gd name="adj1" fmla="val 16667"/>
                <a:gd name="adj2" fmla="val 0"/>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121900" tIns="121900" rIns="121900" bIns="121900" anchor="ctr" anchorCtr="0">
              <a:noAutofit/>
            </a:bodyPr>
            <a:lstStyle/>
            <a:p>
              <a:endParaRPr sz="2400">
                <a:solidFill>
                  <a:prstClr val="black"/>
                </a:solidFill>
              </a:endParaRPr>
            </a:p>
          </p:txBody>
        </p:sp>
        <p:sp>
          <p:nvSpPr>
            <p:cNvPr id="21" name="Google Shape;130;p6"/>
            <p:cNvSpPr txBox="1"/>
            <p:nvPr/>
          </p:nvSpPr>
          <p:spPr>
            <a:xfrm>
              <a:off x="1514182" y="5626137"/>
              <a:ext cx="8372620" cy="1132875"/>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sp>
          <p:nvSpPr>
            <p:cNvPr id="23" name="Google Shape;130;p6"/>
            <p:cNvSpPr txBox="1"/>
            <p:nvPr/>
          </p:nvSpPr>
          <p:spPr>
            <a:xfrm>
              <a:off x="1514182" y="5513831"/>
              <a:ext cx="8372620" cy="1132874"/>
            </a:xfrm>
            <a:prstGeom prst="rect">
              <a:avLst/>
            </a:prstGeom>
            <a:noFill/>
            <a:ln>
              <a:noFill/>
            </a:ln>
          </p:spPr>
          <p:txBody>
            <a:bodyPr spcFirstLastPara="1" wrap="square" lIns="360333" tIns="32167" rIns="32167" bIns="32167" anchor="ctr" anchorCtr="0">
              <a:noAutofit/>
            </a:bodyPr>
            <a:lstStyle/>
            <a:p>
              <a:pPr marL="285744" lvl="1" indent="-44450">
                <a:lnSpc>
                  <a:spcPct val="90000"/>
                </a:lnSpc>
                <a:buClr>
                  <a:prstClr val="black"/>
                </a:buClr>
                <a:buSzPts val="3800"/>
              </a:pPr>
              <a:endParaRPr sz="3867">
                <a:solidFill>
                  <a:prstClr val="black"/>
                </a:solidFill>
                <a:latin typeface="Times New Roman"/>
                <a:ea typeface="Times New Roman"/>
                <a:cs typeface="Times New Roman"/>
                <a:sym typeface="Times New Roman"/>
              </a:endParaRPr>
            </a:p>
            <a:p>
              <a:pPr marL="285744" lvl="1" indent="-44450">
                <a:lnSpc>
                  <a:spcPct val="90000"/>
                </a:lnSpc>
                <a:spcBef>
                  <a:spcPts val="571"/>
                </a:spcBef>
                <a:buClr>
                  <a:prstClr val="black"/>
                </a:buClr>
                <a:buSzPts val="3800"/>
              </a:pPr>
              <a:endParaRPr sz="3867">
                <a:solidFill>
                  <a:prstClr val="black"/>
                </a:solidFill>
                <a:latin typeface="Times New Roman"/>
                <a:ea typeface="Times New Roman"/>
                <a:cs typeface="Times New Roman"/>
                <a:sym typeface="Times New Roman"/>
              </a:endParaRPr>
            </a:p>
          </p:txBody>
        </p:sp>
      </p:grpSp>
      <p:sp>
        <p:nvSpPr>
          <p:cNvPr id="131" name="Google Shape;131;p6"/>
          <p:cNvSpPr txBox="1"/>
          <p:nvPr/>
        </p:nvSpPr>
        <p:spPr>
          <a:xfrm>
            <a:off x="4267201" y="146419"/>
            <a:ext cx="4225636" cy="748947"/>
          </a:xfrm>
          <a:prstGeom prst="rect">
            <a:avLst/>
          </a:prstGeom>
          <a:noFill/>
          <a:ln>
            <a:noFill/>
          </a:ln>
        </p:spPr>
        <p:txBody>
          <a:bodyPr spcFirstLastPara="1" wrap="square" lIns="91425" tIns="45700" rIns="91425" bIns="45700" anchor="t" anchorCtr="0">
            <a:spAutoFit/>
          </a:bodyPr>
          <a:lstStyle/>
          <a:p>
            <a:pPr algn="ctr"/>
            <a:r>
              <a:rPr lang="en-US" sz="4267" b="1">
                <a:solidFill>
                  <a:srgbClr val="FF0000"/>
                </a:solidFill>
                <a:latin typeface="Times New Roman"/>
                <a:ea typeface="Times New Roman"/>
                <a:cs typeface="Times New Roman"/>
                <a:sym typeface="Times New Roman"/>
              </a:rPr>
              <a:t>MỤC TIÊU</a:t>
            </a:r>
            <a:endParaRPr sz="4267">
              <a:solidFill>
                <a:prstClr val="black"/>
              </a:solidFill>
            </a:endParaRPr>
          </a:p>
        </p:txBody>
      </p:sp>
      <p:sp>
        <p:nvSpPr>
          <p:cNvPr id="4" name="Rectangle 3"/>
          <p:cNvSpPr/>
          <p:nvPr/>
        </p:nvSpPr>
        <p:spPr>
          <a:xfrm>
            <a:off x="1343745" y="1313137"/>
            <a:ext cx="10543457" cy="1791260"/>
          </a:xfrm>
          <a:prstGeom prst="rect">
            <a:avLst/>
          </a:prstGeom>
        </p:spPr>
        <p:txBody>
          <a:bodyPr wrap="square">
            <a:spAutoFit/>
          </a:bodyPr>
          <a:lstStyle/>
          <a:p>
            <a:pPr marL="62230" marR="29845" algn="just">
              <a:lnSpc>
                <a:spcPct val="115000"/>
              </a:lnSpc>
              <a:spcBef>
                <a:spcPts val="280"/>
              </a:spcBef>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5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spc="1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9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ủa</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ên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a:t>
            </a:r>
            <a:r>
              <a:rPr lang="en-US" sz="2400" spc="4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ếm</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ợc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4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5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2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spc="2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t>
            </a:r>
            <a:r>
              <a:rPr lang="en-US" sz="1200" spc="2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spc="1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solidFill>
                <a:prstClr val="black"/>
              </a:solidFill>
              <a:ea typeface="Calibri" panose="020F0502020204030204" pitchFamily="34" charset="0"/>
              <a:cs typeface="Times New Roman" panose="02020603050405020304" pitchFamily="18" charset="0"/>
            </a:endParaRPr>
          </a:p>
        </p:txBody>
      </p:sp>
      <p:sp>
        <p:nvSpPr>
          <p:cNvPr id="8" name="Rectangle 7"/>
          <p:cNvSpPr/>
          <p:nvPr/>
        </p:nvSpPr>
        <p:spPr>
          <a:xfrm>
            <a:off x="1343744" y="3426367"/>
            <a:ext cx="10543457" cy="1355371"/>
          </a:xfrm>
          <a:prstGeom prst="rect">
            <a:avLst/>
          </a:prstGeom>
        </p:spPr>
        <p:txBody>
          <a:bodyPr wrap="square">
            <a:spAutoFit/>
          </a:bodyPr>
          <a:lstStyle/>
          <a:p>
            <a:pPr marL="62230" marR="31750" algn="just">
              <a:lnSpc>
                <a:spcPct val="114000"/>
              </a:lnSpc>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ion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spc="1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spc="2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 ion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hiếm</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spc="7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spc="65">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r>
              <a:rPr lang="en-US" sz="24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1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MgO</a:t>
            </a:r>
            <a:r>
              <a:rPr lang="en-US" sz="2400" spc="-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solidFill>
                <a:prstClr val="black"/>
              </a:solidFill>
              <a:ea typeface="Calibri" panose="020F0502020204030204" pitchFamily="34" charset="0"/>
              <a:cs typeface="Times New Roman" panose="02020603050405020304" pitchFamily="18" charset="0"/>
            </a:endParaRPr>
          </a:p>
        </p:txBody>
      </p:sp>
      <p:sp>
        <p:nvSpPr>
          <p:cNvPr id="12" name="Rectangle 11"/>
          <p:cNvSpPr/>
          <p:nvPr/>
        </p:nvSpPr>
        <p:spPr>
          <a:xfrm>
            <a:off x="1392699" y="5301042"/>
            <a:ext cx="10494501" cy="954107"/>
          </a:xfrm>
          <a:prstGeom prst="rect">
            <a:avLst/>
          </a:prstGeom>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Chỉ</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ra</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được</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sự</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khác</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nhau</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về</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một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số</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tính</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của</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ion</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và</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chất</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cộng</a:t>
            </a:r>
            <a:r>
              <a:rPr lang="en-US" sz="280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hoá</a:t>
            </a:r>
            <a:r>
              <a:rPr lang="en-US" sz="2800" spc="-40">
                <a:solidFill>
                  <a:prstClr val="black"/>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trị.</a:t>
            </a:r>
            <a:endParaRPr lang="en-US" sz="2800">
              <a:solidFill>
                <a:prstClr val="black"/>
              </a:solidFill>
            </a:endParaRPr>
          </a:p>
        </p:txBody>
      </p:sp>
    </p:spTree>
    <p:extLst>
      <p:ext uri="{BB962C8B-B14F-4D97-AF65-F5344CB8AC3E}">
        <p14:creationId xmlns:p14="http://schemas.microsoft.com/office/powerpoint/2010/main" val="42859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randombar(horizont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4" grpId="0"/>
      <p:bldP spid="8"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903369" y="497890"/>
            <a:ext cx="10554623" cy="6278642"/>
          </a:xfrm>
          <a:prstGeom prst="rect">
            <a:avLst/>
          </a:prstGeom>
          <a:noFill/>
        </p:spPr>
        <p:txBody>
          <a:bodyPr wrap="square">
            <a:spAutoFit/>
          </a:bodyPr>
          <a:lstStyle/>
          <a:p>
            <a:pPr marL="30480" marR="30480" algn="just">
              <a:spcBef>
                <a:spcPts val="0"/>
              </a:spcBef>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7: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ion hay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544830" marR="30480" indent="-514350" algn="just">
              <a:spcBef>
                <a:spcPts val="0"/>
              </a:spcBef>
              <a:spcAft>
                <a:spcPts val="1200"/>
              </a:spcAft>
              <a:buAutoNum type="alphaLcParenR"/>
            </a:pP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p>
          <a:p>
            <a:pPr marL="30480" marR="30480" algn="just">
              <a:spcAft>
                <a:spcPts val="1200"/>
              </a:spcAft>
            </a:pPr>
            <a:r>
              <a:rPr lang="en-US" sz="2400" b="1" i="1" dirty="0" err="1">
                <a:solidFill>
                  <a:srgbClr val="FF0000"/>
                </a:solidFill>
                <a:effectLst/>
                <a:latin typeface="Times New Roman" panose="02020603050405020304" pitchFamily="18" charset="0"/>
                <a:ea typeface="Times New Roman" panose="02020603050405020304" pitchFamily="18" charset="0"/>
              </a:rPr>
              <a:t>Liên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kết</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cộng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hóa</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trị</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hình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rPr>
              <a:t> phi </a:t>
            </a:r>
            <a:r>
              <a:rPr lang="en-US" sz="2400" dirty="0" err="1">
                <a:solidFill>
                  <a:srgbClr val="FF0000"/>
                </a:solidFill>
                <a:effectLst/>
                <a:latin typeface="Times New Roman" panose="02020603050405020304" pitchFamily="18" charset="0"/>
                <a:ea typeface="Times New Roman" panose="02020603050405020304" pitchFamily="18" charset="0"/>
              </a:rPr>
              <a:t>kim</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kết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với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nhau</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góp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rPr>
              <a:t> electron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p>
          <a:p>
            <a:pPr marL="30480" marR="30480" algn="just">
              <a:spcAft>
                <a:spcPts val="1200"/>
              </a:spcAft>
            </a:pPr>
            <a:r>
              <a:rPr lang="en-US" sz="2400" b="1" i="1" dirty="0" err="1">
                <a:solidFill>
                  <a:srgbClr val="FF0000"/>
                </a:solidFill>
                <a:effectLst/>
                <a:latin typeface="Times New Roman" panose="02020603050405020304" pitchFamily="18" charset="0"/>
                <a:ea typeface="Times New Roman" panose="02020603050405020304" pitchFamily="18" charset="0"/>
              </a:rPr>
              <a:t>Liên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kết</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cộng</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hóa</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trị</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hình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giữa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sự</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góp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chung</a:t>
            </a:r>
            <a:r>
              <a:rPr lang="en-US" sz="2400" dirty="0">
                <a:solidFill>
                  <a:srgbClr val="FF0000"/>
                </a:solidFill>
                <a:effectLst/>
                <a:latin typeface="Times New Roman" panose="02020603050405020304" pitchFamily="18" charset="0"/>
                <a:ea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ion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p>
          <a:p>
            <a:pPr marL="30480" marR="30480" algn="just">
              <a:spcAft>
                <a:spcPts val="1200"/>
              </a:spcAft>
            </a:pPr>
            <a:r>
              <a:rPr lang="en-US" sz="2400" b="1" i="1" dirty="0" err="1">
                <a:solidFill>
                  <a:srgbClr val="FF0000"/>
                </a:solidFill>
                <a:effectLst/>
                <a:latin typeface="Times New Roman" panose="02020603050405020304" pitchFamily="18" charset="0"/>
                <a:ea typeface="Times New Roman" panose="02020603050405020304" pitchFamily="18" charset="0"/>
              </a:rPr>
              <a:t>Liên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kết</a:t>
            </a:r>
            <a:r>
              <a:rPr lang="en-US" sz="2400" b="1" i="1" dirty="0">
                <a:solidFill>
                  <a:srgbClr val="FF0000"/>
                </a:solidFill>
                <a:effectLst/>
                <a:latin typeface="Times New Roman" panose="02020603050405020304" pitchFamily="18" charset="0"/>
                <a:ea typeface="Times New Roman" panose="02020603050405020304" pitchFamily="18" charset="0"/>
              </a:rPr>
              <a:t> ion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đã</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chuyển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ion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chuyển</a:t>
            </a:r>
            <a:r>
              <a:rPr lang="en-US" sz="2400" dirty="0">
                <a:solidFill>
                  <a:srgbClr val="000000"/>
                </a:solidFill>
                <a:effectLst/>
                <a:latin typeface="Times New Roman" panose="02020603050405020304" pitchFamily="18" charset="0"/>
                <a:ea typeface="Times New Roman" panose="02020603050405020304" pitchFamily="18" charset="0"/>
              </a:rPr>
              <a:t> electron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sang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a:t>
            </a:r>
          </a:p>
          <a:p>
            <a:pPr marL="30480" marR="30480" algn="just">
              <a:spcAft>
                <a:spcPts val="1200"/>
              </a:spcAft>
            </a:pPr>
            <a:r>
              <a:rPr lang="en-US" sz="2400" b="1" i="1" dirty="0" err="1">
                <a:solidFill>
                  <a:srgbClr val="FF0000"/>
                </a:solidFill>
                <a:effectLst/>
                <a:latin typeface="Times New Roman" panose="02020603050405020304" pitchFamily="18" charset="0"/>
                <a:ea typeface="Times New Roman" panose="02020603050405020304" pitchFamily="18" charset="0"/>
              </a:rPr>
              <a:t>Liên</a:t>
            </a:r>
            <a:r>
              <a:rPr lang="en-US"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err="1">
                <a:solidFill>
                  <a:srgbClr val="FF0000"/>
                </a:solidFill>
                <a:effectLst/>
                <a:latin typeface="Times New Roman" panose="02020603050405020304" pitchFamily="18" charset="0"/>
                <a:ea typeface="Times New Roman" panose="02020603050405020304" pitchFamily="18" charset="0"/>
              </a:rPr>
              <a:t>kết</a:t>
            </a:r>
            <a:r>
              <a:rPr lang="en-US" sz="2400" b="1" i="1" dirty="0">
                <a:solidFill>
                  <a:srgbClr val="FF0000"/>
                </a:solidFill>
                <a:effectLst/>
                <a:latin typeface="Times New Roman" panose="02020603050405020304" pitchFamily="18" charset="0"/>
                <a:ea typeface="Times New Roman" panose="02020603050405020304" pitchFamily="18" charset="0"/>
              </a:rPr>
              <a:t> ion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sự</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chuyển</a:t>
            </a:r>
            <a:r>
              <a:rPr lang="en-US" sz="2400" dirty="0">
                <a:solidFill>
                  <a:srgbClr val="FF0000"/>
                </a:solidFill>
                <a:effectLst/>
                <a:latin typeface="Times New Roman" panose="02020603050405020304" pitchFamily="18" charset="0"/>
                <a:ea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rPr>
              <a:t>từ</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này</a:t>
            </a:r>
            <a:r>
              <a:rPr lang="en-US" sz="2400" dirty="0">
                <a:solidFill>
                  <a:srgbClr val="FF0000"/>
                </a:solidFill>
                <a:effectLst/>
                <a:latin typeface="Times New Roman" panose="02020603050405020304" pitchFamily="18" charset="0"/>
                <a:ea typeface="Times New Roman" panose="02020603050405020304" pitchFamily="18" charset="0"/>
              </a:rPr>
              <a:t> sang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khi</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56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barn(inVertical)">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arn(inVertical)">
                                      <p:cBhvr>
                                        <p:cTn id="19" dur="500"/>
                                        <p:tgtEl>
                                          <p:spTgt spid="4">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8" end="8"/>
                                            </p:txEl>
                                          </p:spTgt>
                                        </p:tgtEl>
                                        <p:attrNameLst>
                                          <p:attrName>style.visibility</p:attrName>
                                        </p:attrNameLst>
                                      </p:cBhvr>
                                      <p:to>
                                        <p:strVal val="visible"/>
                                      </p:to>
                                    </p:set>
                                    <p:animEffect transition="in" filter="fade">
                                      <p:cBhvr>
                                        <p:cTn id="24" dur="1000"/>
                                        <p:tgtEl>
                                          <p:spTgt spid="4">
                                            <p:txEl>
                                              <p:pRg st="8" end="8"/>
                                            </p:txEl>
                                          </p:spTgt>
                                        </p:tgtEl>
                                      </p:cBhvr>
                                    </p:animEffect>
                                    <p:anim calcmode="lin" valueType="num">
                                      <p:cBhvr>
                                        <p:cTn id="2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250227" y="572535"/>
            <a:ext cx="10974500" cy="1384995"/>
          </a:xfrm>
          <a:prstGeom prst="rect">
            <a:avLst/>
          </a:prstGeom>
          <a:noFill/>
        </p:spPr>
        <p:txBody>
          <a:bodyPr wrap="square">
            <a:spAutoFit/>
          </a:bodyPr>
          <a:lstStyle/>
          <a:p>
            <a:pPr marL="30480" marR="30480" algn="just">
              <a:spcBef>
                <a:spcPts val="0"/>
              </a:spcBef>
              <a:spcAft>
                <a:spcPts val="120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8: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O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Li, H, C, Mg, He?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ion?</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BB2AA59-0C20-35BD-F621-38D7BE81BF4F}"/>
              </a:ext>
            </a:extLst>
          </p:cNvPr>
          <p:cNvSpPr txBox="1"/>
          <p:nvPr/>
        </p:nvSpPr>
        <p:spPr>
          <a:xfrm>
            <a:off x="926065" y="2210716"/>
            <a:ext cx="10774524" cy="1969770"/>
          </a:xfrm>
          <a:prstGeom prst="rect">
            <a:avLst/>
          </a:prstGeom>
          <a:noFill/>
        </p:spPr>
        <p:txBody>
          <a:bodyPr wrap="square">
            <a:spAutoFit/>
          </a:bodyPr>
          <a:lstStyle/>
          <a:p>
            <a:pPr marL="30480" marR="30480" algn="just">
              <a:spcBef>
                <a:spcPts val="0"/>
              </a:spcBef>
              <a:spcAft>
                <a:spcPts val="1200"/>
              </a:spcAft>
            </a:pPr>
            <a:r>
              <a:rPr lang="en-US" sz="2800" b="1" dirty="0" err="1">
                <a:solidFill>
                  <a:srgbClr val="FF0000"/>
                </a:solidFill>
                <a:effectLst/>
                <a:latin typeface="Times New Roman" panose="02020603050405020304" pitchFamily="18" charset="0"/>
                <a:ea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giải</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800" dirty="0" err="1">
                <a:solidFill>
                  <a:srgbClr val="FF0000"/>
                </a:solidFill>
                <a:effectLst/>
                <a:latin typeface="Times New Roman" panose="02020603050405020304" pitchFamily="18" charset="0"/>
                <a:ea typeface="Times New Roman" panose="02020603050405020304" pitchFamily="18" charset="0"/>
              </a:rPr>
              <a:t>Nguyên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tố</a:t>
            </a:r>
            <a:r>
              <a:rPr lang="en-US" sz="2800" dirty="0">
                <a:solidFill>
                  <a:srgbClr val="FF0000"/>
                </a:solidFill>
                <a:effectLst/>
                <a:latin typeface="Times New Roman" panose="02020603050405020304" pitchFamily="18" charset="0"/>
                <a:ea typeface="Times New Roman" panose="02020603050405020304" pitchFamily="18" charset="0"/>
              </a:rPr>
              <a:t> O </a:t>
            </a:r>
            <a:r>
              <a:rPr lang="en-US" sz="2800" dirty="0" err="1">
                <a:solidFill>
                  <a:srgbClr val="FF0000"/>
                </a:solidFill>
                <a:effectLst/>
                <a:latin typeface="Times New Roman" panose="02020603050405020304" pitchFamily="18" charset="0"/>
                <a:ea typeface="Times New Roman" panose="02020603050405020304" pitchFamily="18" charset="0"/>
              </a:rPr>
              <a:t>là</a:t>
            </a:r>
            <a:r>
              <a:rPr lang="en-US" sz="2800" dirty="0">
                <a:solidFill>
                  <a:srgbClr val="FF0000"/>
                </a:solidFill>
                <a:effectLst/>
                <a:latin typeface="Times New Roman" panose="02020603050405020304" pitchFamily="18" charset="0"/>
                <a:ea typeface="Times New Roman" panose="02020603050405020304" pitchFamily="18" charset="0"/>
              </a:rPr>
              <a:t> phi </a:t>
            </a:r>
            <a:r>
              <a:rPr lang="en-US" sz="2800" dirty="0" err="1">
                <a:solidFill>
                  <a:srgbClr val="FF0000"/>
                </a:solidFill>
                <a:effectLst/>
                <a:latin typeface="Times New Roman" panose="02020603050405020304" pitchFamily="18" charset="0"/>
                <a:ea typeface="Times New Roman" panose="02020603050405020304" pitchFamily="18" charset="0"/>
              </a:rPr>
              <a:t>kim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thể</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tạo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kết</a:t>
            </a:r>
            <a:r>
              <a:rPr lang="en-US" sz="2800" dirty="0">
                <a:solidFill>
                  <a:srgbClr val="FF0000"/>
                </a:solidFill>
                <a:effectLst/>
                <a:latin typeface="Times New Roman" panose="02020603050405020304" pitchFamily="18" charset="0"/>
                <a:ea typeface="Times New Roman" panose="02020603050405020304" pitchFamily="18" charset="0"/>
              </a:rPr>
              <a:t> ion </a:t>
            </a:r>
            <a:r>
              <a:rPr lang="en-US" sz="2800" dirty="0" err="1">
                <a:solidFill>
                  <a:srgbClr val="FF0000"/>
                </a:solidFill>
                <a:effectLst/>
                <a:latin typeface="Times New Roman" panose="02020603050405020304" pitchFamily="18" charset="0"/>
                <a:ea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kim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loại</a:t>
            </a:r>
            <a:r>
              <a:rPr lang="en-US" sz="2800" dirty="0">
                <a:solidFill>
                  <a:srgbClr val="FF0000"/>
                </a:solidFill>
                <a:effectLst/>
                <a:latin typeface="Times New Roman" panose="02020603050405020304" pitchFamily="18" charset="0"/>
                <a:ea typeface="Times New Roman" panose="02020603050405020304" pitchFamily="18" charset="0"/>
              </a:rPr>
              <a:t> Li, Mg; </a:t>
            </a:r>
            <a:r>
              <a:rPr lang="en-US" sz="2800" dirty="0" err="1">
                <a:solidFill>
                  <a:srgbClr val="FF0000"/>
                </a:solidFill>
                <a:effectLst/>
                <a:latin typeface="Times New Roman" panose="02020603050405020304" pitchFamily="18" charset="0"/>
                <a:ea typeface="Times New Roman" panose="02020603050405020304" pitchFamily="18" charset="0"/>
              </a:rPr>
              <a:t>liên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kết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cộng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hóa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trị</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phi </a:t>
            </a:r>
            <a:r>
              <a:rPr lang="en-US" sz="2800" dirty="0" err="1">
                <a:solidFill>
                  <a:srgbClr val="FF0000"/>
                </a:solidFill>
                <a:effectLst/>
                <a:latin typeface="Times New Roman" panose="02020603050405020304" pitchFamily="18" charset="0"/>
                <a:ea typeface="Times New Roman" panose="02020603050405020304" pitchFamily="18" charset="0"/>
              </a:rPr>
              <a:t>kim</a:t>
            </a:r>
            <a:r>
              <a:rPr lang="en-US" sz="2800" dirty="0">
                <a:solidFill>
                  <a:srgbClr val="FF0000"/>
                </a:solidFill>
                <a:effectLst/>
                <a:latin typeface="Times New Roman" panose="02020603050405020304" pitchFamily="18" charset="0"/>
                <a:ea typeface="Times New Roman" panose="02020603050405020304" pitchFamily="18" charset="0"/>
              </a:rPr>
              <a:t> H, C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có</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liên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kết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với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hiếm</a:t>
            </a:r>
            <a:r>
              <a:rPr lang="en-US" sz="2800" dirty="0">
                <a:solidFill>
                  <a:srgbClr val="FF0000"/>
                </a:solidFill>
                <a:effectLst/>
                <a:latin typeface="Times New Roman" panose="02020603050405020304" pitchFamily="18" charset="0"/>
                <a:ea typeface="Times New Roman" panose="02020603050405020304" pitchFamily="18" charset="0"/>
              </a:rPr>
              <a:t> He.</a:t>
            </a:r>
          </a:p>
        </p:txBody>
      </p:sp>
    </p:spTree>
    <p:extLst>
      <p:ext uri="{BB962C8B-B14F-4D97-AF65-F5344CB8AC3E}">
        <p14:creationId xmlns:p14="http://schemas.microsoft.com/office/powerpoint/2010/main" val="152716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A1BB1B-B3A1-49BC-B1A4-620E2B41AE57}"/>
              </a:ext>
            </a:extLst>
          </p:cNvPr>
          <p:cNvSpPr txBox="1"/>
          <p:nvPr/>
        </p:nvSpPr>
        <p:spPr>
          <a:xfrm>
            <a:off x="250227" y="572535"/>
            <a:ext cx="10974500" cy="3570208"/>
          </a:xfrm>
          <a:prstGeom prst="rect">
            <a:avLst/>
          </a:prstGeom>
          <a:noFill/>
        </p:spPr>
        <p:txBody>
          <a:bodyPr wrap="square">
            <a:spAutoFit/>
          </a:bodyPr>
          <a:lstStyle/>
          <a:p>
            <a:pPr marL="30480" marR="30480" algn="just">
              <a:spcBef>
                <a:spcPts val="0"/>
              </a:spcBef>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ion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tĩnh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ion </a:t>
            </a:r>
            <a:r>
              <a:rPr lang="en-US" sz="2400" dirty="0" err="1">
                <a:solidFill>
                  <a:srgbClr val="000000"/>
                </a:solidFill>
                <a:effectLst/>
                <a:latin typeface="Times New Roman" panose="02020603050405020304" pitchFamily="18" charset="0"/>
                <a:ea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cặp</a:t>
            </a:r>
            <a:r>
              <a:rPr lang="en-US" sz="2400" dirty="0">
                <a:solidFill>
                  <a:srgbClr val="000000"/>
                </a:solidFill>
                <a:effectLst/>
                <a:latin typeface="Times New Roman" panose="02020603050405020304" pitchFamily="18" charset="0"/>
                <a:ea typeface="Times New Roman" panose="02020603050405020304" pitchFamily="18" charset="0"/>
              </a:rPr>
              <a:t> ion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ion?</a:t>
            </a:r>
            <a:endParaRPr lang="en-US" sz="24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a) K</a:t>
            </a:r>
            <a:r>
              <a:rPr lang="en-US" sz="2400" baseline="30000"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F</a:t>
            </a:r>
            <a:r>
              <a:rPr lang="en-US" sz="2400" baseline="300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b) Ca</a:t>
            </a:r>
            <a:r>
              <a:rPr lang="en-US" sz="2400" baseline="30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Ba</a:t>
            </a:r>
            <a:r>
              <a:rPr lang="en-US" sz="2400" baseline="30000" dirty="0">
                <a:solidFill>
                  <a:srgbClr val="000000"/>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c) Mg</a:t>
            </a:r>
            <a:r>
              <a:rPr lang="en-US" sz="2400" baseline="30000" dirty="0">
                <a:solidFill>
                  <a:srgbClr val="000000"/>
                </a:solidFill>
                <a:effectLst/>
                <a:latin typeface="Times New Roman" panose="02020603050405020304" pitchFamily="18" charset="0"/>
                <a:ea typeface="Times New Roman" panose="02020603050405020304" pitchFamily="18" charset="0"/>
              </a:rPr>
              <a:t>2+</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O</a:t>
            </a:r>
            <a:r>
              <a:rPr lang="en-US" sz="2400" baseline="30000" dirty="0">
                <a:solidFill>
                  <a:srgbClr val="000000"/>
                </a:solidFill>
                <a:effectLst/>
                <a:latin typeface="Times New Roman" panose="02020603050405020304" pitchFamily="18" charset="0"/>
                <a:ea typeface="Times New Roman" panose="02020603050405020304" pitchFamily="18" charset="0"/>
              </a:rPr>
              <a:t>2-</a:t>
            </a:r>
            <a:endParaRPr lang="en-US" sz="24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d) Cl</a:t>
            </a:r>
            <a:r>
              <a:rPr lang="en-US" sz="2400" baseline="30000" dirty="0">
                <a:solidFill>
                  <a:srgbClr val="000000"/>
                </a:solidFill>
                <a:effectLst/>
                <a:latin typeface="Times New Roman" panose="02020603050405020304" pitchFamily="18" charset="0"/>
                <a:ea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Br</a:t>
            </a:r>
            <a:r>
              <a:rPr lang="en-US" sz="2400" baseline="300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BB2AA59-0C20-35BD-F621-38D7BE81BF4F}"/>
              </a:ext>
            </a:extLst>
          </p:cNvPr>
          <p:cNvSpPr txBox="1"/>
          <p:nvPr/>
        </p:nvSpPr>
        <p:spPr>
          <a:xfrm>
            <a:off x="2730759" y="2136071"/>
            <a:ext cx="8624596" cy="3816429"/>
          </a:xfrm>
          <a:prstGeom prst="rect">
            <a:avLst/>
          </a:prstGeom>
          <a:noFill/>
        </p:spPr>
        <p:txBody>
          <a:bodyPr wrap="square">
            <a:spAutoFit/>
          </a:bodyPr>
          <a:lstStyle/>
          <a:p>
            <a:pPr marL="30480" marR="30480" algn="just">
              <a:spcBef>
                <a:spcPts val="0"/>
              </a:spcBef>
              <a:spcAft>
                <a:spcPts val="1200"/>
              </a:spcAft>
            </a:pPr>
            <a:r>
              <a:rPr lang="en-US" sz="2400" b="1" u="sng" dirty="0" err="1">
                <a:solidFill>
                  <a:srgbClr val="FF0000"/>
                </a:solidFill>
                <a:effectLst/>
                <a:latin typeface="Times New Roman" panose="02020603050405020304" pitchFamily="18" charset="0"/>
                <a:ea typeface="Times New Roman" panose="02020603050405020304" pitchFamily="18" charset="0"/>
              </a:rPr>
              <a:t>Lời</a:t>
            </a:r>
            <a:r>
              <a:rPr lang="en-US" sz="2400" b="1" u="sng" dirty="0">
                <a:solidFill>
                  <a:srgbClr val="FF0000"/>
                </a:solidFill>
                <a:effectLst/>
                <a:latin typeface="Times New Roman" panose="02020603050405020304" pitchFamily="18" charset="0"/>
                <a:ea typeface="Times New Roman" panose="02020603050405020304" pitchFamily="18" charset="0"/>
              </a:rPr>
              <a:t> </a:t>
            </a:r>
            <a:r>
              <a:rPr lang="en-US" sz="2400" b="1" u="sng" dirty="0" err="1">
                <a:solidFill>
                  <a:srgbClr val="FF0000"/>
                </a:solidFill>
                <a:effectLst/>
                <a:latin typeface="Times New Roman" panose="02020603050405020304" pitchFamily="18" charset="0"/>
                <a:ea typeface="Times New Roman" panose="02020603050405020304" pitchFamily="18" charset="0"/>
              </a:rPr>
              <a:t>giải</a:t>
            </a:r>
            <a:r>
              <a:rPr lang="en-US" sz="2400" b="1" dirty="0">
                <a:solidFill>
                  <a:srgbClr val="FF0000"/>
                </a:solidFill>
                <a:effectLst/>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cặp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 ion </a:t>
            </a:r>
            <a:r>
              <a:rPr lang="en-US" sz="2400" dirty="0" err="1">
                <a:solidFill>
                  <a:srgbClr val="FF0000"/>
                </a:solidFill>
                <a:effectLst/>
                <a:latin typeface="Times New Roman" panose="02020603050405020304" pitchFamily="18" charset="0"/>
                <a:ea typeface="Times New Roman" panose="02020603050405020304" pitchFamily="18" charset="0"/>
              </a:rPr>
              <a:t>là</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400" dirty="0">
                <a:solidFill>
                  <a:srgbClr val="FF0000"/>
                </a:solidFill>
                <a:effectLst/>
                <a:latin typeface="Times New Roman" panose="02020603050405020304" pitchFamily="18" charset="0"/>
                <a:ea typeface="Times New Roman" panose="02020603050405020304" pitchFamily="18" charset="0"/>
              </a:rPr>
              <a:t>a) K</a:t>
            </a:r>
            <a:r>
              <a:rPr lang="en-US" sz="2400" baseline="30000" dirty="0">
                <a:solidFill>
                  <a:srgbClr val="FF0000"/>
                </a:solidFill>
                <a:effectLst/>
                <a:latin typeface="Times New Roman" panose="02020603050405020304" pitchFamily="18" charset="0"/>
                <a:ea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rPr>
              <a:t> F</a:t>
            </a:r>
            <a:r>
              <a:rPr lang="en-US" sz="2400" baseline="30000" dirty="0">
                <a:solidFill>
                  <a:srgbClr val="FF0000"/>
                </a:solidFill>
                <a:effectLst/>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a:solidFill>
                  <a:srgbClr val="FF0000"/>
                </a:solidFill>
                <a:effectLst/>
                <a:latin typeface="Times New Roman" panose="02020603050405020304" pitchFamily="18" charset="0"/>
                <a:ea typeface="Times New Roman" panose="02020603050405020304" pitchFamily="18" charset="0"/>
              </a:rPr>
              <a:t>c) Mg</a:t>
            </a:r>
            <a:r>
              <a:rPr lang="en-US" sz="2400" baseline="30000" dirty="0">
                <a:solidFill>
                  <a:srgbClr val="FF0000"/>
                </a:solidFill>
                <a:effectLst/>
                <a:latin typeface="Times New Roman" panose="02020603050405020304" pitchFamily="18" charset="0"/>
                <a:ea typeface="Times New Roman" panose="02020603050405020304" pitchFamily="18" charset="0"/>
              </a:rPr>
              <a:t>2+</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rPr>
              <a:t> O</a:t>
            </a:r>
            <a:r>
              <a:rPr lang="en-US" sz="2400" baseline="30000" dirty="0">
                <a:solidFill>
                  <a:srgbClr val="FF0000"/>
                </a:solidFill>
                <a:effectLst/>
                <a:latin typeface="Times New Roman" panose="02020603050405020304" pitchFamily="18" charset="0"/>
                <a:ea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2400" dirty="0" err="1">
                <a:solidFill>
                  <a:srgbClr val="FF0000"/>
                </a:solidFill>
                <a:effectLst/>
                <a:latin typeface="Times New Roman" panose="02020603050405020304" pitchFamily="18" charset="0"/>
                <a:ea typeface="Times New Roman" panose="02020603050405020304" pitchFamily="18" charset="0"/>
              </a:rPr>
              <a:t>Cặp</a:t>
            </a:r>
            <a:r>
              <a:rPr lang="en-US" sz="2400" dirty="0">
                <a:solidFill>
                  <a:srgbClr val="FF0000"/>
                </a:solidFill>
                <a:effectLst/>
                <a:latin typeface="Times New Roman" panose="02020603050405020304" pitchFamily="18" charset="0"/>
                <a:ea typeface="Times New Roman" panose="02020603050405020304" pitchFamily="18" charset="0"/>
              </a:rPr>
              <a:t> b) </a:t>
            </a:r>
            <a:r>
              <a:rPr lang="en-US" sz="2400" dirty="0" err="1">
                <a:solidFill>
                  <a:srgbClr val="FF0000"/>
                </a:solidFill>
                <a:effectLst/>
                <a:latin typeface="Times New Roman" panose="02020603050405020304" pitchFamily="18" charset="0"/>
                <a:ea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 ion do Ca</a:t>
            </a:r>
            <a:r>
              <a:rPr lang="en-US" sz="2400" baseline="30000" dirty="0">
                <a:solidFill>
                  <a:srgbClr val="FF0000"/>
                </a:solidFill>
                <a:effectLst/>
                <a:latin typeface="Times New Roman" panose="02020603050405020304" pitchFamily="18" charset="0"/>
                <a:ea typeface="Times New Roman" panose="02020603050405020304" pitchFamily="18" charset="0"/>
              </a:rPr>
              <a:t>2+</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rPr>
              <a:t> Ba</a:t>
            </a:r>
            <a:r>
              <a:rPr lang="en-US" sz="2400" baseline="30000" dirty="0">
                <a:solidFill>
                  <a:srgbClr val="FF0000"/>
                </a:solidFill>
                <a:effectLst/>
                <a:latin typeface="Times New Roman" panose="02020603050405020304" pitchFamily="18" charset="0"/>
                <a:ea typeface="Times New Roman" panose="02020603050405020304" pitchFamily="18" charset="0"/>
              </a:rPr>
              <a:t>2+</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mang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điện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tích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dấu</a:t>
            </a:r>
            <a:r>
              <a:rPr lang="en-US" sz="2400" dirty="0">
                <a:solidFill>
                  <a:srgbClr val="FF0000"/>
                </a:solidFill>
                <a:effectLst/>
                <a:latin typeface="Times New Roman" panose="02020603050405020304" pitchFamily="18" charset="0"/>
                <a:ea typeface="Times New Roman" panose="02020603050405020304" pitchFamily="18" charset="0"/>
              </a:rPr>
              <a:t>.</a:t>
            </a:r>
          </a:p>
          <a:p>
            <a:pPr marL="30480" marR="30480" algn="just">
              <a:spcBef>
                <a:spcPts val="0"/>
              </a:spcBef>
              <a:spcAft>
                <a:spcPts val="1200"/>
              </a:spcAft>
            </a:pPr>
            <a:r>
              <a:rPr lang="en-US" sz="2400" dirty="0" err="1">
                <a:solidFill>
                  <a:srgbClr val="FF0000"/>
                </a:solidFill>
                <a:effectLst/>
                <a:latin typeface="Times New Roman" panose="02020603050405020304" pitchFamily="18" charset="0"/>
                <a:ea typeface="Times New Roman" panose="02020603050405020304" pitchFamily="18" charset="0"/>
              </a:rPr>
              <a:t>Cặp</a:t>
            </a:r>
            <a:r>
              <a:rPr lang="en-US" sz="2400" dirty="0">
                <a:solidFill>
                  <a:srgbClr val="FF0000"/>
                </a:solidFill>
                <a:effectLst/>
                <a:latin typeface="Times New Roman" panose="02020603050405020304" pitchFamily="18" charset="0"/>
                <a:ea typeface="Times New Roman" panose="02020603050405020304" pitchFamily="18" charset="0"/>
              </a:rPr>
              <a:t> d) </a:t>
            </a:r>
            <a:r>
              <a:rPr lang="en-US" sz="2400" dirty="0" err="1">
                <a:solidFill>
                  <a:srgbClr val="FF0000"/>
                </a:solidFill>
                <a:effectLst/>
                <a:latin typeface="Times New Roman" panose="02020603050405020304" pitchFamily="18" charset="0"/>
                <a:ea typeface="Times New Roman" panose="02020603050405020304" pitchFamily="18" charset="0"/>
              </a:rPr>
              <a:t>không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thể</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tạo</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ra</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hợp</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chất</a:t>
            </a:r>
            <a:r>
              <a:rPr lang="en-US" sz="2400" dirty="0">
                <a:solidFill>
                  <a:srgbClr val="FF0000"/>
                </a:solidFill>
                <a:effectLst/>
                <a:latin typeface="Times New Roman" panose="02020603050405020304" pitchFamily="18" charset="0"/>
                <a:ea typeface="Times New Roman" panose="02020603050405020304" pitchFamily="18" charset="0"/>
              </a:rPr>
              <a:t> ion do Cl</a:t>
            </a:r>
            <a:r>
              <a:rPr lang="en-US" sz="2400" baseline="30000" dirty="0">
                <a:solidFill>
                  <a:srgbClr val="FF0000"/>
                </a:solidFill>
                <a:effectLst/>
                <a:latin typeface="Times New Roman" panose="02020603050405020304" pitchFamily="18" charset="0"/>
                <a:ea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và</a:t>
            </a:r>
            <a:r>
              <a:rPr lang="en-US" sz="2400" dirty="0">
                <a:solidFill>
                  <a:srgbClr val="FF0000"/>
                </a:solidFill>
                <a:effectLst/>
                <a:latin typeface="Times New Roman" panose="02020603050405020304" pitchFamily="18" charset="0"/>
                <a:ea typeface="Times New Roman" panose="02020603050405020304" pitchFamily="18" charset="0"/>
              </a:rPr>
              <a:t> Br</a:t>
            </a:r>
            <a:r>
              <a:rPr lang="en-US" sz="2400" baseline="30000" dirty="0">
                <a:solidFill>
                  <a:srgbClr val="FF0000"/>
                </a:solidFill>
                <a:effectLst/>
                <a:latin typeface="Times New Roman" panose="02020603050405020304" pitchFamily="18" charset="0"/>
                <a:ea typeface="Times New Roman" panose="02020603050405020304" pitchFamily="18" charset="0"/>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mang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điện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tích</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dấu</a:t>
            </a:r>
            <a:r>
              <a:rPr lang="en-US" sz="2400" dirty="0">
                <a:solidFill>
                  <a:srgbClr val="FF0000"/>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08003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3" descr="Ngôi nhà hoạt hình, phim hoạt hình png | Klipartz"/>
          <p:cNvPicPr preferRelativeResize="0"/>
          <p:nvPr/>
        </p:nvPicPr>
        <p:blipFill rotWithShape="1">
          <a:blip r:embed="rId3">
            <a:alphaModFix/>
          </a:blip>
          <a:srcRect/>
          <a:stretch/>
        </p:blipFill>
        <p:spPr>
          <a:xfrm>
            <a:off x="171450" y="285749"/>
            <a:ext cx="3305175" cy="3369065"/>
          </a:xfrm>
          <a:prstGeom prst="rect">
            <a:avLst/>
          </a:prstGeom>
          <a:noFill/>
          <a:ln>
            <a:noFill/>
          </a:ln>
        </p:spPr>
      </p:pic>
      <p:sp>
        <p:nvSpPr>
          <p:cNvPr id="219" name="Google Shape;219;p23"/>
          <p:cNvSpPr txBox="1"/>
          <p:nvPr/>
        </p:nvSpPr>
        <p:spPr>
          <a:xfrm>
            <a:off x="4663147" y="636677"/>
            <a:ext cx="5452403" cy="707846"/>
          </a:xfrm>
          <a:prstGeom prst="rect">
            <a:avLst/>
          </a:prstGeom>
          <a:noFill/>
          <a:ln>
            <a:noFill/>
          </a:ln>
        </p:spPr>
        <p:txBody>
          <a:bodyPr spcFirstLastPara="1" wrap="square" lIns="91425" tIns="45700" rIns="91425" bIns="45700" anchor="t" anchorCtr="0">
            <a:spAutoFit/>
          </a:bodyPr>
          <a:lstStyle/>
          <a:p>
            <a:pPr algn="ctr"/>
            <a:r>
              <a:rPr lang="en-US" sz="4000" b="1" dirty="0">
                <a:solidFill>
                  <a:srgbClr val="FF0000"/>
                </a:solidFill>
                <a:latin typeface="Times New Roman"/>
                <a:ea typeface="Times New Roman"/>
                <a:cs typeface="Times New Roman"/>
                <a:sym typeface="Times New Roman"/>
              </a:rPr>
              <a:t>HƯỚNG DẪN VỀ NHÀ</a:t>
            </a:r>
            <a:endParaRPr sz="2400" dirty="0">
              <a:solidFill>
                <a:srgbClr val="FF0000"/>
              </a:solidFill>
            </a:endParaRPr>
          </a:p>
        </p:txBody>
      </p:sp>
      <p:sp>
        <p:nvSpPr>
          <p:cNvPr id="2" name="Rounded Rectangle 1"/>
          <p:cNvSpPr/>
          <p:nvPr/>
        </p:nvSpPr>
        <p:spPr>
          <a:xfrm>
            <a:off x="3771900" y="1771650"/>
            <a:ext cx="7400925" cy="464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Ôn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lại</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nội</a:t>
            </a:r>
            <a:r>
              <a:rPr lang="en-US" sz="3200" dirty="0">
                <a:solidFill>
                  <a:srgbClr val="2313F9"/>
                </a:solidFill>
                <a:latin typeface="Times New Roman" pitchFamily="18" charset="0"/>
                <a:cs typeface="Times New Roman" pitchFamily="18" charset="0"/>
              </a:rPr>
              <a:t> dung </a:t>
            </a:r>
            <a:r>
              <a:rPr lang="en-US" sz="3200" dirty="0" err="1">
                <a:solidFill>
                  <a:srgbClr val="2313F9"/>
                </a:solidFill>
                <a:latin typeface="Times New Roman" pitchFamily="18" charset="0"/>
                <a:cs typeface="Times New Roman" pitchFamily="18" charset="0"/>
              </a:rPr>
              <a:t>kiến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thức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đã</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học</a:t>
            </a:r>
            <a:r>
              <a:rPr lang="en-US" sz="3200" dirty="0">
                <a:solidFill>
                  <a:srgbClr val="2313F9"/>
                </a:solidFill>
                <a:latin typeface="Times New Roman" pitchFamily="18" charset="0"/>
                <a:cs typeface="Times New Roman" pitchFamily="18" charset="0"/>
              </a:rPr>
              <a:t>.</a:t>
            </a:r>
          </a:p>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Về</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nhà</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đọc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các</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mục</a:t>
            </a:r>
            <a:r>
              <a:rPr lang="en-US" sz="3200" dirty="0">
                <a:solidFill>
                  <a:srgbClr val="2313F9"/>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p>
          <a:p>
            <a:pPr algn="just">
              <a:lnSpc>
                <a:spcPct val="150000"/>
              </a:lnSpc>
            </a:pP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Chuẩn</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bị</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bài</a:t>
            </a:r>
            <a:r>
              <a:rPr lang="en-US" sz="3200" dirty="0">
                <a:solidFill>
                  <a:srgbClr val="2313F9"/>
                </a:solidFill>
                <a:latin typeface="Times New Roman" pitchFamily="18" charset="0"/>
                <a:cs typeface="Times New Roman" pitchFamily="18" charset="0"/>
              </a:rPr>
              <a:t> </a:t>
            </a:r>
            <a:r>
              <a:rPr lang="en-US" sz="3200" dirty="0" err="1">
                <a:solidFill>
                  <a:srgbClr val="2313F9"/>
                </a:solidFill>
                <a:latin typeface="Times New Roman" pitchFamily="18" charset="0"/>
                <a:cs typeface="Times New Roman" pitchFamily="18" charset="0"/>
              </a:rPr>
              <a:t>mới</a:t>
            </a:r>
            <a:r>
              <a:rPr lang="en-US" sz="3200" dirty="0">
                <a:solidFill>
                  <a:srgbClr val="2313F9"/>
                </a:solidFill>
                <a:latin typeface="Times New Roman" pitchFamily="18" charset="0"/>
                <a:cs typeface="Times New Roman" pitchFamily="18" charset="0"/>
              </a:rPr>
              <a:t> </a:t>
            </a:r>
          </a:p>
          <a:p>
            <a:pPr algn="just">
              <a:lnSpc>
                <a:spcPct val="150000"/>
              </a:lnSpc>
            </a:pPr>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6: </a:t>
            </a:r>
            <a:r>
              <a:rPr lang="en-US" sz="3200" b="1" dirty="0" err="1">
                <a:solidFill>
                  <a:srgbClr val="FF0000"/>
                </a:solidFill>
                <a:latin typeface="Times New Roman" pitchFamily="18" charset="0"/>
                <a:cs typeface="Times New Roman" pitchFamily="18" charset="0"/>
              </a:rPr>
              <a:t>Hóa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hóa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p>
          <a:p>
            <a:pPr algn="just">
              <a:lnSpc>
                <a:spcPct val="150000"/>
              </a:lnSpc>
            </a:pPr>
            <a:endParaRPr lang="en-US" dirty="0">
              <a:solidFill>
                <a:prstClr val="white"/>
              </a:solidFill>
            </a:endParaRPr>
          </a:p>
        </p:txBody>
      </p:sp>
    </p:spTree>
    <p:extLst>
      <p:ext uri="{BB962C8B-B14F-4D97-AF65-F5344CB8AC3E}">
        <p14:creationId xmlns:p14="http://schemas.microsoft.com/office/powerpoint/2010/main" val="216522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p:cTn id="7" dur="500" fill="hold"/>
                                        <p:tgtEl>
                                          <p:spTgt spid="218"/>
                                        </p:tgtEl>
                                        <p:attrNameLst>
                                          <p:attrName>ppt_w</p:attrName>
                                        </p:attrNameLst>
                                      </p:cBhvr>
                                      <p:tavLst>
                                        <p:tav tm="0">
                                          <p:val>
                                            <p:fltVal val="0"/>
                                          </p:val>
                                        </p:tav>
                                        <p:tav tm="100000">
                                          <p:val>
                                            <p:strVal val="#ppt_w"/>
                                          </p:val>
                                        </p:tav>
                                      </p:tavLst>
                                    </p:anim>
                                    <p:anim calcmode="lin" valueType="num">
                                      <p:cBhvr>
                                        <p:cTn id="8" dur="500" fill="hold"/>
                                        <p:tgtEl>
                                          <p:spTgt spid="218"/>
                                        </p:tgtEl>
                                        <p:attrNameLst>
                                          <p:attrName>ppt_h</p:attrName>
                                        </p:attrNameLst>
                                      </p:cBhvr>
                                      <p:tavLst>
                                        <p:tav tm="0">
                                          <p:val>
                                            <p:fltVal val="0"/>
                                          </p:val>
                                        </p:tav>
                                        <p:tav tm="100000">
                                          <p:val>
                                            <p:strVal val="#ppt_h"/>
                                          </p:val>
                                        </p:tav>
                                      </p:tavLst>
                                    </p:anim>
                                    <p:animEffect transition="in" filter="fade">
                                      <p:cBhvr>
                                        <p:cTn id="9" dur="500"/>
                                        <p:tgtEl>
                                          <p:spTgt spid="21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19"/>
                                        </p:tgtEl>
                                        <p:attrNameLst>
                                          <p:attrName>style.visibility</p:attrName>
                                        </p:attrNameLst>
                                      </p:cBhvr>
                                      <p:to>
                                        <p:strVal val="visible"/>
                                      </p:to>
                                    </p:set>
                                    <p:animEffect transition="in" filter="randombar(horizontal)">
                                      <p:cBhvr>
                                        <p:cTn id="14" dur="500"/>
                                        <p:tgtEl>
                                          <p:spTgt spid="21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p:nvPr/>
        </p:nvSpPr>
        <p:spPr>
          <a:xfrm>
            <a:off x="3643449" y="218724"/>
            <a:ext cx="6984677" cy="707846"/>
          </a:xfrm>
          <a:prstGeom prst="rect">
            <a:avLst/>
          </a:prstGeom>
          <a:noFill/>
          <a:ln>
            <a:noFill/>
          </a:ln>
        </p:spPr>
        <p:txBody>
          <a:bodyPr spcFirstLastPara="1" wrap="square" lIns="91425" tIns="45700" rIns="91425" bIns="45700" anchor="t" anchorCtr="0">
            <a:spAutoFit/>
          </a:bodyPr>
          <a:lstStyle/>
          <a:p>
            <a:pPr algn="ctr"/>
            <a:r>
              <a:rPr lang="en-US" sz="4000" b="1">
                <a:solidFill>
                  <a:srgbClr val="FF0000"/>
                </a:solidFill>
                <a:latin typeface="Times New Roman"/>
                <a:ea typeface="Times New Roman"/>
                <a:cs typeface="Times New Roman"/>
                <a:sym typeface="Times New Roman"/>
              </a:rPr>
              <a:t>CẤU TRÚC BÀI HỌC</a:t>
            </a:r>
            <a:endParaRPr sz="2800">
              <a:solidFill>
                <a:prstClr val="black"/>
              </a:solidFill>
            </a:endParaRPr>
          </a:p>
        </p:txBody>
      </p:sp>
      <p:grpSp>
        <p:nvGrpSpPr>
          <p:cNvPr id="2" name="Google Shape;138;p7"/>
          <p:cNvGrpSpPr/>
          <p:nvPr/>
        </p:nvGrpSpPr>
        <p:grpSpPr>
          <a:xfrm>
            <a:off x="-5629479" y="-450171"/>
            <a:ext cx="16624352" cy="8186013"/>
            <a:chOff x="-6875181" y="-1051632"/>
            <a:chExt cx="16624352" cy="8186013"/>
          </a:xfrm>
        </p:grpSpPr>
        <p:sp>
          <p:nvSpPr>
            <p:cNvPr id="139" name="Google Shape;139;p7"/>
            <p:cNvSpPr/>
            <p:nvPr/>
          </p:nvSpPr>
          <p:spPr>
            <a:xfrm>
              <a:off x="-6875181" y="-1051632"/>
              <a:ext cx="8186013" cy="8186013"/>
            </a:xfrm>
            <a:prstGeom prst="blockArc">
              <a:avLst>
                <a:gd name="adj1" fmla="val 18900000"/>
                <a:gd name="adj2" fmla="val 2700000"/>
                <a:gd name="adj3" fmla="val 264"/>
              </a:avLst>
            </a:prstGeom>
            <a:noFill/>
            <a:ln w="12700" cap="flat" cmpd="sng">
              <a:solidFill>
                <a:srgbClr val="599B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7"/>
            <p:cNvSpPr/>
            <p:nvPr/>
          </p:nvSpPr>
          <p:spPr>
            <a:xfrm>
              <a:off x="844285" y="608274"/>
              <a:ext cx="8904885" cy="1216549"/>
            </a:xfrm>
            <a:prstGeom prst="rect">
              <a:avLst/>
            </a:prstGeom>
            <a:solidFill>
              <a:schemeClr val="accent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7"/>
            <p:cNvSpPr txBox="1"/>
            <p:nvPr/>
          </p:nvSpPr>
          <p:spPr>
            <a:xfrm>
              <a:off x="844285" y="608274"/>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a:solidFill>
                  <a:prstClr val="white"/>
                </a:solidFill>
                <a:latin typeface="Times New Roman"/>
                <a:ea typeface="Times New Roman"/>
                <a:cs typeface="Times New Roman"/>
                <a:sym typeface="Times New Roman"/>
              </a:endParaRPr>
            </a:p>
          </p:txBody>
        </p:sp>
        <p:sp>
          <p:nvSpPr>
            <p:cNvPr id="142" name="Google Shape;142;p7"/>
            <p:cNvSpPr/>
            <p:nvPr/>
          </p:nvSpPr>
          <p:spPr>
            <a:xfrm>
              <a:off x="83941" y="456206"/>
              <a:ext cx="1520687" cy="1520687"/>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7"/>
            <p:cNvSpPr/>
            <p:nvPr/>
          </p:nvSpPr>
          <p:spPr>
            <a:xfrm>
              <a:off x="1286501" y="2433099"/>
              <a:ext cx="8462669" cy="1216549"/>
            </a:xfrm>
            <a:prstGeom prst="rect">
              <a:avLst/>
            </a:prstGeom>
            <a:solidFill>
              <a:srgbClr val="2EE844"/>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7"/>
            <p:cNvSpPr txBox="1"/>
            <p:nvPr/>
          </p:nvSpPr>
          <p:spPr>
            <a:xfrm>
              <a:off x="1286501" y="2433099"/>
              <a:ext cx="8462669"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6533">
                <a:solidFill>
                  <a:srgbClr val="0000CC"/>
                </a:solidFill>
                <a:latin typeface="Times New Roman"/>
                <a:ea typeface="Times New Roman"/>
                <a:cs typeface="Times New Roman"/>
                <a:sym typeface="Times New Roman"/>
              </a:endParaRPr>
            </a:p>
          </p:txBody>
        </p:sp>
        <p:sp>
          <p:nvSpPr>
            <p:cNvPr id="145" name="Google Shape;145;p7"/>
            <p:cNvSpPr/>
            <p:nvPr/>
          </p:nvSpPr>
          <p:spPr>
            <a:xfrm>
              <a:off x="526157" y="2281030"/>
              <a:ext cx="1520687" cy="1520687"/>
            </a:xfrm>
            <a:prstGeom prst="ellipse">
              <a:avLst/>
            </a:prstGeom>
            <a:solidFill>
              <a:schemeClr val="lt1"/>
            </a:solidFill>
            <a:ln w="9525" cap="flat" cmpd="sng">
              <a:solidFill>
                <a:srgbClr val="2EE844"/>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7"/>
            <p:cNvSpPr/>
            <p:nvPr/>
          </p:nvSpPr>
          <p:spPr>
            <a:xfrm>
              <a:off x="844285" y="4257923"/>
              <a:ext cx="8904885" cy="1216549"/>
            </a:xfrm>
            <a:prstGeom prst="rect">
              <a:avLst/>
            </a:prstGeom>
            <a:solidFill>
              <a:srgbClr val="5999D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7"/>
            <p:cNvSpPr txBox="1"/>
            <p:nvPr/>
          </p:nvSpPr>
          <p:spPr>
            <a:xfrm>
              <a:off x="844285" y="4257923"/>
              <a:ext cx="8904885" cy="1216549"/>
            </a:xfrm>
            <a:prstGeom prst="rect">
              <a:avLst/>
            </a:prstGeom>
            <a:noFill/>
            <a:ln>
              <a:noFill/>
            </a:ln>
          </p:spPr>
          <p:txBody>
            <a:bodyPr spcFirstLastPara="1" wrap="square" lIns="1287500" tIns="220133" rIns="220133" bIns="220133" anchor="ctr" anchorCtr="0">
              <a:noAutofit/>
            </a:bodyPr>
            <a:lstStyle/>
            <a:p>
              <a:pPr>
                <a:lnSpc>
                  <a:spcPct val="90000"/>
                </a:lnSpc>
                <a:buClr>
                  <a:prstClr val="black"/>
                </a:buClr>
                <a:buSzPts val="6500"/>
              </a:pPr>
              <a:endParaRPr sz="4267" b="1">
                <a:solidFill>
                  <a:srgbClr val="FFFF00"/>
                </a:solidFill>
                <a:latin typeface="Times New Roman"/>
                <a:ea typeface="Times New Roman"/>
                <a:cs typeface="Times New Roman"/>
                <a:sym typeface="Times New Roman"/>
              </a:endParaRPr>
            </a:p>
          </p:txBody>
        </p:sp>
        <p:sp>
          <p:nvSpPr>
            <p:cNvPr id="148" name="Google Shape;148;p7"/>
            <p:cNvSpPr/>
            <p:nvPr/>
          </p:nvSpPr>
          <p:spPr>
            <a:xfrm>
              <a:off x="83941" y="4105854"/>
              <a:ext cx="1520687" cy="1520687"/>
            </a:xfrm>
            <a:prstGeom prst="ellipse">
              <a:avLst/>
            </a:prstGeom>
            <a:solidFill>
              <a:schemeClr val="lt1"/>
            </a:solidFill>
            <a:ln w="9525" cap="flat" cmpd="sng">
              <a:solidFill>
                <a:srgbClr val="5999D5"/>
              </a:solidFill>
              <a:prstDash val="solid"/>
              <a:miter lim="800000"/>
              <a:headEnd type="none" w="sm" len="sm"/>
              <a:tailEnd type="none" w="sm" len="sm"/>
            </a:ln>
          </p:spPr>
          <p:txBody>
            <a:bodyPr spcFirstLastPara="1" wrap="square" lIns="121900" tIns="121900" rIns="121900" bIns="121900" anchor="ctr" anchorCtr="0">
              <a:noAutofit/>
            </a:bodyPr>
            <a:lstStyle/>
            <a:p>
              <a:endParaRPr sz="2400">
                <a:solidFill>
                  <a:prstClr val="black"/>
                </a:solidFill>
              </a:endParaRPr>
            </a:p>
          </p:txBody>
        </p:sp>
      </p:grpSp>
      <p:pic>
        <p:nvPicPr>
          <p:cNvPr id="18" name="Google Shape;238;p25"/>
          <p:cNvPicPr preferRelativeResize="0"/>
          <p:nvPr/>
        </p:nvPicPr>
        <p:blipFill rotWithShape="1">
          <a:blip r:embed="rId3">
            <a:alphaModFix/>
          </a:blip>
          <a:srcRect/>
          <a:stretch/>
        </p:blipFill>
        <p:spPr>
          <a:xfrm>
            <a:off x="1523249" y="1298897"/>
            <a:ext cx="1133475" cy="1038225"/>
          </a:xfrm>
          <a:prstGeom prst="rect">
            <a:avLst/>
          </a:prstGeom>
          <a:noFill/>
          <a:ln>
            <a:noFill/>
          </a:ln>
        </p:spPr>
      </p:pic>
      <p:pic>
        <p:nvPicPr>
          <p:cNvPr id="19" name="Google Shape;238;p25"/>
          <p:cNvPicPr preferRelativeResize="0"/>
          <p:nvPr/>
        </p:nvPicPr>
        <p:blipFill rotWithShape="1">
          <a:blip r:embed="rId3">
            <a:alphaModFix/>
          </a:blip>
          <a:srcRect/>
          <a:stretch/>
        </p:blipFill>
        <p:spPr>
          <a:xfrm>
            <a:off x="1965465" y="3194362"/>
            <a:ext cx="1133475" cy="1038225"/>
          </a:xfrm>
          <a:prstGeom prst="rect">
            <a:avLst/>
          </a:prstGeom>
          <a:noFill/>
          <a:ln>
            <a:noFill/>
          </a:ln>
        </p:spPr>
      </p:pic>
      <p:pic>
        <p:nvPicPr>
          <p:cNvPr id="20" name="Google Shape;238;p25"/>
          <p:cNvPicPr preferRelativeResize="0"/>
          <p:nvPr/>
        </p:nvPicPr>
        <p:blipFill rotWithShape="1">
          <a:blip r:embed="rId3">
            <a:alphaModFix/>
          </a:blip>
          <a:srcRect/>
          <a:stretch/>
        </p:blipFill>
        <p:spPr>
          <a:xfrm>
            <a:off x="1438921" y="4990553"/>
            <a:ext cx="1133475" cy="1038225"/>
          </a:xfrm>
          <a:prstGeom prst="rect">
            <a:avLst/>
          </a:prstGeom>
          <a:noFill/>
          <a:ln>
            <a:noFill/>
          </a:ln>
        </p:spPr>
      </p:pic>
      <p:sp>
        <p:nvSpPr>
          <p:cNvPr id="4" name="Rectangle 3"/>
          <p:cNvSpPr/>
          <p:nvPr/>
        </p:nvSpPr>
        <p:spPr>
          <a:xfrm>
            <a:off x="2844075" y="1188087"/>
            <a:ext cx="8150797" cy="1323439"/>
          </a:xfrm>
          <a:prstGeom prst="rect">
            <a:avLst/>
          </a:prstGeom>
        </p:spPr>
        <p:txBody>
          <a:bodyPr wrap="square">
            <a:spAutoFit/>
          </a:bodyPr>
          <a:lstStyle/>
          <a:p>
            <a:r>
              <a:rPr lang="en-US" sz="4000" b="1" dirty="0">
                <a:solidFill>
                  <a:srgbClr val="060606"/>
                </a:solidFill>
                <a:latin typeface="Times New Roman" panose="02020603050405020304" pitchFamily="18" charset="0"/>
                <a:ea typeface="Calibri" panose="020F0502020204030204" pitchFamily="34" charset="0"/>
              </a:rPr>
              <a:t>ĐẶC ĐIỂM CẤU TẠO VỎ NGUYÊN TỬ KHÍ HIẾM</a:t>
            </a:r>
            <a:endParaRPr lang="en-US" sz="4000" dirty="0">
              <a:solidFill>
                <a:srgbClr val="060606"/>
              </a:solidFill>
            </a:endParaRPr>
          </a:p>
        </p:txBody>
      </p:sp>
      <p:sp>
        <p:nvSpPr>
          <p:cNvPr id="8" name="Rectangle 7"/>
          <p:cNvSpPr/>
          <p:nvPr/>
        </p:nvSpPr>
        <p:spPr>
          <a:xfrm>
            <a:off x="3398546" y="3357647"/>
            <a:ext cx="3737242" cy="707886"/>
          </a:xfrm>
          <a:prstGeom prst="rect">
            <a:avLst/>
          </a:prstGeom>
        </p:spPr>
        <p:txBody>
          <a:bodyPr wrap="none">
            <a:spAutoFit/>
          </a:bodyPr>
          <a:lstStyle/>
          <a:p>
            <a:r>
              <a:rPr lang="en-US" sz="4000" b="1">
                <a:solidFill>
                  <a:srgbClr val="FF0000"/>
                </a:solidFill>
                <a:latin typeface="Times New Roman" panose="02020603050405020304" pitchFamily="18" charset="0"/>
                <a:ea typeface="Calibri" panose="020F0502020204030204" pitchFamily="34" charset="0"/>
              </a:rPr>
              <a:t>LIÊN KẾT ION</a:t>
            </a:r>
            <a:endParaRPr lang="en-US" sz="4000">
              <a:solidFill>
                <a:prstClr val="black"/>
              </a:solidFill>
            </a:endParaRPr>
          </a:p>
        </p:txBody>
      </p:sp>
      <p:sp>
        <p:nvSpPr>
          <p:cNvPr id="12" name="Rectangle 11"/>
          <p:cNvSpPr/>
          <p:nvPr/>
        </p:nvSpPr>
        <p:spPr>
          <a:xfrm>
            <a:off x="2959608" y="5113715"/>
            <a:ext cx="6734151" cy="707886"/>
          </a:xfrm>
          <a:prstGeom prst="rect">
            <a:avLst/>
          </a:prstGeom>
        </p:spPr>
        <p:txBody>
          <a:bodyPr wrap="none">
            <a:spAutoFit/>
          </a:bodyPr>
          <a:lstStyle/>
          <a:p>
            <a:r>
              <a:rPr lang="en-US" sz="4000" b="1">
                <a:solidFill>
                  <a:srgbClr val="FFFF00"/>
                </a:solidFill>
                <a:latin typeface="Times New Roman" panose="02020603050405020304" pitchFamily="18" charset="0"/>
                <a:ea typeface="Calibri" panose="020F0502020204030204" pitchFamily="34" charset="0"/>
              </a:rPr>
              <a:t>LIÊN KẾT CỘNG HÓA TRỊ </a:t>
            </a:r>
            <a:endParaRPr lang="en-US" sz="4000">
              <a:solidFill>
                <a:srgbClr val="FFFF00"/>
              </a:solidFill>
            </a:endParaRPr>
          </a:p>
        </p:txBody>
      </p:sp>
    </p:spTree>
    <p:extLst>
      <p:ext uri="{BB962C8B-B14F-4D97-AF65-F5344CB8AC3E}">
        <p14:creationId xmlns:p14="http://schemas.microsoft.com/office/powerpoint/2010/main" val="412776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p:cTn id="7" dur="500" fill="hold"/>
                                        <p:tgtEl>
                                          <p:spTgt spid="137"/>
                                        </p:tgtEl>
                                        <p:attrNameLst>
                                          <p:attrName>ppt_w</p:attrName>
                                        </p:attrNameLst>
                                      </p:cBhvr>
                                      <p:tavLst>
                                        <p:tav tm="0">
                                          <p:val>
                                            <p:fltVal val="0"/>
                                          </p:val>
                                        </p:tav>
                                        <p:tav tm="100000">
                                          <p:val>
                                            <p:strVal val="#ppt_w"/>
                                          </p:val>
                                        </p:tav>
                                      </p:tavLst>
                                    </p:anim>
                                    <p:anim calcmode="lin" valueType="num">
                                      <p:cBhvr>
                                        <p:cTn id="8" dur="500" fill="hold"/>
                                        <p:tgtEl>
                                          <p:spTgt spid="137"/>
                                        </p:tgtEl>
                                        <p:attrNameLst>
                                          <p:attrName>ppt_h</p:attrName>
                                        </p:attrNameLst>
                                      </p:cBhvr>
                                      <p:tavLst>
                                        <p:tav tm="0">
                                          <p:val>
                                            <p:fltVal val="0"/>
                                          </p:val>
                                        </p:tav>
                                        <p:tav tm="100000">
                                          <p:val>
                                            <p:strVal val="#ppt_h"/>
                                          </p:val>
                                        </p:tav>
                                      </p:tavLst>
                                    </p:anim>
                                    <p:animEffect transition="in" filter="fade">
                                      <p:cBhvr>
                                        <p:cTn id="9" dur="500"/>
                                        <p:tgtEl>
                                          <p:spTgt spid="13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4"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53" y="186526"/>
            <a:ext cx="11647358" cy="584775"/>
          </a:xfrm>
          <a:prstGeom prst="rect">
            <a:avLst/>
          </a:prstGeom>
        </p:spPr>
        <p:txBody>
          <a:bodyPr wrap="square">
            <a:spAutoFit/>
          </a:bodyPr>
          <a:lstStyle/>
          <a:p>
            <a:pPr algn="ctr"/>
            <a:r>
              <a:rPr lang="en-US" sz="3200" b="1" u="sng" dirty="0">
                <a:solidFill>
                  <a:srgbClr val="0000CC"/>
                </a:solidFill>
                <a:latin typeface="Times New Roman" panose="02020603050405020304" pitchFamily="18" charset="0"/>
                <a:ea typeface="Times New Roman" panose="02020603050405020304" pitchFamily="18" charset="0"/>
              </a:rPr>
              <a:t>CHỦ ĐỀ 3- BÀI 5</a:t>
            </a:r>
            <a:r>
              <a:rPr lang="en-US" sz="3200" b="1" dirty="0">
                <a:solidFill>
                  <a:srgbClr val="0000CC"/>
                </a:solidFill>
                <a:latin typeface="Times New Roman" panose="02020603050405020304" pitchFamily="18" charset="0"/>
                <a:ea typeface="Times New Roman" panose="02020603050405020304" pitchFamily="18" charset="0"/>
              </a:rPr>
              <a:t>: GIỚI THIỆU VỀ LIÊN KẾT HÓA HỌC</a:t>
            </a:r>
            <a:endParaRPr lang="en-US" sz="3200" b="1" dirty="0">
              <a:solidFill>
                <a:srgbClr val="0000CC"/>
              </a:solidFill>
            </a:endParaRPr>
          </a:p>
        </p:txBody>
      </p:sp>
      <p:sp>
        <p:nvSpPr>
          <p:cNvPr id="11" name="Rectangle 10"/>
          <p:cNvSpPr/>
          <p:nvPr/>
        </p:nvSpPr>
        <p:spPr>
          <a:xfrm>
            <a:off x="330303" y="1163412"/>
            <a:ext cx="10174708" cy="593304"/>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 ĐIỂM CẤU TẠO VỎ NGUYÊN TỬ KHÍ HIẾM </a:t>
            </a:r>
            <a:endParaRPr lang="en-US" sz="2400" u="sng"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0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_3.png"/>
          <p:cNvPicPr/>
          <p:nvPr/>
        </p:nvPicPr>
        <p:blipFill>
          <a:blip r:embed="rId2"/>
          <a:stretch>
            <a:fillRect/>
          </a:stretch>
        </p:blipFill>
        <p:spPr>
          <a:xfrm>
            <a:off x="1731363" y="2082358"/>
            <a:ext cx="8193687" cy="3478994"/>
          </a:xfrm>
          <a:prstGeom prst="rect">
            <a:avLst/>
          </a:prstGeom>
        </p:spPr>
      </p:pic>
      <p:sp>
        <p:nvSpPr>
          <p:cNvPr id="12" name="Oval 11"/>
          <p:cNvSpPr/>
          <p:nvPr/>
        </p:nvSpPr>
        <p:spPr>
          <a:xfrm>
            <a:off x="2648467" y="2763947"/>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2621819" y="4007602"/>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240726" y="244036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5240726" y="425194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4446247" y="3322558"/>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4681509" y="4007602"/>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a:off x="4666519" y="271021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5838668" y="271994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6048530" y="3343530"/>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5799943" y="401285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8225433" y="2003001"/>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8225433" y="464169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9389674" y="3343530"/>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8999929" y="2302429"/>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9063220" y="426506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7287508" y="4187484"/>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7044750" y="3352778"/>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7357253" y="2411113"/>
            <a:ext cx="389745" cy="3897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1830891" y="5365725"/>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2 electron</a:t>
            </a:r>
            <a:endParaRPr lang="en-US" sz="3600">
              <a:solidFill>
                <a:srgbClr val="2313F9"/>
              </a:solidFill>
            </a:endParaRPr>
          </a:p>
        </p:txBody>
      </p:sp>
      <p:sp>
        <p:nvSpPr>
          <p:cNvPr id="37" name="Rectangle 36"/>
          <p:cNvSpPr/>
          <p:nvPr/>
        </p:nvSpPr>
        <p:spPr>
          <a:xfrm>
            <a:off x="4416267" y="5385219"/>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8 electron</a:t>
            </a:r>
            <a:endParaRPr lang="en-US" sz="3600">
              <a:solidFill>
                <a:srgbClr val="2313F9"/>
              </a:solidFill>
            </a:endParaRPr>
          </a:p>
        </p:txBody>
      </p:sp>
      <p:sp>
        <p:nvSpPr>
          <p:cNvPr id="38" name="Rectangle 37"/>
          <p:cNvSpPr/>
          <p:nvPr/>
        </p:nvSpPr>
        <p:spPr>
          <a:xfrm>
            <a:off x="7419503" y="5358504"/>
            <a:ext cx="2112758" cy="646331"/>
          </a:xfrm>
          <a:prstGeom prst="rect">
            <a:avLst/>
          </a:prstGeom>
        </p:spPr>
        <p:txBody>
          <a:bodyPr wrap="none">
            <a:spAutoFit/>
          </a:bodyPr>
          <a:lstStyle/>
          <a:p>
            <a:r>
              <a:rPr lang="en-US" sz="3600" b="1">
                <a:solidFill>
                  <a:srgbClr val="2313F9"/>
                </a:solidFill>
                <a:latin typeface="Times New Roman" panose="02020603050405020304" pitchFamily="18" charset="0"/>
                <a:ea typeface="Calibri" panose="020F0502020204030204" pitchFamily="34" charset="0"/>
              </a:rPr>
              <a:t>8 electron</a:t>
            </a:r>
            <a:endParaRPr lang="en-US" sz="3600">
              <a:solidFill>
                <a:srgbClr val="2313F9"/>
              </a:solidFill>
            </a:endParaRPr>
          </a:p>
        </p:txBody>
      </p:sp>
      <p:sp>
        <p:nvSpPr>
          <p:cNvPr id="40" name="Rectangle 39"/>
          <p:cNvSpPr/>
          <p:nvPr/>
        </p:nvSpPr>
        <p:spPr>
          <a:xfrm>
            <a:off x="149902" y="301229"/>
            <a:ext cx="12042098" cy="1077218"/>
          </a:xfrm>
          <a:prstGeom prst="rect">
            <a:avLst/>
          </a:prstGeom>
        </p:spPr>
        <p:txBody>
          <a:bodyPr wrap="square">
            <a:spAutoFit/>
          </a:bodyPr>
          <a:lstStyle/>
          <a:p>
            <a:pPr algn="ctr"/>
            <a:r>
              <a:rPr lang="en-US" sz="3200" b="1" dirty="0" err="1">
                <a:solidFill>
                  <a:srgbClr val="2313F9"/>
                </a:solidFill>
                <a:latin typeface="Times New Roman" panose="02020603050405020304" pitchFamily="18" charset="0"/>
                <a:ea typeface="Calibri" panose="020F0502020204030204" pitchFamily="34" charset="0"/>
              </a:rPr>
              <a:t>Quan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sát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hình</a:t>
            </a:r>
            <a:r>
              <a:rPr lang="en-US" sz="3200" b="1" dirty="0">
                <a:solidFill>
                  <a:srgbClr val="2313F9"/>
                </a:solidFill>
                <a:latin typeface="Times New Roman" panose="02020603050405020304" pitchFamily="18" charset="0"/>
                <a:ea typeface="Calibri" panose="020F0502020204030204" pitchFamily="34" charset="0"/>
              </a:rPr>
              <a:t> 5.1, </a:t>
            </a:r>
            <a:r>
              <a:rPr lang="en-US" sz="3200" b="1" dirty="0" err="1">
                <a:solidFill>
                  <a:srgbClr val="2313F9"/>
                </a:solidFill>
                <a:latin typeface="Times New Roman" panose="02020603050405020304" pitchFamily="18" charset="0"/>
                <a:ea typeface="Calibri" panose="020F0502020204030204" pitchFamily="34" charset="0"/>
              </a:rPr>
              <a:t>hãy</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cho</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biết</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số</a:t>
            </a:r>
            <a:r>
              <a:rPr lang="en-US" sz="3200" b="1" dirty="0">
                <a:solidFill>
                  <a:srgbClr val="2313F9"/>
                </a:solidFill>
                <a:latin typeface="Times New Roman" panose="02020603050405020304" pitchFamily="18" charset="0"/>
                <a:ea typeface="Calibri" panose="020F0502020204030204" pitchFamily="34" charset="0"/>
              </a:rPr>
              <a:t> electron ở </a:t>
            </a:r>
            <a:r>
              <a:rPr lang="en-US" sz="3200" b="1" dirty="0" err="1">
                <a:solidFill>
                  <a:srgbClr val="2313F9"/>
                </a:solidFill>
                <a:latin typeface="Times New Roman" panose="02020603050405020304" pitchFamily="18" charset="0"/>
                <a:ea typeface="Calibri" panose="020F0502020204030204" pitchFamily="34" charset="0"/>
              </a:rPr>
              <a:t>lớp</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ngoài</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cùng</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của</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vỏ</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nguyên</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tử</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khí</a:t>
            </a:r>
            <a:r>
              <a:rPr lang="en-US" sz="3200" b="1" dirty="0">
                <a:solidFill>
                  <a:srgbClr val="2313F9"/>
                </a:solidFill>
                <a:latin typeface="Times New Roman" panose="02020603050405020304" pitchFamily="18" charset="0"/>
                <a:ea typeface="Calibri" panose="020F0502020204030204" pitchFamily="34" charset="0"/>
              </a:rPr>
              <a:t> </a:t>
            </a:r>
            <a:r>
              <a:rPr lang="en-US" sz="3200" b="1" dirty="0" err="1">
                <a:solidFill>
                  <a:srgbClr val="2313F9"/>
                </a:solidFill>
                <a:latin typeface="Times New Roman" panose="02020603050405020304" pitchFamily="18" charset="0"/>
                <a:ea typeface="Calibri" panose="020F0502020204030204" pitchFamily="34" charset="0"/>
              </a:rPr>
              <a:t>hiếm</a:t>
            </a:r>
            <a:r>
              <a:rPr lang="en-US" sz="3200" b="1" dirty="0">
                <a:solidFill>
                  <a:srgbClr val="2313F9"/>
                </a:solidFill>
                <a:latin typeface="Times New Roman" panose="02020603050405020304" pitchFamily="18" charset="0"/>
                <a:ea typeface="Calibri" panose="020F0502020204030204" pitchFamily="34" charset="0"/>
              </a:rPr>
              <a:t>? </a:t>
            </a:r>
            <a:endParaRPr lang="en-US" sz="3200" b="1" dirty="0">
              <a:solidFill>
                <a:srgbClr val="2313F9"/>
              </a:solidFill>
            </a:endParaRPr>
          </a:p>
        </p:txBody>
      </p:sp>
    </p:spTree>
    <p:extLst>
      <p:ext uri="{BB962C8B-B14F-4D97-AF65-F5344CB8AC3E}">
        <p14:creationId xmlns:p14="http://schemas.microsoft.com/office/powerpoint/2010/main" val="325043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ppt_w</p:attrName>
                                        </p:attrNameLst>
                                      </p:cBhvr>
                                      <p:tavLst>
                                        <p:tav tm="0">
                                          <p:val>
                                            <p:fltVal val="0"/>
                                          </p:val>
                                        </p:tav>
                                        <p:tav tm="100000">
                                          <p:val>
                                            <p:strVal val="#ppt_w"/>
                                          </p:val>
                                        </p:tav>
                                      </p:tavLst>
                                    </p:anim>
                                    <p:anim calcmode="lin" valueType="num">
                                      <p:cBhvr>
                                        <p:cTn id="66" dur="500" fill="hold"/>
                                        <p:tgtEl>
                                          <p:spTgt spid="27"/>
                                        </p:tgtEl>
                                        <p:attrNameLst>
                                          <p:attrName>ppt_h</p:attrName>
                                        </p:attrNameLst>
                                      </p:cBhvr>
                                      <p:tavLst>
                                        <p:tav tm="0">
                                          <p:val>
                                            <p:fltVal val="0"/>
                                          </p:val>
                                        </p:tav>
                                        <p:tav tm="100000">
                                          <p:val>
                                            <p:strVal val="#ppt_h"/>
                                          </p:val>
                                        </p:tav>
                                      </p:tavLst>
                                    </p:anim>
                                    <p:animEffect transition="in" filter="fade">
                                      <p:cBhvr>
                                        <p:cTn id="67" dur="500"/>
                                        <p:tgtEl>
                                          <p:spTgt spid="2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p:cTn id="93" dur="500" fill="hold"/>
                                        <p:tgtEl>
                                          <p:spTgt spid="34"/>
                                        </p:tgtEl>
                                        <p:attrNameLst>
                                          <p:attrName>ppt_w</p:attrName>
                                        </p:attrNameLst>
                                      </p:cBhvr>
                                      <p:tavLst>
                                        <p:tav tm="0">
                                          <p:val>
                                            <p:fltVal val="0"/>
                                          </p:val>
                                        </p:tav>
                                        <p:tav tm="100000">
                                          <p:val>
                                            <p:strVal val="#ppt_w"/>
                                          </p:val>
                                        </p:tav>
                                      </p:tavLst>
                                    </p:anim>
                                    <p:anim calcmode="lin" valueType="num">
                                      <p:cBhvr>
                                        <p:cTn id="94" dur="500" fill="hold"/>
                                        <p:tgtEl>
                                          <p:spTgt spid="34"/>
                                        </p:tgtEl>
                                        <p:attrNameLst>
                                          <p:attrName>ppt_h</p:attrName>
                                        </p:attrNameLst>
                                      </p:cBhvr>
                                      <p:tavLst>
                                        <p:tav tm="0">
                                          <p:val>
                                            <p:fltVal val="0"/>
                                          </p:val>
                                        </p:tav>
                                        <p:tav tm="100000">
                                          <p:val>
                                            <p:strVal val="#ppt_h"/>
                                          </p:val>
                                        </p:tav>
                                      </p:tavLst>
                                    </p:anim>
                                    <p:animEffect transition="in" filter="fade">
                                      <p:cBhvr>
                                        <p:cTn id="95" dur="500"/>
                                        <p:tgtEl>
                                          <p:spTgt spid="3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ppt_w</p:attrName>
                                        </p:attrNameLst>
                                      </p:cBhvr>
                                      <p:tavLst>
                                        <p:tav tm="0">
                                          <p:val>
                                            <p:fltVal val="0"/>
                                          </p:val>
                                        </p:tav>
                                        <p:tav tm="100000">
                                          <p:val>
                                            <p:strVal val="#ppt_w"/>
                                          </p:val>
                                        </p:tav>
                                      </p:tavLst>
                                    </p:anim>
                                    <p:anim calcmode="lin" valueType="num">
                                      <p:cBhvr>
                                        <p:cTn id="99" dur="500" fill="hold"/>
                                        <p:tgtEl>
                                          <p:spTgt spid="33"/>
                                        </p:tgtEl>
                                        <p:attrNameLst>
                                          <p:attrName>ppt_h</p:attrName>
                                        </p:attrNameLst>
                                      </p:cBhvr>
                                      <p:tavLst>
                                        <p:tav tm="0">
                                          <p:val>
                                            <p:fltVal val="0"/>
                                          </p:val>
                                        </p:tav>
                                        <p:tav tm="100000">
                                          <p:val>
                                            <p:strVal val="#ppt_h"/>
                                          </p:val>
                                        </p:tav>
                                      </p:tavLst>
                                    </p:anim>
                                    <p:animEffect transition="in" filter="fade">
                                      <p:cBhvr>
                                        <p:cTn id="100" dur="500"/>
                                        <p:tgtEl>
                                          <p:spTgt spid="3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fltVal val="0"/>
                                          </p:val>
                                        </p:tav>
                                        <p:tav tm="100000">
                                          <p:val>
                                            <p:strVal val="#ppt_h"/>
                                          </p:val>
                                        </p:tav>
                                      </p:tavLst>
                                    </p:anim>
                                    <p:animEffect transition="in" filter="fade">
                                      <p:cBhvr>
                                        <p:cTn id="105" dur="500"/>
                                        <p:tgtEl>
                                          <p:spTgt spid="2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4853" y="186526"/>
            <a:ext cx="11647358" cy="584775"/>
          </a:xfrm>
          <a:prstGeom prst="rect">
            <a:avLst/>
          </a:prstGeom>
        </p:spPr>
        <p:txBody>
          <a:bodyPr wrap="square">
            <a:spAutoFit/>
          </a:bodyPr>
          <a:lstStyle/>
          <a:p>
            <a:pPr algn="ctr"/>
            <a:r>
              <a:rPr lang="en-US" sz="3200" b="1" u="sng" dirty="0">
                <a:solidFill>
                  <a:srgbClr val="0000CC"/>
                </a:solidFill>
                <a:latin typeface="Times New Roman" panose="02020603050405020304" pitchFamily="18" charset="0"/>
                <a:ea typeface="Times New Roman" panose="02020603050405020304" pitchFamily="18" charset="0"/>
              </a:rPr>
              <a:t>CHỦ ĐỀ 3- BÀI 5</a:t>
            </a:r>
            <a:r>
              <a:rPr lang="en-US" sz="3200" b="1" dirty="0">
                <a:solidFill>
                  <a:srgbClr val="0000CC"/>
                </a:solidFill>
                <a:latin typeface="Times New Roman" panose="02020603050405020304" pitchFamily="18" charset="0"/>
                <a:ea typeface="Times New Roman" panose="02020603050405020304" pitchFamily="18" charset="0"/>
              </a:rPr>
              <a:t>: GIỚI THIỆU VỀ LIÊN KẾT HÓA HỌC</a:t>
            </a:r>
            <a:endParaRPr lang="en-US" sz="3200" b="1" dirty="0">
              <a:solidFill>
                <a:srgbClr val="0000CC"/>
              </a:solidFill>
            </a:endParaRPr>
          </a:p>
        </p:txBody>
      </p:sp>
      <p:sp>
        <p:nvSpPr>
          <p:cNvPr id="11" name="Rectangle 10"/>
          <p:cNvSpPr/>
          <p:nvPr/>
        </p:nvSpPr>
        <p:spPr>
          <a:xfrm>
            <a:off x="330303" y="1163412"/>
            <a:ext cx="10174708" cy="593304"/>
          </a:xfrm>
          <a:prstGeom prst="rect">
            <a:avLst/>
          </a:prstGeom>
        </p:spPr>
        <p:txBody>
          <a:bodyPr wrap="none">
            <a:spAutoFit/>
          </a:bodyPr>
          <a:lstStyle/>
          <a:p>
            <a:pPr algn="just">
              <a:lnSpc>
                <a:spcPct val="107000"/>
              </a:lnSpc>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 ĐIỂM CẤU TẠO VỎ NGUYÊN TỬ KHÍ HIẾM </a:t>
            </a:r>
            <a:endParaRPr lang="en-US" sz="2400" u="sng"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603380" y="2536668"/>
            <a:ext cx="10089502" cy="1077218"/>
          </a:xfrm>
          <a:prstGeom prst="rect">
            <a:avLst/>
          </a:prstGeom>
        </p:spPr>
        <p:txBody>
          <a:bodyPr wrap="square">
            <a:spAutoFit/>
          </a:bodyPr>
          <a:lstStyle/>
          <a:p>
            <a:pPr algn="just"/>
            <a:r>
              <a:rPr lang="en-US" sz="3200" dirty="0" err="1">
                <a:solidFill>
                  <a:srgbClr val="0000CC"/>
                </a:solidFill>
                <a:latin typeface="Times New Roman" panose="02020603050405020304" pitchFamily="18" charset="0"/>
                <a:ea typeface="Times New Roman" panose="02020603050405020304" pitchFamily="18" charset="0"/>
              </a:rPr>
              <a:t>Lớp</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vỏ</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ngoài</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cùng</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của</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nguyên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tử</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khí</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hiếm</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có</a:t>
            </a:r>
            <a:r>
              <a:rPr lang="en-US" sz="3200" dirty="0">
                <a:solidFill>
                  <a:srgbClr val="0000CC"/>
                </a:solidFill>
                <a:latin typeface="Times New Roman" panose="02020603050405020304" pitchFamily="18" charset="0"/>
                <a:ea typeface="Times New Roman" panose="02020603050405020304" pitchFamily="18" charset="0"/>
              </a:rPr>
              <a:t> 8 electron (</a:t>
            </a:r>
            <a:r>
              <a:rPr lang="en-US" sz="3200" dirty="0" err="1">
                <a:solidFill>
                  <a:srgbClr val="0000CC"/>
                </a:solidFill>
                <a:latin typeface="Times New Roman" panose="02020603050405020304" pitchFamily="18" charset="0"/>
                <a:ea typeface="Times New Roman" panose="02020603050405020304" pitchFamily="18" charset="0"/>
              </a:rPr>
              <a:t>riêng</a:t>
            </a:r>
            <a:r>
              <a:rPr lang="en-US" sz="3200" dirty="0">
                <a:solidFill>
                  <a:srgbClr val="0000CC"/>
                </a:solidFill>
                <a:latin typeface="Times New Roman" panose="02020603050405020304" pitchFamily="18" charset="0"/>
                <a:ea typeface="Times New Roman" panose="02020603050405020304" pitchFamily="18" charset="0"/>
              </a:rPr>
              <a:t> helium </a:t>
            </a:r>
            <a:r>
              <a:rPr lang="en-US" sz="3200" dirty="0" err="1">
                <a:solidFill>
                  <a:srgbClr val="0000CC"/>
                </a:solidFill>
                <a:latin typeface="Times New Roman" panose="02020603050405020304" pitchFamily="18" charset="0"/>
                <a:ea typeface="Times New Roman" panose="02020603050405020304" pitchFamily="18" charset="0"/>
              </a:rPr>
              <a:t>có</a:t>
            </a:r>
            <a:r>
              <a:rPr lang="en-US" sz="3200" dirty="0">
                <a:solidFill>
                  <a:srgbClr val="0000CC"/>
                </a:solidFill>
                <a:latin typeface="Times New Roman" panose="02020603050405020304" pitchFamily="18" charset="0"/>
                <a:ea typeface="Times New Roman" panose="02020603050405020304" pitchFamily="18" charset="0"/>
              </a:rPr>
              <a:t> 2 electron), </a:t>
            </a:r>
            <a:r>
              <a:rPr lang="en-US" sz="3200" dirty="0" err="1">
                <a:solidFill>
                  <a:srgbClr val="0000CC"/>
                </a:solidFill>
                <a:latin typeface="Times New Roman" panose="02020603050405020304" pitchFamily="18" charset="0"/>
                <a:ea typeface="Times New Roman" panose="02020603050405020304" pitchFamily="18" charset="0"/>
              </a:rPr>
              <a:t>là</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lớp</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vỏ</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bền</a:t>
            </a:r>
            <a:r>
              <a:rPr lang="en-US" sz="3200" dirty="0">
                <a:solidFill>
                  <a:srgbClr val="0000CC"/>
                </a:solidFill>
                <a:latin typeface="Times New Roman" panose="02020603050405020304" pitchFamily="18" charset="0"/>
                <a:ea typeface="Times New Roman" panose="02020603050405020304" pitchFamily="18" charset="0"/>
              </a:rPr>
              <a:t> </a:t>
            </a:r>
            <a:r>
              <a:rPr lang="en-US" sz="3200" dirty="0" err="1">
                <a:solidFill>
                  <a:srgbClr val="0000CC"/>
                </a:solidFill>
                <a:latin typeface="Times New Roman" panose="02020603050405020304" pitchFamily="18" charset="0"/>
                <a:ea typeface="Times New Roman" panose="02020603050405020304" pitchFamily="18" charset="0"/>
              </a:rPr>
              <a:t>vững</a:t>
            </a:r>
            <a:r>
              <a:rPr lang="en-US" sz="3200" dirty="0">
                <a:solidFill>
                  <a:srgbClr val="0000CC"/>
                </a:solidFill>
                <a:latin typeface="Times New Roman" panose="02020603050405020304" pitchFamily="18" charset="0"/>
                <a:ea typeface="Times New Roman" panose="02020603050405020304" pitchFamily="18" charset="0"/>
              </a:rPr>
              <a:t>.</a:t>
            </a:r>
            <a:endParaRPr lang="en-US" sz="3200" dirty="0">
              <a:solidFill>
                <a:srgbClr val="0000CC"/>
              </a:solidFill>
            </a:endParaRPr>
          </a:p>
        </p:txBody>
      </p:sp>
      <p:sp>
        <p:nvSpPr>
          <p:cNvPr id="5" name="Rectangle 4"/>
          <p:cNvSpPr/>
          <p:nvPr/>
        </p:nvSpPr>
        <p:spPr>
          <a:xfrm>
            <a:off x="113690" y="1611477"/>
            <a:ext cx="885179" cy="1015663"/>
          </a:xfrm>
          <a:prstGeom prst="rect">
            <a:avLst/>
          </a:prstGeom>
        </p:spPr>
        <p:txBody>
          <a:bodyPr wrap="none">
            <a:spAutoFit/>
          </a:bodyPr>
          <a:lstStyle/>
          <a:p>
            <a:r>
              <a:rPr lang="en-US" sz="6000" i="1" dirty="0">
                <a:solidFill>
                  <a:srgbClr val="0000FF"/>
                </a:solidFill>
                <a:latin typeface="Times New Roman" pitchFamily="18" charset="0"/>
                <a:cs typeface="Times New Roman" pitchFamily="18" charset="0"/>
                <a:sym typeface="Wingdings"/>
              </a:rPr>
              <a:t></a:t>
            </a:r>
            <a:endParaRPr lang="en-US" sz="6000" dirty="0"/>
          </a:p>
        </p:txBody>
      </p:sp>
    </p:spTree>
    <p:extLst>
      <p:ext uri="{BB962C8B-B14F-4D97-AF65-F5344CB8AC3E}">
        <p14:creationId xmlns:p14="http://schemas.microsoft.com/office/powerpoint/2010/main" val="24204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691039285,D:\Bài dự thi eleaning hbh 2016-2017\Chuong I 7 Hinh binh hanh\Media.ppcx"/>
  <p:tag name="ISPRING_CUSTOM_TIMING_USED" val="1"/>
  <p:tag name="GENSWF_SLIDE_TITLE" val="KIỂM TRA BÀI CŨ"/>
  <p:tag name="GENSWF_ADVANCE_TIME" val="6.64"/>
  <p:tag name="ISPRING_SLIDE_INDENT_LEVEL" val="0"/>
  <p:tag name="TIMING" val="|2.691|3.946"/>
  <p:tag name="ISPRING_SLIDE_ID_2" val="{8C52A501-15A3-435F-8B04-6C208BD420B2}"/>
</p:tagLst>
</file>

<file path=ppt/tags/tag2.xml><?xml version="1.0" encoding="utf-8"?>
<p:tagLst xmlns:a="http://schemas.openxmlformats.org/drawingml/2006/main" xmlns:r="http://schemas.openxmlformats.org/officeDocument/2006/relationships" xmlns:p="http://schemas.openxmlformats.org/presentationml/2006/main">
  <p:tag name="PPSNARRATION" val="2,1691039285,D:\Bài dự thi eleaning hbh 2016-2017\Chuong I 7 Hinh binh hanh\Media.ppcx"/>
  <p:tag name="ISPRING_CUSTOM_TIMING_USED" val="1"/>
  <p:tag name="GENSWF_SLIDE_TITLE" val="KIỂM TRA BÀI CŨ"/>
  <p:tag name="GENSWF_ADVANCE_TIME" val="6.64"/>
  <p:tag name="ISPRING_SLIDE_INDENT_LEVEL" val="0"/>
  <p:tag name="TIMING" val="|2.691|3.946"/>
  <p:tag name="ISPRING_SLIDE_ID_2" val="{8C52A501-15A3-435F-8B04-6C208BD420B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3550</Words>
  <PresentationFormat>Widescreen</PresentationFormat>
  <Paragraphs>247</Paragraphs>
  <Slides>53</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53</vt:i4>
      </vt:variant>
    </vt:vector>
  </HeadingPairs>
  <TitlesOfParts>
    <vt:vector size="64" baseType="lpstr">
      <vt:lpstr>Arial</vt:lpstr>
      <vt:lpstr>Calibri</vt:lpstr>
      <vt:lpstr>Calibri Light</vt:lpstr>
      <vt:lpstr>Symbol</vt:lpstr>
      <vt:lpstr>Times New Roman</vt:lpstr>
      <vt:lpstr>Times New Roman (Headings)</vt:lpstr>
      <vt:lpstr>VNI-Times</vt:lpstr>
      <vt:lpstr>思源黑体 Heavy</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thêm trang 34 KHTN lớp 7: Helium được phát hiện vào năm 1868, khi các nhà khoa học nhận thấy một số nguyên tố chưa được biết đến trong quang phổ ánh sáng từ Mặt Trời. Helium được đặt theo tên của thần Mặt Trời – Helios (theo tiếng Hy Lạp). Tuy nhiên, phải tới năm 1895, các nhà khoa học mới thu được helium trong quá trình xử lí quặng uranium. Mặc dù trong vũ trụ, helium là khí phổ biến thứ hai sau khí hydrogen, nhưng trên Trái Đất khí helium tương đối hiếm. Hãy tìm hiểu một số ứng dụng của helium trong thực tiễn.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2022-07-16T15:16:06Z</dcterms:created>
  <dcterms:modified xsi:type="dcterms:W3CDTF">2022-10-15T15:06:41Z</dcterms:modified>
</cp:coreProperties>
</file>