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 id="279" r:id="rId10"/>
    <p:sldId id="280" r:id="rId11"/>
    <p:sldId id="281" r:id="rId12"/>
    <p:sldId id="282" r:id="rId13"/>
    <p:sldId id="304" r:id="rId14"/>
    <p:sldId id="305" r:id="rId15"/>
    <p:sldId id="3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0"/>
    <a:srgbClr val="39930C"/>
    <a:srgbClr val="FFC908"/>
    <a:srgbClr val="FF6D2F"/>
    <a:srgbClr val="01A690"/>
    <a:srgbClr val="F48812"/>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varScale="1">
        <p:scale>
          <a:sx n="79" d="100"/>
          <a:sy n="79" d="100"/>
        </p:scale>
        <p:origin x="20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671420" y="141051"/>
            <a:ext cx="2849160" cy="1585639"/>
            <a:chOff x="3771623" y="1101441"/>
            <a:chExt cx="2849160"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623" y="1101441"/>
              <a:ext cx="2849160"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3892363" y="1601873"/>
              <a:ext cx="2607681" cy="584775"/>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KHỞI ĐỘNG</a:t>
              </a:r>
              <a:endParaRPr lang="vi-VN" sz="32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FE222EFB-D653-A783-6315-E5E6F6A9AE81}"/>
              </a:ext>
            </a:extLst>
          </p:cNvPr>
          <p:cNvGrpSpPr/>
          <p:nvPr/>
        </p:nvGrpSpPr>
        <p:grpSpPr>
          <a:xfrm>
            <a:off x="533408" y="1901606"/>
            <a:ext cx="10626441" cy="4796212"/>
            <a:chOff x="533408" y="1920737"/>
            <a:chExt cx="10626441" cy="4796212"/>
          </a:xfrm>
        </p:grpSpPr>
        <p:sp>
          <p:nvSpPr>
            <p:cNvPr id="12" name="TextBox 11">
              <a:extLst>
                <a:ext uri="{FF2B5EF4-FFF2-40B4-BE49-F238E27FC236}">
                  <a16:creationId xmlns:a16="http://schemas.microsoft.com/office/drawing/2014/main" id="{DA5C0BF6-A324-397D-A148-64739F70BEE4}"/>
                </a:ext>
              </a:extLst>
            </p:cNvPr>
            <p:cNvSpPr txBox="1"/>
            <p:nvPr/>
          </p:nvSpPr>
          <p:spPr>
            <a:xfrm>
              <a:off x="1593061"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được nghe mẹ kể nhiều về nghề kế toán của mẹ. Ứng dụng tin học giúp mẹ làm việc hiệu quả hơn nhiều, như việc theo dõi các giao dịch tài chính, tạo ra các báo cáo tổng hợp phức tạp.</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Guide to Sole Proprietor Accounting Software | Xero NZ">
              <a:extLst>
                <a:ext uri="{FF2B5EF4-FFF2-40B4-BE49-F238E27FC236}">
                  <a16:creationId xmlns:a16="http://schemas.microsoft.com/office/drawing/2014/main" id="{4B82EEA7-A919-BC1F-1282-AB2A802FD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23" y="3875426"/>
              <a:ext cx="5047650" cy="2841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ool boy student talking 20049378 PNG">
              <a:extLst>
                <a:ext uri="{FF2B5EF4-FFF2-40B4-BE49-F238E27FC236}">
                  <a16:creationId xmlns:a16="http://schemas.microsoft.com/office/drawing/2014/main" id="{17B5760B-2F87-32E8-FC16-2B788246F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8" y="1920737"/>
              <a:ext cx="997485" cy="1818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D6F76E9C-B548-166C-5815-BEF2E9BC4E19}"/>
              </a:ext>
            </a:extLst>
          </p:cNvPr>
          <p:cNvGrpSpPr/>
          <p:nvPr/>
        </p:nvGrpSpPr>
        <p:grpSpPr>
          <a:xfrm>
            <a:off x="932730" y="2043019"/>
            <a:ext cx="10591272" cy="4513386"/>
            <a:chOff x="932730" y="1920737"/>
            <a:chExt cx="10591272" cy="4513386"/>
          </a:xfrm>
        </p:grpSpPr>
        <p:sp>
          <p:nvSpPr>
            <p:cNvPr id="13" name="TextBox 12">
              <a:extLst>
                <a:ext uri="{FF2B5EF4-FFF2-40B4-BE49-F238E27FC236}">
                  <a16:creationId xmlns:a16="http://schemas.microsoft.com/office/drawing/2014/main" id="{AA3CD444-3AE4-B554-3933-725FC6A08172}"/>
                </a:ext>
              </a:extLst>
            </p:cNvPr>
            <p:cNvSpPr txBox="1"/>
            <p:nvPr/>
          </p:nvSpPr>
          <p:spPr>
            <a:xfrm>
              <a:off x="932730"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nghĩ chắc chắn ứng dụng tin học giúp tăng hiệu quả công việc cho nghề giáo viên. Thầy cô có thể dạy học trực tuyến và nhất là tớ thấy những tiết học trên lớp có ứng dụng tin học thì lôi cuốn và dễ hiểu hơn nhiều.</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a:extLst>
                <a:ext uri="{FF2B5EF4-FFF2-40B4-BE49-F238E27FC236}">
                  <a16:creationId xmlns:a16="http://schemas.microsoft.com/office/drawing/2014/main" id="{16E92800-D02E-0541-1848-2538E4E940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29"/>
            <a:stretch/>
          </p:blipFill>
          <p:spPr bwMode="auto">
            <a:xfrm>
              <a:off x="4216485" y="3237659"/>
              <a:ext cx="2999278" cy="31964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9BA1E1F-2FF4-1774-43B7-0813F003E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671361" y="1920737"/>
              <a:ext cx="852641" cy="1818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2C77667-D713-86E2-82FF-B18560525973}"/>
              </a:ext>
            </a:extLst>
          </p:cNvPr>
          <p:cNvGrpSpPr/>
          <p:nvPr/>
        </p:nvGrpSpPr>
        <p:grpSpPr>
          <a:xfrm>
            <a:off x="533408" y="1982829"/>
            <a:ext cx="10626441" cy="4633766"/>
            <a:chOff x="533408" y="2083183"/>
            <a:chExt cx="10626441" cy="4633766"/>
          </a:xfrm>
        </p:grpSpPr>
        <p:sp>
          <p:nvSpPr>
            <p:cNvPr id="21" name="TextBox 20">
              <a:extLst>
                <a:ext uri="{FF2B5EF4-FFF2-40B4-BE49-F238E27FC236}">
                  <a16:creationId xmlns:a16="http://schemas.microsoft.com/office/drawing/2014/main" id="{FAE37CAF-FD68-6230-806D-BE6487F68FA6}"/>
                </a:ext>
              </a:extLst>
            </p:cNvPr>
            <p:cNvSpPr txBox="1"/>
            <p:nvPr/>
          </p:nvSpPr>
          <p:spPr>
            <a:xfrm>
              <a:off x="1593061"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thì tìm hiểu về nghề họa sĩ. Bây giờ các bức tranh không chỉ được tạo ra bằng bút lông và màu nước nữa mà còn được tạo ra trên máy tính. Sau này tớ muốn trở thành nhà thiết kế đồ họa máy tính.</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
              <a:extLst>
                <a:ext uri="{FF2B5EF4-FFF2-40B4-BE49-F238E27FC236}">
                  <a16:creationId xmlns:a16="http://schemas.microsoft.com/office/drawing/2014/main" id="{23EC77CD-E2F5-F5D6-E0FE-768C54E62E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870186" y="3875426"/>
              <a:ext cx="2841523" cy="28415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7A5AD48B-7B91-984D-6D44-FA4D5DFCB1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653"/>
            <a:stretch/>
          </p:blipFill>
          <p:spPr bwMode="auto">
            <a:xfrm flipH="1">
              <a:off x="533408" y="2083183"/>
              <a:ext cx="997485" cy="134984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F418C53-001E-70CC-FB31-6C00AA3C1A24}"/>
              </a:ext>
            </a:extLst>
          </p:cNvPr>
          <p:cNvSpPr txBox="1"/>
          <p:nvPr/>
        </p:nvSpPr>
        <p:spPr>
          <a:xfrm>
            <a:off x="1629676" y="2678146"/>
            <a:ext cx="9566788"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Còn ý kiến của em thì sao?</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129280" y="2102633"/>
            <a:ext cx="879856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Nếu có bạn nào đó nói với em “Nghề nghiệp trong lĩnh vực tin học chỉ nên dành cho nam giới”, em sẽ trả lời bạn như thế nào? Tại sao?</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294096"/>
              <a:ext cx="3800114" cy="1200329"/>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2. Bình đẳng giới trong sử dụng máy tính và ứng dụng tin học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TextBox 3">
            <a:extLst>
              <a:ext uri="{FF2B5EF4-FFF2-40B4-BE49-F238E27FC236}">
                <a16:creationId xmlns:a16="http://schemas.microsoft.com/office/drawing/2014/main" id="{80C5FBA9-C510-5997-341C-04A315EB6A55}"/>
              </a:ext>
            </a:extLst>
          </p:cNvPr>
          <p:cNvSpPr txBox="1"/>
          <p:nvPr/>
        </p:nvSpPr>
        <p:spPr>
          <a:xfrm>
            <a:off x="3058160" y="3075057"/>
            <a:ext cx="8686800"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Các nghề nghiệp trong lĩnh vực tin học không chỉ dành cho nam giới. Nữ giới hoàn toàn có khả năng ứng dụng tin học ngang bằng với nam giới</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7506944-9D6F-1410-65C1-1FFF126DB418}"/>
              </a:ext>
            </a:extLst>
          </p:cNvPr>
          <p:cNvSpPr txBox="1"/>
          <p:nvPr/>
        </p:nvSpPr>
        <p:spPr>
          <a:xfrm>
            <a:off x="3058160" y="4047481"/>
            <a:ext cx="886968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cho biết những ngành nghề nào thuộc lĩnh vực tin học đang có nhiều phụ nữ làm việc?</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852BF26-93CF-F2D1-1F31-2878E69E18FF}"/>
              </a:ext>
            </a:extLst>
          </p:cNvPr>
          <p:cNvSpPr txBox="1"/>
          <p:nvPr/>
        </p:nvSpPr>
        <p:spPr>
          <a:xfrm>
            <a:off x="3058160" y="5019905"/>
            <a:ext cx="8483600"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 Lập trình viên</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 Chuyên viên thiết kế đồ họa</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 Chuyên viên phân tích dữ liệu</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63252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294096"/>
              <a:ext cx="3800114" cy="1200329"/>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2. Bình đẳng giới trong sử dụng máy tính và ứng dụng tin học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5122" name="Picture 2" descr="International Girls in ICT Day 2023 - April 27">
            <a:extLst>
              <a:ext uri="{FF2B5EF4-FFF2-40B4-BE49-F238E27FC236}">
                <a16:creationId xmlns:a16="http://schemas.microsoft.com/office/drawing/2014/main" id="{2A5F2C4B-0CC3-11D5-C878-54A1EAA64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523" y="1726690"/>
            <a:ext cx="4921317" cy="2764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DigiGirls digital skills training program 2023 for young women and girls. |  Opportunities For Africans">
            <a:extLst>
              <a:ext uri="{FF2B5EF4-FFF2-40B4-BE49-F238E27FC236}">
                <a16:creationId xmlns:a16="http://schemas.microsoft.com/office/drawing/2014/main" id="{667EFFE4-7658-B711-8132-29ADA3B65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043" y="1659684"/>
            <a:ext cx="3724081" cy="372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Ada Lovelace: Nhà lập trình đầu tiên trên thế giới - Tạp chí Tia sáng">
            <a:extLst>
              <a:ext uri="{FF2B5EF4-FFF2-40B4-BE49-F238E27FC236}">
                <a16:creationId xmlns:a16="http://schemas.microsoft.com/office/drawing/2014/main" id="{D333AF8D-FC86-E446-9D54-16EA0C52E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713" y="4544008"/>
            <a:ext cx="3521875" cy="2313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3329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randombar(horizont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Để mọi người được tham gia vào môi trường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học tập tốt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Giúp việc thông tin liên lạc giữa mọi người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hiệu quả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861576"/>
          </a:xfrm>
          <a:prstGeom prst="rect">
            <a:avLst/>
          </a:prstGeom>
          <a:solidFill>
            <a:srgbClr val="FFC000"/>
          </a:solidFill>
        </p:spPr>
        <p:txBody>
          <a:bodyPr wrap="square" lIns="121725" tIns="60862" rIns="121725" bIns="60862">
            <a:spAutoFit/>
          </a:bodyPr>
          <a:lstStyle/>
          <a:p>
            <a:pPr lvl="0" algn="ctr" defTabSz="1217249"/>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Dựa vào thông tin vừa học, em hãy chỉ ra phương án nào dưới đây </a:t>
            </a: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không đúng </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khi nói về việc sử dụng máy tính và ứng dụng tin học?</a:t>
            </a:r>
            <a:endPar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4198747"/>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cần đến máy tính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1217249">
              <a:defRPr/>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vì không giúp ích nhiều cho họ.</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4375892"/>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5561651"/>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Mọi người đều có cơ hội học hỏi kiến thức để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giúp nâng cao chất lượng cuộc sống và chăm sóc</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sức khỏe tốt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5748310"/>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có cơ hội sử dụng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công nghệ để nâng cao hiệu quả công việc và</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 chất lượng cuộc sống.</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có cơ hội phát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triển nghề nghiệp trong lĩnh vực công nghệ.</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1230908"/>
          </a:xfrm>
          <a:prstGeom prst="rect">
            <a:avLst/>
          </a:prstGeom>
          <a:solidFill>
            <a:srgbClr val="FFC000"/>
          </a:solidFill>
        </p:spPr>
        <p:txBody>
          <a:bodyPr wrap="square" lIns="121725" tIns="60862" rIns="121725" bIns="60862">
            <a:spAutoFit/>
          </a:bodyPr>
          <a:lstStyle/>
          <a:p>
            <a:pPr lvl="0" algn="ctr" defTabSz="1217249"/>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 </a:t>
            </a:r>
          </a:p>
          <a:p>
            <a:pPr lvl="0" algn="ctr" defTabSz="1217249"/>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Bất bình đẳng giới trong sử dụng máy tính và ứng dụng tin học có thể dẫn tới hậu quả gì?</a:t>
            </a:r>
            <a:endPar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595658"/>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Cả ba hậu quả trên</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5772803"/>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21200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Phụ nữ và trẻ em gái không theo kịp sự phát</a:t>
            </a:r>
          </a:p>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 triển của xã hội.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4398661"/>
            <a:ext cx="807556" cy="778352"/>
          </a:xfrm>
          <a:prstGeom prst="rect">
            <a:avLst/>
          </a:prstGeom>
          <a:noFill/>
        </p:spPr>
      </p:pic>
    </p:spTree>
    <p:extLst>
      <p:ext uri="{BB962C8B-B14F-4D97-AF65-F5344CB8AC3E}">
        <p14:creationId xmlns:p14="http://schemas.microsoft.com/office/powerpoint/2010/main" val="105375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663428"/>
              <a:ext cx="3800114" cy="461665"/>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VẬN DỤNG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5" name="TextBox 4">
            <a:extLst>
              <a:ext uri="{FF2B5EF4-FFF2-40B4-BE49-F238E27FC236}">
                <a16:creationId xmlns:a16="http://schemas.microsoft.com/office/drawing/2014/main" id="{90A23CE8-9159-AD38-1135-9AD897825AC6}"/>
              </a:ext>
            </a:extLst>
          </p:cNvPr>
          <p:cNvSpPr txBox="1"/>
          <p:nvPr/>
        </p:nvSpPr>
        <p:spPr>
          <a:xfrm>
            <a:off x="3048000" y="2152432"/>
            <a:ext cx="6096000" cy="2553135"/>
          </a:xfrm>
          <a:prstGeom prst="rect">
            <a:avLst/>
          </a:prstGeom>
          <a:noFill/>
        </p:spPr>
        <p:txBody>
          <a:bodyPr wrap="square">
            <a:spAutoFit/>
          </a:bodyPr>
          <a:lstStyle/>
          <a:p>
            <a:pPr algn="just">
              <a:lnSpc>
                <a:spcPct val="115000"/>
              </a:lnSpc>
              <a:spcAft>
                <a:spcPts val="1000"/>
              </a:spcAft>
            </a:pPr>
            <a:r>
              <a:rPr lang="en-US" b="1">
                <a:latin typeface="Open Sans" panose="020B0606030504020204" pitchFamily="34" charset="0"/>
                <a:ea typeface="Open Sans" panose="020B0606030504020204" pitchFamily="34" charset="0"/>
                <a:cs typeface="Open Sans" panose="020B0606030504020204" pitchFamily="34" charset="0"/>
              </a:rPr>
              <a:t>V</a:t>
            </a:r>
            <a:r>
              <a:rPr lang="en-US" sz="1800" b="1">
                <a:effectLst/>
                <a:latin typeface="Open Sans" panose="020B0606030504020204" pitchFamily="34" charset="0"/>
                <a:ea typeface="Open Sans" panose="020B0606030504020204" pitchFamily="34" charset="0"/>
                <a:cs typeface="Open Sans" panose="020B0606030504020204" pitchFamily="34" charset="0"/>
              </a:rPr>
              <a:t>ề nhà thực hiện các nhiệm vụ sau:</a:t>
            </a: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T</a:t>
            </a:r>
            <a:r>
              <a:rPr lang="vi-VN" sz="1800">
                <a:effectLst/>
                <a:latin typeface="Open Sans" panose="020B0606030504020204" pitchFamily="34" charset="0"/>
                <a:ea typeface="Open Sans" panose="020B0606030504020204" pitchFamily="34" charset="0"/>
                <a:cs typeface="Open Sans" panose="020B0606030504020204" pitchFamily="34" charset="0"/>
              </a:rPr>
              <a:t>ạo một bài thuyết trình về ứng dụng tin học trong các nghề nghiệp tại Việt Nam.</a:t>
            </a:r>
            <a:endParaRPr lang="en-US"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a:t>
            </a:r>
            <a:r>
              <a:rPr lang="vi-VN" sz="1800">
                <a:effectLst/>
                <a:latin typeface="Open Sans" panose="020B0606030504020204" pitchFamily="34" charset="0"/>
                <a:ea typeface="Open Sans" panose="020B0606030504020204" pitchFamily="34" charset="0"/>
                <a:cs typeface="Open Sans" panose="020B0606030504020204" pitchFamily="34" charset="0"/>
              </a:rPr>
              <a:t>Tạo một tệp văn bản với nội dung trả lời câu hỏi</a:t>
            </a:r>
            <a:r>
              <a:rPr lang="en-US" sz="1800">
                <a:effectLst/>
                <a:latin typeface="Open Sans" panose="020B0606030504020204" pitchFamily="34" charset="0"/>
                <a:ea typeface="Open Sans" panose="020B0606030504020204" pitchFamily="34" charset="0"/>
                <a:cs typeface="Open Sans" panose="020B0606030504020204" pitchFamily="34" charset="0"/>
              </a:rPr>
              <a:t>: T</a:t>
            </a:r>
            <a:r>
              <a:rPr lang="vi-VN" sz="1800">
                <a:effectLst/>
                <a:latin typeface="Open Sans" panose="020B0606030504020204" pitchFamily="34" charset="0"/>
                <a:ea typeface="Open Sans" panose="020B0606030504020204" pitchFamily="34" charset="0"/>
                <a:cs typeface="Open Sans" panose="020B0606030504020204" pitchFamily="34" charset="0"/>
              </a:rPr>
              <a:t>rong vai trò là một học sinh lớp 8, em có thể làm gì để thúc đẩy bình đẳng giới ở lứa tuổi của em, ở khía cạnh sử dụng máy tính và ứng dụng tin học trong học tập</a:t>
            </a:r>
            <a:r>
              <a:rPr lang="en-US" sz="1800">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525202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49383" y="316519"/>
            <a:ext cx="11571046" cy="2889649"/>
          </a:xfrm>
        </p:spPr>
        <p:txBody>
          <a:bodyPr vert="horz" lIns="91440" tIns="45720" rIns="91440" bIns="45720" rtlCol="0" anchor="t">
            <a:noAutofit/>
          </a:bodyPr>
          <a:lstStyle/>
          <a:p>
            <a:pPr algn="ctr"/>
            <a:r>
              <a:rPr lang="vi-VN" sz="4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CHỦ ĐỀ 6: HƯỚNG NGHIỆP VỚI TIN HỌC</a:t>
            </a:r>
            <a:br>
              <a:rPr lang="en-US" sz="4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sz="6600" b="1">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TIẾT 33. </a:t>
            </a:r>
            <a:r>
              <a:rPr lang="vi-VN"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BÀI 16: </a:t>
            </a:r>
            <a:br>
              <a:rPr lang="en-US"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vi-VN"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TIN HỌC VỚI NGHỀ NGHIỆP</a:t>
            </a:r>
            <a:endParaRPr lang="en-US" sz="4400" b="1">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4081238"/>
            <a:ext cx="4395248" cy="445664"/>
          </a:xfrm>
        </p:spPr>
        <p:txBody>
          <a:bodyPr vert="horz" lIns="91440" tIns="45720" rIns="91440" bIns="45720" rtlCol="0" anchor="t">
            <a:normAutofit/>
          </a:bodyPr>
          <a:lstStyle/>
          <a:p>
            <a:r>
              <a:rPr lang="en-US" b="1">
                <a:effectLst/>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015663"/>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en-US" sz="2000">
                <a:latin typeface="Open Sans" panose="020B0606030504020204" pitchFamily="34" charset="0"/>
                <a:ea typeface="Open Sans" panose="020B0606030504020204" pitchFamily="34" charset="0"/>
                <a:cs typeface="Open Sans" panose="020B0606030504020204" pitchFamily="34" charset="0"/>
              </a:rPr>
              <a:t>E</a:t>
            </a:r>
            <a:r>
              <a:rPr lang="vi-VN" sz="2000">
                <a:latin typeface="Open Sans" panose="020B0606030504020204" pitchFamily="34" charset="0"/>
                <a:ea typeface="Open Sans" panose="020B0606030504020204" pitchFamily="34" charset="0"/>
                <a:cs typeface="Open Sans" panose="020B0606030504020204" pitchFamily="34" charset="0"/>
              </a:rPr>
              <a:t>m hãy cùng các bạn lựa chọn một vài nghề nghiệp mà các em biết để thảo luận và chỉ ra những ví dụ mà tin học được ứng dụng trong các nghề nghiệp đó</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315755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938992"/>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Một vài ví dụ:</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kiến trúc sư: Vẽ các sơ đồ dự án, tính toán các phương án thi công, xử lý các lỗi.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kinh doanh: Xây dựng các bản kê, báo cáo tài chính. Thực hiện thương mại điện tử.</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lái xe: Hỗ trợ bản đồ trực tuyến, tìm đường đi phù hợp,…</a:t>
            </a: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050" name="Picture 2" descr="Careers - King Edward VI School">
            <a:extLst>
              <a:ext uri="{FF2B5EF4-FFF2-40B4-BE49-F238E27FC236}">
                <a16:creationId xmlns:a16="http://schemas.microsoft.com/office/drawing/2014/main" id="{74E3C1C7-D681-74F3-BA6E-742CAF7F0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193" y="4886464"/>
            <a:ext cx="5235615" cy="197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07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vi-VN" sz="2000">
                <a:latin typeface="Open Sans" panose="020B0606030504020204" pitchFamily="34" charset="0"/>
                <a:ea typeface="Open Sans" panose="020B0606030504020204" pitchFamily="34" charset="0"/>
                <a:cs typeface="Open Sans" panose="020B0606030504020204" pitchFamily="34" charset="0"/>
              </a:rPr>
              <a:t>Việc ứng dụng tin học mang lại lợi ích và tăng hiệu quả cho hầu hết các ngành nghề. Tại sao lại có kết quả như vậy?</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4" name="y2meta.com - 5 Minute Timer-(1080p)">
            <a:hlinkClick r:id="" action="ppaction://media"/>
            <a:extLst>
              <a:ext uri="{FF2B5EF4-FFF2-40B4-BE49-F238E27FC236}">
                <a16:creationId xmlns:a16="http://schemas.microsoft.com/office/drawing/2014/main" id="{305C6CCB-BE1D-8917-38A0-DE4FC3ACC1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5817055" y="5385061"/>
            <a:ext cx="2656266" cy="1161949"/>
          </a:xfrm>
          <a:prstGeom prst="rect">
            <a:avLst/>
          </a:prstGeom>
        </p:spPr>
      </p:pic>
      <p:sp>
        <p:nvSpPr>
          <p:cNvPr id="5" name="Arrow: Pentagon 4">
            <a:extLst>
              <a:ext uri="{FF2B5EF4-FFF2-40B4-BE49-F238E27FC236}">
                <a16:creationId xmlns:a16="http://schemas.microsoft.com/office/drawing/2014/main" id="{B8DF304F-DB2B-29AD-1077-A5296CA2A32B}"/>
              </a:ext>
            </a:extLst>
          </p:cNvPr>
          <p:cNvSpPr/>
          <p:nvPr/>
        </p:nvSpPr>
        <p:spPr>
          <a:xfrm>
            <a:off x="5063115" y="5294082"/>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5147DE9E-CACA-D65E-D249-BBCCEB43C890}"/>
              </a:ext>
            </a:extLst>
          </p:cNvPr>
          <p:cNvGrpSpPr/>
          <p:nvPr/>
        </p:nvGrpSpPr>
        <p:grpSpPr>
          <a:xfrm>
            <a:off x="2880224" y="5256563"/>
            <a:ext cx="1278588" cy="1278588"/>
            <a:chOff x="1580575" y="4515507"/>
            <a:chExt cx="1278588" cy="1278588"/>
          </a:xfrm>
        </p:grpSpPr>
        <p:pic>
          <p:nvPicPr>
            <p:cNvPr id="8" name="Picture 2" descr="Note Cartoon Vector Art PNG Images | Free Download On Pngtree">
              <a:extLst>
                <a:ext uri="{FF2B5EF4-FFF2-40B4-BE49-F238E27FC236}">
                  <a16:creationId xmlns:a16="http://schemas.microsoft.com/office/drawing/2014/main" id="{AA402079-DB6D-2BA1-83FF-29C7284DC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19D124-6430-616C-5AD4-232581347033}"/>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9B99C416-FCDE-85B7-D286-83BC088F2E47}"/>
              </a:ext>
            </a:extLst>
          </p:cNvPr>
          <p:cNvSpPr txBox="1"/>
          <p:nvPr/>
        </p:nvSpPr>
        <p:spPr>
          <a:xfrm>
            <a:off x="783082" y="2931320"/>
            <a:ext cx="9566788" cy="224676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Có được kết quả đó là nhờ vào một số điểm sau: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tăng tốc độ xử lý, tay tiết kiệm thời gian của người lao động </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liên lạc và trao đổi thông tin dễ dàng.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hỗ trợ làm việc nhóm và mở rộng phạm vi làm việc.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nâng cao tay nghề bổ sung kiến thức hỗ trợ thông tin cho người lao động.</a:t>
            </a:r>
          </a:p>
        </p:txBody>
      </p:sp>
    </p:spTree>
    <p:extLst>
      <p:ext uri="{BB962C8B-B14F-4D97-AF65-F5344CB8AC3E}">
        <p14:creationId xmlns:p14="http://schemas.microsoft.com/office/powerpoint/2010/main" val="2451690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 presetClass="entr" presetSubtype="0" fill="hold" grpId="1"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1+ppt_w/2"/>
                                          </p:val>
                                        </p:tav>
                                      </p:tavLst>
                                    </p:anim>
                                    <p:anim calcmode="lin" valueType="num">
                                      <p:cBhvr additive="base">
                                        <p:cTn id="28" dur="500"/>
                                        <p:tgtEl>
                                          <p:spTgt spid="5"/>
                                        </p:tgtEl>
                                        <p:attrNameLst>
                                          <p:attrName>ppt_y</p:attrName>
                                        </p:attrNameLst>
                                      </p:cBhvr>
                                      <p:tavLst>
                                        <p:tav tm="0">
                                          <p:val>
                                            <p:strVal val="ppt_y"/>
                                          </p:val>
                                        </p:tav>
                                        <p:tav tm="100000">
                                          <p:val>
                                            <p:strVal val="ppt_y"/>
                                          </p:val>
                                        </p:tav>
                                      </p:tavLst>
                                    </p:anim>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4"/>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md type="call" cmd="stop">
                                      <p:cBhvr>
                                        <p:cTn id="37" dur="1">
                                          <p:stCondLst>
                                            <p:cond delay="499"/>
                                          </p:stCondLst>
                                        </p:cTn>
                                        <p:tgtEl>
                                          <p:spTgt spid="4"/>
                                        </p:tgtEl>
                                      </p:cBhvr>
                                    </p:cmd>
                                  </p:childTnLst>
                                </p:cTn>
                              </p:par>
                            </p:childTnLst>
                          </p:cTn>
                        </p:par>
                      </p:childTnLst>
                    </p:cTn>
                  </p:par>
                </p:childTnLst>
              </p:cTn>
              <p:nextCondLst>
                <p:cond evt="onClick" delay="0">
                  <p:tgtEl>
                    <p:spTgt spid="5"/>
                  </p:tgtEl>
                </p:cond>
              </p:nextCondLst>
            </p:seq>
            <p:video>
              <p:cMediaNode vol="80000" mute="1">
                <p:cTn id="38" fill="hold" display="0">
                  <p:stCondLst>
                    <p:cond delay="indefinite"/>
                  </p:stCondLst>
                </p:cTn>
                <p:tgtEl>
                  <p:spTgt spid="4"/>
                </p:tgtEl>
              </p:cMediaNode>
            </p:vide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2" grpId="0" animBg="1"/>
      <p:bldP spid="5" grpId="0" animBg="1"/>
      <p:bldP spid="5"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Picture 12">
            <a:extLst>
              <a:ext uri="{FF2B5EF4-FFF2-40B4-BE49-F238E27FC236}">
                <a16:creationId xmlns:a16="http://schemas.microsoft.com/office/drawing/2014/main" id="{1C28B71E-8D98-628F-70BB-BD57608DF49A}"/>
              </a:ext>
            </a:extLst>
          </p:cNvPr>
          <p:cNvPicPr>
            <a:picLocks noChangeAspect="1"/>
          </p:cNvPicPr>
          <p:nvPr/>
        </p:nvPicPr>
        <p:blipFill>
          <a:blip r:embed="rId4"/>
          <a:stretch>
            <a:fillRect/>
          </a:stretch>
        </p:blipFill>
        <p:spPr>
          <a:xfrm>
            <a:off x="2334937" y="1992908"/>
            <a:ext cx="7522126" cy="4118497"/>
          </a:xfrm>
          <a:prstGeom prst="rect">
            <a:avLst/>
          </a:prstGeom>
        </p:spPr>
      </p:pic>
    </p:spTree>
    <p:extLst>
      <p:ext uri="{BB962C8B-B14F-4D97-AF65-F5344CB8AC3E}">
        <p14:creationId xmlns:p14="http://schemas.microsoft.com/office/powerpoint/2010/main" val="15077660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S</a:t>
            </a:r>
            <a:r>
              <a:rPr lang="vi-VN" sz="2000">
                <a:latin typeface="Open Sans" panose="020B0606030504020204" pitchFamily="34" charset="0"/>
                <a:ea typeface="Open Sans" panose="020B0606030504020204" pitchFamily="34" charset="0"/>
                <a:cs typeface="Open Sans" panose="020B0606030504020204" pitchFamily="34" charset="0"/>
              </a:rPr>
              <a:t>ự phát triển của tin học cũng đã tạo ra những nghề nghiệp đa dạng của lĩnh vực này như: phát triển phần mềm, lập trình ứng dụng điện thoại, quản trị mạng. Bên cạnh đó, một số nghề liên quan đến ứng dụng tin học cũng rất phát triển như: bán hàng online, streamer, vlogger,…</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3074" name="Picture 2" descr="3D Vlogger Illustrations | DrawKit">
            <a:extLst>
              <a:ext uri="{FF2B5EF4-FFF2-40B4-BE49-F238E27FC236}">
                <a16:creationId xmlns:a16="http://schemas.microsoft.com/office/drawing/2014/main" id="{04F3D270-179F-09A4-A094-450354252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332" y="4197927"/>
            <a:ext cx="4389699" cy="24300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logger having live stream. Young man have live stream and say hi to fans  happily at home. 3d illustration 23271612 PNG">
            <a:extLst>
              <a:ext uri="{FF2B5EF4-FFF2-40B4-BE49-F238E27FC236}">
                <a16:creationId xmlns:a16="http://schemas.microsoft.com/office/drawing/2014/main" id="{79B1C94B-1C40-481D-D5EA-02CF3465E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030" y="3967866"/>
            <a:ext cx="4335201" cy="289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235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Hãy ghép mỗi ứng dụng ở cột B với một nghề phù hợp nhất ở cột A để chứng minh cho việc ứng dụng của tin học có thể tăng hiệu quả công việc</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4941A38B-08B9-36D2-B956-412936FF11FF}"/>
              </a:ext>
            </a:extLst>
          </p:cNvPr>
          <p:cNvPicPr>
            <a:picLocks noChangeAspect="1"/>
          </p:cNvPicPr>
          <p:nvPr/>
        </p:nvPicPr>
        <p:blipFill>
          <a:blip r:embed="rId4"/>
          <a:stretch>
            <a:fillRect/>
          </a:stretch>
        </p:blipFill>
        <p:spPr>
          <a:xfrm>
            <a:off x="2005303" y="3093070"/>
            <a:ext cx="8181394" cy="3395278"/>
          </a:xfrm>
          <a:prstGeom prst="rect">
            <a:avLst/>
          </a:prstGeom>
        </p:spPr>
      </p:pic>
      <p:cxnSp>
        <p:nvCxnSpPr>
          <p:cNvPr id="9" name="Straight Arrow Connector 8">
            <a:extLst>
              <a:ext uri="{FF2B5EF4-FFF2-40B4-BE49-F238E27FC236}">
                <a16:creationId xmlns:a16="http://schemas.microsoft.com/office/drawing/2014/main" id="{92BACBEE-E2EE-2A2C-C2D6-0B5B70E75EC5}"/>
              </a:ext>
            </a:extLst>
          </p:cNvPr>
          <p:cNvCxnSpPr>
            <a:cxnSpLocks/>
          </p:cNvCxnSpPr>
          <p:nvPr/>
        </p:nvCxnSpPr>
        <p:spPr>
          <a:xfrm>
            <a:off x="3171217" y="3981419"/>
            <a:ext cx="964357" cy="13687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3AE4CC-AE9E-4398-7ACB-C42C8A1781F9}"/>
              </a:ext>
            </a:extLst>
          </p:cNvPr>
          <p:cNvCxnSpPr>
            <a:cxnSpLocks/>
          </p:cNvCxnSpPr>
          <p:nvPr/>
        </p:nvCxnSpPr>
        <p:spPr>
          <a:xfrm>
            <a:off x="3336587" y="4591455"/>
            <a:ext cx="798987" cy="13687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2EE44A-6433-4FF8-F622-67141B1D71CD}"/>
              </a:ext>
            </a:extLst>
          </p:cNvPr>
          <p:cNvCxnSpPr>
            <a:cxnSpLocks/>
          </p:cNvCxnSpPr>
          <p:nvPr/>
        </p:nvCxnSpPr>
        <p:spPr>
          <a:xfrm flipV="1">
            <a:off x="3501957" y="3848365"/>
            <a:ext cx="633617" cy="1235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9F7F66-44FE-571A-1B5E-B40AA2C535AE}"/>
              </a:ext>
            </a:extLst>
          </p:cNvPr>
          <p:cNvCxnSpPr>
            <a:cxnSpLocks/>
          </p:cNvCxnSpPr>
          <p:nvPr/>
        </p:nvCxnSpPr>
        <p:spPr>
          <a:xfrm flipV="1">
            <a:off x="3185148" y="4996393"/>
            <a:ext cx="964357" cy="6100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6E9B66-B64E-B325-44FC-FC14770DF5D1}"/>
              </a:ext>
            </a:extLst>
          </p:cNvPr>
          <p:cNvCxnSpPr>
            <a:cxnSpLocks/>
          </p:cNvCxnSpPr>
          <p:nvPr/>
        </p:nvCxnSpPr>
        <p:spPr>
          <a:xfrm flipV="1">
            <a:off x="3336586" y="4407287"/>
            <a:ext cx="798988" cy="1737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8091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Em hãy kể ra những ứng dụng tin học mà các thầy cô giáo đã sử dụng để giúp các em nâng cao hiệu quả của việc học tập.</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TextBox 3">
            <a:extLst>
              <a:ext uri="{FF2B5EF4-FFF2-40B4-BE49-F238E27FC236}">
                <a16:creationId xmlns:a16="http://schemas.microsoft.com/office/drawing/2014/main" id="{80C5FBA9-C510-5997-341C-04A315EB6A55}"/>
              </a:ext>
            </a:extLst>
          </p:cNvPr>
          <p:cNvSpPr txBox="1"/>
          <p:nvPr/>
        </p:nvSpPr>
        <p:spPr>
          <a:xfrm>
            <a:off x="783082" y="3075057"/>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Một số ứng dụng: Phần mềm trình chiếu, phần mềm học trực tuyến, phần mềm tạo câu hỏi trắc nghiệm,…</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a:extLst>
              <a:ext uri="{FF2B5EF4-FFF2-40B4-BE49-F238E27FC236}">
                <a16:creationId xmlns:a16="http://schemas.microsoft.com/office/drawing/2014/main" id="{E00FDA8E-04A1-6DE1-F667-47EE247C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412" y="4800169"/>
            <a:ext cx="1371600" cy="12751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oom Icon - Think Pink Foundation">
            <a:extLst>
              <a:ext uri="{FF2B5EF4-FFF2-40B4-BE49-F238E27FC236}">
                <a16:creationId xmlns:a16="http://schemas.microsoft.com/office/drawing/2014/main" id="{158E8180-28B3-1A01-5BAE-D1A0130A4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3487" y="4125800"/>
            <a:ext cx="1824174" cy="16524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AED4570-7729-9C10-C375-9DF057C8E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136" y="5103544"/>
            <a:ext cx="1649229" cy="13493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ahoot logo transparent PNG 22100950 PNG">
            <a:extLst>
              <a:ext uri="{FF2B5EF4-FFF2-40B4-BE49-F238E27FC236}">
                <a16:creationId xmlns:a16="http://schemas.microsoft.com/office/drawing/2014/main" id="{C546A3EA-41D4-E903-0D8F-C4EBF1311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4170" y="4562272"/>
            <a:ext cx="2577830" cy="25778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rain break- Name the logo | Other - Quizizz">
            <a:extLst>
              <a:ext uri="{FF2B5EF4-FFF2-40B4-BE49-F238E27FC236}">
                <a16:creationId xmlns:a16="http://schemas.microsoft.com/office/drawing/2014/main" id="{77EE1DA5-1CE0-D3A1-6F00-5B318CB6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8975" y="3959388"/>
            <a:ext cx="1949585" cy="102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7130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par>
                                <p:cTn id="21" presetID="10" presetClass="entr" presetSubtype="0"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par>
                                <p:cTn id="24" presetID="10" presetClass="entr" presetSubtype="0"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fade">
                                      <p:cBhvr>
                                        <p:cTn id="26" dur="500"/>
                                        <p:tgtEl>
                                          <p:spTgt spid="4102"/>
                                        </p:tgtEl>
                                      </p:cBhvr>
                                    </p:animEffect>
                                  </p:childTnLst>
                                </p:cTn>
                              </p:par>
                              <p:par>
                                <p:cTn id="27" presetID="10" presetClass="entr" presetSubtype="0" fill="hold" nodeType="withEffect">
                                  <p:stCondLst>
                                    <p:cond delay="0"/>
                                  </p:stCondLst>
                                  <p:childTnLst>
                                    <p:set>
                                      <p:cBhvr>
                                        <p:cTn id="28" dur="1" fill="hold">
                                          <p:stCondLst>
                                            <p:cond delay="0"/>
                                          </p:stCondLst>
                                        </p:cTn>
                                        <p:tgtEl>
                                          <p:spTgt spid="4106"/>
                                        </p:tgtEl>
                                        <p:attrNameLst>
                                          <p:attrName>style.visibility</p:attrName>
                                        </p:attrNameLst>
                                      </p:cBhvr>
                                      <p:to>
                                        <p:strVal val="visible"/>
                                      </p:to>
                                    </p:set>
                                    <p:animEffect transition="in" filter="fade">
                                      <p:cBhvr>
                                        <p:cTn id="29" dur="500"/>
                                        <p:tgtEl>
                                          <p:spTgt spid="4106"/>
                                        </p:tgtEl>
                                      </p:cBhvr>
                                    </p:animEffect>
                                  </p:childTnLst>
                                </p:cTn>
                              </p:par>
                              <p:par>
                                <p:cTn id="30" presetID="10" presetClass="entr" presetSubtype="0" fill="hold" nodeType="with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fade">
                                      <p:cBhvr>
                                        <p:cTn id="3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1093</Words>
  <PresentationFormat>Widescreen</PresentationFormat>
  <Paragraphs>65</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Grandview Display</vt:lpstr>
      <vt:lpstr>Open Sans</vt:lpstr>
      <vt:lpstr>DashVTI</vt:lpstr>
      <vt:lpstr>Office Theme</vt:lpstr>
      <vt:lpstr>PowerPoint Presentation</vt:lpstr>
      <vt:lpstr>CHỦ ĐỀ 6: HƯỚNG NGHIỆP VỚI TIN HỌC TIẾT 33. BÀI 16:  TIN HỌC VỚI NGHỀ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2023-07-03T23:29:52Z</dcterms:modified>
</cp:coreProperties>
</file>