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6" r:id="rId3"/>
    <p:sldId id="258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65" d="100"/>
          <a:sy n="65" d="100"/>
        </p:scale>
        <p:origin x="1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1E39-5495-AE4D-B816-B8952A2FA494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B70A-6EEB-7A49-B1E1-E720D8253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8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1E39-5495-AE4D-B816-B8952A2FA494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B70A-6EEB-7A49-B1E1-E720D8253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08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1E39-5495-AE4D-B816-B8952A2FA494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B70A-6EEB-7A49-B1E1-E720D8253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94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1E39-5495-AE4D-B816-B8952A2FA494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B70A-6EEB-7A49-B1E1-E720D8253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99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1E39-5495-AE4D-B816-B8952A2FA494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B70A-6EEB-7A49-B1E1-E720D8253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12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1E39-5495-AE4D-B816-B8952A2FA494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B70A-6EEB-7A49-B1E1-E720D8253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27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1E39-5495-AE4D-B816-B8952A2FA494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B70A-6EEB-7A49-B1E1-E720D8253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1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1E39-5495-AE4D-B816-B8952A2FA494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B70A-6EEB-7A49-B1E1-E720D8253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3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1E39-5495-AE4D-B816-B8952A2FA494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B70A-6EEB-7A49-B1E1-E720D8253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53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1E39-5495-AE4D-B816-B8952A2FA494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B70A-6EEB-7A49-B1E1-E720D8253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31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1E39-5495-AE4D-B816-B8952A2FA494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B70A-6EEB-7A49-B1E1-E720D8253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9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F1E39-5495-AE4D-B816-B8952A2FA494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EB70A-6EEB-7A49-B1E1-E720D8253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63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image" Target="../media/image3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hlinkClick r:id="rId2" action="ppaction://hlinksldjump"/>
            <a:extLst>
              <a:ext uri="{FF2B5EF4-FFF2-40B4-BE49-F238E27FC236}">
                <a16:creationId xmlns:a16="http://schemas.microsoft.com/office/drawing/2014/main" id="{49742922-47DF-FA41-9D08-98433D5BA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76310" y="5880149"/>
            <a:ext cx="798856" cy="7988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87946" y="1445342"/>
            <a:ext cx="5968108" cy="15219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Kiểm tra bài cũ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11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1104039-2720-FD43-B422-5BC8721AC0F3}"/>
              </a:ext>
            </a:extLst>
          </p:cNvPr>
          <p:cNvSpPr/>
          <p:nvPr/>
        </p:nvSpPr>
        <p:spPr>
          <a:xfrm>
            <a:off x="932371" y="931506"/>
            <a:ext cx="5543370" cy="2051044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>
                <a:solidFill>
                  <a:srgbClr val="202124"/>
                </a:solidFill>
                <a:cs typeface="Arial" panose="020B0604020202020204" pitchFamily="34" charset="0"/>
              </a:rPr>
              <a:t>Tôi nhỏ và nâu. Tôi có thể trèo cây. Tôi ăn các loại hạt. Tôi </a:t>
            </a:r>
            <a:r>
              <a:rPr lang="vi-VN" altLang="en-US" sz="2400" b="1" smtClean="0">
                <a:solidFill>
                  <a:srgbClr val="202124"/>
                </a:solidFill>
                <a:cs typeface="Arial" panose="020B0604020202020204" pitchFamily="34" charset="0"/>
              </a:rPr>
              <a:t>có </a:t>
            </a:r>
            <a:r>
              <a:rPr lang="vi-VN" altLang="en-US" sz="2400" b="1">
                <a:solidFill>
                  <a:srgbClr val="202124"/>
                </a:solidFill>
                <a:cs typeface="Arial" panose="020B0604020202020204" pitchFamily="34" charset="0"/>
              </a:rPr>
              <a:t>một cái đuôi đẹp. </a:t>
            </a:r>
          </a:p>
        </p:txBody>
      </p:sp>
      <p:pic>
        <p:nvPicPr>
          <p:cNvPr id="6" name="таймер 50 лек.mp4">
            <a:hlinkClick r:id="" action="ppaction://media"/>
            <a:extLst>
              <a:ext uri="{FF2B5EF4-FFF2-40B4-BE49-F238E27FC236}">
                <a16:creationId xmlns:a16="http://schemas.microsoft.com/office/drawing/2014/main" id="{93551ADF-B6B8-484E-97FE-2B4DA3F37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728" r="17844"/>
          <a:stretch/>
        </p:blipFill>
        <p:spPr>
          <a:xfrm>
            <a:off x="7237889" y="978416"/>
            <a:ext cx="875580" cy="7766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74BAFDE-1ADF-B842-9F80-2D1833E9CAC6}"/>
              </a:ext>
            </a:extLst>
          </p:cNvPr>
          <p:cNvSpPr/>
          <p:nvPr/>
        </p:nvSpPr>
        <p:spPr>
          <a:xfrm>
            <a:off x="7015516" y="1957028"/>
            <a:ext cx="1320326" cy="607295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2F6953B-61DF-E74D-AA87-F323C5980EE2}"/>
              </a:ext>
            </a:extLst>
          </p:cNvPr>
          <p:cNvSpPr/>
          <p:nvPr/>
        </p:nvSpPr>
        <p:spPr>
          <a:xfrm>
            <a:off x="943989" y="3313137"/>
            <a:ext cx="1253521" cy="513312"/>
          </a:xfrm>
          <a:prstGeom prst="round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latin typeface="Copperplate Gothic Bold" panose="020E0705020206020404" pitchFamily="34" charset="0"/>
              </a:rPr>
              <a:t>Đáp án</a:t>
            </a:r>
            <a:endParaRPr lang="ru-RU" sz="1600" b="1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FDD82A0-91C2-6A49-AEF7-0DD7AA10C61B}"/>
              </a:ext>
            </a:extLst>
          </p:cNvPr>
          <p:cNvSpPr/>
          <p:nvPr/>
        </p:nvSpPr>
        <p:spPr>
          <a:xfrm>
            <a:off x="3746090" y="3313137"/>
            <a:ext cx="2729652" cy="51331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sóc</a:t>
            </a:r>
            <a:endParaRPr lang="ru-RU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132" y="2726444"/>
            <a:ext cx="727093" cy="727093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1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1104039-2720-FD43-B422-5BC8721AC0F3}"/>
              </a:ext>
            </a:extLst>
          </p:cNvPr>
          <p:cNvSpPr/>
          <p:nvPr/>
        </p:nvSpPr>
        <p:spPr>
          <a:xfrm>
            <a:off x="932371" y="931506"/>
            <a:ext cx="5543370" cy="2051044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</a:t>
            </a:r>
            <a:r>
              <a:rPr lang="en-US" altLang="en-US" sz="2400" b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 ở các ngôi làng nhỏ. Tôi có thể ăn mọi thứ. Tôi rất nhỏ. Tôi rất sợ mèo.</a:t>
            </a:r>
            <a:endParaRPr lang="vi-VN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таймер 50 лек.mp4">
            <a:hlinkClick r:id="" action="ppaction://media"/>
            <a:extLst>
              <a:ext uri="{FF2B5EF4-FFF2-40B4-BE49-F238E27FC236}">
                <a16:creationId xmlns:a16="http://schemas.microsoft.com/office/drawing/2014/main" id="{93551ADF-B6B8-484E-97FE-2B4DA3F37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728" r="17844"/>
          <a:stretch/>
        </p:blipFill>
        <p:spPr>
          <a:xfrm>
            <a:off x="7237889" y="978416"/>
            <a:ext cx="875580" cy="7766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74BAFDE-1ADF-B842-9F80-2D1833E9CAC6}"/>
              </a:ext>
            </a:extLst>
          </p:cNvPr>
          <p:cNvSpPr/>
          <p:nvPr/>
        </p:nvSpPr>
        <p:spPr>
          <a:xfrm>
            <a:off x="7015516" y="1957028"/>
            <a:ext cx="1320326" cy="607295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2F6953B-61DF-E74D-AA87-F323C5980EE2}"/>
              </a:ext>
            </a:extLst>
          </p:cNvPr>
          <p:cNvSpPr/>
          <p:nvPr/>
        </p:nvSpPr>
        <p:spPr>
          <a:xfrm>
            <a:off x="943989" y="3313137"/>
            <a:ext cx="1253521" cy="513312"/>
          </a:xfrm>
          <a:prstGeom prst="round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latin typeface="Copperplate Gothic Bold" panose="020E0705020206020404" pitchFamily="34" charset="0"/>
              </a:rPr>
              <a:t>Đáp án</a:t>
            </a:r>
            <a:endParaRPr lang="ru-RU" sz="1600" b="1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FDD82A0-91C2-6A49-AEF7-0DD7AA10C61B}"/>
              </a:ext>
            </a:extLst>
          </p:cNvPr>
          <p:cNvSpPr/>
          <p:nvPr/>
        </p:nvSpPr>
        <p:spPr>
          <a:xfrm>
            <a:off x="3746090" y="3313137"/>
            <a:ext cx="2729652" cy="51331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chuột</a:t>
            </a:r>
            <a:endParaRPr lang="ru-RU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132" y="2726444"/>
            <a:ext cx="727093" cy="727093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9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id="{D4698A45-13E2-9A4E-B574-3FBC8D33AD28}"/>
              </a:ext>
            </a:extLst>
          </p:cNvPr>
          <p:cNvSpPr/>
          <p:nvPr/>
        </p:nvSpPr>
        <p:spPr>
          <a:xfrm>
            <a:off x="2244829" y="1749059"/>
            <a:ext cx="4476235" cy="456891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35" name="Freeform 5">
            <a:hlinkClick r:id="rId3" action="ppaction://hlinksldjump"/>
            <a:extLst>
              <a:ext uri="{FF2B5EF4-FFF2-40B4-BE49-F238E27FC236}">
                <a16:creationId xmlns:a16="http://schemas.microsoft.com/office/drawing/2014/main" id="{6E621F95-08E0-2648-9F14-2619E8FAA4E2}"/>
              </a:ext>
            </a:extLst>
          </p:cNvPr>
          <p:cNvSpPr>
            <a:spLocks/>
          </p:cNvSpPr>
          <p:nvPr/>
        </p:nvSpPr>
        <p:spPr bwMode="auto">
          <a:xfrm>
            <a:off x="4474189" y="1925143"/>
            <a:ext cx="1311916" cy="2087445"/>
          </a:xfrm>
          <a:custGeom>
            <a:avLst/>
            <a:gdLst>
              <a:gd name="T0" fmla="*/ 0 w 5059"/>
              <a:gd name="T1" fmla="*/ 0 h 7870"/>
              <a:gd name="T2" fmla="*/ 5059 w 5059"/>
              <a:gd name="T3" fmla="*/ 1841 h 7870"/>
              <a:gd name="T4" fmla="*/ 0 w 5059"/>
              <a:gd name="T5" fmla="*/ 7870 h 7870"/>
              <a:gd name="T6" fmla="*/ 0 w 5059"/>
              <a:gd name="T7" fmla="*/ 0 h 7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59" h="7870">
                <a:moveTo>
                  <a:pt x="0" y="0"/>
                </a:moveTo>
                <a:cubicBezTo>
                  <a:pt x="1850" y="0"/>
                  <a:pt x="3641" y="652"/>
                  <a:pt x="5059" y="1841"/>
                </a:cubicBezTo>
                <a:lnTo>
                  <a:pt x="0" y="787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1658C981-AFEE-7546-973F-09D173EC1581}"/>
              </a:ext>
            </a:extLst>
          </p:cNvPr>
          <p:cNvSpPr>
            <a:spLocks/>
          </p:cNvSpPr>
          <p:nvPr/>
        </p:nvSpPr>
        <p:spPr bwMode="auto">
          <a:xfrm>
            <a:off x="4474189" y="2413783"/>
            <a:ext cx="2011263" cy="1598805"/>
          </a:xfrm>
          <a:custGeom>
            <a:avLst/>
            <a:gdLst>
              <a:gd name="T0" fmla="*/ 5059 w 7751"/>
              <a:gd name="T1" fmla="*/ 0 h 6029"/>
              <a:gd name="T2" fmla="*/ 7751 w 7751"/>
              <a:gd name="T3" fmla="*/ 4663 h 6029"/>
              <a:gd name="T4" fmla="*/ 0 w 7751"/>
              <a:gd name="T5" fmla="*/ 6029 h 6029"/>
              <a:gd name="T6" fmla="*/ 5059 w 7751"/>
              <a:gd name="T7" fmla="*/ 0 h 6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51" h="6029">
                <a:moveTo>
                  <a:pt x="5059" y="0"/>
                </a:moveTo>
                <a:cubicBezTo>
                  <a:pt x="6476" y="1190"/>
                  <a:pt x="7429" y="2841"/>
                  <a:pt x="7751" y="4663"/>
                </a:cubicBezTo>
                <a:lnTo>
                  <a:pt x="0" y="6029"/>
                </a:lnTo>
                <a:lnTo>
                  <a:pt x="5059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7" name="Freeform 9">
            <a:hlinkClick r:id="rId5" action="ppaction://hlinksldjump"/>
            <a:extLst>
              <a:ext uri="{FF2B5EF4-FFF2-40B4-BE49-F238E27FC236}">
                <a16:creationId xmlns:a16="http://schemas.microsoft.com/office/drawing/2014/main" id="{4AAEF111-C9B8-0847-983A-2947CDA10C09}"/>
              </a:ext>
            </a:extLst>
          </p:cNvPr>
          <p:cNvSpPr>
            <a:spLocks/>
          </p:cNvSpPr>
          <p:nvPr/>
        </p:nvSpPr>
        <p:spPr bwMode="auto">
          <a:xfrm>
            <a:off x="4474189" y="3650555"/>
            <a:ext cx="2093960" cy="1406278"/>
          </a:xfrm>
          <a:custGeom>
            <a:avLst/>
            <a:gdLst>
              <a:gd name="T0" fmla="*/ 7751 w 8072"/>
              <a:gd name="T1" fmla="*/ 0 h 5302"/>
              <a:gd name="T2" fmla="*/ 6816 w 8072"/>
              <a:gd name="T3" fmla="*/ 5302 h 5302"/>
              <a:gd name="T4" fmla="*/ 0 w 8072"/>
              <a:gd name="T5" fmla="*/ 1366 h 5302"/>
              <a:gd name="T6" fmla="*/ 7751 w 8072"/>
              <a:gd name="T7" fmla="*/ 0 h 5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72" h="5302">
                <a:moveTo>
                  <a:pt x="7751" y="0"/>
                </a:moveTo>
                <a:cubicBezTo>
                  <a:pt x="8072" y="1822"/>
                  <a:pt x="7741" y="3699"/>
                  <a:pt x="6816" y="5302"/>
                </a:cubicBezTo>
                <a:lnTo>
                  <a:pt x="0" y="1366"/>
                </a:lnTo>
                <a:lnTo>
                  <a:pt x="7751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8" name="Freeform 11">
            <a:hlinkClick r:id="rId6" action="ppaction://hlinksldjump"/>
            <a:extLst>
              <a:ext uri="{FF2B5EF4-FFF2-40B4-BE49-F238E27FC236}">
                <a16:creationId xmlns:a16="http://schemas.microsoft.com/office/drawing/2014/main" id="{49EF2AAF-7D14-6543-A0A1-10BD50C5A052}"/>
              </a:ext>
            </a:extLst>
          </p:cNvPr>
          <p:cNvSpPr>
            <a:spLocks/>
          </p:cNvSpPr>
          <p:nvPr/>
        </p:nvSpPr>
        <p:spPr bwMode="auto">
          <a:xfrm>
            <a:off x="4474189" y="4012588"/>
            <a:ext cx="1768278" cy="1961884"/>
          </a:xfrm>
          <a:custGeom>
            <a:avLst/>
            <a:gdLst>
              <a:gd name="T0" fmla="*/ 6816 w 6816"/>
              <a:gd name="T1" fmla="*/ 3936 h 7396"/>
              <a:gd name="T2" fmla="*/ 2692 w 6816"/>
              <a:gd name="T3" fmla="*/ 7396 h 7396"/>
              <a:gd name="T4" fmla="*/ 0 w 6816"/>
              <a:gd name="T5" fmla="*/ 0 h 7396"/>
              <a:gd name="T6" fmla="*/ 6816 w 6816"/>
              <a:gd name="T7" fmla="*/ 3936 h 7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16" h="7396">
                <a:moveTo>
                  <a:pt x="6816" y="3936"/>
                </a:moveTo>
                <a:cubicBezTo>
                  <a:pt x="5891" y="5538"/>
                  <a:pt x="4431" y="6763"/>
                  <a:pt x="2692" y="7396"/>
                </a:cubicBezTo>
                <a:lnTo>
                  <a:pt x="0" y="0"/>
                </a:lnTo>
                <a:lnTo>
                  <a:pt x="6816" y="3936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 dirty="0"/>
          </a:p>
        </p:txBody>
      </p:sp>
      <p:sp>
        <p:nvSpPr>
          <p:cNvPr id="39" name="Freeform 13">
            <a:hlinkClick r:id="rId7" action="ppaction://hlinksldjump"/>
            <a:extLst>
              <a:ext uri="{FF2B5EF4-FFF2-40B4-BE49-F238E27FC236}">
                <a16:creationId xmlns:a16="http://schemas.microsoft.com/office/drawing/2014/main" id="{4BB54A94-A784-F84D-A996-E82C8DF34BC7}"/>
              </a:ext>
            </a:extLst>
          </p:cNvPr>
          <p:cNvSpPr>
            <a:spLocks/>
          </p:cNvSpPr>
          <p:nvPr/>
        </p:nvSpPr>
        <p:spPr bwMode="auto">
          <a:xfrm>
            <a:off x="3774841" y="4012588"/>
            <a:ext cx="1397675" cy="2129298"/>
          </a:xfrm>
          <a:custGeom>
            <a:avLst/>
            <a:gdLst>
              <a:gd name="T0" fmla="*/ 5384 w 5384"/>
              <a:gd name="T1" fmla="*/ 7396 h 8029"/>
              <a:gd name="T2" fmla="*/ 0 w 5384"/>
              <a:gd name="T3" fmla="*/ 7396 h 8029"/>
              <a:gd name="T4" fmla="*/ 2692 w 5384"/>
              <a:gd name="T5" fmla="*/ 0 h 8029"/>
              <a:gd name="T6" fmla="*/ 5384 w 5384"/>
              <a:gd name="T7" fmla="*/ 7396 h 8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84" h="8029">
                <a:moveTo>
                  <a:pt x="5384" y="7396"/>
                </a:moveTo>
                <a:cubicBezTo>
                  <a:pt x="3645" y="8029"/>
                  <a:pt x="1739" y="8029"/>
                  <a:pt x="0" y="7396"/>
                </a:cubicBezTo>
                <a:lnTo>
                  <a:pt x="2692" y="0"/>
                </a:lnTo>
                <a:lnTo>
                  <a:pt x="5384" y="7396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40" name="Freeform 15">
            <a:hlinkClick r:id="rId8" action="ppaction://hlinksldjump"/>
            <a:extLst>
              <a:ext uri="{FF2B5EF4-FFF2-40B4-BE49-F238E27FC236}">
                <a16:creationId xmlns:a16="http://schemas.microsoft.com/office/drawing/2014/main" id="{5F02740A-F987-474D-BA17-E589579DDFD7}"/>
              </a:ext>
            </a:extLst>
          </p:cNvPr>
          <p:cNvSpPr>
            <a:spLocks/>
          </p:cNvSpPr>
          <p:nvPr/>
        </p:nvSpPr>
        <p:spPr bwMode="auto">
          <a:xfrm>
            <a:off x="2704890" y="4012588"/>
            <a:ext cx="1769299" cy="1961884"/>
          </a:xfrm>
          <a:custGeom>
            <a:avLst/>
            <a:gdLst>
              <a:gd name="T0" fmla="*/ 4124 w 6816"/>
              <a:gd name="T1" fmla="*/ 7396 h 7396"/>
              <a:gd name="T2" fmla="*/ 0 w 6816"/>
              <a:gd name="T3" fmla="*/ 3936 h 7396"/>
              <a:gd name="T4" fmla="*/ 6816 w 6816"/>
              <a:gd name="T5" fmla="*/ 0 h 7396"/>
              <a:gd name="T6" fmla="*/ 4124 w 6816"/>
              <a:gd name="T7" fmla="*/ 7396 h 7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16" h="7396">
                <a:moveTo>
                  <a:pt x="4124" y="7396"/>
                </a:moveTo>
                <a:cubicBezTo>
                  <a:pt x="2385" y="6763"/>
                  <a:pt x="925" y="5538"/>
                  <a:pt x="0" y="3936"/>
                </a:cubicBezTo>
                <a:lnTo>
                  <a:pt x="6816" y="0"/>
                </a:lnTo>
                <a:lnTo>
                  <a:pt x="4124" y="7396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41" name="Freeform 17">
            <a:hlinkClick r:id="rId9" action="ppaction://hlinksldjump"/>
            <a:extLst>
              <a:ext uri="{FF2B5EF4-FFF2-40B4-BE49-F238E27FC236}">
                <a16:creationId xmlns:a16="http://schemas.microsoft.com/office/drawing/2014/main" id="{87430D09-768C-B449-BD58-1859091BDCD8}"/>
              </a:ext>
            </a:extLst>
          </p:cNvPr>
          <p:cNvSpPr>
            <a:spLocks/>
          </p:cNvSpPr>
          <p:nvPr/>
        </p:nvSpPr>
        <p:spPr bwMode="auto">
          <a:xfrm>
            <a:off x="2379208" y="3650555"/>
            <a:ext cx="2094981" cy="1406278"/>
          </a:xfrm>
          <a:custGeom>
            <a:avLst/>
            <a:gdLst>
              <a:gd name="T0" fmla="*/ 1256 w 8072"/>
              <a:gd name="T1" fmla="*/ 5302 h 5302"/>
              <a:gd name="T2" fmla="*/ 321 w 8072"/>
              <a:gd name="T3" fmla="*/ 0 h 5302"/>
              <a:gd name="T4" fmla="*/ 8072 w 8072"/>
              <a:gd name="T5" fmla="*/ 1366 h 5302"/>
              <a:gd name="T6" fmla="*/ 1256 w 8072"/>
              <a:gd name="T7" fmla="*/ 5302 h 5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72" h="5302">
                <a:moveTo>
                  <a:pt x="1256" y="5302"/>
                </a:moveTo>
                <a:cubicBezTo>
                  <a:pt x="331" y="3699"/>
                  <a:pt x="0" y="1822"/>
                  <a:pt x="321" y="0"/>
                </a:cubicBezTo>
                <a:lnTo>
                  <a:pt x="8072" y="1366"/>
                </a:lnTo>
                <a:lnTo>
                  <a:pt x="1256" y="5302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42" name="Freeform 19">
            <a:hlinkClick r:id="rId10" action="ppaction://hlinksldjump"/>
            <a:extLst>
              <a:ext uri="{FF2B5EF4-FFF2-40B4-BE49-F238E27FC236}">
                <a16:creationId xmlns:a16="http://schemas.microsoft.com/office/drawing/2014/main" id="{85FA31C0-A102-6244-ABAC-33DA56711AF2}"/>
              </a:ext>
            </a:extLst>
          </p:cNvPr>
          <p:cNvSpPr>
            <a:spLocks/>
          </p:cNvSpPr>
          <p:nvPr/>
        </p:nvSpPr>
        <p:spPr bwMode="auto">
          <a:xfrm>
            <a:off x="2461905" y="2413783"/>
            <a:ext cx="2012285" cy="1598805"/>
          </a:xfrm>
          <a:custGeom>
            <a:avLst/>
            <a:gdLst>
              <a:gd name="T0" fmla="*/ 0 w 7751"/>
              <a:gd name="T1" fmla="*/ 4663 h 6029"/>
              <a:gd name="T2" fmla="*/ 2692 w 7751"/>
              <a:gd name="T3" fmla="*/ 0 h 6029"/>
              <a:gd name="T4" fmla="*/ 7751 w 7751"/>
              <a:gd name="T5" fmla="*/ 6029 h 6029"/>
              <a:gd name="T6" fmla="*/ 0 w 7751"/>
              <a:gd name="T7" fmla="*/ 4663 h 6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51" h="6029">
                <a:moveTo>
                  <a:pt x="0" y="4663"/>
                </a:moveTo>
                <a:cubicBezTo>
                  <a:pt x="321" y="2841"/>
                  <a:pt x="1274" y="1190"/>
                  <a:pt x="2692" y="0"/>
                </a:cubicBezTo>
                <a:lnTo>
                  <a:pt x="7751" y="6029"/>
                </a:lnTo>
                <a:lnTo>
                  <a:pt x="0" y="4663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43" name="Freeform 21">
            <a:hlinkClick r:id="rId11" action="ppaction://hlinksldjump"/>
            <a:extLst>
              <a:ext uri="{FF2B5EF4-FFF2-40B4-BE49-F238E27FC236}">
                <a16:creationId xmlns:a16="http://schemas.microsoft.com/office/drawing/2014/main" id="{9130FDE7-3E32-744B-BCA2-95638A978793}"/>
              </a:ext>
            </a:extLst>
          </p:cNvPr>
          <p:cNvSpPr>
            <a:spLocks/>
          </p:cNvSpPr>
          <p:nvPr/>
        </p:nvSpPr>
        <p:spPr bwMode="auto">
          <a:xfrm>
            <a:off x="3161252" y="1925143"/>
            <a:ext cx="1312936" cy="2087445"/>
          </a:xfrm>
          <a:custGeom>
            <a:avLst/>
            <a:gdLst>
              <a:gd name="T0" fmla="*/ 0 w 5059"/>
              <a:gd name="T1" fmla="*/ 1841 h 7870"/>
              <a:gd name="T2" fmla="*/ 5059 w 5059"/>
              <a:gd name="T3" fmla="*/ 0 h 7870"/>
              <a:gd name="T4" fmla="*/ 5059 w 5059"/>
              <a:gd name="T5" fmla="*/ 7870 h 7870"/>
              <a:gd name="T6" fmla="*/ 0 w 5059"/>
              <a:gd name="T7" fmla="*/ 1841 h 7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59" h="7870">
                <a:moveTo>
                  <a:pt x="0" y="1841"/>
                </a:moveTo>
                <a:cubicBezTo>
                  <a:pt x="1417" y="652"/>
                  <a:pt x="3209" y="0"/>
                  <a:pt x="5059" y="0"/>
                </a:cubicBezTo>
                <a:lnTo>
                  <a:pt x="5059" y="7870"/>
                </a:lnTo>
                <a:lnTo>
                  <a:pt x="0" y="1841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0C5F667-E877-494E-88A2-CDFA6B0A5653}"/>
              </a:ext>
            </a:extLst>
          </p:cNvPr>
          <p:cNvGrpSpPr/>
          <p:nvPr/>
        </p:nvGrpSpPr>
        <p:grpSpPr>
          <a:xfrm>
            <a:off x="3435712" y="2655871"/>
            <a:ext cx="2094470" cy="2420244"/>
            <a:chOff x="2310714" y="1592143"/>
            <a:chExt cx="2792627" cy="3226992"/>
          </a:xfrm>
        </p:grpSpPr>
        <p:sp>
          <p:nvSpPr>
            <p:cNvPr id="10" name="Треугольник 9">
              <a:extLst>
                <a:ext uri="{FF2B5EF4-FFF2-40B4-BE49-F238E27FC236}">
                  <a16:creationId xmlns:a16="http://schemas.microsoft.com/office/drawing/2014/main" id="{BE244C17-2447-CF4A-AF3F-BD3FB11896C2}"/>
                </a:ext>
              </a:extLst>
            </p:cNvPr>
            <p:cNvSpPr/>
            <p:nvPr/>
          </p:nvSpPr>
          <p:spPr>
            <a:xfrm>
              <a:off x="3521675" y="1592143"/>
              <a:ext cx="370703" cy="60548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350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61CE6783-D097-D643-9220-D6D0DD1A1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5660" t="25918" r="25608" b="25663"/>
            <a:stretch/>
          </p:blipFill>
          <p:spPr>
            <a:xfrm rot="20164963">
              <a:off x="2310714" y="2038865"/>
              <a:ext cx="2792627" cy="278027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44" name="Прямоугольник 43">
            <a:hlinkClick r:id="rId4" action="ppaction://hlinksldjump"/>
            <a:extLst>
              <a:ext uri="{FF2B5EF4-FFF2-40B4-BE49-F238E27FC236}">
                <a16:creationId xmlns:a16="http://schemas.microsoft.com/office/drawing/2014/main" id="{EC3341FD-B19D-3E4D-8DAB-AB36D930A1F8}"/>
              </a:ext>
            </a:extLst>
          </p:cNvPr>
          <p:cNvSpPr/>
          <p:nvPr/>
        </p:nvSpPr>
        <p:spPr>
          <a:xfrm>
            <a:off x="4760666" y="2295695"/>
            <a:ext cx="5533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cap="none" spc="50" smtClean="0">
                <a:ln w="0"/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endParaRPr lang="ru-RU" sz="2000" cap="none" spc="50" dirty="0">
              <a:ln w="0"/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>
            <a:hlinkClick r:id="rId5" action="ppaction://hlinksldjump"/>
            <a:extLst>
              <a:ext uri="{FF2B5EF4-FFF2-40B4-BE49-F238E27FC236}">
                <a16:creationId xmlns:a16="http://schemas.microsoft.com/office/drawing/2014/main" id="{26DF10D7-27AE-8941-99DD-E1A18D0102EB}"/>
              </a:ext>
            </a:extLst>
          </p:cNvPr>
          <p:cNvSpPr/>
          <p:nvPr/>
        </p:nvSpPr>
        <p:spPr>
          <a:xfrm>
            <a:off x="5490088" y="2988835"/>
            <a:ext cx="7457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spc="50" smtClean="0">
                <a:ln w="0"/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ru-RU" sz="2000" cap="none" spc="50" dirty="0">
              <a:ln w="0"/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>
            <a:hlinkClick r:id="rId7" action="ppaction://hlinksldjump"/>
            <a:extLst>
              <a:ext uri="{FF2B5EF4-FFF2-40B4-BE49-F238E27FC236}">
                <a16:creationId xmlns:a16="http://schemas.microsoft.com/office/drawing/2014/main" id="{76FB734F-3E17-0241-8FF0-D52634DAAD09}"/>
              </a:ext>
            </a:extLst>
          </p:cNvPr>
          <p:cNvSpPr/>
          <p:nvPr/>
        </p:nvSpPr>
        <p:spPr>
          <a:xfrm>
            <a:off x="5692049" y="4060963"/>
            <a:ext cx="7670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spc="50" smtClean="0">
                <a:ln w="0"/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ru-RU" sz="2000" cap="none" spc="50" dirty="0">
              <a:ln w="0"/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>
            <a:hlinkClick r:id="rId6" action="ppaction://hlinksldjump"/>
            <a:extLst>
              <a:ext uri="{FF2B5EF4-FFF2-40B4-BE49-F238E27FC236}">
                <a16:creationId xmlns:a16="http://schemas.microsoft.com/office/drawing/2014/main" id="{8F825A8F-EF53-EA41-B9FC-55C00422E9D0}"/>
              </a:ext>
            </a:extLst>
          </p:cNvPr>
          <p:cNvSpPr/>
          <p:nvPr/>
        </p:nvSpPr>
        <p:spPr>
          <a:xfrm>
            <a:off x="5164039" y="5056833"/>
            <a:ext cx="59022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spc="50" smtClean="0">
                <a:ln w="0"/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ru-RU" sz="2000" cap="none" spc="50" dirty="0">
              <a:ln w="0"/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>
            <a:hlinkClick r:id="rId8" action="ppaction://hlinksldjump"/>
            <a:extLst>
              <a:ext uri="{FF2B5EF4-FFF2-40B4-BE49-F238E27FC236}">
                <a16:creationId xmlns:a16="http://schemas.microsoft.com/office/drawing/2014/main" id="{8977993F-CB9E-144D-9D2E-3D3EFD095C5E}"/>
              </a:ext>
            </a:extLst>
          </p:cNvPr>
          <p:cNvSpPr/>
          <p:nvPr/>
        </p:nvSpPr>
        <p:spPr>
          <a:xfrm>
            <a:off x="4152567" y="5416904"/>
            <a:ext cx="6607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spc="50" smtClean="0">
                <a:ln w="0"/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endParaRPr lang="ru-RU" sz="2000" cap="none" spc="50" dirty="0">
              <a:ln w="0"/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>
            <a:hlinkClick r:id="rId9" action="ppaction://hlinksldjump"/>
            <a:extLst>
              <a:ext uri="{FF2B5EF4-FFF2-40B4-BE49-F238E27FC236}">
                <a16:creationId xmlns:a16="http://schemas.microsoft.com/office/drawing/2014/main" id="{536D369E-A907-B049-B030-3E7765537A40}"/>
              </a:ext>
            </a:extLst>
          </p:cNvPr>
          <p:cNvSpPr/>
          <p:nvPr/>
        </p:nvSpPr>
        <p:spPr>
          <a:xfrm>
            <a:off x="3081279" y="5077237"/>
            <a:ext cx="6607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spc="50" smtClean="0">
                <a:ln w="0"/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Yến</a:t>
            </a:r>
            <a:endParaRPr lang="ru-RU" sz="2000" cap="none" spc="50" dirty="0">
              <a:ln w="0"/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>
            <a:hlinkClick r:id="rId10" action="ppaction://hlinksldjump"/>
            <a:extLst>
              <a:ext uri="{FF2B5EF4-FFF2-40B4-BE49-F238E27FC236}">
                <a16:creationId xmlns:a16="http://schemas.microsoft.com/office/drawing/2014/main" id="{C1F43480-F07F-C249-88A6-9E7C2F02A769}"/>
              </a:ext>
            </a:extLst>
          </p:cNvPr>
          <p:cNvSpPr/>
          <p:nvPr/>
        </p:nvSpPr>
        <p:spPr>
          <a:xfrm>
            <a:off x="2539329" y="4054622"/>
            <a:ext cx="795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spc="50" smtClean="0">
                <a:ln w="0"/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endParaRPr lang="ru-RU" sz="2000" cap="none" spc="50" dirty="0">
              <a:ln w="0"/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>
            <a:hlinkClick r:id="rId11" action="ppaction://hlinksldjump"/>
            <a:extLst>
              <a:ext uri="{FF2B5EF4-FFF2-40B4-BE49-F238E27FC236}">
                <a16:creationId xmlns:a16="http://schemas.microsoft.com/office/drawing/2014/main" id="{ED0A0F37-C583-D541-A478-489E9A5D33D8}"/>
              </a:ext>
            </a:extLst>
          </p:cNvPr>
          <p:cNvSpPr/>
          <p:nvPr/>
        </p:nvSpPr>
        <p:spPr>
          <a:xfrm>
            <a:off x="2614069" y="2988835"/>
            <a:ext cx="87729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spc="50" smtClean="0">
                <a:ln w="0"/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ru-RU" sz="2000" cap="none" spc="50" dirty="0">
              <a:ln w="0"/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>
            <a:hlinkClick r:id="rId3" action="ppaction://hlinksldjump"/>
            <a:extLst>
              <a:ext uri="{FF2B5EF4-FFF2-40B4-BE49-F238E27FC236}">
                <a16:creationId xmlns:a16="http://schemas.microsoft.com/office/drawing/2014/main" id="{AC4415B7-B9CA-604E-9872-FC8671B67296}"/>
              </a:ext>
            </a:extLst>
          </p:cNvPr>
          <p:cNvSpPr/>
          <p:nvPr/>
        </p:nvSpPr>
        <p:spPr>
          <a:xfrm>
            <a:off x="3595290" y="2295695"/>
            <a:ext cx="7665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spc="50" smtClean="0">
                <a:ln w="0"/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ru-RU" sz="2000" cap="none" spc="50" dirty="0">
              <a:ln w="0"/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05441" y="174797"/>
            <a:ext cx="5133118" cy="12540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Vòng quay may mắn</a:t>
            </a:r>
            <a:endParaRPr lang="en-US" sz="5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81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ch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1104039-2720-FD43-B422-5BC8721AC0F3}"/>
              </a:ext>
            </a:extLst>
          </p:cNvPr>
          <p:cNvSpPr/>
          <p:nvPr/>
        </p:nvSpPr>
        <p:spPr>
          <a:xfrm>
            <a:off x="932371" y="931506"/>
            <a:ext cx="5543370" cy="2051044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Tôi có 4 chân. Tôi sống ở Châu Phi. Tôi rất to và tôi có bộ lông màu xám. Tôi sống ở dưới sông.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таймер 50 лек.mp4">
            <a:hlinkClick r:id="" action="ppaction://media"/>
            <a:extLst>
              <a:ext uri="{FF2B5EF4-FFF2-40B4-BE49-F238E27FC236}">
                <a16:creationId xmlns:a16="http://schemas.microsoft.com/office/drawing/2014/main" id="{93551ADF-B6B8-484E-97FE-2B4DA3F37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728" r="17844"/>
          <a:stretch/>
        </p:blipFill>
        <p:spPr>
          <a:xfrm>
            <a:off x="7237889" y="978416"/>
            <a:ext cx="875580" cy="7766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74BAFDE-1ADF-B842-9F80-2D1833E9CAC6}"/>
              </a:ext>
            </a:extLst>
          </p:cNvPr>
          <p:cNvSpPr/>
          <p:nvPr/>
        </p:nvSpPr>
        <p:spPr>
          <a:xfrm>
            <a:off x="7015516" y="1957028"/>
            <a:ext cx="1320326" cy="607295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2F6953B-61DF-E74D-AA87-F323C5980EE2}"/>
              </a:ext>
            </a:extLst>
          </p:cNvPr>
          <p:cNvSpPr/>
          <p:nvPr/>
        </p:nvSpPr>
        <p:spPr>
          <a:xfrm>
            <a:off x="943989" y="3313137"/>
            <a:ext cx="1253521" cy="513312"/>
          </a:xfrm>
          <a:prstGeom prst="round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latin typeface="Copperplate Gothic Bold" panose="020E0705020206020404" pitchFamily="34" charset="0"/>
              </a:rPr>
              <a:t>Đáp án</a:t>
            </a:r>
            <a:endParaRPr lang="ru-RU" sz="1600" b="1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FDD82A0-91C2-6A49-AEF7-0DD7AA10C61B}"/>
              </a:ext>
            </a:extLst>
          </p:cNvPr>
          <p:cNvSpPr/>
          <p:nvPr/>
        </p:nvSpPr>
        <p:spPr>
          <a:xfrm>
            <a:off x="4007336" y="3313137"/>
            <a:ext cx="2468405" cy="51331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hà mã</a:t>
            </a:r>
            <a:endParaRPr lang="ru-RU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132" y="2726444"/>
            <a:ext cx="727093" cy="7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1104039-2720-FD43-B422-5BC8721AC0F3}"/>
              </a:ext>
            </a:extLst>
          </p:cNvPr>
          <p:cNvSpPr/>
          <p:nvPr/>
        </p:nvSpPr>
        <p:spPr>
          <a:xfrm>
            <a:off x="932371" y="931506"/>
            <a:ext cx="5543370" cy="2051044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Tôi là một loài nhỏ bé. Tôi có 8 chân. Tôi thích chăng lưới bằng các dây tơ của mình.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таймер 50 лек.mp4">
            <a:hlinkClick r:id="" action="ppaction://media"/>
            <a:extLst>
              <a:ext uri="{FF2B5EF4-FFF2-40B4-BE49-F238E27FC236}">
                <a16:creationId xmlns:a16="http://schemas.microsoft.com/office/drawing/2014/main" id="{93551ADF-B6B8-484E-97FE-2B4DA3F37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728" r="17844"/>
          <a:stretch/>
        </p:blipFill>
        <p:spPr>
          <a:xfrm>
            <a:off x="7237889" y="978416"/>
            <a:ext cx="875580" cy="7766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74BAFDE-1ADF-B842-9F80-2D1833E9CAC6}"/>
              </a:ext>
            </a:extLst>
          </p:cNvPr>
          <p:cNvSpPr/>
          <p:nvPr/>
        </p:nvSpPr>
        <p:spPr>
          <a:xfrm>
            <a:off x="7015516" y="1957028"/>
            <a:ext cx="1320326" cy="607295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2F6953B-61DF-E74D-AA87-F323C5980EE2}"/>
              </a:ext>
            </a:extLst>
          </p:cNvPr>
          <p:cNvSpPr/>
          <p:nvPr/>
        </p:nvSpPr>
        <p:spPr>
          <a:xfrm>
            <a:off x="943989" y="3313137"/>
            <a:ext cx="1253521" cy="513312"/>
          </a:xfrm>
          <a:prstGeom prst="round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latin typeface="Copperplate Gothic Bold" panose="020E0705020206020404" pitchFamily="34" charset="0"/>
              </a:rPr>
              <a:t>Đáp án</a:t>
            </a:r>
            <a:endParaRPr lang="ru-RU" sz="1600" b="1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FDD82A0-91C2-6A49-AEF7-0DD7AA10C61B}"/>
              </a:ext>
            </a:extLst>
          </p:cNvPr>
          <p:cNvSpPr/>
          <p:nvPr/>
        </p:nvSpPr>
        <p:spPr>
          <a:xfrm>
            <a:off x="4007336" y="3313137"/>
            <a:ext cx="2468405" cy="51331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nhện</a:t>
            </a:r>
            <a:endParaRPr lang="ru-RU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132" y="2726444"/>
            <a:ext cx="727093" cy="7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1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1104039-2720-FD43-B422-5BC8721AC0F3}"/>
              </a:ext>
            </a:extLst>
          </p:cNvPr>
          <p:cNvSpPr/>
          <p:nvPr/>
        </p:nvSpPr>
        <p:spPr>
          <a:xfrm>
            <a:off x="932371" y="931506"/>
            <a:ext cx="5543370" cy="2051044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Tôi là một loài động vật bé nhỏ và rất đẹp. Tôi có 6 cái chân. Tôi có thể bay. Tôi có thể tạo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mật.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таймер 50 лек.mp4">
            <a:hlinkClick r:id="" action="ppaction://media"/>
            <a:extLst>
              <a:ext uri="{FF2B5EF4-FFF2-40B4-BE49-F238E27FC236}">
                <a16:creationId xmlns:a16="http://schemas.microsoft.com/office/drawing/2014/main" id="{93551ADF-B6B8-484E-97FE-2B4DA3F37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728" r="17844"/>
          <a:stretch/>
        </p:blipFill>
        <p:spPr>
          <a:xfrm>
            <a:off x="7237889" y="978416"/>
            <a:ext cx="875580" cy="7766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74BAFDE-1ADF-B842-9F80-2D1833E9CAC6}"/>
              </a:ext>
            </a:extLst>
          </p:cNvPr>
          <p:cNvSpPr/>
          <p:nvPr/>
        </p:nvSpPr>
        <p:spPr>
          <a:xfrm>
            <a:off x="7015516" y="1957028"/>
            <a:ext cx="1320326" cy="607295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2F6953B-61DF-E74D-AA87-F323C5980EE2}"/>
              </a:ext>
            </a:extLst>
          </p:cNvPr>
          <p:cNvSpPr/>
          <p:nvPr/>
        </p:nvSpPr>
        <p:spPr>
          <a:xfrm>
            <a:off x="943989" y="3313137"/>
            <a:ext cx="1253521" cy="513312"/>
          </a:xfrm>
          <a:prstGeom prst="round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latin typeface="Copperplate Gothic Bold" panose="020E0705020206020404" pitchFamily="34" charset="0"/>
              </a:rPr>
              <a:t>Đáp án</a:t>
            </a:r>
            <a:endParaRPr lang="ru-RU" sz="1600" b="1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FDD82A0-91C2-6A49-AEF7-0DD7AA10C61B}"/>
              </a:ext>
            </a:extLst>
          </p:cNvPr>
          <p:cNvSpPr/>
          <p:nvPr/>
        </p:nvSpPr>
        <p:spPr>
          <a:xfrm>
            <a:off x="4007336" y="3313137"/>
            <a:ext cx="2468405" cy="51331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ong</a:t>
            </a:r>
            <a:endParaRPr lang="ru-RU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132" y="2726444"/>
            <a:ext cx="727093" cy="7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1104039-2720-FD43-B422-5BC8721AC0F3}"/>
              </a:ext>
            </a:extLst>
          </p:cNvPr>
          <p:cNvSpPr/>
          <p:nvPr/>
        </p:nvSpPr>
        <p:spPr>
          <a:xfrm>
            <a:off x="932371" y="931506"/>
            <a:ext cx="5543370" cy="2051044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Tôi thích ăn cà rốt. Tôi chạy rất nhanh. Tôi có hai cái tai rất dài.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таймер 50 лек.mp4">
            <a:hlinkClick r:id="" action="ppaction://media"/>
            <a:extLst>
              <a:ext uri="{FF2B5EF4-FFF2-40B4-BE49-F238E27FC236}">
                <a16:creationId xmlns:a16="http://schemas.microsoft.com/office/drawing/2014/main" id="{93551ADF-B6B8-484E-97FE-2B4DA3F37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728" r="17844"/>
          <a:stretch/>
        </p:blipFill>
        <p:spPr>
          <a:xfrm>
            <a:off x="7237889" y="978416"/>
            <a:ext cx="875580" cy="7766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74BAFDE-1ADF-B842-9F80-2D1833E9CAC6}"/>
              </a:ext>
            </a:extLst>
          </p:cNvPr>
          <p:cNvSpPr/>
          <p:nvPr/>
        </p:nvSpPr>
        <p:spPr>
          <a:xfrm>
            <a:off x="7015516" y="1957028"/>
            <a:ext cx="1320326" cy="607295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2F6953B-61DF-E74D-AA87-F323C5980EE2}"/>
              </a:ext>
            </a:extLst>
          </p:cNvPr>
          <p:cNvSpPr/>
          <p:nvPr/>
        </p:nvSpPr>
        <p:spPr>
          <a:xfrm>
            <a:off x="943989" y="3313137"/>
            <a:ext cx="1253521" cy="513312"/>
          </a:xfrm>
          <a:prstGeom prst="round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latin typeface="Copperplate Gothic Bold" panose="020E0705020206020404" pitchFamily="34" charset="0"/>
              </a:rPr>
              <a:t>Đáp án</a:t>
            </a:r>
            <a:endParaRPr lang="ru-RU" sz="1600" b="1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FDD82A0-91C2-6A49-AEF7-0DD7AA10C61B}"/>
              </a:ext>
            </a:extLst>
          </p:cNvPr>
          <p:cNvSpPr/>
          <p:nvPr/>
        </p:nvSpPr>
        <p:spPr>
          <a:xfrm>
            <a:off x="4007336" y="3313137"/>
            <a:ext cx="2468405" cy="51331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thỏ</a:t>
            </a:r>
            <a:endParaRPr lang="ru-RU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132" y="2726444"/>
            <a:ext cx="727093" cy="7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1104039-2720-FD43-B422-5BC8721AC0F3}"/>
              </a:ext>
            </a:extLst>
          </p:cNvPr>
          <p:cNvSpPr/>
          <p:nvPr/>
        </p:nvSpPr>
        <p:spPr>
          <a:xfrm>
            <a:off x="932371" y="931506"/>
            <a:ext cx="5543370" cy="2051044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Tôi có thể bay. Tôi có thể bơi. Tôi ăn các loài cá nhỏ. Tôi có thể bơi.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таймер 50 лек.mp4">
            <a:hlinkClick r:id="" action="ppaction://media"/>
            <a:extLst>
              <a:ext uri="{FF2B5EF4-FFF2-40B4-BE49-F238E27FC236}">
                <a16:creationId xmlns:a16="http://schemas.microsoft.com/office/drawing/2014/main" id="{93551ADF-B6B8-484E-97FE-2B4DA3F37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728" r="17844"/>
          <a:stretch/>
        </p:blipFill>
        <p:spPr>
          <a:xfrm>
            <a:off x="7237889" y="978416"/>
            <a:ext cx="875580" cy="7766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74BAFDE-1ADF-B842-9F80-2D1833E9CAC6}"/>
              </a:ext>
            </a:extLst>
          </p:cNvPr>
          <p:cNvSpPr/>
          <p:nvPr/>
        </p:nvSpPr>
        <p:spPr>
          <a:xfrm>
            <a:off x="7015516" y="1957028"/>
            <a:ext cx="1320326" cy="607295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2F6953B-61DF-E74D-AA87-F323C5980EE2}"/>
              </a:ext>
            </a:extLst>
          </p:cNvPr>
          <p:cNvSpPr/>
          <p:nvPr/>
        </p:nvSpPr>
        <p:spPr>
          <a:xfrm>
            <a:off x="943989" y="3313137"/>
            <a:ext cx="1253521" cy="513312"/>
          </a:xfrm>
          <a:prstGeom prst="round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latin typeface="Copperplate Gothic Bold" panose="020E0705020206020404" pitchFamily="34" charset="0"/>
              </a:rPr>
              <a:t>Đáp án</a:t>
            </a:r>
            <a:endParaRPr lang="ru-RU" sz="1600" b="1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FDD82A0-91C2-6A49-AEF7-0DD7AA10C61B}"/>
              </a:ext>
            </a:extLst>
          </p:cNvPr>
          <p:cNvSpPr/>
          <p:nvPr/>
        </p:nvSpPr>
        <p:spPr>
          <a:xfrm>
            <a:off x="2846440" y="3313137"/>
            <a:ext cx="3629302" cy="51331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chim cánh cụt</a:t>
            </a:r>
            <a:endParaRPr lang="ru-RU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132" y="2726444"/>
            <a:ext cx="727093" cy="7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2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1104039-2720-FD43-B422-5BC8721AC0F3}"/>
              </a:ext>
            </a:extLst>
          </p:cNvPr>
          <p:cNvSpPr/>
          <p:nvPr/>
        </p:nvSpPr>
        <p:spPr>
          <a:xfrm>
            <a:off x="1190445" y="931506"/>
            <a:ext cx="5285296" cy="2051044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sống ở châu Phi. Tôi màu vàng và nâu. Tôi ăn lá. Tôi </a:t>
            </a:r>
            <a:r>
              <a:rPr lang="vi-VN" altLang="en-US" sz="2400" b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altLang="en-US" sz="2400" b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cái cổ dài.</a:t>
            </a:r>
            <a:r>
              <a:rPr lang="vi-VN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таймер 50 лек.mp4">
            <a:hlinkClick r:id="" action="ppaction://media"/>
            <a:extLst>
              <a:ext uri="{FF2B5EF4-FFF2-40B4-BE49-F238E27FC236}">
                <a16:creationId xmlns:a16="http://schemas.microsoft.com/office/drawing/2014/main" id="{93551ADF-B6B8-484E-97FE-2B4DA3F37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728" r="17844"/>
          <a:stretch/>
        </p:blipFill>
        <p:spPr>
          <a:xfrm>
            <a:off x="7237889" y="978416"/>
            <a:ext cx="875580" cy="7766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74BAFDE-1ADF-B842-9F80-2D1833E9CAC6}"/>
              </a:ext>
            </a:extLst>
          </p:cNvPr>
          <p:cNvSpPr/>
          <p:nvPr/>
        </p:nvSpPr>
        <p:spPr>
          <a:xfrm>
            <a:off x="7015516" y="1957028"/>
            <a:ext cx="1320326" cy="607295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2F6953B-61DF-E74D-AA87-F323C5980EE2}"/>
              </a:ext>
            </a:extLst>
          </p:cNvPr>
          <p:cNvSpPr/>
          <p:nvPr/>
        </p:nvSpPr>
        <p:spPr>
          <a:xfrm>
            <a:off x="943989" y="3313137"/>
            <a:ext cx="1253521" cy="513312"/>
          </a:xfrm>
          <a:prstGeom prst="round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latin typeface="Copperplate Gothic Bold" panose="020E0705020206020404" pitchFamily="34" charset="0"/>
              </a:rPr>
              <a:t>Đáp án</a:t>
            </a:r>
            <a:endParaRPr lang="ru-RU" sz="1600" b="1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FDD82A0-91C2-6A49-AEF7-0DD7AA10C61B}"/>
              </a:ext>
            </a:extLst>
          </p:cNvPr>
          <p:cNvSpPr/>
          <p:nvPr/>
        </p:nvSpPr>
        <p:spPr>
          <a:xfrm>
            <a:off x="2846440" y="3313137"/>
            <a:ext cx="3629302" cy="51331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hươu cao cổ</a:t>
            </a:r>
            <a:endParaRPr lang="ru-RU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132" y="2726444"/>
            <a:ext cx="727093" cy="727093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53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1104039-2720-FD43-B422-5BC8721AC0F3}"/>
              </a:ext>
            </a:extLst>
          </p:cNvPr>
          <p:cNvSpPr/>
          <p:nvPr/>
        </p:nvSpPr>
        <p:spPr>
          <a:xfrm>
            <a:off x="932371" y="931506"/>
            <a:ext cx="5543370" cy="2051044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</a:t>
            </a:r>
            <a:r>
              <a:rPr lang="en-US" altLang="en-US" sz="2400" b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thịt các loài động vật. Tôi sống ở dưới nước. Tôi có một cái miệng rất to. Tôi màu xanh lá cây.</a:t>
            </a:r>
            <a:endParaRPr lang="vi-VN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таймер 50 лек.mp4">
            <a:hlinkClick r:id="" action="ppaction://media"/>
            <a:extLst>
              <a:ext uri="{FF2B5EF4-FFF2-40B4-BE49-F238E27FC236}">
                <a16:creationId xmlns:a16="http://schemas.microsoft.com/office/drawing/2014/main" id="{93551ADF-B6B8-484E-97FE-2B4DA3F37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728" r="17844"/>
          <a:stretch/>
        </p:blipFill>
        <p:spPr>
          <a:xfrm>
            <a:off x="7237889" y="978416"/>
            <a:ext cx="875580" cy="7766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74BAFDE-1ADF-B842-9F80-2D1833E9CAC6}"/>
              </a:ext>
            </a:extLst>
          </p:cNvPr>
          <p:cNvSpPr/>
          <p:nvPr/>
        </p:nvSpPr>
        <p:spPr>
          <a:xfrm>
            <a:off x="7015516" y="1957028"/>
            <a:ext cx="1320326" cy="607295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2F6953B-61DF-E74D-AA87-F323C5980EE2}"/>
              </a:ext>
            </a:extLst>
          </p:cNvPr>
          <p:cNvSpPr/>
          <p:nvPr/>
        </p:nvSpPr>
        <p:spPr>
          <a:xfrm>
            <a:off x="943989" y="3313137"/>
            <a:ext cx="1253521" cy="513312"/>
          </a:xfrm>
          <a:prstGeom prst="round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latin typeface="Copperplate Gothic Bold" panose="020E0705020206020404" pitchFamily="34" charset="0"/>
              </a:rPr>
              <a:t>Đáp án</a:t>
            </a:r>
            <a:endParaRPr lang="ru-RU" sz="1600" b="1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FDD82A0-91C2-6A49-AEF7-0DD7AA10C61B}"/>
              </a:ext>
            </a:extLst>
          </p:cNvPr>
          <p:cNvSpPr/>
          <p:nvPr/>
        </p:nvSpPr>
        <p:spPr>
          <a:xfrm>
            <a:off x="3746090" y="3313137"/>
            <a:ext cx="2729652" cy="51331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cá sấu</a:t>
            </a:r>
            <a:endParaRPr lang="ru-RU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132" y="2726444"/>
            <a:ext cx="727093" cy="727093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4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</TotalTime>
  <Words>297</Words>
  <PresentationFormat>On-screen Show (4:3)</PresentationFormat>
  <Paragraphs>47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Copperplate Gothic Bold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2020-03-03T19:20:39Z</dcterms:created>
  <dcterms:modified xsi:type="dcterms:W3CDTF">2021-06-07T07:59:55Z</dcterms:modified>
</cp:coreProperties>
</file>