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gzqzbaq7CqEcq0a8NWPwAFEeg8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sp>
        <p:nvSpPr>
          <p:cNvPr id="23" name="Google Shape;2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3"/>
          <p:cNvPicPr preferRelativeResize="0"/>
          <p:nvPr/>
        </p:nvPicPr>
        <p:blipFill rotWithShape="1">
          <a:blip r:embed="rId1">
            <a:alphaModFix/>
          </a:blip>
          <a:srcRect b="7788" l="0" r="0" t="7789"/>
          <a:stretch/>
        </p:blipFill>
        <p:spPr>
          <a:xfrm>
            <a:off x="0" y="0"/>
            <a:ext cx="12191999"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gif"/><Relationship Id="rId5"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9.jpg"/><Relationship Id="rId5" Type="http://schemas.openxmlformats.org/officeDocument/2006/relationships/image" Target="../media/image11.jp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0312 (5)"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bye" id="85" name="Google Shape;85;p1"/>
          <p:cNvPicPr preferRelativeResize="0"/>
          <p:nvPr/>
        </p:nvPicPr>
        <p:blipFill rotWithShape="1">
          <a:blip r:embed="rId4">
            <a:alphaModFix/>
          </a:blip>
          <a:srcRect b="0" l="0" r="0" t="0"/>
          <a:stretch/>
        </p:blipFill>
        <p:spPr>
          <a:xfrm>
            <a:off x="7499350" y="4248150"/>
            <a:ext cx="1196975" cy="1371600"/>
          </a:xfrm>
          <a:prstGeom prst="rect">
            <a:avLst/>
          </a:prstGeom>
          <a:noFill/>
          <a:ln>
            <a:noFill/>
          </a:ln>
        </p:spPr>
      </p:pic>
      <p:sp>
        <p:nvSpPr>
          <p:cNvPr id="86" name="Google Shape;86;p1"/>
          <p:cNvSpPr/>
          <p:nvPr/>
        </p:nvSpPr>
        <p:spPr>
          <a:xfrm>
            <a:off x="2019300" y="569913"/>
            <a:ext cx="8153400" cy="723900"/>
          </a:xfrm>
          <a:prstGeom prst="rect">
            <a:avLst/>
          </a:prstGeom>
        </p:spPr>
        <p:txBody>
          <a:bodyPr>
            <a:prstTxWarp prst="textPlain"/>
          </a:bodyPr>
          <a:lstStyle/>
          <a:p>
            <a:pPr lvl="0" algn="l"/>
            <a:r>
              <a:rPr b="0" i="0">
                <a:ln>
                  <a:noFill/>
                </a:ln>
                <a:solidFill>
                  <a:srgbClr val="FF0000"/>
                </a:solidFill>
                <a:latin typeface="Times New Roman"/>
              </a:rPr>
              <a:t>Chào mừng các bậc phụ huynh</a:t>
            </a:r>
          </a:p>
        </p:txBody>
      </p:sp>
      <p:pic>
        <p:nvPicPr>
          <p:cNvPr descr="stars" id="87" name="Google Shape;87;p1"/>
          <p:cNvPicPr preferRelativeResize="0"/>
          <p:nvPr/>
        </p:nvPicPr>
        <p:blipFill rotWithShape="1">
          <a:blip r:embed="rId5">
            <a:alphaModFix/>
          </a:blip>
          <a:srcRect b="0" l="0" r="0" t="0"/>
          <a:stretch/>
        </p:blipFill>
        <p:spPr>
          <a:xfrm>
            <a:off x="3581400" y="1200150"/>
            <a:ext cx="371475" cy="328613"/>
          </a:xfrm>
          <a:prstGeom prst="rect">
            <a:avLst/>
          </a:prstGeom>
          <a:noFill/>
          <a:ln>
            <a:noFill/>
          </a:ln>
        </p:spPr>
      </p:pic>
      <p:pic>
        <p:nvPicPr>
          <p:cNvPr descr="stars" id="88" name="Google Shape;88;p1"/>
          <p:cNvPicPr preferRelativeResize="0"/>
          <p:nvPr/>
        </p:nvPicPr>
        <p:blipFill rotWithShape="1">
          <a:blip r:embed="rId5">
            <a:alphaModFix/>
          </a:blip>
          <a:srcRect b="0" l="0" r="0" t="0"/>
          <a:stretch/>
        </p:blipFill>
        <p:spPr>
          <a:xfrm>
            <a:off x="8324850" y="1371600"/>
            <a:ext cx="371475" cy="328613"/>
          </a:xfrm>
          <a:prstGeom prst="rect">
            <a:avLst/>
          </a:prstGeom>
          <a:noFill/>
          <a:ln>
            <a:noFill/>
          </a:ln>
        </p:spPr>
      </p:pic>
      <p:pic>
        <p:nvPicPr>
          <p:cNvPr descr="stars" id="89" name="Google Shape;89;p1"/>
          <p:cNvPicPr preferRelativeResize="0"/>
          <p:nvPr/>
        </p:nvPicPr>
        <p:blipFill rotWithShape="1">
          <a:blip r:embed="rId5">
            <a:alphaModFix/>
          </a:blip>
          <a:srcRect b="0" l="0" r="0" t="0"/>
          <a:stretch/>
        </p:blipFill>
        <p:spPr>
          <a:xfrm>
            <a:off x="5295900" y="4514850"/>
            <a:ext cx="371475" cy="328613"/>
          </a:xfrm>
          <a:prstGeom prst="rect">
            <a:avLst/>
          </a:prstGeom>
          <a:noFill/>
          <a:ln>
            <a:noFill/>
          </a:ln>
        </p:spPr>
      </p:pic>
      <p:pic>
        <p:nvPicPr>
          <p:cNvPr descr="stars" id="90" name="Google Shape;90;p1"/>
          <p:cNvPicPr preferRelativeResize="0"/>
          <p:nvPr/>
        </p:nvPicPr>
        <p:blipFill rotWithShape="1">
          <a:blip r:embed="rId5">
            <a:alphaModFix/>
          </a:blip>
          <a:srcRect b="0" l="0" r="0" t="0"/>
          <a:stretch/>
        </p:blipFill>
        <p:spPr>
          <a:xfrm>
            <a:off x="7067550" y="2914650"/>
            <a:ext cx="371475" cy="328613"/>
          </a:xfrm>
          <a:prstGeom prst="rect">
            <a:avLst/>
          </a:prstGeom>
          <a:noFill/>
          <a:ln>
            <a:noFill/>
          </a:ln>
        </p:spPr>
      </p:pic>
      <p:pic>
        <p:nvPicPr>
          <p:cNvPr descr="stars" id="91" name="Google Shape;91;p1"/>
          <p:cNvPicPr preferRelativeResize="0"/>
          <p:nvPr/>
        </p:nvPicPr>
        <p:blipFill rotWithShape="1">
          <a:blip r:embed="rId5">
            <a:alphaModFix/>
          </a:blip>
          <a:srcRect b="0" l="0" r="0" t="0"/>
          <a:stretch/>
        </p:blipFill>
        <p:spPr>
          <a:xfrm>
            <a:off x="4781550" y="1943100"/>
            <a:ext cx="371475" cy="328613"/>
          </a:xfrm>
          <a:prstGeom prst="rect">
            <a:avLst/>
          </a:prstGeom>
          <a:noFill/>
          <a:ln>
            <a:noFill/>
          </a:ln>
        </p:spPr>
      </p:pic>
      <p:pic>
        <p:nvPicPr>
          <p:cNvPr descr="stars" id="92" name="Google Shape;92;p1"/>
          <p:cNvPicPr preferRelativeResize="0"/>
          <p:nvPr/>
        </p:nvPicPr>
        <p:blipFill rotWithShape="1">
          <a:blip r:embed="rId5">
            <a:alphaModFix/>
          </a:blip>
          <a:srcRect b="0" l="0" r="0" t="0"/>
          <a:stretch/>
        </p:blipFill>
        <p:spPr>
          <a:xfrm>
            <a:off x="3181350" y="3657600"/>
            <a:ext cx="371475" cy="328613"/>
          </a:xfrm>
          <a:prstGeom prst="rect">
            <a:avLst/>
          </a:prstGeom>
          <a:noFill/>
          <a:ln>
            <a:noFill/>
          </a:ln>
        </p:spPr>
      </p:pic>
      <p:sp>
        <p:nvSpPr>
          <p:cNvPr id="93" name="Google Shape;93;p1"/>
          <p:cNvSpPr txBox="1"/>
          <p:nvPr/>
        </p:nvSpPr>
        <p:spPr>
          <a:xfrm>
            <a:off x="2976563" y="5657850"/>
            <a:ext cx="6238875" cy="5540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000"/>
              <a:buFont typeface="Arial"/>
              <a:buNone/>
            </a:pPr>
            <a:r>
              <a:rPr b="1" i="1" lang="en-US" sz="3000" u="none" cap="none" strike="noStrike">
                <a:solidFill>
                  <a:srgbClr val="FF0000"/>
                </a:solidFill>
                <a:latin typeface="Times New Roman"/>
                <a:ea typeface="Times New Roman"/>
                <a:cs typeface="Times New Roman"/>
                <a:sym typeface="Times New Roman"/>
              </a:rPr>
              <a:t>Giáo viên: Hoàng Thị Hà</a:t>
            </a:r>
            <a:endParaRPr/>
          </a:p>
        </p:txBody>
      </p:sp>
      <p:sp>
        <p:nvSpPr>
          <p:cNvPr id="94" name="Google Shape;94;p1"/>
          <p:cNvSpPr/>
          <p:nvPr/>
        </p:nvSpPr>
        <p:spPr>
          <a:xfrm>
            <a:off x="2514600" y="2628900"/>
            <a:ext cx="7162800" cy="1214438"/>
          </a:xfrm>
          <a:prstGeom prst="rect">
            <a:avLst/>
          </a:prstGeom>
        </p:spPr>
        <p:txBody>
          <a:bodyPr>
            <a:prstTxWarp prst="textPlain"/>
          </a:bodyPr>
          <a:lstStyle/>
          <a:p>
            <a:pPr lvl="0" algn="l"/>
            <a:r>
              <a:rPr b="0" i="0">
                <a:ln cap="flat" cmpd="sng" w="19050">
                  <a:solidFill>
                    <a:srgbClr val="99CCFF"/>
                  </a:solidFill>
                  <a:prstDash val="solid"/>
                  <a:round/>
                  <a:headEnd len="sm" w="sm" type="none"/>
                  <a:tailEnd len="sm" w="sm" type="none"/>
                </a:ln>
                <a:solidFill>
                  <a:srgbClr val="0066CC"/>
                </a:solidFill>
                <a:latin typeface="Arial"/>
              </a:rPr>
              <a:t>Đến dự tiết học Lich Sử lớp 6</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p:nvPr/>
        </p:nvSpPr>
        <p:spPr>
          <a:xfrm>
            <a:off x="65219"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174" name="Google Shape;174;p10"/>
          <p:cNvSpPr txBox="1"/>
          <p:nvPr/>
        </p:nvSpPr>
        <p:spPr>
          <a:xfrm>
            <a:off x="94526" y="883096"/>
            <a:ext cx="84922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III. Khám phá quá khứ từ những nguồn sử liệu</a:t>
            </a:r>
            <a:endParaRPr/>
          </a:p>
        </p:txBody>
      </p:sp>
      <p:sp>
        <p:nvSpPr>
          <p:cNvPr id="175" name="Google Shape;175;p10"/>
          <p:cNvSpPr txBox="1"/>
          <p:nvPr/>
        </p:nvSpPr>
        <p:spPr>
          <a:xfrm>
            <a:off x="194923" y="1396860"/>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a) Tư liệu gốc</a:t>
            </a:r>
            <a:endParaRPr sz="2400">
              <a:solidFill>
                <a:schemeClr val="lt1"/>
              </a:solidFill>
              <a:latin typeface="Calibri"/>
              <a:ea typeface="Calibri"/>
              <a:cs typeface="Calibri"/>
              <a:sym typeface="Calibri"/>
            </a:endParaRPr>
          </a:p>
        </p:txBody>
      </p:sp>
      <p:sp>
        <p:nvSpPr>
          <p:cNvPr id="176" name="Google Shape;176;p10"/>
          <p:cNvSpPr txBox="1"/>
          <p:nvPr/>
        </p:nvSpPr>
        <p:spPr>
          <a:xfrm>
            <a:off x="211635" y="1816339"/>
            <a:ext cx="620699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Là tư liệu liên quan đến trực tiếp đến sự kiện lịch sử, ra đời vào thời điểm diễn ra sự kiện</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sp>
        <p:nvSpPr>
          <p:cNvPr id="177" name="Google Shape;177;p10"/>
          <p:cNvSpPr txBox="1"/>
          <p:nvPr/>
        </p:nvSpPr>
        <p:spPr>
          <a:xfrm>
            <a:off x="7374530" y="5062101"/>
            <a:ext cx="425401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Lời kêu gọi toàn quốc kháng chiến</a:t>
            </a:r>
            <a:endParaRPr sz="2400">
              <a:solidFill>
                <a:schemeClr val="lt1"/>
              </a:solidFill>
              <a:latin typeface="Calibri"/>
              <a:ea typeface="Calibri"/>
              <a:cs typeface="Calibri"/>
              <a:sym typeface="Calibri"/>
            </a:endParaRPr>
          </a:p>
        </p:txBody>
      </p:sp>
      <p:pic>
        <p:nvPicPr>
          <p:cNvPr id="178" name="Google Shape;178;p10"/>
          <p:cNvPicPr preferRelativeResize="0"/>
          <p:nvPr/>
        </p:nvPicPr>
        <p:blipFill rotWithShape="1">
          <a:blip r:embed="rId3">
            <a:alphaModFix/>
          </a:blip>
          <a:srcRect b="7969" l="43539" r="31765" t="62591"/>
          <a:stretch/>
        </p:blipFill>
        <p:spPr>
          <a:xfrm>
            <a:off x="7033035" y="1513627"/>
            <a:ext cx="4565507" cy="3531016"/>
          </a:xfrm>
          <a:prstGeom prst="rect">
            <a:avLst/>
          </a:prstGeom>
          <a:noFill/>
          <a:ln>
            <a:noFill/>
          </a:ln>
        </p:spPr>
      </p:pic>
      <p:sp>
        <p:nvSpPr>
          <p:cNvPr id="179" name="Google Shape;179;p10"/>
          <p:cNvSpPr txBox="1"/>
          <p:nvPr/>
        </p:nvSpPr>
        <p:spPr>
          <a:xfrm>
            <a:off x="7406115" y="5179326"/>
            <a:ext cx="363524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Bia đá</a:t>
            </a:r>
            <a:endParaRPr sz="2400">
              <a:solidFill>
                <a:schemeClr val="lt1"/>
              </a:solidFill>
              <a:latin typeface="Calibri"/>
              <a:ea typeface="Calibri"/>
              <a:cs typeface="Calibri"/>
              <a:sym typeface="Calibri"/>
            </a:endParaRPr>
          </a:p>
        </p:txBody>
      </p:sp>
      <p:sp>
        <p:nvSpPr>
          <p:cNvPr id="180" name="Google Shape;180;p10"/>
          <p:cNvSpPr txBox="1"/>
          <p:nvPr/>
        </p:nvSpPr>
        <p:spPr>
          <a:xfrm>
            <a:off x="194923" y="2653952"/>
            <a:ext cx="57214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Calibri"/>
                <a:ea typeface="Calibri"/>
                <a:cs typeface="Calibri"/>
                <a:sym typeface="Calibri"/>
              </a:rPr>
              <a:t>🡪 Đây là nguồn sử liệu đáng tin cậy nhất.</a:t>
            </a:r>
            <a:endParaRPr i="1" sz="2400">
              <a:solidFill>
                <a:schemeClr val="lt1"/>
              </a:solidFill>
              <a:latin typeface="Calibri"/>
              <a:ea typeface="Calibri"/>
              <a:cs typeface="Calibri"/>
              <a:sym typeface="Calibri"/>
            </a:endParaRPr>
          </a:p>
        </p:txBody>
      </p:sp>
      <p:pic>
        <p:nvPicPr>
          <p:cNvPr id="181" name="Google Shape;181;p10"/>
          <p:cNvPicPr preferRelativeResize="0"/>
          <p:nvPr/>
        </p:nvPicPr>
        <p:blipFill rotWithShape="1">
          <a:blip r:embed="rId4">
            <a:alphaModFix/>
          </a:blip>
          <a:srcRect b="0" l="0" r="0" t="0"/>
          <a:stretch/>
        </p:blipFill>
        <p:spPr>
          <a:xfrm flipH="1">
            <a:off x="6995844" y="1527379"/>
            <a:ext cx="4565504" cy="3989014"/>
          </a:xfrm>
          <a:prstGeom prst="rect">
            <a:avLst/>
          </a:prstGeom>
          <a:noFill/>
          <a:ln>
            <a:noFill/>
          </a:ln>
        </p:spPr>
      </p:pic>
      <p:pic>
        <p:nvPicPr>
          <p:cNvPr id="182" name="Google Shape;182;p10"/>
          <p:cNvPicPr preferRelativeResize="0"/>
          <p:nvPr/>
        </p:nvPicPr>
        <p:blipFill rotWithShape="1">
          <a:blip r:embed="rId5">
            <a:alphaModFix/>
          </a:blip>
          <a:srcRect b="0" l="0" r="0" t="0"/>
          <a:stretch/>
        </p:blipFill>
        <p:spPr>
          <a:xfrm>
            <a:off x="7025153" y="1527379"/>
            <a:ext cx="4603392" cy="3503511"/>
          </a:xfrm>
          <a:prstGeom prst="rect">
            <a:avLst/>
          </a:prstGeom>
          <a:noFill/>
          <a:ln>
            <a:noFill/>
          </a:ln>
        </p:spPr>
      </p:pic>
      <p:sp>
        <p:nvSpPr>
          <p:cNvPr id="183" name="Google Shape;183;p10"/>
          <p:cNvSpPr txBox="1"/>
          <p:nvPr/>
        </p:nvSpPr>
        <p:spPr>
          <a:xfrm>
            <a:off x="7372516" y="5148115"/>
            <a:ext cx="363524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Truyền thuyết Thánh Gióng</a:t>
            </a:r>
            <a:endParaRPr sz="2400">
              <a:solidFill>
                <a:schemeClr val="lt1"/>
              </a:solidFill>
              <a:latin typeface="Calibri"/>
              <a:ea typeface="Calibri"/>
              <a:cs typeface="Calibri"/>
              <a:sym typeface="Calibri"/>
            </a:endParaRPr>
          </a:p>
        </p:txBody>
      </p:sp>
      <p:sp>
        <p:nvSpPr>
          <p:cNvPr id="184" name="Google Shape;184;p10"/>
          <p:cNvSpPr txBox="1"/>
          <p:nvPr/>
        </p:nvSpPr>
        <p:spPr>
          <a:xfrm>
            <a:off x="240084" y="2583494"/>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b) Tư liệu truyền miệng</a:t>
            </a:r>
            <a:endParaRPr sz="2400">
              <a:solidFill>
                <a:schemeClr val="lt1"/>
              </a:solidFill>
              <a:latin typeface="Calibri"/>
              <a:ea typeface="Calibri"/>
              <a:cs typeface="Calibri"/>
              <a:sym typeface="Calibri"/>
            </a:endParaRPr>
          </a:p>
        </p:txBody>
      </p:sp>
      <p:sp>
        <p:nvSpPr>
          <p:cNvPr id="185" name="Google Shape;185;p10"/>
          <p:cNvSpPr txBox="1"/>
          <p:nvPr/>
        </p:nvSpPr>
        <p:spPr>
          <a:xfrm>
            <a:off x="240084" y="2988176"/>
            <a:ext cx="637290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Là những câu chuyện dân gian: truyền thuyết, thần thoại, cổ tích… được kể từ đời này sang đời khác.</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cxnSp>
        <p:nvCxnSpPr>
          <p:cNvPr id="186" name="Google Shape;186;p10"/>
          <p:cNvCxnSpPr/>
          <p:nvPr/>
        </p:nvCxnSpPr>
        <p:spPr>
          <a:xfrm>
            <a:off x="6575084" y="1097301"/>
            <a:ext cx="0" cy="4887039"/>
          </a:xfrm>
          <a:prstGeom prst="straightConnector1">
            <a:avLst/>
          </a:prstGeom>
          <a:noFill/>
          <a:ln cap="flat" cmpd="sng" w="12700">
            <a:solidFill>
              <a:schemeClr val="accent4"/>
            </a:solidFill>
            <a:prstDash val="solid"/>
            <a:miter lim="800000"/>
            <a:headEnd len="sm" w="sm" type="none"/>
            <a:tailEnd len="sm" w="sm" type="none"/>
          </a:ln>
        </p:spPr>
      </p:cxnSp>
      <p:sp>
        <p:nvSpPr>
          <p:cNvPr id="187" name="Google Shape;187;p10"/>
          <p:cNvSpPr txBox="1"/>
          <p:nvPr/>
        </p:nvSpPr>
        <p:spPr>
          <a:xfrm>
            <a:off x="3970116" y="104172"/>
            <a:ext cx="4780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C000"/>
                </a:solidFill>
                <a:latin typeface="Times New Roman"/>
                <a:ea typeface="Times New Roman"/>
                <a:cs typeface="Times New Roman"/>
                <a:sym typeface="Times New Roman"/>
              </a:rPr>
              <a:t>Bài 1: LỊCH SỬ VÀ CUỘC SỐNG</a:t>
            </a:r>
            <a:endParaRPr/>
          </a:p>
        </p:txBody>
      </p:sp>
      <p:sp>
        <p:nvSpPr>
          <p:cNvPr id="188" name="Google Shape;188;p10"/>
          <p:cNvSpPr txBox="1"/>
          <p:nvPr/>
        </p:nvSpPr>
        <p:spPr>
          <a:xfrm>
            <a:off x="208079" y="4141847"/>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c) Tư liệu chữ viết</a:t>
            </a:r>
            <a:endParaRPr sz="2400">
              <a:solidFill>
                <a:schemeClr val="lt1"/>
              </a:solidFill>
              <a:latin typeface="Calibri"/>
              <a:ea typeface="Calibri"/>
              <a:cs typeface="Calibri"/>
              <a:sym typeface="Calibri"/>
            </a:endParaRPr>
          </a:p>
        </p:txBody>
      </p:sp>
      <p:sp>
        <p:nvSpPr>
          <p:cNvPr id="189" name="Google Shape;189;p10"/>
          <p:cNvSpPr txBox="1"/>
          <p:nvPr/>
        </p:nvSpPr>
        <p:spPr>
          <a:xfrm>
            <a:off x="194922" y="4571310"/>
            <a:ext cx="59953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Các bản chữ khắc trên xương, mai rùa, vỏ cây, đá, viết tay hoặc ghi trên giấy.</a:t>
            </a:r>
            <a:endParaRPr sz="2400">
              <a:solidFill>
                <a:schemeClr val="lt1"/>
              </a:solidFill>
              <a:latin typeface="Calibri"/>
              <a:ea typeface="Calibri"/>
              <a:cs typeface="Calibri"/>
              <a:sym typeface="Calibri"/>
            </a:endParaRPr>
          </a:p>
        </p:txBody>
      </p:sp>
      <p:pic>
        <p:nvPicPr>
          <p:cNvPr id="190" name="Google Shape;190;p10"/>
          <p:cNvPicPr preferRelativeResize="0"/>
          <p:nvPr/>
        </p:nvPicPr>
        <p:blipFill rotWithShape="1">
          <a:blip r:embed="rId6">
            <a:alphaModFix/>
          </a:blip>
          <a:srcRect b="0" l="0" r="0" t="0"/>
          <a:stretch/>
        </p:blipFill>
        <p:spPr>
          <a:xfrm>
            <a:off x="10395030" y="0"/>
            <a:ext cx="1366837" cy="1366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500"/>
                                        <p:tgtEl>
                                          <p:spTgt spid="174">
                                            <p:txEl>
                                              <p:pRg end="0" st="0"/>
                                            </p:txEl>
                                          </p:spTgt>
                                        </p:tgtEl>
                                      </p:cBhvr>
                                    </p:animEffect>
                                  </p:childTnLst>
                                </p:cTn>
                              </p:par>
                              <p:par>
                                <p:cTn fill="hold" nodeType="with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78"/>
                                        </p:tgtEl>
                                        <p:attrNameLst>
                                          <p:attrName>ppt_w</p:attrName>
                                        </p:attrNameLst>
                                      </p:cBhvr>
                                      <p:tavLst>
                                        <p:tav fmla="" tm="0">
                                          <p:val>
                                            <p:strVal val="#ppt_w"/>
                                          </p:val>
                                        </p:tav>
                                        <p:tav fmla="" tm="100000">
                                          <p:val>
                                            <p:strVal val="0"/>
                                          </p:val>
                                        </p:tav>
                                      </p:tavLst>
                                    </p:anim>
                                    <p:anim calcmode="lin" valueType="num">
                                      <p:cBhvr additive="base">
                                        <p:cTn dur="500"/>
                                        <p:tgtEl>
                                          <p:spTgt spid="178"/>
                                        </p:tgtEl>
                                        <p:attrNameLst>
                                          <p:attrName>ppt_h</p:attrName>
                                        </p:attrNameLst>
                                      </p:cBhvr>
                                      <p:tavLst>
                                        <p:tav fmla="" tm="0">
                                          <p:val>
                                            <p:strVal val="#ppt_h"/>
                                          </p:val>
                                        </p:tav>
                                        <p:tav fmla="" tm="100000">
                                          <p:val>
                                            <p:strVal val="0"/>
                                          </p:val>
                                        </p:tav>
                                      </p:tavLst>
                                    </p:anim>
                                    <p:set>
                                      <p:cBhvr>
                                        <p:cTn dur="1" fill="hold">
                                          <p:stCondLst>
                                            <p:cond delay="500"/>
                                          </p:stCondLst>
                                        </p:cTn>
                                        <p:tgtEl>
                                          <p:spTgt spid="178"/>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80">
                                            <p:txEl>
                                              <p:pRg end="0" st="0"/>
                                            </p:txEl>
                                          </p:spTgt>
                                        </p:tgtEl>
                                        <p:attrNameLst>
                                          <p:attrName>ppt_w</p:attrName>
                                        </p:attrNameLst>
                                      </p:cBhvr>
                                      <p:tavLst>
                                        <p:tav fmla="" tm="0">
                                          <p:val>
                                            <p:strVal val="#ppt_w"/>
                                          </p:val>
                                        </p:tav>
                                        <p:tav fmla="" tm="100000">
                                          <p:val>
                                            <p:strVal val="0"/>
                                          </p:val>
                                        </p:tav>
                                      </p:tavLst>
                                    </p:anim>
                                    <p:anim calcmode="lin" valueType="num">
                                      <p:cBhvr additive="base">
                                        <p:cTn dur="500"/>
                                        <p:tgtEl>
                                          <p:spTgt spid="180">
                                            <p:txEl>
                                              <p:pRg end="0" st="0"/>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180">
                                            <p:txEl>
                                              <p:pRg end="0" st="0"/>
                                            </p:txEl>
                                          </p:spTgt>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77"/>
                                        </p:tgtEl>
                                        <p:attrNameLst>
                                          <p:attrName>ppt_w</p:attrName>
                                        </p:attrNameLst>
                                      </p:cBhvr>
                                      <p:tavLst>
                                        <p:tav fmla="" tm="0">
                                          <p:val>
                                            <p:strVal val="#ppt_w"/>
                                          </p:val>
                                        </p:tav>
                                        <p:tav fmla="" tm="100000">
                                          <p:val>
                                            <p:strVal val="0"/>
                                          </p:val>
                                        </p:tav>
                                      </p:tavLst>
                                    </p:anim>
                                    <p:anim calcmode="lin" valueType="num">
                                      <p:cBhvr additive="base">
                                        <p:cTn dur="500"/>
                                        <p:tgtEl>
                                          <p:spTgt spid="177"/>
                                        </p:tgtEl>
                                        <p:attrNameLst>
                                          <p:attrName>ppt_h</p:attrName>
                                        </p:attrNameLst>
                                      </p:cBhvr>
                                      <p:tavLst>
                                        <p:tav fmla="" tm="0">
                                          <p:val>
                                            <p:strVal val="#ppt_h"/>
                                          </p:val>
                                        </p:tav>
                                        <p:tav fmla="" tm="100000">
                                          <p:val>
                                            <p:strVal val="0"/>
                                          </p:val>
                                        </p:tav>
                                      </p:tavLst>
                                    </p:anim>
                                    <p:set>
                                      <p:cBhvr>
                                        <p:cTn dur="1" fill="hold">
                                          <p:stCondLst>
                                            <p:cond delay="500"/>
                                          </p:stCondLst>
                                        </p:cTn>
                                        <p:tgtEl>
                                          <p:spTgt spid="1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82"/>
                                        </p:tgtEl>
                                        <p:attrNameLst>
                                          <p:attrName>ppt_w</p:attrName>
                                        </p:attrNameLst>
                                      </p:cBhvr>
                                      <p:tavLst>
                                        <p:tav fmla="" tm="0">
                                          <p:val>
                                            <p:strVal val="#ppt_w"/>
                                          </p:val>
                                        </p:tav>
                                        <p:tav fmla="" tm="100000">
                                          <p:val>
                                            <p:strVal val="0"/>
                                          </p:val>
                                        </p:tav>
                                      </p:tavLst>
                                    </p:anim>
                                    <p:anim calcmode="lin" valueType="num">
                                      <p:cBhvr additive="base">
                                        <p:cTn dur="500"/>
                                        <p:tgtEl>
                                          <p:spTgt spid="182"/>
                                        </p:tgtEl>
                                        <p:attrNameLst>
                                          <p:attrName>ppt_h</p:attrName>
                                        </p:attrNameLst>
                                      </p:cBhvr>
                                      <p:tavLst>
                                        <p:tav fmla="" tm="0">
                                          <p:val>
                                            <p:strVal val="#ppt_h"/>
                                          </p:val>
                                        </p:tav>
                                        <p:tav fmla="" tm="100000">
                                          <p:val>
                                            <p:strVal val="0"/>
                                          </p:val>
                                        </p:tav>
                                      </p:tavLst>
                                    </p:anim>
                                    <p:set>
                                      <p:cBhvr>
                                        <p:cTn dur="1" fill="hold">
                                          <p:stCondLst>
                                            <p:cond delay="500"/>
                                          </p:stCondLst>
                                        </p:cTn>
                                        <p:tgtEl>
                                          <p:spTgt spid="182"/>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83"/>
                                        </p:tgtEl>
                                        <p:attrNameLst>
                                          <p:attrName>ppt_w</p:attrName>
                                        </p:attrNameLst>
                                      </p:cBhvr>
                                      <p:tavLst>
                                        <p:tav fmla="" tm="0">
                                          <p:val>
                                            <p:strVal val="#ppt_w"/>
                                          </p:val>
                                        </p:tav>
                                        <p:tav fmla="" tm="100000">
                                          <p:val>
                                            <p:strVal val="0"/>
                                          </p:val>
                                        </p:tav>
                                      </p:tavLst>
                                    </p:anim>
                                    <p:anim calcmode="lin" valueType="num">
                                      <p:cBhvr additive="base">
                                        <p:cTn dur="500"/>
                                        <p:tgtEl>
                                          <p:spTgt spid="183"/>
                                        </p:tgtEl>
                                        <p:attrNameLst>
                                          <p:attrName>ppt_h</p:attrName>
                                        </p:attrNameLst>
                                      </p:cBhvr>
                                      <p:tavLst>
                                        <p:tav fmla="" tm="0">
                                          <p:val>
                                            <p:strVal val="#ppt_h"/>
                                          </p:val>
                                        </p:tav>
                                        <p:tav fmla="" tm="100000">
                                          <p:val>
                                            <p:strVal val="0"/>
                                          </p:val>
                                        </p:tav>
                                      </p:tavLst>
                                    </p:anim>
                                    <p:set>
                                      <p:cBhvr>
                                        <p:cTn dur="1" fill="hold">
                                          <p:stCondLst>
                                            <p:cond delay="500"/>
                                          </p:stCondLst>
                                        </p:cTn>
                                        <p:tgtEl>
                                          <p:spTgt spid="183"/>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ppt_w</p:attrName>
                                        </p:attrNameLst>
                                      </p:cBhvr>
                                      <p:tavLst>
                                        <p:tav fmla="" tm="0">
                                          <p:val>
                                            <p:strVal val="0"/>
                                          </p:val>
                                        </p:tav>
                                        <p:tav fmla="" tm="100000">
                                          <p:val>
                                            <p:strVal val="#ppt_w"/>
                                          </p:val>
                                        </p:tav>
                                      </p:tavLst>
                                    </p:anim>
                                    <p:anim calcmode="lin" valueType="num">
                                      <p:cBhvr additive="base">
                                        <p:cTn dur="500"/>
                                        <p:tgtEl>
                                          <p:spTgt spid="18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196" name="Google Shape;196;p11"/>
          <p:cNvSpPr txBox="1"/>
          <p:nvPr/>
        </p:nvSpPr>
        <p:spPr>
          <a:xfrm>
            <a:off x="3970115" y="104172"/>
            <a:ext cx="527389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C000"/>
                </a:solidFill>
                <a:latin typeface="Times New Roman"/>
                <a:ea typeface="Times New Roman"/>
                <a:cs typeface="Times New Roman"/>
                <a:sym typeface="Times New Roman"/>
              </a:rPr>
              <a:t>Bài 2: THỜI GIAN TRONG LỊCH SỬ</a:t>
            </a:r>
            <a:endParaRPr/>
          </a:p>
        </p:txBody>
      </p:sp>
      <p:sp>
        <p:nvSpPr>
          <p:cNvPr id="197" name="Google Shape;197;p11"/>
          <p:cNvSpPr txBox="1"/>
          <p:nvPr/>
        </p:nvSpPr>
        <p:spPr>
          <a:xfrm>
            <a:off x="138644" y="1044749"/>
            <a:ext cx="67356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III. LUYỆN TẬP</a:t>
            </a:r>
            <a:endParaRPr/>
          </a:p>
        </p:txBody>
      </p:sp>
      <p:sp>
        <p:nvSpPr>
          <p:cNvPr id="198" name="Google Shape;198;p11"/>
          <p:cNvSpPr txBox="1"/>
          <p:nvPr/>
        </p:nvSpPr>
        <p:spPr>
          <a:xfrm>
            <a:off x="138644" y="1476948"/>
            <a:ext cx="1127660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Bài tập 1: Muốn biết năm 2000 TCN cách ta bao nhiêu năm thì em tính như thế nào?</a:t>
            </a:r>
            <a:endParaRPr sz="2400">
              <a:solidFill>
                <a:schemeClr val="lt1"/>
              </a:solidFill>
              <a:latin typeface="Calibri"/>
              <a:ea typeface="Calibri"/>
              <a:cs typeface="Calibri"/>
              <a:sym typeface="Calibri"/>
            </a:endParaRPr>
          </a:p>
        </p:txBody>
      </p:sp>
      <p:sp>
        <p:nvSpPr>
          <p:cNvPr id="199" name="Google Shape;199;p11"/>
          <p:cNvSpPr txBox="1"/>
          <p:nvPr/>
        </p:nvSpPr>
        <p:spPr>
          <a:xfrm>
            <a:off x="138644" y="2375225"/>
            <a:ext cx="1127660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Bài tập 2: Muốn biết năm 1230 SCN cách 2021 bao nhiêu năm thì ta tính thế nào?</a:t>
            </a:r>
            <a:endParaRPr sz="2400">
              <a:solidFill>
                <a:schemeClr val="lt1"/>
              </a:solidFill>
              <a:latin typeface="Calibri"/>
              <a:ea typeface="Calibri"/>
              <a:cs typeface="Calibri"/>
              <a:sym typeface="Calibri"/>
            </a:endParaRPr>
          </a:p>
        </p:txBody>
      </p:sp>
      <p:sp>
        <p:nvSpPr>
          <p:cNvPr id="200" name="Google Shape;200;p11"/>
          <p:cNvSpPr txBox="1"/>
          <p:nvPr/>
        </p:nvSpPr>
        <p:spPr>
          <a:xfrm>
            <a:off x="138644" y="1868989"/>
            <a:ext cx="1127660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2021 + 2000 = 4021 năm</a:t>
            </a:r>
            <a:endParaRPr sz="2400">
              <a:solidFill>
                <a:schemeClr val="lt1"/>
              </a:solidFill>
              <a:latin typeface="Calibri"/>
              <a:ea typeface="Calibri"/>
              <a:cs typeface="Calibri"/>
              <a:sym typeface="Calibri"/>
            </a:endParaRPr>
          </a:p>
        </p:txBody>
      </p:sp>
      <p:sp>
        <p:nvSpPr>
          <p:cNvPr id="201" name="Google Shape;201;p11"/>
          <p:cNvSpPr txBox="1"/>
          <p:nvPr/>
        </p:nvSpPr>
        <p:spPr>
          <a:xfrm>
            <a:off x="138644" y="2796060"/>
            <a:ext cx="1127660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2021 – 1230 = 791 năm</a:t>
            </a:r>
            <a:endParaRPr sz="2400">
              <a:solidFill>
                <a:schemeClr val="lt1"/>
              </a:solidFill>
              <a:latin typeface="Calibri"/>
              <a:ea typeface="Calibri"/>
              <a:cs typeface="Calibri"/>
              <a:sym typeface="Calibri"/>
            </a:endParaRPr>
          </a:p>
        </p:txBody>
      </p:sp>
      <p:sp>
        <p:nvSpPr>
          <p:cNvPr id="202" name="Google Shape;202;p11"/>
          <p:cNvSpPr txBox="1"/>
          <p:nvPr/>
        </p:nvSpPr>
        <p:spPr>
          <a:xfrm>
            <a:off x="138644" y="3257369"/>
            <a:ext cx="1183134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FFFF00"/>
                </a:solidFill>
                <a:latin typeface="Calibri"/>
                <a:ea typeface="Calibri"/>
                <a:cs typeface="Calibri"/>
                <a:sym typeface="Calibri"/>
              </a:rPr>
              <a:t>🡪  Kết luận</a:t>
            </a:r>
            <a:endParaRPr/>
          </a:p>
          <a:p>
            <a:pPr indent="-342900" lvl="0" marL="342900" marR="0" rtl="0" algn="l">
              <a:spcBef>
                <a:spcPts val="0"/>
              </a:spcBef>
              <a:spcAft>
                <a:spcPts val="0"/>
              </a:spcAft>
              <a:buClr>
                <a:srgbClr val="FFFF00"/>
              </a:buClr>
              <a:buSzPts val="2400"/>
              <a:buFont typeface="Calibri"/>
              <a:buChar char="-"/>
            </a:pPr>
            <a:r>
              <a:rPr lang="en-US" sz="2400">
                <a:solidFill>
                  <a:srgbClr val="FFFF00"/>
                </a:solidFill>
                <a:latin typeface="Calibri"/>
                <a:ea typeface="Calibri"/>
                <a:cs typeface="Calibri"/>
                <a:sym typeface="Calibri"/>
              </a:rPr>
              <a:t>Muốn biết năm TCN cách hiện tại thì làm phép cộng.</a:t>
            </a:r>
            <a:endParaRPr/>
          </a:p>
          <a:p>
            <a:pPr indent="-342900" lvl="0" marL="342900" marR="0" rtl="0" algn="l">
              <a:spcBef>
                <a:spcPts val="0"/>
              </a:spcBef>
              <a:spcAft>
                <a:spcPts val="0"/>
              </a:spcAft>
              <a:buClr>
                <a:srgbClr val="FFFF00"/>
              </a:buClr>
              <a:buSzPts val="2400"/>
              <a:buFont typeface="Calibri"/>
              <a:buChar char="-"/>
            </a:pPr>
            <a:r>
              <a:rPr lang="en-US" sz="2400">
                <a:solidFill>
                  <a:srgbClr val="FFFF00"/>
                </a:solidFill>
                <a:latin typeface="Calibri"/>
                <a:ea typeface="Calibri"/>
                <a:cs typeface="Calibri"/>
                <a:sym typeface="Calibri"/>
              </a:rPr>
              <a:t>Muốn biết SCN cách hiện tại ta làm phép trừ.</a:t>
            </a:r>
            <a:endParaRPr sz="2400">
              <a:solidFill>
                <a:srgbClr val="FFFF00"/>
              </a:solidFill>
              <a:latin typeface="Calibri"/>
              <a:ea typeface="Calibri"/>
              <a:cs typeface="Calibri"/>
              <a:sym typeface="Calibri"/>
            </a:endParaRPr>
          </a:p>
        </p:txBody>
      </p:sp>
      <p:pic>
        <p:nvPicPr>
          <p:cNvPr id="203" name="Google Shape;203;p11"/>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5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5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500"/>
                                        <p:tgtEl>
                                          <p:spTgt spid="1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5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5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5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500"/>
                                        <p:tgtEl>
                                          <p:spTgt spid="20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2"/>
          <p:cNvPicPr preferRelativeResize="0"/>
          <p:nvPr/>
        </p:nvPicPr>
        <p:blipFill rotWithShape="1">
          <a:blip r:embed="rId3">
            <a:alphaModFix/>
          </a:blip>
          <a:srcRect b="0" l="0" r="0" t="0"/>
          <a:stretch/>
        </p:blipFill>
        <p:spPr>
          <a:xfrm>
            <a:off x="383458" y="-147484"/>
            <a:ext cx="11808542" cy="7506019"/>
          </a:xfrm>
          <a:prstGeom prst="rect">
            <a:avLst/>
          </a:prstGeom>
          <a:noFill/>
          <a:ln>
            <a:noFill/>
          </a:ln>
        </p:spPr>
      </p:pic>
      <p:sp>
        <p:nvSpPr>
          <p:cNvPr id="209" name="Google Shape;209;p12"/>
          <p:cNvSpPr txBox="1"/>
          <p:nvPr/>
        </p:nvSpPr>
        <p:spPr>
          <a:xfrm>
            <a:off x="2969341" y="2767280"/>
            <a:ext cx="6636775"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7030A0"/>
                </a:solidFill>
                <a:latin typeface="Arial"/>
                <a:ea typeface="Arial"/>
                <a:cs typeface="Arial"/>
                <a:sym typeface="Arial"/>
              </a:rPr>
              <a:t>CẢM ƠN CÁC EM!</a:t>
            </a:r>
            <a:endParaRPr/>
          </a:p>
          <a:p>
            <a:pPr indent="0" lvl="0" marL="0" marR="0" rtl="0" algn="ctr">
              <a:spcBef>
                <a:spcPts val="0"/>
              </a:spcBef>
              <a:spcAft>
                <a:spcPts val="0"/>
              </a:spcAft>
              <a:buNone/>
            </a:pPr>
            <a:r>
              <a:rPr b="1" lang="en-US" sz="4000">
                <a:solidFill>
                  <a:srgbClr val="7030A0"/>
                </a:solidFill>
                <a:latin typeface="Arial"/>
                <a:ea typeface="Arial"/>
                <a:cs typeface="Arial"/>
                <a:sym typeface="Arial"/>
              </a:rPr>
              <a:t>CHÚC CÁC EM HỌC TỐT!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pic>
        <p:nvPicPr>
          <p:cNvPr id="101" name="Google Shape;101;p2"/>
          <p:cNvPicPr preferRelativeResize="0"/>
          <p:nvPr/>
        </p:nvPicPr>
        <p:blipFill rotWithShape="1">
          <a:blip r:embed="rId4">
            <a:alphaModFix/>
          </a:blip>
          <a:srcRect b="20223" l="4420" r="52678" t="12681"/>
          <a:stretch/>
        </p:blipFill>
        <p:spPr>
          <a:xfrm>
            <a:off x="128587" y="2628900"/>
            <a:ext cx="4257675" cy="422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7" name="Google Shape;107;p3"/>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pic>
        <p:nvPicPr>
          <p:cNvPr id="108" name="Google Shape;108;p3"/>
          <p:cNvPicPr preferRelativeResize="0"/>
          <p:nvPr/>
        </p:nvPicPr>
        <p:blipFill rotWithShape="1">
          <a:blip r:embed="rId4">
            <a:alphaModFix/>
          </a:blip>
          <a:srcRect b="39040" l="49144" r="26910" t="7692"/>
          <a:stretch/>
        </p:blipFill>
        <p:spPr>
          <a:xfrm>
            <a:off x="3281362" y="1750218"/>
            <a:ext cx="2376488" cy="33575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4" name="Google Shape;114;p4"/>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pic>
        <p:nvPicPr>
          <p:cNvPr id="115" name="Google Shape;115;p4"/>
          <p:cNvPicPr preferRelativeResize="0"/>
          <p:nvPr/>
        </p:nvPicPr>
        <p:blipFill rotWithShape="1">
          <a:blip r:embed="rId4">
            <a:alphaModFix/>
          </a:blip>
          <a:srcRect b="64198" l="73667" r="4904" t="2575"/>
          <a:stretch/>
        </p:blipFill>
        <p:spPr>
          <a:xfrm>
            <a:off x="8529638" y="934643"/>
            <a:ext cx="2126576" cy="20943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5"/>
          <p:cNvSpPr txBox="1"/>
          <p:nvPr/>
        </p:nvSpPr>
        <p:spPr>
          <a:xfrm>
            <a:off x="3228988" y="104172"/>
            <a:ext cx="55214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C000"/>
                </a:solidFill>
                <a:latin typeface="Times New Roman"/>
                <a:ea typeface="Times New Roman"/>
                <a:cs typeface="Times New Roman"/>
                <a:sym typeface="Times New Roman"/>
              </a:rPr>
              <a:t>Bài 1: LỊCH SỬ VÀ CUỘC SỐNG</a:t>
            </a:r>
            <a:endParaRPr/>
          </a:p>
        </p:txBody>
      </p:sp>
      <p:pic>
        <p:nvPicPr>
          <p:cNvPr id="122" name="Google Shape;122;p5"/>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sp>
        <p:nvSpPr>
          <p:cNvPr id="123" name="Google Shape;123;p5"/>
          <p:cNvSpPr txBox="1"/>
          <p:nvPr/>
        </p:nvSpPr>
        <p:spPr>
          <a:xfrm>
            <a:off x="175549" y="766276"/>
            <a:ext cx="47803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FF00"/>
                </a:solidFill>
                <a:latin typeface="Times New Roman"/>
                <a:ea typeface="Times New Roman"/>
                <a:cs typeface="Times New Roman"/>
                <a:sym typeface="Times New Roman"/>
              </a:rPr>
              <a:t>1. Lịch sử là gì?</a:t>
            </a:r>
            <a:endParaRPr/>
          </a:p>
        </p:txBody>
      </p:sp>
      <p:sp>
        <p:nvSpPr>
          <p:cNvPr id="124" name="Google Shape;124;p5"/>
          <p:cNvSpPr txBox="1"/>
          <p:nvPr/>
        </p:nvSpPr>
        <p:spPr>
          <a:xfrm>
            <a:off x="175548" y="1227941"/>
            <a:ext cx="573947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Calibri"/>
                <a:ea typeface="Calibri"/>
                <a:cs typeface="Calibri"/>
                <a:sym typeface="Calibri"/>
              </a:rPr>
              <a:t>- Lịch sử</a:t>
            </a:r>
            <a:r>
              <a:rPr lang="en-US" sz="2400">
                <a:solidFill>
                  <a:schemeClr val="lt1"/>
                </a:solidFill>
                <a:latin typeface="Calibri"/>
                <a:ea typeface="Calibri"/>
                <a:cs typeface="Calibri"/>
                <a:sym typeface="Calibri"/>
              </a:rPr>
              <a:t> là tất cả những gì đã xảy ra trong quá khứ, là một khoa học nghiên cứu và phục dựng lại quá khứ.</a:t>
            </a:r>
            <a:endParaRPr sz="2400">
              <a:solidFill>
                <a:schemeClr val="lt1"/>
              </a:solidFill>
              <a:latin typeface="Calibri"/>
              <a:ea typeface="Calibri"/>
              <a:cs typeface="Calibri"/>
              <a:sym typeface="Calibri"/>
            </a:endParaRPr>
          </a:p>
        </p:txBody>
      </p:sp>
      <p:cxnSp>
        <p:nvCxnSpPr>
          <p:cNvPr id="125" name="Google Shape;125;p5"/>
          <p:cNvCxnSpPr/>
          <p:nvPr/>
        </p:nvCxnSpPr>
        <p:spPr>
          <a:xfrm>
            <a:off x="6047530" y="1227941"/>
            <a:ext cx="0" cy="5348288"/>
          </a:xfrm>
          <a:prstGeom prst="straightConnector1">
            <a:avLst/>
          </a:prstGeom>
          <a:noFill/>
          <a:ln cap="flat" cmpd="sng" w="28575">
            <a:solidFill>
              <a:schemeClr val="accent4"/>
            </a:solidFill>
            <a:prstDash val="solid"/>
            <a:miter lim="800000"/>
            <a:headEnd len="sm" w="sm" type="none"/>
            <a:tailEnd len="sm" w="sm" type="none"/>
          </a:ln>
        </p:spPr>
      </p:cxnSp>
      <p:sp>
        <p:nvSpPr>
          <p:cNvPr id="126" name="Google Shape;126;p5"/>
          <p:cNvSpPr txBox="1"/>
          <p:nvPr/>
        </p:nvSpPr>
        <p:spPr>
          <a:xfrm>
            <a:off x="175548" y="2500387"/>
            <a:ext cx="562516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a:t>
            </a:r>
            <a:r>
              <a:rPr i="1" lang="en-US" sz="2400">
                <a:solidFill>
                  <a:schemeClr val="lt1"/>
                </a:solidFill>
                <a:latin typeface="Calibri"/>
                <a:ea typeface="Calibri"/>
                <a:cs typeface="Calibri"/>
                <a:sym typeface="Calibri"/>
              </a:rPr>
              <a:t>Môn lịch sử</a:t>
            </a: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là môn học tìm hiểu về quá trình hình thành và phát triển của xã hội loài người từ khi con người xuất hiện trên trái đất cho đến ngày nay.</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ppt_w</p:attrName>
                                        </p:attrNameLst>
                                      </p:cBhvr>
                                      <p:tavLst>
                                        <p:tav fmla="" tm="0">
                                          <p:val>
                                            <p:strVal val="0"/>
                                          </p:val>
                                        </p:tav>
                                        <p:tav fmla="" tm="100000">
                                          <p:val>
                                            <p:strVal val="#ppt_w"/>
                                          </p:val>
                                        </p:tav>
                                      </p:tavLst>
                                    </p:anim>
                                    <p:anim calcmode="lin" valueType="num">
                                      <p:cBhvr additive="base">
                                        <p:cTn dur="500"/>
                                        <p:tgtEl>
                                          <p:spTgt spid="1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5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500"/>
                                        <p:tgtEl>
                                          <p:spTgt spid="1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6"/>
          <p:cNvSpPr txBox="1"/>
          <p:nvPr/>
        </p:nvSpPr>
        <p:spPr>
          <a:xfrm>
            <a:off x="2760215" y="73778"/>
            <a:ext cx="703353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000"/>
                </a:solidFill>
                <a:latin typeface="Times New Roman"/>
                <a:ea typeface="Times New Roman"/>
                <a:cs typeface="Times New Roman"/>
                <a:sym typeface="Times New Roman"/>
              </a:rPr>
              <a:t>Bài 1: LỊCH SỬ VÀ CUỘC SỐNG</a:t>
            </a:r>
            <a:endParaRPr/>
          </a:p>
        </p:txBody>
      </p:sp>
      <p:pic>
        <p:nvPicPr>
          <p:cNvPr id="133" name="Google Shape;133;p6"/>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sp>
        <p:nvSpPr>
          <p:cNvPr id="134" name="Google Shape;134;p6"/>
          <p:cNvSpPr txBox="1"/>
          <p:nvPr/>
        </p:nvSpPr>
        <p:spPr>
          <a:xfrm>
            <a:off x="175549" y="766276"/>
            <a:ext cx="47803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2. Vì sao phải học lịch sử?</a:t>
            </a:r>
            <a:endParaRPr/>
          </a:p>
        </p:txBody>
      </p:sp>
      <p:sp>
        <p:nvSpPr>
          <p:cNvPr id="135" name="Google Shape;135;p6"/>
          <p:cNvSpPr txBox="1"/>
          <p:nvPr/>
        </p:nvSpPr>
        <p:spPr>
          <a:xfrm>
            <a:off x="175548" y="1227941"/>
            <a:ext cx="573947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Học lịch sử giúp chúng ta tìm hiểu quá khứ, tìm hiểu về cội nguồn của chính bản thân, gia đình, dòng họ… và mở rộng hơn là của cả dân tộc, nhân loại.</a:t>
            </a:r>
            <a:endParaRPr sz="2400">
              <a:solidFill>
                <a:schemeClr val="lt1"/>
              </a:solidFill>
              <a:latin typeface="Calibri"/>
              <a:ea typeface="Calibri"/>
              <a:cs typeface="Calibri"/>
              <a:sym typeface="Calibri"/>
            </a:endParaRPr>
          </a:p>
        </p:txBody>
      </p:sp>
      <p:cxnSp>
        <p:nvCxnSpPr>
          <p:cNvPr id="136" name="Google Shape;136;p6"/>
          <p:cNvCxnSpPr/>
          <p:nvPr/>
        </p:nvCxnSpPr>
        <p:spPr>
          <a:xfrm>
            <a:off x="6047530" y="1227941"/>
            <a:ext cx="0" cy="5348288"/>
          </a:xfrm>
          <a:prstGeom prst="straightConnector1">
            <a:avLst/>
          </a:prstGeom>
          <a:noFill/>
          <a:ln cap="flat" cmpd="sng" w="28575">
            <a:solidFill>
              <a:schemeClr val="accent4"/>
            </a:solidFill>
            <a:prstDash val="solid"/>
            <a:miter lim="800000"/>
            <a:headEnd len="sm" w="sm" type="none"/>
            <a:tailEnd len="sm" w="sm" type="none"/>
          </a:ln>
        </p:spPr>
      </p:cxnSp>
      <p:sp>
        <p:nvSpPr>
          <p:cNvPr id="137" name="Google Shape;137;p6"/>
          <p:cNvSpPr txBox="1"/>
          <p:nvPr/>
        </p:nvSpPr>
        <p:spPr>
          <a:xfrm>
            <a:off x="175547" y="2797601"/>
            <a:ext cx="562516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Học lịch sử để đúc kết những bài học kinh nghiêm về sự thành công và thất bại của quá khứ để phục vụ hiện tại và xây dựng cuộc sống trong tương lai.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5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7"/>
          <p:cNvSpPr txBox="1"/>
          <p:nvPr/>
        </p:nvSpPr>
        <p:spPr>
          <a:xfrm>
            <a:off x="3228988" y="104172"/>
            <a:ext cx="7166042"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000"/>
                </a:solidFill>
                <a:latin typeface="Times New Roman"/>
                <a:ea typeface="Times New Roman"/>
                <a:cs typeface="Times New Roman"/>
                <a:sym typeface="Times New Roman"/>
              </a:rPr>
              <a:t>Bài 2: DỰA VÀO ĐÂU ĐỂ BIẾT VÀ PHỤC DỰNG LẠI LỊCH SỬ</a:t>
            </a:r>
            <a:endParaRPr sz="2800">
              <a:solidFill>
                <a:srgbClr val="FFC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2800">
              <a:solidFill>
                <a:srgbClr val="FFC000"/>
              </a:solidFill>
              <a:latin typeface="Times New Roman"/>
              <a:ea typeface="Times New Roman"/>
              <a:cs typeface="Times New Roman"/>
              <a:sym typeface="Times New Roman"/>
            </a:endParaRPr>
          </a:p>
        </p:txBody>
      </p:sp>
      <p:pic>
        <p:nvPicPr>
          <p:cNvPr id="144" name="Google Shape;144;p7"/>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sp>
        <p:nvSpPr>
          <p:cNvPr id="145" name="Google Shape;145;p7"/>
          <p:cNvSpPr txBox="1"/>
          <p:nvPr/>
        </p:nvSpPr>
        <p:spPr>
          <a:xfrm>
            <a:off x="2910971" y="1347360"/>
            <a:ext cx="70539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THẢO LUẬN NHÓM (KT MẢNH GHÉP)</a:t>
            </a:r>
            <a:endParaRPr/>
          </a:p>
        </p:txBody>
      </p:sp>
      <p:sp>
        <p:nvSpPr>
          <p:cNvPr id="146" name="Google Shape;146;p7"/>
          <p:cNvSpPr txBox="1"/>
          <p:nvPr/>
        </p:nvSpPr>
        <p:spPr>
          <a:xfrm>
            <a:off x="0" y="1759120"/>
            <a:ext cx="871646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a:t>
            </a:r>
            <a:r>
              <a:rPr b="1" lang="en-US" sz="2400">
                <a:solidFill>
                  <a:srgbClr val="FFC000"/>
                </a:solidFill>
                <a:latin typeface="Times New Roman"/>
                <a:ea typeface="Times New Roman"/>
                <a:cs typeface="Times New Roman"/>
                <a:sym typeface="Times New Roman"/>
              </a:rPr>
              <a:t>* Vòng 1</a:t>
            </a:r>
            <a:r>
              <a:rPr lang="en-US" sz="2400">
                <a:solidFill>
                  <a:schemeClr val="lt1"/>
                </a:solidFill>
                <a:latin typeface="Times New Roman"/>
                <a:ea typeface="Times New Roman"/>
                <a:cs typeface="Times New Roman"/>
                <a:sym typeface="Times New Roman"/>
              </a:rPr>
              <a:t>: Chia lớp ra làm 4 nhóm (các em đánh số thành viên trong nhóm)</a:t>
            </a:r>
            <a:endParaRPr/>
          </a:p>
        </p:txBody>
      </p:sp>
      <p:sp>
        <p:nvSpPr>
          <p:cNvPr id="147" name="Google Shape;147;p7"/>
          <p:cNvSpPr txBox="1"/>
          <p:nvPr/>
        </p:nvSpPr>
        <p:spPr>
          <a:xfrm>
            <a:off x="118147" y="2590117"/>
            <a:ext cx="689072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Giao nhiệm vụ:</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Nhóm 1: Tìm hiểu mục tư liệu hiện vật.</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Nhóm 2: Tìm hiểu mục tư liệu chữ viết.</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Nhóm 3: Tìm hiểu mục tư liệu truyền miệng.</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Nhóm 4: Tìm hiểu mục tư liệu gốc.</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Thời gian: 9 phút (3 phút cá nhân, 6 phút lv nhóm)</a:t>
            </a:r>
            <a:endParaRPr/>
          </a:p>
        </p:txBody>
      </p:sp>
      <p:pic>
        <p:nvPicPr>
          <p:cNvPr id="148" name="Google Shape;148;p7"/>
          <p:cNvPicPr preferRelativeResize="0"/>
          <p:nvPr/>
        </p:nvPicPr>
        <p:blipFill rotWithShape="1">
          <a:blip r:embed="rId4">
            <a:alphaModFix/>
          </a:blip>
          <a:srcRect b="0" l="0" r="0" t="0"/>
          <a:stretch/>
        </p:blipFill>
        <p:spPr>
          <a:xfrm>
            <a:off x="8216319" y="2056755"/>
            <a:ext cx="3399419" cy="48106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1000"/>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1000"/>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1000"/>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1000"/>
                                        <p:tgtEl>
                                          <p:spTgt spid="1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Effect filter="fade" transition="in">
                                      <p:cBhvr>
                                        <p:cTn dur="1000"/>
                                        <p:tgtEl>
                                          <p:spTgt spid="1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8"/>
          <p:cNvSpPr txBox="1"/>
          <p:nvPr/>
        </p:nvSpPr>
        <p:spPr>
          <a:xfrm>
            <a:off x="3228988" y="104172"/>
            <a:ext cx="7166042"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000"/>
                </a:solidFill>
                <a:latin typeface="Times New Roman"/>
                <a:ea typeface="Times New Roman"/>
                <a:cs typeface="Times New Roman"/>
                <a:sym typeface="Times New Roman"/>
              </a:rPr>
              <a:t>Bài 2: DỰA VÀO ĐÂU ĐỂ BIẾT VÀ PHỤC DỰNG LẠI LỊCH SỬ</a:t>
            </a:r>
            <a:endParaRPr sz="2800">
              <a:solidFill>
                <a:srgbClr val="FFC00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2800">
              <a:solidFill>
                <a:srgbClr val="FFC000"/>
              </a:solidFill>
              <a:latin typeface="Times New Roman"/>
              <a:ea typeface="Times New Roman"/>
              <a:cs typeface="Times New Roman"/>
              <a:sym typeface="Times New Roman"/>
            </a:endParaRPr>
          </a:p>
        </p:txBody>
      </p:sp>
      <p:pic>
        <p:nvPicPr>
          <p:cNvPr id="155" name="Google Shape;155;p8"/>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sp>
        <p:nvSpPr>
          <p:cNvPr id="156" name="Google Shape;156;p8"/>
          <p:cNvSpPr txBox="1"/>
          <p:nvPr/>
        </p:nvSpPr>
        <p:spPr>
          <a:xfrm>
            <a:off x="3341104" y="1489167"/>
            <a:ext cx="70539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THẢO LUẬN NHÓM (KT MẢNH GHÉP)</a:t>
            </a:r>
            <a:endParaRPr/>
          </a:p>
        </p:txBody>
      </p:sp>
      <p:sp>
        <p:nvSpPr>
          <p:cNvPr id="157" name="Google Shape;157;p8"/>
          <p:cNvSpPr txBox="1"/>
          <p:nvPr/>
        </p:nvSpPr>
        <p:spPr>
          <a:xfrm>
            <a:off x="530319" y="1947901"/>
            <a:ext cx="68907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C000"/>
                </a:solidFill>
                <a:latin typeface="Times New Roman"/>
                <a:ea typeface="Times New Roman"/>
                <a:cs typeface="Times New Roman"/>
                <a:sym typeface="Times New Roman"/>
              </a:rPr>
              <a:t>* Vòng 2: </a:t>
            </a:r>
            <a:endParaRPr/>
          </a:p>
        </p:txBody>
      </p:sp>
      <p:sp>
        <p:nvSpPr>
          <p:cNvPr id="158" name="Google Shape;158;p8"/>
          <p:cNvSpPr txBox="1"/>
          <p:nvPr/>
        </p:nvSpPr>
        <p:spPr>
          <a:xfrm>
            <a:off x="530320" y="2316109"/>
            <a:ext cx="68907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Tạo nhóm mới</a:t>
            </a:r>
            <a:endParaRPr/>
          </a:p>
        </p:txBody>
      </p:sp>
      <p:sp>
        <p:nvSpPr>
          <p:cNvPr id="159" name="Google Shape;159;p8"/>
          <p:cNvSpPr txBox="1"/>
          <p:nvPr/>
        </p:nvSpPr>
        <p:spPr>
          <a:xfrm>
            <a:off x="432186" y="2681386"/>
            <a:ext cx="7351948"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Các em số 1 tạo thành nhớm I mới.</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Các em số 2 tạo nhóm II mới.</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Các em số 3 tạo nhóm III mới.</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Các em số 4 tạo nhóm IV mới.</a:t>
            </a:r>
            <a:endParaRPr/>
          </a:p>
          <a:p>
            <a:pPr indent="-342900" lvl="0" marL="342900" marR="0" rtl="0" algn="l">
              <a:spcBef>
                <a:spcPts val="0"/>
              </a:spcBef>
              <a:spcAft>
                <a:spcPts val="0"/>
              </a:spcAft>
              <a:buClr>
                <a:schemeClr val="lt1"/>
              </a:buClr>
              <a:buSzPts val="2400"/>
              <a:buFont typeface="Times New Roman"/>
              <a:buChar char="-"/>
            </a:pPr>
            <a:r>
              <a:rPr lang="en-US" sz="2400">
                <a:solidFill>
                  <a:schemeClr val="lt1"/>
                </a:solidFill>
                <a:latin typeface="Times New Roman"/>
                <a:ea typeface="Times New Roman"/>
                <a:cs typeface="Times New Roman"/>
                <a:sym typeface="Times New Roman"/>
              </a:rPr>
              <a:t>Nhiệm vụ mới</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1. Các thành viên chia sẻ kết quả thảo luận của vòng 1.</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2. Từ đó rút ra nhận xét về các nguồn tư liệu</a:t>
            </a:r>
            <a:br>
              <a:rPr lang="en-US" sz="2400">
                <a:solidFill>
                  <a:schemeClr val="lt1"/>
                </a:solidFill>
                <a:latin typeface="Times New Roman"/>
                <a:ea typeface="Times New Roman"/>
                <a:cs typeface="Times New Roman"/>
                <a:sym typeface="Times New Roman"/>
              </a:rPr>
            </a:br>
            <a:r>
              <a:rPr lang="en-US" sz="2400">
                <a:solidFill>
                  <a:schemeClr val="lt1"/>
                </a:solidFill>
                <a:latin typeface="Times New Roman"/>
                <a:ea typeface="Times New Roman"/>
                <a:cs typeface="Times New Roman"/>
                <a:sym typeface="Times New Roman"/>
              </a:rPr>
              <a:t>(Vai trò của nó trong việc nghiên cứu và tìm hiểu lịch sử)</a:t>
            </a:r>
            <a:endParaRPr/>
          </a:p>
        </p:txBody>
      </p:sp>
      <p:pic>
        <p:nvPicPr>
          <p:cNvPr id="160" name="Google Shape;160;p8"/>
          <p:cNvPicPr preferRelativeResize="0"/>
          <p:nvPr/>
        </p:nvPicPr>
        <p:blipFill rotWithShape="1">
          <a:blip r:embed="rId4">
            <a:alphaModFix/>
          </a:blip>
          <a:srcRect b="0" l="0" r="0" t="0"/>
          <a:stretch/>
        </p:blipFill>
        <p:spPr>
          <a:xfrm>
            <a:off x="8216319" y="2056755"/>
            <a:ext cx="3399419" cy="48106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0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0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10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10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1000"/>
                                        <p:tgtEl>
                                          <p:spTgt spid="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1000"/>
                                        <p:tgtEl>
                                          <p:spTgt spid="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1000"/>
                                        <p:tgtEl>
                                          <p:spTgt spid="15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6" name="Google Shape;166;p9"/>
          <p:cNvPicPr preferRelativeResize="0"/>
          <p:nvPr/>
        </p:nvPicPr>
        <p:blipFill rotWithShape="1">
          <a:blip r:embed="rId3">
            <a:alphaModFix/>
          </a:blip>
          <a:srcRect b="0" l="0" r="0" t="0"/>
          <a:stretch/>
        </p:blipFill>
        <p:spPr>
          <a:xfrm>
            <a:off x="10395030" y="0"/>
            <a:ext cx="1366837" cy="1366837"/>
          </a:xfrm>
          <a:prstGeom prst="rect">
            <a:avLst/>
          </a:prstGeom>
          <a:noFill/>
          <a:ln>
            <a:noFill/>
          </a:ln>
        </p:spPr>
      </p:pic>
      <p:pic>
        <p:nvPicPr>
          <p:cNvPr id="167" name="Google Shape;167;p9"/>
          <p:cNvPicPr preferRelativeResize="0"/>
          <p:nvPr/>
        </p:nvPicPr>
        <p:blipFill rotWithShape="1">
          <a:blip r:embed="rId4">
            <a:alphaModFix/>
          </a:blip>
          <a:srcRect b="0" l="0" r="0" t="0"/>
          <a:stretch/>
        </p:blipFill>
        <p:spPr>
          <a:xfrm>
            <a:off x="3672894" y="0"/>
            <a:ext cx="4846211" cy="6858000"/>
          </a:xfrm>
          <a:prstGeom prst="rect">
            <a:avLst/>
          </a:prstGeom>
          <a:noFill/>
          <a:ln>
            <a:noFill/>
          </a:ln>
        </p:spPr>
      </p:pic>
      <p:sp>
        <p:nvSpPr>
          <p:cNvPr id="168" name="Google Shape;168;p9"/>
          <p:cNvSpPr txBox="1"/>
          <p:nvPr/>
        </p:nvSpPr>
        <p:spPr>
          <a:xfrm>
            <a:off x="8784265" y="2090172"/>
            <a:ext cx="3142574"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 Các nguồn tư liệu đóng vai trò quan trọng trong việc phục dựng lại lịch sử.</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Nguồn tư liệu gốc là nguồn tư liệu đáng tin cậy nhất.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1000"/>
                                        <p:tgtEl>
                                          <p:spTgt spid="16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2021-07-16T02:46:11Z</dcterms:created>
</cp:coreProperties>
</file>