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5"/>
  </p:notesMasterIdLst>
  <p:sldIdLst>
    <p:sldId id="303" r:id="rId3"/>
    <p:sldId id="304" r:id="rId4"/>
    <p:sldId id="305" r:id="rId5"/>
    <p:sldId id="306" r:id="rId6"/>
    <p:sldId id="307" r:id="rId7"/>
    <p:sldId id="308" r:id="rId8"/>
    <p:sldId id="309" r:id="rId9"/>
    <p:sldId id="311" r:id="rId10"/>
    <p:sldId id="310" r:id="rId11"/>
    <p:sldId id="312" r:id="rId12"/>
    <p:sldId id="314" r:id="rId13"/>
    <p:sldId id="3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4" name="Flowchart: Off-page Connector 3">
            <a:extLst>
              <a:ext uri="{FF2B5EF4-FFF2-40B4-BE49-F238E27FC236}">
                <a16:creationId xmlns:a16="http://schemas.microsoft.com/office/drawing/2014/main" id="{4215D771-CEA2-C7FC-8972-0B482F626240}"/>
              </a:ext>
            </a:extLst>
          </p:cNvPr>
          <p:cNvSpPr/>
          <p:nvPr/>
        </p:nvSpPr>
        <p:spPr>
          <a:xfrm>
            <a:off x="2458065" y="420329"/>
            <a:ext cx="6931741" cy="3008671"/>
          </a:xfrm>
          <a:prstGeom prst="flowChartOffpageConnector">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B5E9379-425D-CD1A-2FAD-8D86099A8010}"/>
              </a:ext>
            </a:extLst>
          </p:cNvPr>
          <p:cNvSpPr txBox="1"/>
          <p:nvPr/>
        </p:nvSpPr>
        <p:spPr>
          <a:xfrm>
            <a:off x="2773077" y="537088"/>
            <a:ext cx="6645847" cy="2185214"/>
          </a:xfrm>
          <a:prstGeom prst="rect">
            <a:avLst/>
          </a:prstGeom>
          <a:noFill/>
        </p:spPr>
        <p:txBody>
          <a:bodyPr wrap="square" rtlCol="0">
            <a:spAutoFit/>
          </a:bodyPr>
          <a:lstStyle/>
          <a:p>
            <a:pPr algn="ctr"/>
            <a:r>
              <a:rPr lang="en-US" sz="4000" b="1">
                <a:effectLst/>
                <a:latin typeface="Tahoma" panose="020B0604030504040204" pitchFamily="34" charset="0"/>
                <a:ea typeface="Tahoma" panose="020B0604030504040204" pitchFamily="34" charset="0"/>
                <a:cs typeface="Tahoma" panose="020B0604030504040204" pitchFamily="34" charset="0"/>
              </a:rPr>
              <a:t>TIẾT 29. BÀI 15</a:t>
            </a:r>
          </a:p>
          <a:p>
            <a:pPr algn="ctr"/>
            <a:r>
              <a:rPr lang="en-US" sz="4800" b="1">
                <a:solidFill>
                  <a:srgbClr val="FF0000"/>
                </a:solidFill>
                <a:effectLst/>
                <a:latin typeface="Tahoma" panose="020B0604030504040204" pitchFamily="34" charset="0"/>
                <a:ea typeface="Tahoma" panose="020B0604030504040204" pitchFamily="34" charset="0"/>
                <a:cs typeface="Tahoma" panose="020B0604030504040204" pitchFamily="34" charset="0"/>
              </a:rPr>
              <a:t>BÀI TOÁN TIN HỌC</a:t>
            </a:r>
          </a:p>
          <a:p>
            <a:pPr algn="ct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(Tiếp)</a:t>
            </a:r>
            <a:endParaRPr lang="en-US" sz="480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0220EC1-89C5-057C-6B06-06670BBD830C}"/>
              </a:ext>
            </a:extLst>
          </p:cNvPr>
          <p:cNvGrpSpPr/>
          <p:nvPr/>
        </p:nvGrpSpPr>
        <p:grpSpPr>
          <a:xfrm>
            <a:off x="607104" y="2569172"/>
            <a:ext cx="10501714" cy="3021731"/>
            <a:chOff x="601971" y="415703"/>
            <a:chExt cx="10501714" cy="3021731"/>
          </a:xfrm>
        </p:grpSpPr>
        <p:grpSp>
          <p:nvGrpSpPr>
            <p:cNvPr id="17" name="Group 16">
              <a:extLst>
                <a:ext uri="{FF2B5EF4-FFF2-40B4-BE49-F238E27FC236}">
                  <a16:creationId xmlns:a16="http://schemas.microsoft.com/office/drawing/2014/main" id="{3AA1D55D-BB67-3237-1947-674262BC149E}"/>
                </a:ext>
              </a:extLst>
            </p:cNvPr>
            <p:cNvGrpSpPr/>
            <p:nvPr/>
          </p:nvGrpSpPr>
          <p:grpSpPr>
            <a:xfrm>
              <a:off x="1181131" y="817923"/>
              <a:ext cx="9922554" cy="2619511"/>
              <a:chOff x="1189763" y="4644162"/>
              <a:chExt cx="9922554" cy="2619511"/>
            </a:xfrm>
          </p:grpSpPr>
          <p:sp>
            <p:nvSpPr>
              <p:cNvPr id="19" name="Rectangle: Rounded Corners 18">
                <a:extLst>
                  <a:ext uri="{FF2B5EF4-FFF2-40B4-BE49-F238E27FC236}">
                    <a16:creationId xmlns:a16="http://schemas.microsoft.com/office/drawing/2014/main" id="{6D5FA3E6-6CE6-8FC0-2B73-8B7ECA490183}"/>
                  </a:ext>
                </a:extLst>
              </p:cNvPr>
              <p:cNvSpPr/>
              <p:nvPr/>
            </p:nvSpPr>
            <p:spPr>
              <a:xfrm>
                <a:off x="1189763" y="4644162"/>
                <a:ext cx="9598058" cy="2619511"/>
              </a:xfrm>
              <a:prstGeom prst="roundRect">
                <a:avLst>
                  <a:gd name="adj" fmla="val 5181"/>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2B850D-4699-EED0-9331-15B7F84F7BF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08588C50-B340-422A-CCF2-A8BE4378D1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
        <p:nvSpPr>
          <p:cNvPr id="23" name="TextBox 22">
            <a:extLst>
              <a:ext uri="{FF2B5EF4-FFF2-40B4-BE49-F238E27FC236}">
                <a16:creationId xmlns:a16="http://schemas.microsoft.com/office/drawing/2014/main" id="{00E2387C-EDD1-EE0B-09F4-EF14A44D1547}"/>
              </a:ext>
            </a:extLst>
          </p:cNvPr>
          <p:cNvSpPr txBox="1"/>
          <p:nvPr/>
        </p:nvSpPr>
        <p:spPr>
          <a:xfrm>
            <a:off x="1635034" y="3100380"/>
            <a:ext cx="8921932" cy="2350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000" b="1"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Bài toán tin học được xem như một vấn đề cần giải quyết. Khi đó, bước nào trong quy trình giải bài toán tin học tương ứng với bước thực hiện giải pháp trong giải quyết vấn đề? </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A. Xác định bài toán. </a:t>
            </a:r>
            <a:r>
              <a:rPr lang="en-US"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B. Xây dựng thuật toán.</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C. Cài đặt thuật toán. </a:t>
            </a:r>
            <a:r>
              <a:rPr lang="en-US"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D. Gỡ lỗi và hiệu chỉnh chương trình.</a:t>
            </a:r>
            <a:endParaRPr lang="vi-VN" sz="36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39201C54-530D-7138-306F-F0C2D0F5462D}"/>
              </a:ext>
            </a:extLst>
          </p:cNvPr>
          <p:cNvSpPr/>
          <p:nvPr/>
        </p:nvSpPr>
        <p:spPr>
          <a:xfrm>
            <a:off x="1595706" y="4972391"/>
            <a:ext cx="490711" cy="45403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723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2719390" cy="1009710"/>
            <a:chOff x="426300" y="111540"/>
            <a:chExt cx="2719390" cy="100971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707052" cy="647056"/>
              <a:chOff x="6676102" y="770361"/>
              <a:chExt cx="3532751"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532751"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2870571"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2745037" y="760252"/>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1F76E87E-A459-03FD-0F4E-8176EE34E87C}"/>
              </a:ext>
            </a:extLst>
          </p:cNvPr>
          <p:cNvGrpSpPr/>
          <p:nvPr/>
        </p:nvGrpSpPr>
        <p:grpSpPr>
          <a:xfrm>
            <a:off x="722549" y="1356675"/>
            <a:ext cx="10360893" cy="1212912"/>
            <a:chOff x="722549" y="2215664"/>
            <a:chExt cx="10360893" cy="1212912"/>
          </a:xfrm>
        </p:grpSpPr>
        <p:grpSp>
          <p:nvGrpSpPr>
            <p:cNvPr id="6" name="Group 5">
              <a:extLst>
                <a:ext uri="{FF2B5EF4-FFF2-40B4-BE49-F238E27FC236}">
                  <a16:creationId xmlns:a16="http://schemas.microsoft.com/office/drawing/2014/main" id="{7BE79DF9-B41E-4090-E06C-4C61D5742EDA}"/>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85762FC4-457E-1337-5364-3EA4F3A08067}"/>
                  </a:ext>
                </a:extLst>
              </p:cNvPr>
              <p:cNvGrpSpPr/>
              <p:nvPr/>
            </p:nvGrpSpPr>
            <p:grpSpPr>
              <a:xfrm>
                <a:off x="751424" y="4271768"/>
                <a:ext cx="10340110" cy="1317201"/>
                <a:chOff x="748591" y="4323722"/>
                <a:chExt cx="10193330" cy="1317201"/>
              </a:xfrm>
            </p:grpSpPr>
            <p:sp>
              <p:nvSpPr>
                <p:cNvPr id="15" name="Rectangle: Rounded Corners 14">
                  <a:extLst>
                    <a:ext uri="{FF2B5EF4-FFF2-40B4-BE49-F238E27FC236}">
                      <a16:creationId xmlns:a16="http://schemas.microsoft.com/office/drawing/2014/main" id="{A36164D1-4C46-D3E5-56F3-0A9C634FA94F}"/>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5315C0-8C93-F42F-45FD-7676A60E9E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70E4F493-080F-C533-C8E8-17ACAE1464A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AC4DEC7-239F-9F6B-6E15-614073CB764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C27D11E5-16F5-0A32-05BC-F1606AF72FE1}"/>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Vẽ sơ đồ của thuật toán giải bài toán xác định một số có phải số nguyên tố hay không bằng cách chỉ sử dụng những cấu trúc điều khiển cơ bản.</a:t>
              </a:r>
            </a:p>
          </p:txBody>
        </p:sp>
      </p:grpSp>
      <p:pic>
        <p:nvPicPr>
          <p:cNvPr id="14" name="Picture 13">
            <a:extLst>
              <a:ext uri="{FF2B5EF4-FFF2-40B4-BE49-F238E27FC236}">
                <a16:creationId xmlns:a16="http://schemas.microsoft.com/office/drawing/2014/main" id="{8B306655-DB7E-2880-B386-5899135DC08D}"/>
              </a:ext>
            </a:extLst>
          </p:cNvPr>
          <p:cNvPicPr>
            <a:picLocks noChangeAspect="1"/>
          </p:cNvPicPr>
          <p:nvPr/>
        </p:nvPicPr>
        <p:blipFill>
          <a:blip r:embed="rId3"/>
          <a:stretch>
            <a:fillRect/>
          </a:stretch>
        </p:blipFill>
        <p:spPr>
          <a:xfrm>
            <a:off x="3493477" y="2659867"/>
            <a:ext cx="5322277" cy="3908554"/>
          </a:xfrm>
          <a:prstGeom prst="rect">
            <a:avLst/>
          </a:prstGeom>
        </p:spPr>
      </p:pic>
    </p:spTree>
    <p:extLst>
      <p:ext uri="{BB962C8B-B14F-4D97-AF65-F5344CB8AC3E}">
        <p14:creationId xmlns:p14="http://schemas.microsoft.com/office/powerpoint/2010/main" val="3314706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2719390" cy="1009710"/>
            <a:chOff x="426300" y="111540"/>
            <a:chExt cx="2719390" cy="100971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707052" cy="647056"/>
              <a:chOff x="6676102" y="770361"/>
              <a:chExt cx="3532751"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532751"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2788985"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2745037" y="760252"/>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iao NV về nhà">
            <a:extLst>
              <a:ext uri="{FF2B5EF4-FFF2-40B4-BE49-F238E27FC236}">
                <a16:creationId xmlns:a16="http://schemas.microsoft.com/office/drawing/2014/main" id="{606E0D53-C429-BC09-3798-017A0D3BBF37}"/>
              </a:ext>
            </a:extLst>
          </p:cNvPr>
          <p:cNvGrpSpPr/>
          <p:nvPr/>
        </p:nvGrpSpPr>
        <p:grpSpPr>
          <a:xfrm>
            <a:off x="722549" y="1943033"/>
            <a:ext cx="10360893" cy="1743750"/>
            <a:chOff x="722549" y="2215663"/>
            <a:chExt cx="10360893" cy="1743750"/>
          </a:xfrm>
        </p:grpSpPr>
        <p:grpSp>
          <p:nvGrpSpPr>
            <p:cNvPr id="22" name="Group 21">
              <a:extLst>
                <a:ext uri="{FF2B5EF4-FFF2-40B4-BE49-F238E27FC236}">
                  <a16:creationId xmlns:a16="http://schemas.microsoft.com/office/drawing/2014/main" id="{F65AE0BB-DEEC-CBDA-AF24-CC3C72351542}"/>
                </a:ext>
              </a:extLst>
            </p:cNvPr>
            <p:cNvGrpSpPr/>
            <p:nvPr/>
          </p:nvGrpSpPr>
          <p:grpSpPr>
            <a:xfrm>
              <a:off x="722549" y="2215663"/>
              <a:ext cx="10360893" cy="1743750"/>
              <a:chOff x="751424" y="4271768"/>
              <a:chExt cx="10360893" cy="1893682"/>
            </a:xfrm>
          </p:grpSpPr>
          <p:grpSp>
            <p:nvGrpSpPr>
              <p:cNvPr id="26" name="Group 25">
                <a:extLst>
                  <a:ext uri="{FF2B5EF4-FFF2-40B4-BE49-F238E27FC236}">
                    <a16:creationId xmlns:a16="http://schemas.microsoft.com/office/drawing/2014/main" id="{6BB33177-61A6-2BF4-92D8-AD0C8CFCB687}"/>
                  </a:ext>
                </a:extLst>
              </p:cNvPr>
              <p:cNvGrpSpPr/>
              <p:nvPr/>
            </p:nvGrpSpPr>
            <p:grpSpPr>
              <a:xfrm>
                <a:off x="751424" y="4271768"/>
                <a:ext cx="10340110" cy="1893682"/>
                <a:chOff x="748591" y="4323722"/>
                <a:chExt cx="10193330" cy="1893682"/>
              </a:xfrm>
            </p:grpSpPr>
            <p:sp>
              <p:nvSpPr>
                <p:cNvPr id="29" name="Rectangle: Rounded Corners 28">
                  <a:extLst>
                    <a:ext uri="{FF2B5EF4-FFF2-40B4-BE49-F238E27FC236}">
                      <a16:creationId xmlns:a16="http://schemas.microsoft.com/office/drawing/2014/main" id="{588595DE-18E7-2C5B-7859-051219C905BA}"/>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0E9EFCF-38D5-7D4E-6191-98458F67D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7" name="Rectangle 26">
                <a:extLst>
                  <a:ext uri="{FF2B5EF4-FFF2-40B4-BE49-F238E27FC236}">
                    <a16:creationId xmlns:a16="http://schemas.microsoft.com/office/drawing/2014/main" id="{64178C00-0D93-A3C6-3E0E-B305B0741730}"/>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0A6CA0D-81CE-3070-A84E-B0EF4437E8C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A74EEF51-A5EC-EFC5-3993-7264D8075C26}"/>
                </a:ext>
              </a:extLst>
            </p:cNvPr>
            <p:cNvSpPr txBox="1"/>
            <p:nvPr/>
          </p:nvSpPr>
          <p:spPr>
            <a:xfrm>
              <a:off x="1615756" y="2735517"/>
              <a:ext cx="9312221" cy="952890"/>
            </a:xfrm>
            <a:prstGeom prst="rect">
              <a:avLst/>
            </a:prstGeom>
            <a:noFill/>
          </p:spPr>
          <p:txBody>
            <a:bodyPr wrap="square">
              <a:spAutoFit/>
            </a:bodyPr>
            <a:lstStyle/>
            <a:p>
              <a:pPr>
                <a:lnSpc>
                  <a:spcPct val="150000"/>
                </a:lnSpc>
              </a:pP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Vẽ sơ đồ khối của giải thuật sắp xếp nổi bọt để sắp xếp một dãy số theo thứ tự tăng dần.</a:t>
              </a:r>
              <a:endParaRPr lang="vi-VN" sz="20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7145740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3860564" cy="1033353"/>
            <a:chOff x="426300" y="111540"/>
            <a:chExt cx="3860564"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3860564" cy="647056"/>
              <a:chOff x="6676102" y="770361"/>
              <a:chExt cx="503810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03810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3893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KIỂM TRA BÀI CŨ</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3753558"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A0A33E9B-6C3B-A03A-EA3E-742F1C9B20B4}"/>
              </a:ext>
            </a:extLst>
          </p:cNvPr>
          <p:cNvGrpSpPr/>
          <p:nvPr/>
        </p:nvGrpSpPr>
        <p:grpSpPr>
          <a:xfrm>
            <a:off x="722549" y="1511257"/>
            <a:ext cx="10360893" cy="1212912"/>
            <a:chOff x="722549" y="2215664"/>
            <a:chExt cx="10360893" cy="1212912"/>
          </a:xfrm>
        </p:grpSpPr>
        <p:grpSp>
          <p:nvGrpSpPr>
            <p:cNvPr id="6" name="Group 5">
              <a:extLst>
                <a:ext uri="{FF2B5EF4-FFF2-40B4-BE49-F238E27FC236}">
                  <a16:creationId xmlns:a16="http://schemas.microsoft.com/office/drawing/2014/main" id="{91F5DB4A-2416-031F-47AD-4CDC34DFF9FF}"/>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F2DA6FA2-8616-32C2-73E2-8201DDD6B65A}"/>
                  </a:ext>
                </a:extLst>
              </p:cNvPr>
              <p:cNvGrpSpPr/>
              <p:nvPr/>
            </p:nvGrpSpPr>
            <p:grpSpPr>
              <a:xfrm>
                <a:off x="751424" y="4271768"/>
                <a:ext cx="10340110" cy="1317201"/>
                <a:chOff x="748591" y="4323722"/>
                <a:chExt cx="10193330" cy="1317201"/>
              </a:xfrm>
            </p:grpSpPr>
            <p:sp>
              <p:nvSpPr>
                <p:cNvPr id="14" name="Rectangle: Rounded Corners 13">
                  <a:extLst>
                    <a:ext uri="{FF2B5EF4-FFF2-40B4-BE49-F238E27FC236}">
                      <a16:creationId xmlns:a16="http://schemas.microsoft.com/office/drawing/2014/main" id="{57536034-356A-CF0A-76B1-59B94FEF64CB}"/>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75CDE9-2EBC-F1B3-9ACC-8F61FD2195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E6CEB26E-2FF5-A3E7-75E1-EAB066FF2300}"/>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2583BBE-155F-7864-784C-93E593E056C8}"/>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EECCCD8-38AB-BD42-DD04-5C5677930211}"/>
                </a:ext>
              </a:extLst>
            </p:cNvPr>
            <p:cNvSpPr txBox="1"/>
            <p:nvPr/>
          </p:nvSpPr>
          <p:spPr>
            <a:xfrm>
              <a:off x="1615756" y="2592942"/>
              <a:ext cx="9312221" cy="579967"/>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gì? Bài toán đó được xác định như thế nào?</a:t>
              </a:r>
            </a:p>
          </p:txBody>
        </p:sp>
      </p:grpSp>
      <p:grpSp>
        <p:nvGrpSpPr>
          <p:cNvPr id="24" name="Trả lời cá nhân">
            <a:extLst>
              <a:ext uri="{FF2B5EF4-FFF2-40B4-BE49-F238E27FC236}">
                <a16:creationId xmlns:a16="http://schemas.microsoft.com/office/drawing/2014/main" id="{97A8E226-E242-51D3-F9F7-4FFED458AF38}"/>
              </a:ext>
            </a:extLst>
          </p:cNvPr>
          <p:cNvGrpSpPr/>
          <p:nvPr/>
        </p:nvGrpSpPr>
        <p:grpSpPr>
          <a:xfrm>
            <a:off x="722549" y="3093562"/>
            <a:ext cx="10360893" cy="2094754"/>
            <a:chOff x="722549" y="2215665"/>
            <a:chExt cx="10360893" cy="2094754"/>
          </a:xfrm>
        </p:grpSpPr>
        <p:grpSp>
          <p:nvGrpSpPr>
            <p:cNvPr id="25" name="Group 24">
              <a:extLst>
                <a:ext uri="{FF2B5EF4-FFF2-40B4-BE49-F238E27FC236}">
                  <a16:creationId xmlns:a16="http://schemas.microsoft.com/office/drawing/2014/main" id="{9DDD910A-49A1-5AF6-CBA5-99654806134A}"/>
                </a:ext>
              </a:extLst>
            </p:cNvPr>
            <p:cNvGrpSpPr/>
            <p:nvPr/>
          </p:nvGrpSpPr>
          <p:grpSpPr>
            <a:xfrm>
              <a:off x="722549" y="2215665"/>
              <a:ext cx="10360893" cy="1642925"/>
              <a:chOff x="751424" y="4271768"/>
              <a:chExt cx="10360893" cy="1784187"/>
            </a:xfrm>
          </p:grpSpPr>
          <p:grpSp>
            <p:nvGrpSpPr>
              <p:cNvPr id="27" name="Group 26">
                <a:extLst>
                  <a:ext uri="{FF2B5EF4-FFF2-40B4-BE49-F238E27FC236}">
                    <a16:creationId xmlns:a16="http://schemas.microsoft.com/office/drawing/2014/main" id="{985CC53B-AB09-F222-7AC5-ED5F35E6BD90}"/>
                  </a:ext>
                </a:extLst>
              </p:cNvPr>
              <p:cNvGrpSpPr/>
              <p:nvPr/>
            </p:nvGrpSpPr>
            <p:grpSpPr>
              <a:xfrm>
                <a:off x="751424" y="4271768"/>
                <a:ext cx="10340110" cy="1784187"/>
                <a:chOff x="748591" y="4323722"/>
                <a:chExt cx="10193330" cy="1784187"/>
              </a:xfrm>
            </p:grpSpPr>
            <p:sp>
              <p:nvSpPr>
                <p:cNvPr id="30" name="Rectangle: Rounded Corners 29">
                  <a:extLst>
                    <a:ext uri="{FF2B5EF4-FFF2-40B4-BE49-F238E27FC236}">
                      <a16:creationId xmlns:a16="http://schemas.microsoft.com/office/drawing/2014/main" id="{72CB35BA-8880-2295-8BB1-BBE2FBACB928}"/>
                    </a:ext>
                  </a:extLst>
                </p:cNvPr>
                <p:cNvSpPr/>
                <p:nvPr/>
              </p:nvSpPr>
              <p:spPr>
                <a:xfrm>
                  <a:off x="1181534" y="4593968"/>
                  <a:ext cx="9760387" cy="151394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7A829E72-A5BD-1984-E8CF-031949DE57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8" name="Rectangle 27">
                <a:extLst>
                  <a:ext uri="{FF2B5EF4-FFF2-40B4-BE49-F238E27FC236}">
                    <a16:creationId xmlns:a16="http://schemas.microsoft.com/office/drawing/2014/main" id="{9316A95B-5F8D-AFEE-928E-0DC422D961D6}"/>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C2EA369-4A77-59CB-7185-869D509D5778}"/>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846059FB-2A5D-36F8-7EE9-84B74E41C86B}"/>
                </a:ext>
              </a:extLst>
            </p:cNvPr>
            <p:cNvSpPr txBox="1"/>
            <p:nvPr/>
          </p:nvSpPr>
          <p:spPr>
            <a:xfrm>
              <a:off x="1615756" y="2622456"/>
              <a:ext cx="9312221" cy="1687963"/>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một nhiệm vụ có thể giao cho máy tính thực hiện. Bài toán đó được xác định bởi dữ liệu đã biết (đầu vào), dữ liệu cần tìm (đầu ra).</a:t>
              </a:r>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6D878B39-CB22-1206-2CC3-B96DFD8F0E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3179168" y="3533845"/>
            <a:ext cx="2206414" cy="965167"/>
          </a:xfrm>
          <a:prstGeom prst="rect">
            <a:avLst/>
          </a:prstGeom>
        </p:spPr>
      </p:pic>
      <p:grpSp>
        <p:nvGrpSpPr>
          <p:cNvPr id="17" name="Xem KQ">
            <a:extLst>
              <a:ext uri="{FF2B5EF4-FFF2-40B4-BE49-F238E27FC236}">
                <a16:creationId xmlns:a16="http://schemas.microsoft.com/office/drawing/2014/main" id="{3279AEFF-6F3F-48DA-C4F9-825745BB37FE}"/>
              </a:ext>
            </a:extLst>
          </p:cNvPr>
          <p:cNvGrpSpPr/>
          <p:nvPr/>
        </p:nvGrpSpPr>
        <p:grpSpPr>
          <a:xfrm>
            <a:off x="3780732" y="4651054"/>
            <a:ext cx="1062053" cy="1062053"/>
            <a:chOff x="1580575" y="4515507"/>
            <a:chExt cx="1278588" cy="1278588"/>
          </a:xfrm>
        </p:grpSpPr>
        <p:pic>
          <p:nvPicPr>
            <p:cNvPr id="18" name="Picture 2">
              <a:extLst>
                <a:ext uri="{FF2B5EF4-FFF2-40B4-BE49-F238E27FC236}">
                  <a16:creationId xmlns:a16="http://schemas.microsoft.com/office/drawing/2014/main" id="{5B947667-0D83-5883-F9A7-659F2B14F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1C54F130-2215-F8A9-D0CE-C3084171E312}"/>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CD83B4F6-E483-42E3-D4BD-BB64C937D620}"/>
              </a:ext>
            </a:extLst>
          </p:cNvPr>
          <p:cNvGrpSpPr/>
          <p:nvPr/>
        </p:nvGrpSpPr>
        <p:grpSpPr>
          <a:xfrm>
            <a:off x="2870689" y="3084269"/>
            <a:ext cx="2848282" cy="1881318"/>
            <a:chOff x="5430688" y="198416"/>
            <a:chExt cx="3429000" cy="2264888"/>
          </a:xfrm>
        </p:grpSpPr>
        <p:pic>
          <p:nvPicPr>
            <p:cNvPr id="21" name="Picture 4">
              <a:extLst>
                <a:ext uri="{FF2B5EF4-FFF2-40B4-BE49-F238E27FC236}">
                  <a16:creationId xmlns:a16="http://schemas.microsoft.com/office/drawing/2014/main" id="{AB8FD4A1-E968-41D1-5A51-3C78793326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EB3119D-EAE1-3D9D-1AE3-0F9DCB4E34FF}"/>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98BFB147-9445-5EC8-06C5-B2EC691CC6B5}"/>
              </a:ext>
            </a:extLst>
          </p:cNvPr>
          <p:cNvSpPr txBox="1"/>
          <p:nvPr/>
        </p:nvSpPr>
        <p:spPr>
          <a:xfrm>
            <a:off x="325121" y="1144893"/>
            <a:ext cx="6391316" cy="1064776"/>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Em hãy nêu các bước để chuyển bài toán tính lương (trong Hoạt động 2) cho máy tính thực hiện bằng cách lập chương trình.</a:t>
            </a:r>
          </a:p>
        </p:txBody>
      </p:sp>
      <p:pic>
        <p:nvPicPr>
          <p:cNvPr id="36" name="Picture 35">
            <a:extLst>
              <a:ext uri="{FF2B5EF4-FFF2-40B4-BE49-F238E27FC236}">
                <a16:creationId xmlns:a16="http://schemas.microsoft.com/office/drawing/2014/main" id="{08590A21-9020-01FA-9DFE-56A9F9D10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01512" y="1144893"/>
            <a:ext cx="3566190" cy="2428405"/>
          </a:xfrm>
          <a:prstGeom prst="rect">
            <a:avLst/>
          </a:prstGeom>
        </p:spPr>
      </p:pic>
    </p:spTree>
    <p:extLst>
      <p:ext uri="{BB962C8B-B14F-4D97-AF65-F5344CB8AC3E}">
        <p14:creationId xmlns:p14="http://schemas.microsoft.com/office/powerpoint/2010/main" val="2924834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 calcmode="lin" valueType="num">
                                      <p:cBhvr>
                                        <p:cTn id="21" dur="500"/>
                                        <p:tgtEl>
                                          <p:spTgt spid="20"/>
                                        </p:tgtEl>
                                        <p:attrNameLst>
                                          <p:attrName>style.rotation</p:attrName>
                                        </p:attrNameLst>
                                      </p:cBhvr>
                                      <p:tavLst>
                                        <p:tav tm="0">
                                          <p:val>
                                            <p:fltVal val="0"/>
                                          </p:val>
                                        </p:tav>
                                        <p:tav tm="100000">
                                          <p:val>
                                            <p:fltVal val="36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16"/>
                                        </p:tgtEl>
                                      </p:cBhvr>
                                    </p:cmd>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md type="call" cmd="stop">
                                      <p:cBhvr>
                                        <p:cTn id="33"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4" fill="hold" display="0">
                  <p:stCondLst>
                    <p:cond delay="indefinite"/>
                  </p:stCondLst>
                </p:cTn>
                <p:tgtEl>
                  <p:spTgt spid="16"/>
                </p:tgtEl>
              </p:cMediaNode>
            </p:video>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59D487B-D516-E927-35A7-51C63627237B}"/>
              </a:ext>
            </a:extLst>
          </p:cNvPr>
          <p:cNvSpPr txBox="1"/>
          <p:nvPr/>
        </p:nvSpPr>
        <p:spPr>
          <a:xfrm>
            <a:off x="1194653" y="1224172"/>
            <a:ext cx="9043851" cy="873572"/>
          </a:xfrm>
          <a:prstGeom prst="rect">
            <a:avLst/>
          </a:prstGeom>
          <a:noFill/>
          <a:ln>
            <a:solidFill>
              <a:srgbClr val="C00000"/>
            </a:solidFill>
          </a:ln>
        </p:spPr>
        <p:txBody>
          <a:bodyPr wrap="square">
            <a:spAutoFit/>
          </a:bodyPr>
          <a:lstStyle/>
          <a:p>
            <a:pPr marL="285750" indent="-285750" algn="just">
              <a:lnSpc>
                <a:spcPct val="150000"/>
              </a:lnSpc>
              <a:buFont typeface="Arial" panose="020B0604020202020204" pitchFamily="34" charset="0"/>
              <a:buChar char="•"/>
            </a:pPr>
            <a:r>
              <a:rPr lang="vi-VN"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Việc giải một bài toán tin học cũng trải qua những bước tương tự quá trình giải quyết vấn đề được nêu trong Bài 14. Với bài toán tính lương bằng máy tính, em cần thực hiện các việc sau:</a:t>
            </a:r>
            <a:endParaRPr lang="en-US"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E3CDE37-7689-35D9-E9B9-33CA9F5B6489}"/>
              </a:ext>
            </a:extLst>
          </p:cNvPr>
          <p:cNvSpPr txBox="1"/>
          <p:nvPr/>
        </p:nvSpPr>
        <p:spPr>
          <a:xfrm>
            <a:off x="1201782" y="2714974"/>
            <a:ext cx="4514797" cy="458074"/>
          </a:xfrm>
          <a:prstGeom prst="rect">
            <a:avLst/>
          </a:prstGeom>
          <a:solidFill>
            <a:srgbClr val="FDDEEB"/>
          </a:solidFill>
          <a:ln>
            <a:solidFill>
              <a:srgbClr val="C00000"/>
            </a:solidFill>
          </a:ln>
        </p:spPr>
        <p:txBody>
          <a:bodyPr wrap="square">
            <a:spAutoFit/>
          </a:bodyPr>
          <a:lstStyle/>
          <a:p>
            <a:pPr algn="just">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ra.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51F4FED-F1D2-1DF9-C781-8AC61124EA6C}"/>
              </a:ext>
            </a:extLst>
          </p:cNvPr>
          <p:cNvSpPr txBox="1"/>
          <p:nvPr/>
        </p:nvSpPr>
        <p:spPr>
          <a:xfrm>
            <a:off x="1201783" y="3906442"/>
            <a:ext cx="4514798" cy="2534027"/>
          </a:xfrm>
          <a:prstGeom prst="rect">
            <a:avLst/>
          </a:prstGeom>
          <a:solidFill>
            <a:srgbClr val="FDDEEB"/>
          </a:solidFill>
          <a:ln>
            <a:solidFill>
              <a:srgbClr val="C00000"/>
            </a:solidFill>
          </a:ln>
        </p:spPr>
        <p:txBody>
          <a:bodyPr wrap="square">
            <a:spAutoFit/>
          </a:bodyPr>
          <a:lstStyle/>
          <a:p>
            <a:pPr algn="just">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Xây</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dựng</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Chia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những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nhỏ</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bằng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trả</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lời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những bước nào? </a:t>
            </a:r>
            <a:endPar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Các bước đó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 được thực hiện theo thứ tự nào?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246F7F1-0D31-58FF-9535-940098B94376}"/>
              </a:ext>
            </a:extLst>
          </p:cNvPr>
          <p:cNvSpPr txBox="1"/>
          <p:nvPr/>
        </p:nvSpPr>
        <p:spPr>
          <a:xfrm>
            <a:off x="6627222" y="2735969"/>
            <a:ext cx="4223657" cy="1287532"/>
          </a:xfrm>
          <a:prstGeom prst="rect">
            <a:avLst/>
          </a:prstGeom>
          <a:solidFill>
            <a:srgbClr val="FDDEEB"/>
          </a:solidFill>
          <a:ln>
            <a:solidFill>
              <a:srgbClr val="C00000"/>
            </a:solidFill>
          </a:ln>
        </p:spPr>
        <p:txBody>
          <a:bodyPr wrap="square">
            <a:spAutoFit/>
          </a:bodyPr>
          <a:lstStyle/>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3)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Cài đặt thuật toán: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Việc cài đặt thuật toán thành chương trình máy tính là bước thực hiện giải pháp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6EF70A6-9632-FE1F-C38C-75077B196786}"/>
              </a:ext>
            </a:extLst>
          </p:cNvPr>
          <p:cNvSpPr txBox="1"/>
          <p:nvPr/>
        </p:nvSpPr>
        <p:spPr>
          <a:xfrm>
            <a:off x="6627223" y="4321940"/>
            <a:ext cx="4223656" cy="2118529"/>
          </a:xfrm>
          <a:prstGeom prst="rect">
            <a:avLst/>
          </a:prstGeom>
          <a:solidFill>
            <a:srgbClr val="FDDEEB"/>
          </a:solidFill>
          <a:ln>
            <a:solidFill>
              <a:srgbClr val="C00000"/>
            </a:solidFill>
          </a:ln>
        </p:spPr>
        <p:txBody>
          <a:bodyPr wrap="square">
            <a:spAutoFit/>
          </a:bodyPr>
          <a:lstStyle/>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4)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Gỡ lỗi và hiệu chỉnh chương trình: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Sau khi chương trình được cài đặt, em cần chạy chương trình với những dữ liệu khác nhau, gỡ lỗi và hiệu chỉnh để có một chương trình chạy tốt.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1619096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07D69A06-7A62-CB7A-5FDF-27D1058B949C}"/>
              </a:ext>
            </a:extLst>
          </p:cNvPr>
          <p:cNvPicPr>
            <a:picLocks noChangeAspect="1"/>
          </p:cNvPicPr>
          <p:nvPr/>
        </p:nvPicPr>
        <p:blipFill>
          <a:blip r:embed="rId2"/>
          <a:stretch>
            <a:fillRect/>
          </a:stretch>
        </p:blipFill>
        <p:spPr>
          <a:xfrm>
            <a:off x="6449489" y="344328"/>
            <a:ext cx="4297169" cy="6064481"/>
          </a:xfrm>
          <a:prstGeom prst="rect">
            <a:avLst/>
          </a:prstGeom>
        </p:spPr>
      </p:pic>
    </p:spTree>
    <p:extLst>
      <p:ext uri="{BB962C8B-B14F-4D97-AF65-F5344CB8AC3E}">
        <p14:creationId xmlns:p14="http://schemas.microsoft.com/office/powerpoint/2010/main" val="43995439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6D878B39-CB22-1206-2CC3-B96DFD8F0E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3179168" y="3533845"/>
            <a:ext cx="2206414" cy="965167"/>
          </a:xfrm>
          <a:prstGeom prst="rect">
            <a:avLst/>
          </a:prstGeom>
        </p:spPr>
      </p:pic>
      <p:grpSp>
        <p:nvGrpSpPr>
          <p:cNvPr id="17" name="Xem KQ">
            <a:extLst>
              <a:ext uri="{FF2B5EF4-FFF2-40B4-BE49-F238E27FC236}">
                <a16:creationId xmlns:a16="http://schemas.microsoft.com/office/drawing/2014/main" id="{3279AEFF-6F3F-48DA-C4F9-825745BB37FE}"/>
              </a:ext>
            </a:extLst>
          </p:cNvPr>
          <p:cNvGrpSpPr/>
          <p:nvPr/>
        </p:nvGrpSpPr>
        <p:grpSpPr>
          <a:xfrm>
            <a:off x="3780732" y="4651054"/>
            <a:ext cx="1062053" cy="1062053"/>
            <a:chOff x="1580575" y="4515507"/>
            <a:chExt cx="1278588" cy="1278588"/>
          </a:xfrm>
        </p:grpSpPr>
        <p:pic>
          <p:nvPicPr>
            <p:cNvPr id="18" name="Picture 2">
              <a:extLst>
                <a:ext uri="{FF2B5EF4-FFF2-40B4-BE49-F238E27FC236}">
                  <a16:creationId xmlns:a16="http://schemas.microsoft.com/office/drawing/2014/main" id="{5B947667-0D83-5883-F9A7-659F2B14F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1C54F130-2215-F8A9-D0CE-C3084171E312}"/>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CD83B4F6-E483-42E3-D4BD-BB64C937D620}"/>
              </a:ext>
            </a:extLst>
          </p:cNvPr>
          <p:cNvGrpSpPr/>
          <p:nvPr/>
        </p:nvGrpSpPr>
        <p:grpSpPr>
          <a:xfrm>
            <a:off x="2870689" y="3084269"/>
            <a:ext cx="2848282" cy="1881318"/>
            <a:chOff x="5430688" y="198416"/>
            <a:chExt cx="3429000" cy="2264888"/>
          </a:xfrm>
        </p:grpSpPr>
        <p:pic>
          <p:nvPicPr>
            <p:cNvPr id="21" name="Picture 4">
              <a:extLst>
                <a:ext uri="{FF2B5EF4-FFF2-40B4-BE49-F238E27FC236}">
                  <a16:creationId xmlns:a16="http://schemas.microsoft.com/office/drawing/2014/main" id="{AB8FD4A1-E968-41D1-5A51-3C78793326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EB3119D-EAE1-3D9D-1AE3-0F9DCB4E34FF}"/>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98BFB147-9445-5EC8-06C5-B2EC691CC6B5}"/>
              </a:ext>
            </a:extLst>
          </p:cNvPr>
          <p:cNvSpPr txBox="1"/>
          <p:nvPr/>
        </p:nvSpPr>
        <p:spPr>
          <a:xfrm>
            <a:off x="325120" y="1594469"/>
            <a:ext cx="6842595" cy="742117"/>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Xây dựng thuật toán để tìm và hiển thị giá trị lớn nhất của những số nguyên dương được nhập vào từ bàn phím</a:t>
            </a:r>
          </a:p>
        </p:txBody>
      </p:sp>
      <p:pic>
        <p:nvPicPr>
          <p:cNvPr id="36" name="Picture 35">
            <a:extLst>
              <a:ext uri="{FF2B5EF4-FFF2-40B4-BE49-F238E27FC236}">
                <a16:creationId xmlns:a16="http://schemas.microsoft.com/office/drawing/2014/main" id="{08590A21-9020-01FA-9DFE-56A9F9D10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79901" y="1990326"/>
            <a:ext cx="3129477" cy="3094706"/>
          </a:xfrm>
          <a:prstGeom prst="rect">
            <a:avLst/>
          </a:prstGeom>
        </p:spPr>
      </p:pic>
    </p:spTree>
    <p:extLst>
      <p:ext uri="{BB962C8B-B14F-4D97-AF65-F5344CB8AC3E}">
        <p14:creationId xmlns:p14="http://schemas.microsoft.com/office/powerpoint/2010/main" val="7313658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 calcmode="lin" valueType="num">
                                      <p:cBhvr>
                                        <p:cTn id="21" dur="500"/>
                                        <p:tgtEl>
                                          <p:spTgt spid="20"/>
                                        </p:tgtEl>
                                        <p:attrNameLst>
                                          <p:attrName>style.rotation</p:attrName>
                                        </p:attrNameLst>
                                      </p:cBhvr>
                                      <p:tavLst>
                                        <p:tav tm="0">
                                          <p:val>
                                            <p:fltVal val="0"/>
                                          </p:val>
                                        </p:tav>
                                        <p:tav tm="100000">
                                          <p:val>
                                            <p:fltVal val="36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16"/>
                                        </p:tgtEl>
                                      </p:cBhvr>
                                    </p:cmd>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md type="call" cmd="stop">
                                      <p:cBhvr>
                                        <p:cTn id="33"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4" fill="hold" display="0">
                  <p:stCondLst>
                    <p:cond delay="indefinite"/>
                  </p:stCondLst>
                </p:cTn>
                <p:tgtEl>
                  <p:spTgt spid="16"/>
                </p:tgtEl>
              </p:cMediaNode>
            </p:video>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A2448B6-4173-E37F-E1B0-34B6C9324A2F}"/>
              </a:ext>
            </a:extLst>
          </p:cNvPr>
          <p:cNvSpPr txBox="1"/>
          <p:nvPr/>
        </p:nvSpPr>
        <p:spPr>
          <a:xfrm>
            <a:off x="486697" y="1245896"/>
            <a:ext cx="10761406" cy="4539704"/>
          </a:xfrm>
          <a:prstGeom prst="rect">
            <a:avLst/>
          </a:prstGeom>
          <a:noFill/>
        </p:spPr>
        <p:txBody>
          <a:bodyPr wrap="square">
            <a:spAutoFit/>
          </a:bodyPr>
          <a:lstStyle/>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nguyên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dương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từ</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phím</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thúc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bởi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0</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ra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lớn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nhất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Xây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dựng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chỉ</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dụng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biến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dữ</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Vì</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vậy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sau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khi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sau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dành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tiếp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tục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tiếp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theo.</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Khi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mô</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bước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thực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hiện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tuần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tự</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Font typeface="+mj-lt"/>
              <a:buAutoNum type="arabicPeriod"/>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bằng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0.</a:t>
            </a:r>
          </a:p>
          <a:p>
            <a:pPr marL="342900" lvl="0" indent="-342900">
              <a:spcBef>
                <a:spcPts val="600"/>
              </a:spcBef>
              <a:buFont typeface="+mj-lt"/>
              <a:buAutoNum type="arabicPeriod"/>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lại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theo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Font typeface="+mj-lt"/>
              <a:buAutoNum type="arabicPeriod"/>
              <a:tabLst>
                <a:tab pos="457200" algn="l"/>
              </a:tabLst>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In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quả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Thao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đặt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Trong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kiện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thúc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 0).</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Thân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so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sánh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với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thế</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nếu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&gt; max).</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khởi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 0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thế</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chỉ</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nguyên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dương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77327046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5AD66BE4-A1CF-9412-A1F4-062017F163A7}"/>
              </a:ext>
            </a:extLst>
          </p:cNvPr>
          <p:cNvPicPr>
            <a:picLocks noChangeAspect="1"/>
          </p:cNvPicPr>
          <p:nvPr/>
        </p:nvPicPr>
        <p:blipFill rotWithShape="1">
          <a:blip r:embed="rId2"/>
          <a:srcRect t="4751"/>
          <a:stretch/>
        </p:blipFill>
        <p:spPr>
          <a:xfrm>
            <a:off x="1436188" y="1451553"/>
            <a:ext cx="8796384" cy="4973296"/>
          </a:xfrm>
          <a:prstGeom prst="rect">
            <a:avLst/>
          </a:prstGeom>
        </p:spPr>
      </p:pic>
    </p:spTree>
    <p:extLst>
      <p:ext uri="{BB962C8B-B14F-4D97-AF65-F5344CB8AC3E}">
        <p14:creationId xmlns:p14="http://schemas.microsoft.com/office/powerpoint/2010/main" val="207079593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hi nhớ">
            <a:extLst>
              <a:ext uri="{FF2B5EF4-FFF2-40B4-BE49-F238E27FC236}">
                <a16:creationId xmlns:a16="http://schemas.microsoft.com/office/drawing/2014/main" id="{ECB613EC-62AB-5A3C-E20D-51104F897909}"/>
              </a:ext>
            </a:extLst>
          </p:cNvPr>
          <p:cNvGrpSpPr/>
          <p:nvPr/>
        </p:nvGrpSpPr>
        <p:grpSpPr>
          <a:xfrm>
            <a:off x="722549" y="2488942"/>
            <a:ext cx="10360893" cy="1662979"/>
            <a:chOff x="722549" y="2215661"/>
            <a:chExt cx="10360893" cy="1662979"/>
          </a:xfrm>
        </p:grpSpPr>
        <p:grpSp>
          <p:nvGrpSpPr>
            <p:cNvPr id="6" name="Group 5">
              <a:extLst>
                <a:ext uri="{FF2B5EF4-FFF2-40B4-BE49-F238E27FC236}">
                  <a16:creationId xmlns:a16="http://schemas.microsoft.com/office/drawing/2014/main" id="{5BA482B8-B23B-DDF0-E497-0D1FCB8E29E1}"/>
                </a:ext>
              </a:extLst>
            </p:cNvPr>
            <p:cNvGrpSpPr/>
            <p:nvPr/>
          </p:nvGrpSpPr>
          <p:grpSpPr>
            <a:xfrm>
              <a:off x="722549" y="2215661"/>
              <a:ext cx="10360893" cy="1662979"/>
              <a:chOff x="751424" y="4271766"/>
              <a:chExt cx="10360893" cy="1805966"/>
            </a:xfrm>
          </p:grpSpPr>
          <p:grpSp>
            <p:nvGrpSpPr>
              <p:cNvPr id="8" name="Group 7">
                <a:extLst>
                  <a:ext uri="{FF2B5EF4-FFF2-40B4-BE49-F238E27FC236}">
                    <a16:creationId xmlns:a16="http://schemas.microsoft.com/office/drawing/2014/main" id="{A02F8277-3430-C22E-98A1-33450E298E7C}"/>
                  </a:ext>
                </a:extLst>
              </p:cNvPr>
              <p:cNvGrpSpPr/>
              <p:nvPr/>
            </p:nvGrpSpPr>
            <p:grpSpPr>
              <a:xfrm>
                <a:off x="751424" y="4271766"/>
                <a:ext cx="10340110" cy="1805966"/>
                <a:chOff x="748591" y="4323720"/>
                <a:chExt cx="10193330" cy="1805966"/>
              </a:xfrm>
            </p:grpSpPr>
            <p:sp>
              <p:nvSpPr>
                <p:cNvPr id="15" name="Rectangle: Rounded Corners 14">
                  <a:extLst>
                    <a:ext uri="{FF2B5EF4-FFF2-40B4-BE49-F238E27FC236}">
                      <a16:creationId xmlns:a16="http://schemas.microsoft.com/office/drawing/2014/main" id="{3E289243-8968-65C4-3A2B-1F4EAAFD977D}"/>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DAFA4F-26E7-2494-71B0-E7132537F9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12" name="Rectangle 11">
                <a:extLst>
                  <a:ext uri="{FF2B5EF4-FFF2-40B4-BE49-F238E27FC236}">
                    <a16:creationId xmlns:a16="http://schemas.microsoft.com/office/drawing/2014/main" id="{498286C4-D433-BCC5-1532-53753658CE1F}"/>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1297569-91B4-ECCF-A377-1A67D07E3FE3}"/>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E2E74E02-1BD0-0529-21A7-7DEB80963404}"/>
                </a:ext>
              </a:extLst>
            </p:cNvPr>
            <p:cNvSpPr txBox="1"/>
            <p:nvPr/>
          </p:nvSpPr>
          <p:spPr>
            <a:xfrm>
              <a:off x="1615756" y="2618447"/>
              <a:ext cx="9312221" cy="952890"/>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Q</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uy trình giải một bài toán tin học gồm các bước: 1) Xác định bài toán; 2) Xây dựng thuật toán; 3) Cài đặt thuật toán; 4) Gỡ lỗi và hiệu chỉnh chương trình.</a:t>
              </a:r>
            </a:p>
          </p:txBody>
        </p:sp>
      </p:grpSp>
    </p:spTree>
    <p:extLst>
      <p:ext uri="{BB962C8B-B14F-4D97-AF65-F5344CB8AC3E}">
        <p14:creationId xmlns:p14="http://schemas.microsoft.com/office/powerpoint/2010/main" val="2764466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1516</TotalTime>
  <Words>768</Words>
  <PresentationFormat>Widescreen</PresentationFormat>
  <Paragraphs>48</Paragraphs>
  <Slides>12</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Grandview Display</vt:lpstr>
      <vt:lpstr>Open Sans</vt:lpstr>
      <vt:lpstr>Symbol</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2024-08-22T14:22:03Z</dcterms:modified>
</cp:coreProperties>
</file>