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72" r:id="rId3"/>
    <p:sldId id="258" r:id="rId4"/>
    <p:sldId id="259" r:id="rId5"/>
    <p:sldId id="260" r:id="rId6"/>
    <p:sldId id="261" r:id="rId7"/>
    <p:sldId id="273" r:id="rId8"/>
    <p:sldId id="274" r:id="rId9"/>
    <p:sldId id="267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69" r:id="rId26"/>
    <p:sldId id="271" r:id="rId27"/>
    <p:sldId id="27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9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microsoft.com/office/2007/relationships/hdphoto" Target="../media/hdphoto16.wdp"/><Relationship Id="rId5" Type="http://schemas.openxmlformats.org/officeDocument/2006/relationships/image" Target="../media/image27.png"/><Relationship Id="rId4" Type="http://schemas.microsoft.com/office/2007/relationships/hdphoto" Target="../media/hdphoto15.wdp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microsoft.com/office/2007/relationships/hdphoto" Target="../media/hdphoto21.wdp"/><Relationship Id="rId4" Type="http://schemas.openxmlformats.org/officeDocument/2006/relationships/image" Target="../media/image39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9.v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39.png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3A4CF-9585-4D86-9871-C81E9E69BCDD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8A905-AFFA-407D-AC4B-646CD1E0E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7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fld id="{7DC7EDE1-2FEC-4CB0-AFA3-54486771066D}" type="slidenum">
              <a:rPr lang="en-US" altLang="en-US" sz="1200">
                <a:latin typeface="Arial" panose="020B0604020202020204" pitchFamily="34" charset="0"/>
              </a:rPr>
              <a:pPr eaLnBrk="1" hangingPunct="1"/>
              <a:t>18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4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fld id="{7DC7EDE1-2FEC-4CB0-AFA3-54486771066D}" type="slidenum">
              <a:rPr lang="en-US" altLang="en-US" sz="1200">
                <a:latin typeface="Arial" panose="020B0604020202020204" pitchFamily="34" charset="0"/>
              </a:rPr>
              <a:pPr eaLnBrk="1" hangingPunct="1"/>
              <a:t>19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4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fld id="{7DC7EDE1-2FEC-4CB0-AFA3-54486771066D}" type="slidenum">
              <a:rPr lang="en-US" altLang="en-US" sz="1200">
                <a:latin typeface="Arial" panose="020B0604020202020204" pitchFamily="34" charset="0"/>
              </a:rPr>
              <a:pPr eaLnBrk="1" hangingPunct="1"/>
              <a:t>20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4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fld id="{7DC7EDE1-2FEC-4CB0-AFA3-54486771066D}" type="slidenum">
              <a:rPr lang="en-US" altLang="en-US" sz="1200">
                <a:latin typeface="Arial" panose="020B0604020202020204" pitchFamily="34" charset="0"/>
              </a:rPr>
              <a:pPr eaLnBrk="1" hangingPunct="1"/>
              <a:t>21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4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fld id="{7DC7EDE1-2FEC-4CB0-AFA3-54486771066D}" type="slidenum">
              <a:rPr lang="en-US" altLang="en-US" sz="1200">
                <a:latin typeface="Arial" panose="020B0604020202020204" pitchFamily="34" charset="0"/>
              </a:rPr>
              <a:pPr eaLnBrk="1" hangingPunct="1"/>
              <a:t>22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4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fld id="{7DC7EDE1-2FEC-4CB0-AFA3-54486771066D}" type="slidenum">
              <a:rPr lang="en-US" altLang="en-US" sz="1200">
                <a:latin typeface="Arial" panose="020B0604020202020204" pitchFamily="34" charset="0"/>
              </a:rPr>
              <a:pPr eaLnBrk="1" hangingPunct="1"/>
              <a:t>23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4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fld id="{7DC7EDE1-2FEC-4CB0-AFA3-54486771066D}" type="slidenum">
              <a:rPr lang="en-US" altLang="en-US" sz="1200">
                <a:latin typeface="Arial" panose="020B0604020202020204" pitchFamily="34" charset="0"/>
              </a:rPr>
              <a:pPr eaLnBrk="1" hangingPunct="1"/>
              <a:t>24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4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53BE6-F924-44E7-BCAF-93C9D358106E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588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fld id="{FF9081D0-3A91-4769-A9DA-DF6117BA463C}" type="slidenum">
              <a:rPr lang="en-US" altLang="en-US" sz="1200">
                <a:latin typeface="Arial" panose="020B0604020202020204" pitchFamily="34" charset="0"/>
              </a:rPr>
              <a:pPr eaLnBrk="1" hangingPunct="1"/>
              <a:t>27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421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D0D-6034-4174-80F0-E1111802EEDA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555F-95BC-4E36-AE4D-7F1DFAED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84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D0D-6034-4174-80F0-E1111802EEDA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555F-95BC-4E36-AE4D-7F1DFAED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0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D0D-6034-4174-80F0-E1111802EEDA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555F-95BC-4E36-AE4D-7F1DFAED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49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5F67D-1EFC-4B3C-92AB-DA611FDBD2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790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D0D-6034-4174-80F0-E1111802EEDA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555F-95BC-4E36-AE4D-7F1DFAED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26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D0D-6034-4174-80F0-E1111802EEDA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555F-95BC-4E36-AE4D-7F1DFAED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0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D0D-6034-4174-80F0-E1111802EEDA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555F-95BC-4E36-AE4D-7F1DFAED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5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D0D-6034-4174-80F0-E1111802EEDA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555F-95BC-4E36-AE4D-7F1DFAED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6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D0D-6034-4174-80F0-E1111802EEDA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555F-95BC-4E36-AE4D-7F1DFAED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8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D0D-6034-4174-80F0-E1111802EEDA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555F-95BC-4E36-AE4D-7F1DFAED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9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D0D-6034-4174-80F0-E1111802EEDA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555F-95BC-4E36-AE4D-7F1DFAED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56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FD0D-6034-4174-80F0-E1111802EEDA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1555F-95BC-4E36-AE4D-7F1DFAED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3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9FD0D-6034-4174-80F0-E1111802EEDA}" type="datetimeFigureOut">
              <a:rPr lang="en-US" smtClean="0"/>
              <a:t>26/06/2023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1555F-95BC-4E36-AE4D-7F1DFAEDC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3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oleObject" Target="../embeddings/oleObject11.bin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microsoft.com/office/2007/relationships/hdphoto" Target="../media/hdphoto18.wdp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hdphoto20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microsoft.com/office/2007/relationships/hdphoto" Target="../media/hdphoto21.wdp"/><Relationship Id="rId3" Type="http://schemas.openxmlformats.org/officeDocument/2006/relationships/image" Target="../media/image11.png"/><Relationship Id="rId7" Type="http://schemas.openxmlformats.org/officeDocument/2006/relationships/image" Target="../media/image37.wmf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36.wmf"/><Relationship Id="rId15" Type="http://schemas.microsoft.com/office/2007/relationships/hdphoto" Target="../media/hdphoto22.wdp"/><Relationship Id="rId10" Type="http://schemas.openxmlformats.org/officeDocument/2006/relationships/image" Target="../media/image38.wmf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microsoft.com/office/2007/relationships/hdphoto" Target="../media/hdphoto28.wdp"/><Relationship Id="rId18" Type="http://schemas.openxmlformats.org/officeDocument/2006/relationships/image" Target="../media/image49.png"/><Relationship Id="rId3" Type="http://schemas.microsoft.com/office/2007/relationships/hdphoto" Target="../media/hdphoto23.wdp"/><Relationship Id="rId7" Type="http://schemas.microsoft.com/office/2007/relationships/hdphoto" Target="../media/hdphoto25.wdp"/><Relationship Id="rId12" Type="http://schemas.openxmlformats.org/officeDocument/2006/relationships/image" Target="../media/image46.png"/><Relationship Id="rId17" Type="http://schemas.microsoft.com/office/2007/relationships/hdphoto" Target="../media/hdphoto30.wdp"/><Relationship Id="rId2" Type="http://schemas.openxmlformats.org/officeDocument/2006/relationships/image" Target="../media/image41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11" Type="http://schemas.microsoft.com/office/2007/relationships/hdphoto" Target="../media/hdphoto27.wdp"/><Relationship Id="rId5" Type="http://schemas.microsoft.com/office/2007/relationships/hdphoto" Target="../media/hdphoto24.wdp"/><Relationship Id="rId15" Type="http://schemas.microsoft.com/office/2007/relationships/hdphoto" Target="../media/hdphoto29.wdp"/><Relationship Id="rId10" Type="http://schemas.openxmlformats.org/officeDocument/2006/relationships/image" Target="../media/image45.png"/><Relationship Id="rId19" Type="http://schemas.microsoft.com/office/2007/relationships/hdphoto" Target="../media/hdphoto31.wdp"/><Relationship Id="rId4" Type="http://schemas.openxmlformats.org/officeDocument/2006/relationships/image" Target="../media/image42.png"/><Relationship Id="rId9" Type="http://schemas.microsoft.com/office/2007/relationships/hdphoto" Target="../media/hdphoto26.wdp"/><Relationship Id="rId1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2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50.pn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53.wmf"/><Relationship Id="rId4" Type="http://schemas.microsoft.com/office/2007/relationships/hdphoto" Target="../media/hdphoto32.wdp"/><Relationship Id="rId9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3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62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61.wmf"/><Relationship Id="rId5" Type="http://schemas.openxmlformats.org/officeDocument/2006/relationships/image" Target="../media/image58.wmf"/><Relationship Id="rId15" Type="http://schemas.openxmlformats.org/officeDocument/2006/relationships/image" Target="../media/image63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26.bin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7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6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3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7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4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5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gif"/><Relationship Id="rId4" Type="http://schemas.openxmlformats.org/officeDocument/2006/relationships/image" Target="../media/image7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1.wdp"/><Relationship Id="rId3" Type="http://schemas.microsoft.com/office/2007/relationships/hdphoto" Target="../media/hdphoto6.wdp"/><Relationship Id="rId7" Type="http://schemas.microsoft.com/office/2007/relationships/hdphoto" Target="../media/hdphoto8.wdp"/><Relationship Id="rId12" Type="http://schemas.openxmlformats.org/officeDocument/2006/relationships/image" Target="../media/image20.png"/><Relationship Id="rId17" Type="http://schemas.microsoft.com/office/2007/relationships/hdphoto" Target="../media/hdphoto13.wdp"/><Relationship Id="rId2" Type="http://schemas.openxmlformats.org/officeDocument/2006/relationships/image" Target="../media/image15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5" Type="http://schemas.microsoft.com/office/2007/relationships/hdphoto" Target="../media/hdphoto12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9.wdp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microsoft.com/office/2007/relationships/hdphoto" Target="../media/hdphoto16.wdp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11" Type="http://schemas.openxmlformats.org/officeDocument/2006/relationships/image" Target="../media/image27.png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24.wmf"/><Relationship Id="rId9" Type="http://schemas.microsoft.com/office/2007/relationships/hdphoto" Target="../media/hdphoto15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3886200" y="381000"/>
            <a:ext cx="4572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 ĐỘNG</a:t>
            </a:r>
            <a:endParaRPr lang="en-US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588932"/>
            <a:ext cx="1053941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66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Text Box 4"/>
          <p:cNvSpPr txBox="1">
            <a:spLocks noChangeArrowheads="1"/>
          </p:cNvSpPr>
          <p:nvPr/>
        </p:nvSpPr>
        <p:spPr bwMode="auto">
          <a:xfrm>
            <a:off x="2209800" y="336550"/>
            <a:ext cx="926527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412880"/>
              </p:ext>
            </p:extLst>
          </p:nvPr>
        </p:nvGraphicFramePr>
        <p:xfrm>
          <a:off x="1364775" y="2210937"/>
          <a:ext cx="4540319" cy="1105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name="Equation" r:id="rId3" imgW="1841500" imgH="444500" progId="Equation.DSMT4">
                  <p:embed/>
                </p:oleObj>
              </mc:Choice>
              <mc:Fallback>
                <p:oleObj name="Equation" r:id="rId3" imgW="1841500" imgH="444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4775" y="2210937"/>
                        <a:ext cx="4540319" cy="11054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772521" y="1374591"/>
            <a:ext cx="1848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u="sng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Bài tập </a:t>
            </a:r>
            <a:r>
              <a:rPr lang="en-US" sz="3200" b="1" i="1" u="sng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1:</a:t>
            </a:r>
            <a:endParaRPr lang="en-US" sz="3200">
              <a:solidFill>
                <a:schemeClr val="accent5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793" y="3607255"/>
            <a:ext cx="5994282" cy="1142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335" y="5067584"/>
            <a:ext cx="9335282" cy="1196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124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048000" y="336550"/>
            <a:ext cx="895511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362076" y="1259431"/>
            <a:ext cx="104336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b="1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b="1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b="1" u="sng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endParaRPr lang="en-US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-76200"/>
            <a:ext cx="18288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7" y="1690251"/>
            <a:ext cx="11094093" cy="251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8" y="4973910"/>
            <a:ext cx="2025294" cy="984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12" y="4936379"/>
            <a:ext cx="4207587" cy="1050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100" y="4973911"/>
            <a:ext cx="3415263" cy="990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77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323833" y="1575176"/>
            <a:ext cx="91787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482725" indent="-1482725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Chia hai phân thức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2209799" y="336550"/>
            <a:ext cx="936830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" y="2109466"/>
            <a:ext cx="909056" cy="83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900744" y="2283699"/>
            <a:ext cx="10472642" cy="1637828"/>
            <a:chOff x="900744" y="2283699"/>
            <a:chExt cx="10472642" cy="1637828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900744" y="2407115"/>
              <a:ext cx="10426889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482725" indent="-1482725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marL="0" indent="0" algn="just" eaLnBrk="1" hangingPunct="1"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Muốn chia phân thức </a:t>
              </a:r>
              <a:r>
                <a:rPr lang="en-US" sz="3200" smtClean="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cho phân </a:t>
              </a:r>
              <a:r>
                <a:rPr lang="en-US" sz="3200" smtClean="0">
                  <a:latin typeface="Times New Roman" pitchFamily="18" charset="0"/>
                  <a:cs typeface="Times New Roman" pitchFamily="18" charset="0"/>
                </a:rPr>
                <a:t>thức     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, ta nhân phân thức </a:t>
              </a:r>
              <a:r>
                <a:rPr lang="en-US" sz="3200" smtClean="0">
                  <a:latin typeface="Times New Roman" pitchFamily="18" charset="0"/>
                  <a:cs typeface="Times New Roman" pitchFamily="18" charset="0"/>
                </a:rPr>
                <a:t>  </a:t>
              </a:r>
            </a:p>
            <a:p>
              <a:pPr marL="0" indent="0" algn="just" eaLnBrk="1" hangingPunct="1">
                <a:spcBef>
                  <a:spcPct val="50000"/>
                </a:spcBef>
              </a:pPr>
              <a:r>
                <a:rPr lang="en-US" sz="3200" smtClean="0">
                  <a:latin typeface="Times New Roman" pitchFamily="18" charset="0"/>
                  <a:cs typeface="Times New Roman" pitchFamily="18" charset="0"/>
                </a:rPr>
                <a:t>với 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phân thức </a:t>
              </a:r>
              <a:endPara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5154602"/>
                </p:ext>
              </p:extLst>
            </p:nvPr>
          </p:nvGraphicFramePr>
          <p:xfrm>
            <a:off x="4503752" y="2283699"/>
            <a:ext cx="425264" cy="91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35" name="Equation" r:id="rId4" imgW="177646" imgH="393359" progId="Equation.DSMT4">
                    <p:embed/>
                  </p:oleObj>
                </mc:Choice>
                <mc:Fallback>
                  <p:oleObj name="Equation" r:id="rId4" imgW="177646" imgH="393359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3752" y="2283699"/>
                          <a:ext cx="425264" cy="9176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8904752"/>
                </p:ext>
              </p:extLst>
            </p:nvPr>
          </p:nvGraphicFramePr>
          <p:xfrm>
            <a:off x="7315194" y="2299423"/>
            <a:ext cx="447646" cy="9176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36" name="Equation" r:id="rId6" imgW="190417" imgH="393529" progId="Equation.DSMT4">
                    <p:embed/>
                  </p:oleObj>
                </mc:Choice>
                <mc:Fallback>
                  <p:oleObj name="Equation" r:id="rId6" imgW="190417" imgH="393529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5194" y="2299423"/>
                          <a:ext cx="447646" cy="91767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0212513"/>
                </p:ext>
              </p:extLst>
            </p:nvPr>
          </p:nvGraphicFramePr>
          <p:xfrm>
            <a:off x="10948122" y="2283704"/>
            <a:ext cx="425264" cy="91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37" name="Equation" r:id="rId8" imgW="177646" imgH="393359" progId="Equation.DSMT4">
                    <p:embed/>
                  </p:oleObj>
                </mc:Choice>
                <mc:Fallback>
                  <p:oleObj name="Equation" r:id="rId8" imgW="177646" imgH="393359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48122" y="2283704"/>
                          <a:ext cx="425264" cy="9176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2892113"/>
                </p:ext>
              </p:extLst>
            </p:nvPr>
          </p:nvGraphicFramePr>
          <p:xfrm>
            <a:off x="3316408" y="3003852"/>
            <a:ext cx="559558" cy="91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38" name="Equation" r:id="rId9" imgW="241195" imgH="393529" progId="Equation.DSMT4">
                    <p:embed/>
                  </p:oleObj>
                </mc:Choice>
                <mc:Fallback>
                  <p:oleObj name="Equation" r:id="rId9" imgW="241195" imgH="393529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6408" y="3003852"/>
                          <a:ext cx="559558" cy="9176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019610"/>
              </p:ext>
            </p:extLst>
          </p:nvPr>
        </p:nvGraphicFramePr>
        <p:xfrm>
          <a:off x="4135291" y="3794064"/>
          <a:ext cx="3241691" cy="1337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9" name="Bitmap Image" r:id="rId11" imgW="1876190" imgH="771429" progId="Paint.Picture">
                  <p:embed/>
                </p:oleObj>
              </mc:Choice>
              <mc:Fallback>
                <p:oleObj name="Bitmap Image" r:id="rId11" imgW="1876190" imgH="771429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13">
                                <a14:imgEffect>
                                  <a14:sharpenSoften amount="50000"/>
                                </a14:imgEffect>
                                <a14:imgEffect>
                                  <a14:saturation sat="0"/>
                                </a14:imgEffect>
                                <a14:imgEffect>
                                  <a14:brightnessContrast contrast="4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5291" y="3794064"/>
                        <a:ext cx="3241691" cy="13374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19" name="Picture 31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5279260"/>
            <a:ext cx="11060113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4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2209799" y="227366"/>
            <a:ext cx="939406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02858" y="1138563"/>
            <a:ext cx="105156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482725" indent="-1482725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US" sz="3200" b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Ví dụ: Thực hiện các phép tính sau</a:t>
            </a:r>
            <a:endParaRPr lang="en-US" alt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1741870"/>
            <a:ext cx="8367713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49" y="3391935"/>
            <a:ext cx="26289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545" y="3487176"/>
            <a:ext cx="33782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942" y="3436290"/>
            <a:ext cx="30480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646" y="3385585"/>
            <a:ext cx="1549400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56" y="4767902"/>
            <a:ext cx="22733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653602"/>
            <a:ext cx="2514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498" y="4711700"/>
            <a:ext cx="1625600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746" y="4708194"/>
            <a:ext cx="939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791269" y="2712062"/>
            <a:ext cx="1072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  <a:endParaRPr lang="en-US" sz="3200" b="1" u="sng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75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970108" y="1559395"/>
            <a:ext cx="6972916" cy="428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Thực hiện các phép tính sau </a:t>
            </a:r>
            <a:r>
              <a:rPr lang="en-US" altLang="en-US" sz="2800" b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2209799" y="336550"/>
            <a:ext cx="939406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808024"/>
            <a:ext cx="101584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16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161167" y="1231843"/>
            <a:ext cx="2359918" cy="428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endParaRPr lang="en-US" alt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2209799" y="336550"/>
            <a:ext cx="939406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763960"/>
            <a:ext cx="101584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160349"/>
              </p:ext>
            </p:extLst>
          </p:nvPr>
        </p:nvGraphicFramePr>
        <p:xfrm>
          <a:off x="1316256" y="3018816"/>
          <a:ext cx="7925660" cy="977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1" name="Equation" r:id="rId5" imgW="3809880" imgH="469800" progId="Equation.DSMT4">
                  <p:embed/>
                </p:oleObj>
              </mc:Choice>
              <mc:Fallback>
                <p:oleObj name="Equation" r:id="rId5" imgW="38098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16256" y="3018816"/>
                        <a:ext cx="7925660" cy="9774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906669"/>
              </p:ext>
            </p:extLst>
          </p:nvPr>
        </p:nvGraphicFramePr>
        <p:xfrm>
          <a:off x="1342783" y="4109999"/>
          <a:ext cx="5600798" cy="924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2" name="Equation" r:id="rId7" imgW="2692080" imgH="444240" progId="Equation.DSMT4">
                  <p:embed/>
                </p:oleObj>
              </mc:Choice>
              <mc:Fallback>
                <p:oleObj name="Equation" r:id="rId7" imgW="26920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42783" y="4109999"/>
                        <a:ext cx="5600798" cy="924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297257"/>
              </p:ext>
            </p:extLst>
          </p:nvPr>
        </p:nvGraphicFramePr>
        <p:xfrm>
          <a:off x="1372984" y="5296960"/>
          <a:ext cx="8771058" cy="871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" name="Equation" r:id="rId9" imgW="4216320" imgH="419040" progId="Equation.DSMT4">
                  <p:embed/>
                </p:oleObj>
              </mc:Choice>
              <mc:Fallback>
                <p:oleObj name="Equation" r:id="rId9" imgW="42163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72984" y="5296960"/>
                        <a:ext cx="8771058" cy="871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357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Text Box 4"/>
          <p:cNvSpPr txBox="1">
            <a:spLocks noChangeArrowheads="1"/>
          </p:cNvSpPr>
          <p:nvPr/>
        </p:nvSpPr>
        <p:spPr bwMode="auto">
          <a:xfrm>
            <a:off x="2209800" y="336550"/>
            <a:ext cx="926527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397178" y="1247637"/>
            <a:ext cx="577414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  <a:endParaRPr lang="en-US" altLang="en-US" sz="4400" b="1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628900"/>
            <a:ext cx="1119981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53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Text Box 4"/>
          <p:cNvSpPr txBox="1">
            <a:spLocks noChangeArrowheads="1"/>
          </p:cNvSpPr>
          <p:nvPr/>
        </p:nvSpPr>
        <p:spPr bwMode="auto">
          <a:xfrm>
            <a:off x="2209800" y="336550"/>
            <a:ext cx="926527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72521" y="1374591"/>
            <a:ext cx="1848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u="sng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Bài tập </a:t>
            </a:r>
            <a:r>
              <a:rPr lang="en-US" sz="3200" b="1" i="1" u="sng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endParaRPr lang="en-US" sz="3200">
              <a:solidFill>
                <a:schemeClr val="accent5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908974"/>
              </p:ext>
            </p:extLst>
          </p:nvPr>
        </p:nvGraphicFramePr>
        <p:xfrm>
          <a:off x="780823" y="2079009"/>
          <a:ext cx="5216199" cy="1059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" name="Equation" r:id="rId3" imgW="2374560" imgH="482400" progId="Equation.DSMT4">
                  <p:embed/>
                </p:oleObj>
              </mc:Choice>
              <mc:Fallback>
                <p:oleObj name="Equation" r:id="rId3" imgW="23745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0823" y="2079009"/>
                        <a:ext cx="5216199" cy="1059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54" y="3649731"/>
            <a:ext cx="7161213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21" y="5117720"/>
            <a:ext cx="107934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35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209800" y="336550"/>
            <a:ext cx="940694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1571792" y="2079024"/>
            <a:ext cx="899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smtClean="0"/>
              <a:t>Tìm </a:t>
            </a:r>
            <a:r>
              <a:rPr lang="en-US" altLang="en-US" sz="2800" b="1"/>
              <a:t>phân thức nghịch đảo của các phân thức sau  </a:t>
            </a:r>
          </a:p>
        </p:txBody>
      </p:sp>
      <p:graphicFrame>
        <p:nvGraphicFramePr>
          <p:cNvPr id="26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188645"/>
              </p:ext>
            </p:extLst>
          </p:nvPr>
        </p:nvGraphicFramePr>
        <p:xfrm>
          <a:off x="1781342" y="2612424"/>
          <a:ext cx="8610600" cy="3016250"/>
        </p:xfrm>
        <a:graphic>
          <a:graphicData uri="http://schemas.openxmlformats.org/drawingml/2006/table">
            <a:tbl>
              <a:tblPr/>
              <a:tblGrid>
                <a:gridCol w="1722438"/>
                <a:gridCol w="1722437"/>
                <a:gridCol w="1720850"/>
                <a:gridCol w="1722438"/>
                <a:gridCol w="1722437"/>
              </a:tblGrid>
              <a:tr h="12177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Cho phân thức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85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Phân thức nghịch đảo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436920"/>
              </p:ext>
            </p:extLst>
          </p:nvPr>
        </p:nvGraphicFramePr>
        <p:xfrm>
          <a:off x="4162592" y="2841024"/>
          <a:ext cx="7651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7" name="Equation" r:id="rId4" imgW="761669" imgH="761669" progId="Equation.DSMT4">
                  <p:embed/>
                </p:oleObj>
              </mc:Choice>
              <mc:Fallback>
                <p:oleObj name="Equation" r:id="rId4" imgW="761669" imgH="7616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2592" y="2841024"/>
                        <a:ext cx="76517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772049"/>
              </p:ext>
            </p:extLst>
          </p:nvPr>
        </p:nvGraphicFramePr>
        <p:xfrm>
          <a:off x="5508792" y="2917224"/>
          <a:ext cx="13001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8" name="Equation" r:id="rId6" imgW="1295400" imgH="762000" progId="Equation.DSMT4">
                  <p:embed/>
                </p:oleObj>
              </mc:Choice>
              <mc:Fallback>
                <p:oleObj name="Equation" r:id="rId6" imgW="1295400" imgH="762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792" y="2917224"/>
                        <a:ext cx="130016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790115"/>
              </p:ext>
            </p:extLst>
          </p:nvPr>
        </p:nvGraphicFramePr>
        <p:xfrm>
          <a:off x="7413792" y="2917224"/>
          <a:ext cx="70008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9" name="Equation" r:id="rId8" imgW="698197" imgH="723586" progId="Equation.DSMT4">
                  <p:embed/>
                </p:oleObj>
              </mc:Choice>
              <mc:Fallback>
                <p:oleObj name="Equation" r:id="rId8" imgW="698197" imgH="72358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792" y="2917224"/>
                        <a:ext cx="700088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538338"/>
              </p:ext>
            </p:extLst>
          </p:nvPr>
        </p:nvGraphicFramePr>
        <p:xfrm>
          <a:off x="3946692" y="4288824"/>
          <a:ext cx="7667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0" name="Equation" r:id="rId10" imgW="762000" imgH="787400" progId="Equation.DSMT4">
                  <p:embed/>
                </p:oleObj>
              </mc:Choice>
              <mc:Fallback>
                <p:oleObj name="Equation" r:id="rId10" imgW="762000" imgH="787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6692" y="4288824"/>
                        <a:ext cx="766763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816699"/>
              </p:ext>
            </p:extLst>
          </p:nvPr>
        </p:nvGraphicFramePr>
        <p:xfrm>
          <a:off x="5457992" y="4212624"/>
          <a:ext cx="130016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1" name="Equation" r:id="rId12" imgW="1295400" imgH="736600" progId="Equation.DSMT4">
                  <p:embed/>
                </p:oleObj>
              </mc:Choice>
              <mc:Fallback>
                <p:oleObj name="Equation" r:id="rId12" imgW="1295400" imgH="73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7992" y="4212624"/>
                        <a:ext cx="1300163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118201"/>
              </p:ext>
            </p:extLst>
          </p:nvPr>
        </p:nvGraphicFramePr>
        <p:xfrm>
          <a:off x="8963192" y="4136424"/>
          <a:ext cx="87788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2" name="Equation" r:id="rId14" imgW="876300" imgH="736600" progId="Equation.DSMT4">
                  <p:embed/>
                </p:oleObj>
              </mc:Choice>
              <mc:Fallback>
                <p:oleObj name="Equation" r:id="rId14" imgW="876300" imgH="73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3192" y="4136424"/>
                        <a:ext cx="877888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45"/>
          <p:cNvSpPr>
            <a:spLocks noChangeArrowheads="1"/>
          </p:cNvSpPr>
          <p:nvPr/>
        </p:nvSpPr>
        <p:spPr bwMode="auto">
          <a:xfrm>
            <a:off x="1419392" y="4150712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34" name="Text Box 46"/>
          <p:cNvSpPr txBox="1">
            <a:spLocks noChangeArrowheads="1"/>
          </p:cNvSpPr>
          <p:nvPr/>
        </p:nvSpPr>
        <p:spPr bwMode="auto">
          <a:xfrm>
            <a:off x="8886992" y="2993424"/>
            <a:ext cx="1225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3x + 2</a:t>
            </a:r>
          </a:p>
        </p:txBody>
      </p:sp>
      <p:sp>
        <p:nvSpPr>
          <p:cNvPr id="35" name="Text Box 47"/>
          <p:cNvSpPr txBox="1">
            <a:spLocks noChangeArrowheads="1"/>
          </p:cNvSpPr>
          <p:nvPr/>
        </p:nvSpPr>
        <p:spPr bwMode="auto">
          <a:xfrm>
            <a:off x="7362992" y="4212624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>
                <a:solidFill>
                  <a:srgbClr val="6600FF"/>
                </a:solidFill>
              </a:rPr>
              <a:t>x – 2</a:t>
            </a:r>
            <a:endParaRPr lang="en-US" altLang="en-US">
              <a:solidFill>
                <a:srgbClr val="6600FF"/>
              </a:solidFill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3085745" y="1269162"/>
            <a:ext cx="620837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sz="4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79283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209800" y="336550"/>
            <a:ext cx="940694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23833" y="1752600"/>
            <a:ext cx="91787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482725" indent="-1482725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2800" b="1">
                <a:latin typeface="Times New Roman" pitchFamily="18" charset="0"/>
                <a:cs typeface="Times New Roman" pitchFamily="18" charset="0"/>
              </a:rPr>
              <a:t>Nhân hai phân </a:t>
            </a:r>
            <a:r>
              <a:rPr lang="nl-NL" sz="2800" b="1" smtClean="0">
                <a:latin typeface="Times New Roman" pitchFamily="18" charset="0"/>
                <a:cs typeface="Times New Roman" pitchFamily="18" charset="0"/>
              </a:rPr>
              <a:t>thức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144080"/>
              </p:ext>
            </p:extLst>
          </p:nvPr>
        </p:nvGraphicFramePr>
        <p:xfrm>
          <a:off x="5024438" y="2388050"/>
          <a:ext cx="2362200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2" name="Equation" r:id="rId4" imgW="863225" imgH="393529" progId="Equation.DSMT4">
                  <p:embed/>
                </p:oleObj>
              </mc:Choice>
              <mc:Fallback>
                <p:oleObj name="Equation" r:id="rId4" imgW="863225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2388050"/>
                        <a:ext cx="2362200" cy="106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23833" y="3936280"/>
            <a:ext cx="91787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482725" indent="-1482725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Chia hai phân thức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946741"/>
              </p:ext>
            </p:extLst>
          </p:nvPr>
        </p:nvGraphicFramePr>
        <p:xfrm>
          <a:off x="4135291" y="4858608"/>
          <a:ext cx="3241691" cy="1337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3" name="Bitmap Image" r:id="rId6" imgW="1876190" imgH="771429" progId="Paint.Picture">
                  <p:embed/>
                </p:oleObj>
              </mc:Choice>
              <mc:Fallback>
                <p:oleObj name="Bitmap Image" r:id="rId6" imgW="1876190" imgH="7714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8">
                                <a14:imgEffect>
                                  <a14:sharpenSoften amount="50000"/>
                                </a14:imgEffect>
                                <a14:imgEffect>
                                  <a14:saturation sat="0"/>
                                </a14:imgEffect>
                                <a14:imgEffect>
                                  <a14:brightnessContrast contrast="4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5291" y="4858608"/>
                        <a:ext cx="3241691" cy="13374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8877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3886200" y="316605"/>
            <a:ext cx="4572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 ĐỘNG</a:t>
            </a:r>
            <a:endParaRPr lang="en-US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92428" y="1666899"/>
            <a:ext cx="11075831" cy="858837"/>
            <a:chOff x="592428" y="1550988"/>
            <a:chExt cx="11075831" cy="858837"/>
          </a:xfrm>
        </p:grpSpPr>
        <p:sp>
          <p:nvSpPr>
            <p:cNvPr id="2" name="TextBox 1"/>
            <p:cNvSpPr txBox="1"/>
            <p:nvPr/>
          </p:nvSpPr>
          <p:spPr>
            <a:xfrm>
              <a:off x="592428" y="1687132"/>
              <a:ext cx="110758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mtClean="0">
                  <a:latin typeface="Times New Roman" pitchFamily="18" charset="0"/>
                  <a:cs typeface="Times New Roman" pitchFamily="18" charset="0"/>
                </a:rPr>
                <a:t>a) Để đi được 1 km, ô tô A cần     lít xăng, ô tô B cần    lít xăng.</a:t>
              </a:r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7229738"/>
                </p:ext>
              </p:extLst>
            </p:nvPr>
          </p:nvGraphicFramePr>
          <p:xfrm>
            <a:off x="5728235" y="1576577"/>
            <a:ext cx="311955" cy="8058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0" name="Equation" r:id="rId3" imgW="152280" imgH="393480" progId="Equation.DSMT4">
                    <p:embed/>
                  </p:oleObj>
                </mc:Choice>
                <mc:Fallback>
                  <p:oleObj name="Equation" r:id="rId3" imgW="15228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728235" y="1576577"/>
                          <a:ext cx="311955" cy="80588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0930875"/>
                </p:ext>
              </p:extLst>
            </p:nvPr>
          </p:nvGraphicFramePr>
          <p:xfrm>
            <a:off x="9309100" y="1550988"/>
            <a:ext cx="338138" cy="858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1" name="Equation" r:id="rId5" imgW="164880" imgH="419040" progId="Equation.DSMT4">
                    <p:embed/>
                  </p:oleObj>
                </mc:Choice>
                <mc:Fallback>
                  <p:oleObj name="Equation" r:id="rId5" imgW="164880" imgH="419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309100" y="1550988"/>
                          <a:ext cx="338138" cy="8588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4"/>
          <p:cNvGrpSpPr/>
          <p:nvPr/>
        </p:nvGrpSpPr>
        <p:grpSpPr>
          <a:xfrm>
            <a:off x="603159" y="2643211"/>
            <a:ext cx="11075831" cy="1187948"/>
            <a:chOff x="603159" y="2527300"/>
            <a:chExt cx="11075831" cy="1187948"/>
          </a:xfrm>
        </p:grpSpPr>
        <p:sp>
          <p:nvSpPr>
            <p:cNvPr id="9" name="TextBox 8"/>
            <p:cNvSpPr txBox="1"/>
            <p:nvPr/>
          </p:nvSpPr>
          <p:spPr>
            <a:xfrm>
              <a:off x="603159" y="2638030"/>
              <a:ext cx="1107583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mtClean="0">
                  <a:latin typeface="Times New Roman" pitchFamily="18" charset="0"/>
                  <a:cs typeface="Times New Roman" pitchFamily="18" charset="0"/>
                </a:rPr>
                <a:t>    Để đi được 100 km, ô tô A cần         lít xăng, ô tô B cần            lít xăng.</a:t>
              </a:r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0507704"/>
                </p:ext>
              </p:extLst>
            </p:nvPr>
          </p:nvGraphicFramePr>
          <p:xfrm>
            <a:off x="6162100" y="2527300"/>
            <a:ext cx="755650" cy="806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2" name="Equation" r:id="rId7" imgW="368280" imgH="393480" progId="Equation.DSMT4">
                    <p:embed/>
                  </p:oleObj>
                </mc:Choice>
                <mc:Fallback>
                  <p:oleObj name="Equation" r:id="rId7" imgW="36828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162100" y="2527300"/>
                          <a:ext cx="755650" cy="8064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5738420"/>
                </p:ext>
              </p:extLst>
            </p:nvPr>
          </p:nvGraphicFramePr>
          <p:xfrm>
            <a:off x="10167806" y="2527658"/>
            <a:ext cx="728662" cy="858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3" name="Equation" r:id="rId9" imgW="355320" imgH="419040" progId="Equation.DSMT4">
                    <p:embed/>
                  </p:oleObj>
                </mc:Choice>
                <mc:Fallback>
                  <p:oleObj name="Equation" r:id="rId9" imgW="355320" imgH="419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0167806" y="2527658"/>
                          <a:ext cx="728662" cy="8588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"/>
          <p:cNvGrpSpPr/>
          <p:nvPr/>
        </p:nvGrpSpPr>
        <p:grpSpPr>
          <a:xfrm>
            <a:off x="575253" y="4122761"/>
            <a:ext cx="11075831" cy="858838"/>
            <a:chOff x="575253" y="4006850"/>
            <a:chExt cx="11075831" cy="858838"/>
          </a:xfrm>
        </p:grpSpPr>
        <p:sp>
          <p:nvSpPr>
            <p:cNvPr id="13" name="TextBox 12"/>
            <p:cNvSpPr txBox="1"/>
            <p:nvPr/>
          </p:nvSpPr>
          <p:spPr>
            <a:xfrm>
              <a:off x="575253" y="4116967"/>
              <a:ext cx="110758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mtClean="0">
                  <a:latin typeface="Times New Roman" pitchFamily="18" charset="0"/>
                  <a:cs typeface="Times New Roman" pitchFamily="18" charset="0"/>
                </a:rPr>
                <a:t>b) Ô tô A tốn lượng xăng gấp                                         lần ô tô B.</a:t>
              </a:r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5031968"/>
                </p:ext>
              </p:extLst>
            </p:nvPr>
          </p:nvGraphicFramePr>
          <p:xfrm>
            <a:off x="5460387" y="4006850"/>
            <a:ext cx="4013200" cy="858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4" name="Equation" r:id="rId11" imgW="1955520" imgH="419040" progId="Equation.DSMT4">
                    <p:embed/>
                  </p:oleObj>
                </mc:Choice>
                <mc:Fallback>
                  <p:oleObj name="Equation" r:id="rId11" imgW="1955520" imgH="41904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60387" y="4006850"/>
                          <a:ext cx="4013200" cy="858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8447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209800" y="336550"/>
            <a:ext cx="940694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289991"/>
              </p:ext>
            </p:extLst>
          </p:nvPr>
        </p:nvGraphicFramePr>
        <p:xfrm>
          <a:off x="1162534" y="1488376"/>
          <a:ext cx="9422158" cy="102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9" name="Equation" r:id="rId4" imgW="3860640" imgH="419040" progId="Equation.DSMT4">
                  <p:embed/>
                </p:oleObj>
              </mc:Choice>
              <mc:Fallback>
                <p:oleObj name="Equation" r:id="rId4" imgW="38606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2534" y="1488376"/>
                        <a:ext cx="9422158" cy="102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002256"/>
              </p:ext>
            </p:extLst>
          </p:nvPr>
        </p:nvGraphicFramePr>
        <p:xfrm>
          <a:off x="668594" y="3196473"/>
          <a:ext cx="10663238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0" name="Equation" r:id="rId6" imgW="4368600" imgH="533160" progId="Equation.DSMT4">
                  <p:embed/>
                </p:oleObj>
              </mc:Choice>
              <mc:Fallback>
                <p:oleObj name="Equation" r:id="rId6" imgW="4368600" imgH="5331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594" y="3196473"/>
                        <a:ext cx="10663238" cy="130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791269" y="2548286"/>
            <a:ext cx="1072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  <a:endParaRPr lang="en-US" sz="3200" b="1" u="sng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399795"/>
              </p:ext>
            </p:extLst>
          </p:nvPr>
        </p:nvGraphicFramePr>
        <p:xfrm>
          <a:off x="726503" y="4559165"/>
          <a:ext cx="8524875" cy="223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1" name="Equation" r:id="rId8" imgW="3492360" imgH="914400" progId="Equation.DSMT4">
                  <p:embed/>
                </p:oleObj>
              </mc:Choice>
              <mc:Fallback>
                <p:oleObj name="Equation" r:id="rId8" imgW="3492360" imgH="914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03" y="4559165"/>
                        <a:ext cx="8524875" cy="223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65472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209800" y="336550"/>
            <a:ext cx="940694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018400"/>
              </p:ext>
            </p:extLst>
          </p:nvPr>
        </p:nvGraphicFramePr>
        <p:xfrm>
          <a:off x="773964" y="1548767"/>
          <a:ext cx="104140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5" name="Equation" r:id="rId4" imgW="4267080" imgH="444240" progId="Equation.DSMT4">
                  <p:embed/>
                </p:oleObj>
              </mc:Choice>
              <mc:Fallback>
                <p:oleObj name="Equation" r:id="rId4" imgW="42670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3964" y="1548767"/>
                        <a:ext cx="10414000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791269" y="2889486"/>
            <a:ext cx="1072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  <a:endParaRPr lang="en-US" sz="3200" b="1" u="sng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3229" y="1033905"/>
            <a:ext cx="15670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Tính:</a:t>
            </a:r>
            <a:endParaRPr lang="en-US" sz="3200" b="1" u="sng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770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3229" y="37601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endParaRPr lang="en-US" sz="3200" b="1" u="sng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800304"/>
              </p:ext>
            </p:extLst>
          </p:nvPr>
        </p:nvGraphicFramePr>
        <p:xfrm>
          <a:off x="687463" y="581149"/>
          <a:ext cx="9515475" cy="210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3" name="Equation" r:id="rId4" imgW="3898800" imgH="863280" progId="Equation.DSMT4">
                  <p:embed/>
                </p:oleObj>
              </mc:Choice>
              <mc:Fallback>
                <p:oleObj name="Equation" r:id="rId4" imgW="389880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7463" y="581149"/>
                        <a:ext cx="9515475" cy="2106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086985"/>
              </p:ext>
            </p:extLst>
          </p:nvPr>
        </p:nvGraphicFramePr>
        <p:xfrm>
          <a:off x="696829" y="3036888"/>
          <a:ext cx="8647113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4" name="Equation" r:id="rId6" imgW="3543120" imgH="444240" progId="Equation.DSMT4">
                  <p:embed/>
                </p:oleObj>
              </mc:Choice>
              <mc:Fallback>
                <p:oleObj name="Equation" r:id="rId6" imgW="35431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6829" y="3036888"/>
                        <a:ext cx="8647113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479015"/>
              </p:ext>
            </p:extLst>
          </p:nvPr>
        </p:nvGraphicFramePr>
        <p:xfrm>
          <a:off x="682111" y="4304548"/>
          <a:ext cx="6478588" cy="204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5" name="Equation" r:id="rId8" imgW="2654280" imgH="838080" progId="Equation.DSMT4">
                  <p:embed/>
                </p:oleObj>
              </mc:Choice>
              <mc:Fallback>
                <p:oleObj name="Equation" r:id="rId8" imgW="2654280" imgH="8380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111" y="4304548"/>
                        <a:ext cx="6478588" cy="204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603384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209800" y="336550"/>
            <a:ext cx="940694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7" y="2447924"/>
            <a:ext cx="12166031" cy="2478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90920" y="1401076"/>
            <a:ext cx="94069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  <a:endParaRPr lang="en-US" altLang="en-US" sz="3600" b="1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9868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209800" y="336550"/>
            <a:ext cx="940694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064" y="1668935"/>
            <a:ext cx="9417169" cy="44725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418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180531" y="1879977"/>
            <a:ext cx="99833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altLang="en-US" sz="2800" b="1" i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196451" y="2755702"/>
            <a:ext cx="998333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lvl="2" eaLnBrk="1" hangingPunct="1">
              <a:spcBef>
                <a:spcPct val="50000"/>
              </a:spcBef>
            </a:pPr>
            <a:r>
              <a:rPr lang="en-US" altLang="en-US" sz="2800" b="1" i="1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i="1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được phép nhân, chia hai phân thức đại số.</a:t>
            </a:r>
            <a:endParaRPr lang="en-US" altLang="en-US" sz="2800" b="1" i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b="1" i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i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tính chất giao hoán, kết hợp, phân phối của phép nhân đối với phép cộng </a:t>
            </a:r>
            <a:r>
              <a:rPr lang="en-US" altLang="en-US" sz="2800" b="1" i="1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i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toán với phân thức đại số.</a:t>
            </a:r>
            <a:endParaRPr lang="en-US" altLang="en-US" sz="2800" b="1" i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4889" y="702859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34001" y="2924183"/>
            <a:ext cx="8505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/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sz="3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</a:t>
            </a:r>
            <a:r>
              <a:rPr lang="es-ES" sz="320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s-E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tập: 1, 2, 3, 4, 5 SGK/39.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34002" y="3653524"/>
            <a:ext cx="79567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/>
            <a:r>
              <a:rPr lang="nl-NL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</a:t>
            </a:r>
            <a:r>
              <a:rPr lang="nl-NL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</a:t>
            </a:r>
            <a:r>
              <a:rPr lang="en-US" sz="32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1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338" indent="-287338"/>
            <a:endParaRPr lang="en-US" sz="32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4000" y="2194842"/>
            <a:ext cx="8505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s-E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s-E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 tắc nhân, chia phân thức đại số.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90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362200" y="5562600"/>
            <a:ext cx="77724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fani Heavy" pitchFamily="34" charset="0"/>
              </a:rPr>
              <a:t>Xin ch©n thµnh c¶m ¬n!</a:t>
            </a: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3810000" y="-228600"/>
            <a:ext cx="4419600" cy="2235200"/>
            <a:chOff x="1344" y="-144"/>
            <a:chExt cx="2784" cy="1408"/>
          </a:xfrm>
        </p:grpSpPr>
        <p:pic>
          <p:nvPicPr>
            <p:cNvPr id="15369" name="Picture 5" descr="4th_worxxx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576"/>
              <a:ext cx="960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" name="Picture 6" descr="4th_worxxx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-144"/>
              <a:ext cx="2256" cy="1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5" name="Picture 7" descr="4th_worxxx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6" y="812800"/>
            <a:ext cx="17367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lin-floral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337300"/>
            <a:ext cx="822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guestbk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381000"/>
            <a:ext cx="129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 descr="1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62000"/>
            <a:ext cx="1219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77686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17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24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7800"/>
                            </p:stCondLst>
                            <p:childTnLst>
                              <p:par>
                                <p:cTn id="2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800"/>
                            </p:stCondLst>
                            <p:childTnLst>
                              <p:par>
                                <p:cTn id="33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2800"/>
                            </p:stCondLst>
                            <p:childTnLst>
                              <p:par>
                                <p:cTn id="36" presetID="19" presetClass="entr" presetSubtype="1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4800"/>
                            </p:stCondLst>
                            <p:childTnLst>
                              <p:par>
                                <p:cTn id="41" presetID="45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200"/>
                            </p:stCondLst>
                            <p:childTnLst>
                              <p:par>
                                <p:cTn id="4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3200"/>
                            </p:stCondLst>
                            <p:childTnLst>
                              <p:par>
                                <p:cTn id="52" presetID="8" presetClass="emph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200"/>
                            </p:stCondLst>
                            <p:childTnLst>
                              <p:par>
                                <p:cTn id="55" presetID="19" presetClass="entr" presetSubtype="1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7200"/>
                            </p:stCondLst>
                            <p:childTnLst>
                              <p:par>
                                <p:cTn id="60" presetID="45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2600"/>
                            </p:stCondLst>
                            <p:childTnLst>
                              <p:par>
                                <p:cTn id="6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7600"/>
                            </p:stCondLst>
                            <p:childTnLst>
                              <p:par>
                                <p:cTn id="71" presetID="8" presetClass="emph" presetSubtype="0" fill="hold" grpId="8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4" grpId="1"/>
      <p:bldP spid="23554" grpId="2"/>
      <p:bldP spid="23554" grpId="3"/>
      <p:bldP spid="23554" grpId="4"/>
      <p:bldP spid="23554" grpId="5"/>
      <p:bldP spid="23554" grpId="6"/>
      <p:bldP spid="23554" grpId="7"/>
      <p:bldP spid="23554" grpId="8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048000" y="336550"/>
            <a:ext cx="895511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362076" y="1259431"/>
            <a:ext cx="104336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b="1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b="1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b="1" u="sng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u="sng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-76200"/>
            <a:ext cx="18288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67" y="1682459"/>
            <a:ext cx="11663066" cy="321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198" y="4923111"/>
            <a:ext cx="9577636" cy="134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5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323833" y="1752600"/>
            <a:ext cx="91787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482725" indent="-1482725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sz="2800" b="1">
                <a:latin typeface="Times New Roman" pitchFamily="18" charset="0"/>
                <a:cs typeface="Times New Roman" pitchFamily="18" charset="0"/>
              </a:rPr>
              <a:t>Nhân hai phân </a:t>
            </a:r>
            <a:r>
              <a:rPr lang="nl-NL" sz="2800" b="1" smtClean="0">
                <a:latin typeface="Times New Roman" pitchFamily="18" charset="0"/>
                <a:cs typeface="Times New Roman" pitchFamily="18" charset="0"/>
              </a:rPr>
              <a:t>thức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2209799" y="336550"/>
            <a:ext cx="936830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23832" y="2407115"/>
            <a:ext cx="1042688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482725" indent="-1482725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	Muốn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nhân hai phân thức, ta nhân các tử thức với nhau,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các mẫu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thức với nhau.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7" y="2109466"/>
            <a:ext cx="909056" cy="83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784023"/>
              </p:ext>
            </p:extLst>
          </p:nvPr>
        </p:nvGraphicFramePr>
        <p:xfrm>
          <a:off x="5024505" y="3753131"/>
          <a:ext cx="2362726" cy="106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Equation" r:id="rId4" imgW="863225" imgH="393529" progId="Equation.DSMT4">
                  <p:embed/>
                </p:oleObj>
              </mc:Choice>
              <mc:Fallback>
                <p:oleObj name="Equation" r:id="rId4" imgW="863225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505" y="3753131"/>
                        <a:ext cx="2362726" cy="1064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471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2209800" y="46270"/>
            <a:ext cx="9017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105468" y="1015043"/>
            <a:ext cx="1042688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482725" indent="-1482725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</a:pPr>
            <a:r>
              <a:rPr lang="en-US" sz="3200" b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	Cũng tương tự phép nhân các phân số, phép nhân các phân thức có các tính chất sau:</a:t>
            </a:r>
            <a:endParaRPr lang="en-US" alt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190" y="2034452"/>
            <a:ext cx="61849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676" y="3427496"/>
            <a:ext cx="7796213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094" y="4912570"/>
            <a:ext cx="8266113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88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2209799" y="227366"/>
            <a:ext cx="939406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46" y="3313948"/>
            <a:ext cx="21463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822" y="3327596"/>
            <a:ext cx="22225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744" y="3321246"/>
            <a:ext cx="28956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960" y="3293002"/>
            <a:ext cx="9652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46" y="4636828"/>
            <a:ext cx="2667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346" y="4640240"/>
            <a:ext cx="29083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801" y="4675876"/>
            <a:ext cx="1524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02858" y="1138563"/>
            <a:ext cx="105156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482725" indent="-1482725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US" sz="3200" b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Ví dụ: Thực hiện các phép nhân phân thức sau</a:t>
            </a:r>
            <a:endParaRPr lang="en-US" alt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1700926"/>
            <a:ext cx="8812213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791269" y="2616526"/>
            <a:ext cx="1072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  <a:endParaRPr lang="en-US" sz="3200" b="1" u="sng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11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297628" y="1559395"/>
            <a:ext cx="3288020" cy="428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Tính:</a:t>
            </a:r>
            <a:endParaRPr lang="en-US" alt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2209799" y="336550"/>
            <a:ext cx="939406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55850"/>
            <a:ext cx="8837613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1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297628" y="1559395"/>
            <a:ext cx="3288020" cy="428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endParaRPr lang="en-US" alt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2209799" y="336550"/>
            <a:ext cx="939406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999394"/>
              </p:ext>
            </p:extLst>
          </p:nvPr>
        </p:nvGraphicFramePr>
        <p:xfrm>
          <a:off x="637293" y="2265526"/>
          <a:ext cx="4551219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0" name="Equation" r:id="rId3" imgW="2082800" imgH="419100" progId="Equation.DSMT4">
                  <p:embed/>
                </p:oleObj>
              </mc:Choice>
              <mc:Fallback>
                <p:oleObj name="Equation" r:id="rId3" imgW="2082800" imgH="419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93" y="2265526"/>
                        <a:ext cx="4551219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937492"/>
              </p:ext>
            </p:extLst>
          </p:nvPr>
        </p:nvGraphicFramePr>
        <p:xfrm>
          <a:off x="5929169" y="2197287"/>
          <a:ext cx="5842307" cy="1146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1" name="Equation" r:id="rId5" imgW="2527300" imgH="495300" progId="Equation.DSMT4">
                  <p:embed/>
                </p:oleObj>
              </mc:Choice>
              <mc:Fallback>
                <p:oleObj name="Equation" r:id="rId5" imgW="2527300" imgH="495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169" y="2197287"/>
                        <a:ext cx="5842307" cy="11464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459520"/>
              </p:ext>
            </p:extLst>
          </p:nvPr>
        </p:nvGraphicFramePr>
        <p:xfrm>
          <a:off x="2715891" y="3684889"/>
          <a:ext cx="7178254" cy="1142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2" name="Bitmap Image" r:id="rId7" imgW="5811061" imgH="762106" progId="Paint.Picture">
                  <p:embed/>
                </p:oleObj>
              </mc:Choice>
              <mc:Fallback>
                <p:oleObj name="Bitmap Image" r:id="rId7" imgW="5811061" imgH="762106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9">
                                <a14:imgEffect>
                                  <a14:sharpenSoften amount="50000"/>
                                </a14:imgEffect>
                                <a14:imgEffect>
                                  <a14:brightnessContrast bright="20000" contrast="-4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5891" y="3684889"/>
                        <a:ext cx="7178254" cy="11424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550534"/>
              </p:ext>
            </p:extLst>
          </p:nvPr>
        </p:nvGraphicFramePr>
        <p:xfrm>
          <a:off x="2715879" y="5172500"/>
          <a:ext cx="8120413" cy="1160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3" name="Bitmap Image" r:id="rId10" imgW="6897063" imgH="828791" progId="Paint.Picture">
                  <p:embed/>
                </p:oleObj>
              </mc:Choice>
              <mc:Fallback>
                <p:oleObj name="Bitmap Image" r:id="rId10" imgW="6897063" imgH="828791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12">
                                <a14:imgEffect>
                                  <a14:sharpenSoften amount="50000"/>
                                </a14:imgEffect>
                                <a14:imgEffect>
                                  <a14:brightnessContrast bright="20000" contrast="-4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5879" y="5172500"/>
                        <a:ext cx="8120413" cy="11600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923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Text Box 4"/>
          <p:cNvSpPr txBox="1">
            <a:spLocks noChangeArrowheads="1"/>
          </p:cNvSpPr>
          <p:nvPr/>
        </p:nvSpPr>
        <p:spPr bwMode="auto">
          <a:xfrm>
            <a:off x="2209800" y="336550"/>
            <a:ext cx="926527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nl-NL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NHÂN, CHIA PHÂN THỨC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98" y="2481110"/>
            <a:ext cx="10904561" cy="183157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397178" y="1247637"/>
            <a:ext cx="577414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  <a:endParaRPr lang="en-US" altLang="en-US" sz="4400" b="1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40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498</Words>
  <PresentationFormat>Custom</PresentationFormat>
  <Paragraphs>76</Paragraphs>
  <Slides>27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Office Theme</vt:lpstr>
      <vt:lpstr>Equation</vt:lpstr>
      <vt:lpstr>Bitmap Image</vt:lpstr>
      <vt:lpstr>MathType 5.0 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2021-09-10T04:21:26Z</dcterms:created>
  <dcterms:modified xsi:type="dcterms:W3CDTF">2023-06-26T10:12:13Z</dcterms:modified>
</cp:coreProperties>
</file>