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76" r:id="rId7"/>
    <p:sldId id="277" r:id="rId8"/>
    <p:sldId id="279" r:id="rId9"/>
    <p:sldId id="280" r:id="rId10"/>
    <p:sldId id="281" r:id="rId11"/>
    <p:sldId id="282" r:id="rId12"/>
    <p:sldId id="283" r:id="rId13"/>
    <p:sldId id="285" r:id="rId14"/>
    <p:sldId id="286" r:id="rId15"/>
    <p:sldId id="284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7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1E2FF-0786-4CC3-A409-40519C4AC36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D965A-A941-4ED4-BD7D-E30417C5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5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4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6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4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4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E9026-9509-4F4B-B281-8021D617809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2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20.bin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32.png"/><Relationship Id="rId4" Type="http://schemas.openxmlformats.org/officeDocument/2006/relationships/image" Target="../media/image29.wmf"/><Relationship Id="rId9" Type="http://schemas.openxmlformats.org/officeDocument/2006/relationships/image" Target="../media/image31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2.png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570706" y="1432436"/>
            <a:ext cx="2821649" cy="3993124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50469">
            <a:off x="2000045" y="1206613"/>
            <a:ext cx="2829117" cy="382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16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"/>
          <p:cNvSpPr txBox="1">
            <a:spLocks noChangeArrowheads="1"/>
          </p:cNvSpPr>
          <p:nvPr/>
        </p:nvSpPr>
        <p:spPr bwMode="auto">
          <a:xfrm>
            <a:off x="79375" y="914400"/>
            <a:ext cx="9064625" cy="6924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Tung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1771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XÁC SUẤT THỰC NGHIỆM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142" descr="Tập tin:Đồng xu 5000 đồng.jpg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79375" y="2895600"/>
            <a:ext cx="7388225" cy="129266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eaLnBrk="1" hangingPunct="1">
              <a:buAutoNum type="alphaLcParenR"/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sấp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ngửa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1" hangingPunct="1">
              <a:buAutoNum type="alphaLcParenR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ngửa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756765"/>
              </p:ext>
            </p:extLst>
          </p:nvPr>
        </p:nvGraphicFramePr>
        <p:xfrm>
          <a:off x="245609" y="1606897"/>
          <a:ext cx="8857796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721"/>
                <a:gridCol w="1854823"/>
                <a:gridCol w="3974526"/>
                <a:gridCol w="174372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kiện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sấp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sấp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ngửa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ngửa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3973286" y="3879503"/>
            <a:ext cx="990600" cy="6924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57174" y="4236637"/>
            <a:ext cx="8607425" cy="89255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sấp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ngửa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1553"/>
              </p:ext>
            </p:extLst>
          </p:nvPr>
        </p:nvGraphicFramePr>
        <p:xfrm>
          <a:off x="4800600" y="4595789"/>
          <a:ext cx="4572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Equation" r:id="rId3" imgW="228600" imgH="393480" progId="Equation.DSMT4">
                  <p:embed/>
                </p:oleObj>
              </mc:Choice>
              <mc:Fallback>
                <p:oleObj name="Equation" r:id="rId3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00600" y="4595789"/>
                        <a:ext cx="457200" cy="766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9860876"/>
              </p:ext>
            </p:extLst>
          </p:nvPr>
        </p:nvGraphicFramePr>
        <p:xfrm>
          <a:off x="5257800" y="4800600"/>
          <a:ext cx="88900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Equation" r:id="rId5" imgW="444240" imgH="203040" progId="Equation.DSMT4">
                  <p:embed/>
                </p:oleObj>
              </mc:Choice>
              <mc:Fallback>
                <p:oleObj name="Equation" r:id="rId5" imgW="444240" imgH="2030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800600"/>
                        <a:ext cx="889000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46718" y="5257800"/>
            <a:ext cx="8607425" cy="89255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đểu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ngửa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9988457"/>
              </p:ext>
            </p:extLst>
          </p:nvPr>
        </p:nvGraphicFramePr>
        <p:xfrm>
          <a:off x="2971800" y="5867400"/>
          <a:ext cx="12954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Equation" r:id="rId7" imgW="647640" imgH="393480" progId="Equation.DSMT4">
                  <p:embed/>
                </p:oleObj>
              </mc:Choice>
              <mc:Fallback>
                <p:oleObj name="Equation" r:id="rId7" imgW="64764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867400"/>
                        <a:ext cx="1295400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898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2" grpId="0"/>
      <p:bldP spid="14" grpId="0"/>
      <p:bldP spid="15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"/>
          <p:cNvSpPr txBox="1">
            <a:spLocks noChangeArrowheads="1"/>
          </p:cNvSpPr>
          <p:nvPr/>
        </p:nvSpPr>
        <p:spPr bwMode="auto">
          <a:xfrm>
            <a:off x="25400" y="1066800"/>
            <a:ext cx="9982200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1771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XÁC SUẤT THỰC NGHIỆM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142" descr="Tập tin:Đồng xu 5000 đồng.jpg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155575" y="3200400"/>
            <a:ext cx="8857343" cy="89255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lẻ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018886"/>
              </p:ext>
            </p:extLst>
          </p:nvPr>
        </p:nvGraphicFramePr>
        <p:xfrm>
          <a:off x="155575" y="1828800"/>
          <a:ext cx="8857797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225"/>
                <a:gridCol w="1219200"/>
                <a:gridCol w="1143000"/>
                <a:gridCol w="1143000"/>
                <a:gridCol w="1105796"/>
                <a:gridCol w="1096288"/>
                <a:gridCol w="1096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chấm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chấm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chấm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chấm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chấm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chấm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xuất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hiện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3429000" y="4021017"/>
            <a:ext cx="990600" cy="62061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776750"/>
              </p:ext>
            </p:extLst>
          </p:nvPr>
        </p:nvGraphicFramePr>
        <p:xfrm>
          <a:off x="1600200" y="5638800"/>
          <a:ext cx="14986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Equation" r:id="rId3" imgW="749160" imgH="393480" progId="Equation.DSMT4">
                  <p:embed/>
                </p:oleObj>
              </mc:Choice>
              <mc:Fallback>
                <p:oleObj name="Equation" r:id="rId3" imgW="749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5638800"/>
                        <a:ext cx="1498600" cy="766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991187"/>
              </p:ext>
            </p:extLst>
          </p:nvPr>
        </p:nvGraphicFramePr>
        <p:xfrm>
          <a:off x="3975100" y="5791200"/>
          <a:ext cx="88900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Equation" r:id="rId5" imgW="444240" imgH="203040" progId="Equation.DSMT4">
                  <p:embed/>
                </p:oleObj>
              </mc:Choice>
              <mc:Fallback>
                <p:oleObj name="Equation" r:id="rId5" imgW="444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100" y="5791200"/>
                        <a:ext cx="889000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25400" y="4641636"/>
            <a:ext cx="8857343" cy="89255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lẻ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2593489"/>
              </p:ext>
            </p:extLst>
          </p:nvPr>
        </p:nvGraphicFramePr>
        <p:xfrm>
          <a:off x="3100614" y="5638800"/>
          <a:ext cx="8128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Equation" r:id="rId7" imgW="406080" imgH="393480" progId="Equation.DSMT4">
                  <p:embed/>
                </p:oleObj>
              </mc:Choice>
              <mc:Fallback>
                <p:oleObj name="Equation" r:id="rId7" imgW="40608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0614" y="5638800"/>
                        <a:ext cx="812800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207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2" grpId="0"/>
      <p:bldP spid="14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132215" y="4724400"/>
            <a:ext cx="8857343" cy="89255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"/>
          <p:cNvSpPr txBox="1">
            <a:spLocks noChangeArrowheads="1"/>
          </p:cNvSpPr>
          <p:nvPr/>
        </p:nvSpPr>
        <p:spPr bwMode="auto">
          <a:xfrm>
            <a:off x="32657" y="914400"/>
            <a:ext cx="9064625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buýt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1771" y="523220"/>
            <a:ext cx="655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52322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XÁC SUẤT THỰC NGHIỆM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142" descr="Tập tin:Đồng xu 5000 đồng.jpg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324012"/>
              </p:ext>
            </p:extLst>
          </p:nvPr>
        </p:nvGraphicFramePr>
        <p:xfrm>
          <a:off x="145369" y="1676400"/>
          <a:ext cx="8839199" cy="1698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7283"/>
                <a:gridCol w="1449942"/>
                <a:gridCol w="2060574"/>
                <a:gridCol w="1905000"/>
                <a:gridCol w="1676400"/>
              </a:tblGrid>
              <a:tr h="103312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gian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chờ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Dưới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dưới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dưới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10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10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trở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lên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504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3988026" y="4267200"/>
            <a:ext cx="990600" cy="62061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372157"/>
              </p:ext>
            </p:extLst>
          </p:nvPr>
        </p:nvGraphicFramePr>
        <p:xfrm>
          <a:off x="2184400" y="5105400"/>
          <a:ext cx="11684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name="Equation" r:id="rId3" imgW="583920" imgH="393480" progId="Equation.DSMT4">
                  <p:embed/>
                </p:oleObj>
              </mc:Choice>
              <mc:Fallback>
                <p:oleObj name="Equation" r:id="rId3" imgW="583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84400" y="5105400"/>
                        <a:ext cx="1168400" cy="766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868057"/>
              </p:ext>
            </p:extLst>
          </p:nvPr>
        </p:nvGraphicFramePr>
        <p:xfrm>
          <a:off x="2082800" y="6091238"/>
          <a:ext cx="711200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name="Equation" r:id="rId5" imgW="355320" imgH="393480" progId="Equation.DSMT4">
                  <p:embed/>
                </p:oleObj>
              </mc:Choice>
              <mc:Fallback>
                <p:oleObj name="Equation" r:id="rId5" imgW="355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2800" y="6091238"/>
                        <a:ext cx="711200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32657" y="3352800"/>
            <a:ext cx="7388225" cy="120032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eaLnBrk="1" hangingPunct="1">
              <a:buAutoNum type="alphaLcParenR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1" hangingPunct="1"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438400" y="2738109"/>
            <a:ext cx="5807527" cy="596347"/>
            <a:chOff x="2438400" y="2738109"/>
            <a:chExt cx="5807527" cy="596347"/>
          </a:xfrm>
        </p:grpSpPr>
        <p:grpSp>
          <p:nvGrpSpPr>
            <p:cNvPr id="18" name="Group 17"/>
            <p:cNvGrpSpPr/>
            <p:nvPr/>
          </p:nvGrpSpPr>
          <p:grpSpPr>
            <a:xfrm>
              <a:off x="3425371" y="2754438"/>
              <a:ext cx="533400" cy="549729"/>
              <a:chOff x="5791201" y="2362200"/>
              <a:chExt cx="533400" cy="549729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>
                <a:off x="5867400" y="23622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5976258" y="23622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6096000" y="2378529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6226628" y="23676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5791201" y="2378529"/>
                <a:ext cx="533400" cy="440871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/>
            <p:cNvGrpSpPr/>
            <p:nvPr/>
          </p:nvGrpSpPr>
          <p:grpSpPr>
            <a:xfrm>
              <a:off x="2438400" y="2738109"/>
              <a:ext cx="359228" cy="549729"/>
              <a:chOff x="6384470" y="3794024"/>
              <a:chExt cx="359228" cy="549729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>
                <a:off x="6384470" y="3794024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6493328" y="3794024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6613070" y="381035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6743698" y="3799467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/>
            <p:cNvGrpSpPr/>
            <p:nvPr/>
          </p:nvGrpSpPr>
          <p:grpSpPr>
            <a:xfrm>
              <a:off x="8137069" y="2743200"/>
              <a:ext cx="108858" cy="533400"/>
              <a:chOff x="8137069" y="2855131"/>
              <a:chExt cx="108858" cy="533400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>
                <a:off x="8137069" y="2855131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8245927" y="2855131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 39"/>
            <p:cNvGrpSpPr/>
            <p:nvPr/>
          </p:nvGrpSpPr>
          <p:grpSpPr>
            <a:xfrm>
              <a:off x="4298269" y="2784727"/>
              <a:ext cx="533400" cy="549729"/>
              <a:chOff x="5791201" y="2362200"/>
              <a:chExt cx="533400" cy="549729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>
                <a:off x="5867400" y="23622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5976258" y="23622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6096000" y="2378529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6226628" y="23676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>
                <a:off x="5791201" y="2378529"/>
                <a:ext cx="533400" cy="440871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/>
          </p:nvGrpSpPr>
          <p:grpSpPr>
            <a:xfrm>
              <a:off x="6079671" y="2782005"/>
              <a:ext cx="359228" cy="549729"/>
              <a:chOff x="6384470" y="3794024"/>
              <a:chExt cx="359228" cy="549729"/>
            </a:xfrm>
          </p:grpSpPr>
          <p:cxnSp>
            <p:nvCxnSpPr>
              <p:cNvPr id="48" name="Straight Connector 47"/>
              <p:cNvCxnSpPr/>
              <p:nvPr/>
            </p:nvCxnSpPr>
            <p:spPr>
              <a:xfrm>
                <a:off x="6384470" y="3794024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6493328" y="3794024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6613070" y="381035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6743698" y="3799467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2" name="TextBox 4"/>
          <p:cNvSpPr txBox="1">
            <a:spLocks noChangeArrowheads="1"/>
          </p:cNvSpPr>
          <p:nvPr/>
        </p:nvSpPr>
        <p:spPr bwMode="auto">
          <a:xfrm>
            <a:off x="25400" y="5704114"/>
            <a:ext cx="8857343" cy="89255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4486460"/>
              </p:ext>
            </p:extLst>
          </p:nvPr>
        </p:nvGraphicFramePr>
        <p:xfrm>
          <a:off x="2743200" y="6096000"/>
          <a:ext cx="1371600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Equation" r:id="rId7" imgW="685800" imgH="393480" progId="Equation.DSMT4">
                  <p:embed/>
                </p:oleObj>
              </mc:Choice>
              <mc:Fallback>
                <p:oleObj name="Equation" r:id="rId7" imgW="68580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6096000"/>
                        <a:ext cx="1371600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509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1" grpId="0"/>
      <p:bldP spid="14" grpId="0"/>
      <p:bldP spid="13" grpId="0"/>
      <p:bldP spid="5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9665" y="10885"/>
            <a:ext cx="63462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– VẬN DỤNG</a:t>
            </a:r>
            <a:endParaRPr lang="en-US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692811"/>
            <a:ext cx="9064625" cy="129266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en-US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Lẫy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ngẫu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70207" y="2982686"/>
            <a:ext cx="8825139" cy="89255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eaLnBrk="1" hangingPunct="1">
              <a:buAutoNum type="alphaLcParenR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1" hangingPunct="1">
              <a:buAutoNum type="alphaLcParenR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891079"/>
              </p:ext>
            </p:extLst>
          </p:nvPr>
        </p:nvGraphicFramePr>
        <p:xfrm>
          <a:off x="1555071" y="2018130"/>
          <a:ext cx="5932714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314"/>
                <a:gridCol w="1915887"/>
                <a:gridCol w="20465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Loại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bút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Bút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xanh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Bút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đỏ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95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191000" y="3853543"/>
            <a:ext cx="990600" cy="62061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0" y="4408713"/>
            <a:ext cx="9304633" cy="49244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486393"/>
              </p:ext>
            </p:extLst>
          </p:nvPr>
        </p:nvGraphicFramePr>
        <p:xfrm>
          <a:off x="3001963" y="4868863"/>
          <a:ext cx="1176337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3" imgW="647640" imgH="393480" progId="Equation.DSMT4">
                  <p:embed/>
                </p:oleObj>
              </mc:Choice>
              <mc:Fallback>
                <p:oleObj name="Equation" r:id="rId3" imgW="647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963" y="4868863"/>
                        <a:ext cx="1176337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-21770" y="5410200"/>
            <a:ext cx="9086396" cy="49244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92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9665" y="10885"/>
            <a:ext cx="63462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– VẬN DỤNG</a:t>
            </a:r>
            <a:endParaRPr lang="en-US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692811"/>
            <a:ext cx="9064625" cy="89255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r>
              <a:rPr lang="en-US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viêm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239486" y="5638800"/>
            <a:ext cx="8825139" cy="89255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063474"/>
              </p:ext>
            </p:extLst>
          </p:nvPr>
        </p:nvGraphicFramePr>
        <p:xfrm>
          <a:off x="318859" y="2018130"/>
          <a:ext cx="8745765" cy="3544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452"/>
                <a:gridCol w="3067699"/>
                <a:gridCol w="2406590"/>
                <a:gridCol w="2359024"/>
              </a:tblGrid>
              <a:tr h="70889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Quý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xét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nghiệm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dương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tính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Xác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suất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cần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tìm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8894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8894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8894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8894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085949"/>
              </p:ext>
            </p:extLst>
          </p:nvPr>
        </p:nvGraphicFramePr>
        <p:xfrm>
          <a:off x="7655889" y="2743200"/>
          <a:ext cx="506412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3" imgW="279360" imgH="393480" progId="Equation.DSMT4">
                  <p:embed/>
                </p:oleObj>
              </mc:Choice>
              <mc:Fallback>
                <p:oleObj name="Equation" r:id="rId3" imgW="279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5889" y="2743200"/>
                        <a:ext cx="506412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358821"/>
              </p:ext>
            </p:extLst>
          </p:nvPr>
        </p:nvGraphicFramePr>
        <p:xfrm>
          <a:off x="7623175" y="3429000"/>
          <a:ext cx="5524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5" imgW="304560" imgH="393480" progId="Equation.DSMT4">
                  <p:embed/>
                </p:oleObj>
              </mc:Choice>
              <mc:Fallback>
                <p:oleObj name="Equation" r:id="rId5" imgW="30456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3175" y="3429000"/>
                        <a:ext cx="55245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359341"/>
              </p:ext>
            </p:extLst>
          </p:nvPr>
        </p:nvGraphicFramePr>
        <p:xfrm>
          <a:off x="7655889" y="4114800"/>
          <a:ext cx="506412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7" imgW="279360" imgH="393480" progId="Equation.DSMT4">
                  <p:embed/>
                </p:oleObj>
              </mc:Choice>
              <mc:Fallback>
                <p:oleObj name="Equation" r:id="rId7" imgW="27936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5889" y="4114800"/>
                        <a:ext cx="506412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003713"/>
              </p:ext>
            </p:extLst>
          </p:nvPr>
        </p:nvGraphicFramePr>
        <p:xfrm>
          <a:off x="7643813" y="4800600"/>
          <a:ext cx="5524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9" imgW="304560" imgH="393480" progId="Equation.DSMT4">
                  <p:embed/>
                </p:oleObj>
              </mc:Choice>
              <mc:Fallback>
                <p:oleObj name="Equation" r:id="rId9" imgW="30456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3813" y="4800600"/>
                        <a:ext cx="55245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781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9665" y="10885"/>
            <a:ext cx="63462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– VẬN DỤNG</a:t>
            </a:r>
            <a:endParaRPr lang="en-US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692811"/>
            <a:ext cx="9064625" cy="89255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3:</a:t>
            </a:r>
            <a:r>
              <a:rPr lang="en-US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xắc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xắc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90261" y="2743200"/>
            <a:ext cx="7388225" cy="129266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eaLnBrk="1" hangingPunct="1">
              <a:buAutoNum type="alphaLcParenR"/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4.</a:t>
            </a:r>
          </a:p>
          <a:p>
            <a:pPr marL="514350" indent="-514350" eaLnBrk="1" hangingPunct="1">
              <a:buAutoNum type="alphaLcParenR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chẵn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886949"/>
              </p:ext>
            </p:extLst>
          </p:nvPr>
        </p:nvGraphicFramePr>
        <p:xfrm>
          <a:off x="772886" y="1752600"/>
          <a:ext cx="6705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1"/>
                <a:gridCol w="1219200"/>
                <a:gridCol w="990600"/>
                <a:gridCol w="990600"/>
                <a:gridCol w="8381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xuất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hiện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95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191000" y="3853543"/>
            <a:ext cx="990600" cy="62061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0" y="4408713"/>
            <a:ext cx="9304633" cy="49244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4”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472574"/>
              </p:ext>
            </p:extLst>
          </p:nvPr>
        </p:nvGraphicFramePr>
        <p:xfrm>
          <a:off x="2990273" y="4868499"/>
          <a:ext cx="1200727" cy="697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3" imgW="660240" imgH="393480" progId="Equation.DSMT4">
                  <p:embed/>
                </p:oleObj>
              </mc:Choice>
              <mc:Fallback>
                <p:oleObj name="Equation" r:id="rId3" imgW="66024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0273" y="4868499"/>
                        <a:ext cx="1200727" cy="697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342" y="1295400"/>
            <a:ext cx="1404169" cy="1374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-21770" y="5410200"/>
            <a:ext cx="9086396" cy="89255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chẵn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801898"/>
              </p:ext>
            </p:extLst>
          </p:nvPr>
        </p:nvGraphicFramePr>
        <p:xfrm>
          <a:off x="1895475" y="5954713"/>
          <a:ext cx="7620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Equation" r:id="rId6" imgW="419040" imgH="393480" progId="Equation.DSMT4">
                  <p:embed/>
                </p:oleObj>
              </mc:Choice>
              <mc:Fallback>
                <p:oleObj name="Equation" r:id="rId6" imgW="41904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5475" y="5954713"/>
                        <a:ext cx="76200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215826"/>
              </p:ext>
            </p:extLst>
          </p:nvPr>
        </p:nvGraphicFramePr>
        <p:xfrm>
          <a:off x="2698750" y="5954713"/>
          <a:ext cx="133985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Equation" r:id="rId8" imgW="736560" imgH="393480" progId="Equation.DSMT4">
                  <p:embed/>
                </p:oleObj>
              </mc:Choice>
              <mc:Fallback>
                <p:oleObj name="Equation" r:id="rId8" imgW="73656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50" y="5954713"/>
                        <a:ext cx="133985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685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50+ Mẫu background powerpoint đẹp cho bài thuyết trì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" y="0"/>
            <a:ext cx="90385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352800" y="160338"/>
            <a:ext cx="27815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GHI NHỚ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93232" y="2057400"/>
            <a:ext cx="5511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877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930236" y="1787933"/>
            <a:ext cx="6213764" cy="215443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  <a:p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MỘT SỐ YẾU TỐ </a:t>
            </a:r>
          </a:p>
          <a:p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XÁC SUẤT</a:t>
            </a:r>
            <a:endParaRPr lang="en-US" sz="5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962400"/>
            <a:ext cx="6248400" cy="2848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636" y="0"/>
            <a:ext cx="9109364" cy="2123658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Phần</a:t>
            </a:r>
            <a:endParaRPr lang="en-US" sz="4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MỘT SỐ YẾU TỐ THỐNG KÊ</a:t>
            </a:r>
          </a:p>
          <a:p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VÀ XÁC SUẤT</a:t>
            </a:r>
            <a:endParaRPr lang="en-US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2123658"/>
            <a:ext cx="2898672" cy="4693593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endParaRPr lang="en-US" sz="6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39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76348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74565" y="22226"/>
            <a:ext cx="5299669" cy="110799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KHỞI ĐỘNG</a:t>
            </a:r>
          </a:p>
        </p:txBody>
      </p:sp>
      <p:sp>
        <p:nvSpPr>
          <p:cNvPr id="17" name="TextBox 3"/>
          <p:cNvSpPr txBox="1">
            <a:spLocks noChangeArrowheads="1"/>
          </p:cNvSpPr>
          <p:nvPr/>
        </p:nvSpPr>
        <p:spPr bwMode="auto">
          <a:xfrm>
            <a:off x="76923" y="3962400"/>
            <a:ext cx="8572501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35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thua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eaLnBrk="1" hangingPunct="1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ạy bé chơi cờ vua ngay tại nhà với 4 bước cực đơn giả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656" y="1130222"/>
            <a:ext cx="4120686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52400" y="5029200"/>
            <a:ext cx="8572501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51,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giành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just" eaLnBrk="1" hangingPunct="1"/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9981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93701" y="644525"/>
            <a:ext cx="2559051" cy="1119188"/>
            <a:chOff x="144" y="981"/>
            <a:chExt cx="1612" cy="705"/>
          </a:xfrm>
        </p:grpSpPr>
        <p:sp>
          <p:nvSpPr>
            <p:cNvPr id="6159" name="Text Box 4"/>
            <p:cNvSpPr txBox="1">
              <a:spLocks noChangeArrowheads="1"/>
            </p:cNvSpPr>
            <p:nvPr/>
          </p:nvSpPr>
          <p:spPr bwMode="auto">
            <a:xfrm>
              <a:off x="144" y="988"/>
              <a:ext cx="1584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6600" b="1" i="1" u="sng" dirty="0" err="1">
                  <a:solidFill>
                    <a:srgbClr val="3333FF"/>
                  </a:solidFill>
                  <a:latin typeface="VNI-Brush" pitchFamily="2" charset="0"/>
                </a:rPr>
                <a:t>Bài</a:t>
              </a:r>
              <a:r>
                <a:rPr lang="en-US" sz="6600" b="1" i="1" u="sng" dirty="0">
                  <a:solidFill>
                    <a:srgbClr val="3333FF"/>
                  </a:solidFill>
                  <a:latin typeface="VNI-Brush" pitchFamily="2" charset="0"/>
                </a:rPr>
                <a:t> </a:t>
              </a:r>
              <a:r>
                <a:rPr lang="en-US" sz="6600" b="1" i="1" u="sng" dirty="0" smtClean="0">
                  <a:solidFill>
                    <a:srgbClr val="3333FF"/>
                  </a:solidFill>
                  <a:latin typeface="VNI-Brush" pitchFamily="2" charset="0"/>
                </a:rPr>
                <a:t>2</a:t>
              </a:r>
              <a:endParaRPr lang="en-US" sz="6600" b="1" i="1" dirty="0">
                <a:solidFill>
                  <a:srgbClr val="3333FF"/>
                </a:solidFill>
                <a:latin typeface="VNI-Brush" pitchFamily="2" charset="0"/>
              </a:endParaRPr>
            </a:p>
          </p:txBody>
        </p:sp>
        <p:sp>
          <p:nvSpPr>
            <p:cNvPr id="6160" name="Text Box 10"/>
            <p:cNvSpPr txBox="1">
              <a:spLocks noChangeArrowheads="1"/>
            </p:cNvSpPr>
            <p:nvPr/>
          </p:nvSpPr>
          <p:spPr bwMode="auto">
            <a:xfrm>
              <a:off x="172" y="981"/>
              <a:ext cx="1584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6600" b="1" i="1" u="sng" dirty="0" err="1">
                  <a:solidFill>
                    <a:srgbClr val="FF00FF"/>
                  </a:solidFill>
                  <a:latin typeface="VNI-Brush" pitchFamily="2" charset="0"/>
                </a:rPr>
                <a:t>Bài</a:t>
              </a:r>
              <a:r>
                <a:rPr lang="en-US" sz="6600" b="1" i="1" u="sng" dirty="0">
                  <a:solidFill>
                    <a:srgbClr val="FF00FF"/>
                  </a:solidFill>
                  <a:latin typeface="VNI-Brush" pitchFamily="2" charset="0"/>
                </a:rPr>
                <a:t> </a:t>
              </a:r>
              <a:r>
                <a:rPr lang="en-US" sz="6600" b="1" i="1" u="sng" dirty="0" smtClean="0">
                  <a:solidFill>
                    <a:srgbClr val="FF00FF"/>
                  </a:solidFill>
                  <a:latin typeface="VNI-Brush" pitchFamily="2" charset="0"/>
                </a:rPr>
                <a:t>2</a:t>
              </a:r>
              <a:endParaRPr lang="en-US" sz="6600" b="1" i="1" dirty="0">
                <a:solidFill>
                  <a:srgbClr val="FF00FF"/>
                </a:solidFill>
                <a:latin typeface="VNI-Brush" pitchFamily="2" charset="0"/>
              </a:endParaRPr>
            </a:p>
          </p:txBody>
        </p:sp>
      </p:grpSp>
      <p:sp>
        <p:nvSpPr>
          <p:cNvPr id="6158" name="WordArt 12"/>
          <p:cNvSpPr>
            <a:spLocks noChangeArrowheads="1" noChangeShapeType="1" noTextEdit="1"/>
          </p:cNvSpPr>
          <p:nvPr/>
        </p:nvSpPr>
        <p:spPr bwMode="auto">
          <a:xfrm>
            <a:off x="187325" y="1763713"/>
            <a:ext cx="8728075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XÁC XUẤT THỰC NGHIỆM</a:t>
            </a:r>
            <a:endParaRPr lang="en-US" sz="2000" b="1" kern="10" dirty="0"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WordArt 13"/>
          <p:cNvSpPr>
            <a:spLocks noChangeArrowheads="1" noChangeShapeType="1" noTextEdit="1"/>
          </p:cNvSpPr>
          <p:nvPr/>
        </p:nvSpPr>
        <p:spPr bwMode="auto">
          <a:xfrm>
            <a:off x="5029200" y="98425"/>
            <a:ext cx="3886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Một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yếu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tố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xác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suất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66CC"/>
                  </a:gs>
                  <a:gs pos="100000">
                    <a:srgbClr val="5599DD"/>
                  </a:gs>
                </a:gsLst>
                <a:lin ang="0" scaled="1"/>
              </a:gradFill>
              <a:effectLst>
                <a:outerShdw dist="81320" dir="2319588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44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1771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XÁC SUẤT THỰC NGHIỆM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1219200" y="5943600"/>
            <a:ext cx="7572375" cy="52322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142" descr="Tập tin:Đồng xu 5000 đồng.jpg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7360" y="1142872"/>
            <a:ext cx="653868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086600" y="1036711"/>
            <a:ext cx="1316471" cy="1729908"/>
            <a:chOff x="4953000" y="3069355"/>
            <a:chExt cx="1316471" cy="1729908"/>
          </a:xfrm>
        </p:grpSpPr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3000" y="3069355"/>
              <a:ext cx="1316471" cy="17299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0264" y="3677183"/>
              <a:ext cx="354286" cy="363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4110" y="3679141"/>
              <a:ext cx="379149" cy="3760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1" y="3303100"/>
              <a:ext cx="379149" cy="3760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1573" y="3303100"/>
              <a:ext cx="379149" cy="3760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6375" y="4063884"/>
              <a:ext cx="379149" cy="3760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43574" y="4083682"/>
              <a:ext cx="379149" cy="3760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25400" y="2590800"/>
            <a:ext cx="65386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-21771" y="3276600"/>
            <a:ext cx="65386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7360" y="3962400"/>
            <a:ext cx="48694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4"/>
          <p:cNvSpPr txBox="1">
            <a:spLocks noChangeArrowheads="1"/>
          </p:cNvSpPr>
          <p:nvPr/>
        </p:nvSpPr>
        <p:spPr bwMode="auto">
          <a:xfrm>
            <a:off x="7360" y="3962400"/>
            <a:ext cx="48694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17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23" grpId="0" animBg="1"/>
      <p:bldP spid="23" grpId="1" animBg="1"/>
      <p:bldP spid="28" grpId="0"/>
      <p:bldP spid="24" grpId="0"/>
      <p:bldP spid="25" grpId="0"/>
      <p:bldP spid="26" grpId="0"/>
      <p:bldP spid="26" grpId="1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1771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XÁC SUẤT THỰC NGHIỆM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142" descr="Tập tin:Đồng xu 5000 đồng.jpg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90486" y="1219200"/>
            <a:ext cx="894080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0 đến1.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5400" y="2151536"/>
            <a:ext cx="89408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0.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42859" y="2674756"/>
            <a:ext cx="89408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chắc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chắn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34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1771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XÁC SUẤT THỰC NGHIỆM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142" descr="Tập tin:Đồng xu 5000 đồng.jpg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57829" y="1066800"/>
            <a:ext cx="89408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ghim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ghim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151188"/>
              </p:ext>
            </p:extLst>
          </p:nvPr>
        </p:nvGraphicFramePr>
        <p:xfrm>
          <a:off x="3962401" y="2012497"/>
          <a:ext cx="47244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320"/>
                <a:gridCol w="3307080"/>
              </a:tblGrid>
              <a:tr h="913908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Trắng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034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Đen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034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xám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7168" name="Group 7167"/>
          <p:cNvGrpSpPr/>
          <p:nvPr/>
        </p:nvGrpSpPr>
        <p:grpSpPr>
          <a:xfrm>
            <a:off x="5791201" y="2182586"/>
            <a:ext cx="1937656" cy="2242457"/>
            <a:chOff x="5791201" y="2329543"/>
            <a:chExt cx="1937656" cy="2242457"/>
          </a:xfrm>
        </p:grpSpPr>
        <p:grpSp>
          <p:nvGrpSpPr>
            <p:cNvPr id="19" name="Group 18"/>
            <p:cNvGrpSpPr/>
            <p:nvPr/>
          </p:nvGrpSpPr>
          <p:grpSpPr>
            <a:xfrm>
              <a:off x="5791201" y="2362200"/>
              <a:ext cx="533400" cy="549729"/>
              <a:chOff x="5791201" y="2362200"/>
              <a:chExt cx="533400" cy="549729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5867400" y="23622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5976258" y="23622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6096000" y="2378529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6226628" y="23676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H="1">
                <a:off x="5791201" y="2378529"/>
                <a:ext cx="533400" cy="440871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/>
            <p:cNvGrpSpPr/>
            <p:nvPr/>
          </p:nvGrpSpPr>
          <p:grpSpPr>
            <a:xfrm>
              <a:off x="5791201" y="2329543"/>
              <a:ext cx="1937656" cy="2242457"/>
              <a:chOff x="5791201" y="2329543"/>
              <a:chExt cx="1937656" cy="2242457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>
                <a:off x="6781799" y="23295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6890657" y="23295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7010399" y="2345872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7141027" y="2334986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6705600" y="2345872"/>
                <a:ext cx="533400" cy="440871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5867400" y="32766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5976258" y="32766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6096000" y="3292929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6226628" y="32820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5791201" y="3292929"/>
                <a:ext cx="533400" cy="440871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7619999" y="2337707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7728857" y="2337707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6781799" y="3303815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5921829" y="40386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6030687" y="40386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TextBox 4"/>
          <p:cNvSpPr txBox="1">
            <a:spLocks noChangeArrowheads="1"/>
          </p:cNvSpPr>
          <p:nvPr/>
        </p:nvSpPr>
        <p:spPr bwMode="auto">
          <a:xfrm>
            <a:off x="2519814" y="5943600"/>
            <a:ext cx="4740957" cy="52322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"/>
          <p:cNvSpPr txBox="1">
            <a:spLocks noChangeArrowheads="1"/>
          </p:cNvSpPr>
          <p:nvPr/>
        </p:nvSpPr>
        <p:spPr bwMode="auto">
          <a:xfrm>
            <a:off x="2118632" y="5932361"/>
            <a:ext cx="6858227" cy="52322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ghim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"/>
          <p:cNvSpPr txBox="1">
            <a:spLocks noChangeArrowheads="1"/>
          </p:cNvSpPr>
          <p:nvPr/>
        </p:nvSpPr>
        <p:spPr bwMode="auto">
          <a:xfrm>
            <a:off x="2245178" y="5512713"/>
            <a:ext cx="6199642" cy="95410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ghim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ghim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-21771" y="4572000"/>
            <a:ext cx="9157273" cy="1200329"/>
            <a:chOff x="166461" y="3733800"/>
            <a:chExt cx="8913393" cy="1200329"/>
          </a:xfrm>
        </p:grpSpPr>
        <p:sp>
          <p:nvSpPr>
            <p:cNvPr id="51" name="TextBox 4"/>
            <p:cNvSpPr txBox="1">
              <a:spLocks noChangeArrowheads="1"/>
            </p:cNvSpPr>
            <p:nvPr/>
          </p:nvSpPr>
          <p:spPr bwMode="auto">
            <a:xfrm>
              <a:off x="166461" y="3733800"/>
              <a:ext cx="8690655" cy="120032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ghim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ô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trắng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tổng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xoay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ghim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4971503"/>
                </p:ext>
              </p:extLst>
            </p:nvPr>
          </p:nvGraphicFramePr>
          <p:xfrm>
            <a:off x="8634377" y="3733800"/>
            <a:ext cx="445477" cy="767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3" name="Equation" r:id="rId3" imgW="228600" imgH="393480" progId="Equation.DSMT4">
                    <p:embed/>
                  </p:oleObj>
                </mc:Choice>
                <mc:Fallback>
                  <p:oleObj name="Equation" r:id="rId3" imgW="22860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8634377" y="3733800"/>
                          <a:ext cx="445477" cy="7672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3" name="Group 52"/>
          <p:cNvGrpSpPr/>
          <p:nvPr/>
        </p:nvGrpSpPr>
        <p:grpSpPr>
          <a:xfrm>
            <a:off x="125072" y="5266491"/>
            <a:ext cx="8871630" cy="1200329"/>
            <a:chOff x="166461" y="3733800"/>
            <a:chExt cx="8690655" cy="1200329"/>
          </a:xfrm>
        </p:grpSpPr>
        <p:sp>
          <p:nvSpPr>
            <p:cNvPr id="54" name="TextBox 4"/>
            <p:cNvSpPr txBox="1">
              <a:spLocks noChangeArrowheads="1"/>
            </p:cNvSpPr>
            <p:nvPr/>
          </p:nvSpPr>
          <p:spPr bwMode="auto">
            <a:xfrm>
              <a:off x="166461" y="3733800"/>
              <a:ext cx="8690655" cy="120032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còn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gọi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xác</a:t>
              </a:r>
              <a:r>
                <a:rPr lang="en-US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suất</a:t>
              </a:r>
              <a:r>
                <a:rPr lang="en-US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nghiệm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sự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kiện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ghim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ô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trắng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20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thử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55" name="Object 5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4596099"/>
                </p:ext>
              </p:extLst>
            </p:nvPr>
          </p:nvGraphicFramePr>
          <p:xfrm>
            <a:off x="166461" y="3809999"/>
            <a:ext cx="445477" cy="767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4" name="Equation" r:id="rId5" imgW="228600" imgH="393480" progId="Equation.DSMT4">
                    <p:embed/>
                  </p:oleObj>
                </mc:Choice>
                <mc:Fallback>
                  <p:oleObj name="Equation" r:id="rId5" imgW="22860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66461" y="3809999"/>
                          <a:ext cx="445477" cy="7672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132240"/>
            <a:ext cx="1976889" cy="2033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438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21" grpId="0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1771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XÁC SUẤT THỰC NGHIỆM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142" descr="Tập tin:Đồng xu 5000 đồng.jpg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402811"/>
              </p:ext>
            </p:extLst>
          </p:nvPr>
        </p:nvGraphicFramePr>
        <p:xfrm>
          <a:off x="4230688" y="762000"/>
          <a:ext cx="47244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320"/>
                <a:gridCol w="3307080"/>
              </a:tblGrid>
              <a:tr h="913908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Trắng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034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Đen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034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xám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7168" name="Group 7167"/>
          <p:cNvGrpSpPr/>
          <p:nvPr/>
        </p:nvGrpSpPr>
        <p:grpSpPr>
          <a:xfrm>
            <a:off x="6003472" y="871210"/>
            <a:ext cx="1937656" cy="2242457"/>
            <a:chOff x="5791201" y="2329543"/>
            <a:chExt cx="1937656" cy="2242457"/>
          </a:xfrm>
        </p:grpSpPr>
        <p:grpSp>
          <p:nvGrpSpPr>
            <p:cNvPr id="19" name="Group 18"/>
            <p:cNvGrpSpPr/>
            <p:nvPr/>
          </p:nvGrpSpPr>
          <p:grpSpPr>
            <a:xfrm>
              <a:off x="5791201" y="2362200"/>
              <a:ext cx="533400" cy="549729"/>
              <a:chOff x="5791201" y="2362200"/>
              <a:chExt cx="533400" cy="549729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5867400" y="23622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5976258" y="23622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6096000" y="2378529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6226628" y="23676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H="1">
                <a:off x="5791201" y="2378529"/>
                <a:ext cx="533400" cy="440871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/>
            <p:cNvGrpSpPr/>
            <p:nvPr/>
          </p:nvGrpSpPr>
          <p:grpSpPr>
            <a:xfrm>
              <a:off x="5791201" y="2329543"/>
              <a:ext cx="1937656" cy="2242457"/>
              <a:chOff x="5791201" y="2329543"/>
              <a:chExt cx="1937656" cy="2242457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>
                <a:off x="6781799" y="23295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6890657" y="23295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7010399" y="2345872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7141027" y="2334986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6705600" y="2345872"/>
                <a:ext cx="533400" cy="440871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5867400" y="32766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5976258" y="32766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6096000" y="3292929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6226628" y="32820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5791201" y="3292929"/>
                <a:ext cx="533400" cy="440871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7619999" y="2337707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7728857" y="2337707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6781799" y="3303815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5921829" y="40386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6030687" y="40386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TextBox 4"/>
          <p:cNvSpPr txBox="1">
            <a:spLocks noChangeArrowheads="1"/>
          </p:cNvSpPr>
          <p:nvPr/>
        </p:nvSpPr>
        <p:spPr bwMode="auto">
          <a:xfrm>
            <a:off x="1768700" y="5818102"/>
            <a:ext cx="6308499" cy="95410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ghim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xám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5400" y="3581400"/>
            <a:ext cx="8928441" cy="1387382"/>
            <a:chOff x="166461" y="3733800"/>
            <a:chExt cx="8690655" cy="1387382"/>
          </a:xfrm>
        </p:grpSpPr>
        <p:sp>
          <p:nvSpPr>
            <p:cNvPr id="51" name="TextBox 4"/>
            <p:cNvSpPr txBox="1">
              <a:spLocks noChangeArrowheads="1"/>
            </p:cNvSpPr>
            <p:nvPr/>
          </p:nvSpPr>
          <p:spPr bwMode="auto">
            <a:xfrm>
              <a:off x="166461" y="3733800"/>
              <a:ext cx="8690655" cy="62061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Xác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suất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nghiệm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sự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kiện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ghim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ô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xám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26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3874262"/>
                </p:ext>
              </p:extLst>
            </p:nvPr>
          </p:nvGraphicFramePr>
          <p:xfrm>
            <a:off x="4581157" y="4354419"/>
            <a:ext cx="1063112" cy="766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0" name="Equation" r:id="rId3" imgW="545760" imgH="393480" progId="Equation.DSMT4">
                    <p:embed/>
                  </p:oleObj>
                </mc:Choice>
                <mc:Fallback>
                  <p:oleObj name="Equation" r:id="rId3" imgW="54576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581157" y="4354419"/>
                          <a:ext cx="1063112" cy="7667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632" y="1038183"/>
            <a:ext cx="1976889" cy="2033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" name="Group 39"/>
          <p:cNvGrpSpPr/>
          <p:nvPr/>
        </p:nvGrpSpPr>
        <p:grpSpPr>
          <a:xfrm>
            <a:off x="96667" y="5147112"/>
            <a:ext cx="8928439" cy="1341979"/>
            <a:chOff x="166461" y="3733800"/>
            <a:chExt cx="8690655" cy="1341979"/>
          </a:xfrm>
        </p:grpSpPr>
        <p:sp>
          <p:nvSpPr>
            <p:cNvPr id="41" name="TextBox 4"/>
            <p:cNvSpPr txBox="1">
              <a:spLocks noChangeArrowheads="1"/>
            </p:cNvSpPr>
            <p:nvPr/>
          </p:nvSpPr>
          <p:spPr bwMode="auto">
            <a:xfrm>
              <a:off x="166461" y="3733800"/>
              <a:ext cx="8690655" cy="69249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Xác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suất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nghiệm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sự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kiện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ghim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ô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đen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26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98575393"/>
                </p:ext>
              </p:extLst>
            </p:nvPr>
          </p:nvGraphicFramePr>
          <p:xfrm>
            <a:off x="4511789" y="4309016"/>
            <a:ext cx="1112559" cy="766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1" name="Equation" r:id="rId6" imgW="571320" imgH="393480" progId="Equation.DSMT4">
                    <p:embed/>
                  </p:oleObj>
                </mc:Choice>
                <mc:Fallback>
                  <p:oleObj name="Equation" r:id="rId6" imgW="57132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511789" y="4309016"/>
                          <a:ext cx="1112559" cy="7667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0150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29000" y="2491274"/>
            <a:ext cx="4267200" cy="692497"/>
            <a:chOff x="3429000" y="2491274"/>
            <a:chExt cx="4267200" cy="692497"/>
          </a:xfrm>
        </p:grpSpPr>
        <p:sp>
          <p:nvSpPr>
            <p:cNvPr id="41" name="TextBox 4"/>
            <p:cNvSpPr txBox="1">
              <a:spLocks noChangeArrowheads="1"/>
            </p:cNvSpPr>
            <p:nvPr/>
          </p:nvSpPr>
          <p:spPr bwMode="auto">
            <a:xfrm>
              <a:off x="3896433" y="2491274"/>
              <a:ext cx="3332333" cy="69249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sự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kiện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A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xảy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ra</a:t>
              </a:r>
              <a:endParaRPr lang="en-US" sz="26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3429000" y="3142059"/>
              <a:ext cx="426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4"/>
          <p:cNvSpPr txBox="1">
            <a:spLocks noChangeArrowheads="1"/>
          </p:cNvSpPr>
          <p:nvPr/>
        </p:nvSpPr>
        <p:spPr bwMode="auto">
          <a:xfrm>
            <a:off x="3429000" y="3048000"/>
            <a:ext cx="4876800" cy="6924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1771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XÁC SUẤT THỰC NGHIỆM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142" descr="Tập tin:Đồng xu 5000 đồng.jpg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96667" y="1295400"/>
            <a:ext cx="8928441" cy="3693319"/>
            <a:chOff x="166461" y="3733800"/>
            <a:chExt cx="8690655" cy="3693319"/>
          </a:xfrm>
        </p:grpSpPr>
        <p:sp>
          <p:nvSpPr>
            <p:cNvPr id="51" name="TextBox 4"/>
            <p:cNvSpPr txBox="1">
              <a:spLocks noChangeArrowheads="1"/>
            </p:cNvSpPr>
            <p:nvPr/>
          </p:nvSpPr>
          <p:spPr bwMode="auto">
            <a:xfrm>
              <a:off x="166461" y="3733800"/>
              <a:ext cx="8690655" cy="369331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hiện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lặp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đi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lặp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hoạt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động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n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Gọi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n(A)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sự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kiện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A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xảy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ra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n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endParaRPr lang="en-US" sz="2600" dirty="0" smtClean="0">
                <a:latin typeface="Times New Roman" pitchFamily="18" charset="0"/>
                <a:cs typeface="Times New Roman" pitchFamily="18" charset="0"/>
              </a:endParaRPr>
            </a:p>
            <a:p>
              <a:pPr eaLnBrk="1" hangingPunct="1">
                <a:lnSpc>
                  <a:spcPct val="150000"/>
                </a:lnSpc>
              </a:pPr>
              <a:endParaRPr lang="en-US" sz="2600" dirty="0">
                <a:latin typeface="Times New Roman" pitchFamily="18" charset="0"/>
                <a:cs typeface="Times New Roman" pitchFamily="18" charset="0"/>
              </a:endParaRPr>
            </a:p>
            <a:p>
              <a:pPr eaLnBrk="1" hangingPunct="1">
                <a:lnSpc>
                  <a:spcPct val="150000"/>
                </a:lnSpc>
              </a:pPr>
              <a:endParaRPr lang="en-US" sz="2600" dirty="0" smtClean="0">
                <a:latin typeface="Times New Roman" pitchFamily="18" charset="0"/>
                <a:cs typeface="Times New Roman" pitchFamily="18" charset="0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gọi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xác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suất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nghiệm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sự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kiện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A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n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hoạt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động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vừa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hiện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6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7049211"/>
                </p:ext>
              </p:extLst>
            </p:nvPr>
          </p:nvGraphicFramePr>
          <p:xfrm>
            <a:off x="2149146" y="5070178"/>
            <a:ext cx="1250467" cy="10205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6" name="Equation" r:id="rId3" imgW="482400" imgH="393480" progId="Equation.DSMT4">
                    <p:embed/>
                  </p:oleObj>
                </mc:Choice>
                <mc:Fallback>
                  <p:oleObj name="Equation" r:id="rId3" imgW="48240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149146" y="5070178"/>
                          <a:ext cx="1250467" cy="102056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4667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1231</Words>
  <Application>Microsoft Office PowerPoint</Application>
  <PresentationFormat>On-screen Show (4:3)</PresentationFormat>
  <Paragraphs>159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93</cp:revision>
  <dcterms:created xsi:type="dcterms:W3CDTF">2021-07-27T23:26:22Z</dcterms:created>
  <dcterms:modified xsi:type="dcterms:W3CDTF">2021-08-07T07:05:20Z</dcterms:modified>
</cp:coreProperties>
</file>