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20" r:id="rId2"/>
  </p:sldMasterIdLst>
  <p:notesMasterIdLst>
    <p:notesMasterId r:id="rId31"/>
  </p:notesMasterIdLst>
  <p:sldIdLst>
    <p:sldId id="469" r:id="rId3"/>
    <p:sldId id="468" r:id="rId4"/>
    <p:sldId id="472" r:id="rId5"/>
    <p:sldId id="473" r:id="rId6"/>
    <p:sldId id="474" r:id="rId7"/>
    <p:sldId id="475" r:id="rId8"/>
    <p:sldId id="447" r:id="rId9"/>
    <p:sldId id="490" r:id="rId10"/>
    <p:sldId id="466" r:id="rId11"/>
    <p:sldId id="476" r:id="rId12"/>
    <p:sldId id="457" r:id="rId13"/>
    <p:sldId id="467" r:id="rId14"/>
    <p:sldId id="480" r:id="rId15"/>
    <p:sldId id="493" r:id="rId16"/>
    <p:sldId id="494" r:id="rId17"/>
    <p:sldId id="477" r:id="rId18"/>
    <p:sldId id="478" r:id="rId19"/>
    <p:sldId id="479" r:id="rId20"/>
    <p:sldId id="481" r:id="rId21"/>
    <p:sldId id="489" r:id="rId22"/>
    <p:sldId id="483" r:id="rId23"/>
    <p:sldId id="484" r:id="rId24"/>
    <p:sldId id="485" r:id="rId25"/>
    <p:sldId id="486" r:id="rId26"/>
    <p:sldId id="487" r:id="rId27"/>
    <p:sldId id="488" r:id="rId28"/>
    <p:sldId id="451" r:id="rId29"/>
    <p:sldId id="49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00CC"/>
    <a:srgbClr val="00FFFF"/>
    <a:srgbClr val="FFFF00"/>
    <a:srgbClr val="CC3300"/>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85E7B-ED6C-472F-AEFA-BDC30183E262}"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1322C-8887-4A77-A1A7-E053E81E8514}" type="slidenum">
              <a:rPr lang="en-US" smtClean="0"/>
              <a:t>‹#›</a:t>
            </a:fld>
            <a:endParaRPr lang="en-US"/>
          </a:p>
        </p:txBody>
      </p:sp>
    </p:spTree>
    <p:extLst>
      <p:ext uri="{BB962C8B-B14F-4D97-AF65-F5344CB8AC3E}">
        <p14:creationId xmlns:p14="http://schemas.microsoft.com/office/powerpoint/2010/main" val="189264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95331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82" y="1777434"/>
            <a:ext cx="10805047" cy="276375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grpSp>
        <p:nvGrpSpPr>
          <p:cNvPr id="2"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48408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32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5" y="4"/>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41094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8050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23" y="4"/>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5332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7"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Frame 2">
            <a:extLst>
              <a:ext uri="{FF2B5EF4-FFF2-40B4-BE49-F238E27FC236}">
                <a16:creationId xmlns:a16="http://schemas.microsoft.com/office/drawing/2014/main" id="{31414031-C26E-4379-84D6-EB0DADCE361E}"/>
              </a:ext>
            </a:extLst>
          </p:cNvPr>
          <p:cNvSpPr/>
          <p:nvPr userDrawn="1"/>
        </p:nvSpPr>
        <p:spPr>
          <a:xfrm>
            <a:off x="7604924" y="2426336"/>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43355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49" y="0"/>
            <a:ext cx="4057651" cy="6858000"/>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5" y="0"/>
            <a:ext cx="2038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2400"/>
          </a:p>
        </p:txBody>
      </p:sp>
    </p:spTree>
    <p:extLst>
      <p:ext uri="{BB962C8B-B14F-4D97-AF65-F5344CB8AC3E}">
        <p14:creationId xmlns:p14="http://schemas.microsoft.com/office/powerpoint/2010/main" val="1995063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9"/>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25480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4227515"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5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32349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CONTENTS LAYOUT_04">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48EF60E7-2AC2-48D6-8B00-05C279CC0ECE}"/>
              </a:ext>
            </a:extLst>
          </p:cNvPr>
          <p:cNvGrpSpPr/>
          <p:nvPr userDrawn="1"/>
        </p:nvGrpSpPr>
        <p:grpSpPr>
          <a:xfrm>
            <a:off x="657612" y="2862016"/>
            <a:ext cx="4116403" cy="3237621"/>
            <a:chOff x="2444748" y="555045"/>
            <a:chExt cx="7282048" cy="5727454"/>
          </a:xfrm>
        </p:grpSpPr>
        <p:sp>
          <p:nvSpPr>
            <p:cNvPr id="16" name="Freeform: Shape 15">
              <a:extLst>
                <a:ext uri="{FF2B5EF4-FFF2-40B4-BE49-F238E27FC236}">
                  <a16:creationId xmlns:a16="http://schemas.microsoft.com/office/drawing/2014/main"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2400" dirty="0"/>
            </a:p>
          </p:txBody>
        </p:sp>
        <p:sp>
          <p:nvSpPr>
            <p:cNvPr id="18" name="Freeform: Shape 17">
              <a:extLst>
                <a:ext uri="{FF2B5EF4-FFF2-40B4-BE49-F238E27FC236}">
                  <a16:creationId xmlns:a16="http://schemas.microsoft.com/office/drawing/2014/main"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2400" dirty="0"/>
            </a:p>
          </p:txBody>
        </p:sp>
        <p:sp>
          <p:nvSpPr>
            <p:cNvPr id="20" name="Freeform: Shape 19">
              <a:extLst>
                <a:ext uri="{FF2B5EF4-FFF2-40B4-BE49-F238E27FC236}">
                  <a16:creationId xmlns:a16="http://schemas.microsoft.com/office/drawing/2014/main"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2400" dirty="0"/>
            </a:p>
          </p:txBody>
        </p:sp>
      </p:grpSp>
      <p:sp>
        <p:nvSpPr>
          <p:cNvPr id="8" name="그림 개체 틀 2"/>
          <p:cNvSpPr>
            <a:spLocks noGrp="1"/>
          </p:cNvSpPr>
          <p:nvPr>
            <p:ph type="pic" sz="quarter" idx="14" hasCustomPrompt="1"/>
          </p:nvPr>
        </p:nvSpPr>
        <p:spPr>
          <a:xfrm>
            <a:off x="0" y="6"/>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lIns="68576" tIns="34289" rIns="68576" bIns="34289" anchor="ctr"/>
          <a:lstStyle>
            <a:lvl1pPr marL="0" indent="0" algn="ctr">
              <a:buNone/>
              <a:defRPr sz="1867">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id="{E3B81D7B-48E6-41E9-9E21-6FE41BC0C7FE}"/>
              </a:ext>
            </a:extLst>
          </p:cNvPr>
          <p:cNvSpPr>
            <a:spLocks noGrp="1"/>
          </p:cNvSpPr>
          <p:nvPr>
            <p:ph type="pic" sz="quarter" idx="42" hasCustomPrompt="1"/>
          </p:nvPr>
        </p:nvSpPr>
        <p:spPr>
          <a:xfrm>
            <a:off x="828877" y="3044161"/>
            <a:ext cx="3773881" cy="2161451"/>
          </a:xfrm>
          <a:prstGeom prst="rect">
            <a:avLst/>
          </a:prstGeom>
          <a:solidFill>
            <a:schemeClr val="bg1">
              <a:lumMod val="95000"/>
            </a:schemeClr>
          </a:solidFill>
        </p:spPr>
        <p:txBody>
          <a:bodyPr lIns="68576" tIns="34289" rIns="68576" bIns="34289"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3" name="Group 23">
            <a:extLst>
              <a:ext uri="{FF2B5EF4-FFF2-40B4-BE49-F238E27FC236}">
                <a16:creationId xmlns:a16="http://schemas.microsoft.com/office/drawing/2014/main" id="{39925AEE-E6B9-41A6-9DFB-D10FFACC677C}"/>
              </a:ext>
            </a:extLst>
          </p:cNvPr>
          <p:cNvGrpSpPr/>
          <p:nvPr userDrawn="1"/>
        </p:nvGrpSpPr>
        <p:grpSpPr>
          <a:xfrm>
            <a:off x="10836997" y="5709195"/>
            <a:ext cx="1183155" cy="960212"/>
            <a:chOff x="2002422" y="1255190"/>
            <a:chExt cx="6189146" cy="5022917"/>
          </a:xfrm>
        </p:grpSpPr>
        <p:grpSp>
          <p:nvGrpSpPr>
            <p:cNvPr id="4" name="Group 24">
              <a:extLst>
                <a:ext uri="{FF2B5EF4-FFF2-40B4-BE49-F238E27FC236}">
                  <a16:creationId xmlns:a16="http://schemas.microsoft.com/office/drawing/2014/main"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a16="http://schemas.microsoft.com/office/drawing/2014/main"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3" name="Freeform: Shape 32">
                <a:extLst>
                  <a:ext uri="{FF2B5EF4-FFF2-40B4-BE49-F238E27FC236}">
                    <a16:creationId xmlns:a16="http://schemas.microsoft.com/office/drawing/2014/main"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5" name="Group 25">
              <a:extLst>
                <a:ext uri="{FF2B5EF4-FFF2-40B4-BE49-F238E27FC236}">
                  <a16:creationId xmlns:a16="http://schemas.microsoft.com/office/drawing/2014/main"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a16="http://schemas.microsoft.com/office/drawing/2014/main"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1" name="Freeform: Shape 30">
                <a:extLst>
                  <a:ext uri="{FF2B5EF4-FFF2-40B4-BE49-F238E27FC236}">
                    <a16:creationId xmlns:a16="http://schemas.microsoft.com/office/drawing/2014/main"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6" name="Group 26">
              <a:extLst>
                <a:ext uri="{FF2B5EF4-FFF2-40B4-BE49-F238E27FC236}">
                  <a16:creationId xmlns:a16="http://schemas.microsoft.com/office/drawing/2014/main"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a16="http://schemas.microsoft.com/office/drawing/2014/main"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34" name="Rectangle 33">
            <a:extLst>
              <a:ext uri="{FF2B5EF4-FFF2-40B4-BE49-F238E27FC236}">
                <a16:creationId xmlns:a16="http://schemas.microsoft.com/office/drawing/2014/main"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358343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44C25B40-3937-47DD-9BA7-60F2D2F3358C}"/>
              </a:ext>
            </a:extLst>
          </p:cNvPr>
          <p:cNvGrpSpPr/>
          <p:nvPr userDrawn="1"/>
        </p:nvGrpSpPr>
        <p:grpSpPr>
          <a:xfrm>
            <a:off x="10836997" y="5709195"/>
            <a:ext cx="1183155" cy="960212"/>
            <a:chOff x="2002422" y="1255190"/>
            <a:chExt cx="6189146" cy="5022917"/>
          </a:xfrm>
        </p:grpSpPr>
        <p:grpSp>
          <p:nvGrpSpPr>
            <p:cNvPr id="6"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1"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2"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3" name="Group 2">
            <a:extLst>
              <a:ext uri="{FF2B5EF4-FFF2-40B4-BE49-F238E27FC236}">
                <a16:creationId xmlns:a16="http://schemas.microsoft.com/office/drawing/2014/main"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4" name="Group 5">
            <a:extLst>
              <a:ext uri="{FF2B5EF4-FFF2-40B4-BE49-F238E27FC236}">
                <a16:creationId xmlns:a16="http://schemas.microsoft.com/office/drawing/2014/main"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187121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2487"/>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9438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123483"/>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3"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bg1"/>
              </a:solidFill>
            </a:endParaRPr>
          </a:p>
        </p:txBody>
      </p:sp>
      <p:sp>
        <p:nvSpPr>
          <p:cNvPr id="5" name="Half Frame 4"/>
          <p:cNvSpPr/>
          <p:nvPr userDrawn="1"/>
        </p:nvSpPr>
        <p:spPr>
          <a:xfrm rot="5400000">
            <a:off x="3057182" y="1276655"/>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42281"/>
            <a:ext cx="2232248" cy="543865"/>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Resize without losing quality</a:t>
            </a:r>
            <a:endParaRPr lang="ko-KR" altLang="en-US" sz="1467"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369"/>
            <a:ext cx="2232248" cy="769632"/>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Change Fill Color &amp;</a:t>
            </a:r>
          </a:p>
          <a:p>
            <a:r>
              <a:rPr lang="en-US" altLang="ko-KR" sz="1467" b="1" dirty="0">
                <a:solidFill>
                  <a:schemeClr val="bg1"/>
                </a:solidFill>
                <a:latin typeface="Arial" pitchFamily="34" charset="0"/>
                <a:cs typeface="Arial" pitchFamily="34" charset="0"/>
              </a:rPr>
              <a:t>Line Color</a:t>
            </a:r>
            <a:endParaRPr lang="ko-KR" altLang="en-US" sz="1467"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10975"/>
            <a:ext cx="2232000" cy="318098"/>
          </a:xfrm>
          <a:prstGeom prst="rect">
            <a:avLst/>
          </a:prstGeom>
          <a:noFill/>
        </p:spPr>
        <p:txBody>
          <a:bodyPr wrap="square" lIns="91435" tIns="45719" rIns="91435" bIns="45719" rtlCol="0" anchor="ctr">
            <a:spAutoFit/>
          </a:bodyPr>
          <a:lstStyle/>
          <a:p>
            <a:r>
              <a:rPr lang="en-US" altLang="ko-KR" sz="1467" dirty="0">
                <a:solidFill>
                  <a:schemeClr val="bg1"/>
                </a:solidFill>
                <a:latin typeface="Arial" pitchFamily="34" charset="0"/>
                <a:cs typeface="Arial" pitchFamily="34" charset="0"/>
              </a:rPr>
              <a:t>www.allppt.com</a:t>
            </a:r>
            <a:endParaRPr lang="ko-KR" altLang="en-US" sz="1467"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3"/>
          </a:xfrm>
          <a:prstGeom prst="rect">
            <a:avLst/>
          </a:prstGeom>
          <a:noFill/>
        </p:spPr>
        <p:txBody>
          <a:bodyPr wrap="square" lIns="91435" tIns="45719" rIns="91435"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7512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5B7AB2-1694-45D5-B568-67ABEA180A1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889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F77F-37AF-4273-9F73-59DBFE02A2B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761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A14B4B-50A1-4B8D-81DC-CAA4FC79F01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7701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BF5146-F682-494A-9AD9-1A631546CEA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7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1340C3-63C7-465C-8116-D80F2AC0A73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8228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33D03A-81E0-444E-8056-BC08A4FB2C8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8345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2608B8-0353-4B23-994B-33B868368AB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9956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DD5E2-DB40-4F52-A69D-7813E1B49E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531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97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24F1A-D2A1-46D3-A697-EF2961F47B1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6107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AB6F-FE07-464A-98A7-2B7CEE8468F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99991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D2710-1AFC-4BF5-BA5D-AC9A5C7D0C0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166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28" y="5896217"/>
            <a:ext cx="12304295" cy="979715"/>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416156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4" name="Freeform: Shape 3">
            <a:extLst>
              <a:ext uri="{FF2B5EF4-FFF2-40B4-BE49-F238E27FC236}">
                <a16:creationId xmlns:a16="http://schemas.microsoft.com/office/drawing/2014/main" id="{D6008956-0B06-40CE-B063-68DF2ECA9D66}"/>
              </a:ext>
            </a:extLst>
          </p:cNvPr>
          <p:cNvSpPr/>
          <p:nvPr userDrawn="1"/>
        </p:nvSpPr>
        <p:spPr>
          <a:xfrm>
            <a:off x="2597374" y="5117077"/>
            <a:ext cx="972431" cy="153378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lIns="91435" tIns="45719" rIns="91435" bIns="45719" rtlCol="0" anchor="ctr"/>
          <a:lstStyle/>
          <a:p>
            <a:endParaRPr lang="en-US" sz="2400"/>
          </a:p>
        </p:txBody>
      </p:sp>
      <p:sp>
        <p:nvSpPr>
          <p:cNvPr id="5" name="Freeform: Shape 4">
            <a:extLst>
              <a:ext uri="{FF2B5EF4-FFF2-40B4-BE49-F238E27FC236}">
                <a16:creationId xmlns:a16="http://schemas.microsoft.com/office/drawing/2014/main" id="{79C46A5D-CDB4-4268-AB6A-AB8617C7B237}"/>
              </a:ext>
            </a:extLst>
          </p:cNvPr>
          <p:cNvSpPr/>
          <p:nvPr userDrawn="1"/>
        </p:nvSpPr>
        <p:spPr>
          <a:xfrm>
            <a:off x="2322360" y="5783325"/>
            <a:ext cx="550021" cy="867531"/>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
        <p:nvSpPr>
          <p:cNvPr id="6" name="Freeform: Shape 5">
            <a:extLst>
              <a:ext uri="{FF2B5EF4-FFF2-40B4-BE49-F238E27FC236}">
                <a16:creationId xmlns:a16="http://schemas.microsoft.com/office/drawing/2014/main" id="{2F8044CC-261A-40D2-AAFB-4B4954FFF4CC}"/>
              </a:ext>
            </a:extLst>
          </p:cNvPr>
          <p:cNvSpPr/>
          <p:nvPr userDrawn="1"/>
        </p:nvSpPr>
        <p:spPr>
          <a:xfrm>
            <a:off x="3188106" y="5913453"/>
            <a:ext cx="467519" cy="73740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14106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2" name="Group 15">
            <a:extLst>
              <a:ext uri="{FF2B5EF4-FFF2-40B4-BE49-F238E27FC236}">
                <a16:creationId xmlns:a16="http://schemas.microsoft.com/office/drawing/2014/main" id="{F21A87D1-0F82-458E-B451-ECFD91BE4FCB}"/>
              </a:ext>
            </a:extLst>
          </p:cNvPr>
          <p:cNvGrpSpPr/>
          <p:nvPr userDrawn="1"/>
        </p:nvGrpSpPr>
        <p:grpSpPr>
          <a:xfrm>
            <a:off x="10836997" y="5709195"/>
            <a:ext cx="1183155" cy="960212"/>
            <a:chOff x="2002422" y="1255190"/>
            <a:chExt cx="6189146" cy="5022917"/>
          </a:xfrm>
        </p:grpSpPr>
        <p:grpSp>
          <p:nvGrpSpPr>
            <p:cNvPr id="3" name="Group 16">
              <a:extLst>
                <a:ext uri="{FF2B5EF4-FFF2-40B4-BE49-F238E27FC236}">
                  <a16:creationId xmlns:a16="http://schemas.microsoft.com/office/drawing/2014/main"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a16="http://schemas.microsoft.com/office/drawing/2014/main"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5" name="Freeform: Shape 24">
                <a:extLst>
                  <a:ext uri="{FF2B5EF4-FFF2-40B4-BE49-F238E27FC236}">
                    <a16:creationId xmlns:a16="http://schemas.microsoft.com/office/drawing/2014/main"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7" name="Group 17">
              <a:extLst>
                <a:ext uri="{FF2B5EF4-FFF2-40B4-BE49-F238E27FC236}">
                  <a16:creationId xmlns:a16="http://schemas.microsoft.com/office/drawing/2014/main"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a16="http://schemas.microsoft.com/office/drawing/2014/main"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8" name="Group 18">
              <a:extLst>
                <a:ext uri="{FF2B5EF4-FFF2-40B4-BE49-F238E27FC236}">
                  <a16:creationId xmlns:a16="http://schemas.microsoft.com/office/drawing/2014/main"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a16="http://schemas.microsoft.com/office/drawing/2014/main"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6" name="Text Placeholder 9">
            <a:extLst>
              <a:ext uri="{FF2B5EF4-FFF2-40B4-BE49-F238E27FC236}">
                <a16:creationId xmlns:a16="http://schemas.microsoft.com/office/drawing/2014/main" id="{1344D31A-8112-4DF1-A619-C1C826BAF1A0}"/>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1" name="Group 26">
            <a:extLst>
              <a:ext uri="{FF2B5EF4-FFF2-40B4-BE49-F238E27FC236}">
                <a16:creationId xmlns:a16="http://schemas.microsoft.com/office/drawing/2014/main" id="{51FD5584-E9AB-4812-B513-6472F68A5E48}"/>
              </a:ext>
            </a:extLst>
          </p:cNvPr>
          <p:cNvGrpSpPr/>
          <p:nvPr userDrawn="1"/>
        </p:nvGrpSpPr>
        <p:grpSpPr>
          <a:xfrm rot="1888331">
            <a:off x="8522107" y="95153"/>
            <a:ext cx="612772" cy="525096"/>
            <a:chOff x="8426854" y="66578"/>
            <a:chExt cx="612772" cy="525096"/>
          </a:xfrm>
        </p:grpSpPr>
        <p:sp>
          <p:nvSpPr>
            <p:cNvPr id="28" name="Freeform: Shape 27">
              <a:extLst>
                <a:ext uri="{FF2B5EF4-FFF2-40B4-BE49-F238E27FC236}">
                  <a16:creationId xmlns:a16="http://schemas.microsoft.com/office/drawing/2014/main"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2" name="Group 29">
            <a:extLst>
              <a:ext uri="{FF2B5EF4-FFF2-40B4-BE49-F238E27FC236}">
                <a16:creationId xmlns:a16="http://schemas.microsoft.com/office/drawing/2014/main" id="{D9EF427C-D4ED-4035-973D-876F3584B9D1}"/>
              </a:ext>
            </a:extLst>
          </p:cNvPr>
          <p:cNvGrpSpPr/>
          <p:nvPr userDrawn="1"/>
        </p:nvGrpSpPr>
        <p:grpSpPr>
          <a:xfrm rot="16200000">
            <a:off x="2915259" y="383347"/>
            <a:ext cx="612772" cy="525096"/>
            <a:chOff x="8426854" y="66578"/>
            <a:chExt cx="612772" cy="525096"/>
          </a:xfrm>
        </p:grpSpPr>
        <p:sp>
          <p:nvSpPr>
            <p:cNvPr id="31" name="Freeform: Shape 30">
              <a:extLst>
                <a:ext uri="{FF2B5EF4-FFF2-40B4-BE49-F238E27FC236}">
                  <a16:creationId xmlns:a16="http://schemas.microsoft.com/office/drawing/2014/main"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32" name="Freeform: Shape 31">
              <a:extLst>
                <a:ext uri="{FF2B5EF4-FFF2-40B4-BE49-F238E27FC236}">
                  <a16:creationId xmlns:a16="http://schemas.microsoft.com/office/drawing/2014/main"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33" name="Rectangle 32">
            <a:extLst>
              <a:ext uri="{FF2B5EF4-FFF2-40B4-BE49-F238E27FC236}">
                <a16:creationId xmlns:a16="http://schemas.microsoft.com/office/drawing/2014/main"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4" name="Rectangle 33">
            <a:extLst>
              <a:ext uri="{FF2B5EF4-FFF2-40B4-BE49-F238E27FC236}">
                <a16:creationId xmlns:a16="http://schemas.microsoft.com/office/drawing/2014/main"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540775235"/>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9" y="230346"/>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37077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5"/>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1657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8416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2710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D422C93-AB79-41B2-9F59-62D5B06A15BE}" type="slidenum">
              <a:rPr lang="en-US" altLang="en-US" smtClean="0">
                <a:solidFill>
                  <a:prstClr val="black">
                    <a:tint val="75000"/>
                  </a:prstClr>
                </a:solidFill>
                <a:latin typeface="Arial" pitchFamily="34" charset="0"/>
              </a:rPr>
              <a:pPr eaLnBrk="0" fontAlgn="base" hangingPunct="0">
                <a:spcBef>
                  <a:spcPct val="0"/>
                </a:spcBef>
                <a:spcAft>
                  <a:spcPct val="0"/>
                </a:spcAft>
              </a:pPr>
              <a:t>‹#›</a:t>
            </a:fld>
            <a:endParaRPr lang="en-US" altLang="en-US">
              <a:solidFill>
                <a:prstClr val="black">
                  <a:tint val="75000"/>
                </a:prstClr>
              </a:solidFill>
              <a:latin typeface="Arial" pitchFamily="34" charset="0"/>
            </a:endParaRPr>
          </a:p>
        </p:txBody>
      </p:sp>
    </p:spTree>
    <p:extLst>
      <p:ext uri="{BB962C8B-B14F-4D97-AF65-F5344CB8AC3E}">
        <p14:creationId xmlns:p14="http://schemas.microsoft.com/office/powerpoint/2010/main" val="41159935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8.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672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6051722"/>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val="1638154156"/>
                    </a:ext>
                  </a:extLst>
                </a:gridCol>
                <a:gridCol w="5064868">
                  <a:extLst>
                    <a:ext uri="{9D8B030D-6E8A-4147-A177-3AD203B41FA5}">
                      <a16:colId xmlns:a16="http://schemas.microsoft.com/office/drawing/2014/main" val="943945128"/>
                    </a:ext>
                  </a:extLst>
                </a:gridCol>
                <a:gridCol w="1307146">
                  <a:extLst>
                    <a:ext uri="{9D8B030D-6E8A-4147-A177-3AD203B41FA5}">
                      <a16:colId xmlns:a16="http://schemas.microsoft.com/office/drawing/2014/main" val="1481664742"/>
                    </a:ext>
                  </a:extLst>
                </a:gridCol>
                <a:gridCol w="3540034">
                  <a:extLst>
                    <a:ext uri="{9D8B030D-6E8A-4147-A177-3AD203B41FA5}">
                      <a16:colId xmlns:a16="http://schemas.microsoft.com/office/drawing/2014/main"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498924088"/>
                  </a:ext>
                </a:extLst>
              </a:tr>
            </a:tbl>
          </a:graphicData>
        </a:graphic>
      </p:graphicFrame>
    </p:spTree>
    <p:extLst>
      <p:ext uri="{BB962C8B-B14F-4D97-AF65-F5344CB8AC3E}">
        <p14:creationId xmlns:p14="http://schemas.microsoft.com/office/powerpoint/2010/main" val="423191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6726311"/>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val="1638154156"/>
                    </a:ext>
                  </a:extLst>
                </a:gridCol>
                <a:gridCol w="5064868">
                  <a:extLst>
                    <a:ext uri="{9D8B030D-6E8A-4147-A177-3AD203B41FA5}">
                      <a16:colId xmlns:a16="http://schemas.microsoft.com/office/drawing/2014/main" val="943945128"/>
                    </a:ext>
                  </a:extLst>
                </a:gridCol>
                <a:gridCol w="1307146">
                  <a:extLst>
                    <a:ext uri="{9D8B030D-6E8A-4147-A177-3AD203B41FA5}">
                      <a16:colId xmlns:a16="http://schemas.microsoft.com/office/drawing/2014/main" val="1481664742"/>
                    </a:ext>
                  </a:extLst>
                </a:gridCol>
                <a:gridCol w="3540034">
                  <a:extLst>
                    <a:ext uri="{9D8B030D-6E8A-4147-A177-3AD203B41FA5}">
                      <a16:colId xmlns:a16="http://schemas.microsoft.com/office/drawing/2014/main"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498924088"/>
                  </a:ext>
                </a:extLst>
              </a:tr>
            </a:tbl>
          </a:graphicData>
        </a:graphic>
      </p:graphicFrame>
      <p:sp>
        <p:nvSpPr>
          <p:cNvPr id="3" name="Rectangle 2"/>
          <p:cNvSpPr/>
          <p:nvPr/>
        </p:nvSpPr>
        <p:spPr>
          <a:xfrm>
            <a:off x="2172788" y="370505"/>
            <a:ext cx="4907281" cy="830997"/>
          </a:xfrm>
          <a:prstGeom prst="rect">
            <a:avLst/>
          </a:prstGeom>
        </p:spPr>
        <p:txBody>
          <a:bodyPr wrap="square">
            <a:spAutoFit/>
          </a:bodyPr>
          <a:lstStyle/>
          <a:p>
            <a:pPr defTabSz="914400">
              <a:defRPr/>
            </a:pPr>
            <a:r>
              <a:rPr lang="en-US" dirty="0" smtClean="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Thanh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Thảo</a:t>
            </a:r>
            <a:r>
              <a:rPr lang="en-US" sz="2400" dirty="0">
                <a:solidFill>
                  <a:schemeClr val="lt1"/>
                </a:solidFill>
                <a:latin typeface="Times New Roman" panose="02020603050405020304" pitchFamily="18" charset="0"/>
                <a:cs typeface="Times New Roman" panose="02020603050405020304" pitchFamily="18" charset="0"/>
              </a:rPr>
              <a:t> (1946), </a:t>
            </a:r>
            <a:r>
              <a:rPr lang="en-US" sz="2400" dirty="0" err="1">
                <a:solidFill>
                  <a:schemeClr val="lt1"/>
                </a:solidFill>
                <a:latin typeface="Times New Roman" panose="02020603050405020304" pitchFamily="18" charset="0"/>
                <a:cs typeface="Times New Roman" panose="02020603050405020304" pitchFamily="18" charset="0"/>
              </a:rPr>
              <a:t>tên</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khai</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sinh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là</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Hồ</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Thành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Công</a:t>
            </a:r>
            <a:r>
              <a:rPr lang="en-US" sz="2400" dirty="0">
                <a:solidFill>
                  <a:schemeClr val="lt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9541" y="2099117"/>
            <a:ext cx="4750528" cy="461665"/>
          </a:xfrm>
          <a:prstGeom prst="rect">
            <a:avLst/>
          </a:prstGeom>
        </p:spPr>
        <p:txBody>
          <a:bodyPr wrap="square">
            <a:spAutoFit/>
          </a:bodyPr>
          <a:lstStyle/>
          <a:p>
            <a:pPr defTabSz="914400">
              <a:defRPr/>
            </a:pPr>
            <a:r>
              <a:rPr lang="en-US" sz="2400" dirty="0" err="1" smtClean="0">
                <a:solidFill>
                  <a:schemeClr val="lt1"/>
                </a:solidFill>
                <a:latin typeface="Times New Roman" panose="02020603050405020304" pitchFamily="18" charset="0"/>
                <a:cs typeface="Times New Roman" panose="02020603050405020304" pitchFamily="18" charset="0"/>
              </a:rPr>
              <a:t>huyện</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Mộ</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Đức</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tỉnh</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Quảng</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Ngãi</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72788" y="2984878"/>
            <a:ext cx="4711338" cy="1569660"/>
          </a:xfrm>
          <a:prstGeom prst="rect">
            <a:avLst/>
          </a:prstGeom>
        </p:spPr>
        <p:txBody>
          <a:bodyPr wrap="square">
            <a:spAutoFit/>
          </a:bodyPr>
          <a:lstStyle/>
          <a:p>
            <a:r>
              <a:rPr lang="vi-VN" sz="2400" dirty="0">
                <a:solidFill>
                  <a:schemeClr val="bg1"/>
                </a:solidFill>
                <a:latin typeface="+mj-lt"/>
              </a:rPr>
              <a:t>Tốt nghiệp khoa Ngữ văn, trường Đại học Tổng hợp Hà Nội, Thanh Thảo vào công tác ở chiến trường miền Nam</a:t>
            </a:r>
            <a:r>
              <a:rPr lang="vi-VN" sz="2400" dirty="0" smtClean="0">
                <a:solidFill>
                  <a:schemeClr val="bg1"/>
                </a:solidFill>
                <a:latin typeface="+mj-lt"/>
              </a:rPr>
              <a:t>.</a:t>
            </a:r>
            <a:endParaRPr lang="vi-VN" sz="2400" dirty="0">
              <a:solidFill>
                <a:schemeClr val="bg1"/>
              </a:solidFill>
              <a:latin typeface="+mj-lt"/>
            </a:endParaRPr>
          </a:p>
        </p:txBody>
      </p:sp>
      <p:sp>
        <p:nvSpPr>
          <p:cNvPr id="6" name="Rectangle 5"/>
          <p:cNvSpPr/>
          <p:nvPr/>
        </p:nvSpPr>
        <p:spPr>
          <a:xfrm>
            <a:off x="2087878" y="5510613"/>
            <a:ext cx="5077100" cy="1200329"/>
          </a:xfrm>
          <a:prstGeom prst="rect">
            <a:avLst/>
          </a:prstGeom>
        </p:spPr>
        <p:txBody>
          <a:bodyPr wrap="square">
            <a:spAutoFit/>
          </a:bodyPr>
          <a:lstStyle/>
          <a:p>
            <a:pPr>
              <a:buNone/>
            </a:pPr>
            <a:r>
              <a:rPr lang="en-US" sz="2400" b="1"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Tác</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phẩm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chính</a:t>
            </a:r>
            <a:r>
              <a:rPr lang="en-US" sz="2400"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Những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người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tới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biển</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ca) </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Dấu</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chân</a:t>
            </a:r>
            <a:r>
              <a:rPr lang="en-US" sz="2400" b="1" i="1" dirty="0">
                <a:solidFill>
                  <a:schemeClr val="bg1"/>
                </a:solidFill>
                <a:latin typeface="Times New Roman" pitchFamily="18" charset="0"/>
                <a:cs typeface="Times New Roman" pitchFamily="18" charset="0"/>
              </a:rPr>
              <a:t> qua </a:t>
            </a:r>
            <a:r>
              <a:rPr lang="en-US" sz="2400" b="1" i="1" dirty="0" err="1">
                <a:solidFill>
                  <a:schemeClr val="bg1"/>
                </a:solidFill>
                <a:latin typeface="Times New Roman" pitchFamily="18" charset="0"/>
                <a:cs typeface="Times New Roman" pitchFamily="18" charset="0"/>
              </a:rPr>
              <a:t>trảng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cỏ</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Khối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vuông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ru-bích</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p>
        </p:txBody>
      </p:sp>
      <p:sp>
        <p:nvSpPr>
          <p:cNvPr id="7" name="Rectangle 6"/>
          <p:cNvSpPr/>
          <p:nvPr/>
        </p:nvSpPr>
        <p:spPr>
          <a:xfrm>
            <a:off x="8514979" y="585948"/>
            <a:ext cx="3321743" cy="400110"/>
          </a:xfrm>
          <a:prstGeom prst="rect">
            <a:avLst/>
          </a:prstGeom>
        </p:spPr>
        <p:txBody>
          <a:bodyPr wrap="none">
            <a:spAutoFit/>
          </a:bodyPr>
          <a:lstStyle/>
          <a:p>
            <a:r>
              <a:rPr lang="vi-VN" sz="2000" dirty="0">
                <a:solidFill>
                  <a:schemeClr val="bg1"/>
                </a:solidFill>
                <a:latin typeface="+mj-lt"/>
              </a:rPr>
              <a:t>- Trích </a:t>
            </a:r>
            <a:r>
              <a:rPr lang="vi-VN" sz="2000" i="1" dirty="0">
                <a:solidFill>
                  <a:schemeClr val="bg1"/>
                </a:solidFill>
                <a:latin typeface="+mj-lt"/>
              </a:rPr>
              <a:t>Dấu chân qua tràng cỏ</a:t>
            </a:r>
            <a:endParaRPr lang="en-US" sz="2000" b="1" dirty="0">
              <a:solidFill>
                <a:schemeClr val="bg1"/>
              </a:solidFill>
              <a:latin typeface="+mj-lt"/>
              <a:cs typeface="Times New Roman" panose="02020603050405020304" pitchFamily="18" charset="0"/>
            </a:endParaRPr>
          </a:p>
        </p:txBody>
      </p:sp>
      <p:sp>
        <p:nvSpPr>
          <p:cNvPr id="8" name="Rectangle 7"/>
          <p:cNvSpPr/>
          <p:nvPr/>
        </p:nvSpPr>
        <p:spPr>
          <a:xfrm>
            <a:off x="8514978" y="2798644"/>
            <a:ext cx="3321743" cy="2246769"/>
          </a:xfrm>
          <a:prstGeom prst="rect">
            <a:avLst/>
          </a:prstGeom>
        </p:spPr>
        <p:txBody>
          <a:bodyPr wrap="square">
            <a:spAutoFit/>
          </a:bodyPr>
          <a:lstStyle/>
          <a:p>
            <a:pPr>
              <a:spcAft>
                <a:spcPts val="0"/>
              </a:spcAft>
            </a:pPr>
            <a:r>
              <a:rPr lang="vi-VN" sz="2000" b="1" dirty="0">
                <a:solidFill>
                  <a:schemeClr val="bg1"/>
                </a:solidFill>
                <a:latin typeface="Times New Roman" panose="02020603050405020304" pitchFamily="18" charset="0"/>
                <a:ea typeface="Times New Roman" panose="02020603050405020304" pitchFamily="18" charset="0"/>
              </a:rPr>
              <a:t>Bố cục</a:t>
            </a:r>
            <a:r>
              <a:rPr lang="en-US" sz="2000" dirty="0">
                <a:solidFill>
                  <a:schemeClr val="bg1"/>
                </a:solidFill>
                <a:latin typeface="Times New Roman" panose="02020603050405020304" pitchFamily="18" charset="0"/>
                <a:ea typeface="Times New Roman" panose="02020603050405020304" pitchFamily="18" charset="0"/>
              </a:rPr>
              <a:t>:  2 </a:t>
            </a:r>
            <a:r>
              <a:rPr lang="en-US" sz="2000" dirty="0" err="1">
                <a:solidFill>
                  <a:schemeClr val="bg1"/>
                </a:solidFill>
                <a:latin typeface="Times New Roman" panose="02020603050405020304" pitchFamily="18" charset="0"/>
                <a:ea typeface="Times New Roman" panose="02020603050405020304" pitchFamily="18" charset="0"/>
              </a:rPr>
              <a:t>phần</a:t>
            </a:r>
            <a:endParaRPr lang="en-US" sz="2000" dirty="0">
              <a:solidFill>
                <a:schemeClr val="bg1"/>
              </a:solidFill>
              <a:latin typeface="Times New Roman" panose="02020603050405020304" pitchFamily="18" charset="0"/>
              <a:ea typeface="Times New Roman" panose="02020603050405020304" pitchFamily="18" charset="0"/>
            </a:endParaRPr>
          </a:p>
          <a:p>
            <a:pPr>
              <a:spcAft>
                <a:spcPts val="0"/>
              </a:spcAft>
            </a:pPr>
            <a:r>
              <a:rPr lang="en-US" sz="2000" i="1" dirty="0" err="1">
                <a:solidFill>
                  <a:schemeClr val="bg1"/>
                </a:solidFill>
                <a:latin typeface="Times New Roman" panose="02020603050405020304" pitchFamily="18" charset="0"/>
                <a:ea typeface="Times New Roman" panose="02020603050405020304" pitchFamily="18" charset="0"/>
              </a:rPr>
              <a:t>Phần</a:t>
            </a:r>
            <a:r>
              <a:rPr lang="en-US" sz="2000" i="1" dirty="0">
                <a:solidFill>
                  <a:schemeClr val="bg1"/>
                </a:solidFill>
                <a:latin typeface="Times New Roman" panose="02020603050405020304" pitchFamily="18" charset="0"/>
                <a:ea typeface="Times New Roman" panose="02020603050405020304" pitchFamily="18" charset="0"/>
              </a:rPr>
              <a:t> I:  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đầu</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quê</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hương</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hình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ảnh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thân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thuộc</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r>
              <a:rPr lang="en-US" sz="2000" dirty="0" err="1">
                <a:solidFill>
                  <a:schemeClr val="bg1"/>
                </a:solidFill>
                <a:latin typeface="Times New Roman" panose="02020603050405020304" pitchFamily="18" charset="0"/>
                <a:ea typeface="Times New Roman" panose="02020603050405020304" pitchFamily="18" charset="0"/>
              </a:rPr>
              <a:t>Phần</a:t>
            </a:r>
            <a:r>
              <a:rPr lang="en-US" sz="2000" dirty="0">
                <a:solidFill>
                  <a:schemeClr val="bg1"/>
                </a:solidFill>
                <a:latin typeface="Times New Roman" panose="02020603050405020304" pitchFamily="18" charset="0"/>
                <a:ea typeface="Times New Roman" panose="02020603050405020304" pitchFamily="18" charset="0"/>
              </a:rPr>
              <a:t> II: </a:t>
            </a:r>
            <a:r>
              <a:rPr lang="en-US" sz="2000" i="1" dirty="0">
                <a:solidFill>
                  <a:schemeClr val="bg1"/>
                </a:solidFill>
                <a:latin typeface="Times New Roman" panose="02020603050405020304" pitchFamily="18" charset="0"/>
                <a:ea typeface="Times New Roman" panose="02020603050405020304" pitchFamily="18" charset="0"/>
              </a:rPr>
              <a:t>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còn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lại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Cảm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xúc</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suy</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ngẫm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của</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nhà</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nỗi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ndParaRPr>
          </a:p>
        </p:txBody>
      </p:sp>
      <p:sp>
        <p:nvSpPr>
          <p:cNvPr id="9" name="Rectangle 8"/>
          <p:cNvSpPr/>
          <p:nvPr/>
        </p:nvSpPr>
        <p:spPr>
          <a:xfrm>
            <a:off x="8678090" y="2099116"/>
            <a:ext cx="2609240" cy="461665"/>
          </a:xfrm>
          <a:prstGeom prst="rect">
            <a:avLst/>
          </a:prstGeom>
        </p:spPr>
        <p:txBody>
          <a:bodyPr wrap="none">
            <a:spAutoFit/>
          </a:bodyPr>
          <a:lstStyle/>
          <a:p>
            <a:pPr>
              <a:spcAft>
                <a:spcPts val="0"/>
              </a:spcAft>
            </a:pPr>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Thể thơ</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Năm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chữ</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9267610" y="5934038"/>
            <a:ext cx="1430200" cy="461665"/>
          </a:xfrm>
          <a:prstGeom prst="rect">
            <a:avLst/>
          </a:prstGeom>
        </p:spPr>
        <p:txBody>
          <a:bodyPr wrap="none">
            <a:spAutoFit/>
          </a:bodyPr>
          <a:lstStyle/>
          <a:p>
            <a:pPr>
              <a:spcAft>
                <a:spcPts val="0"/>
              </a:spcAft>
            </a:pPr>
            <a:r>
              <a:rPr lang="en-US" sz="2400" dirty="0" err="1" smtClean="0">
                <a:solidFill>
                  <a:schemeClr val="bg1"/>
                </a:solidFill>
                <a:latin typeface="Times New Roman" panose="02020603050405020304" pitchFamily="18" charset="0"/>
                <a:ea typeface="Times New Roman" panose="02020603050405020304" pitchFamily="18" charset="0"/>
              </a:rPr>
              <a:t>Biểu</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88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10" y="0"/>
            <a:ext cx="11364684" cy="6688183"/>
          </a:xfrm>
          <a:prstGeom prst="rect">
            <a:avLst/>
          </a:prstGeom>
        </p:spPr>
      </p:pic>
    </p:spTree>
    <p:extLst>
      <p:ext uri="{BB962C8B-B14F-4D97-AF65-F5344CB8AC3E}">
        <p14:creationId xmlns:p14="http://schemas.microsoft.com/office/powerpoint/2010/main" val="207392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2" y="130629"/>
            <a:ext cx="5408022" cy="6559744"/>
          </a:xfrm>
          <a:prstGeom prst="rect">
            <a:avLst/>
          </a:prstGeom>
          <a:ln>
            <a:solidFill>
              <a:schemeClr val="tx1"/>
            </a:solidFill>
          </a:ln>
        </p:spPr>
        <p:txBody>
          <a:bodyPr wrap="square">
            <a:spAutoFit/>
          </a:bodyPr>
          <a:lstStyle/>
          <a:p>
            <a:pPr>
              <a:spcAft>
                <a:spcPts val="0"/>
              </a:spcAf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Nhóm</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 tiếng trong một dòng, cách gieo v</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ầ</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 ngẳt nhịp và chia khổ của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Gặp lá cơm nếp</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có g</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ì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khác so với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Đổng dao mùa xuân?</a:t>
            </a:r>
            <a:r>
              <a:rPr lang="en-US" sz="2200" kern="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Theo em, thể thơ năm chữ có tác dụng gi trong việc thể hiện cảm xúc của nhà thơ?</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Nhóm</a:t>
            </a:r>
            <a:r>
              <a:rPr lang="en-US" sz="2200" b="1" kern="1200" dirty="0">
                <a:solidFill>
                  <a:srgbClr val="000000"/>
                </a:solidFill>
                <a:effectLst/>
                <a:latin typeface="Times New Roman" panose="02020603050405020304" pitchFamily="18" charset="0"/>
                <a:ea typeface="Times New Roman" panose="02020603050405020304" pitchFamily="18" charset="0"/>
              </a:rPr>
              <a:t> 2: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a:t>
            </a:r>
            <a:r>
              <a:rPr lang="en-US" sz="2200" b="1" kern="1200" dirty="0" smtClean="0">
                <a:solidFill>
                  <a:srgbClr val="000000"/>
                </a:solidFill>
                <a:effectLst/>
                <a:latin typeface="Times New Roman" panose="02020603050405020304" pitchFamily="18" charset="0"/>
                <a:ea typeface="Times New Roman" panose="02020603050405020304" pitchFamily="18" charset="0"/>
              </a:rPr>
              <a:t>1: </a:t>
            </a:r>
            <a:r>
              <a:rPr lang="vi-VN" sz="2200" kern="1200" dirty="0">
                <a:solidFill>
                  <a:srgbClr val="00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 và hình ảnh mẹ trong kí ức người con</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rPr>
              <a:t>Hình dung hình ảnh người mẹ trong kí ức của người con</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2.</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Nêu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cách</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hiểu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của</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em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về</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cụm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từ</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thơm</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suốt</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đường</a:t>
            </a:r>
            <a:r>
              <a:rPr lang="en-US" sz="2200" i="1" kern="1200" dirty="0">
                <a:solidFill>
                  <a:srgbClr val="000000"/>
                </a:solidFill>
                <a:effectLst/>
                <a:latin typeface="Times New Roman" panose="02020603050405020304" pitchFamily="18" charset="0"/>
                <a:ea typeface="Times New Roman" panose="02020603050405020304" pitchFamily="18" charset="0"/>
              </a:rPr>
              <a:t> con </a:t>
            </a:r>
            <a:r>
              <a:rPr lang="en-US" sz="2200" kern="1200" dirty="0" err="1">
                <a:solidFill>
                  <a:srgbClr val="000000"/>
                </a:solidFill>
                <a:effectLst/>
                <a:latin typeface="Times New Roman" panose="02020603050405020304" pitchFamily="18" charset="0"/>
                <a:ea typeface="Times New Roman" panose="02020603050405020304" pitchFamily="18" charset="0"/>
              </a:rPr>
              <a:t>trong</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khổ</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thơ</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thứ</a:t>
            </a:r>
            <a:r>
              <a:rPr lang="en-US" sz="2200" kern="1200" dirty="0">
                <a:solidFill>
                  <a:srgbClr val="000000"/>
                </a:solidFill>
                <a:effectLst/>
                <a:latin typeface="Times New Roman" panose="02020603050405020304" pitchFamily="18" charset="0"/>
                <a:ea typeface="Times New Roman" panose="02020603050405020304" pitchFamily="18" charset="0"/>
              </a:rPr>
              <a:t> 2?</a:t>
            </a:r>
            <a:endParaRPr lang="en-US" sz="2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878286" y="130629"/>
            <a:ext cx="6074228" cy="6524863"/>
          </a:xfrm>
          <a:prstGeom prst="rect">
            <a:avLst/>
          </a:prstGeom>
          <a:ln>
            <a:solidFill>
              <a:schemeClr val="tx1"/>
            </a:solidFill>
          </a:ln>
        </p:spPr>
        <p:txBody>
          <a:bodyPr wrap="square">
            <a:spAutoFit/>
          </a:bodyPr>
          <a:lstStyle/>
          <a:p>
            <a:pPr>
              <a:spcAft>
                <a:spcPts val="0"/>
              </a:spcAft>
            </a:pPr>
            <a:r>
              <a:rPr lang="es-ES" sz="2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E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khổ thơ thứ ba, người con thể hiện những tình cảm, cảm xúc gì? Vì sao những tình cảm, cảm xúc ấy lại cùng trào dâng trong tâm hồn người con khi “gặp lá cơm nếp”?</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thường gặp những cụm từ như mùi vị thức ăn, mùi vị trái chín, mùi vị của nước giải khát,… Nghĩa của mùi vị trong những trường hợp đó có giống với nghĩa của mùi vị trong cụm từ mùi vị quê hương hay không? Vì sao?</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nhận xét về cách kết hợp giữa các từ trong hai dòng thơ Mẹ già và đất nước/ Chia đều nỗi nhớ thương. Theo em, hiệu quả của cách kết hợp đó là gì?</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200" b="1" kern="1200" dirty="0" err="1">
                <a:solidFill>
                  <a:srgbClr val="FF0000"/>
                </a:solidFill>
                <a:effectLst/>
                <a:latin typeface="Times New Roman" panose="02020603050405020304" pitchFamily="18" charset="0"/>
                <a:ea typeface="Times New Roman" panose="02020603050405020304" pitchFamily="18" charset="0"/>
              </a:rPr>
              <a:t>Nhóm</a:t>
            </a:r>
            <a:r>
              <a:rPr lang="es-ES" sz="2200" b="1" kern="1200" dirty="0">
                <a:solidFill>
                  <a:srgbClr val="FF0000"/>
                </a:solidFill>
                <a:effectLst/>
                <a:latin typeface="Times New Roman" panose="02020603050405020304" pitchFamily="18" charset="0"/>
                <a:ea typeface="Times New Roman" panose="02020603050405020304" pitchFamily="18" charset="0"/>
              </a:rPr>
              <a:t> 4: </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1. </a:t>
            </a:r>
            <a:r>
              <a:rPr lang="en-US" sz="2200" kern="1200" dirty="0" err="1">
                <a:solidFill>
                  <a:srgbClr val="FF0000"/>
                </a:solidFill>
                <a:effectLst/>
                <a:latin typeface="Times New Roman" panose="02020603050405020304" pitchFamily="18" charset="0"/>
                <a:ea typeface="Times New Roman" panose="02020603050405020304" pitchFamily="18" charset="0"/>
              </a:rPr>
              <a:t>Em</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có</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nhận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xét</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gì</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về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cách</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dùng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từ</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trong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nhan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đề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bài</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thơ</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lá</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cơm</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nếp</a:t>
            </a:r>
            <a:r>
              <a:rPr lang="en-US" sz="2200" kern="1200" dirty="0">
                <a:solidFill>
                  <a:srgbClr val="FF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2: </a:t>
            </a:r>
            <a:r>
              <a:rPr lang="vi-VN" sz="2200" kern="1200" dirty="0">
                <a:solidFill>
                  <a:srgbClr val="FF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a:t>
            </a:r>
            <a:r>
              <a:rPr lang="en-US" sz="2200" kern="1200" dirty="0" smtClean="0">
                <a:solidFill>
                  <a:srgbClr val="FF0000"/>
                </a:solidFill>
                <a:effectLst/>
                <a:latin typeface="Times New Roman" panose="02020603050405020304" pitchFamily="18" charset="0"/>
                <a:ea typeface="Times New Roman" panose="02020603050405020304" pitchFamily="18" charset="0"/>
              </a:rPr>
              <a:t>?</a:t>
            </a:r>
            <a:r>
              <a:rPr lang="en-US" sz="2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08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6162310"/>
              </p:ext>
            </p:extLst>
          </p:nvPr>
        </p:nvGraphicFramePr>
        <p:xfrm>
          <a:off x="923879" y="292077"/>
          <a:ext cx="10545311" cy="5782150"/>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val="1176042643"/>
                    </a:ext>
                  </a:extLst>
                </a:gridCol>
                <a:gridCol w="3768994">
                  <a:extLst>
                    <a:ext uri="{9D8B030D-6E8A-4147-A177-3AD203B41FA5}">
                      <a16:colId xmlns:a16="http://schemas.microsoft.com/office/drawing/2014/main" val="2790428431"/>
                    </a:ext>
                  </a:extLst>
                </a:gridCol>
                <a:gridCol w="4524282">
                  <a:extLst>
                    <a:ext uri="{9D8B030D-6E8A-4147-A177-3AD203B41FA5}">
                      <a16:colId xmlns:a16="http://schemas.microsoft.com/office/drawing/2014/main"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93280338"/>
                  </a:ext>
                </a:extLst>
              </a:tr>
              <a:tr h="1051178">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Số tiếng</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3372501138"/>
                  </a:ext>
                </a:extLst>
              </a:tr>
              <a:tr h="1293552">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Cách gieo vần</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086056021"/>
                  </a:ext>
                </a:extLst>
              </a:tr>
            </a:tbl>
          </a:graphicData>
        </a:graphic>
      </p:graphicFrame>
    </p:spTree>
    <p:extLst>
      <p:ext uri="{BB962C8B-B14F-4D97-AF65-F5344CB8AC3E}">
        <p14:creationId xmlns:p14="http://schemas.microsoft.com/office/powerpoint/2010/main" val="2072968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2446713"/>
              </p:ext>
            </p:extLst>
          </p:nvPr>
        </p:nvGraphicFramePr>
        <p:xfrm>
          <a:off x="923879" y="292077"/>
          <a:ext cx="10545311" cy="5866434"/>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val="1176042643"/>
                    </a:ext>
                  </a:extLst>
                </a:gridCol>
                <a:gridCol w="3768994">
                  <a:extLst>
                    <a:ext uri="{9D8B030D-6E8A-4147-A177-3AD203B41FA5}">
                      <a16:colId xmlns:a16="http://schemas.microsoft.com/office/drawing/2014/main" val="2790428431"/>
                    </a:ext>
                  </a:extLst>
                </a:gridCol>
                <a:gridCol w="4524282">
                  <a:extLst>
                    <a:ext uri="{9D8B030D-6E8A-4147-A177-3AD203B41FA5}">
                      <a16:colId xmlns:a16="http://schemas.microsoft.com/office/drawing/2014/main"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93280338"/>
                  </a:ext>
                </a:extLst>
              </a:tr>
              <a:tr h="822283">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Số</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tiếng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3372501138"/>
                  </a:ext>
                </a:extLst>
              </a:tr>
              <a:tr h="1606731">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Cách</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gieo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vần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086056021"/>
                  </a:ext>
                </a:extLst>
              </a:tr>
            </a:tbl>
          </a:graphicData>
        </a:graphic>
      </p:graphicFrame>
      <p:sp>
        <p:nvSpPr>
          <p:cNvPr id="4" name="Rectangle 3"/>
          <p:cNvSpPr/>
          <p:nvPr/>
        </p:nvSpPr>
        <p:spPr>
          <a:xfrm>
            <a:off x="4115368" y="1159378"/>
            <a:ext cx="1170513" cy="523220"/>
          </a:xfrm>
          <a:prstGeom prst="rect">
            <a:avLst/>
          </a:prstGeom>
        </p:spPr>
        <p:txBody>
          <a:bodyPr wrap="none">
            <a:spAutoFit/>
          </a:bodyPr>
          <a:lstStyle/>
          <a:p>
            <a:r>
              <a:rPr lang="en-US" sz="2800" dirty="0">
                <a:solidFill>
                  <a:srgbClr val="FFFF00"/>
                </a:solidFill>
                <a:latin typeface="Times New Roman" panose="02020603050405020304" pitchFamily="18" charset="0"/>
                <a:cs typeface="Times New Roman" panose="02020603050405020304" pitchFamily="18" charset="0"/>
              </a:rPr>
              <a:t>5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5" name="Rectangle 4"/>
          <p:cNvSpPr/>
          <p:nvPr/>
        </p:nvSpPr>
        <p:spPr>
          <a:xfrm>
            <a:off x="8477369" y="1159378"/>
            <a:ext cx="1170513" cy="523220"/>
          </a:xfrm>
          <a:prstGeom prst="rect">
            <a:avLst/>
          </a:prstGeom>
        </p:spPr>
        <p:txBody>
          <a:bodyPr wrap="none">
            <a:spAutoFit/>
          </a:bodyPr>
          <a:lstStyle/>
          <a:p>
            <a:r>
              <a:rPr lang="en-US" sz="2800" dirty="0" smtClean="0">
                <a:solidFill>
                  <a:srgbClr val="FFFF00"/>
                </a:solidFill>
                <a:latin typeface="Times New Roman" panose="02020603050405020304" pitchFamily="18" charset="0"/>
                <a:cs typeface="Times New Roman" panose="02020603050405020304" pitchFamily="18" charset="0"/>
              </a:rPr>
              <a:t>4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2" name="Rectangle 1"/>
          <p:cNvSpPr/>
          <p:nvPr/>
        </p:nvSpPr>
        <p:spPr>
          <a:xfrm>
            <a:off x="3318262" y="1903568"/>
            <a:ext cx="3461362" cy="1384995"/>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liền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hai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kế</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tiếp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6" name="Rectangle 5"/>
          <p:cNvSpPr/>
          <p:nvPr/>
        </p:nvSpPr>
        <p:spPr>
          <a:xfrm>
            <a:off x="7243132" y="2072845"/>
            <a:ext cx="3861749"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chẵn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7" name="Rectangle 6"/>
          <p:cNvSpPr/>
          <p:nvPr/>
        </p:nvSpPr>
        <p:spPr>
          <a:xfrm>
            <a:off x="3318262" y="3391967"/>
            <a:ext cx="3291544"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2/3; 1/4; 3/2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8" name="Rectangle 7"/>
          <p:cNvSpPr/>
          <p:nvPr/>
        </p:nvSpPr>
        <p:spPr>
          <a:xfrm>
            <a:off x="7173512" y="3463366"/>
            <a:ext cx="3861749" cy="954107"/>
          </a:xfrm>
          <a:prstGeom prst="rect">
            <a:avLst/>
          </a:prstGeom>
        </p:spPr>
        <p:txBody>
          <a:bodyPr wrap="square">
            <a:spAutoFit/>
          </a:bodyPr>
          <a:lstStyle/>
          <a:p>
            <a:r>
              <a:rPr lang="en-US" sz="2800">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2/2; 1/3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9" name="Rectangle 8"/>
          <p:cNvSpPr/>
          <p:nvPr/>
        </p:nvSpPr>
        <p:spPr>
          <a:xfrm>
            <a:off x="3318262" y="4595494"/>
            <a:ext cx="7786619" cy="1384995"/>
          </a:xfrm>
          <a:prstGeom prst="rect">
            <a:avLst/>
          </a:prstGeom>
        </p:spPr>
        <p:txBody>
          <a:bodyPr wrap="square">
            <a:spAutoFit/>
          </a:bodyPr>
          <a:lstStyle/>
          <a:p>
            <a:r>
              <a:rPr lang="vi-VN" sz="2800" dirty="0">
                <a:solidFill>
                  <a:srgbClr val="FFFF00"/>
                </a:solidFill>
                <a:latin typeface="Times New Roman" panose="02020603050405020304" pitchFamily="18" charset="0"/>
                <a:ea typeface="Times New Roman" panose="02020603050405020304" pitchFamily="18" charset="0"/>
              </a:rPr>
              <a:t>Mỗi khổ có 4 câu thơ, có trường hợp đặc biệt có khổ chỉ 2 câu và 3 câu. Cách chia này nhằm tạo điểm nhấn và sự suy tư cho văn bản.</a:t>
            </a:r>
            <a:endParaRPr lang="en-US" sz="2800" dirty="0">
              <a:solidFill>
                <a:srgbClr val="FFFF00"/>
              </a:solidFill>
            </a:endParaRPr>
          </a:p>
        </p:txBody>
      </p:sp>
    </p:spTree>
    <p:extLst>
      <p:ext uri="{BB962C8B-B14F-4D97-AF65-F5344CB8AC3E}">
        <p14:creationId xmlns:p14="http://schemas.microsoft.com/office/powerpoint/2010/main" val="286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8" y="274321"/>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00CC"/>
                </a:solidFill>
                <a:latin typeface="Times New Roman" panose="02020603050405020304" pitchFamily="18" charset="0"/>
                <a:cs typeface="Times New Roman" panose="02020603050405020304" pitchFamily="18" charset="0"/>
              </a:rPr>
              <a:t>. </a:t>
            </a:r>
            <a:r>
              <a:rPr lang="es-ES" sz="2800" b="1" i="1" dirty="0">
                <a:solidFill>
                  <a:srgbClr val="0000CC"/>
                </a:solidFill>
                <a:latin typeface="Times New Roman" panose="02020603050405020304" pitchFamily="18" charset="0"/>
                <a:cs typeface="Times New Roman" panose="02020603050405020304" pitchFamily="18" charset="0"/>
              </a:rPr>
              <a:t>1.</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sp>
        <p:nvSpPr>
          <p:cNvPr id="3" name="Rectangle 2"/>
          <p:cNvSpPr/>
          <p:nvPr/>
        </p:nvSpPr>
        <p:spPr>
          <a:xfrm>
            <a:off x="7637930" y="889874"/>
            <a:ext cx="4262718" cy="1815882"/>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Thèm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lùng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37753" y="1366928"/>
            <a:ext cx="6096000" cy="2246769"/>
          </a:xfrm>
          <a:prstGeom prst="rect">
            <a:avLst/>
          </a:prstGeom>
        </p:spPr>
        <p:txBody>
          <a:bodyPr>
            <a:spAutoFit/>
          </a:bodyPr>
          <a:lstStyle/>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Hoàn cảnh</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Trên đường hành quân ra mặt trận, anh gặp lá cơm </a:t>
            </a:r>
            <a:r>
              <a:rPr lang="vi-VN" sz="2800" dirty="0" smtClean="0">
                <a:solidFill>
                  <a:srgbClr val="0000FF"/>
                </a:solidFill>
                <a:latin typeface="Times New Roman" panose="02020603050405020304" pitchFamily="18" charset="0"/>
                <a:ea typeface="Times New Roman" panose="02020603050405020304" pitchFamily="18" charset="0"/>
              </a:rPr>
              <a:t>nếp</a:t>
            </a:r>
            <a:r>
              <a:rPr lang="vi-VN"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rPr>
              <a:t>-</a:t>
            </a:r>
            <a:r>
              <a:rPr lang="vi-VN" sz="2800" dirty="0">
                <a:solidFill>
                  <a:srgbClr val="0000FF"/>
                </a:solidFill>
                <a:latin typeface="Times New Roman" panose="02020603050405020304" pitchFamily="18" charset="0"/>
                <a:ea typeface="Times New Roman" panose="02020603050405020304" pitchFamily="18" charset="0"/>
              </a:rPr>
              <a:t>Trong kí ức của người con có </a:t>
            </a:r>
            <a:r>
              <a:rPr lang="vi-VN" sz="2800" i="1" dirty="0">
                <a:solidFill>
                  <a:srgbClr val="0000FF"/>
                </a:solidFill>
                <a:latin typeface="Times New Roman" panose="02020603050405020304" pitchFamily="18" charset="0"/>
                <a:ea typeface="Times New Roman" panose="02020603050405020304" pitchFamily="18" charset="0"/>
              </a:rPr>
              <a:t>bát xôi mùa gặt,</a:t>
            </a:r>
            <a:r>
              <a:rPr lang="vi-VN" sz="2800" dirty="0">
                <a:solidFill>
                  <a:srgbClr val="0000FF"/>
                </a:solidFill>
                <a:latin typeface="Times New Roman" panose="02020603050405020304" pitchFamily="18" charset="0"/>
                <a:ea typeface="Times New Roman" panose="02020603050405020304" pitchFamily="18" charset="0"/>
              </a:rPr>
              <a:t> có cả mùi </a:t>
            </a:r>
            <a:r>
              <a:rPr lang="vi-VN" sz="2800" i="1" dirty="0">
                <a:solidFill>
                  <a:srgbClr val="0000FF"/>
                </a:solidFill>
                <a:latin typeface="Times New Roman" panose="02020603050405020304" pitchFamily="18" charset="0"/>
                <a:ea typeface="Times New Roman" panose="02020603050405020304" pitchFamily="18" charset="0"/>
              </a:rPr>
              <a:t>cơm nếp</a:t>
            </a:r>
            <a:r>
              <a:rPr lang="vi-VN" sz="2800" dirty="0">
                <a:solidFill>
                  <a:srgbClr val="0000FF"/>
                </a:solidFill>
                <a:latin typeface="Times New Roman" panose="02020603050405020304" pitchFamily="18" charset="0"/>
                <a:ea typeface="Times New Roman" panose="02020603050405020304" pitchFamily="18" charset="0"/>
              </a:rPr>
              <a:t> nơi góc bếp nhỏ của </a:t>
            </a:r>
            <a:r>
              <a:rPr lang="vi-VN" sz="2800" dirty="0" smtClean="0">
                <a:solidFill>
                  <a:srgbClr val="0000FF"/>
                </a:solidFill>
                <a:latin typeface="Times New Roman" panose="02020603050405020304" pitchFamily="18" charset="0"/>
                <a:ea typeface="Times New Roman" panose="02020603050405020304" pitchFamily="18" charset="0"/>
              </a:rPr>
              <a:t>mẹ</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537752" y="4044584"/>
            <a:ext cx="11009813" cy="1815882"/>
          </a:xfrm>
          <a:prstGeom prst="rect">
            <a:avLst/>
          </a:prstGeom>
        </p:spPr>
        <p:txBody>
          <a:bodyPr wrap="square">
            <a:spAutoFit/>
          </a:bodyPr>
          <a:lstStyle/>
          <a:p>
            <a:pPr algn="just">
              <a:spcAft>
                <a:spcPts val="0"/>
              </a:spcAft>
            </a:pPr>
            <a:r>
              <a:rPr lang="es-ES" sz="2800" b="1" i="1" dirty="0" err="1" smtClean="0">
                <a:latin typeface="Times New Roman" panose="02020603050405020304" pitchFamily="18" charset="0"/>
                <a:ea typeface="Times New Roman" panose="02020603050405020304" pitchFamily="18" charset="0"/>
              </a:rPr>
              <a:t>Bát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xôi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mùa</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gặt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Thức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quà</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nồng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ấm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ngọt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lành</a:t>
            </a:r>
            <a:r>
              <a:rPr lang="es-ES" sz="2800" b="1" i="1" dirty="0" smtClean="0">
                <a:latin typeface="Times New Roman" panose="02020603050405020304" pitchFamily="18" charset="0"/>
                <a:ea typeface="Times New Roman" panose="02020603050405020304" pitchFamily="18" charset="0"/>
              </a:rPr>
              <a:t>.</a:t>
            </a:r>
          </a:p>
          <a:p>
            <a:pPr algn="just">
              <a:spcAft>
                <a:spcPts val="0"/>
              </a:spcAft>
            </a:pPr>
            <a:r>
              <a:rPr lang="es-ES" sz="2800" b="1" i="1" dirty="0" smtClean="0">
                <a:latin typeface="Times New Roman" panose="02020603050405020304" pitchFamily="18" charset="0"/>
                <a:ea typeface="Times New Roman" panose="02020603050405020304" pitchFamily="18" charset="0"/>
              </a:rPr>
              <a:t>“</a:t>
            </a:r>
            <a:r>
              <a:rPr lang="es-ES" sz="2800" b="1" i="1" dirty="0" err="1" smtClean="0">
                <a:latin typeface="Times New Roman" panose="02020603050405020304" pitchFamily="18" charset="0"/>
                <a:ea typeface="Times New Roman" panose="02020603050405020304" pitchFamily="18" charset="0"/>
              </a:rPr>
              <a:t>Khói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cơm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nếp</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hương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bình</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yên</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trong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kí</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người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lính</a:t>
            </a:r>
            <a:r>
              <a:rPr lang="es-ES" sz="2800" b="1" i="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smtClean="0">
                <a:latin typeface="Times New Roman" panose="02020603050405020304" pitchFamily="18" charset="0"/>
                <a:ea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rPr>
              <a:t>Thèm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tượng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lạ</a:t>
            </a:r>
            <a:r>
              <a:rPr lang="en-US" sz="2800" dirty="0" smtClean="0">
                <a:latin typeface="Times New Roman" panose="02020603050405020304" pitchFamily="18" charset="0"/>
                <a:ea typeface="Times New Roman" panose="02020603050405020304" pitchFamily="18" charset="0"/>
              </a:rPr>
              <a:t>.</a:t>
            </a:r>
          </a:p>
          <a:p>
            <a:pPr algn="just">
              <a:spcAft>
                <a:spcPts val="0"/>
              </a:spcAft>
            </a:pPr>
            <a:r>
              <a:rPr lang="en-US" sz="2800" dirty="0" smtClean="0">
                <a:solidFill>
                  <a:srgbClr val="0000FF"/>
                </a:solidFill>
                <a:latin typeface="Times New Roman" panose="02020603050405020304" pitchFamily="18" charset="0"/>
                <a:ea typeface="Times New Roman" panose="02020603050405020304" pitchFamily="18" charset="0"/>
              </a:rPr>
              <a:t>=&gt; </a:t>
            </a:r>
            <a:r>
              <a:rPr lang="en-US" sz="2800" dirty="0" err="1" smtClean="0">
                <a:solidFill>
                  <a:srgbClr val="0000FF"/>
                </a:solidFill>
                <a:latin typeface="Times New Roman" panose="02020603050405020304" pitchFamily="18" charset="0"/>
                <a:ea typeface="Times New Roman" panose="02020603050405020304" pitchFamily="18" charset="0"/>
              </a:rPr>
              <a:t>Cảm</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nhận</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tinh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tế</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tình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yêu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quê</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nhà</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sâu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sắc</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23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8" y="235132"/>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s-ES" sz="2800" b="1" i="1" dirty="0" smtClean="0">
                <a:solidFill>
                  <a:srgbClr val="0000CC"/>
                </a:solidFill>
                <a:latin typeface="Times New Roman" panose="02020603050405020304" pitchFamily="18" charset="0"/>
                <a:cs typeface="Times New Roman" panose="02020603050405020304" pitchFamily="18" charset="0"/>
              </a:rPr>
              <a:t>1</a:t>
            </a:r>
            <a:r>
              <a:rPr lang="es-ES" sz="2800" b="1" i="1" dirty="0">
                <a:solidFill>
                  <a:srgbClr val="0000CC"/>
                </a:solidFill>
                <a:latin typeface="Times New Roman" panose="02020603050405020304" pitchFamily="18" charset="0"/>
                <a:cs typeface="Times New Roman" panose="02020603050405020304" pitchFamily="18" charset="0"/>
              </a:rPr>
              <a:t>.</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05336731"/>
              </p:ext>
            </p:extLst>
          </p:nvPr>
        </p:nvGraphicFramePr>
        <p:xfrm>
          <a:off x="496388" y="1225346"/>
          <a:ext cx="11090365" cy="3255214"/>
        </p:xfrm>
        <a:graphic>
          <a:graphicData uri="http://schemas.openxmlformats.org/drawingml/2006/table">
            <a:tbl>
              <a:tblPr firstRow="1" firstCol="1" bandRow="1">
                <a:tableStyleId>{5C22544A-7EE6-4342-B048-85BDC9FD1C3A}</a:tableStyleId>
              </a:tblPr>
              <a:tblGrid>
                <a:gridCol w="4388055">
                  <a:extLst>
                    <a:ext uri="{9D8B030D-6E8A-4147-A177-3AD203B41FA5}">
                      <a16:colId xmlns:a16="http://schemas.microsoft.com/office/drawing/2014/main" val="3833892879"/>
                    </a:ext>
                  </a:extLst>
                </a:gridCol>
                <a:gridCol w="6702310">
                  <a:extLst>
                    <a:ext uri="{9D8B030D-6E8A-4147-A177-3AD203B41FA5}">
                      <a16:colId xmlns:a16="http://schemas.microsoft.com/office/drawing/2014/main" val="2146575302"/>
                    </a:ext>
                  </a:extLst>
                </a:gridCol>
              </a:tblGrid>
              <a:tr h="802326">
                <a:tc>
                  <a:txBody>
                    <a:bodyPr/>
                    <a:lstStyle/>
                    <a:p>
                      <a:pPr indent="139700">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Những dòng </a:t>
                      </a:r>
                      <a:r>
                        <a:rPr lang="vi-VN" sz="2800" dirty="0" smtClean="0">
                          <a:solidFill>
                            <a:srgbClr val="C00000"/>
                          </a:solidFill>
                          <a:effectLst/>
                          <a:latin typeface="Times New Roman" panose="02020603050405020304" pitchFamily="18" charset="0"/>
                          <a:cs typeface="Times New Roman" panose="02020603050405020304" pitchFamily="18" charset="0"/>
                        </a:rPr>
                        <a:t>th</a:t>
                      </a:r>
                      <a:r>
                        <a:rPr lang="en-US" sz="2800" dirty="0" smtClean="0">
                          <a:solidFill>
                            <a:srgbClr val="C00000"/>
                          </a:solidFill>
                          <a:effectLst/>
                          <a:latin typeface="Times New Roman" panose="02020603050405020304" pitchFamily="18" charset="0"/>
                          <a:cs typeface="Times New Roman" panose="02020603050405020304" pitchFamily="18" charset="0"/>
                        </a:rPr>
                        <a:t>ơ</a:t>
                      </a:r>
                      <a:r>
                        <a:rPr lang="vi-VN" sz="2800" dirty="0" smtClean="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kể về mẹ</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127000">
                        <a:spcAft>
                          <a:spcPts val="0"/>
                        </a:spcAft>
                      </a:pPr>
                      <a:r>
                        <a:rPr lang="vi-VN" sz="2800" dirty="0">
                          <a:solidFill>
                            <a:srgbClr val="C00000"/>
                          </a:solidFill>
                          <a:effectLst/>
                          <a:latin typeface="+mj-lt"/>
                        </a:rPr>
                        <a:t>Hình ảnh người mẹ trong kí ức người con</a:t>
                      </a:r>
                      <a:endParaRPr lang="en-US" sz="2800" dirty="0">
                        <a:solidFill>
                          <a:srgbClr val="C00000"/>
                        </a:solidFill>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935803367"/>
                  </a:ext>
                </a:extLst>
              </a:tr>
              <a:tr h="2452888">
                <a:tc>
                  <a:txBody>
                    <a:bodyPr/>
                    <a:lstStyle/>
                    <a:p>
                      <a:pPr indent="139700">
                        <a:spcAft>
                          <a:spcPts val="15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342900" lvl="0" indent="-342900">
                        <a:spcAft>
                          <a:spcPts val="1500"/>
                        </a:spcAft>
                        <a:buClr>
                          <a:srgbClr val="000000"/>
                        </a:buClr>
                        <a:buSzPts val="1100"/>
                        <a:buFont typeface="Symbol" panose="05050102010706020507" pitchFamily="18" charset="2"/>
                        <a:buChar char="-"/>
                        <a:tabLst>
                          <a:tab pos="248920" algn="l"/>
                        </a:tabLst>
                      </a:pPr>
                      <a:endParaRPr lang="en-US" sz="2800" u="none" strike="noStrike" spc="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736666403"/>
                  </a:ext>
                </a:extLst>
              </a:tr>
            </a:tbl>
          </a:graphicData>
        </a:graphic>
      </p:graphicFrame>
      <p:sp>
        <p:nvSpPr>
          <p:cNvPr id="4" name="Rectangle 3"/>
          <p:cNvSpPr/>
          <p:nvPr/>
        </p:nvSpPr>
        <p:spPr>
          <a:xfrm>
            <a:off x="694508" y="4553292"/>
            <a:ext cx="10119360" cy="954107"/>
          </a:xfrm>
          <a:prstGeom prst="rect">
            <a:avLst/>
          </a:prstGeom>
        </p:spPr>
        <p:txBody>
          <a:bodyPr wrap="square">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=&gt; -</a:t>
            </a:r>
            <a:r>
              <a:rPr lang="vi-VN" sz="2800" dirty="0" smtClean="0">
                <a:solidFill>
                  <a:srgbClr val="0000CC"/>
                </a:solidFill>
                <a:latin typeface="Times New Roman" panose="02020603050405020304" pitchFamily="18" charset="0"/>
                <a:cs typeface="Times New Roman" panose="02020603050405020304" pitchFamily="18" charset="0"/>
              </a:rPr>
              <a:t>Hình </a:t>
            </a:r>
            <a:r>
              <a:rPr lang="vi-VN" sz="2800" dirty="0">
                <a:solidFill>
                  <a:srgbClr val="0000CC"/>
                </a:solidFill>
                <a:latin typeface="Times New Roman" panose="02020603050405020304" pitchFamily="18" charset="0"/>
                <a:cs typeface="Times New Roman" panose="02020603050405020304" pitchFamily="18" charset="0"/>
              </a:rPr>
              <a:t>ảnh người mẹ trong kí ức con: </a:t>
            </a:r>
            <a:r>
              <a:rPr lang="vi-VN" sz="2800" dirty="0" smtClean="0">
                <a:solidFill>
                  <a:srgbClr val="0000CC"/>
                </a:solidFill>
                <a:latin typeface="Times New Roman" panose="02020603050405020304" pitchFamily="18" charset="0"/>
                <a:cs typeface="Times New Roman" panose="02020603050405020304" pitchFamily="18" charset="0"/>
              </a:rPr>
              <a:t>hiền </a:t>
            </a:r>
            <a:r>
              <a:rPr lang="vi-VN" sz="2800" dirty="0">
                <a:solidFill>
                  <a:srgbClr val="0000CC"/>
                </a:solidFill>
                <a:latin typeface="Times New Roman" panose="02020603050405020304" pitchFamily="18" charset="0"/>
                <a:cs typeface="Times New Roman" panose="02020603050405020304" pitchFamily="18" charset="0"/>
              </a:rPr>
              <a:t>từ, đảm đang, chịu thương chịu khó, thương </a:t>
            </a:r>
            <a:r>
              <a:rPr lang="vi-VN" sz="2800" dirty="0" smtClean="0">
                <a:solidFill>
                  <a:srgbClr val="0000CC"/>
                </a:solidFill>
                <a:latin typeface="Times New Roman" panose="02020603050405020304" pitchFamily="18" charset="0"/>
                <a:cs typeface="Times New Roman" panose="02020603050405020304" pitchFamily="18" charset="0"/>
              </a:rPr>
              <a:t>con</a:t>
            </a:r>
            <a:r>
              <a:rPr lang="en-US" sz="2800" dirty="0" smtClean="0">
                <a:solidFill>
                  <a:srgbClr val="0000CC"/>
                </a:solidFill>
                <a:latin typeface="Times New Roman" panose="02020603050405020304" pitchFamily="18" charset="0"/>
                <a:cs typeface="Times New Roman" panose="02020603050405020304" pitchFamily="18" charset="0"/>
              </a:rPr>
              <a:t>.</a:t>
            </a:r>
            <a:r>
              <a:rPr lang="vi-VN" sz="2800" dirty="0" smtClean="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6353" y="5470774"/>
            <a:ext cx="10550434" cy="954107"/>
          </a:xfrm>
          <a:prstGeom prst="rect">
            <a:avLst/>
          </a:prstGeom>
        </p:spPr>
        <p:txBody>
          <a:bodyPr wrap="square">
            <a:spAutoFit/>
          </a:bodyPr>
          <a:lstStyle/>
          <a:p>
            <a:pPr eaLnBrk="0" fontAlgn="base" hangingPunct="0">
              <a:spcAft>
                <a:spcPts val="0"/>
              </a:spcAft>
            </a:pPr>
            <a:r>
              <a:rPr lang="en-US"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Cụm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từ “thơm suốt đường con”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nỗi nhớ, tình yêu mà tác giả dành cho món ăn dân dã ở quê và tình cảm dành cho mẹ mình</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496388" y="2087597"/>
            <a:ext cx="4180115" cy="2392963"/>
          </a:xfrm>
          <a:prstGeom prst="rect">
            <a:avLst/>
          </a:prstGeom>
        </p:spPr>
        <p:txBody>
          <a:bodyPr wrap="square">
            <a:spAutoFit/>
          </a:bodyPr>
          <a:lstStyle/>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Mẹ ở đâu chiều nay</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Nhặt lá về đun bếp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Phải mẹ thổi cơm nếp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a:t>
            </a:r>
          </a:p>
        </p:txBody>
      </p:sp>
      <p:sp>
        <p:nvSpPr>
          <p:cNvPr id="7" name="Rectangle 6"/>
          <p:cNvSpPr/>
          <p:nvPr/>
        </p:nvSpPr>
        <p:spPr>
          <a:xfrm>
            <a:off x="4918718" y="2171830"/>
            <a:ext cx="6511281" cy="954107"/>
          </a:xfrm>
          <a:prstGeom prst="rect">
            <a:avLst/>
          </a:prstGeom>
        </p:spPr>
        <p:txBody>
          <a:bodyPr wrap="squar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là người tần tảo, chăm lo cuộc sống gia đình.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020453" y="3061458"/>
            <a:ext cx="4458272" cy="523220"/>
          </a:xfrm>
          <a:prstGeom prst="rect">
            <a:avLst/>
          </a:prstGeom>
        </p:spPr>
        <p:txBody>
          <a:bodyPr wrap="non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rất yêu thương các con.</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5020453" y="3584678"/>
            <a:ext cx="6096000" cy="523220"/>
          </a:xfrm>
          <a:prstGeom prst="rect">
            <a:avLst/>
          </a:prstGeom>
        </p:spPr>
        <p:txBody>
          <a:bodyPr>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smtClean="0">
                <a:latin typeface="Times New Roman" panose="02020603050405020304" pitchFamily="18" charset="0"/>
                <a:cs typeface="Times New Roman" panose="02020603050405020304" pitchFamily="18" charset="0"/>
              </a:rPr>
              <a:t>Mẹ </a:t>
            </a:r>
            <a:r>
              <a:rPr lang="vi-VN" sz="2800"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t giản dị, mộc mạc, chất phác.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9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617" y="972777"/>
            <a:ext cx="4506686" cy="3108543"/>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Cây</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nhỏ</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rừng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Trường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Sơn</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Hiểu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lòng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nên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thơm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mãi</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13507" y="712184"/>
            <a:ext cx="6413863" cy="3108543"/>
          </a:xfrm>
          <a:prstGeom prst="rect">
            <a:avLst/>
          </a:prstGeom>
        </p:spPr>
        <p:txBody>
          <a:bodyPr wrap="square">
            <a:spAutoFit/>
          </a:bodyPr>
          <a:lstStyle/>
          <a:p>
            <a:pPr marL="457200" indent="-457200" algn="just">
              <a:spcAft>
                <a:spcPts val="0"/>
              </a:spcAft>
              <a:buFontTx/>
              <a:buChar char="-"/>
            </a:pPr>
            <a:r>
              <a:rPr lang="en-US" sz="2800" dirty="0" smtClean="0">
                <a:solidFill>
                  <a:srgbClr val="000000"/>
                </a:solidFill>
                <a:latin typeface="Times New Roman" panose="02020603050405020304" pitchFamily="18" charset="0"/>
                <a:ea typeface="Times New Roman" panose="02020603050405020304" pitchFamily="18" charset="0"/>
              </a:rPr>
              <a:t>N</a:t>
            </a:r>
            <a:r>
              <a:rPr lang="vi-VN" sz="2800" dirty="0" smtClean="0">
                <a:solidFill>
                  <a:srgbClr val="000000"/>
                </a:solidFill>
                <a:latin typeface="Times New Roman" panose="02020603050405020304" pitchFamily="18" charset="0"/>
                <a:ea typeface="Times New Roman" panose="02020603050405020304" pitchFamily="18" charset="0"/>
              </a:rPr>
              <a:t>gười </a:t>
            </a:r>
            <a:r>
              <a:rPr lang="vi-VN" sz="2800" dirty="0">
                <a:solidFill>
                  <a:srgbClr val="000000"/>
                </a:solidFill>
                <a:latin typeface="Times New Roman" panose="02020603050405020304" pitchFamily="18" charset="0"/>
                <a:ea typeface="Times New Roman" panose="02020603050405020304" pitchFamily="18" charset="0"/>
              </a:rPr>
              <a:t>con đã dành những tình cảm nhớ thương và kính yêu dạt dào dành cho mẹ và đất </a:t>
            </a:r>
            <a:r>
              <a:rPr lang="vi-VN" sz="2800" dirty="0" smtClean="0">
                <a:solidFill>
                  <a:srgbClr val="000000"/>
                </a:solidFill>
                <a:latin typeface="Times New Roman" panose="02020603050405020304" pitchFamily="18" charset="0"/>
                <a:ea typeface="Times New Roman" panose="02020603050405020304" pitchFamily="18" charset="0"/>
              </a:rPr>
              <a:t>nước. </a:t>
            </a:r>
            <a:endParaRPr lang="en-US" sz="2800" dirty="0" smtClean="0">
              <a:solidFill>
                <a:srgbClr val="000000"/>
              </a:solidFill>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2800" dirty="0">
                <a:solidFill>
                  <a:srgbClr val="000000"/>
                </a:solidFill>
                <a:latin typeface="Times New Roman" panose="02020603050405020304" pitchFamily="18" charset="0"/>
                <a:ea typeface="Times New Roman" panose="02020603050405020304" pitchFamily="18" charset="0"/>
              </a:rPr>
              <a:t>T</a:t>
            </a:r>
            <a:r>
              <a:rPr lang="vi-VN" sz="2800" dirty="0" smtClean="0">
                <a:solidFill>
                  <a:srgbClr val="000000"/>
                </a:solidFill>
                <a:latin typeface="Times New Roman" panose="02020603050405020304" pitchFamily="18" charset="0"/>
                <a:ea typeface="Times New Roman" panose="02020603050405020304" pitchFamily="18" charset="0"/>
              </a:rPr>
              <a:t>ình </a:t>
            </a:r>
            <a:r>
              <a:rPr lang="vi-VN" sz="2800" dirty="0">
                <a:solidFill>
                  <a:srgbClr val="000000"/>
                </a:solidFill>
                <a:latin typeface="Times New Roman" panose="02020603050405020304" pitchFamily="18" charset="0"/>
                <a:ea typeface="Times New Roman" panose="02020603050405020304" pitchFamily="18" charset="0"/>
              </a:rPr>
              <a:t>cảm thiêng liêng của người con dành cho cội nguồn, cho dân tộc, cho người mẹ kính yêu đã sinh ra và yêu thương mình.</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13508" y="235132"/>
            <a:ext cx="7276012" cy="523220"/>
          </a:xfrm>
          <a:prstGeom prst="rect">
            <a:avLst/>
          </a:prstGeom>
          <a:noFill/>
        </p:spPr>
        <p:txBody>
          <a:bodyPr wrap="square" rtlCol="0">
            <a:spAutoFit/>
          </a:bodyPr>
          <a:lstStyle/>
          <a:p>
            <a:r>
              <a:rPr lang="es-ES" sz="2800" b="1" i="1" dirty="0" smtClean="0">
                <a:solidFill>
                  <a:srgbClr val="0000CC"/>
                </a:solidFill>
                <a:latin typeface="Times New Roman" panose="02020603050405020304" pitchFamily="18" charset="0"/>
                <a:cs typeface="Times New Roman" panose="02020603050405020304" pitchFamily="18" charset="0"/>
              </a:rPr>
              <a:t>2.</a:t>
            </a:r>
            <a:r>
              <a:rPr lang="en-US" sz="2800" b="1" i="1" dirty="0" err="1" smtClean="0">
                <a:solidFill>
                  <a:srgbClr val="0000CC"/>
                </a:solidFill>
                <a:latin typeface="Times New Roman" panose="02020603050405020304" pitchFamily="18" charset="0"/>
                <a:cs typeface="Times New Roman" panose="02020603050405020304" pitchFamily="18" charset="0"/>
              </a:rPr>
              <a:t>Cảm</a:t>
            </a:r>
            <a:r>
              <a:rPr lang="en-US" sz="2800" b="1" i="1" dirty="0" smtClean="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xúc</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suy</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ngẫm</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của</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nhà</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thơ</a:t>
            </a:r>
            <a:r>
              <a:rPr lang="en-US" sz="2800" b="1" i="1" dirty="0">
                <a:solidFill>
                  <a:srgbClr val="0000CC"/>
                </a:solidFill>
                <a:latin typeface="Times New Roman" panose="02020603050405020304" pitchFamily="18" charset="0"/>
                <a:cs typeface="Times New Roman" panose="02020603050405020304" pitchFamily="18" charset="0"/>
              </a:rPr>
              <a:t> qua </a:t>
            </a:r>
            <a:r>
              <a:rPr lang="en-US" sz="2800" b="1" i="1" dirty="0" err="1">
                <a:solidFill>
                  <a:srgbClr val="0000CC"/>
                </a:solidFill>
                <a:latin typeface="Times New Roman" panose="02020603050405020304" pitchFamily="18" charset="0"/>
                <a:cs typeface="Times New Roman" panose="02020603050405020304" pitchFamily="18" charset="0"/>
              </a:rPr>
              <a:t>nỗi</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smtClean="0">
                <a:solidFill>
                  <a:srgbClr val="0000CC"/>
                </a:solidFill>
                <a:latin typeface="Times New Roman" panose="02020603050405020304" pitchFamily="18" charset="0"/>
                <a:cs typeface="Times New Roman" panose="02020603050405020304" pitchFamily="18" charset="0"/>
              </a:rPr>
              <a:t>nhớ</a:t>
            </a:r>
            <a:r>
              <a:rPr lang="en-US" sz="2800" b="1" i="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0743" y="4100656"/>
            <a:ext cx="6096000" cy="1815882"/>
          </a:xfrm>
          <a:prstGeom prst="rect">
            <a:avLst/>
          </a:prstGeom>
        </p:spPr>
        <p:txBody>
          <a:bodyPr>
            <a:spAutoFit/>
          </a:bodyPr>
          <a:lstStyle/>
          <a:p>
            <a:pPr algn="just">
              <a:spcAft>
                <a:spcPts val="0"/>
              </a:spcAft>
            </a:pP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M</a:t>
            </a:r>
            <a:r>
              <a:rPr lang="vi-VN" sz="2800" dirty="0" smtClean="0">
                <a:solidFill>
                  <a:srgbClr val="000000"/>
                </a:solidFill>
                <a:latin typeface="Times New Roman" panose="02020603050405020304" pitchFamily="18" charset="0"/>
                <a:ea typeface="Times New Roman" panose="02020603050405020304" pitchFamily="18" charset="0"/>
              </a:rPr>
              <a:t>ùi </a:t>
            </a:r>
            <a:r>
              <a:rPr lang="vi-VN" sz="2800" dirty="0">
                <a:solidFill>
                  <a:srgbClr val="000000"/>
                </a:solidFill>
                <a:latin typeface="Times New Roman" panose="02020603050405020304" pitchFamily="18" charset="0"/>
                <a:ea typeface="Times New Roman" panose="02020603050405020304" pitchFamily="18" charset="0"/>
              </a:rPr>
              <a:t>vị quê hương: từ “mùi vị” dùng để nói về cảm nhận bằng trái tim, tâm hồn của tác giả đối với quê hương thân yêu của mình.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0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8903" y="2972413"/>
            <a:ext cx="3004457"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Tâm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hồn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nhạy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cảm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37365" y="2972413"/>
            <a:ext cx="2599509" cy="523220"/>
          </a:xfrm>
          <a:prstGeom prst="rect">
            <a:avLst/>
          </a:prstGeom>
          <a:solidFill>
            <a:srgbClr val="0000FF"/>
          </a:solidFill>
          <a:ln>
            <a:solidFill>
              <a:schemeClr val="accent1"/>
            </a:solidFill>
          </a:ln>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31028" y="947386"/>
            <a:ext cx="3866606"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quê</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nước</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2991394" y="1550984"/>
            <a:ext cx="2168434"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59828" y="1550984"/>
            <a:ext cx="1894115"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64083" y="3234023"/>
            <a:ext cx="1591490" cy="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7645" y="4192756"/>
            <a:ext cx="10698480" cy="639534"/>
          </a:xfrm>
          <a:prstGeom prst="rect">
            <a:avLst/>
          </a:prstGeom>
        </p:spPr>
        <p:txBody>
          <a:bodyPr wrap="square">
            <a:spAutoFit/>
          </a:bodyPr>
          <a:lstStyle/>
          <a:p>
            <a:pPr lvl="0" algn="just">
              <a:lnSpc>
                <a:spcPct val="127000"/>
              </a:lnSpc>
              <a:spcAft>
                <a:spcPts val="500"/>
              </a:spcAft>
              <a:buClr>
                <a:srgbClr val="000000"/>
              </a:buClr>
              <a:buSzPts val="1100"/>
              <a:tabLst>
                <a:tab pos="445770" algn="l"/>
              </a:tabLst>
            </a:pP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T</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ình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u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nặng của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quê hương và người mẹ</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43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ôi ngũ sắc, đặc sản nổi tiếng của núi rừng Bình Liêu | Du lịch Bình Li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306205"/>
            <a:ext cx="7876903" cy="5258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3" action="ppaction://hlinksldjump"/>
          </p:cNvPr>
          <p:cNvSpPr/>
          <p:nvPr/>
        </p:nvSpPr>
        <p:spPr>
          <a:xfrm>
            <a:off x="600891" y="306205"/>
            <a:ext cx="5133703"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4" name="Rectangle 3">
            <a:hlinkClick r:id="rId4" action="ppaction://hlinksldjump"/>
          </p:cNvPr>
          <p:cNvSpPr/>
          <p:nvPr/>
        </p:nvSpPr>
        <p:spPr>
          <a:xfrm>
            <a:off x="5734594" y="306204"/>
            <a:ext cx="5760720"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a:t>
            </a:r>
          </a:p>
        </p:txBody>
      </p:sp>
      <p:sp>
        <p:nvSpPr>
          <p:cNvPr id="5" name="Rectangle 4">
            <a:hlinkClick r:id="rId5" action="ppaction://hlinksldjump"/>
          </p:cNvPr>
          <p:cNvSpPr/>
          <p:nvPr/>
        </p:nvSpPr>
        <p:spPr>
          <a:xfrm>
            <a:off x="600890" y="3043645"/>
            <a:ext cx="5133704"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3</a:t>
            </a:r>
          </a:p>
        </p:txBody>
      </p:sp>
      <p:sp>
        <p:nvSpPr>
          <p:cNvPr id="6" name="Rectangle 5">
            <a:hlinkClick r:id="rId6" action="ppaction://hlinksldjump"/>
          </p:cNvPr>
          <p:cNvSpPr/>
          <p:nvPr/>
        </p:nvSpPr>
        <p:spPr>
          <a:xfrm>
            <a:off x="5734594" y="3043644"/>
            <a:ext cx="5760720"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4</a:t>
            </a:r>
          </a:p>
        </p:txBody>
      </p:sp>
      <p:sp>
        <p:nvSpPr>
          <p:cNvPr id="7" name="5-Point Star 6">
            <a:hlinkClick r:id="rId7" action="ppaction://hlinksldjump"/>
          </p:cNvPr>
          <p:cNvSpPr/>
          <p:nvPr/>
        </p:nvSpPr>
        <p:spPr>
          <a:xfrm>
            <a:off x="10659291" y="6008912"/>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6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grpId="0" nodeType="clickEffect">
                                  <p:stCondLst>
                                    <p:cond delay="0"/>
                                  </p:stCondLst>
                                  <p:childTnLst>
                                    <p:animEffect transition="out" filter="fade">
                                      <p:cBhvr>
                                        <p:cTn id="19" dur="1000"/>
                                        <p:tgtEl>
                                          <p:spTgt spid="2"/>
                                        </p:tgtEl>
                                      </p:cBhvr>
                                    </p:animEffect>
                                    <p:anim calcmode="lin" valueType="num">
                                      <p:cBhvr>
                                        <p:cTn id="20" dur="1000"/>
                                        <p:tgtEl>
                                          <p:spTgt spid="2"/>
                                        </p:tgtEl>
                                        <p:attrNameLst>
                                          <p:attrName>ppt_x</p:attrName>
                                        </p:attrNameLst>
                                      </p:cBhvr>
                                      <p:tavLst>
                                        <p:tav tm="0">
                                          <p:val>
                                            <p:strVal val="ppt_x"/>
                                          </p:val>
                                        </p:tav>
                                        <p:tav tm="100000">
                                          <p:val>
                                            <p:strVal val="ppt_x"/>
                                          </p:val>
                                        </p:tav>
                                      </p:tavLst>
                                    </p:anim>
                                    <p:anim calcmode="lin" valueType="num">
                                      <p:cBhvr>
                                        <p:cTn id="21" dur="1000"/>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4"/>
                                        </p:tgtEl>
                                      </p:cBhvr>
                                    </p:animEffect>
                                    <p:anim calcmode="lin" valueType="num">
                                      <p:cBhvr>
                                        <p:cTn id="34" dur="1000"/>
                                        <p:tgtEl>
                                          <p:spTgt spid="4"/>
                                        </p:tgtEl>
                                        <p:attrNameLst>
                                          <p:attrName>ppt_x</p:attrName>
                                        </p:attrNameLst>
                                      </p:cBhvr>
                                      <p:tavLst>
                                        <p:tav tm="0">
                                          <p:val>
                                            <p:strVal val="ppt_x"/>
                                          </p:val>
                                        </p:tav>
                                        <p:tav tm="100000">
                                          <p:val>
                                            <p:strVal val="ppt_x"/>
                                          </p:val>
                                        </p:tav>
                                      </p:tavLst>
                                    </p:anim>
                                    <p:anim calcmode="lin" valueType="num">
                                      <p:cBhvr>
                                        <p:cTn id="35" dur="1000"/>
                                        <p:tgtEl>
                                          <p:spTgt spid="4"/>
                                        </p:tgtEl>
                                        <p:attrNameLst>
                                          <p:attrName>ppt_y</p:attrName>
                                        </p:attrNameLst>
                                      </p:cBhvr>
                                      <p:tavLst>
                                        <p:tav tm="0">
                                          <p:val>
                                            <p:strVal val="ppt_y"/>
                                          </p:val>
                                        </p:tav>
                                        <p:tav tm="100000">
                                          <p:val>
                                            <p:strVal val="ppt_y+.1"/>
                                          </p:val>
                                        </p:tav>
                                      </p:tavLst>
                                    </p:anim>
                                    <p:set>
                                      <p:cBhvr>
                                        <p:cTn id="3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6"/>
                                        </p:tgtEl>
                                      </p:cBhvr>
                                    </p:animEffect>
                                    <p:anim calcmode="lin" valueType="num">
                                      <p:cBhvr>
                                        <p:cTn id="50" dur="1000"/>
                                        <p:tgtEl>
                                          <p:spTgt spid="6"/>
                                        </p:tgtEl>
                                        <p:attrNameLst>
                                          <p:attrName>ppt_x</p:attrName>
                                        </p:attrNameLst>
                                      </p:cBhvr>
                                      <p:tavLst>
                                        <p:tav tm="0">
                                          <p:val>
                                            <p:strVal val="ppt_x"/>
                                          </p:val>
                                        </p:tav>
                                        <p:tav tm="100000">
                                          <p:val>
                                            <p:strVal val="ppt_x"/>
                                          </p:val>
                                        </p:tav>
                                      </p:tavLst>
                                    </p:anim>
                                    <p:anim calcmode="lin" valueType="num">
                                      <p:cBhvr>
                                        <p:cTn id="51" dur="1000"/>
                                        <p:tgtEl>
                                          <p:spTgt spid="6"/>
                                        </p:tgtEl>
                                        <p:attrNameLst>
                                          <p:attrName>ppt_y</p:attrName>
                                        </p:attrNameLst>
                                      </p:cBhvr>
                                      <p:tavLst>
                                        <p:tav tm="0">
                                          <p:val>
                                            <p:strVal val="ppt_y"/>
                                          </p:val>
                                        </p:tav>
                                        <p:tav tm="100000">
                                          <p:val>
                                            <p:strVal val="ppt_y+.1"/>
                                          </p:val>
                                        </p:tav>
                                      </p:tavLst>
                                    </p:anim>
                                    <p:set>
                                      <p:cBhvr>
                                        <p:cTn id="52"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 grpId="0" animBg="1"/>
      <p:bldP spid="4" grpId="0" animBg="1"/>
      <p:bldP spid="4" grpId="1" animBg="1"/>
      <p:bldP spid="5" grpId="0" animBg="1"/>
      <p:bldP spid="5" grpId="1"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464" y="182175"/>
            <a:ext cx="2338251"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III.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endParaRPr 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4621875"/>
              </p:ext>
            </p:extLst>
          </p:nvPr>
        </p:nvGraphicFramePr>
        <p:xfrm>
          <a:off x="1045028" y="900103"/>
          <a:ext cx="10580915" cy="5632704"/>
        </p:xfrm>
        <a:graphic>
          <a:graphicData uri="http://schemas.openxmlformats.org/drawingml/2006/table">
            <a:tbl>
              <a:tblPr>
                <a:tableStyleId>{5C22544A-7EE6-4342-B048-85BDC9FD1C3A}</a:tableStyleId>
              </a:tblPr>
              <a:tblGrid>
                <a:gridCol w="3840480">
                  <a:extLst>
                    <a:ext uri="{9D8B030D-6E8A-4147-A177-3AD203B41FA5}">
                      <a16:colId xmlns:a16="http://schemas.microsoft.com/office/drawing/2014/main" val="2605913490"/>
                    </a:ext>
                  </a:extLst>
                </a:gridCol>
                <a:gridCol w="836022">
                  <a:extLst>
                    <a:ext uri="{9D8B030D-6E8A-4147-A177-3AD203B41FA5}">
                      <a16:colId xmlns:a16="http://schemas.microsoft.com/office/drawing/2014/main" val="1097574291"/>
                    </a:ext>
                  </a:extLst>
                </a:gridCol>
                <a:gridCol w="966652">
                  <a:extLst>
                    <a:ext uri="{9D8B030D-6E8A-4147-A177-3AD203B41FA5}">
                      <a16:colId xmlns:a16="http://schemas.microsoft.com/office/drawing/2014/main" val="3497065686"/>
                    </a:ext>
                  </a:extLst>
                </a:gridCol>
                <a:gridCol w="1515291">
                  <a:extLst>
                    <a:ext uri="{9D8B030D-6E8A-4147-A177-3AD203B41FA5}">
                      <a16:colId xmlns:a16="http://schemas.microsoft.com/office/drawing/2014/main" val="3911628737"/>
                    </a:ext>
                  </a:extLst>
                </a:gridCol>
                <a:gridCol w="1449977">
                  <a:extLst>
                    <a:ext uri="{9D8B030D-6E8A-4147-A177-3AD203B41FA5}">
                      <a16:colId xmlns:a16="http://schemas.microsoft.com/office/drawing/2014/main" val="333232688"/>
                    </a:ext>
                  </a:extLst>
                </a:gridCol>
                <a:gridCol w="1972493">
                  <a:extLst>
                    <a:ext uri="{9D8B030D-6E8A-4147-A177-3AD203B41FA5}">
                      <a16:colId xmlns:a16="http://schemas.microsoft.com/office/drawing/2014/main" val="3653767492"/>
                    </a:ext>
                  </a:extLst>
                </a:gridCol>
              </a:tblGrid>
              <a:tr h="459328">
                <a:tc rowSpan="2">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Nội dung chính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solidFill>
                      <a:srgbClr val="0000FF"/>
                    </a:solidFill>
                  </a:tcPr>
                </a:tc>
                <a:tc gridSpan="2">
                  <a:txBody>
                    <a:bodyPr/>
                    <a:lstStyle/>
                    <a:p>
                      <a:pPr>
                        <a:spcAft>
                          <a:spcPts val="0"/>
                        </a:spcAft>
                      </a:pPr>
                      <a:r>
                        <a:rPr lang="vi-VN" sz="2800">
                          <a:solidFill>
                            <a:schemeClr val="bg1"/>
                          </a:solidFill>
                          <a:effectLst/>
                          <a:latin typeface="Times New Roman" panose="02020603050405020304" pitchFamily="18" charset="0"/>
                          <a:cs typeface="Times New Roman" panose="02020603050405020304" pitchFamily="18" charset="0"/>
                        </a:rPr>
                        <a:t> </a:t>
                      </a:r>
                      <a:endParaRPr lang="en-US" sz="28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gridSpan="3">
                  <a:txBody>
                    <a:bodyPr/>
                    <a:lstStyle/>
                    <a:p>
                      <a:pPr indent="203200">
                        <a:lnSpc>
                          <a:spcPct val="140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Đặc điểm nghệ thuật</a:t>
                      </a:r>
                      <a:endParaRPr lang="en-US" sz="28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1115088"/>
                  </a:ext>
                </a:extLst>
              </a:tr>
              <a:tr h="975743">
                <a:tc vMerge="1">
                  <a:txBody>
                    <a:bodyPr/>
                    <a:lstStyle/>
                    <a:p>
                      <a:endParaRPr lang="en-US"/>
                    </a:p>
                  </a:txBody>
                  <a:tcPr/>
                </a:tc>
                <a:tc>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Thể thơ</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smtClean="0">
                          <a:solidFill>
                            <a:schemeClr val="bg1"/>
                          </a:solidFill>
                          <a:effectLst/>
                          <a:latin typeface="Times New Roman" panose="02020603050405020304" pitchFamily="18" charset="0"/>
                          <a:cs typeface="Times New Roman" panose="02020603050405020304" pitchFamily="18" charset="0"/>
                        </a:rPr>
                        <a:t>V</a:t>
                      </a:r>
                      <a:r>
                        <a:rPr lang="en-US" sz="2800" dirty="0" smtClean="0">
                          <a:solidFill>
                            <a:schemeClr val="bg1"/>
                          </a:solidFill>
                          <a:effectLst/>
                          <a:latin typeface="Times New Roman" panose="02020603050405020304" pitchFamily="18" charset="0"/>
                          <a:cs typeface="Times New Roman" panose="02020603050405020304" pitchFamily="18" charset="0"/>
                        </a:rPr>
                        <a:t>ầ</a:t>
                      </a:r>
                      <a:r>
                        <a:rPr lang="vi-VN" sz="2800" dirty="0" smtClean="0">
                          <a:solidFill>
                            <a:schemeClr val="bg1"/>
                          </a:solidFill>
                          <a:effectLst/>
                          <a:latin typeface="Times New Roman" panose="02020603050405020304" pitchFamily="18" charset="0"/>
                          <a:cs typeface="Times New Roman" panose="02020603050405020304" pitchFamily="18" charset="0"/>
                        </a:rPr>
                        <a:t>n</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Nhịp</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Hình ảnh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Biện pháp tu từ</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val="2292944974"/>
                  </a:ext>
                </a:extLst>
              </a:tr>
              <a:tr h="3319808">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val="2357471125"/>
                  </a:ext>
                </a:extLst>
              </a:tr>
            </a:tbl>
          </a:graphicData>
        </a:graphic>
      </p:graphicFrame>
      <p:sp>
        <p:nvSpPr>
          <p:cNvPr id="6" name="Rectangle 5"/>
          <p:cNvSpPr/>
          <p:nvPr/>
        </p:nvSpPr>
        <p:spPr>
          <a:xfrm>
            <a:off x="1280161" y="2887856"/>
            <a:ext cx="3370217" cy="3108543"/>
          </a:xfrm>
          <a:prstGeom prst="rect">
            <a:avLst/>
          </a:prstGeom>
        </p:spPr>
        <p:txBody>
          <a:bodyPr wrap="square">
            <a:spAutoFit/>
          </a:bodyPr>
          <a:lstStyle/>
          <a:p>
            <a:r>
              <a:rPr lang="vi-VN" sz="2800" dirty="0">
                <a:solidFill>
                  <a:schemeClr val="bg1"/>
                </a:solidFill>
                <a:latin typeface="Times New Roman" panose="02020603050405020304" pitchFamily="18" charset="0"/>
                <a:ea typeface="Times New Roman" panose="02020603050405020304" pitchFamily="18" charset="0"/>
              </a:rPr>
              <a:t>Thông qua hình ảnh nồi xôi mới, bài thơ thể hiện tình cảm sâu sắc của tác giả dành cho quê hương và cho người mẹ kính yêu của mình.</a:t>
            </a:r>
            <a:endParaRPr lang="en-US" sz="2800" dirty="0">
              <a:solidFill>
                <a:schemeClr val="bg1"/>
              </a:solidFill>
            </a:endParaRPr>
          </a:p>
        </p:txBody>
      </p:sp>
      <p:sp>
        <p:nvSpPr>
          <p:cNvPr id="7" name="Rectangle 6"/>
          <p:cNvSpPr/>
          <p:nvPr/>
        </p:nvSpPr>
        <p:spPr>
          <a:xfrm>
            <a:off x="4990009" y="3272578"/>
            <a:ext cx="744583" cy="954107"/>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5 </a:t>
            </a:r>
            <a:r>
              <a:rPr lang="en-US" sz="2800" dirty="0" err="1" smtClean="0">
                <a:solidFill>
                  <a:schemeClr val="bg1"/>
                </a:solidFill>
                <a:latin typeface="Times New Roman" panose="02020603050405020304" pitchFamily="18" charset="0"/>
                <a:cs typeface="Times New Roman" panose="02020603050405020304" pitchFamily="18" charset="0"/>
              </a:rPr>
              <a:t>chữ</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29300" y="3272578"/>
            <a:ext cx="1012372" cy="954107"/>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Vần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chân</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36380" y="2887856"/>
            <a:ext cx="1358533"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Linh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biến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tấu</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245931" y="2808514"/>
            <a:ext cx="1276895"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giản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dị</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996354" y="3057133"/>
            <a:ext cx="1221375" cy="1384995"/>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Ẩn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hóa</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7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1397726" y="22860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Q</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2917998" y="22860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1" name="Rounded Rectangle 60"/>
          <p:cNvSpPr/>
          <p:nvPr/>
        </p:nvSpPr>
        <p:spPr>
          <a:xfrm>
            <a:off x="6294169" y="22859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v</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2" name="Rounded Rectangle 61"/>
          <p:cNvSpPr/>
          <p:nvPr/>
        </p:nvSpPr>
        <p:spPr>
          <a:xfrm>
            <a:off x="7805737" y="22860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Diệp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9552127" y="22860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4" name="Rounded Rectangle 63"/>
          <p:cNvSpPr/>
          <p:nvPr/>
        </p:nvSpPr>
        <p:spPr>
          <a:xfrm>
            <a:off x="1397726" y="101917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Đại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5" name="Rounded Rectangle 64"/>
          <p:cNvSpPr/>
          <p:nvPr/>
        </p:nvSpPr>
        <p:spPr>
          <a:xfrm>
            <a:off x="2917998" y="101917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7" name="Rounded Rectangle 66"/>
          <p:cNvSpPr/>
          <p:nvPr/>
        </p:nvSpPr>
        <p:spPr>
          <a:xfrm>
            <a:off x="6294169" y="101917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Hoa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8" name="Rounded Rectangle 67"/>
          <p:cNvSpPr/>
          <p:nvPr/>
        </p:nvSpPr>
        <p:spPr>
          <a:xfrm>
            <a:off x="7805737" y="101917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9" name="Rounded Rectangle 68"/>
          <p:cNvSpPr/>
          <p:nvPr/>
        </p:nvSpPr>
        <p:spPr>
          <a:xfrm>
            <a:off x="9552127" y="101917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0" name="Rounded Rectangle 69"/>
          <p:cNvSpPr/>
          <p:nvPr/>
        </p:nvSpPr>
        <p:spPr>
          <a:xfrm>
            <a:off x="1397726" y="181133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Huy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1" name="Rounded Rectangle 70"/>
          <p:cNvSpPr/>
          <p:nvPr/>
        </p:nvSpPr>
        <p:spPr>
          <a:xfrm>
            <a:off x="2917998" y="181133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Khánh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3" name="Rounded Rectangle 72"/>
          <p:cNvSpPr/>
          <p:nvPr/>
        </p:nvSpPr>
        <p:spPr>
          <a:xfrm>
            <a:off x="6294169" y="181133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Lan</a:t>
            </a:r>
          </a:p>
        </p:txBody>
      </p:sp>
      <p:sp>
        <p:nvSpPr>
          <p:cNvPr id="74" name="Rounded Rectangle 73"/>
          <p:cNvSpPr/>
          <p:nvPr/>
        </p:nvSpPr>
        <p:spPr>
          <a:xfrm>
            <a:off x="7805737" y="181133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9552127" y="181133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GLinh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6" name="Rounded Rectangle 75"/>
          <p:cNvSpPr/>
          <p:nvPr/>
        </p:nvSpPr>
        <p:spPr>
          <a:xfrm>
            <a:off x="1397726" y="2601913"/>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7" name="Rounded Rectangle 76"/>
          <p:cNvSpPr/>
          <p:nvPr/>
        </p:nvSpPr>
        <p:spPr>
          <a:xfrm>
            <a:off x="2917998" y="2601913"/>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Long</a:t>
            </a:r>
          </a:p>
        </p:txBody>
      </p:sp>
      <p:sp>
        <p:nvSpPr>
          <p:cNvPr id="79" name="Rounded Rectangle 78"/>
          <p:cNvSpPr/>
          <p:nvPr/>
        </p:nvSpPr>
        <p:spPr>
          <a:xfrm>
            <a:off x="6294169" y="2601912"/>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7805737" y="2601913"/>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1" name="Rounded Rectangle 80"/>
          <p:cNvSpPr/>
          <p:nvPr/>
        </p:nvSpPr>
        <p:spPr>
          <a:xfrm>
            <a:off x="9552127" y="2601913"/>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Nam</a:t>
            </a:r>
          </a:p>
        </p:txBody>
      </p:sp>
      <p:sp>
        <p:nvSpPr>
          <p:cNvPr id="82" name="Rounded Rectangle 81"/>
          <p:cNvSpPr/>
          <p:nvPr/>
        </p:nvSpPr>
        <p:spPr>
          <a:xfrm>
            <a:off x="1397726" y="339248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3" name="Rounded Rectangle 82"/>
          <p:cNvSpPr/>
          <p:nvPr/>
        </p:nvSpPr>
        <p:spPr>
          <a:xfrm>
            <a:off x="2917998" y="339248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5" name="Rounded Rectangle 84"/>
          <p:cNvSpPr/>
          <p:nvPr/>
        </p:nvSpPr>
        <p:spPr>
          <a:xfrm>
            <a:off x="6294169" y="339248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6" name="Rounded Rectangle 85"/>
          <p:cNvSpPr/>
          <p:nvPr/>
        </p:nvSpPr>
        <p:spPr>
          <a:xfrm>
            <a:off x="7805737" y="339248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7" name="Rounded Rectangle 86"/>
          <p:cNvSpPr/>
          <p:nvPr/>
        </p:nvSpPr>
        <p:spPr>
          <a:xfrm>
            <a:off x="9552127" y="339248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8" name="Rounded Rectangle 87"/>
          <p:cNvSpPr/>
          <p:nvPr/>
        </p:nvSpPr>
        <p:spPr>
          <a:xfrm>
            <a:off x="1397726" y="418465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9" name="Rounded Rectangle 88"/>
          <p:cNvSpPr/>
          <p:nvPr/>
        </p:nvSpPr>
        <p:spPr>
          <a:xfrm>
            <a:off x="2917998" y="418465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4598443" y="41846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1" name="Rounded Rectangle 90"/>
          <p:cNvSpPr/>
          <p:nvPr/>
        </p:nvSpPr>
        <p:spPr>
          <a:xfrm>
            <a:off x="6294169" y="418464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Thanh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2" name="Rounded Rectangle 91"/>
          <p:cNvSpPr/>
          <p:nvPr/>
        </p:nvSpPr>
        <p:spPr>
          <a:xfrm>
            <a:off x="7805737" y="418465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Thảo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3" name="Rounded Rectangle 92"/>
          <p:cNvSpPr/>
          <p:nvPr/>
        </p:nvSpPr>
        <p:spPr>
          <a:xfrm>
            <a:off x="9552127" y="418465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4" name="Rounded Rectangle 93"/>
          <p:cNvSpPr/>
          <p:nvPr/>
        </p:nvSpPr>
        <p:spPr>
          <a:xfrm>
            <a:off x="1397726" y="497522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smtClean="0">
                <a:solidFill>
                  <a:srgbClr val="FF0000"/>
                </a:solidFill>
                <a:latin typeface="Times New Roman" panose="02020603050405020304" pitchFamily="18" charset="0"/>
                <a:cs typeface="Times New Roman" panose="02020603050405020304" pitchFamily="18" charset="0"/>
              </a:rPr>
              <a:t>QTrang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5" name="Rounded Rectangle 94"/>
          <p:cNvSpPr/>
          <p:nvPr/>
        </p:nvSpPr>
        <p:spPr>
          <a:xfrm>
            <a:off x="2917998" y="497522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6" name="Rounded Rectangle 95"/>
          <p:cNvSpPr/>
          <p:nvPr/>
        </p:nvSpPr>
        <p:spPr>
          <a:xfrm>
            <a:off x="4598443" y="497522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Trí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7" name="Rounded Rectangle 96"/>
          <p:cNvSpPr/>
          <p:nvPr/>
        </p:nvSpPr>
        <p:spPr>
          <a:xfrm>
            <a:off x="6294169" y="497522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Việt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8" name="Rounded Rectangle 97"/>
          <p:cNvSpPr/>
          <p:nvPr/>
        </p:nvSpPr>
        <p:spPr>
          <a:xfrm>
            <a:off x="7805737" y="497522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9" name="Rounded Rectangle 98"/>
          <p:cNvSpPr/>
          <p:nvPr/>
        </p:nvSpPr>
        <p:spPr>
          <a:xfrm>
            <a:off x="9552127" y="497522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Yến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2" name="Oval 111">
            <a:hlinkClick r:id="rId2" action="ppaction://hlinksldjump"/>
          </p:cNvPr>
          <p:cNvSpPr/>
          <p:nvPr/>
        </p:nvSpPr>
        <p:spPr>
          <a:xfrm>
            <a:off x="177080" y="377825"/>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1</a:t>
            </a:r>
          </a:p>
        </p:txBody>
      </p:sp>
      <p:sp>
        <p:nvSpPr>
          <p:cNvPr id="56" name="Oval 55">
            <a:hlinkClick r:id="rId3" action="ppaction://hlinksldjump"/>
          </p:cNvPr>
          <p:cNvSpPr/>
          <p:nvPr/>
        </p:nvSpPr>
        <p:spPr>
          <a:xfrm>
            <a:off x="154855" y="156368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2</a:t>
            </a:r>
          </a:p>
        </p:txBody>
      </p:sp>
      <p:sp>
        <p:nvSpPr>
          <p:cNvPr id="57" name="Oval 56">
            <a:hlinkClick r:id="rId4" action="ppaction://hlinksldjump"/>
          </p:cNvPr>
          <p:cNvSpPr/>
          <p:nvPr/>
        </p:nvSpPr>
        <p:spPr>
          <a:xfrm>
            <a:off x="204067" y="2601914"/>
            <a:ext cx="747712" cy="5873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3</a:t>
            </a:r>
          </a:p>
        </p:txBody>
      </p:sp>
      <p:sp>
        <p:nvSpPr>
          <p:cNvPr id="100" name="Oval 99">
            <a:hlinkClick r:id="rId5" action="ppaction://hlinksldjump"/>
          </p:cNvPr>
          <p:cNvSpPr/>
          <p:nvPr/>
        </p:nvSpPr>
        <p:spPr>
          <a:xfrm>
            <a:off x="177080" y="3714750"/>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4</a:t>
            </a:r>
          </a:p>
        </p:txBody>
      </p:sp>
      <p:sp>
        <p:nvSpPr>
          <p:cNvPr id="101" name="Oval 100">
            <a:hlinkClick r:id="rId6" action="ppaction://hlinksldjump"/>
          </p:cNvPr>
          <p:cNvSpPr/>
          <p:nvPr/>
        </p:nvSpPr>
        <p:spPr>
          <a:xfrm>
            <a:off x="135805" y="489743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5</a:t>
            </a:r>
          </a:p>
        </p:txBody>
      </p:sp>
      <p:sp>
        <p:nvSpPr>
          <p:cNvPr id="55" name="5-Point Star 54">
            <a:hlinkClick r:id="" action="ppaction://noaction"/>
          </p:cNvPr>
          <p:cNvSpPr/>
          <p:nvPr/>
        </p:nvSpPr>
        <p:spPr>
          <a:xfrm>
            <a:off x="1601788" y="6080126"/>
            <a:ext cx="989012" cy="676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ounded Rectangle 50"/>
          <p:cNvSpPr/>
          <p:nvPr/>
        </p:nvSpPr>
        <p:spPr>
          <a:xfrm>
            <a:off x="4598443" y="284162"/>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2" name="Rounded Rectangle 51"/>
          <p:cNvSpPr/>
          <p:nvPr/>
        </p:nvSpPr>
        <p:spPr>
          <a:xfrm>
            <a:off x="4598443" y="1074737"/>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Hải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4598443" y="186690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Kiên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4598443" y="265747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Ly</a:t>
            </a:r>
          </a:p>
        </p:txBody>
      </p:sp>
      <p:sp>
        <p:nvSpPr>
          <p:cNvPr id="102" name="Rounded Rectangle 101"/>
          <p:cNvSpPr/>
          <p:nvPr/>
        </p:nvSpPr>
        <p:spPr>
          <a:xfrm>
            <a:off x="4598443" y="34480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Ngọc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76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6" presetClass="exit" presetSubtype="21" fill="hold" grpId="0" nodeType="clickEffect">
                                  <p:stCondLst>
                                    <p:cond delay="0"/>
                                  </p:stCondLst>
                                  <p:childTnLst>
                                    <p:animEffect transition="out" filter="barn(inVertical)">
                                      <p:cBhvr>
                                        <p:cTn id="12" dur="500"/>
                                        <p:tgtEl>
                                          <p:spTgt spid="59"/>
                                        </p:tgtEl>
                                      </p:cBhvr>
                                    </p:animEffect>
                                    <p:set>
                                      <p:cBhvr>
                                        <p:cTn id="1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 restart="whenNotActive" fill="hold" evtFilter="cancelBubble" nodeType="interactiveSeq">
                <p:stCondLst>
                  <p:cond evt="onClick" delay="0">
                    <p:tgtEl>
                      <p:spTgt spid="6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xit" presetSubtype="21" fill="hold" grpId="0" nodeType="clickEffect">
                                  <p:stCondLst>
                                    <p:cond delay="0"/>
                                  </p:stCondLst>
                                  <p:childTnLst>
                                    <p:animEffect transition="out" filter="barn(inVertical)">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xit" presetSubtype="21" fill="hold" grpId="0" nodeType="clickEffect">
                                  <p:stCondLst>
                                    <p:cond delay="0"/>
                                  </p:stCondLst>
                                  <p:childTnLst>
                                    <p:animEffect transition="out" filter="barn(inVertical)">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6" presetClass="exit" presetSubtype="21" fill="hold" grpId="0" nodeType="clickEffect">
                                  <p:stCondLst>
                                    <p:cond delay="0"/>
                                  </p:stCondLst>
                                  <p:childTnLst>
                                    <p:animEffect transition="out" filter="barn(inVertical)">
                                      <p:cBhvr>
                                        <p:cTn id="30" dur="500"/>
                                        <p:tgtEl>
                                          <p:spTgt spid="63"/>
                                        </p:tgtEl>
                                      </p:cBhvr>
                                    </p:animEffect>
                                    <p:set>
                                      <p:cBhvr>
                                        <p:cTn id="3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6" presetClass="exit" presetSubtype="21" fill="hold" grpId="0" nodeType="clickEffect">
                                  <p:stCondLst>
                                    <p:cond delay="0"/>
                                  </p:stCondLst>
                                  <p:childTnLst>
                                    <p:animEffect transition="out" filter="barn(inVertical)">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xit" presetSubtype="21" fill="hold" grpId="0" nodeType="clickEffect">
                                  <p:stCondLst>
                                    <p:cond delay="0"/>
                                  </p:stCondLst>
                                  <p:childTnLst>
                                    <p:animEffect transition="out" filter="barn(inVertical)">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6" presetClass="exit" presetSubtype="21" fill="hold" grpId="0" nodeType="clickEffect">
                                  <p:stCondLst>
                                    <p:cond delay="0"/>
                                  </p:stCondLst>
                                  <p:childTnLst>
                                    <p:animEffect transition="out" filter="barn(inVertical)">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0" restart="whenNotActive" fill="hold" evtFilter="cancelBubble" nodeType="interactiveSeq">
                <p:stCondLst>
                  <p:cond evt="onClick" delay="0">
                    <p:tgtEl>
                      <p:spTgt spid="6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6" presetClass="exit" presetSubtype="21" fill="hold" grpId="0" nodeType="clickEffect">
                                  <p:stCondLst>
                                    <p:cond delay="0"/>
                                  </p:stCondLst>
                                  <p:childTnLst>
                                    <p:animEffect transition="out" filter="barn(inVertical)">
                                      <p:cBhvr>
                                        <p:cTn id="54" dur="500"/>
                                        <p:tgtEl>
                                          <p:spTgt spid="68"/>
                                        </p:tgtEl>
                                      </p:cBhvr>
                                    </p:animEffect>
                                    <p:set>
                                      <p:cBhvr>
                                        <p:cTn id="5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6" restart="whenNotActive" fill="hold" evtFilter="cancelBubble" nodeType="interactiveSeq">
                <p:stCondLst>
                  <p:cond evt="onClick" delay="0">
                    <p:tgtEl>
                      <p:spTgt spid="6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6" presetClass="exit" presetSubtype="21" fill="hold" grpId="0" nodeType="clickEffect">
                                  <p:stCondLst>
                                    <p:cond delay="0"/>
                                  </p:stCondLst>
                                  <p:childTnLst>
                                    <p:animEffect transition="out" filter="barn(inVertical)">
                                      <p:cBhvr>
                                        <p:cTn id="60" dur="500"/>
                                        <p:tgtEl>
                                          <p:spTgt spid="69"/>
                                        </p:tgtEl>
                                      </p:cBhvr>
                                    </p:animEffect>
                                    <p:set>
                                      <p:cBhvr>
                                        <p:cTn id="6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62" restart="whenNotActive" fill="hold" evtFilter="cancelBubble" nodeType="interactiveSeq">
                <p:stCondLst>
                  <p:cond evt="onClick" delay="0">
                    <p:tgtEl>
                      <p:spTgt spid="7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6" presetClass="exit" presetSubtype="21" fill="hold" grpId="0" nodeType="clickEffect">
                                  <p:stCondLst>
                                    <p:cond delay="0"/>
                                  </p:stCondLst>
                                  <p:childTnLst>
                                    <p:animEffect transition="out" filter="barn(inVertical)">
                                      <p:cBhvr>
                                        <p:cTn id="66" dur="500"/>
                                        <p:tgtEl>
                                          <p:spTgt spid="70"/>
                                        </p:tgtEl>
                                      </p:cBhvr>
                                    </p:animEffect>
                                    <p:set>
                                      <p:cBhvr>
                                        <p:cTn id="6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8" restart="whenNotActive" fill="hold" evtFilter="cancelBubble" nodeType="interactiveSeq">
                <p:stCondLst>
                  <p:cond evt="onClick" delay="0">
                    <p:tgtEl>
                      <p:spTgt spid="7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6" presetClass="exit" presetSubtype="21" fill="hold" grpId="0" nodeType="clickEffect">
                                  <p:stCondLst>
                                    <p:cond delay="0"/>
                                  </p:stCondLst>
                                  <p:childTnLst>
                                    <p:animEffect transition="out" filter="barn(inVertical)">
                                      <p:cBhvr>
                                        <p:cTn id="72" dur="500"/>
                                        <p:tgtEl>
                                          <p:spTgt spid="71"/>
                                        </p:tgtEl>
                                      </p:cBhvr>
                                    </p:animEffect>
                                    <p:set>
                                      <p:cBhvr>
                                        <p:cTn id="73"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74" restart="whenNotActive" fill="hold" evtFilter="cancelBubble" nodeType="interactiveSeq">
                <p:stCondLst>
                  <p:cond evt="onClick" delay="0">
                    <p:tgtEl>
                      <p:spTgt spid="7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6" presetClass="exit" presetSubtype="21" fill="hold" grpId="0" nodeType="clickEffect">
                                  <p:stCondLst>
                                    <p:cond delay="0"/>
                                  </p:stCondLst>
                                  <p:childTnLst>
                                    <p:animEffect transition="out" filter="barn(inVertical)">
                                      <p:cBhvr>
                                        <p:cTn id="78" dur="500"/>
                                        <p:tgtEl>
                                          <p:spTgt spid="73"/>
                                        </p:tgtEl>
                                      </p:cBhvr>
                                    </p:animEffect>
                                    <p:set>
                                      <p:cBhvr>
                                        <p:cTn id="79"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80" restart="whenNotActive" fill="hold" evtFilter="cancelBubble" nodeType="interactiveSeq">
                <p:stCondLst>
                  <p:cond evt="onClick" delay="0">
                    <p:tgtEl>
                      <p:spTgt spid="7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6" presetClass="exit" presetSubtype="21" fill="hold" grpId="0" nodeType="clickEffect">
                                  <p:stCondLst>
                                    <p:cond delay="0"/>
                                  </p:stCondLst>
                                  <p:childTnLst>
                                    <p:animEffect transition="out" filter="barn(inVertical)">
                                      <p:cBhvr>
                                        <p:cTn id="84" dur="500"/>
                                        <p:tgtEl>
                                          <p:spTgt spid="74"/>
                                        </p:tgtEl>
                                      </p:cBhvr>
                                    </p:animEffect>
                                    <p:set>
                                      <p:cBhvr>
                                        <p:cTn id="8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6" restart="whenNotActive" fill="hold" evtFilter="cancelBubble" nodeType="interactiveSeq">
                <p:stCondLst>
                  <p:cond evt="onClick" delay="0">
                    <p:tgtEl>
                      <p:spTgt spid="7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6" presetClass="exit" presetSubtype="21" fill="hold" grpId="0" nodeType="clickEffect">
                                  <p:stCondLst>
                                    <p:cond delay="0"/>
                                  </p:stCondLst>
                                  <p:childTnLst>
                                    <p:animEffect transition="out" filter="barn(inVertical)">
                                      <p:cBhvr>
                                        <p:cTn id="90" dur="500"/>
                                        <p:tgtEl>
                                          <p:spTgt spid="75"/>
                                        </p:tgtEl>
                                      </p:cBhvr>
                                    </p:animEffect>
                                    <p:set>
                                      <p:cBhvr>
                                        <p:cTn id="9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2" restart="whenNotActive" fill="hold" evtFilter="cancelBubble" nodeType="interactiveSeq">
                <p:stCondLst>
                  <p:cond evt="onClick" delay="0">
                    <p:tgtEl>
                      <p:spTgt spid="7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6" presetClass="exit" presetSubtype="21" fill="hold" grpId="0" nodeType="clickEffect">
                                  <p:stCondLst>
                                    <p:cond delay="0"/>
                                  </p:stCondLst>
                                  <p:childTnLst>
                                    <p:animEffect transition="out" filter="barn(inVertical)">
                                      <p:cBhvr>
                                        <p:cTn id="96" dur="500"/>
                                        <p:tgtEl>
                                          <p:spTgt spid="76"/>
                                        </p:tgtEl>
                                      </p:cBhvr>
                                    </p:animEffect>
                                    <p:set>
                                      <p:cBhvr>
                                        <p:cTn id="9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98" restart="whenNotActive" fill="hold" evtFilter="cancelBubble" nodeType="interactiveSeq">
                <p:stCondLst>
                  <p:cond evt="onClick" delay="0">
                    <p:tgtEl>
                      <p:spTgt spid="7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77"/>
                                        </p:tgtEl>
                                      </p:cBhvr>
                                    </p:animEffect>
                                    <p:set>
                                      <p:cBhvr>
                                        <p:cTn id="103"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6" presetClass="exit" presetSubtype="21" fill="hold" grpId="0" nodeType="clickEffect">
                                  <p:stCondLst>
                                    <p:cond delay="0"/>
                                  </p:stCondLst>
                                  <p:childTnLst>
                                    <p:animEffect transition="out" filter="barn(inVertical)">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6" presetClass="exit" presetSubtype="21" fill="hold" grpId="0" nodeType="clickEffect">
                                  <p:stCondLst>
                                    <p:cond delay="0"/>
                                  </p:stCondLst>
                                  <p:childTnLst>
                                    <p:animEffect transition="out" filter="barn(inVertical)">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6" presetClass="exit" presetSubtype="21" fill="hold" grpId="0" nodeType="clickEffect">
                                  <p:stCondLst>
                                    <p:cond delay="0"/>
                                  </p:stCondLst>
                                  <p:childTnLst>
                                    <p:animEffect transition="out" filter="barn(inVertical)">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6" presetClass="exit" presetSubtype="21" fill="hold" grpId="0" nodeType="clickEffect">
                                  <p:stCondLst>
                                    <p:cond delay="0"/>
                                  </p:stCondLst>
                                  <p:childTnLst>
                                    <p:animEffect transition="out" filter="barn(inVertical)">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6" presetClass="exit" presetSubtype="21" fill="hold" grpId="0" nodeType="clickEffect">
                                  <p:stCondLst>
                                    <p:cond delay="0"/>
                                  </p:stCondLst>
                                  <p:childTnLst>
                                    <p:animEffect transition="out" filter="barn(inVertical)">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5"/>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6" presetClass="exit" presetSubtype="21" fill="hold" grpId="0" nodeType="clickEffect">
                                  <p:stCondLst>
                                    <p:cond delay="0"/>
                                  </p:stCondLst>
                                  <p:childTnLst>
                                    <p:animEffect transition="out" filter="barn(inVertical)">
                                      <p:cBhvr>
                                        <p:cTn id="138" dur="500"/>
                                        <p:tgtEl>
                                          <p:spTgt spid="85"/>
                                        </p:tgtEl>
                                      </p:cBhvr>
                                    </p:animEffect>
                                    <p:set>
                                      <p:cBhvr>
                                        <p:cTn id="13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0" restart="whenNotActive" fill="hold" evtFilter="cancelBubble" nodeType="interactiveSeq">
                <p:stCondLst>
                  <p:cond evt="onClick" delay="0">
                    <p:tgtEl>
                      <p:spTgt spid="8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6" presetClass="exit" presetSubtype="21" fill="hold" grpId="0" nodeType="clickEffect">
                                  <p:stCondLst>
                                    <p:cond delay="0"/>
                                  </p:stCondLst>
                                  <p:childTnLst>
                                    <p:animEffect transition="out" filter="barn(inVertical)">
                                      <p:cBhvr>
                                        <p:cTn id="144" dur="500"/>
                                        <p:tgtEl>
                                          <p:spTgt spid="86"/>
                                        </p:tgtEl>
                                      </p:cBhvr>
                                    </p:animEffect>
                                    <p:set>
                                      <p:cBhvr>
                                        <p:cTn id="14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6" restart="whenNotActive" fill="hold" evtFilter="cancelBubble" nodeType="interactiveSeq">
                <p:stCondLst>
                  <p:cond evt="onClick" delay="0">
                    <p:tgtEl>
                      <p:spTgt spid="87"/>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6" presetClass="exit" presetSubtype="21" fill="hold" grpId="0" nodeType="clickEffect">
                                  <p:stCondLst>
                                    <p:cond delay="0"/>
                                  </p:stCondLst>
                                  <p:childTnLst>
                                    <p:animEffect transition="out" filter="barn(inVertical)">
                                      <p:cBhvr>
                                        <p:cTn id="150" dur="500"/>
                                        <p:tgtEl>
                                          <p:spTgt spid="87"/>
                                        </p:tgtEl>
                                      </p:cBhvr>
                                    </p:animEffect>
                                    <p:set>
                                      <p:cBhvr>
                                        <p:cTn id="151"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6" presetClass="exit" presetSubtype="21" fill="hold" grpId="0" nodeType="clickEffect">
                                  <p:stCondLst>
                                    <p:cond delay="0"/>
                                  </p:stCondLst>
                                  <p:childTnLst>
                                    <p:animEffect transition="out" filter="barn(inVertical)">
                                      <p:cBhvr>
                                        <p:cTn id="156" dur="500"/>
                                        <p:tgtEl>
                                          <p:spTgt spid="88"/>
                                        </p:tgtEl>
                                      </p:cBhvr>
                                    </p:animEffect>
                                    <p:set>
                                      <p:cBhvr>
                                        <p:cTn id="157"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89"/>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6" presetClass="exit" presetSubtype="21" fill="hold" grpId="0" nodeType="clickEffect">
                                  <p:stCondLst>
                                    <p:cond delay="0"/>
                                  </p:stCondLst>
                                  <p:childTnLst>
                                    <p:animEffect transition="out" filter="barn(inVertical)">
                                      <p:cBhvr>
                                        <p:cTn id="162" dur="500"/>
                                        <p:tgtEl>
                                          <p:spTgt spid="89"/>
                                        </p:tgtEl>
                                      </p:cBhvr>
                                    </p:animEffect>
                                    <p:set>
                                      <p:cBhvr>
                                        <p:cTn id="163"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64" restart="whenNotActive" fill="hold" evtFilter="cancelBubble" nodeType="interactiveSeq">
                <p:stCondLst>
                  <p:cond evt="onClick" delay="0">
                    <p:tgtEl>
                      <p:spTgt spid="9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6" presetClass="exit" presetSubtype="21" fill="hold" grpId="0" nodeType="clickEffect">
                                  <p:stCondLst>
                                    <p:cond delay="0"/>
                                  </p:stCondLst>
                                  <p:childTnLst>
                                    <p:animEffect transition="out" filter="barn(inVertical)">
                                      <p:cBhvr>
                                        <p:cTn id="168" dur="500"/>
                                        <p:tgtEl>
                                          <p:spTgt spid="90"/>
                                        </p:tgtEl>
                                      </p:cBhvr>
                                    </p:animEffect>
                                    <p:set>
                                      <p:cBhvr>
                                        <p:cTn id="169"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0" restart="whenNotActive" fill="hold" evtFilter="cancelBubble" nodeType="interactiveSeq">
                <p:stCondLst>
                  <p:cond evt="onClick" delay="0">
                    <p:tgtEl>
                      <p:spTgt spid="91"/>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16" presetClass="exit" presetSubtype="21" fill="hold" grpId="0" nodeType="clickEffect">
                                  <p:stCondLst>
                                    <p:cond delay="0"/>
                                  </p:stCondLst>
                                  <p:childTnLst>
                                    <p:animEffect transition="out" filter="barn(inVertical)">
                                      <p:cBhvr>
                                        <p:cTn id="174" dur="500"/>
                                        <p:tgtEl>
                                          <p:spTgt spid="91"/>
                                        </p:tgtEl>
                                      </p:cBhvr>
                                    </p:animEffect>
                                    <p:set>
                                      <p:cBhvr>
                                        <p:cTn id="175"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76" restart="whenNotActive" fill="hold" evtFilter="cancelBubble" nodeType="interactiveSeq">
                <p:stCondLst>
                  <p:cond evt="onClick" delay="0">
                    <p:tgtEl>
                      <p:spTgt spid="92"/>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6" presetClass="exit" presetSubtype="21" fill="hold" grpId="0" nodeType="clickEffect">
                                  <p:stCondLst>
                                    <p:cond delay="0"/>
                                  </p:stCondLst>
                                  <p:childTnLst>
                                    <p:animEffect transition="out" filter="barn(inVertical)">
                                      <p:cBhvr>
                                        <p:cTn id="180" dur="500"/>
                                        <p:tgtEl>
                                          <p:spTgt spid="92"/>
                                        </p:tgtEl>
                                      </p:cBhvr>
                                    </p:animEffect>
                                    <p:set>
                                      <p:cBhvr>
                                        <p:cTn id="18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82" restart="whenNotActive" fill="hold" evtFilter="cancelBubble" nodeType="interactiveSeq">
                <p:stCondLst>
                  <p:cond evt="onClick" delay="0">
                    <p:tgtEl>
                      <p:spTgt spid="93"/>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6" presetClass="exit" presetSubtype="21" fill="hold" grpId="0" nodeType="clickEffect">
                                  <p:stCondLst>
                                    <p:cond delay="0"/>
                                  </p:stCondLst>
                                  <p:childTnLst>
                                    <p:animEffect transition="out" filter="barn(inVertical)">
                                      <p:cBhvr>
                                        <p:cTn id="186" dur="500"/>
                                        <p:tgtEl>
                                          <p:spTgt spid="93"/>
                                        </p:tgtEl>
                                      </p:cBhvr>
                                    </p:animEffect>
                                    <p:set>
                                      <p:cBhvr>
                                        <p:cTn id="187"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88" restart="whenNotActive" fill="hold" evtFilter="cancelBubble" nodeType="interactiveSeq">
                <p:stCondLst>
                  <p:cond evt="onClick" delay="0">
                    <p:tgtEl>
                      <p:spTgt spid="9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6" presetClass="exit" presetSubtype="21" fill="hold" grpId="0" nodeType="clickEffect">
                                  <p:stCondLst>
                                    <p:cond delay="0"/>
                                  </p:stCondLst>
                                  <p:childTnLst>
                                    <p:animEffect transition="out" filter="barn(inVertical)">
                                      <p:cBhvr>
                                        <p:cTn id="192" dur="500"/>
                                        <p:tgtEl>
                                          <p:spTgt spid="94"/>
                                        </p:tgtEl>
                                      </p:cBhvr>
                                    </p:animEffect>
                                    <p:set>
                                      <p:cBhvr>
                                        <p:cTn id="193"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94" restart="whenNotActive" fill="hold" evtFilter="cancelBubble" nodeType="interactiveSeq">
                <p:stCondLst>
                  <p:cond evt="onClick" delay="0">
                    <p:tgtEl>
                      <p:spTgt spid="9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6" presetClass="exit" presetSubtype="21" fill="hold" grpId="0" nodeType="clickEffect">
                                  <p:stCondLst>
                                    <p:cond delay="0"/>
                                  </p:stCondLst>
                                  <p:childTnLst>
                                    <p:animEffect transition="out" filter="barn(inVertical)">
                                      <p:cBhvr>
                                        <p:cTn id="198" dur="500"/>
                                        <p:tgtEl>
                                          <p:spTgt spid="95"/>
                                        </p:tgtEl>
                                      </p:cBhvr>
                                    </p:animEffect>
                                    <p:set>
                                      <p:cBhvr>
                                        <p:cTn id="199"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6" presetClass="exit" presetSubtype="21" fill="hold" grpId="0" nodeType="clickEffect">
                                  <p:stCondLst>
                                    <p:cond delay="0"/>
                                  </p:stCondLst>
                                  <p:childTnLst>
                                    <p:animEffect transition="out" filter="barn(inVertical)">
                                      <p:cBhvr>
                                        <p:cTn id="204" dur="500"/>
                                        <p:tgtEl>
                                          <p:spTgt spid="96"/>
                                        </p:tgtEl>
                                      </p:cBhvr>
                                    </p:animEffect>
                                    <p:set>
                                      <p:cBhvr>
                                        <p:cTn id="20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6" restart="whenNotActive" fill="hold" evtFilter="cancelBubble" nodeType="interactiveSeq">
                <p:stCondLst>
                  <p:cond evt="onClick" delay="0">
                    <p:tgtEl>
                      <p:spTgt spid="9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6" presetClass="exit" presetSubtype="21" fill="hold" grpId="0" nodeType="clickEffect">
                                  <p:stCondLst>
                                    <p:cond delay="0"/>
                                  </p:stCondLst>
                                  <p:childTnLst>
                                    <p:animEffect transition="out" filter="barn(inVertical)">
                                      <p:cBhvr>
                                        <p:cTn id="210" dur="500"/>
                                        <p:tgtEl>
                                          <p:spTgt spid="97"/>
                                        </p:tgtEl>
                                      </p:cBhvr>
                                    </p:animEffect>
                                    <p:set>
                                      <p:cBhvr>
                                        <p:cTn id="211"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12" restart="whenNotActive" fill="hold" evtFilter="cancelBubble" nodeType="interactiveSeq">
                <p:stCondLst>
                  <p:cond evt="onClick" delay="0">
                    <p:tgtEl>
                      <p:spTgt spid="9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6" presetClass="exit" presetSubtype="21" fill="hold" grpId="0" nodeType="clickEffect">
                                  <p:stCondLst>
                                    <p:cond delay="0"/>
                                  </p:stCondLst>
                                  <p:childTnLst>
                                    <p:animEffect transition="out" filter="barn(inVertical)">
                                      <p:cBhvr>
                                        <p:cTn id="216" dur="500"/>
                                        <p:tgtEl>
                                          <p:spTgt spid="98"/>
                                        </p:tgtEl>
                                      </p:cBhvr>
                                    </p:animEffect>
                                    <p:set>
                                      <p:cBhvr>
                                        <p:cTn id="21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218" restart="whenNotActive" fill="hold" evtFilter="cancelBubble" nodeType="interactiveSeq">
                <p:stCondLst>
                  <p:cond evt="onClick" delay="0">
                    <p:tgtEl>
                      <p:spTgt spid="9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6" presetClass="exit" presetSubtype="21" fill="hold" grpId="0" nodeType="clickEffect">
                                  <p:stCondLst>
                                    <p:cond delay="0"/>
                                  </p:stCondLst>
                                  <p:childTnLst>
                                    <p:animEffect transition="out" filter="barn(inVertical)">
                                      <p:cBhvr>
                                        <p:cTn id="222" dur="500"/>
                                        <p:tgtEl>
                                          <p:spTgt spid="99"/>
                                        </p:tgtEl>
                                      </p:cBhvr>
                                    </p:animEffect>
                                    <p:set>
                                      <p:cBhvr>
                                        <p:cTn id="223"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24" restart="whenNotActive" fill="hold" evtFilter="cancelBubble" nodeType="interactiveSeq">
                <p:stCondLst>
                  <p:cond evt="onClick" delay="0">
                    <p:tgtEl>
                      <p:spTgt spid="112"/>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6" presetClass="exit" presetSubtype="32" fill="hold" grpId="0" nodeType="clickEffect">
                                  <p:stCondLst>
                                    <p:cond delay="0"/>
                                  </p:stCondLst>
                                  <p:childTnLst>
                                    <p:animEffect transition="out" filter="circle(out)">
                                      <p:cBhvr>
                                        <p:cTn id="228" dur="2000"/>
                                        <p:tgtEl>
                                          <p:spTgt spid="112"/>
                                        </p:tgtEl>
                                      </p:cBhvr>
                                    </p:animEffect>
                                    <p:set>
                                      <p:cBhvr>
                                        <p:cTn id="229"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30" restart="whenNotActive" fill="hold" evtFilter="cancelBubble" nodeType="interactiveSeq">
                <p:stCondLst>
                  <p:cond evt="onClick" delay="0">
                    <p:tgtEl>
                      <p:spTgt spid="56"/>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6" presetClass="exit" presetSubtype="32" fill="hold" grpId="0" nodeType="clickEffect">
                                  <p:stCondLst>
                                    <p:cond delay="0"/>
                                  </p:stCondLst>
                                  <p:childTnLst>
                                    <p:animEffect transition="out" filter="circle(out)">
                                      <p:cBhvr>
                                        <p:cTn id="234" dur="2000"/>
                                        <p:tgtEl>
                                          <p:spTgt spid="56"/>
                                        </p:tgtEl>
                                      </p:cBhvr>
                                    </p:animEffect>
                                    <p:set>
                                      <p:cBhvr>
                                        <p:cTn id="235" dur="1" fill="hold">
                                          <p:stCondLst>
                                            <p:cond delay="1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36" restart="whenNotActive" fill="hold" evtFilter="cancelBubble" nodeType="interactiveSeq">
                <p:stCondLst>
                  <p:cond evt="onClick" delay="0">
                    <p:tgtEl>
                      <p:spTgt spid="57"/>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6" presetClass="exit" presetSubtype="32" fill="hold" grpId="0" nodeType="clickEffect">
                                  <p:stCondLst>
                                    <p:cond delay="0"/>
                                  </p:stCondLst>
                                  <p:childTnLst>
                                    <p:animEffect transition="out" filter="circle(out)">
                                      <p:cBhvr>
                                        <p:cTn id="240" dur="2000"/>
                                        <p:tgtEl>
                                          <p:spTgt spid="57"/>
                                        </p:tgtEl>
                                      </p:cBhvr>
                                    </p:animEffect>
                                    <p:set>
                                      <p:cBhvr>
                                        <p:cTn id="241" dur="1" fill="hold">
                                          <p:stCondLst>
                                            <p:cond delay="1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42" restart="whenNotActive" fill="hold" evtFilter="cancelBubble" nodeType="interactiveSeq">
                <p:stCondLst>
                  <p:cond evt="onClick" delay="0">
                    <p:tgtEl>
                      <p:spTgt spid="100"/>
                    </p:tgtEl>
                  </p:cond>
                </p:stCondLst>
                <p:endSync evt="end" delay="0">
                  <p:rtn val="all"/>
                </p:endSync>
                <p:childTnLst>
                  <p:par>
                    <p:cTn id="243" fill="hold" nodeType="clickPar">
                      <p:stCondLst>
                        <p:cond delay="0"/>
                      </p:stCondLst>
                      <p:childTnLst>
                        <p:par>
                          <p:cTn id="244" fill="hold" nodeType="withGroup">
                            <p:stCondLst>
                              <p:cond delay="0"/>
                            </p:stCondLst>
                            <p:childTnLst>
                              <p:par>
                                <p:cTn id="245" presetID="6" presetClass="exit" presetSubtype="32" fill="hold" grpId="0" nodeType="clickEffect">
                                  <p:stCondLst>
                                    <p:cond delay="0"/>
                                  </p:stCondLst>
                                  <p:childTnLst>
                                    <p:animEffect transition="out" filter="circle(out)">
                                      <p:cBhvr>
                                        <p:cTn id="246" dur="2000"/>
                                        <p:tgtEl>
                                          <p:spTgt spid="100"/>
                                        </p:tgtEl>
                                      </p:cBhvr>
                                    </p:animEffect>
                                    <p:set>
                                      <p:cBhvr>
                                        <p:cTn id="247"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248" restart="whenNotActive" fill="hold" evtFilter="cancelBubble" nodeType="interactiveSeq">
                <p:stCondLst>
                  <p:cond evt="onClick" delay="0">
                    <p:tgtEl>
                      <p:spTgt spid="101"/>
                    </p:tgtEl>
                  </p:cond>
                </p:stCondLst>
                <p:endSync evt="end" delay="0">
                  <p:rtn val="all"/>
                </p:endSync>
                <p:childTnLst>
                  <p:par>
                    <p:cTn id="249" fill="hold" nodeType="clickPar">
                      <p:stCondLst>
                        <p:cond delay="0"/>
                      </p:stCondLst>
                      <p:childTnLst>
                        <p:par>
                          <p:cTn id="250" fill="hold" nodeType="withGroup">
                            <p:stCondLst>
                              <p:cond delay="0"/>
                            </p:stCondLst>
                            <p:childTnLst>
                              <p:par>
                                <p:cTn id="251" presetID="6" presetClass="exit" presetSubtype="32" fill="hold" grpId="0" nodeType="clickEffect">
                                  <p:stCondLst>
                                    <p:cond delay="0"/>
                                  </p:stCondLst>
                                  <p:childTnLst>
                                    <p:animEffect transition="out" filter="circle(out)">
                                      <p:cBhvr>
                                        <p:cTn id="252" dur="2000"/>
                                        <p:tgtEl>
                                          <p:spTgt spid="101"/>
                                        </p:tgtEl>
                                      </p:cBhvr>
                                    </p:animEffect>
                                    <p:set>
                                      <p:cBhvr>
                                        <p:cTn id="253"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4" restart="whenNotActive" fill="hold" evtFilter="cancelBubble" nodeType="interactiveSeq">
                <p:stCondLst>
                  <p:cond evt="onClick" delay="0">
                    <p:tgtEl>
                      <p:spTgt spid="51"/>
                    </p:tgtEl>
                  </p:cond>
                </p:stCondLst>
                <p:endSync evt="end" delay="0">
                  <p:rtn val="all"/>
                </p:endSync>
                <p:childTnLst>
                  <p:par>
                    <p:cTn id="255" fill="hold">
                      <p:stCondLst>
                        <p:cond delay="0"/>
                      </p:stCondLst>
                      <p:childTnLst>
                        <p:par>
                          <p:cTn id="256" fill="hold">
                            <p:stCondLst>
                              <p:cond delay="0"/>
                            </p:stCondLst>
                            <p:childTnLst>
                              <p:par>
                                <p:cTn id="257" presetID="16" presetClass="exit" presetSubtype="21" fill="hold" grpId="0" nodeType="clickEffect">
                                  <p:stCondLst>
                                    <p:cond delay="0"/>
                                  </p:stCondLst>
                                  <p:childTnLst>
                                    <p:animEffect transition="out" filter="barn(inVertical)">
                                      <p:cBhvr>
                                        <p:cTn id="258" dur="500"/>
                                        <p:tgtEl>
                                          <p:spTgt spid="51"/>
                                        </p:tgtEl>
                                      </p:cBhvr>
                                    </p:animEffect>
                                    <p:set>
                                      <p:cBhvr>
                                        <p:cTn id="25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60" restart="whenNotActive" fill="hold" evtFilter="cancelBubble" nodeType="interactiveSeq">
                <p:stCondLst>
                  <p:cond evt="onClick" delay="0">
                    <p:tgtEl>
                      <p:spTgt spid="52"/>
                    </p:tgtEl>
                  </p:cond>
                </p:stCondLst>
                <p:endSync evt="end" delay="0">
                  <p:rtn val="all"/>
                </p:endSync>
                <p:childTnLst>
                  <p:par>
                    <p:cTn id="261" fill="hold">
                      <p:stCondLst>
                        <p:cond delay="0"/>
                      </p:stCondLst>
                      <p:childTnLst>
                        <p:par>
                          <p:cTn id="262" fill="hold">
                            <p:stCondLst>
                              <p:cond delay="0"/>
                            </p:stCondLst>
                            <p:childTnLst>
                              <p:par>
                                <p:cTn id="263" presetID="16" presetClass="exit" presetSubtype="21" fill="hold" grpId="0" nodeType="clickEffect">
                                  <p:stCondLst>
                                    <p:cond delay="0"/>
                                  </p:stCondLst>
                                  <p:childTnLst>
                                    <p:animEffect transition="out" filter="barn(inVertical)">
                                      <p:cBhvr>
                                        <p:cTn id="264" dur="500"/>
                                        <p:tgtEl>
                                          <p:spTgt spid="52"/>
                                        </p:tgtEl>
                                      </p:cBhvr>
                                    </p:animEffect>
                                    <p:set>
                                      <p:cBhvr>
                                        <p:cTn id="26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6" restart="whenNotActive" fill="hold" evtFilter="cancelBubble" nodeType="interactiveSeq">
                <p:stCondLst>
                  <p:cond evt="onClick" delay="0">
                    <p:tgtEl>
                      <p:spTgt spid="53"/>
                    </p:tgtEl>
                  </p:cond>
                </p:stCondLst>
                <p:endSync evt="end" delay="0">
                  <p:rtn val="all"/>
                </p:endSync>
                <p:childTnLst>
                  <p:par>
                    <p:cTn id="267" fill="hold">
                      <p:stCondLst>
                        <p:cond delay="0"/>
                      </p:stCondLst>
                      <p:childTnLst>
                        <p:par>
                          <p:cTn id="268" fill="hold">
                            <p:stCondLst>
                              <p:cond delay="0"/>
                            </p:stCondLst>
                            <p:childTnLst>
                              <p:par>
                                <p:cTn id="269" presetID="16" presetClass="exit" presetSubtype="21" fill="hold" grpId="0" nodeType="clickEffect">
                                  <p:stCondLst>
                                    <p:cond delay="0"/>
                                  </p:stCondLst>
                                  <p:childTnLst>
                                    <p:animEffect transition="out" filter="barn(inVertical)">
                                      <p:cBhvr>
                                        <p:cTn id="270" dur="500"/>
                                        <p:tgtEl>
                                          <p:spTgt spid="53"/>
                                        </p:tgtEl>
                                      </p:cBhvr>
                                    </p:animEffect>
                                    <p:set>
                                      <p:cBhvr>
                                        <p:cTn id="2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72" restart="whenNotActive" fill="hold" evtFilter="cancelBubble" nodeType="interactiveSeq">
                <p:stCondLst>
                  <p:cond evt="onClick" delay="0">
                    <p:tgtEl>
                      <p:spTgt spid="54"/>
                    </p:tgtEl>
                  </p:cond>
                </p:stCondLst>
                <p:endSync evt="end" delay="0">
                  <p:rtn val="all"/>
                </p:endSync>
                <p:childTnLst>
                  <p:par>
                    <p:cTn id="273" fill="hold">
                      <p:stCondLst>
                        <p:cond delay="0"/>
                      </p:stCondLst>
                      <p:childTnLst>
                        <p:par>
                          <p:cTn id="274" fill="hold">
                            <p:stCondLst>
                              <p:cond delay="0"/>
                            </p:stCondLst>
                            <p:childTnLst>
                              <p:par>
                                <p:cTn id="275" presetID="16" presetClass="exit" presetSubtype="21" fill="hold" grpId="0" nodeType="clickEffect">
                                  <p:stCondLst>
                                    <p:cond delay="0"/>
                                  </p:stCondLst>
                                  <p:childTnLst>
                                    <p:animEffect transition="out" filter="barn(inVertical)">
                                      <p:cBhvr>
                                        <p:cTn id="276" dur="500"/>
                                        <p:tgtEl>
                                          <p:spTgt spid="54"/>
                                        </p:tgtEl>
                                      </p:cBhvr>
                                    </p:animEffect>
                                    <p:set>
                                      <p:cBhvr>
                                        <p:cTn id="27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78" restart="whenNotActive" fill="hold" evtFilter="cancelBubble" nodeType="interactiveSeq">
                <p:stCondLst>
                  <p:cond evt="onClick" delay="0">
                    <p:tgtEl>
                      <p:spTgt spid="102"/>
                    </p:tgtEl>
                  </p:cond>
                </p:stCondLst>
                <p:endSync evt="end" delay="0">
                  <p:rtn val="all"/>
                </p:endSync>
                <p:childTnLst>
                  <p:par>
                    <p:cTn id="279" fill="hold">
                      <p:stCondLst>
                        <p:cond delay="0"/>
                      </p:stCondLst>
                      <p:childTnLst>
                        <p:par>
                          <p:cTn id="280" fill="hold">
                            <p:stCondLst>
                              <p:cond delay="0"/>
                            </p:stCondLst>
                            <p:childTnLst>
                              <p:par>
                                <p:cTn id="281" presetID="16" presetClass="exit" presetSubtype="21" fill="hold" grpId="0" nodeType="clickEffect">
                                  <p:stCondLst>
                                    <p:cond delay="0"/>
                                  </p:stCondLst>
                                  <p:childTnLst>
                                    <p:animEffect transition="out" filter="barn(inVertical)">
                                      <p:cBhvr>
                                        <p:cTn id="282" dur="500"/>
                                        <p:tgtEl>
                                          <p:spTgt spid="102"/>
                                        </p:tgtEl>
                                      </p:cBhvr>
                                    </p:animEffect>
                                    <p:set>
                                      <p:cBhvr>
                                        <p:cTn id="283"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58" grpId="0" animBg="1"/>
      <p:bldP spid="59"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12" grpId="0" animBg="1"/>
      <p:bldP spid="56" grpId="0" animBg="1"/>
      <p:bldP spid="57" grpId="0" animBg="1"/>
      <p:bldP spid="100" grpId="0" animBg="1"/>
      <p:bldP spid="101" grpId="0" animBg="1"/>
      <p:bldP spid="51" grpId="0" animBg="1"/>
      <p:bldP spid="52" grpId="0" animBg="1"/>
      <p:bldP spid="53" grpId="0" animBg="1"/>
      <p:bldP spid="54"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37" name="TextBox 36"/>
          <p:cNvSpPr txBox="1"/>
          <p:nvPr/>
        </p:nvSpPr>
        <p:spPr>
          <a:xfrm>
            <a:off x="3224349" y="3102299"/>
            <a:ext cx="296778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năm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chữ</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0" name="5-Point Star 39">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3258" y="1290097"/>
            <a:ext cx="9701348" cy="523220"/>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Gặp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9910011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8832" y="1129698"/>
            <a:ext cx="8218853" cy="523220"/>
          </a:xfrm>
          <a:prstGeom prst="rect">
            <a:avLst/>
          </a:prstGeom>
        </p:spPr>
        <p:txBody>
          <a:bodyPr wrap="none">
            <a:spAutoFit/>
          </a:bodyPr>
          <a:lstStyle/>
          <a:p>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nhớ</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p>
        </p:txBody>
      </p:sp>
      <p:sp>
        <p:nvSpPr>
          <p:cNvPr id="3" name="Rectangle 2"/>
          <p:cNvSpPr/>
          <p:nvPr/>
        </p:nvSpPr>
        <p:spPr>
          <a:xfrm>
            <a:off x="2447108" y="2792327"/>
            <a:ext cx="6096000" cy="954107"/>
          </a:xfrm>
          <a:prstGeom prst="rect">
            <a:avLst/>
          </a:prstGeom>
        </p:spPr>
        <p:txBody>
          <a:bodyPr>
            <a:spAutoFit/>
          </a:bodyPr>
          <a:lstStyle/>
          <a:p>
            <a:pPr>
              <a:spcAft>
                <a:spcPts val="0"/>
              </a:spcAft>
            </a:pP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Trên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đường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hành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bắt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gặp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lá</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cơm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đến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món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ăn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me. =&gt;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18" name="5-Point Star 17">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274392"/>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additive="base">
                                        <p:cTn id="105" dur="500" fill="hold"/>
                                        <p:tgtEl>
                                          <p:spTgt spid="3"/>
                                        </p:tgtEl>
                                        <p:attrNameLst>
                                          <p:attrName>ppt_x</p:attrName>
                                        </p:attrNameLst>
                                      </p:cBhvr>
                                      <p:tavLst>
                                        <p:tav tm="0">
                                          <p:val>
                                            <p:strVal val="#ppt_x"/>
                                          </p:val>
                                        </p:tav>
                                        <p:tav tm="100000">
                                          <p:val>
                                            <p:strVal val="#ppt_x"/>
                                          </p:val>
                                        </p:tav>
                                      </p:tavLst>
                                    </p:anim>
                                    <p:anim calcmode="lin" valueType="num">
                                      <p:cBhvr additive="base">
                                        <p:cTn id="10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4708" y="1337156"/>
            <a:ext cx="9166227" cy="523220"/>
          </a:xfrm>
          <a:prstGeom prst="rect">
            <a:avLst/>
          </a:prstGeom>
        </p:spPr>
        <p:txBody>
          <a:bodyPr wrap="non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con? </a:t>
            </a:r>
            <a:endParaRPr lang="en-US" sz="2800" dirty="0">
              <a:latin typeface="Times New Roman" panose="02020603050405020304" pitchFamily="18" charset="0"/>
              <a:ea typeface="Times New Roman" panose="02020603050405020304" pitchFamily="18" charset="0"/>
            </a:endParaRPr>
          </a:p>
        </p:txBody>
      </p:sp>
      <p:sp>
        <p:nvSpPr>
          <p:cNvPr id="3" name="Rectangle 2"/>
          <p:cNvSpPr/>
          <p:nvPr/>
        </p:nvSpPr>
        <p:spPr>
          <a:xfrm>
            <a:off x="3730122" y="2643442"/>
            <a:ext cx="3159839" cy="523220"/>
          </a:xfrm>
          <a:prstGeom prst="rect">
            <a:avLst/>
          </a:prstGeom>
        </p:spPr>
        <p:txBody>
          <a:bodyPr wrap="none">
            <a:spAutoFit/>
          </a:bodyPr>
          <a:lstStyle/>
          <a:p>
            <a:pPr marL="342900" lvl="0" indent="-342900">
              <a:spcAft>
                <a:spcPts val="0"/>
              </a:spcAft>
              <a:buClr>
                <a:srgbClr val="000000"/>
              </a:buClr>
              <a:buSzPts val="1100"/>
              <a:buFont typeface="Symbol" panose="05050102010706020507" pitchFamily="18" charset="2"/>
              <a:buChar char="-"/>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tảo</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8210666"/>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59281" cy="908050"/>
          </a:xfrm>
          <a:prstGeom prst="flowChartConnector">
            <a:avLst/>
          </a:prstGeom>
          <a:solidFill>
            <a:sysClr val="window" lastClr="FFFFFF"/>
          </a:solidFill>
          <a:ln w="25400" cap="flat" cmpd="sng" algn="ctr">
            <a:noFill/>
            <a:prstDash val="solid"/>
          </a:ln>
          <a:effectLst/>
        </p:spPr>
        <p:txBody>
          <a:bodyPr wrap="square"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85311" y="68263"/>
            <a:ext cx="1097937"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3369108" y="2351148"/>
            <a:ext cx="6096000" cy="523220"/>
          </a:xfrm>
          <a:prstGeom prst="rect">
            <a:avLst/>
          </a:prstGeom>
        </p:spPr>
        <p:txBody>
          <a:bodyPr>
            <a:spAutoFit/>
          </a:bodyPr>
          <a:lstStyle/>
          <a:p>
            <a:pPr algn="just">
              <a:spcAft>
                <a:spcPts val="0"/>
              </a:spcAft>
            </a:pPr>
            <a:r>
              <a:rPr lang="en-US" sz="2800" i="1" dirty="0" err="1" smtClean="0">
                <a:solidFill>
                  <a:srgbClr val="FF0000"/>
                </a:solidFill>
                <a:latin typeface="Times New Roman" panose="02020603050405020304" pitchFamily="18" charset="0"/>
                <a:ea typeface="Times New Roman" panose="02020603050405020304" pitchFamily="18" charset="0"/>
              </a:rPr>
              <a:t>Mùi</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vị</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45339" y="1081146"/>
            <a:ext cx="7819769" cy="523220"/>
          </a:xfrm>
          <a:prstGeom prst="rect">
            <a:avLst/>
          </a:prstGeom>
        </p:spPr>
        <p:txBody>
          <a:bodyPr wrap="none">
            <a:spAutoFit/>
          </a:bodyPr>
          <a:lstStyle/>
          <a:p>
            <a:pPr algn="just">
              <a:spcAft>
                <a:spcPts val="0"/>
              </a:spcAft>
            </a:pPr>
            <a:r>
              <a:rPr lang="en-US" sz="2800" b="1" dirty="0" err="1" smtClean="0">
                <a:latin typeface="Times New Roman" panose="02020603050405020304" pitchFamily="18" charset="0"/>
                <a:ea typeface="Times New Roman" panose="02020603050405020304" pitchFamily="18" charset="0"/>
              </a:rPr>
              <a:t>Câu</a:t>
            </a:r>
            <a:r>
              <a:rPr lang="en-US" sz="2800" b="1" dirty="0" smtClean="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gọi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9401239"/>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1000"/>
                                        <p:tgtEl>
                                          <p:spTgt spid="2"/>
                                        </p:tgtEl>
                                      </p:cBhvr>
                                    </p:animEffect>
                                    <p:anim calcmode="lin" valueType="num">
                                      <p:cBhvr>
                                        <p:cTn id="126" dur="1000" fill="hold"/>
                                        <p:tgtEl>
                                          <p:spTgt spid="2"/>
                                        </p:tgtEl>
                                        <p:attrNameLst>
                                          <p:attrName>ppt_x</p:attrName>
                                        </p:attrNameLst>
                                      </p:cBhvr>
                                      <p:tavLst>
                                        <p:tav tm="0">
                                          <p:val>
                                            <p:strVal val="#ppt_x"/>
                                          </p:val>
                                        </p:tav>
                                        <p:tav tm="100000">
                                          <p:val>
                                            <p:strVal val="#ppt_x"/>
                                          </p:val>
                                        </p:tav>
                                      </p:tavLst>
                                    </p:anim>
                                    <p:anim calcmode="lin" valueType="num">
                                      <p:cBhvr>
                                        <p:cTn id="1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8"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98468" y="1574802"/>
            <a:ext cx="8083732" cy="954107"/>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5: Qua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bộc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0" y="3105835"/>
            <a:ext cx="6096000" cy="954107"/>
          </a:xfrm>
          <a:prstGeom prst="rect">
            <a:avLst/>
          </a:prstGeom>
        </p:spPr>
        <p:txBody>
          <a:bodyPr>
            <a:spAutoFit/>
          </a:bodyPr>
          <a:lstStyle/>
          <a:p>
            <a:pPr algn="just">
              <a:spcAft>
                <a:spcPts val="0"/>
              </a:spcAft>
            </a:pP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kính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trọng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a:p>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đất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nước</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64272433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181438"/>
            <a:ext cx="11090366" cy="6001643"/>
          </a:xfrm>
          <a:prstGeom prst="rect">
            <a:avLst/>
          </a:prstGeom>
        </p:spPr>
        <p:txBody>
          <a:bodyPr wrap="square">
            <a:spAutoFit/>
          </a:bodyPr>
          <a:lstStyle/>
          <a:p>
            <a:r>
              <a:rPr lang="vi-VN" sz="2400" dirty="0" smtClean="0">
                <a:solidFill>
                  <a:srgbClr val="000000"/>
                </a:solidFill>
                <a:latin typeface="Times New Roman" panose="02020603050405020304" pitchFamily="18" charset="0"/>
                <a:cs typeface="Times New Roman" panose="02020603050405020304" pitchFamily="18" charset="0"/>
              </a:rPr>
              <a:t>Viết </a:t>
            </a:r>
            <a:r>
              <a:rPr lang="vi-VN" sz="2400" dirty="0">
                <a:solidFill>
                  <a:srgbClr val="000000"/>
                </a:solidFill>
                <a:latin typeface="Times New Roman" panose="02020603050405020304" pitchFamily="18" charset="0"/>
                <a:cs typeface="Times New Roman" panose="02020603050405020304" pitchFamily="18" charset="0"/>
              </a:rPr>
              <a:t>đoạn văn (khoảng 5 -7 câu) nêu cảm nghĩ của em về nỗi nhớ thương mẹ của người con trong bài thơ Gặp lá cơm nếp.</a:t>
            </a:r>
          </a:p>
          <a:p>
            <a:r>
              <a:rPr lang="vi-VN" sz="2400" b="1" dirty="0">
                <a:solidFill>
                  <a:srgbClr val="000000"/>
                </a:solidFill>
                <a:latin typeface="Times New Roman" panose="02020603050405020304" pitchFamily="18" charset="0"/>
                <a:cs typeface="Times New Roman" panose="02020603050405020304" pitchFamily="18" charset="0"/>
              </a:rPr>
              <a:t>Lời giải chi tiết:</a:t>
            </a:r>
            <a:endParaRPr lang="vi-VN" sz="2400" dirty="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Đi </a:t>
            </a:r>
            <a:r>
              <a:rPr lang="vi-VN" sz="2400" dirty="0">
                <a:solidFill>
                  <a:srgbClr val="000000"/>
                </a:solidFill>
                <a:latin typeface="Times New Roman" panose="02020603050405020304" pitchFamily="18" charset="0"/>
                <a:cs typeface="Times New Roman" panose="02020603050405020304" pitchFamily="18" charset="0"/>
              </a:rPr>
              <a:t>hết cuộc đời dài rộng này, chúng ta cũng không thể hiểu được hết công lao của mẹ cha. Bởi vậy, đã có biết bao sáng tác ra đời để ca ngợi công ơn trời bể ấy. Tác giả Thanh Thảo cũng viết về đề tài ấy, ngắn gọn nhưng đầy cảm xúc trong bài thơ Gặp lá cơm nếp. Bài thơ đã ghi lại cảm xúc của người con tình cờ nghĩ đến hương vị của mùi xôi và nhớ về mẹ. Tác giả đã xa nhà nhiều năm, thèm một bát xôi nếp mùa gặt và nhớ về mẹ cùng những hương vị yêu dấu của làng quê. Trong tâm hồn các anh, người mẹ là hình ảnh lớn lao nhất, đẹp đẽ nhất của quê hương. Với người lính, mẹ là suối nguồn của yêu thương, là ánh sáng diệu kì dõi theo con suốt cuộc đời. Câu thơ "Mẹ già và đất nước/ Chia đều nỗi nhớ thương" như cảm xúc òa khóc trong lòng nhân vật khi nghĩ về người mẹ tảo tần và đất nước bình dị. Mẹ đã chịu một đời lam lũ, hi sinh để dành cho con những điều đẹp đẽ nhất. Những câu thơ giản dị, ngắn gọn mà vời vợi nỗi nhớ thương. Bài thơ "Gặp lá cơm nếp" được viết lên từ nỗi nhớ, tình yêu mà nhà thơ dành cho mẹ. Bài thơ đã để lại nhiều cảm xúc trong lòng độc </a:t>
            </a:r>
            <a:r>
              <a:rPr lang="vi-VN" sz="2400" dirty="0" smtClean="0">
                <a:solidFill>
                  <a:srgbClr val="000000"/>
                </a:solidFill>
                <a:latin typeface="Times New Roman" panose="02020603050405020304" pitchFamily="18" charset="0"/>
                <a:cs typeface="Times New Roman" panose="02020603050405020304" pitchFamily="18" charset="0"/>
              </a:rPr>
              <a:t>giả</a:t>
            </a:r>
            <a:endParaRPr lang="vi-VN"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3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2286" y="444137"/>
            <a:ext cx="4663440"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Hướng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nhà</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77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0" y="731520"/>
            <a:ext cx="744582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1: </a:t>
            </a: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63736" y="2491881"/>
            <a:ext cx="3640183" cy="523220"/>
          </a:xfrm>
          <a:prstGeom prst="rect">
            <a:avLst/>
          </a:prstGeom>
        </p:spPr>
        <p:txBody>
          <a:bodyPr wrap="square">
            <a:spAutoFit/>
          </a:bodyPr>
          <a:lstStyle/>
          <a:p>
            <a:r>
              <a:rPr lang="en-US" sz="2800" dirty="0" err="1" smtClean="0">
                <a:solidFill>
                  <a:srgbClr val="000000"/>
                </a:solidFill>
                <a:latin typeface="Times New Roman" panose="02020603050405020304" pitchFamily="18" charset="0"/>
                <a:cs typeface="Times New Roman" panose="02020603050405020304" pitchFamily="18" charset="0"/>
              </a:rPr>
              <a:t>Nguyễn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Khoa</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Điềm</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1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532" y="653143"/>
            <a:ext cx="9392194"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2: </a:t>
            </a:r>
            <a:r>
              <a:rPr lang="en-US" sz="2800" dirty="0" err="1" smtClean="0">
                <a:solidFill>
                  <a:srgbClr val="FF0000"/>
                </a:solidFill>
                <a:latin typeface="Times New Roman" panose="02020603050405020304" pitchFamily="18" charset="0"/>
                <a:cs typeface="Times New Roman" panose="02020603050405020304" pitchFamily="18" charset="0"/>
              </a:rPr>
              <a:t>Kể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ở </a:t>
            </a:r>
            <a:r>
              <a:rPr lang="en-US" sz="2800" dirty="0" err="1" smtClean="0">
                <a:solidFill>
                  <a:srgbClr val="FF0000"/>
                </a:solidFill>
                <a:latin typeface="Times New Roman" panose="02020603050405020304" pitchFamily="18" charset="0"/>
                <a:cs typeface="Times New Roman" panose="02020603050405020304" pitchFamily="18" charset="0"/>
              </a:rPr>
              <a:t>lớp</a:t>
            </a:r>
            <a:r>
              <a:rPr lang="en-US" sz="2800" dirty="0" smtClean="0">
                <a:solidFill>
                  <a:srgbClr val="FF0000"/>
                </a:solidFill>
                <a:latin typeface="Times New Roman" panose="02020603050405020304" pitchFamily="18" charset="0"/>
                <a:cs typeface="Times New Roman" panose="02020603050405020304" pitchFamily="18" charset="0"/>
              </a:rPr>
              <a:t> 6?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23852" y="1616670"/>
            <a:ext cx="8882741" cy="3108543"/>
          </a:xfrm>
          <a:prstGeom prst="rect">
            <a:avLst/>
          </a:prstGeom>
        </p:spPr>
        <p:txBody>
          <a:bodyPr wrap="squar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Các </a:t>
            </a:r>
            <a:r>
              <a:rPr lang="vi-VN" sz="2800" dirty="0">
                <a:solidFill>
                  <a:srgbClr val="000000"/>
                </a:solidFill>
                <a:latin typeface="Times New Roman" panose="02020603050405020304" pitchFamily="18" charset="0"/>
                <a:cs typeface="Times New Roman" panose="02020603050405020304" pitchFamily="18" charset="0"/>
              </a:rPr>
              <a:t>bài thơ thuộc thể 5 chữ: </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vi-VN" sz="2800" dirty="0" smtClean="0">
                <a:solidFill>
                  <a:srgbClr val="000000"/>
                </a:solidFill>
                <a:latin typeface="Times New Roman" panose="02020603050405020304" pitchFamily="18" charset="0"/>
                <a:cs typeface="Times New Roman" panose="02020603050405020304" pitchFamily="18" charset="0"/>
              </a:rPr>
              <a:t>Chuyện </a:t>
            </a:r>
            <a:r>
              <a:rPr lang="vi-VN" sz="2800" dirty="0">
                <a:solidFill>
                  <a:srgbClr val="000000"/>
                </a:solidFill>
                <a:latin typeface="Times New Roman" panose="02020603050405020304" pitchFamily="18" charset="0"/>
                <a:cs typeface="Times New Roman" panose="02020603050405020304" pitchFamily="18" charset="0"/>
              </a:rPr>
              <a:t>cổ tích về loài người (Xuân </a:t>
            </a:r>
            <a:r>
              <a:rPr lang="vi-VN" sz="2800" dirty="0" smtClean="0">
                <a:solidFill>
                  <a:srgbClr val="000000"/>
                </a:solidFill>
                <a:latin typeface="Times New Roman" panose="02020603050405020304" pitchFamily="18" charset="0"/>
                <a:cs typeface="Times New Roman" panose="02020603050405020304" pitchFamily="18" charset="0"/>
              </a:rPr>
              <a:t>Quỳnh)</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vi-VN" sz="2800" dirty="0" smtClean="0">
                <a:solidFill>
                  <a:srgbClr val="000000"/>
                </a:solidFill>
                <a:latin typeface="Times New Roman" panose="02020603050405020304" pitchFamily="18" charset="0"/>
                <a:cs typeface="Times New Roman" panose="02020603050405020304" pitchFamily="18" charset="0"/>
              </a:rPr>
              <a:t>Bắt </a:t>
            </a:r>
            <a:r>
              <a:rPr lang="vi-VN" sz="2800" dirty="0">
                <a:solidFill>
                  <a:srgbClr val="000000"/>
                </a:solidFill>
                <a:latin typeface="Times New Roman" panose="02020603050405020304" pitchFamily="18" charset="0"/>
                <a:cs typeface="Times New Roman" panose="02020603050405020304" pitchFamily="18" charset="0"/>
              </a:rPr>
              <a:t>nạt (Nguyễn Thế Hoàng Linh</a:t>
            </a:r>
            <a:r>
              <a:rPr lang="vi-VN" sz="2800" dirty="0" smtClean="0">
                <a:solidFill>
                  <a:srgbClr val="000000"/>
                </a:solidFill>
                <a:latin typeface="Times New Roman" panose="02020603050405020304" pitchFamily="18" charset="0"/>
                <a:cs typeface="Times New Roman" panose="02020603050405020304" pitchFamily="18" charset="0"/>
              </a:rPr>
              <a:t>)</a:t>
            </a:r>
            <a:endParaRPr lang="en-US" sz="2800" dirty="0" smtClean="0">
              <a:solidFill>
                <a:srgbClr val="000000"/>
              </a:solidFill>
              <a:latin typeface="Times New Roman" panose="02020603050405020304" pitchFamily="18" charset="0"/>
              <a:cs typeface="Times New Roman" panose="02020603050405020304" pitchFamily="18" charset="0"/>
            </a:endParaRPr>
          </a:p>
          <a:p>
            <a:pPr marL="457200" indent="-457200">
              <a:buFontTx/>
              <a:buChar char="-"/>
            </a:pPr>
            <a:r>
              <a:rPr lang="en-US" sz="2800" dirty="0" err="1" smtClean="0">
                <a:solidFill>
                  <a:srgbClr val="000000"/>
                </a:solidFill>
                <a:latin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cs typeface="Times New Roman" panose="02020603050405020304" pitchFamily="18" charset="0"/>
              </a:rPr>
              <a:t>  7 </a:t>
            </a:r>
            <a:r>
              <a:rPr lang="en-US" sz="2800" dirty="0" err="1" smtClean="0">
                <a:solidFill>
                  <a:srgbClr val="000000"/>
                </a:solidFill>
                <a:latin typeface="Times New Roman" panose="02020603050405020304" pitchFamily="18" charset="0"/>
                <a:cs typeface="Times New Roman" panose="02020603050405020304" pitchFamily="18" charset="0"/>
              </a:rPr>
              <a:t>chữ</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err="1" smtClean="0">
                <a:solidFill>
                  <a:srgbClr val="000000"/>
                </a:solidFill>
                <a:latin typeface="Times New Roman" panose="02020603050405020304" pitchFamily="18" charset="0"/>
                <a:cs typeface="Times New Roman" panose="02020603050405020304" pitchFamily="18" charset="0"/>
              </a:rPr>
              <a:t>Những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cánh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buồm</a:t>
            </a:r>
            <a:r>
              <a:rPr lang="en-US" sz="2800" dirty="0" smtClean="0">
                <a:solidFill>
                  <a:srgbClr val="000000"/>
                </a:solidFill>
                <a:latin typeface="Times New Roman" panose="02020603050405020304" pitchFamily="18" charset="0"/>
                <a:cs typeface="Times New Roman" panose="02020603050405020304" pitchFamily="18" charset="0"/>
              </a:rPr>
              <a:t>(</a:t>
            </a:r>
            <a:r>
              <a:rPr lang="en-US" sz="2800" dirty="0" err="1" smtClean="0">
                <a:solidFill>
                  <a:srgbClr val="000000"/>
                </a:solidFill>
                <a:latin typeface="Times New Roman" panose="02020603050405020304" pitchFamily="18" charset="0"/>
                <a:cs typeface="Times New Roman" panose="02020603050405020304" pitchFamily="18" charset="0"/>
              </a:rPr>
              <a:t>Hoàng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Trung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Thông</a:t>
            </a:r>
            <a:r>
              <a:rPr lang="en-US" sz="2800" dirty="0" smtClean="0">
                <a:solidFill>
                  <a:srgbClr val="00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00"/>
                </a:solidFill>
                <a:latin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lục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bát</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err="1" smtClean="0">
                <a:solidFill>
                  <a:srgbClr val="000000"/>
                </a:solidFill>
                <a:latin typeface="Times New Roman" panose="02020603050405020304" pitchFamily="18" charset="0"/>
                <a:cs typeface="Times New Roman" panose="02020603050405020304" pitchFamily="18" charset="0"/>
              </a:rPr>
              <a:t>Chuyện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cổ</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nước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mình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Lâm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Thị</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Mỹ</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Dạ</a:t>
            </a:r>
            <a:r>
              <a:rPr lang="en-US" sz="2800" dirty="0" smtClean="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1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701" y="313508"/>
            <a:ext cx="8608423"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3: Ý </a:t>
            </a:r>
            <a:r>
              <a:rPr lang="en-US" sz="2800" dirty="0" err="1" smtClean="0">
                <a:solidFill>
                  <a:srgbClr val="FF0000"/>
                </a:solidFill>
                <a:latin typeface="Times New Roman" panose="02020603050405020304" pitchFamily="18" charset="0"/>
                <a:cs typeface="Times New Roman" panose="02020603050405020304" pitchFamily="18" charset="0"/>
              </a:rPr>
              <a:t>nghĩa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6947" y="1692368"/>
            <a:ext cx="9975670" cy="1815882"/>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K</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húc đ</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ồ</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ng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dao về tuổi thanh xuân của người lính, về sự bất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ử</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c</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hình </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nh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người lính trẻ. </a:t>
            </a:r>
            <a:endPar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Hình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ảnh các anh còn sống mãi trong trái tim nhân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â</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như mùa xuân trường tồn cùng vũ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trụ</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7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3" y="365760"/>
            <a:ext cx="10411097" cy="954107"/>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a:t>
            </a:r>
            <a:r>
              <a:rPr lang="en-US" sz="2800" dirty="0" err="1" smtClean="0">
                <a:solidFill>
                  <a:srgbClr val="FF0000"/>
                </a:solidFill>
                <a:latin typeface="Times New Roman" panose="02020603050405020304" pitchFamily="18" charset="0"/>
                <a:cs typeface="Times New Roman" panose="02020603050405020304" pitchFamily="18" charset="0"/>
              </a:rPr>
              <a:t>hái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người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nhắc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9713" y="2191436"/>
            <a:ext cx="9740537" cy="954107"/>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hà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thơ ca ngợi những người anh hùng trẻ tuổi, bày tỏ sự ghi nhớ, biết ơn sự hi sinh của các anh.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3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493" y="796835"/>
            <a:ext cx="7602582" cy="4817286"/>
          </a:xfrm>
          <a:prstGeom prst="rect">
            <a:avLst/>
          </a:prstGeom>
        </p:spPr>
      </p:pic>
    </p:spTree>
    <p:extLst>
      <p:ext uri="{BB962C8B-B14F-4D97-AF65-F5344CB8AC3E}">
        <p14:creationId xmlns:p14="http://schemas.microsoft.com/office/powerpoint/2010/main" val="45079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81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 y="128587"/>
            <a:ext cx="5715000" cy="6389779"/>
          </a:xfrm>
          <a:prstGeom prst="rect">
            <a:avLst/>
          </a:prstGeom>
        </p:spPr>
      </p:pic>
      <p:pic>
        <p:nvPicPr>
          <p:cNvPr id="3" name="Picture 2"/>
          <p:cNvPicPr>
            <a:picLocks noChangeAspect="1"/>
          </p:cNvPicPr>
          <p:nvPr/>
        </p:nvPicPr>
        <p:blipFill>
          <a:blip r:embed="rId3"/>
          <a:stretch>
            <a:fillRect/>
          </a:stretch>
        </p:blipFill>
        <p:spPr>
          <a:xfrm>
            <a:off x="6125392" y="128587"/>
            <a:ext cx="5715000" cy="6559596"/>
          </a:xfrm>
          <a:prstGeom prst="rect">
            <a:avLst/>
          </a:prstGeom>
        </p:spPr>
      </p:pic>
    </p:spTree>
    <p:extLst>
      <p:ext uri="{BB962C8B-B14F-4D97-AF65-F5344CB8AC3E}">
        <p14:creationId xmlns:p14="http://schemas.microsoft.com/office/powerpoint/2010/main" val="8511943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6_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2374</TotalTime>
  <Words>1415</Words>
  <Application>Microsoft Office PowerPoint</Application>
  <PresentationFormat>Widescreen</PresentationFormat>
  <Paragraphs>278</Paragraphs>
  <Slides>28</Slides>
  <Notes>0</Notes>
  <HiddenSlides>0</HiddenSlides>
  <MMClips>5</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Unicode MS</vt:lpstr>
      <vt:lpstr>Calibri</vt:lpstr>
      <vt:lpstr>Calibri Light</vt:lpstr>
      <vt:lpstr>Microsoft Sans Serif</vt:lpstr>
      <vt:lpstr>Symbol</vt:lpstr>
      <vt:lpstr>Times New Roman</vt:lpstr>
      <vt:lpstr>6_Contents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dc:title>
  <dc:creator>Admin</dc:creator>
  <cp:lastModifiedBy>Admin</cp:lastModifiedBy>
  <cp:revision>258</cp:revision>
  <dcterms:created xsi:type="dcterms:W3CDTF">2021-07-24T11:33:50Z</dcterms:created>
  <dcterms:modified xsi:type="dcterms:W3CDTF">2022-06-20T01:43:06Z</dcterms:modified>
</cp:coreProperties>
</file>