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60" r:id="rId3"/>
    <p:sldId id="261" r:id="rId4"/>
    <p:sldId id="266" r:id="rId5"/>
    <p:sldId id="263" r:id="rId6"/>
    <p:sldId id="264" r:id="rId7"/>
    <p:sldId id="256" r:id="rId8"/>
    <p:sldId id="267" r:id="rId9"/>
    <p:sldId id="268" r:id="rId10"/>
    <p:sldId id="269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CBDF"/>
    <a:srgbClr val="92261E"/>
    <a:srgbClr val="833E7E"/>
    <a:srgbClr val="55C8FF"/>
    <a:srgbClr val="012967"/>
    <a:srgbClr val="547A88"/>
    <a:srgbClr val="3857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3" d="100"/>
          <a:sy n="83" d="100"/>
        </p:scale>
        <p:origin x="64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Trợ giúp của khán giả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482090794233277E-2"/>
          <c:y val="5.0548261383473361E-2"/>
          <c:w val="0.86000397183651145"/>
          <c:h val="0.620101014079741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0.4</c:v>
                </c:pt>
                <c:pt idx="1">
                  <c:v>0.2</c:v>
                </c:pt>
                <c:pt idx="2">
                  <c:v>0.3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2E-42A7-B210-66830E1DBEC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611490096"/>
        <c:axId val="611490424"/>
      </c:barChart>
      <c:catAx>
        <c:axId val="61149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1490424"/>
        <c:crosses val="autoZero"/>
        <c:auto val="1"/>
        <c:lblAlgn val="ctr"/>
        <c:lblOffset val="100"/>
        <c:noMultiLvlLbl val="0"/>
      </c:catAx>
      <c:valAx>
        <c:axId val="6114904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1149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Trợ giúp của khán giả</a:t>
            </a:r>
          </a:p>
        </c:rich>
      </c:tx>
      <c:layout>
        <c:manualLayout>
          <c:xMode val="edge"/>
          <c:yMode val="edge"/>
          <c:x val="0.2161196157383006"/>
          <c:y val="0.856782472489911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482090794233277E-2"/>
          <c:y val="5.0548261383473361E-2"/>
          <c:w val="0.86000397183651145"/>
          <c:h val="0.620101014079741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0.28000000000000003</c:v>
                </c:pt>
                <c:pt idx="1">
                  <c:v>0.32</c:v>
                </c:pt>
                <c:pt idx="2">
                  <c:v>0.3</c:v>
                </c:pt>
                <c:pt idx="3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67-4CF7-90DA-6F2F30DF82E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611490096"/>
        <c:axId val="611490424"/>
      </c:barChart>
      <c:catAx>
        <c:axId val="61149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1490424"/>
        <c:crosses val="autoZero"/>
        <c:auto val="1"/>
        <c:lblAlgn val="ctr"/>
        <c:lblOffset val="100"/>
        <c:noMultiLvlLbl val="0"/>
      </c:catAx>
      <c:valAx>
        <c:axId val="6114904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1149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Trợ giúp của khán giả</a:t>
            </a:r>
          </a:p>
        </c:rich>
      </c:tx>
      <c:layout>
        <c:manualLayout>
          <c:xMode val="edge"/>
          <c:yMode val="edge"/>
          <c:x val="0.21266744716483185"/>
          <c:y val="0.8522251189128379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482090794233277E-2"/>
          <c:y val="5.0548261383473361E-2"/>
          <c:w val="0.86000397183651145"/>
          <c:h val="0.620101014079741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0.2</c:v>
                </c:pt>
                <c:pt idx="1">
                  <c:v>0.21</c:v>
                </c:pt>
                <c:pt idx="2">
                  <c:v>0.5</c:v>
                </c:pt>
                <c:pt idx="3">
                  <c:v>0.09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BA-4677-B082-E29F74A897C8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611490096"/>
        <c:axId val="611490424"/>
      </c:barChart>
      <c:catAx>
        <c:axId val="61149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1490424"/>
        <c:crosses val="autoZero"/>
        <c:auto val="1"/>
        <c:lblAlgn val="ctr"/>
        <c:lblOffset val="100"/>
        <c:noMultiLvlLbl val="0"/>
      </c:catAx>
      <c:valAx>
        <c:axId val="6114904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1149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r>
              <a:rPr lang="en-US"/>
              <a:t>Trợ giúp của khán giả</a:t>
            </a:r>
          </a:p>
        </c:rich>
      </c:tx>
      <c:layout>
        <c:manualLayout>
          <c:xMode val="edge"/>
          <c:yMode val="edge"/>
          <c:x val="0.23683262717911349"/>
          <c:y val="0.824880997450393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effectLst/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9.0482090794233277E-2"/>
          <c:y val="5.0548261383473361E-2"/>
          <c:w val="0.86000397183651145"/>
          <c:h val="0.620101014079741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>
              <a:gsLst>
                <a:gs pos="0">
                  <a:schemeClr val="accent2"/>
                </a:gs>
                <a:gs pos="100000">
                  <a:schemeClr val="accent2">
                    <a:lumMod val="84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</c:v>
                </c:pt>
                <c:pt idx="1">
                  <c:v>B</c:v>
                </c:pt>
                <c:pt idx="2">
                  <c:v>C</c:v>
                </c:pt>
                <c:pt idx="3">
                  <c:v>D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0.33</c:v>
                </c:pt>
                <c:pt idx="1">
                  <c:v>0</c:v>
                </c:pt>
                <c:pt idx="2">
                  <c:v>0.3</c:v>
                </c:pt>
                <c:pt idx="3">
                  <c:v>0.37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D4-4706-B684-17B4C5625470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41"/>
        <c:axId val="611490096"/>
        <c:axId val="611490424"/>
      </c:barChart>
      <c:catAx>
        <c:axId val="611490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effectLst/>
                <a:latin typeface="+mn-lt"/>
                <a:ea typeface="+mn-ea"/>
                <a:cs typeface="+mn-cs"/>
              </a:defRPr>
            </a:pPr>
            <a:endParaRPr lang="en-US"/>
          </a:p>
        </c:txPr>
        <c:crossAx val="611490424"/>
        <c:crosses val="autoZero"/>
        <c:auto val="1"/>
        <c:lblAlgn val="ctr"/>
        <c:lblOffset val="100"/>
        <c:noMultiLvlLbl val="0"/>
      </c:catAx>
      <c:valAx>
        <c:axId val="61149042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61149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68000">
          <a:schemeClr val="lt1">
            <a:lumMod val="85000"/>
          </a:schemeClr>
        </a:gs>
        <a:gs pos="100000">
          <a:schemeClr val="lt1"/>
        </a:gs>
      </a:gsLst>
      <a:lin ang="5400000" scaled="1"/>
      <a:tileRect/>
    </a:gra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>
      <a:effectLst/>
    </cs:defRPr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68000">
            <a:schemeClr val="lt1">
              <a:lumMod val="85000"/>
            </a:schemeClr>
          </a:gs>
          <a:gs pos="100000">
            <a:schemeClr val="lt1"/>
          </a:gs>
        </a:gsLst>
        <a:lin ang="5400000" scaled="1"/>
        <a:tileRect/>
      </a:gra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lt1"/>
    </cs:fontRef>
    <cs:spPr/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gradFill>
          <a:gsLst>
            <a:gs pos="0">
              <a:schemeClr val="phClr"/>
            </a:gs>
            <a:gs pos="100000">
              <a:schemeClr val="phClr">
                <a:lumMod val="84000"/>
              </a:schemeClr>
            </a:gs>
          </a:gsLst>
          <a:lin ang="5400000" scaled="1"/>
        </a:gra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100000">
            <a:schemeClr val="phClr">
              <a:lumMod val="84000"/>
            </a:schemeClr>
          </a:gs>
        </a:gsLst>
        <a:lin ang="5400000" scaled="1"/>
      </a:gradFill>
      <a:effectLst>
        <a:outerShdw blurRad="76200" dir="18900000" sy="23000" kx="-1200000" algn="bl" rotWithShape="0">
          <a:prstClr val="black">
            <a:alpha val="20000"/>
          </a:prstClr>
        </a:outerShdw>
      </a:effectLst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kern="1200">
      <a:effectLst/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dk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ACECC-1265-BF1F-5454-B979F9D777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E364A6-DA79-6A7C-77DB-9A28CB6B31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FE4005-5BA2-95AA-832A-4EF3A6672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5B0BB-1A15-9EFA-4311-0615FAE03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159E74-471C-B456-BE3C-917F2383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95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972D1-4D6E-2E6C-43FF-6411E98F8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DF401-0017-DED8-BEFA-542683099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92554-CB63-67A8-7796-3A73B3571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B0A0B-CDCC-A0D6-FA39-BE488445A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EA187-4F09-68EF-1860-A9A651803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315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1A5F81-491D-AD15-EB8D-18884DFE7D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1E1119-2A58-8794-C730-7FE1FD0135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8F6F71-9D1F-C832-3152-1551C3C1A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B128E-2F2F-50A6-0113-497C1323A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1FD5A-0512-2D79-62A4-09F9E2A9F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499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564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829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51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17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266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7814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968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09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018A3-B1C8-DAE6-A16C-9A132AD70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264B7-3F8D-9FB5-F77E-90994A920C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201A4-EC11-F812-5882-E6AC934CD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C2E05-27BC-4BFC-6DB6-D2BAA0DC3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4D1AD-AD03-E997-FF14-2E0548B43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305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377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18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C012C-B1B7-47F6-B168-A941E97A73A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33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5285B-021A-2FD5-9A86-19CC6EB7F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519C7-B42B-9654-CA95-E92A2A0DE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1E7B0-CAA0-F8CF-C26D-E5A3DE2F6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E2E3A-F6EB-7043-C37A-E5C6EEA1E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666EB-808B-993D-696E-65DCC13FC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48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7D9BA-8D14-CA11-2836-3C9EF56F0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C703A-C888-407B-00AA-C9B842785D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7FD341-0C27-4CCB-95AE-F170641B68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DDCEC6-13CF-F039-ECB1-8623DD324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C49B14-D2F6-9E83-0414-1A6EC1CFA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94273-652C-0D4D-E420-9FF1D9C4D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07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0F457-0B38-F87A-E4FE-D861E59E7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B4CAF-76D6-8F97-51B2-DE1804353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BDF713-9BBD-37A6-743A-771BB754CD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0AC206-1C3F-6FE9-2AB4-84D820C3C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2B1E67-0EF5-C77B-AF37-91FC8D31B6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8BCBB4-1AB5-891F-804F-B8D75389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1AA98-4E3D-1BE2-B6A4-7969DC266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3878BE-23AA-0213-9C62-B1743B5FE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18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5379B-FC85-FA3D-5002-C3413ACC8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A6454E-613C-ED81-C48F-AF2D4B9AA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B26971-D004-52C7-5D60-4FCB53DCA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66382-F80B-6BF3-CAED-F2964A17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872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3A5AA8-72BB-4177-7E80-3FF0E753F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802FCC-63E8-8460-0171-AEA15F38F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BF3D8-7913-A908-3141-38CF459BC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72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CECC1-978E-73C3-C99E-8862B7D76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F6DC4-A6A6-72F2-82DD-9E5039F1E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388A88-8472-2AC2-71CB-FF972A819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E701FA-1478-1E54-AAC9-9BA5D194E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AB99E5-E756-4DC8-F752-DCFB82C0D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0565FF-7EB9-1626-B641-1AEEC6F1A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39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ED1A2-26B5-2A1B-49BE-50CABEF4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451082-C6FD-F739-9380-E06C76D7B4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4DA92F-1D7D-09B4-6D5D-402011206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C44399-3269-CF14-352D-CF5747C06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25B46-BDF4-4D48-B2F1-14DF231B61C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6A0F7B-AEC5-054C-7D55-8A705A39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5DDA33-0BA2-9F6D-F560-00B7C913D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934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051410-13EC-75DF-E567-5B261459F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A6A83-2F56-2EF6-E09F-E5F8A60E0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2B5A6A-000A-942E-C947-7E150DF5B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25B46-BDF4-4D48-B2F1-14DF231B61C2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F5742-7E8D-CB8E-62CD-4A4011F64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37-F57F-2A9F-5E3A-AFD88383DA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A89A7-DDB5-4CB7-920B-15EDC6298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47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C012C-B1B7-47F6-B168-A941E97A73A9}" type="datetimeFigureOut">
              <a:rPr lang="en-US" smtClean="0"/>
              <a:t>2/7/2023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EC7793-07B9-4429-92E8-8730EA7702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366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.png"/><Relationship Id="rId2" Type="http://schemas.openxmlformats.org/officeDocument/2006/relationships/audio" Target="../media/media2.mp3"/><Relationship Id="rId16" Type="http://schemas.openxmlformats.org/officeDocument/2006/relationships/chart" Target="../charts/chart1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audio" Target="../media/audio2.wav"/><Relationship Id="rId5" Type="http://schemas.microsoft.com/office/2007/relationships/media" Target="../media/media4.mp3"/><Relationship Id="rId15" Type="http://schemas.openxmlformats.org/officeDocument/2006/relationships/image" Target="../media/image5.sv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.png"/><Relationship Id="rId2" Type="http://schemas.openxmlformats.org/officeDocument/2006/relationships/audio" Target="../media/media2.mp3"/><Relationship Id="rId16" Type="http://schemas.openxmlformats.org/officeDocument/2006/relationships/chart" Target="../charts/chart2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audio" Target="../media/audio2.wav"/><Relationship Id="rId5" Type="http://schemas.microsoft.com/office/2007/relationships/media" Target="../media/media4.mp3"/><Relationship Id="rId15" Type="http://schemas.openxmlformats.org/officeDocument/2006/relationships/image" Target="../media/image5.sv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.png"/><Relationship Id="rId2" Type="http://schemas.openxmlformats.org/officeDocument/2006/relationships/audio" Target="../media/media2.mp3"/><Relationship Id="rId16" Type="http://schemas.openxmlformats.org/officeDocument/2006/relationships/chart" Target="../charts/chart3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audio" Target="../media/audio2.wav"/><Relationship Id="rId5" Type="http://schemas.microsoft.com/office/2007/relationships/media" Target="../media/media4.mp3"/><Relationship Id="rId15" Type="http://schemas.openxmlformats.org/officeDocument/2006/relationships/image" Target="../media/image5.sv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3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.png"/><Relationship Id="rId2" Type="http://schemas.openxmlformats.org/officeDocument/2006/relationships/audio" Target="../media/media2.mp3"/><Relationship Id="rId16" Type="http://schemas.openxmlformats.org/officeDocument/2006/relationships/chart" Target="../charts/chart4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audio" Target="../media/audio2.wav"/><Relationship Id="rId5" Type="http://schemas.microsoft.com/office/2007/relationships/media" Target="../media/media4.mp3"/><Relationship Id="rId15" Type="http://schemas.openxmlformats.org/officeDocument/2006/relationships/image" Target="../media/image5.svg"/><Relationship Id="rId10" Type="http://schemas.openxmlformats.org/officeDocument/2006/relationships/audio" Target="../media/audio1.wav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01EE7-04D1-5B4E-666B-B228A048B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Untitled Project">
            <a:hlinkClick r:id="" action="ppaction://media"/>
            <a:extLst>
              <a:ext uri="{FF2B5EF4-FFF2-40B4-BE49-F238E27FC236}">
                <a16:creationId xmlns:a16="http://schemas.microsoft.com/office/drawing/2014/main" id="{DD93D94F-3CC6-D47C-7336-272D756DF8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8370.5102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5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E8E472-3625-7328-2802-E31D11D9F6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104" y="836404"/>
            <a:ext cx="4583791" cy="4583791"/>
          </a:xfrm>
          <a:prstGeom prst="rect">
            <a:avLst/>
          </a:prstGeom>
        </p:spPr>
      </p:pic>
      <p:sp>
        <p:nvSpPr>
          <p:cNvPr id="3" name="Rectangl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98E1BC5-225C-6F48-8F30-248A5CDB1647}"/>
              </a:ext>
            </a:extLst>
          </p:cNvPr>
          <p:cNvSpPr/>
          <p:nvPr/>
        </p:nvSpPr>
        <p:spPr>
          <a:xfrm>
            <a:off x="1228436" y="5911273"/>
            <a:ext cx="1477819" cy="58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ysClr val="windowText" lastClr="000000"/>
                </a:solidFill>
              </a:rPr>
              <a:t>BẮT ĐẦU</a:t>
            </a:r>
          </a:p>
        </p:txBody>
      </p:sp>
    </p:spTree>
    <p:extLst>
      <p:ext uri="{BB962C8B-B14F-4D97-AF65-F5344CB8AC3E}">
        <p14:creationId xmlns:p14="http://schemas.microsoft.com/office/powerpoint/2010/main" val="319747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041">
        <p:circle/>
      </p:transition>
    </mc:Choice>
    <mc:Fallback xmlns="">
      <p:transition spd="slow" advTm="12041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39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0488">
                    <p:cTn id="7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xit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14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17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Bookmark 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39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30488">
                    <p:cTn id="7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</p:childTnLst>
            </p:cTn>
          </p:par>
        </p:tnLst>
      </p:timing>
    </mc:Fallback>
  </mc:AlternateContent>
  <p:extLst>
    <p:ext uri="{E180D4A7-C9FB-4DFB-919C-405C955672EB}">
      <p14:showEvtLst xmlns:p14="http://schemas.microsoft.com/office/powerpoint/2010/main">
        <p14:playEvt time="27" objId="4"/>
        <p14:stopEvt time="12041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6018C-A02D-71B6-80DE-1F6635909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543" y="621047"/>
            <a:ext cx="10724509" cy="64633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>
                <a:solidFill>
                  <a:srgbClr val="FFFF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VẬN DỤNG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2C86387-58C4-42BB-BC22-5372C54A4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9273" y="2265288"/>
            <a:ext cx="7934036" cy="1163712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Hướng dẫn về nhà: Tìm kiếm thông tin và tạo một bài trình chiếu về chủ đề là đội bóng mà em hâm mộ.</a:t>
            </a:r>
            <a:endParaRPr lang="vi-VN">
              <a:solidFill>
                <a:schemeClr val="bg1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13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>
            <a:extLst>
              <a:ext uri="{FF2B5EF4-FFF2-40B4-BE49-F238E27FC236}">
                <a16:creationId xmlns:a16="http://schemas.microsoft.com/office/drawing/2014/main" id="{2AB8A841-494C-4C05-B559-B83B93E270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 hỏi : </a:t>
            </a:r>
            <a:r>
              <a:rPr lang="vi-VN" sz="2400">
                <a:solidFill>
                  <a:prstClr val="white"/>
                </a:solidFill>
                <a:latin typeface="Calibri"/>
              </a:rPr>
              <a:t>Em nên làm gì khi đọc được một bài báo trên mạng xã hội có nội dung chính như sau: </a:t>
            </a:r>
            <a:r>
              <a:rPr lang="vi-VN" sz="2400" i="1">
                <a:solidFill>
                  <a:prstClr val="white"/>
                </a:solidFill>
                <a:latin typeface="Calibri"/>
              </a:rPr>
              <a:t>Ngày mai, tức thứ hai, ngày 28 tháng 10 năm 2023, Bộ Giáo dục và Đào tạo cho phép tất cả học sinh nghỉ học một ngày.</a:t>
            </a:r>
            <a:endParaRPr kumimoji="0" lang="en-US" sz="2400" b="0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bang a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6332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dap an a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6008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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vi-VN" sz="2000">
                <a:solidFill>
                  <a:prstClr val="white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Kiểm tra lại nguồn thông tin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dap an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Gọi điện cho bạn bè cùng nghỉ học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b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6135895" y="509496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dap an b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6435571" y="519716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Chia sẻ thông tin lên trang cá nhân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dap an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vi-VN" sz="2000">
                <a:solidFill>
                  <a:prstClr val="white"/>
                </a:solidFill>
                <a:latin typeface="Calibri"/>
                <a:ea typeface="Tahoma" panose="020B0604030504040204" pitchFamily="34" charset="0"/>
                <a:cs typeface="Tahoma" panose="020B0604030504040204" pitchFamily="34" charset="0"/>
              </a:rPr>
              <a:t>Không đến trường vào ngày hôm sau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" name="5050">
            <a:extLst>
              <a:ext uri="{FF2B5EF4-FFF2-40B4-BE49-F238E27FC236}">
                <a16:creationId xmlns:a16="http://schemas.microsoft.com/office/drawing/2014/main" id="{0115ED7E-5ABD-3FE2-936B-FBA8955A2728}"/>
              </a:ext>
            </a:extLst>
          </p:cNvPr>
          <p:cNvSpPr/>
          <p:nvPr/>
        </p:nvSpPr>
        <p:spPr>
          <a:xfrm>
            <a:off x="267328" y="502812"/>
            <a:ext cx="2235177" cy="1073267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66000">
                <a:srgbClr val="0579CC"/>
              </a:gs>
            </a:gsLst>
            <a:path path="shape">
              <a:fillToRect l="50000" t="50000" r="50000" b="50000"/>
            </a:path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50:50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7" name="KhanGia">
            <a:extLst>
              <a:ext uri="{FF2B5EF4-FFF2-40B4-BE49-F238E27FC236}">
                <a16:creationId xmlns:a16="http://schemas.microsoft.com/office/drawing/2014/main" id="{8B1ABE68-D461-C3A3-2913-74C9806F15A5}"/>
              </a:ext>
            </a:extLst>
          </p:cNvPr>
          <p:cNvGrpSpPr/>
          <p:nvPr/>
        </p:nvGrpSpPr>
        <p:grpSpPr>
          <a:xfrm>
            <a:off x="239754" y="2052079"/>
            <a:ext cx="2235177" cy="1073267"/>
            <a:chOff x="239754" y="1759167"/>
            <a:chExt cx="2235177" cy="1073267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302E729-628E-5709-D89E-18B8DF120BF6}"/>
                </a:ext>
              </a:extLst>
            </p:cNvPr>
            <p:cNvSpPr/>
            <p:nvPr/>
          </p:nvSpPr>
          <p:spPr>
            <a:xfrm>
              <a:off x="239754" y="1759167"/>
              <a:ext cx="2235177" cy="1073267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66000">
                  <a:srgbClr val="0579CC"/>
                </a:gs>
              </a:gsLst>
              <a:path path="shape">
                <a:fillToRect l="50000" t="50000" r="50000" b="50000"/>
              </a:path>
              <a:tileRect/>
            </a:gra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6" name="Graphic 5" descr="Group of men outline">
              <a:extLst>
                <a:ext uri="{FF2B5EF4-FFF2-40B4-BE49-F238E27FC236}">
                  <a16:creationId xmlns:a16="http://schemas.microsoft.com/office/drawing/2014/main" id="{6C964283-250E-DB42-E1C8-CCE393847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85643" y="1907493"/>
              <a:ext cx="943398" cy="722918"/>
            </a:xfrm>
            <a:prstGeom prst="rect">
              <a:avLst/>
            </a:prstGeom>
          </p:spPr>
        </p:pic>
      </p:grp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1783F963-A2BF-93B5-125D-212C6ADC121F}"/>
              </a:ext>
            </a:extLst>
          </p:cNvPr>
          <p:cNvGraphicFramePr/>
          <p:nvPr/>
        </p:nvGraphicFramePr>
        <p:xfrm>
          <a:off x="7706820" y="732095"/>
          <a:ext cx="3678847" cy="2786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3" name="Rectangl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E54D874-4C7A-5E08-5921-2F8836414879}"/>
              </a:ext>
            </a:extLst>
          </p:cNvPr>
          <p:cNvSpPr/>
          <p:nvPr/>
        </p:nvSpPr>
        <p:spPr>
          <a:xfrm>
            <a:off x="10435951" y="150493"/>
            <a:ext cx="1477819" cy="58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ysClr val="windowText" lastClr="000000"/>
                </a:solidFill>
              </a:rPr>
              <a:t>TIẾP THEO</a:t>
            </a:r>
          </a:p>
        </p:txBody>
      </p:sp>
    </p:spTree>
    <p:extLst>
      <p:ext uri="{BB962C8B-B14F-4D97-AF65-F5344CB8AC3E}">
        <p14:creationId xmlns:p14="http://schemas.microsoft.com/office/powerpoint/2010/main" val="75732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8" dur="250" fill="hold"/>
                                        <p:tgtEl>
                                          <p:spTgt spid="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3" grpId="3"/>
      <p:bldP spid="34" grpId="0"/>
      <p:bldP spid="34" grpId="1"/>
      <p:bldP spid="34" grpId="2"/>
      <p:bldP spid="34" grpId="3"/>
      <p:bldP spid="2" grpId="0" animBg="1"/>
      <p:bldGraphic spid="10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294F01-75A2-47C6-8975-F699C21E23C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hỏi : </a:t>
            </a:r>
            <a:r>
              <a:rPr lang="en-US" sz="2400">
                <a:solidFill>
                  <a:prstClr val="white"/>
                </a:solidFill>
              </a:rPr>
              <a:t>Đâu là một ví dụ về xử lý thông tin?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10058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5202784"/>
            <a:ext cx="4883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vi-VN" sz="20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ạo một bài trình chiếu về</a:t>
            </a:r>
            <a:r>
              <a:rPr lang="en-US" sz="20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  <a:r>
              <a:rPr lang="vi-VN" sz="20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 đất nước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06008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Em tải một đoạn video trên Internet.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Tì</a:t>
            </a:r>
            <a:r>
              <a:rPr lang="vi-VN" sz="20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m tên một đất nước trên bản đồ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 noProof="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00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hia sẻ một bức ảnh lên mạng xã hội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8" name="5050">
            <a:extLst>
              <a:ext uri="{FF2B5EF4-FFF2-40B4-BE49-F238E27FC236}">
                <a16:creationId xmlns:a16="http://schemas.microsoft.com/office/drawing/2014/main" id="{27357E4D-FA75-2491-7CB8-3574D034D220}"/>
              </a:ext>
            </a:extLst>
          </p:cNvPr>
          <p:cNvSpPr/>
          <p:nvPr/>
        </p:nvSpPr>
        <p:spPr>
          <a:xfrm>
            <a:off x="267328" y="502812"/>
            <a:ext cx="2235177" cy="1073267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66000">
                <a:srgbClr val="0579CC"/>
              </a:gs>
            </a:gsLst>
            <a:path path="shape">
              <a:fillToRect l="50000" t="50000" r="50000" b="50000"/>
            </a:path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50:50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9" name="KhanGia">
            <a:extLst>
              <a:ext uri="{FF2B5EF4-FFF2-40B4-BE49-F238E27FC236}">
                <a16:creationId xmlns:a16="http://schemas.microsoft.com/office/drawing/2014/main" id="{5385AFB6-CD6A-E987-69F5-5C22F39D0173}"/>
              </a:ext>
            </a:extLst>
          </p:cNvPr>
          <p:cNvGrpSpPr/>
          <p:nvPr/>
        </p:nvGrpSpPr>
        <p:grpSpPr>
          <a:xfrm>
            <a:off x="239754" y="2052079"/>
            <a:ext cx="2235177" cy="1073267"/>
            <a:chOff x="239754" y="1759167"/>
            <a:chExt cx="2235177" cy="107326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4674953-632C-0BEA-5ED8-A25DF3E740A6}"/>
                </a:ext>
              </a:extLst>
            </p:cNvPr>
            <p:cNvSpPr/>
            <p:nvPr/>
          </p:nvSpPr>
          <p:spPr>
            <a:xfrm>
              <a:off x="239754" y="1759167"/>
              <a:ext cx="2235177" cy="1073267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66000">
                  <a:srgbClr val="0579CC"/>
                </a:gs>
              </a:gsLst>
              <a:path path="shape">
                <a:fillToRect l="50000" t="50000" r="50000" b="50000"/>
              </a:path>
              <a:tileRect/>
            </a:gra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5" name="Graphic 34" descr="Group of men outline">
              <a:extLst>
                <a:ext uri="{FF2B5EF4-FFF2-40B4-BE49-F238E27FC236}">
                  <a16:creationId xmlns:a16="http://schemas.microsoft.com/office/drawing/2014/main" id="{E1F76701-3118-B7B5-463F-9DCF1E6D6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85643" y="1907493"/>
              <a:ext cx="943398" cy="722918"/>
            </a:xfrm>
            <a:prstGeom prst="rect">
              <a:avLst/>
            </a:prstGeom>
          </p:spPr>
        </p:pic>
      </p:grp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346A718C-BF53-B59E-1985-AAF8C0B95A3D}"/>
              </a:ext>
            </a:extLst>
          </p:cNvPr>
          <p:cNvGraphicFramePr/>
          <p:nvPr/>
        </p:nvGraphicFramePr>
        <p:xfrm>
          <a:off x="7706820" y="732095"/>
          <a:ext cx="3678847" cy="2786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2" name="Rectang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1DCD253-FA01-537B-183B-D1E95B5B1866}"/>
              </a:ext>
            </a:extLst>
          </p:cNvPr>
          <p:cNvSpPr/>
          <p:nvPr/>
        </p:nvSpPr>
        <p:spPr>
          <a:xfrm>
            <a:off x="10435951" y="150493"/>
            <a:ext cx="1477819" cy="58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ysClr val="windowText" lastClr="000000"/>
                </a:solidFill>
              </a:rPr>
              <a:t>TIẾP THEO</a:t>
            </a:r>
          </a:p>
        </p:txBody>
      </p:sp>
    </p:spTree>
    <p:extLst>
      <p:ext uri="{BB962C8B-B14F-4D97-AF65-F5344CB8AC3E}">
        <p14:creationId xmlns:p14="http://schemas.microsoft.com/office/powerpoint/2010/main" val="53182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3" grpId="3"/>
      <p:bldP spid="34" grpId="0"/>
      <p:bldP spid="34" grpId="1"/>
      <p:bldP spid="34" grpId="2"/>
      <p:bldP spid="34" grpId="3"/>
      <p:bldP spid="28" grpId="0" animBg="1"/>
      <p:bldGraphic spid="37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C975AF1-8BB4-444D-993E-F98C38C51C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rPr>
              <a:t>Câu hỏi : </a:t>
            </a:r>
            <a:r>
              <a:rPr lang="vi-VN" sz="2000">
                <a:solidFill>
                  <a:prstClr val="white"/>
                </a:solidFill>
                <a:latin typeface="Calibri" panose="020F0502020204030204"/>
              </a:rPr>
              <a:t>Em cần tìm kiếm thông tin về một chính sách của Bộ giáo dục. Theo em, website nào dưới đây có chứa thông tin đáng tin cậy nhất? (Moet – Ministry of Education Traning – có nghĩa là Bộ Giáo dục và Đào tạo) 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bang c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804609" y="5961292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c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104285" y="6063493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en-US" sz="200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moet.gov.vn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moet.com	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moet.net	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6435571" y="6060425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00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moet.org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8" name="5050">
            <a:extLst>
              <a:ext uri="{FF2B5EF4-FFF2-40B4-BE49-F238E27FC236}">
                <a16:creationId xmlns:a16="http://schemas.microsoft.com/office/drawing/2014/main" id="{253B5DF6-368B-4296-F1BB-1E153BB95373}"/>
              </a:ext>
            </a:extLst>
          </p:cNvPr>
          <p:cNvSpPr/>
          <p:nvPr/>
        </p:nvSpPr>
        <p:spPr>
          <a:xfrm>
            <a:off x="267328" y="502812"/>
            <a:ext cx="2235177" cy="1073267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66000">
                <a:srgbClr val="0579CC"/>
              </a:gs>
            </a:gsLst>
            <a:path path="shape">
              <a:fillToRect l="50000" t="50000" r="50000" b="50000"/>
            </a:path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50:50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9" name="KhanGia">
            <a:extLst>
              <a:ext uri="{FF2B5EF4-FFF2-40B4-BE49-F238E27FC236}">
                <a16:creationId xmlns:a16="http://schemas.microsoft.com/office/drawing/2014/main" id="{A1BD61DE-F676-0843-E3F9-4159A6B7147F}"/>
              </a:ext>
            </a:extLst>
          </p:cNvPr>
          <p:cNvGrpSpPr/>
          <p:nvPr/>
        </p:nvGrpSpPr>
        <p:grpSpPr>
          <a:xfrm>
            <a:off x="239754" y="2052079"/>
            <a:ext cx="2235177" cy="1073267"/>
            <a:chOff x="239754" y="1759167"/>
            <a:chExt cx="2235177" cy="107326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569DA1A-3F44-8AE9-F673-C531AE229A16}"/>
                </a:ext>
              </a:extLst>
            </p:cNvPr>
            <p:cNvSpPr/>
            <p:nvPr/>
          </p:nvSpPr>
          <p:spPr>
            <a:xfrm>
              <a:off x="239754" y="1759167"/>
              <a:ext cx="2235177" cy="1073267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66000">
                  <a:srgbClr val="0579CC"/>
                </a:gs>
              </a:gsLst>
              <a:path path="shape">
                <a:fillToRect l="50000" t="50000" r="50000" b="50000"/>
              </a:path>
              <a:tileRect/>
            </a:gra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5" name="Graphic 34" descr="Group of men outline">
              <a:extLst>
                <a:ext uri="{FF2B5EF4-FFF2-40B4-BE49-F238E27FC236}">
                  <a16:creationId xmlns:a16="http://schemas.microsoft.com/office/drawing/2014/main" id="{2CF8BD96-30E0-43A4-81AA-F571B6537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85643" y="1907493"/>
              <a:ext cx="943398" cy="722918"/>
            </a:xfrm>
            <a:prstGeom prst="rect">
              <a:avLst/>
            </a:prstGeom>
          </p:spPr>
        </p:pic>
      </p:grp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3975D9BB-408D-0483-B833-FB6CFAD8D467}"/>
              </a:ext>
            </a:extLst>
          </p:cNvPr>
          <p:cNvGraphicFramePr/>
          <p:nvPr/>
        </p:nvGraphicFramePr>
        <p:xfrm>
          <a:off x="7706820" y="732095"/>
          <a:ext cx="3678847" cy="2786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2" name="Rectang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63AF07C-C7F6-1DB9-61B3-B272660F55E4}"/>
              </a:ext>
            </a:extLst>
          </p:cNvPr>
          <p:cNvSpPr/>
          <p:nvPr/>
        </p:nvSpPr>
        <p:spPr>
          <a:xfrm>
            <a:off x="10435951" y="150493"/>
            <a:ext cx="1477819" cy="58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ysClr val="windowText" lastClr="000000"/>
                </a:solidFill>
              </a:rPr>
              <a:t>TIẾP THEO</a:t>
            </a:r>
          </a:p>
        </p:txBody>
      </p:sp>
    </p:spTree>
    <p:extLst>
      <p:ext uri="{BB962C8B-B14F-4D97-AF65-F5344CB8AC3E}">
        <p14:creationId xmlns:p14="http://schemas.microsoft.com/office/powerpoint/2010/main" val="162599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27" grpId="3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3" grpId="3"/>
      <p:bldP spid="34" grpId="0"/>
      <p:bldP spid="34" grpId="1"/>
      <p:bldP spid="34" grpId="2"/>
      <p:bldP spid="28" grpId="0" animBg="1"/>
      <p:bldGraphic spid="37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69C01B56-DA3A-41A9-AE57-D9F13F2E198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05F6AC-8356-4661-B6A4-309609CF4CCF}"/>
              </a:ext>
            </a:extLst>
          </p:cNvPr>
          <p:cNvSpPr txBox="1"/>
          <p:nvPr/>
        </p:nvSpPr>
        <p:spPr>
          <a:xfrm>
            <a:off x="1384917" y="3616546"/>
            <a:ext cx="93836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>
                <a:solidFill>
                  <a:prstClr val="white"/>
                </a:solidFill>
              </a:rPr>
              <a:t>Câu hỏi : Để thực hiện báo cáo về nội dung “Dự báo sự phát triển của máy tính”, thông tin nào sau đây là phù hợp nhất?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bang d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6135895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bang b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6135895" y="5094960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cau hoi d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6435571" y="606042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vi-VN" sz="20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Tương lai của máy tính điện tử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cau hoi b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6435571" y="5197161"/>
            <a:ext cx="4830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lang="en-US" sz="200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Cách sử dụng máy tính để viết báo cáo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806332" y="5094961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bang c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806332" y="5958223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1106008" y="5197162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000">
                <a:solidFill>
                  <a:prstClr val="white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Khái niệm máy tính điện tử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cau hoi c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06008" y="6060424"/>
            <a:ext cx="465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lang="vi-VN" sz="2000">
                <a:solidFill>
                  <a:prstClr val="white"/>
                </a:solidFill>
                <a:latin typeface="Calibri" panose="020F0502020204030204"/>
                <a:ea typeface="Tahoma" panose="020B0604030504040204" pitchFamily="34" charset="0"/>
                <a:cs typeface="Tahoma" panose="020B0604030504040204" pitchFamily="34" charset="0"/>
              </a:rPr>
              <a:t>Lược sử máy tính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  <p:sp>
        <p:nvSpPr>
          <p:cNvPr id="28" name="5050">
            <a:extLst>
              <a:ext uri="{FF2B5EF4-FFF2-40B4-BE49-F238E27FC236}">
                <a16:creationId xmlns:a16="http://schemas.microsoft.com/office/drawing/2014/main" id="{9360E4E8-D3D3-321A-BED7-6277F94C2B90}"/>
              </a:ext>
            </a:extLst>
          </p:cNvPr>
          <p:cNvSpPr/>
          <p:nvPr/>
        </p:nvSpPr>
        <p:spPr>
          <a:xfrm>
            <a:off x="267328" y="502812"/>
            <a:ext cx="2235177" cy="1073267"/>
          </a:xfrm>
          <a:prstGeom prst="ellipse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</a:schemeClr>
              </a:gs>
              <a:gs pos="66000">
                <a:srgbClr val="0579CC"/>
              </a:gs>
            </a:gsLst>
            <a:path path="shape">
              <a:fillToRect l="50000" t="50000" r="50000" b="50000"/>
            </a:path>
            <a:tileRect/>
          </a:gra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50:50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9" name="KhanGia">
            <a:extLst>
              <a:ext uri="{FF2B5EF4-FFF2-40B4-BE49-F238E27FC236}">
                <a16:creationId xmlns:a16="http://schemas.microsoft.com/office/drawing/2014/main" id="{663EE0F1-55F6-2347-56B2-7FC8047A432C}"/>
              </a:ext>
            </a:extLst>
          </p:cNvPr>
          <p:cNvGrpSpPr/>
          <p:nvPr/>
        </p:nvGrpSpPr>
        <p:grpSpPr>
          <a:xfrm>
            <a:off x="239754" y="2052079"/>
            <a:ext cx="2235177" cy="1073267"/>
            <a:chOff x="239754" y="1759167"/>
            <a:chExt cx="2235177" cy="107326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87B78E7-CE33-E68A-4E53-80428453E75B}"/>
                </a:ext>
              </a:extLst>
            </p:cNvPr>
            <p:cNvSpPr/>
            <p:nvPr/>
          </p:nvSpPr>
          <p:spPr>
            <a:xfrm>
              <a:off x="239754" y="1759167"/>
              <a:ext cx="2235177" cy="1073267"/>
            </a:xfrm>
            <a:prstGeom prst="ellipse">
              <a:avLst/>
            </a:prstGeom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66000">
                  <a:srgbClr val="0579CC"/>
                </a:gs>
              </a:gsLst>
              <a:path path="shape">
                <a:fillToRect l="50000" t="50000" r="50000" b="50000"/>
              </a:path>
              <a:tileRect/>
            </a:gra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35" name="Graphic 34" descr="Group of men outline">
              <a:extLst>
                <a:ext uri="{FF2B5EF4-FFF2-40B4-BE49-F238E27FC236}">
                  <a16:creationId xmlns:a16="http://schemas.microsoft.com/office/drawing/2014/main" id="{048FB50E-3808-3DC4-2212-ED888DC66D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885643" y="1907493"/>
              <a:ext cx="943398" cy="722918"/>
            </a:xfrm>
            <a:prstGeom prst="rect">
              <a:avLst/>
            </a:prstGeom>
          </p:spPr>
        </p:pic>
      </p:grp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id="{459F550D-1AD3-6005-0185-892B3AC90184}"/>
              </a:ext>
            </a:extLst>
          </p:cNvPr>
          <p:cNvGraphicFramePr/>
          <p:nvPr/>
        </p:nvGraphicFramePr>
        <p:xfrm>
          <a:off x="7706820" y="732095"/>
          <a:ext cx="3678847" cy="2786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2" name="Rectangle 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000DEEB-30B0-1CF9-5CE2-24A098EAE68F}"/>
              </a:ext>
            </a:extLst>
          </p:cNvPr>
          <p:cNvSpPr/>
          <p:nvPr/>
        </p:nvSpPr>
        <p:spPr>
          <a:xfrm>
            <a:off x="10435951" y="150493"/>
            <a:ext cx="1477819" cy="581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ysClr val="windowText" lastClr="000000"/>
                </a:solidFill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235695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4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6" presetClass="emph" presetSubtype="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50 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27" grpId="3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34" grpId="3"/>
      <p:bldP spid="28" grpId="0" animBg="1"/>
      <p:bldGraphic spid="37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6018C-A02D-71B6-80DE-1F6635909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543" y="963931"/>
            <a:ext cx="10724509" cy="156966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en-US" sz="3200" b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vi-VN" sz="3200" b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THỰC HÀNH: KHAI THÁC THÔNG TIN SỐ</a:t>
            </a:r>
            <a:br>
              <a:rPr lang="en-US" sz="3200" b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b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(Tiếp)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9BD655-F7DD-EBAD-D6B3-E49C84B099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3008" y="6482398"/>
            <a:ext cx="4300839" cy="375602"/>
          </a:xfrm>
        </p:spPr>
        <p:txBody>
          <a:bodyPr>
            <a:normAutofit/>
          </a:bodyPr>
          <a:lstStyle/>
          <a:p>
            <a:r>
              <a:rPr lang="en-US" sz="1800" b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Người dạy: Thầy Giáo Tin</a:t>
            </a:r>
          </a:p>
          <a:p>
            <a:endParaRPr lang="en-US" sz="18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2B4AFF-325D-E5FD-47C1-1CAEE50C0458}"/>
              </a:ext>
            </a:extLst>
          </p:cNvPr>
          <p:cNvSpPr txBox="1"/>
          <p:nvPr/>
        </p:nvSpPr>
        <p:spPr>
          <a:xfrm>
            <a:off x="1510748" y="547999"/>
            <a:ext cx="30082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Tiết 6. </a:t>
            </a:r>
            <a:r>
              <a:rPr lang="vi-VN" sz="3600" b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 </a:t>
            </a:r>
            <a:r>
              <a:rPr lang="en-US" sz="3600" b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vi-VN" sz="3600" b="1">
                <a:solidFill>
                  <a:schemeClr val="bg1">
                    <a:lumMod val="9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26332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6018C-A02D-71B6-80DE-1F6635909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2046" y="1585688"/>
            <a:ext cx="8213669" cy="646331"/>
          </a:xfrm>
          <a:solidFill>
            <a:srgbClr val="9ACBDF"/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Nhiệm vụ 3: Xử lý và trao đổi thông tin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2C86387-58C4-42BB-BC22-5372C54A4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3680" y="2955706"/>
            <a:ext cx="7010400" cy="2207421"/>
          </a:xfrm>
          <a:solidFill>
            <a:srgbClr val="9ACBDF"/>
          </a:solidFill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Nghiên cứu trang 16, 17 SGK và thực hành cá nhân để giải quyết nhiệm vụ sau:</a:t>
            </a:r>
            <a:endParaRPr lang="vi-VN" sz="180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en-US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</a:t>
            </a:r>
            <a:r>
              <a:rPr lang="vi-VN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Tạo bài trình chiếu theo cấu trúc đã xác định ở tiết trước.</a:t>
            </a:r>
          </a:p>
          <a:p>
            <a:pPr algn="l">
              <a:lnSpc>
                <a:spcPct val="100000"/>
              </a:lnSpc>
            </a:pPr>
            <a:r>
              <a:rPr lang="en-US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</a:t>
            </a:r>
            <a:r>
              <a:rPr lang="vi-VN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Biên tập nội dung của bài trình chiếu đó.</a:t>
            </a:r>
          </a:p>
          <a:p>
            <a:pPr algn="l">
              <a:lnSpc>
                <a:spcPct val="100000"/>
              </a:lnSpc>
            </a:pPr>
            <a:r>
              <a:rPr lang="en-US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 </a:t>
            </a:r>
            <a:r>
              <a:rPr lang="vi-VN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Chia sẻ bài trình chiếu trong môi trường số</a:t>
            </a:r>
            <a:r>
              <a:rPr lang="en-US" sz="1800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(Phần này giáo viên nên gợi ý một số phương án chia sẻ hiệu quả)</a:t>
            </a:r>
            <a:endParaRPr lang="vi-VN" sz="1800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2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6018C-A02D-71B6-80DE-1F6635909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8925" y="1353953"/>
            <a:ext cx="8388767" cy="646331"/>
          </a:xfrm>
          <a:solidFill>
            <a:srgbClr val="9ACBDF"/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Nhiệm vụ 3: Xử lý và trao đổi thông tin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2C86387-58C4-42BB-BC22-5372C54A4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3544" y="2539244"/>
            <a:ext cx="3779529" cy="563879"/>
          </a:xfrm>
          <a:solidFill>
            <a:srgbClr val="9ACBDF"/>
          </a:solidFill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Trang chiếu tham khảo:</a:t>
            </a:r>
            <a:endParaRPr lang="vi-VN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BCF096-DB8B-69FF-0168-1B8C1EB66A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447"/>
          <a:stretch/>
        </p:blipFill>
        <p:spPr>
          <a:xfrm>
            <a:off x="110837" y="3819969"/>
            <a:ext cx="3934692" cy="19473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CFE29D-01C7-2F55-7006-3D341CD1C9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402" b="-514"/>
          <a:stretch/>
        </p:blipFill>
        <p:spPr>
          <a:xfrm>
            <a:off x="3962401" y="3509725"/>
            <a:ext cx="3934692" cy="25678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07C0EB-AC6F-B349-DFC6-4CF8C3137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7092" y="3588234"/>
            <a:ext cx="4203051" cy="241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5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6018C-A02D-71B6-80DE-1F6635909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79446" y="1585688"/>
            <a:ext cx="3233107" cy="64633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200" b="1"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LUYỆN TẬP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F2C86387-58C4-42BB-BC22-5372C54A4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51341" y="2770979"/>
            <a:ext cx="7934036" cy="738746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Hoàn thiện bài trình chiếu và lưu theo đường dẫn sau:</a:t>
            </a:r>
            <a:endParaRPr lang="vi-VN"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ubtitle 5">
            <a:extLst>
              <a:ext uri="{FF2B5EF4-FFF2-40B4-BE49-F238E27FC236}">
                <a16:creationId xmlns:a16="http://schemas.microsoft.com/office/drawing/2014/main" id="{E92FBAE0-8B7C-46BE-F06D-218E4AED8A6B}"/>
              </a:ext>
            </a:extLst>
          </p:cNvPr>
          <p:cNvSpPr txBox="1">
            <a:spLocks/>
          </p:cNvSpPr>
          <p:nvPr/>
        </p:nvSpPr>
        <p:spPr>
          <a:xfrm>
            <a:off x="4706125" y="4048685"/>
            <a:ext cx="1597891" cy="7387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D:\Khối 8</a:t>
            </a:r>
            <a:endParaRPr lang="vi-VN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83C532-11BF-8F30-92E3-B1C8FE0A0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7380" y="3429000"/>
            <a:ext cx="1400961" cy="140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57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  <p:bldP spid="7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</TotalTime>
  <Words>496</Words>
  <PresentationFormat>Widescreen</PresentationFormat>
  <Paragraphs>48</Paragraphs>
  <Slides>10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Open Sans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THỰC HÀNH: KHAI THÁC THÔNG TIN SỐ (Tiếp)</vt:lpstr>
      <vt:lpstr>Nhiệm vụ 3: Xử lý và trao đổi thông tin</vt:lpstr>
      <vt:lpstr>Nhiệm vụ 3: Xử lý và trao đổi thông tin</vt:lpstr>
      <vt:lpstr>LUYỆN TẬP</vt:lpstr>
      <vt:lpstr>VẬN DỤNG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2023-06-05T12:10:35Z</dcterms:created>
  <dcterms:modified xsi:type="dcterms:W3CDTF">2023-07-02T04:08:00Z</dcterms:modified>
</cp:coreProperties>
</file>