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271" r:id="rId3"/>
    <p:sldId id="680" r:id="rId5"/>
    <p:sldId id="389" r:id="rId6"/>
    <p:sldId id="531" r:id="rId7"/>
    <p:sldId id="436" r:id="rId8"/>
    <p:sldId id="682" r:id="rId9"/>
    <p:sldId id="446" r:id="rId10"/>
    <p:sldId id="659" r:id="rId11"/>
    <p:sldId id="712" r:id="rId12"/>
    <p:sldId id="627" r:id="rId13"/>
    <p:sldId id="661" r:id="rId14"/>
    <p:sldId id="456" r:id="rId15"/>
    <p:sldId id="683" r:id="rId16"/>
    <p:sldId id="662" r:id="rId17"/>
    <p:sldId id="663" r:id="rId18"/>
    <p:sldId id="644" r:id="rId19"/>
    <p:sldId id="736" r:id="rId20"/>
    <p:sldId id="737" r:id="rId21"/>
    <p:sldId id="457" r:id="rId22"/>
    <p:sldId id="738" r:id="rId23"/>
    <p:sldId id="739" r:id="rId24"/>
    <p:sldId id="740" r:id="rId25"/>
    <p:sldId id="666" r:id="rId26"/>
    <p:sldId id="741" r:id="rId27"/>
    <p:sldId id="631" r:id="rId28"/>
    <p:sldId id="752" r:id="rId29"/>
    <p:sldId id="753" r:id="rId30"/>
    <p:sldId id="754" r:id="rId31"/>
    <p:sldId id="755" r:id="rId32"/>
    <p:sldId id="314" r:id="rId33"/>
    <p:sldId id="330" r:id="rId34"/>
    <p:sldId id="3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7" userDrawn="1">
          <p15:clr>
            <a:srgbClr val="A4A3A4"/>
          </p15:clr>
        </p15:guide>
        <p15:guide id="2" pos="3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2BC"/>
    <a:srgbClr val="E1F2FB"/>
    <a:srgbClr val="F6EEC7"/>
    <a:srgbClr val="F4DADA"/>
    <a:srgbClr val="BEEBE9"/>
    <a:srgbClr val="AAE0F9"/>
    <a:srgbClr val="FEEECD"/>
    <a:srgbClr val="3B9953"/>
    <a:srgbClr val="AACC6C"/>
    <a:srgbClr val="DF9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59" d="100"/>
          <a:sy n="59" d="100"/>
        </p:scale>
        <p:origin x="332" y="52"/>
      </p:cViewPr>
      <p:guideLst>
        <p:guide orient="horz" pos="2027"/>
        <p:guide pos="39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media/media1.mp3"/></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tiff"/></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hdphoto" Target="../media/image4.wdp"/><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endParaRPr lang="en-US" sz="3200" b="1" dirty="0">
              <a:ln>
                <a:noFill/>
              </a:ln>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 Box 2"/>
          <p:cNvSpPr txBox="1"/>
          <p:nvPr/>
        </p:nvSpPr>
        <p:spPr>
          <a:xfrm>
            <a:off x="735330" y="2349500"/>
            <a:ext cx="11092180" cy="1568450"/>
          </a:xfrm>
          <a:prstGeom prst="rect">
            <a:avLst/>
          </a:prstGeom>
          <a:solidFill>
            <a:srgbClr val="FFFFFF"/>
          </a:solidFill>
          <a:ln w="38100">
            <a:solidFill>
              <a:schemeClr val="accent1"/>
            </a:solidFill>
          </a:ln>
        </p:spPr>
        <p:txBody>
          <a:bodyPr wrap="square" rtlCol="0" anchor="t">
            <a:spAutoFit/>
          </a:bodyPr>
          <a:lstStyle/>
          <a:p>
            <a:pPr algn="just"/>
            <a:r>
              <a:rPr lang="en-US" sz="3200" b="1"/>
              <a:t>Minh:</a:t>
            </a:r>
            <a:r>
              <a:rPr lang="en-US" sz="3200"/>
              <a:t> I’ve filled in the registration form. </a:t>
            </a:r>
            <a:r>
              <a:rPr lang="en-US" sz="3200">
                <a:highlight>
                  <a:srgbClr val="FFFF00"/>
                </a:highlight>
              </a:rPr>
              <a:t>Hopefully, </a:t>
            </a:r>
            <a:r>
              <a:rPr lang="en-US" sz="3200"/>
              <a:t>I’ll be a member of the Science club. </a:t>
            </a:r>
            <a:endParaRPr lang="en-US" sz="3200"/>
          </a:p>
          <a:p>
            <a:pPr algn="just"/>
            <a:r>
              <a:rPr lang="en-US" sz="3200" b="1"/>
              <a:t>Duong</a:t>
            </a:r>
            <a:r>
              <a:rPr lang="en-US" sz="3200"/>
              <a:t>: I hope so, too. </a:t>
            </a:r>
            <a:endParaRPr lang="en-US" sz="3200"/>
          </a:p>
        </p:txBody>
      </p:sp>
      <p:sp>
        <p:nvSpPr>
          <p:cNvPr id="10" name="Text Box 9"/>
          <p:cNvSpPr txBox="1"/>
          <p:nvPr/>
        </p:nvSpPr>
        <p:spPr>
          <a:xfrm>
            <a:off x="735330" y="4279900"/>
            <a:ext cx="11092180" cy="1568450"/>
          </a:xfrm>
          <a:prstGeom prst="rect">
            <a:avLst/>
          </a:prstGeom>
          <a:solidFill>
            <a:srgbClr val="FFFFFF"/>
          </a:solidFill>
          <a:ln w="38100">
            <a:solidFill>
              <a:schemeClr val="accent2"/>
            </a:solidFill>
          </a:ln>
        </p:spPr>
        <p:txBody>
          <a:bodyPr wrap="square" rtlCol="0" anchor="t">
            <a:spAutoFit/>
          </a:bodyPr>
          <a:lstStyle/>
          <a:p>
            <a:pPr algn="just"/>
            <a:r>
              <a:rPr lang="en-US" sz="3200" b="1"/>
              <a:t>Student:</a:t>
            </a:r>
            <a:r>
              <a:rPr lang="en-US" sz="3200"/>
              <a:t> Here’s my teacher’s reference letter. I </a:t>
            </a:r>
            <a:r>
              <a:rPr lang="en-US" sz="3200">
                <a:highlight>
                  <a:srgbClr val="FFFF00"/>
                </a:highlight>
              </a:rPr>
              <a:t>hope</a:t>
            </a:r>
            <a:r>
              <a:rPr lang="en-US" sz="3200"/>
              <a:t> I’ll get the job. </a:t>
            </a:r>
            <a:endParaRPr lang="en-US" sz="3200"/>
          </a:p>
          <a:p>
            <a:pPr algn="just"/>
            <a:r>
              <a:rPr lang="en-US" sz="3200" b="1"/>
              <a:t>Staff:</a:t>
            </a:r>
            <a:r>
              <a:rPr lang="en-US" sz="3200"/>
              <a:t> Thank you. Good luck.</a:t>
            </a:r>
            <a:endParaRPr lang="en-US" sz="3200"/>
          </a:p>
        </p:txBody>
      </p:sp>
      <p:pic>
        <p:nvPicPr>
          <p:cNvPr id="5" name="075">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4245610" y="1481455"/>
            <a:ext cx="755015" cy="755015"/>
          </a:xfrm>
          <a:prstGeom prst="rect">
            <a:avLst/>
          </a:prstGeom>
        </p:spPr>
      </p:pic>
      <p:sp>
        <p:nvSpPr>
          <p:cNvPr id="6" name="Text Box 5"/>
          <p:cNvSpPr txBox="1"/>
          <p:nvPr/>
        </p:nvSpPr>
        <p:spPr>
          <a:xfrm>
            <a:off x="735330" y="-3068955"/>
            <a:ext cx="10895330" cy="2061210"/>
          </a:xfrm>
          <a:prstGeom prst="rect">
            <a:avLst/>
          </a:prstGeom>
          <a:solidFill>
            <a:srgbClr val="FFFFFF"/>
          </a:solidFill>
          <a:ln w="38100">
            <a:solidFill>
              <a:schemeClr val="accent1"/>
            </a:solidFill>
          </a:ln>
        </p:spPr>
        <p:txBody>
          <a:bodyPr wrap="square" rtlCol="0" anchor="t">
            <a:spAutoFit/>
          </a:bodyPr>
          <a:lstStyle/>
          <a:p>
            <a:pPr algn="just"/>
            <a:r>
              <a:rPr lang="en-US" sz="3200" b="1"/>
              <a:t>Nick:</a:t>
            </a:r>
            <a:r>
              <a:rPr lang="en-US" sz="3200"/>
              <a:t> Yeah. My art teacher says I have such a good sense of style that I should get formal training in fashion design after high school. </a:t>
            </a:r>
            <a:endParaRPr lang="en-US" sz="3200"/>
          </a:p>
          <a:p>
            <a:pPr algn="just"/>
            <a:r>
              <a:rPr lang="en-US" sz="3200" b="1"/>
              <a:t>Mi:</a:t>
            </a:r>
            <a:r>
              <a:rPr lang="en-US" sz="3200"/>
              <a:t> </a:t>
            </a:r>
            <a:r>
              <a:rPr lang="en-US" sz="3200">
                <a:highlight>
                  <a:srgbClr val="FFFF00"/>
                </a:highlight>
              </a:rPr>
              <a:t>Hope</a:t>
            </a:r>
            <a:r>
              <a:rPr lang="en-US" sz="3200"/>
              <a:t> you’ll achieve your dream. </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515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5"/>
                </p:tgtEl>
              </p:cMediaNode>
            </p:audio>
          </p:childTnLst>
        </p:cTn>
      </p:par>
    </p:tnLst>
    <p:bldLst>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577215" y="1174115"/>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chemeClr val="tx1"/>
                </a:solidFill>
                <a:effectLst>
                  <a:glow rad="88900">
                    <a:schemeClr val="bg1"/>
                  </a:glow>
                </a:effectLst>
                <a:cs typeface="Arial" panose="020B0604020202020204" pitchFamily="34" charset="0"/>
              </a:rPr>
              <a:t>Structures:</a:t>
            </a:r>
            <a:endParaRPr lang="en-US" sz="4000" b="1" dirty="0">
              <a:ln>
                <a:noFill/>
              </a:ln>
              <a:solidFill>
                <a:schemeClr val="tx1"/>
              </a:solidFill>
              <a:effectLst>
                <a:glow rad="88900">
                  <a:schemeClr val="bg1"/>
                </a:glow>
              </a:effectLst>
              <a:cs typeface="Arial" panose="020B0604020202020204" pitchFamily="34" charset="0"/>
            </a:endParaRPr>
          </a:p>
        </p:txBody>
      </p:sp>
      <p:sp>
        <p:nvSpPr>
          <p:cNvPr id="4" name="TextBox 11"/>
          <p:cNvSpPr txBox="1"/>
          <p:nvPr/>
        </p:nvSpPr>
        <p:spPr>
          <a:xfrm>
            <a:off x="542925" y="1796415"/>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sym typeface="+mn-ea"/>
              </a:rPr>
              <a:t>Express hope</a:t>
            </a:r>
            <a:r>
              <a:rPr lang="en-US" sz="4000" b="1" dirty="0">
                <a:ln>
                  <a:noFill/>
                </a:ln>
                <a:solidFill>
                  <a:schemeClr val="tx1"/>
                </a:solidFill>
                <a:effectLst>
                  <a:glow rad="88900">
                    <a:schemeClr val="bg1"/>
                  </a:glow>
                </a:effectLst>
                <a:cs typeface="Arial" panose="020B0604020202020204" pitchFamily="34" charset="0"/>
              </a:rPr>
              <a:t>:</a:t>
            </a:r>
            <a:endParaRPr lang="en-US" sz="4000" b="1" dirty="0">
              <a:ln>
                <a:noFill/>
              </a:ln>
              <a:solidFill>
                <a:schemeClr val="tx1"/>
              </a:solidFill>
              <a:effectLst>
                <a:glow rad="88900">
                  <a:schemeClr val="bg1"/>
                </a:glow>
              </a:effectLst>
              <a:cs typeface="Arial" panose="020B0604020202020204" pitchFamily="34" charset="0"/>
            </a:endParaRPr>
          </a:p>
        </p:txBody>
      </p:sp>
      <p:sp>
        <p:nvSpPr>
          <p:cNvPr id="5" name="TextBox 11"/>
          <p:cNvSpPr txBox="1"/>
          <p:nvPr/>
        </p:nvSpPr>
        <p:spPr>
          <a:xfrm>
            <a:off x="1025525" y="2503170"/>
            <a:ext cx="10888345" cy="1322070"/>
          </a:xfrm>
          <a:prstGeom prst="rect">
            <a:avLst/>
          </a:prstGeom>
          <a:solidFill>
            <a:srgbClr val="7ED7C1"/>
          </a:solidFill>
          <a:effectLst/>
        </p:spPr>
        <p:txBody>
          <a:bodyPr wrap="square" rtlCol="0">
            <a:spAutoFit/>
          </a:bodyPr>
          <a:lstStyle/>
          <a:p>
            <a:r>
              <a:rPr lang="en-US" sz="4000" dirty="0">
                <a:ln>
                  <a:noFill/>
                </a:ln>
                <a:solidFill>
                  <a:schemeClr val="tx1"/>
                </a:solidFill>
                <a:effectLst/>
                <a:cs typeface="Arial" panose="020B0604020202020204" pitchFamily="34" charset="0"/>
              </a:rPr>
              <a:t>Hopefully,…</a:t>
            </a:r>
            <a:endParaRPr lang="en-US" sz="4000" dirty="0">
              <a:ln>
                <a:noFill/>
              </a:ln>
              <a:solidFill>
                <a:schemeClr val="tx1"/>
              </a:solidFill>
              <a:effectLst/>
              <a:cs typeface="Arial" panose="020B0604020202020204" pitchFamily="34" charset="0"/>
            </a:endParaRPr>
          </a:p>
          <a:p>
            <a:r>
              <a:rPr lang="en-US" sz="4000" dirty="0">
                <a:ln>
                  <a:noFill/>
                </a:ln>
                <a:solidFill>
                  <a:schemeClr val="tx1"/>
                </a:solidFill>
                <a:effectLst/>
                <a:cs typeface="Arial" panose="020B0604020202020204" pitchFamily="34" charset="0"/>
              </a:rPr>
              <a:t>I hope……………?</a:t>
            </a:r>
            <a:endParaRPr lang="en-US" sz="4000" dirty="0">
              <a:ln>
                <a:noFill/>
              </a:ln>
              <a:solidFill>
                <a:schemeClr val="tx1"/>
              </a:solidFill>
              <a:effectLst/>
              <a:cs typeface="Arial" panose="020B0604020202020204" pitchFamily="34" charset="0"/>
            </a:endParaRPr>
          </a:p>
        </p:txBody>
      </p:sp>
      <p:sp>
        <p:nvSpPr>
          <p:cNvPr id="6" name="TextBox 11"/>
          <p:cNvSpPr txBox="1"/>
          <p:nvPr/>
        </p:nvSpPr>
        <p:spPr>
          <a:xfrm>
            <a:off x="682625" y="3761740"/>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chemeClr val="tx1"/>
                </a:solidFill>
                <a:effectLst>
                  <a:glow rad="88900">
                    <a:schemeClr val="bg1"/>
                  </a:glow>
                </a:effectLst>
                <a:cs typeface="Arial" panose="020B0604020202020204" pitchFamily="34" charset="0"/>
              </a:rPr>
              <a:t>Respond:</a:t>
            </a:r>
            <a:endParaRPr lang="en-US" sz="4000" b="1" dirty="0">
              <a:ln>
                <a:noFill/>
              </a:ln>
              <a:solidFill>
                <a:schemeClr val="tx1"/>
              </a:solidFill>
              <a:effectLst>
                <a:glow rad="88900">
                  <a:schemeClr val="bg1"/>
                </a:glow>
              </a:effectLst>
              <a:cs typeface="Arial" panose="020B0604020202020204" pitchFamily="34" charset="0"/>
            </a:endParaRPr>
          </a:p>
        </p:txBody>
      </p:sp>
      <p:sp>
        <p:nvSpPr>
          <p:cNvPr id="7" name="TextBox 11"/>
          <p:cNvSpPr txBox="1"/>
          <p:nvPr/>
        </p:nvSpPr>
        <p:spPr>
          <a:xfrm>
            <a:off x="902335" y="4420870"/>
            <a:ext cx="10888345" cy="1322070"/>
          </a:xfrm>
          <a:prstGeom prst="rect">
            <a:avLst/>
          </a:prstGeom>
          <a:solidFill>
            <a:srgbClr val="F0DBAF"/>
          </a:solidFill>
          <a:effectLst/>
        </p:spPr>
        <p:txBody>
          <a:bodyPr wrap="square" rtlCol="0">
            <a:spAutoFit/>
          </a:bodyPr>
          <a:lstStyle/>
          <a:p>
            <a:r>
              <a:rPr lang="en-US" sz="4000" dirty="0">
                <a:ln>
                  <a:noFill/>
                </a:ln>
                <a:solidFill>
                  <a:schemeClr val="tx1"/>
                </a:solidFill>
                <a:effectLst/>
                <a:cs typeface="Arial" panose="020B0604020202020204" pitchFamily="34" charset="0"/>
              </a:rPr>
              <a:t>I hope so, too</a:t>
            </a:r>
            <a:endParaRPr lang="en-US" sz="4000" dirty="0">
              <a:ln>
                <a:noFill/>
              </a:ln>
              <a:solidFill>
                <a:schemeClr val="tx1"/>
              </a:solidFill>
              <a:effectLst/>
              <a:cs typeface="Arial" panose="020B0604020202020204" pitchFamily="34" charset="0"/>
            </a:endParaRPr>
          </a:p>
          <a:p>
            <a:r>
              <a:rPr lang="en-US" sz="4000" dirty="0">
                <a:ln>
                  <a:noFill/>
                </a:ln>
                <a:solidFill>
                  <a:schemeClr val="tx1"/>
                </a:solidFill>
                <a:effectLst/>
                <a:cs typeface="Arial" panose="020B0604020202020204" pitchFamily="34" charset="0"/>
              </a:rPr>
              <a:t>Thank you.</a:t>
            </a:r>
            <a:endParaRPr lang="en-US" sz="4000" dirty="0">
              <a:ln>
                <a:noFill/>
              </a:ln>
              <a:solidFill>
                <a:schemeClr val="tx1"/>
              </a:solidFill>
              <a:effectLst/>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015365"/>
            <a:ext cx="10888345" cy="107632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similar conversations with the following situations. </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2060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034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371475" y="8051800"/>
            <a:ext cx="11123295" cy="1322070"/>
          </a:xfrm>
          <a:prstGeom prst="rect">
            <a:avLst/>
          </a:prstGeom>
          <a:solidFill>
            <a:srgbClr val="B4BDFF"/>
          </a:solidFill>
          <a:ln w="9525">
            <a:noFill/>
          </a:ln>
        </p:spPr>
        <p:txBody>
          <a:bodyPr wrap="square">
            <a:spAutoFit/>
          </a:bodyPr>
          <a:lstStyle/>
          <a:p>
            <a:pPr marL="635" indent="-635" algn="just"/>
            <a:r>
              <a:rPr lang="en-US" sz="4000" b="1">
                <a:latin typeface="Times New Roman" panose="02020603050405020304" pitchFamily="18" charset="0"/>
              </a:rPr>
              <a:t>1. </a:t>
            </a:r>
            <a:r>
              <a:rPr lang="en-US" sz="4000">
                <a:latin typeface="Times New Roman" panose="02020603050405020304" pitchFamily="18" charset="0"/>
              </a:rPr>
              <a:t>You ask your friend for permission to borrow a book on the Galápagos Islands</a:t>
            </a:r>
            <a:endParaRPr lang="en-US" sz="4000">
              <a:latin typeface="Times New Roman" panose="02020603050405020304" pitchFamily="18" charset="0"/>
            </a:endParaRPr>
          </a:p>
        </p:txBody>
      </p:sp>
      <p:sp>
        <p:nvSpPr>
          <p:cNvPr id="7" name="Text Box 6"/>
          <p:cNvSpPr txBox="1"/>
          <p:nvPr/>
        </p:nvSpPr>
        <p:spPr>
          <a:xfrm>
            <a:off x="435610" y="9473565"/>
            <a:ext cx="11123295" cy="1322070"/>
          </a:xfrm>
          <a:prstGeom prst="rect">
            <a:avLst/>
          </a:prstGeom>
          <a:solidFill>
            <a:srgbClr val="FFE3BB"/>
          </a:solidFill>
          <a:ln w="9525">
            <a:noFill/>
          </a:ln>
        </p:spPr>
        <p:txBody>
          <a:bodyPr wrap="square">
            <a:spAutoFit/>
          </a:bodyPr>
          <a:lstStyle/>
          <a:p>
            <a:pPr marL="635" indent="-635" algn="just"/>
            <a:r>
              <a:rPr lang="en-US" sz="4000" b="1">
                <a:solidFill>
                  <a:srgbClr val="000000"/>
                </a:solidFill>
                <a:latin typeface="Times New Roman" panose="02020603050405020304" pitchFamily="18" charset="0"/>
              </a:rPr>
              <a:t>2. </a:t>
            </a:r>
            <a:r>
              <a:rPr lang="en-US" sz="4000">
                <a:solidFill>
                  <a:srgbClr val="000000"/>
                </a:solidFill>
                <a:latin typeface="Times New Roman" panose="02020603050405020304" pitchFamily="18" charset="0"/>
              </a:rPr>
              <a:t>You ask your teacher for permission to submit your project after the deadline.</a:t>
            </a:r>
            <a:endParaRPr lang="en-US" sz="4000">
              <a:solidFill>
                <a:srgbClr val="000000"/>
              </a:solidFill>
              <a:latin typeface="Times New Roman" panose="02020603050405020304" pitchFamily="18" charset="0"/>
            </a:endParaRPr>
          </a:p>
        </p:txBody>
      </p:sp>
      <p:sp>
        <p:nvSpPr>
          <p:cNvPr id="3" name="TextBox 20"/>
          <p:cNvSpPr txBox="1"/>
          <p:nvPr/>
        </p:nvSpPr>
        <p:spPr>
          <a:xfrm>
            <a:off x="172720" y="2397125"/>
            <a:ext cx="11732895" cy="746125"/>
          </a:xfrm>
          <a:prstGeom prst="rect">
            <a:avLst/>
          </a:prstGeom>
          <a:noFill/>
        </p:spPr>
        <p:txBody>
          <a:bodyPr wrap="square">
            <a:noAutofit/>
          </a:bodyPr>
          <a:lstStyle/>
          <a:p>
            <a:pPr algn="just"/>
            <a:r>
              <a:rPr lang="en-US" sz="4000" dirty="0">
                <a:solidFill>
                  <a:schemeClr val="tx1"/>
                </a:solidFill>
                <a:effectLst/>
                <a:sym typeface="+mn-ea"/>
              </a:rPr>
              <a:t>- Work in pairs to make similar dialogues, using the language you have learnt.</a:t>
            </a:r>
            <a:endParaRPr lang="en-US" sz="4000" dirty="0">
              <a:solidFill>
                <a:schemeClr val="tx1"/>
              </a:solidFill>
              <a:effectLst/>
              <a:sym typeface="+mn-ea"/>
            </a:endParaRPr>
          </a:p>
        </p:txBody>
      </p:sp>
      <p:sp>
        <p:nvSpPr>
          <p:cNvPr id="5" name="TextBox 20"/>
          <p:cNvSpPr txBox="1"/>
          <p:nvPr/>
        </p:nvSpPr>
        <p:spPr>
          <a:xfrm>
            <a:off x="236220" y="3670300"/>
            <a:ext cx="11732895" cy="746125"/>
          </a:xfrm>
          <a:prstGeom prst="rect">
            <a:avLst/>
          </a:prstGeom>
          <a:noFill/>
        </p:spPr>
        <p:txBody>
          <a:bodyPr wrap="square">
            <a:noAutofit/>
          </a:bodyPr>
          <a:lstStyle/>
          <a:p>
            <a:pPr algn="just"/>
            <a:r>
              <a:rPr lang="en-US" sz="4000" dirty="0">
                <a:solidFill>
                  <a:schemeClr val="tx1"/>
                </a:solidFill>
                <a:effectLst/>
                <a:sym typeface="+mn-ea"/>
              </a:rPr>
              <a:t>- Then, swap roles.</a:t>
            </a:r>
            <a:endParaRPr lang="en-US" sz="4000" dirty="0">
              <a:solidFill>
                <a:schemeClr val="tx1"/>
              </a:solidFill>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015365"/>
            <a:ext cx="10888345" cy="107632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similar conversations to ask for permission and respond in the following situations.</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2060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034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577850" y="2849245"/>
            <a:ext cx="11123295" cy="1322070"/>
          </a:xfrm>
          <a:prstGeom prst="rect">
            <a:avLst/>
          </a:prstGeom>
          <a:solidFill>
            <a:srgbClr val="B4BDFF"/>
          </a:solidFill>
          <a:ln w="9525">
            <a:noFill/>
          </a:ln>
        </p:spPr>
        <p:txBody>
          <a:bodyPr wrap="square">
            <a:spAutoFit/>
          </a:bodyPr>
          <a:lstStyle/>
          <a:p>
            <a:pPr marL="635" indent="-635" algn="just"/>
            <a:r>
              <a:rPr lang="en-US" sz="4000" b="1">
                <a:latin typeface="Times New Roman" panose="02020603050405020304" pitchFamily="18" charset="0"/>
              </a:rPr>
              <a:t>1. </a:t>
            </a:r>
            <a:r>
              <a:rPr lang="en-US" sz="4000">
                <a:latin typeface="Times New Roman" panose="02020603050405020304" pitchFamily="18" charset="0"/>
              </a:rPr>
              <a:t>A friend has just taken part in a design competition. She is looking forward to the result.</a:t>
            </a:r>
            <a:endParaRPr lang="en-US" sz="4000">
              <a:latin typeface="Times New Roman" panose="02020603050405020304" pitchFamily="18" charset="0"/>
            </a:endParaRPr>
          </a:p>
        </p:txBody>
      </p:sp>
      <p:sp>
        <p:nvSpPr>
          <p:cNvPr id="7" name="Text Box 6"/>
          <p:cNvSpPr txBox="1"/>
          <p:nvPr/>
        </p:nvSpPr>
        <p:spPr>
          <a:xfrm>
            <a:off x="621030" y="4434840"/>
            <a:ext cx="11123295" cy="1938020"/>
          </a:xfrm>
          <a:prstGeom prst="rect">
            <a:avLst/>
          </a:prstGeom>
          <a:solidFill>
            <a:srgbClr val="FFE3BB"/>
          </a:solidFill>
          <a:ln w="9525">
            <a:noFill/>
          </a:ln>
        </p:spPr>
        <p:txBody>
          <a:bodyPr wrap="square">
            <a:spAutoFit/>
          </a:bodyPr>
          <a:lstStyle/>
          <a:p>
            <a:pPr marL="635" indent="-635" algn="just"/>
            <a:r>
              <a:rPr lang="en-US" sz="4000" b="1">
                <a:solidFill>
                  <a:srgbClr val="000000"/>
                </a:solidFill>
                <a:latin typeface="Times New Roman" panose="02020603050405020304" pitchFamily="18" charset="0"/>
              </a:rPr>
              <a:t>2. </a:t>
            </a:r>
            <a:r>
              <a:rPr lang="en-US" sz="4000">
                <a:solidFill>
                  <a:srgbClr val="000000"/>
                </a:solidFill>
                <a:latin typeface="Times New Roman" panose="02020603050405020304" pitchFamily="18" charset="0"/>
              </a:rPr>
              <a:t>A teacher is asking a student to give a teacher-parent conference invitation to his / her parents. She hopes that the parents will come.</a:t>
            </a:r>
            <a:endParaRPr lang="en-US" sz="4000">
              <a:solidFill>
                <a:srgbClr val="000000"/>
              </a:solidFill>
              <a:latin typeface="Times New Roman" panose="02020603050405020304" pitchFamily="18" charset="0"/>
            </a:endParaRPr>
          </a:p>
        </p:txBody>
      </p:sp>
      <p:sp>
        <p:nvSpPr>
          <p:cNvPr id="2" name="TextBox 20"/>
          <p:cNvSpPr txBox="1"/>
          <p:nvPr/>
        </p:nvSpPr>
        <p:spPr>
          <a:xfrm>
            <a:off x="172720" y="2097405"/>
            <a:ext cx="11083290" cy="746125"/>
          </a:xfrm>
          <a:prstGeom prst="rect">
            <a:avLst/>
          </a:prstGeom>
          <a:noFill/>
        </p:spPr>
        <p:txBody>
          <a:bodyPr wrap="square">
            <a:noAutofit/>
          </a:bodyPr>
          <a:lstStyle/>
          <a:p>
            <a:pPr algn="just"/>
            <a:r>
              <a:rPr lang="en-US" sz="4000" b="1" dirty="0">
                <a:solidFill>
                  <a:schemeClr val="tx1"/>
                </a:solidFill>
                <a:effectLst/>
                <a:sym typeface="+mn-ea"/>
              </a:rPr>
              <a:t>Situation:</a:t>
            </a:r>
            <a:endParaRPr lang="en-US" sz="4000" b="1" dirty="0">
              <a:solidFill>
                <a:schemeClr val="tx1"/>
              </a:solidFill>
              <a:effectLst/>
              <a:sym typeface="+mn-ea"/>
            </a:endParaRPr>
          </a:p>
        </p:txBody>
      </p:sp>
      <p:sp>
        <p:nvSpPr>
          <p:cNvPr id="3" name="Cloud Callout 2"/>
          <p:cNvSpPr/>
          <p:nvPr/>
        </p:nvSpPr>
        <p:spPr>
          <a:xfrm>
            <a:off x="-9402445" y="1708785"/>
            <a:ext cx="8279130" cy="2232025"/>
          </a:xfrm>
          <a:prstGeom prst="cloudCallout">
            <a:avLst/>
          </a:prstGeom>
          <a:solidFill>
            <a:srgbClr val="A8DF8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chemeClr val="tx1"/>
                </a:solidFill>
              </a:rPr>
              <a:t>A: </a:t>
            </a:r>
            <a:r>
              <a:rPr lang="en-US" sz="3200">
                <a:solidFill>
                  <a:schemeClr val="tx1"/>
                </a:solidFill>
              </a:rPr>
              <a:t>I’ve just taken part in a design competition. Hopefully, I’ll get a good result.</a:t>
            </a:r>
            <a:endParaRPr lang="en-US" sz="320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77850" y="1064895"/>
            <a:ext cx="5080000" cy="706755"/>
          </a:xfrm>
          <a:prstGeom prst="rect">
            <a:avLst/>
          </a:prstGeom>
          <a:noFill/>
          <a:ln w="9525">
            <a:noFill/>
          </a:ln>
        </p:spPr>
        <p:txBody>
          <a:bodyPr>
            <a:spAutoFit/>
          </a:bodyPr>
          <a:lstStyle/>
          <a:p>
            <a:pPr marL="1270" indent="-1270"/>
            <a:r>
              <a:rPr lang="en-US" sz="4000" b="1" i="1">
                <a:latin typeface="Calibri" panose="020F0502020204030204" pitchFamily="34" charset="0"/>
                <a:cs typeface="Calibri" panose="020F0502020204030204" pitchFamily="34" charset="0"/>
              </a:rPr>
              <a:t>Suggested dialogues:</a:t>
            </a:r>
            <a:endParaRPr lang="en-US" sz="4000" b="1" i="1">
              <a:latin typeface="Calibri" panose="020F0502020204030204" pitchFamily="34" charset="0"/>
              <a:cs typeface="Calibri" panose="020F0502020204030204" pitchFamily="34" charset="0"/>
            </a:endParaRPr>
          </a:p>
        </p:txBody>
      </p:sp>
      <p:sp>
        <p:nvSpPr>
          <p:cNvPr id="3" name="Cloud Callout 2"/>
          <p:cNvSpPr/>
          <p:nvPr/>
        </p:nvSpPr>
        <p:spPr>
          <a:xfrm>
            <a:off x="215265" y="1819910"/>
            <a:ext cx="8279130" cy="2232025"/>
          </a:xfrm>
          <a:prstGeom prst="cloudCallout">
            <a:avLst/>
          </a:prstGeom>
          <a:solidFill>
            <a:srgbClr val="A8DF8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chemeClr val="tx1"/>
                </a:solidFill>
              </a:rPr>
              <a:t>A: </a:t>
            </a:r>
            <a:r>
              <a:rPr lang="en-US" sz="3200">
                <a:solidFill>
                  <a:schemeClr val="tx1"/>
                </a:solidFill>
              </a:rPr>
              <a:t>I’ve just taken part in a design competition. Hopefully, I’ll get a good result.</a:t>
            </a:r>
            <a:endParaRPr lang="en-US" sz="3200">
              <a:solidFill>
                <a:schemeClr val="tx1"/>
              </a:solidFill>
            </a:endParaRPr>
          </a:p>
        </p:txBody>
      </p:sp>
      <p:sp>
        <p:nvSpPr>
          <p:cNvPr id="4" name="Cloud Callout 3"/>
          <p:cNvSpPr/>
          <p:nvPr/>
        </p:nvSpPr>
        <p:spPr>
          <a:xfrm flipH="1">
            <a:off x="5077460" y="3931285"/>
            <a:ext cx="7073265" cy="2232025"/>
          </a:xfrm>
          <a:prstGeom prst="cloudCallout">
            <a:avLst/>
          </a:prstGeom>
          <a:solidFill>
            <a:srgbClr val="F3FDE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a:solidFill>
                  <a:schemeClr val="tx1"/>
                </a:solidFill>
              </a:rPr>
              <a:t>B:</a:t>
            </a:r>
            <a:r>
              <a:rPr lang="en-US" sz="4000">
                <a:solidFill>
                  <a:schemeClr val="tx1"/>
                </a:solidFill>
              </a:rPr>
              <a:t> I hope so, too</a:t>
            </a:r>
            <a:endParaRPr lang="en-US" sz="4000">
              <a:solidFill>
                <a:schemeClr val="tx1"/>
              </a:solidFill>
            </a:endParaRPr>
          </a:p>
        </p:txBody>
      </p:sp>
      <p:sp>
        <p:nvSpPr>
          <p:cNvPr id="7" name="Cloud Callout 6"/>
          <p:cNvSpPr/>
          <p:nvPr/>
        </p:nvSpPr>
        <p:spPr>
          <a:xfrm>
            <a:off x="-11570335" y="1699260"/>
            <a:ext cx="10944225" cy="2232025"/>
          </a:xfrm>
          <a:prstGeom prst="cloudCallout">
            <a:avLst/>
          </a:prstGeom>
          <a:solidFill>
            <a:srgbClr val="FFE5E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4000" b="1">
                <a:solidFill>
                  <a:schemeClr val="tx1"/>
                </a:solidFill>
              </a:rPr>
              <a:t>Teacher: </a:t>
            </a:r>
            <a:r>
              <a:rPr lang="en-US" sz="4000">
                <a:solidFill>
                  <a:schemeClr val="tx1"/>
                </a:solidFill>
              </a:rPr>
              <a:t>Here’s the invitation to the teacher-parent conference. I hope your parents will come. </a:t>
            </a:r>
            <a:endParaRPr lang="en-US" sz="400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77850" y="1064895"/>
            <a:ext cx="5080000" cy="706755"/>
          </a:xfrm>
          <a:prstGeom prst="rect">
            <a:avLst/>
          </a:prstGeom>
          <a:noFill/>
          <a:ln w="9525">
            <a:noFill/>
          </a:ln>
        </p:spPr>
        <p:txBody>
          <a:bodyPr>
            <a:spAutoFit/>
          </a:bodyPr>
          <a:lstStyle/>
          <a:p>
            <a:pPr marL="1270" indent="-1270"/>
            <a:r>
              <a:rPr lang="en-US" sz="4000" b="1" i="1">
                <a:latin typeface="Calibri" panose="020F0502020204030204" pitchFamily="34" charset="0"/>
                <a:cs typeface="Calibri" panose="020F0502020204030204" pitchFamily="34" charset="0"/>
              </a:rPr>
              <a:t>Suggested dialogues:</a:t>
            </a:r>
            <a:endParaRPr lang="en-US" sz="4000" b="1" i="1">
              <a:latin typeface="Calibri" panose="020F0502020204030204" pitchFamily="34" charset="0"/>
              <a:cs typeface="Calibri" panose="020F0502020204030204" pitchFamily="34" charset="0"/>
            </a:endParaRPr>
          </a:p>
        </p:txBody>
      </p:sp>
      <p:sp>
        <p:nvSpPr>
          <p:cNvPr id="3" name="Cloud Callout 2"/>
          <p:cNvSpPr/>
          <p:nvPr/>
        </p:nvSpPr>
        <p:spPr>
          <a:xfrm>
            <a:off x="215265" y="1819910"/>
            <a:ext cx="10944225" cy="2232025"/>
          </a:xfrm>
          <a:prstGeom prst="cloudCallout">
            <a:avLst/>
          </a:prstGeom>
          <a:solidFill>
            <a:srgbClr val="FFE5E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4000" b="1">
                <a:solidFill>
                  <a:schemeClr val="tx1"/>
                </a:solidFill>
              </a:rPr>
              <a:t>Teacher: </a:t>
            </a:r>
            <a:r>
              <a:rPr lang="en-US" sz="4000">
                <a:solidFill>
                  <a:schemeClr val="tx1"/>
                </a:solidFill>
              </a:rPr>
              <a:t>Here’s the invitation to the teacher-parent conference. I hope your parents will come. </a:t>
            </a:r>
            <a:endParaRPr lang="en-US" sz="4000">
              <a:solidFill>
                <a:schemeClr val="tx1"/>
              </a:solidFill>
            </a:endParaRPr>
          </a:p>
        </p:txBody>
      </p:sp>
      <p:sp>
        <p:nvSpPr>
          <p:cNvPr id="4" name="Cloud Callout 3"/>
          <p:cNvSpPr/>
          <p:nvPr/>
        </p:nvSpPr>
        <p:spPr>
          <a:xfrm flipH="1">
            <a:off x="5077460" y="3931285"/>
            <a:ext cx="7073265" cy="2232025"/>
          </a:xfrm>
          <a:prstGeom prst="cloudCallout">
            <a:avLst/>
          </a:prstGeom>
          <a:solidFill>
            <a:srgbClr val="FFBF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a:solidFill>
                  <a:schemeClr val="tx1"/>
                </a:solidFill>
              </a:rPr>
              <a:t>Student:</a:t>
            </a:r>
            <a:r>
              <a:rPr lang="en-US" sz="4000">
                <a:solidFill>
                  <a:schemeClr val="tx1"/>
                </a:solidFill>
              </a:rPr>
              <a:t> Thank you. I hope they will too.</a:t>
            </a:r>
            <a:r>
              <a:rPr lang="en-US" sz="4000" b="1" u="sng">
                <a:solidFill>
                  <a:schemeClr val="tx1"/>
                </a:solidFill>
              </a:rPr>
              <a:t> </a:t>
            </a:r>
            <a:endParaRPr lang="en-US" sz="4000" b="1" u="sng">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grpSp>
        <p:nvGrpSpPr>
          <p:cNvPr id="15" name="Group 14"/>
          <p:cNvGrpSpPr/>
          <p:nvPr/>
        </p:nvGrpSpPr>
        <p:grpSpPr>
          <a:xfrm>
            <a:off x="-21590" y="-19050"/>
            <a:ext cx="12330430" cy="131445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231140" y="48260"/>
            <a:ext cx="8218805" cy="564515"/>
          </a:xfrm>
          <a:prstGeom prst="rect">
            <a:avLst/>
          </a:prstGeom>
          <a:noFill/>
          <a:effectLst/>
        </p:spPr>
        <p:txBody>
          <a:bodyPr wrap="square" rtlCol="0">
            <a:noAutofit/>
          </a:bodyPr>
          <a:lstStyle/>
          <a:p>
            <a:pPr algn="ctr"/>
            <a:r>
              <a:rPr lang="en-US" sz="3600" b="1" dirty="0">
                <a:sym typeface="+mn-ea"/>
              </a:rPr>
              <a:t>Transition from Everyday English to What’s your future job?</a:t>
            </a:r>
            <a:endParaRPr lang="en-US" sz="3600" b="1" dirty="0">
              <a:sym typeface="+mn-ea"/>
            </a:endParaRPr>
          </a:p>
        </p:txBody>
      </p:sp>
      <p:sp>
        <p:nvSpPr>
          <p:cNvPr id="2" name="TextBox 20"/>
          <p:cNvSpPr txBox="1"/>
          <p:nvPr/>
        </p:nvSpPr>
        <p:spPr>
          <a:xfrm>
            <a:off x="172720" y="1449070"/>
            <a:ext cx="11083290" cy="746125"/>
          </a:xfrm>
          <a:prstGeom prst="rect">
            <a:avLst/>
          </a:prstGeom>
          <a:noFill/>
        </p:spPr>
        <p:txBody>
          <a:bodyPr wrap="square">
            <a:noAutofit/>
          </a:bodyPr>
          <a:lstStyle/>
          <a:p>
            <a:pPr algn="just"/>
            <a:r>
              <a:rPr lang="en-US" sz="4000" dirty="0">
                <a:solidFill>
                  <a:schemeClr val="tx1"/>
                </a:solidFill>
                <a:effectLst/>
                <a:sym typeface="+mn-ea"/>
              </a:rPr>
              <a:t>- Look at the mind map.</a:t>
            </a:r>
            <a:endParaRPr lang="en-US" sz="4000" dirty="0">
              <a:solidFill>
                <a:schemeClr val="tx1"/>
              </a:solidFill>
              <a:effectLst/>
              <a:sym typeface="+mn-ea"/>
            </a:endParaRPr>
          </a:p>
        </p:txBody>
      </p:sp>
      <p:sp>
        <p:nvSpPr>
          <p:cNvPr id="7" name="Rounded Rectangle 6"/>
          <p:cNvSpPr/>
          <p:nvPr/>
        </p:nvSpPr>
        <p:spPr>
          <a:xfrm>
            <a:off x="4815840" y="3582035"/>
            <a:ext cx="2655570" cy="1470660"/>
          </a:xfrm>
          <a:prstGeom prst="roundRect">
            <a:avLst/>
          </a:prstGeom>
          <a:solidFill>
            <a:srgbClr val="BF284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Job</a:t>
            </a:r>
            <a:endParaRPr lang="en-US" sz="3200"/>
          </a:p>
        </p:txBody>
      </p:sp>
      <p:sp>
        <p:nvSpPr>
          <p:cNvPr id="12" name="Rounded Rectangle 11"/>
          <p:cNvSpPr/>
          <p:nvPr/>
        </p:nvSpPr>
        <p:spPr>
          <a:xfrm>
            <a:off x="1043940" y="2111375"/>
            <a:ext cx="3241675" cy="1470660"/>
          </a:xfrm>
          <a:prstGeom prst="roundRect">
            <a:avLst/>
          </a:prstGeom>
          <a:solidFill>
            <a:srgbClr val="DF97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Characteristics</a:t>
            </a:r>
            <a:endParaRPr lang="en-US" sz="3200"/>
          </a:p>
        </p:txBody>
      </p:sp>
      <p:sp>
        <p:nvSpPr>
          <p:cNvPr id="14" name="Rounded Rectangle 13"/>
          <p:cNvSpPr/>
          <p:nvPr/>
        </p:nvSpPr>
        <p:spPr>
          <a:xfrm>
            <a:off x="7804150" y="1849120"/>
            <a:ext cx="3241675" cy="1470660"/>
          </a:xfrm>
          <a:prstGeom prst="roundRect">
            <a:avLst/>
          </a:prstGeom>
          <a:solidFill>
            <a:srgbClr val="AACC6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Skills</a:t>
            </a:r>
            <a:endParaRPr lang="en-US" sz="3200"/>
          </a:p>
        </p:txBody>
      </p:sp>
      <p:sp>
        <p:nvSpPr>
          <p:cNvPr id="18" name="Rounded Rectangle 17"/>
          <p:cNvSpPr/>
          <p:nvPr/>
        </p:nvSpPr>
        <p:spPr>
          <a:xfrm>
            <a:off x="1287145" y="4970145"/>
            <a:ext cx="3241675" cy="1470660"/>
          </a:xfrm>
          <a:prstGeom prst="roundRect">
            <a:avLst/>
          </a:prstGeom>
          <a:solidFill>
            <a:srgbClr val="3B995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Kind of training they may need</a:t>
            </a:r>
            <a:endParaRPr lang="en-US" sz="3200"/>
          </a:p>
        </p:txBody>
      </p:sp>
      <p:sp>
        <p:nvSpPr>
          <p:cNvPr id="20" name="Rounded Rectangle 19"/>
          <p:cNvSpPr/>
          <p:nvPr/>
        </p:nvSpPr>
        <p:spPr>
          <a:xfrm>
            <a:off x="5148580" y="8907780"/>
            <a:ext cx="2655570" cy="1470660"/>
          </a:xfrm>
          <a:prstGeom prst="roundRect">
            <a:avLst/>
          </a:prstGeom>
          <a:solidFill>
            <a:srgbClr val="BF284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Teacher</a:t>
            </a:r>
            <a:endParaRPr lang="en-US" sz="3200"/>
          </a:p>
        </p:txBody>
      </p:sp>
      <p:sp>
        <p:nvSpPr>
          <p:cNvPr id="21" name="Rounded Rectangle 20"/>
          <p:cNvSpPr/>
          <p:nvPr/>
        </p:nvSpPr>
        <p:spPr>
          <a:xfrm>
            <a:off x="-4544060" y="2111375"/>
            <a:ext cx="3241675" cy="1470660"/>
          </a:xfrm>
          <a:prstGeom prst="roundRect">
            <a:avLst/>
          </a:prstGeom>
          <a:solidFill>
            <a:srgbClr val="DF97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t>Characteristics:</a:t>
            </a:r>
            <a:r>
              <a:rPr lang="en-US" sz="3200"/>
              <a:t> </a:t>
            </a:r>
            <a:r>
              <a:rPr lang="en-US" sz="3200" b="1">
                <a:solidFill>
                  <a:srgbClr val="FF0000"/>
                </a:solidFill>
              </a:rPr>
              <a:t>patient, persuasive</a:t>
            </a:r>
            <a:endParaRPr lang="en-US" sz="3200" b="1">
              <a:solidFill>
                <a:srgbClr val="FF0000"/>
              </a:solidFill>
            </a:endParaRPr>
          </a:p>
        </p:txBody>
      </p:sp>
      <p:sp>
        <p:nvSpPr>
          <p:cNvPr id="22" name="Rounded Rectangle 21"/>
          <p:cNvSpPr/>
          <p:nvPr/>
        </p:nvSpPr>
        <p:spPr>
          <a:xfrm>
            <a:off x="14789150" y="1295400"/>
            <a:ext cx="4082415" cy="2489200"/>
          </a:xfrm>
          <a:prstGeom prst="roundRect">
            <a:avLst/>
          </a:prstGeom>
          <a:solidFill>
            <a:srgbClr val="AACC6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t>Skills:</a:t>
            </a:r>
            <a:endParaRPr lang="en-US" sz="3200" b="1"/>
          </a:p>
          <a:p>
            <a:pPr algn="ctr"/>
            <a:r>
              <a:rPr lang="en-US" sz="3200" b="1">
                <a:solidFill>
                  <a:srgbClr val="FF0000"/>
                </a:solidFill>
              </a:rPr>
              <a:t>teaching and explaining concepts, persuading others, managing time</a:t>
            </a:r>
            <a:endParaRPr lang="en-US" sz="3200" b="1">
              <a:solidFill>
                <a:srgbClr val="FF0000"/>
              </a:solidFill>
            </a:endParaRPr>
          </a:p>
        </p:txBody>
      </p:sp>
      <p:sp>
        <p:nvSpPr>
          <p:cNvPr id="23" name="Rounded Rectangle 22"/>
          <p:cNvSpPr/>
          <p:nvPr/>
        </p:nvSpPr>
        <p:spPr>
          <a:xfrm>
            <a:off x="-231140" y="11650980"/>
            <a:ext cx="6516370" cy="1656080"/>
          </a:xfrm>
          <a:prstGeom prst="roundRect">
            <a:avLst/>
          </a:prstGeom>
          <a:solidFill>
            <a:srgbClr val="3B995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Kind of training they may need:</a:t>
            </a:r>
            <a:endParaRPr lang="en-US" sz="3200"/>
          </a:p>
          <a:p>
            <a:pPr algn="ctr"/>
            <a:r>
              <a:rPr lang="en-US" sz="3200" b="1">
                <a:solidFill>
                  <a:srgbClr val="FF0000"/>
                </a:solidFill>
              </a:rPr>
              <a:t>formal training at a teacher college or</a:t>
            </a:r>
            <a:r>
              <a:rPr lang="en-US" sz="3200"/>
              <a:t> </a:t>
            </a:r>
            <a:r>
              <a:rPr lang="en-US" sz="3200" b="1">
                <a:solidFill>
                  <a:srgbClr val="FF0000"/>
                </a:solidFill>
              </a:rPr>
              <a:t>university</a:t>
            </a:r>
            <a:endParaRPr lang="en-US" sz="3200" b="1">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14" grpId="0" animBg="1"/>
      <p:bldP spid="14"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grpSp>
        <p:nvGrpSpPr>
          <p:cNvPr id="15" name="Group 14"/>
          <p:cNvGrpSpPr/>
          <p:nvPr/>
        </p:nvGrpSpPr>
        <p:grpSpPr>
          <a:xfrm>
            <a:off x="-21590" y="-19050"/>
            <a:ext cx="12330430" cy="131445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231140" y="48260"/>
            <a:ext cx="8218805" cy="564515"/>
          </a:xfrm>
          <a:prstGeom prst="rect">
            <a:avLst/>
          </a:prstGeom>
          <a:noFill/>
          <a:effectLst/>
        </p:spPr>
        <p:txBody>
          <a:bodyPr wrap="square" rtlCol="0">
            <a:noAutofit/>
          </a:bodyPr>
          <a:lstStyle/>
          <a:p>
            <a:pPr algn="ctr"/>
            <a:r>
              <a:rPr lang="en-US" sz="3600" b="1" dirty="0">
                <a:sym typeface="+mn-ea"/>
              </a:rPr>
              <a:t>Transition from Everyday English to What’s your future job?</a:t>
            </a:r>
            <a:endParaRPr lang="en-US" sz="3600" b="1" dirty="0">
              <a:sym typeface="+mn-ea"/>
            </a:endParaRPr>
          </a:p>
        </p:txBody>
      </p:sp>
      <p:sp>
        <p:nvSpPr>
          <p:cNvPr id="2" name="TextBox 20"/>
          <p:cNvSpPr txBox="1"/>
          <p:nvPr/>
        </p:nvSpPr>
        <p:spPr>
          <a:xfrm>
            <a:off x="172720" y="1227455"/>
            <a:ext cx="11083290" cy="746125"/>
          </a:xfrm>
          <a:prstGeom prst="rect">
            <a:avLst/>
          </a:prstGeom>
          <a:noFill/>
        </p:spPr>
        <p:txBody>
          <a:bodyPr wrap="square">
            <a:noAutofit/>
          </a:bodyPr>
          <a:lstStyle/>
          <a:p>
            <a:pPr algn="just"/>
            <a:r>
              <a:rPr lang="en-US" sz="4000" dirty="0">
                <a:solidFill>
                  <a:schemeClr val="tx1"/>
                </a:solidFill>
                <a:effectLst/>
                <a:sym typeface="+mn-ea"/>
              </a:rPr>
              <a:t>- </a:t>
            </a:r>
            <a:r>
              <a:rPr lang="en-US" sz="4000" b="1" dirty="0">
                <a:solidFill>
                  <a:schemeClr val="tx1"/>
                </a:solidFill>
                <a:effectLst/>
                <a:sym typeface="+mn-ea"/>
              </a:rPr>
              <a:t>Example:</a:t>
            </a:r>
            <a:endParaRPr lang="en-US" sz="4000" b="1" dirty="0">
              <a:solidFill>
                <a:schemeClr val="tx1"/>
              </a:solidFill>
              <a:effectLst/>
              <a:sym typeface="+mn-ea"/>
            </a:endParaRPr>
          </a:p>
        </p:txBody>
      </p:sp>
      <p:sp>
        <p:nvSpPr>
          <p:cNvPr id="7" name="Rounded Rectangle 6"/>
          <p:cNvSpPr/>
          <p:nvPr/>
        </p:nvSpPr>
        <p:spPr>
          <a:xfrm>
            <a:off x="4717415" y="3141980"/>
            <a:ext cx="2655570" cy="1470660"/>
          </a:xfrm>
          <a:prstGeom prst="roundRect">
            <a:avLst/>
          </a:prstGeom>
          <a:solidFill>
            <a:srgbClr val="BF284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Teacher</a:t>
            </a:r>
            <a:endParaRPr lang="en-US" sz="3200"/>
          </a:p>
        </p:txBody>
      </p:sp>
      <p:sp>
        <p:nvSpPr>
          <p:cNvPr id="12" name="Rounded Rectangle 11"/>
          <p:cNvSpPr/>
          <p:nvPr/>
        </p:nvSpPr>
        <p:spPr>
          <a:xfrm>
            <a:off x="1043940" y="2111375"/>
            <a:ext cx="3241675" cy="1470660"/>
          </a:xfrm>
          <a:prstGeom prst="roundRect">
            <a:avLst/>
          </a:prstGeom>
          <a:solidFill>
            <a:srgbClr val="DF97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t>Characteristics:</a:t>
            </a:r>
            <a:r>
              <a:rPr lang="en-US" sz="3200"/>
              <a:t> </a:t>
            </a:r>
            <a:r>
              <a:rPr lang="en-US" sz="3200" b="1">
                <a:solidFill>
                  <a:srgbClr val="FF0000"/>
                </a:solidFill>
              </a:rPr>
              <a:t>patient, persuasive</a:t>
            </a:r>
            <a:endParaRPr lang="en-US" sz="3200" b="1">
              <a:solidFill>
                <a:srgbClr val="FF0000"/>
              </a:solidFill>
            </a:endParaRPr>
          </a:p>
        </p:txBody>
      </p:sp>
      <p:sp>
        <p:nvSpPr>
          <p:cNvPr id="14" name="Rounded Rectangle 13"/>
          <p:cNvSpPr/>
          <p:nvPr/>
        </p:nvSpPr>
        <p:spPr>
          <a:xfrm>
            <a:off x="7804150" y="1691005"/>
            <a:ext cx="4082415" cy="2489200"/>
          </a:xfrm>
          <a:prstGeom prst="roundRect">
            <a:avLst/>
          </a:prstGeom>
          <a:solidFill>
            <a:srgbClr val="AACC6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t>Skills:</a:t>
            </a:r>
            <a:endParaRPr lang="en-US" sz="3200" b="1"/>
          </a:p>
          <a:p>
            <a:pPr algn="ctr"/>
            <a:r>
              <a:rPr lang="en-US" sz="3200" b="1">
                <a:solidFill>
                  <a:srgbClr val="FF0000"/>
                </a:solidFill>
              </a:rPr>
              <a:t>teaching and explaining concepts, persuading others, managing time</a:t>
            </a:r>
            <a:endParaRPr lang="en-US" sz="3200" b="1">
              <a:solidFill>
                <a:srgbClr val="FF0000"/>
              </a:solidFill>
            </a:endParaRPr>
          </a:p>
        </p:txBody>
      </p:sp>
      <p:sp>
        <p:nvSpPr>
          <p:cNvPr id="18" name="Rounded Rectangle 17"/>
          <p:cNvSpPr/>
          <p:nvPr/>
        </p:nvSpPr>
        <p:spPr>
          <a:xfrm>
            <a:off x="915035" y="4843780"/>
            <a:ext cx="6516370" cy="1656080"/>
          </a:xfrm>
          <a:prstGeom prst="roundRect">
            <a:avLst/>
          </a:prstGeom>
          <a:solidFill>
            <a:srgbClr val="3B995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Kind of training they may need:</a:t>
            </a:r>
            <a:endParaRPr lang="en-US" sz="3200"/>
          </a:p>
          <a:p>
            <a:pPr algn="ctr"/>
            <a:r>
              <a:rPr lang="en-US" sz="3200" b="1">
                <a:solidFill>
                  <a:srgbClr val="FF0000"/>
                </a:solidFill>
              </a:rPr>
              <a:t>formal training at a teacher college or</a:t>
            </a:r>
            <a:r>
              <a:rPr lang="en-US" sz="3200"/>
              <a:t> </a:t>
            </a:r>
            <a:r>
              <a:rPr lang="en-US" sz="3200" b="1">
                <a:solidFill>
                  <a:srgbClr val="FF0000"/>
                </a:solidFill>
              </a:rPr>
              <a:t>university</a:t>
            </a:r>
            <a:endParaRPr lang="en-US" sz="3200" b="1">
              <a:solidFill>
                <a:srgbClr val="FF0000"/>
              </a:solidFill>
            </a:endParaRPr>
          </a:p>
        </p:txBody>
      </p:sp>
      <p:sp>
        <p:nvSpPr>
          <p:cNvPr id="3" name="Rounded Rectangle 2"/>
          <p:cNvSpPr/>
          <p:nvPr/>
        </p:nvSpPr>
        <p:spPr>
          <a:xfrm>
            <a:off x="4717415" y="-3334385"/>
            <a:ext cx="2655570" cy="1470660"/>
          </a:xfrm>
          <a:prstGeom prst="roundRect">
            <a:avLst/>
          </a:prstGeom>
          <a:solidFill>
            <a:srgbClr val="BF284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Job</a:t>
            </a:r>
            <a:endParaRPr lang="en-US" sz="3200"/>
          </a:p>
        </p:txBody>
      </p:sp>
      <p:sp>
        <p:nvSpPr>
          <p:cNvPr id="4" name="Rounded Rectangle 3"/>
          <p:cNvSpPr/>
          <p:nvPr/>
        </p:nvSpPr>
        <p:spPr>
          <a:xfrm>
            <a:off x="1170940" y="-3881120"/>
            <a:ext cx="3241675" cy="1470660"/>
          </a:xfrm>
          <a:prstGeom prst="roundRect">
            <a:avLst/>
          </a:prstGeom>
          <a:solidFill>
            <a:srgbClr val="DF97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Characteristics</a:t>
            </a:r>
            <a:endParaRPr lang="en-US" sz="3200"/>
          </a:p>
        </p:txBody>
      </p:sp>
      <p:sp>
        <p:nvSpPr>
          <p:cNvPr id="5" name="Rounded Rectangle 4"/>
          <p:cNvSpPr/>
          <p:nvPr/>
        </p:nvSpPr>
        <p:spPr>
          <a:xfrm>
            <a:off x="8112125" y="-2824480"/>
            <a:ext cx="3241675" cy="1470660"/>
          </a:xfrm>
          <a:prstGeom prst="roundRect">
            <a:avLst/>
          </a:prstGeom>
          <a:solidFill>
            <a:srgbClr val="AACC6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Skills</a:t>
            </a:r>
            <a:endParaRPr lang="en-US" sz="3200"/>
          </a:p>
        </p:txBody>
      </p:sp>
      <p:sp>
        <p:nvSpPr>
          <p:cNvPr id="6" name="Rounded Rectangle 5"/>
          <p:cNvSpPr/>
          <p:nvPr/>
        </p:nvSpPr>
        <p:spPr>
          <a:xfrm>
            <a:off x="1287145" y="-1626870"/>
            <a:ext cx="3241675" cy="1470660"/>
          </a:xfrm>
          <a:prstGeom prst="roundRect">
            <a:avLst/>
          </a:prstGeom>
          <a:solidFill>
            <a:srgbClr val="3B995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Kind of training they may need</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394970" y="3813175"/>
            <a:ext cx="2826385"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WHAT’S YOUR FUTURE JOB?</a:t>
            </a:r>
            <a:endParaRPr lang="en-US"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Future Job</a:t>
            </a:r>
            <a:endParaRPr lang="en-GB" dirty="0">
              <a:solidFill>
                <a:schemeClr val="tx1"/>
              </a:solidFill>
            </a:endParaRPr>
          </a:p>
          <a:p>
            <a:r>
              <a:rPr lang="en-GB" dirty="0">
                <a:solidFill>
                  <a:schemeClr val="tx1"/>
                </a:solidFill>
              </a:rPr>
              <a:t>Option 2: </a:t>
            </a:r>
            <a:r>
              <a:rPr lang="en-US" dirty="0">
                <a:solidFill>
                  <a:schemeClr val="tx1"/>
                </a:solidFill>
              </a:rPr>
              <a:t>Dream Job Wish Wall</a:t>
            </a:r>
            <a:endParaRPr lang="en-US" dirty="0">
              <a:solidFill>
                <a:schemeClr val="tx1"/>
              </a:solidFill>
            </a:endParaRPr>
          </a:p>
        </p:txBody>
      </p:sp>
      <p:sp>
        <p:nvSpPr>
          <p:cNvPr id="21" name="Rectangle 20"/>
          <p:cNvSpPr/>
          <p:nvPr/>
        </p:nvSpPr>
        <p:spPr>
          <a:xfrm>
            <a:off x="5570855" y="1951355"/>
            <a:ext cx="6329680" cy="111760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74665" y="3126105"/>
            <a:ext cx="6327775" cy="24180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about the jobs that Khang and An want to do. Then complete the summary table.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Look at the jobs below. Which job might be appropriate for ach person in 3? Explain your choice.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Think about the job that you like or know well. Discuss the type of training, skill(s), and personal qualities which are necessary for it. Now present your group’s ideas and have the class guess the job you are describing.</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808480" y="2541905"/>
            <a:ext cx="507365" cy="127127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3221355" y="4059555"/>
            <a:ext cx="648335" cy="137033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64642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75385"/>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about the jobs that Khang and An want to do. Then complete the summary table</a:t>
            </a:r>
            <a:endParaRPr lang="en-US" sz="2800" b="1" dirty="0">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3" name="TextBox 20"/>
          <p:cNvSpPr txBox="1"/>
          <p:nvPr/>
        </p:nvSpPr>
        <p:spPr>
          <a:xfrm>
            <a:off x="487045" y="2263140"/>
            <a:ext cx="11482070" cy="746125"/>
          </a:xfrm>
          <a:prstGeom prst="rect">
            <a:avLst/>
          </a:prstGeom>
          <a:noFill/>
        </p:spPr>
        <p:txBody>
          <a:bodyPr wrap="square">
            <a:noAutofit/>
          </a:bodyPr>
          <a:lstStyle/>
          <a:p>
            <a:pPr algn="just"/>
            <a:r>
              <a:rPr lang="en-US" sz="3600" dirty="0">
                <a:solidFill>
                  <a:schemeClr val="tx1"/>
                </a:solidFill>
                <a:effectLst/>
                <a:sym typeface="+mn-ea"/>
              </a:rPr>
              <a:t>- Read Khang and An’s descriptions of their favourite future job in 1 minute.</a:t>
            </a:r>
            <a:endParaRPr lang="en-US" sz="3600" dirty="0">
              <a:solidFill>
                <a:schemeClr val="tx1"/>
              </a:solidFill>
              <a:effectLst/>
              <a:sym typeface="+mn-ea"/>
            </a:endParaRPr>
          </a:p>
        </p:txBody>
      </p:sp>
      <p:sp>
        <p:nvSpPr>
          <p:cNvPr id="2" name="TextBox 20"/>
          <p:cNvSpPr txBox="1"/>
          <p:nvPr/>
        </p:nvSpPr>
        <p:spPr>
          <a:xfrm>
            <a:off x="467360" y="3514725"/>
            <a:ext cx="11581130" cy="746125"/>
          </a:xfrm>
          <a:prstGeom prst="rect">
            <a:avLst/>
          </a:prstGeom>
          <a:noFill/>
        </p:spPr>
        <p:txBody>
          <a:bodyPr wrap="square">
            <a:noAutofit/>
          </a:bodyPr>
          <a:lstStyle/>
          <a:p>
            <a:pPr algn="just"/>
            <a:r>
              <a:rPr lang="en-US" sz="3600" dirty="0">
                <a:solidFill>
                  <a:schemeClr val="tx1"/>
                </a:solidFill>
                <a:effectLst/>
                <a:sym typeface="+mn-ea"/>
              </a:rPr>
              <a:t>- Close your books and try to recall as much information as possible</a:t>
            </a:r>
            <a:endParaRPr lang="en-US" sz="3600" dirty="0">
              <a:solidFill>
                <a:schemeClr val="tx1"/>
              </a:solidFill>
              <a:effectLst/>
              <a:sym typeface="+mn-ea"/>
            </a:endParaRPr>
          </a:p>
        </p:txBody>
      </p:sp>
      <p:sp>
        <p:nvSpPr>
          <p:cNvPr id="5" name="Text Box 4"/>
          <p:cNvSpPr txBox="1"/>
          <p:nvPr/>
        </p:nvSpPr>
        <p:spPr>
          <a:xfrm>
            <a:off x="694690" y="7995920"/>
            <a:ext cx="11095355" cy="2061210"/>
          </a:xfrm>
          <a:prstGeom prst="rect">
            <a:avLst/>
          </a:prstGeom>
          <a:solidFill>
            <a:srgbClr val="FEEECD"/>
          </a:solidFill>
        </p:spPr>
        <p:txBody>
          <a:bodyPr wrap="square" rtlCol="0" anchor="t">
            <a:spAutoFit/>
          </a:bodyPr>
          <a:lstStyle/>
          <a:p>
            <a:pPr algn="just"/>
            <a:r>
              <a:rPr lang="en-US" sz="3200" b="1"/>
              <a:t>Khang:</a:t>
            </a:r>
            <a:r>
              <a:rPr lang="en-US" sz="3200"/>
              <a:t> I’ve always dreamt of this job. I’ll enter a medical university. This seems to be a suitable job for me because I have good hand-eye coordination. Besides, I’m calm and decisive, so I can lead a surgical team.</a:t>
            </a:r>
            <a:endParaRPr lang="en-US" sz="3200"/>
          </a:p>
        </p:txBody>
      </p:sp>
      <p:sp>
        <p:nvSpPr>
          <p:cNvPr id="10" name="Text Box 9"/>
          <p:cNvSpPr txBox="1"/>
          <p:nvPr/>
        </p:nvSpPr>
        <p:spPr>
          <a:xfrm>
            <a:off x="577850" y="7995920"/>
            <a:ext cx="11095355" cy="2061210"/>
          </a:xfrm>
          <a:prstGeom prst="rect">
            <a:avLst/>
          </a:prstGeom>
          <a:solidFill>
            <a:srgbClr val="AAE0F9"/>
          </a:solidFill>
        </p:spPr>
        <p:txBody>
          <a:bodyPr wrap="square" rtlCol="0" anchor="t">
            <a:spAutoFit/>
          </a:bodyPr>
          <a:lstStyle/>
          <a:p>
            <a:pPr algn="just"/>
            <a:r>
              <a:rPr lang="en-US" sz="3200" b="1"/>
              <a:t>An:</a:t>
            </a:r>
            <a:r>
              <a:rPr lang="en-US" sz="3200"/>
              <a:t> I hope I can do this job as soon as possible. I’ve got hands-on training on how to use the scanner and calculator. I can do this job well because I have good basic maths skills. I’m patient and helpful to customers even when the store is busy.</a:t>
            </a:r>
            <a:endParaRPr lang="en-US" sz="3200"/>
          </a:p>
        </p:txBody>
      </p:sp>
      <p:sp>
        <p:nvSpPr>
          <p:cNvPr id="13" name="TextBox 20"/>
          <p:cNvSpPr txBox="1"/>
          <p:nvPr/>
        </p:nvSpPr>
        <p:spPr>
          <a:xfrm>
            <a:off x="467360" y="4766310"/>
            <a:ext cx="11501120" cy="746125"/>
          </a:xfrm>
          <a:prstGeom prst="rect">
            <a:avLst/>
          </a:prstGeom>
          <a:noFill/>
        </p:spPr>
        <p:txBody>
          <a:bodyPr wrap="square">
            <a:noAutofit/>
          </a:bodyPr>
          <a:lstStyle/>
          <a:p>
            <a:pPr algn="just"/>
            <a:r>
              <a:rPr lang="en-US" sz="3600" dirty="0">
                <a:solidFill>
                  <a:schemeClr val="tx1"/>
                </a:solidFill>
                <a:effectLst/>
                <a:sym typeface="+mn-ea"/>
              </a:rPr>
              <a:t>- Open your book, read the </a:t>
            </a:r>
            <a:r>
              <a:rPr lang="en-US" sz="3600" dirty="0">
                <a:effectLst/>
                <a:sym typeface="+mn-ea"/>
              </a:rPr>
              <a:t>descriptions again and circle the words/ phrases about the skills, the kind of training, and the personal qualities in the text.</a:t>
            </a:r>
            <a:r>
              <a:rPr lang="en-US" sz="3600" dirty="0">
                <a:solidFill>
                  <a:schemeClr val="tx1"/>
                </a:solidFill>
                <a:effectLst/>
                <a:sym typeface="+mn-ea"/>
              </a:rPr>
              <a:t> </a:t>
            </a:r>
            <a:endParaRPr lang="en-US" sz="3600" dirty="0">
              <a:solidFill>
                <a:schemeClr val="tx1"/>
              </a:solidFill>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1" name="Picture 50" descr="stairs-6133971_1280"/>
          <p:cNvPicPr>
            <a:picLocks noChangeAspect="1"/>
          </p:cNvPicPr>
          <p:nvPr/>
        </p:nvPicPr>
        <p:blipFill>
          <a:blip r:embed="rId1"/>
          <a:srcRect t="7795" b="7795"/>
          <a:stretch>
            <a:fillRect/>
          </a:stretch>
        </p:blipFill>
        <p:spPr>
          <a:xfrm>
            <a:off x="-2729865" y="-316865"/>
            <a:ext cx="12252325" cy="7174230"/>
          </a:xfrm>
          <a:prstGeom prst="rect">
            <a:avLst/>
          </a:prstGeom>
        </p:spPr>
      </p:pic>
      <p:sp>
        <p:nvSpPr>
          <p:cNvPr id="41" name="Freeform 40"/>
          <p:cNvSpPr/>
          <p:nvPr/>
        </p:nvSpPr>
        <p:spPr>
          <a:xfrm>
            <a:off x="-60325" y="0"/>
            <a:ext cx="12254865" cy="6858000"/>
          </a:xfrm>
          <a:custGeom>
            <a:avLst/>
            <a:gdLst/>
            <a:ahLst/>
            <a:cxnLst>
              <a:cxn ang="3">
                <a:pos x="hc" y="t"/>
              </a:cxn>
              <a:cxn ang="cd2">
                <a:pos x="l" y="vc"/>
              </a:cxn>
              <a:cxn ang="cd4">
                <a:pos x="hc" y="b"/>
              </a:cxn>
              <a:cxn ang="0">
                <a:pos x="r" y="vc"/>
              </a:cxn>
            </a:cxnLst>
            <a:rect l="l" t="t" r="r" b="b"/>
            <a:pathLst>
              <a:path w="19299" h="10800">
                <a:moveTo>
                  <a:pt x="6820" y="6270"/>
                </a:moveTo>
                <a:lnTo>
                  <a:pt x="6820" y="10134"/>
                </a:lnTo>
                <a:lnTo>
                  <a:pt x="8839" y="10134"/>
                </a:lnTo>
                <a:lnTo>
                  <a:pt x="8839" y="6270"/>
                </a:lnTo>
                <a:lnTo>
                  <a:pt x="6820" y="6270"/>
                </a:lnTo>
                <a:close/>
                <a:moveTo>
                  <a:pt x="2340" y="6270"/>
                </a:moveTo>
                <a:lnTo>
                  <a:pt x="2340" y="10134"/>
                </a:lnTo>
                <a:lnTo>
                  <a:pt x="4359" y="10134"/>
                </a:lnTo>
                <a:lnTo>
                  <a:pt x="4359" y="6270"/>
                </a:lnTo>
                <a:lnTo>
                  <a:pt x="2340" y="6270"/>
                </a:lnTo>
                <a:close/>
                <a:moveTo>
                  <a:pt x="4581" y="5430"/>
                </a:moveTo>
                <a:lnTo>
                  <a:pt x="4581" y="10691"/>
                </a:lnTo>
                <a:lnTo>
                  <a:pt x="6600" y="10691"/>
                </a:lnTo>
                <a:lnTo>
                  <a:pt x="6600" y="5430"/>
                </a:lnTo>
                <a:lnTo>
                  <a:pt x="4581" y="5430"/>
                </a:lnTo>
                <a:close/>
                <a:moveTo>
                  <a:pt x="101" y="5430"/>
                </a:moveTo>
                <a:lnTo>
                  <a:pt x="101" y="10691"/>
                </a:lnTo>
                <a:lnTo>
                  <a:pt x="2120" y="10691"/>
                </a:lnTo>
                <a:lnTo>
                  <a:pt x="2120" y="5430"/>
                </a:lnTo>
                <a:lnTo>
                  <a:pt x="101" y="5430"/>
                </a:lnTo>
                <a:close/>
                <a:moveTo>
                  <a:pt x="6820" y="4634"/>
                </a:moveTo>
                <a:lnTo>
                  <a:pt x="6820" y="6019"/>
                </a:lnTo>
                <a:lnTo>
                  <a:pt x="8839" y="6019"/>
                </a:lnTo>
                <a:lnTo>
                  <a:pt x="8839" y="4634"/>
                </a:lnTo>
                <a:lnTo>
                  <a:pt x="6820" y="4634"/>
                </a:lnTo>
                <a:close/>
                <a:moveTo>
                  <a:pt x="2340" y="4634"/>
                </a:moveTo>
                <a:lnTo>
                  <a:pt x="2340" y="6019"/>
                </a:lnTo>
                <a:lnTo>
                  <a:pt x="4359" y="6019"/>
                </a:lnTo>
                <a:lnTo>
                  <a:pt x="4359" y="4634"/>
                </a:lnTo>
                <a:lnTo>
                  <a:pt x="2340" y="4634"/>
                </a:lnTo>
                <a:close/>
                <a:moveTo>
                  <a:pt x="6820" y="451"/>
                </a:moveTo>
                <a:lnTo>
                  <a:pt x="6820" y="4315"/>
                </a:lnTo>
                <a:lnTo>
                  <a:pt x="8839" y="4315"/>
                </a:lnTo>
                <a:lnTo>
                  <a:pt x="8839" y="451"/>
                </a:lnTo>
                <a:lnTo>
                  <a:pt x="6820" y="451"/>
                </a:lnTo>
                <a:close/>
                <a:moveTo>
                  <a:pt x="2340" y="451"/>
                </a:moveTo>
                <a:lnTo>
                  <a:pt x="2340" y="4315"/>
                </a:lnTo>
                <a:lnTo>
                  <a:pt x="4359" y="4315"/>
                </a:lnTo>
                <a:lnTo>
                  <a:pt x="4359" y="451"/>
                </a:lnTo>
                <a:lnTo>
                  <a:pt x="2340" y="451"/>
                </a:lnTo>
                <a:close/>
                <a:moveTo>
                  <a:pt x="4581" y="10"/>
                </a:moveTo>
                <a:lnTo>
                  <a:pt x="4581" y="5271"/>
                </a:lnTo>
                <a:lnTo>
                  <a:pt x="6600" y="5271"/>
                </a:lnTo>
                <a:lnTo>
                  <a:pt x="6600" y="10"/>
                </a:lnTo>
                <a:lnTo>
                  <a:pt x="4581" y="10"/>
                </a:lnTo>
                <a:close/>
                <a:moveTo>
                  <a:pt x="101" y="10"/>
                </a:moveTo>
                <a:lnTo>
                  <a:pt x="101" y="5271"/>
                </a:lnTo>
                <a:lnTo>
                  <a:pt x="2120" y="5271"/>
                </a:lnTo>
                <a:lnTo>
                  <a:pt x="2120" y="10"/>
                </a:lnTo>
                <a:lnTo>
                  <a:pt x="101" y="10"/>
                </a:lnTo>
                <a:close/>
                <a:moveTo>
                  <a:pt x="0" y="0"/>
                </a:moveTo>
                <a:lnTo>
                  <a:pt x="19299" y="0"/>
                </a:lnTo>
                <a:lnTo>
                  <a:pt x="19299" y="10800"/>
                </a:lnTo>
                <a:lnTo>
                  <a:pt x="0" y="10800"/>
                </a:lnTo>
                <a:lnTo>
                  <a:pt x="0" y="0"/>
                </a:lnTo>
                <a:close/>
              </a:path>
            </a:pathLst>
          </a:custGeom>
          <a:solidFill>
            <a:srgbClr val="5C5D5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grpSp>
        <p:nvGrpSpPr>
          <p:cNvPr id="43" name="Group 42"/>
          <p:cNvGrpSpPr/>
          <p:nvPr/>
        </p:nvGrpSpPr>
        <p:grpSpPr>
          <a:xfrm>
            <a:off x="6116320" y="3505200"/>
            <a:ext cx="5783580" cy="941070"/>
            <a:chOff x="-9548" y="3121"/>
            <a:chExt cx="9108" cy="1482"/>
          </a:xfrm>
        </p:grpSpPr>
        <p:sp>
          <p:nvSpPr>
            <p:cNvPr id="14" name="Rounded Rectangle 13"/>
            <p:cNvSpPr/>
            <p:nvPr/>
          </p:nvSpPr>
          <p:spPr>
            <a:xfrm>
              <a:off x="-8690" y="3407"/>
              <a:ext cx="8250"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7863" y="3463"/>
              <a:ext cx="7422" cy="822"/>
            </a:xfrm>
            <a:prstGeom prst="rect">
              <a:avLst/>
            </a:prstGeom>
            <a:noFill/>
          </p:spPr>
          <p:txBody>
            <a:bodyPr wrap="square" rtlCol="0">
              <a:spAutoFit/>
            </a:bodyPr>
            <a:lstStyle/>
            <a:p>
              <a:r>
                <a:rPr lang="en-US" sz="2800" b="1" dirty="0">
                  <a:solidFill>
                    <a:schemeClr val="bg1"/>
                  </a:solidFill>
                </a:rPr>
                <a:t>LESSON 4: COMMUNICATION</a:t>
              </a:r>
              <a:endParaRPr lang="en-US" sz="2800" b="1" dirty="0">
                <a:solidFill>
                  <a:schemeClr val="bg1"/>
                </a:solidFill>
              </a:endParaRPr>
            </a:p>
          </p:txBody>
        </p:sp>
        <p:grpSp>
          <p:nvGrpSpPr>
            <p:cNvPr id="16" name="Group 15"/>
            <p:cNvGrpSpPr/>
            <p:nvPr/>
          </p:nvGrpSpPr>
          <p:grpSpPr>
            <a:xfrm>
              <a:off x="-9548" y="3121"/>
              <a:ext cx="1560" cy="1483"/>
              <a:chOff x="2766630" y="1746890"/>
              <a:chExt cx="990895" cy="941618"/>
            </a:xfrm>
          </p:grpSpPr>
          <p:pic>
            <p:nvPicPr>
              <p:cNvPr id="18" name="Picture 1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grpSp>
        <p:nvGrpSpPr>
          <p:cNvPr id="44" name="Group 43"/>
          <p:cNvGrpSpPr/>
          <p:nvPr/>
        </p:nvGrpSpPr>
        <p:grpSpPr>
          <a:xfrm>
            <a:off x="8844915" y="1557020"/>
            <a:ext cx="870585" cy="709295"/>
            <a:chOff x="2180974" y="148629"/>
            <a:chExt cx="1062130" cy="709214"/>
          </a:xfrm>
        </p:grpSpPr>
        <p:sp>
          <p:nvSpPr>
            <p:cNvPr id="45" name="Oval 44"/>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46" name="Chord 45"/>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sp>
        <p:nvSpPr>
          <p:cNvPr id="47" name="TextBox 39"/>
          <p:cNvSpPr txBox="1"/>
          <p:nvPr/>
        </p:nvSpPr>
        <p:spPr>
          <a:xfrm>
            <a:off x="7045325" y="1508125"/>
            <a:ext cx="2089150" cy="829945"/>
          </a:xfrm>
          <a:prstGeom prst="rect">
            <a:avLst/>
          </a:prstGeom>
          <a:noFill/>
        </p:spPr>
        <p:txBody>
          <a:bodyPr wrap="square" rtlCol="0">
            <a:spAutoFit/>
          </a:bodyPr>
          <a:lstStyle/>
          <a:p>
            <a:pPr algn="ctr"/>
            <a:r>
              <a:rPr lang="en-US" sz="4800" b="1" dirty="0">
                <a:solidFill>
                  <a:srgbClr val="D5EC17"/>
                </a:solidFill>
                <a:latin typeface="Myriad Pro" pitchFamily="34" charset="0"/>
              </a:rPr>
              <a:t>Unit</a:t>
            </a:r>
            <a:endParaRPr lang="en-US" sz="4800" b="1" dirty="0">
              <a:solidFill>
                <a:srgbClr val="D5EC17"/>
              </a:solidFill>
              <a:latin typeface="Myriad Pro" pitchFamily="34" charset="0"/>
            </a:endParaRPr>
          </a:p>
        </p:txBody>
      </p:sp>
      <p:sp>
        <p:nvSpPr>
          <p:cNvPr id="48" name="TextBox 16"/>
          <p:cNvSpPr txBox="1"/>
          <p:nvPr/>
        </p:nvSpPr>
        <p:spPr>
          <a:xfrm>
            <a:off x="8705215" y="1490345"/>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12</a:t>
            </a:r>
            <a:endParaRPr lang="en-US" sz="4000" b="1" u="sng" dirty="0">
              <a:solidFill>
                <a:schemeClr val="bg1"/>
              </a:solidFill>
              <a:latin typeface="Myriad Pro" pitchFamily="34" charset="0"/>
            </a:endParaRPr>
          </a:p>
        </p:txBody>
      </p:sp>
      <p:sp>
        <p:nvSpPr>
          <p:cNvPr id="49" name="TextBox 1"/>
          <p:cNvSpPr txBox="1"/>
          <p:nvPr/>
        </p:nvSpPr>
        <p:spPr>
          <a:xfrm>
            <a:off x="6497955" y="2338070"/>
            <a:ext cx="4589780" cy="829945"/>
          </a:xfrm>
          <a:prstGeom prst="rect">
            <a:avLst/>
          </a:prstGeom>
          <a:solidFill>
            <a:schemeClr val="bg1">
              <a:alpha val="0"/>
            </a:schemeClr>
          </a:solidFill>
        </p:spPr>
        <p:txBody>
          <a:bodyPr wrap="square" rtlCol="0">
            <a:spAutoFit/>
          </a:bodyPr>
          <a:lstStyle/>
          <a:p>
            <a:pPr fontAlgn="t"/>
            <a:r>
              <a:rPr lang="en-US" sz="4800" b="1" dirty="0">
                <a:solidFill>
                  <a:srgbClr val="D5EC17"/>
                </a:solidFill>
              </a:rPr>
              <a:t>CAREER CHOICES</a:t>
            </a:r>
            <a:endParaRPr lang="en-US" sz="4800" b="1" dirty="0">
              <a:solidFill>
                <a:srgbClr val="D5EC17"/>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235937 -0.0110185 L 0.127865 -0.00731481 " pathEditMode="relative" rAng="0" ptsTypes="">
                                      <p:cBhvr>
                                        <p:cTn id="6" dur="2000" fill="hold"/>
                                        <p:tgtEl>
                                          <p:spTgt spid="51"/>
                                        </p:tgtEl>
                                        <p:attrNameLst>
                                          <p:attrName>ppt_x</p:attrName>
                                          <p:attrName>ppt_y</p:attrName>
                                        </p:attrNameLst>
                                      </p:cBhvr>
                                      <p:rCtr x="52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375410"/>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about the jobs that Khang and An want to do. Then complete the summary table</a:t>
            </a:r>
            <a:endParaRPr lang="en-US" sz="2800" b="1" dirty="0">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1" name="TextBox 10"/>
          <p:cNvSpPr txBox="1"/>
          <p:nvPr/>
        </p:nvSpPr>
        <p:spPr>
          <a:xfrm>
            <a:off x="138430" y="28892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4" name="Text Box 3"/>
          <p:cNvSpPr txBox="1"/>
          <p:nvPr/>
        </p:nvSpPr>
        <p:spPr>
          <a:xfrm>
            <a:off x="631190" y="2405380"/>
            <a:ext cx="11095355" cy="2061210"/>
          </a:xfrm>
          <a:prstGeom prst="rect">
            <a:avLst/>
          </a:prstGeom>
          <a:solidFill>
            <a:srgbClr val="FEEECD"/>
          </a:solidFill>
        </p:spPr>
        <p:txBody>
          <a:bodyPr wrap="square" rtlCol="0" anchor="t">
            <a:spAutoFit/>
          </a:bodyPr>
          <a:lstStyle/>
          <a:p>
            <a:pPr algn="just"/>
            <a:r>
              <a:rPr lang="en-US" sz="3200" b="1"/>
              <a:t>Khang:</a:t>
            </a:r>
            <a:r>
              <a:rPr lang="en-US" sz="3200"/>
              <a:t> I’ve always dreamt of this job. I’ll enter a medical university. This seems to be a suitable job for me because I have good hand-eye coordination. Besides, I’m calm and decisive, so I can lead a surgical team.</a:t>
            </a:r>
            <a:endParaRPr lang="en-US" sz="3200"/>
          </a:p>
        </p:txBody>
      </p:sp>
      <p:sp>
        <p:nvSpPr>
          <p:cNvPr id="5" name="Text Box 4"/>
          <p:cNvSpPr txBox="1"/>
          <p:nvPr/>
        </p:nvSpPr>
        <p:spPr>
          <a:xfrm>
            <a:off x="631190" y="4543425"/>
            <a:ext cx="11095355" cy="2061210"/>
          </a:xfrm>
          <a:prstGeom prst="rect">
            <a:avLst/>
          </a:prstGeom>
          <a:solidFill>
            <a:srgbClr val="AAE0F9"/>
          </a:solidFill>
        </p:spPr>
        <p:txBody>
          <a:bodyPr wrap="square" rtlCol="0" anchor="t">
            <a:spAutoFit/>
          </a:bodyPr>
          <a:lstStyle/>
          <a:p>
            <a:pPr algn="just"/>
            <a:r>
              <a:rPr lang="en-US" sz="3200" b="1"/>
              <a:t>An:</a:t>
            </a:r>
            <a:r>
              <a:rPr lang="en-US" sz="3200"/>
              <a:t> I hope I can do this job as soon as possible. I’ve got hands-on training on how to use the scanner and calculator. I can do this job well because I have good basic maths skills. I’m patient and helpful to customers even when the store is busy.</a:t>
            </a:r>
            <a:endParaRPr lang="en-US" sz="3200"/>
          </a:p>
        </p:txBody>
      </p:sp>
      <p:sp>
        <p:nvSpPr>
          <p:cNvPr id="10" name="Oval 9"/>
          <p:cNvSpPr/>
          <p:nvPr/>
        </p:nvSpPr>
        <p:spPr>
          <a:xfrm>
            <a:off x="9730740" y="2397125"/>
            <a:ext cx="2097405"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Oval 12"/>
          <p:cNvSpPr/>
          <p:nvPr/>
        </p:nvSpPr>
        <p:spPr>
          <a:xfrm>
            <a:off x="577850" y="2926080"/>
            <a:ext cx="1979295"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Oval 13"/>
          <p:cNvSpPr/>
          <p:nvPr/>
        </p:nvSpPr>
        <p:spPr>
          <a:xfrm>
            <a:off x="577850" y="3355340"/>
            <a:ext cx="5276850"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8" name="Oval 17"/>
          <p:cNvSpPr/>
          <p:nvPr/>
        </p:nvSpPr>
        <p:spPr>
          <a:xfrm>
            <a:off x="7700010" y="3355340"/>
            <a:ext cx="3173730"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9" name="Oval 18"/>
          <p:cNvSpPr/>
          <p:nvPr/>
        </p:nvSpPr>
        <p:spPr>
          <a:xfrm>
            <a:off x="450850" y="5022850"/>
            <a:ext cx="8485505"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0" name="Oval 19"/>
          <p:cNvSpPr/>
          <p:nvPr/>
        </p:nvSpPr>
        <p:spPr>
          <a:xfrm>
            <a:off x="9871710" y="4418330"/>
            <a:ext cx="2097405"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Oval 20"/>
          <p:cNvSpPr/>
          <p:nvPr/>
        </p:nvSpPr>
        <p:spPr>
          <a:xfrm>
            <a:off x="6418580" y="5497830"/>
            <a:ext cx="2391410"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Oval 22"/>
          <p:cNvSpPr/>
          <p:nvPr/>
        </p:nvSpPr>
        <p:spPr>
          <a:xfrm>
            <a:off x="577850" y="5991860"/>
            <a:ext cx="1500505"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Oval 23"/>
          <p:cNvSpPr/>
          <p:nvPr/>
        </p:nvSpPr>
        <p:spPr>
          <a:xfrm>
            <a:off x="9509760" y="5534025"/>
            <a:ext cx="2217420" cy="640715"/>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2000"/>
                                        <p:tgtEl>
                                          <p:spTgt spid="2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ircle(in)">
                                      <p:cBhvr>
                                        <p:cTn id="4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bldLvl="0" animBg="1"/>
      <p:bldP spid="14"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3" grpId="0" bldLvl="0" animBg="1"/>
      <p:bldP spid="23" grpId="1" animBg="1"/>
      <p:bldP spid="24" grpId="0" bldLvl="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375410"/>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about the jobs that Khang and An want to do. Then complete the summary table</a:t>
            </a:r>
            <a:endParaRPr lang="en-US" sz="2800" b="1" dirty="0">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1" name="TextBox 10"/>
          <p:cNvSpPr txBox="1"/>
          <p:nvPr/>
        </p:nvSpPr>
        <p:spPr>
          <a:xfrm>
            <a:off x="138430" y="28892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4" name="Text Box 3"/>
          <p:cNvSpPr txBox="1"/>
          <p:nvPr/>
        </p:nvSpPr>
        <p:spPr>
          <a:xfrm>
            <a:off x="631190" y="2405380"/>
            <a:ext cx="11095355" cy="2061210"/>
          </a:xfrm>
          <a:prstGeom prst="rect">
            <a:avLst/>
          </a:prstGeom>
          <a:solidFill>
            <a:srgbClr val="FEEECD"/>
          </a:solidFill>
        </p:spPr>
        <p:txBody>
          <a:bodyPr wrap="square" rtlCol="0" anchor="t">
            <a:spAutoFit/>
          </a:bodyPr>
          <a:lstStyle/>
          <a:p>
            <a:pPr algn="just"/>
            <a:r>
              <a:rPr lang="en-US" sz="3200" b="1"/>
              <a:t>Khang:</a:t>
            </a:r>
            <a:r>
              <a:rPr lang="en-US" sz="3200"/>
              <a:t> I’ve always dreamt of this job. I’ll enter a medical university. This seems to be a suitable job for me because I have good hand-eye coordination. Besides, I’m calm and decisive, so I can lead a surgical team.</a:t>
            </a:r>
            <a:endParaRPr lang="en-US" sz="3200"/>
          </a:p>
        </p:txBody>
      </p:sp>
      <p:sp>
        <p:nvSpPr>
          <p:cNvPr id="5" name="Text Box 4"/>
          <p:cNvSpPr txBox="1"/>
          <p:nvPr/>
        </p:nvSpPr>
        <p:spPr>
          <a:xfrm>
            <a:off x="631190" y="4543425"/>
            <a:ext cx="11095355" cy="2061210"/>
          </a:xfrm>
          <a:prstGeom prst="rect">
            <a:avLst/>
          </a:prstGeom>
          <a:solidFill>
            <a:srgbClr val="AAE0F9"/>
          </a:solidFill>
        </p:spPr>
        <p:txBody>
          <a:bodyPr wrap="square" rtlCol="0" anchor="t">
            <a:spAutoFit/>
          </a:bodyPr>
          <a:lstStyle/>
          <a:p>
            <a:pPr algn="just"/>
            <a:r>
              <a:rPr lang="en-US" sz="3200" b="1"/>
              <a:t>An:</a:t>
            </a:r>
            <a:r>
              <a:rPr lang="en-US" sz="3200"/>
              <a:t> I hope I can do this job as soon as possible. I’ve got hands-on training on how to use the scanner and calculator. I can do this job well because I have good basic maths skills. I’m patient and helpful to customers even when the store is busy.</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94435"/>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about the jobs that Khang and An want to do. Then complete the summary table</a:t>
            </a:r>
            <a:endParaRPr lang="en-US" sz="2800" b="1" dirty="0">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578103" y="116480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62161"/>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1" name="TextBox 10"/>
          <p:cNvSpPr txBox="1"/>
          <p:nvPr/>
        </p:nvSpPr>
        <p:spPr>
          <a:xfrm>
            <a:off x="138430" y="28892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graphicFrame>
        <p:nvGraphicFramePr>
          <p:cNvPr id="2" name="Table 1"/>
          <p:cNvGraphicFramePr/>
          <p:nvPr/>
        </p:nvGraphicFramePr>
        <p:xfrm>
          <a:off x="631190" y="2230755"/>
          <a:ext cx="11304905" cy="4023360"/>
        </p:xfrm>
        <a:graphic>
          <a:graphicData uri="http://schemas.openxmlformats.org/drawingml/2006/table">
            <a:tbl>
              <a:tblPr firstRow="1" bandRow="1">
                <a:tableStyleId>{5C22544A-7EE6-4342-B048-85BDC9FD1C3A}</a:tableStyleId>
              </a:tblPr>
              <a:tblGrid>
                <a:gridCol w="1191895"/>
                <a:gridCol w="3305175"/>
                <a:gridCol w="3981450"/>
                <a:gridCol w="2826385"/>
              </a:tblGrid>
              <a:tr h="1463040">
                <a:tc>
                  <a:txBody>
                    <a:bodyPr/>
                    <a:lstStyle/>
                    <a:p>
                      <a:pPr>
                        <a:buNone/>
                      </a:pPr>
                      <a:endParaRPr lang="en-US" sz="3000"/>
                    </a:p>
                  </a:txBody>
                  <a:tcPr>
                    <a:solidFill>
                      <a:srgbClr val="BEEBE9"/>
                    </a:solidFill>
                  </a:tcPr>
                </a:tc>
                <a:tc>
                  <a:txBody>
                    <a:bodyPr/>
                    <a:lstStyle/>
                    <a:p>
                      <a:pPr algn="ctr">
                        <a:buNone/>
                      </a:pPr>
                      <a:r>
                        <a:rPr lang="en-US" sz="3000">
                          <a:solidFill>
                            <a:schemeClr val="tx1"/>
                          </a:solidFill>
                        </a:rPr>
                        <a:t>Training Skills Personal qualities</a:t>
                      </a:r>
                      <a:endParaRPr lang="en-US" sz="3000">
                        <a:solidFill>
                          <a:schemeClr val="tx1"/>
                        </a:solidFill>
                      </a:endParaRPr>
                    </a:p>
                  </a:txBody>
                  <a:tcPr>
                    <a:solidFill>
                      <a:srgbClr val="BEEBE9"/>
                    </a:solidFill>
                  </a:tcPr>
                </a:tc>
                <a:tc>
                  <a:txBody>
                    <a:bodyPr/>
                    <a:lstStyle/>
                    <a:p>
                      <a:pPr algn="ctr">
                        <a:buNone/>
                      </a:pPr>
                      <a:r>
                        <a:rPr lang="en-US" sz="3000">
                          <a:solidFill>
                            <a:schemeClr val="tx1"/>
                          </a:solidFill>
                        </a:rPr>
                        <a:t>Training Skills Personal qualities</a:t>
                      </a:r>
                      <a:endParaRPr lang="en-US" sz="3000">
                        <a:solidFill>
                          <a:schemeClr val="tx1"/>
                        </a:solidFill>
                      </a:endParaRPr>
                    </a:p>
                  </a:txBody>
                  <a:tcPr>
                    <a:solidFill>
                      <a:srgbClr val="BEEBE9"/>
                    </a:solidFill>
                  </a:tcPr>
                </a:tc>
                <a:tc>
                  <a:txBody>
                    <a:bodyPr/>
                    <a:lstStyle/>
                    <a:p>
                      <a:pPr algn="ctr">
                        <a:buNone/>
                      </a:pPr>
                      <a:r>
                        <a:rPr lang="en-US" sz="3000">
                          <a:solidFill>
                            <a:schemeClr val="tx1"/>
                          </a:solidFill>
                        </a:rPr>
                        <a:t>Training Skills Personal qualities</a:t>
                      </a:r>
                      <a:endParaRPr lang="en-US" sz="3000">
                        <a:solidFill>
                          <a:schemeClr val="tx1"/>
                        </a:solidFill>
                      </a:endParaRPr>
                    </a:p>
                  </a:txBody>
                  <a:tcPr>
                    <a:solidFill>
                      <a:srgbClr val="BEEBE9"/>
                    </a:solidFill>
                  </a:tcPr>
                </a:tc>
              </a:tr>
              <a:tr h="1005840">
                <a:tc>
                  <a:txBody>
                    <a:bodyPr/>
                    <a:lstStyle/>
                    <a:p>
                      <a:pPr>
                        <a:buNone/>
                      </a:pPr>
                      <a:r>
                        <a:rPr lang="en-US" sz="3000" b="1"/>
                        <a:t>Khang</a:t>
                      </a:r>
                      <a:r>
                        <a:rPr lang="en-US" sz="3000"/>
                        <a:t> </a:t>
                      </a:r>
                      <a:endParaRPr lang="en-US" sz="3000"/>
                    </a:p>
                  </a:txBody>
                  <a:tcPr>
                    <a:solidFill>
                      <a:srgbClr val="F4DADA"/>
                    </a:solidFill>
                  </a:tcPr>
                </a:tc>
                <a:tc>
                  <a:txBody>
                    <a:bodyPr/>
                    <a:lstStyle/>
                    <a:p>
                      <a:pPr algn="just">
                        <a:buNone/>
                      </a:pPr>
                      <a:r>
                        <a:rPr lang="en-US" sz="3000" b="1"/>
                        <a:t>(1)</a:t>
                      </a:r>
                      <a:r>
                        <a:rPr lang="en-US" sz="3000"/>
                        <a:t> _________ degree </a:t>
                      </a:r>
                      <a:endParaRPr lang="en-US" sz="3000"/>
                    </a:p>
                  </a:txBody>
                  <a:tcPr>
                    <a:solidFill>
                      <a:srgbClr val="F4DADA"/>
                    </a:solidFill>
                  </a:tcPr>
                </a:tc>
                <a:tc>
                  <a:txBody>
                    <a:bodyPr/>
                    <a:lstStyle/>
                    <a:p>
                      <a:pPr algn="just">
                        <a:buNone/>
                      </a:pPr>
                      <a:r>
                        <a:rPr lang="en-US" sz="3000"/>
                        <a:t>hand-eye coordination</a:t>
                      </a:r>
                      <a:endParaRPr lang="en-US" sz="3000"/>
                    </a:p>
                  </a:txBody>
                  <a:tcPr>
                    <a:solidFill>
                      <a:srgbClr val="F4DADA"/>
                    </a:solidFill>
                  </a:tcPr>
                </a:tc>
                <a:tc>
                  <a:txBody>
                    <a:bodyPr/>
                    <a:lstStyle/>
                    <a:p>
                      <a:pPr algn="just">
                        <a:buNone/>
                      </a:pPr>
                      <a:r>
                        <a:rPr lang="en-US" sz="3000" b="1"/>
                        <a:t>(2)</a:t>
                      </a:r>
                      <a:r>
                        <a:rPr lang="en-US" sz="3000"/>
                        <a:t> ______ and decisive</a:t>
                      </a:r>
                      <a:endParaRPr lang="en-US" sz="3000"/>
                    </a:p>
                  </a:txBody>
                  <a:tcPr>
                    <a:solidFill>
                      <a:srgbClr val="F4DADA"/>
                    </a:solidFill>
                  </a:tcPr>
                </a:tc>
              </a:tr>
              <a:tr h="1554480">
                <a:tc>
                  <a:txBody>
                    <a:bodyPr/>
                    <a:lstStyle/>
                    <a:p>
                      <a:pPr>
                        <a:buNone/>
                      </a:pPr>
                      <a:r>
                        <a:rPr lang="en-US" sz="3000" b="1"/>
                        <a:t>An</a:t>
                      </a:r>
                      <a:endParaRPr lang="en-US" sz="3000" b="1"/>
                    </a:p>
                  </a:txBody>
                  <a:tcPr>
                    <a:solidFill>
                      <a:srgbClr val="F6EEC7"/>
                    </a:solidFill>
                  </a:tcPr>
                </a:tc>
                <a:tc>
                  <a:txBody>
                    <a:bodyPr/>
                    <a:lstStyle/>
                    <a:p>
                      <a:pPr algn="just">
                        <a:buNone/>
                      </a:pPr>
                      <a:r>
                        <a:rPr lang="en-US" sz="3000" b="1"/>
                        <a:t>(3)</a:t>
                      </a:r>
                      <a:r>
                        <a:rPr lang="en-US" sz="3000"/>
                        <a:t> _________ training</a:t>
                      </a:r>
                      <a:endParaRPr lang="en-US" sz="3000"/>
                    </a:p>
                  </a:txBody>
                  <a:tcPr>
                    <a:solidFill>
                      <a:srgbClr val="F6EEC7"/>
                    </a:solidFill>
                  </a:tcPr>
                </a:tc>
                <a:tc>
                  <a:txBody>
                    <a:bodyPr/>
                    <a:lstStyle/>
                    <a:p>
                      <a:pPr algn="just">
                        <a:buNone/>
                      </a:pPr>
                      <a:r>
                        <a:rPr lang="en-US" sz="3000"/>
                        <a:t>using some equipment</a:t>
                      </a:r>
                      <a:endParaRPr lang="en-US" sz="3000"/>
                    </a:p>
                    <a:p>
                      <a:pPr algn="just">
                        <a:buNone/>
                      </a:pPr>
                      <a:r>
                        <a:rPr lang="en-US" sz="3000"/>
                        <a:t>having basic </a:t>
                      </a:r>
                      <a:r>
                        <a:rPr lang="en-US" sz="3000" b="1"/>
                        <a:t>(4)</a:t>
                      </a:r>
                      <a:r>
                        <a:rPr lang="en-US" sz="3000"/>
                        <a:t> ______</a:t>
                      </a:r>
                      <a:endParaRPr lang="en-US" sz="3000"/>
                    </a:p>
                  </a:txBody>
                  <a:tcPr>
                    <a:solidFill>
                      <a:srgbClr val="F6EEC7"/>
                    </a:solidFill>
                  </a:tcPr>
                </a:tc>
                <a:tc>
                  <a:txBody>
                    <a:bodyPr/>
                    <a:lstStyle/>
                    <a:p>
                      <a:pPr algn="just">
                        <a:buNone/>
                      </a:pPr>
                      <a:r>
                        <a:rPr lang="en-US" sz="3000"/>
                        <a:t>patient and </a:t>
                      </a:r>
                      <a:r>
                        <a:rPr lang="en-US" sz="3000" b="1"/>
                        <a:t>(5) </a:t>
                      </a:r>
                      <a:r>
                        <a:rPr lang="en-US" sz="3000"/>
                        <a:t>___________</a:t>
                      </a:r>
                      <a:endParaRPr lang="en-US" sz="3000"/>
                    </a:p>
                  </a:txBody>
                  <a:tcPr>
                    <a:solidFill>
                      <a:srgbClr val="F6EEC7"/>
                    </a:solidFill>
                  </a:tcPr>
                </a:tc>
              </a:tr>
            </a:tbl>
          </a:graphicData>
        </a:graphic>
      </p:graphicFrame>
      <p:sp>
        <p:nvSpPr>
          <p:cNvPr id="10" name="Text Box 9"/>
          <p:cNvSpPr txBox="1"/>
          <p:nvPr/>
        </p:nvSpPr>
        <p:spPr>
          <a:xfrm>
            <a:off x="2671445" y="3498215"/>
            <a:ext cx="1966595" cy="706755"/>
          </a:xfrm>
          <a:prstGeom prst="rect">
            <a:avLst/>
          </a:prstGeom>
          <a:noFill/>
          <a:ln w="9525">
            <a:noFill/>
          </a:ln>
        </p:spPr>
        <p:txBody>
          <a:bodyPr wrap="square">
            <a:spAutoFit/>
          </a:bodyPr>
          <a:lstStyle/>
          <a:p>
            <a:pPr marL="635" indent="-635" algn="just"/>
            <a:r>
              <a:rPr lang="en-US" sz="4000" b="1">
                <a:solidFill>
                  <a:srgbClr val="FF0000"/>
                </a:solidFill>
                <a:latin typeface="Calibri" panose="020F0502020204030204" pitchFamily="34" charset="0"/>
                <a:cs typeface="Calibri" panose="020F0502020204030204" pitchFamily="34" charset="0"/>
              </a:rPr>
              <a:t>medical</a:t>
            </a:r>
            <a:endParaRPr lang="en-US" sz="4000" b="1">
              <a:solidFill>
                <a:srgbClr val="FF0000"/>
              </a:solidFill>
              <a:latin typeface="Calibri" panose="020F0502020204030204" pitchFamily="34" charset="0"/>
              <a:cs typeface="Calibri" panose="020F0502020204030204" pitchFamily="34" charset="0"/>
            </a:endParaRPr>
          </a:p>
        </p:txBody>
      </p:sp>
      <p:sp>
        <p:nvSpPr>
          <p:cNvPr id="7" name="Text Box 6"/>
          <p:cNvSpPr txBox="1"/>
          <p:nvPr/>
        </p:nvSpPr>
        <p:spPr>
          <a:xfrm>
            <a:off x="9810115" y="3584575"/>
            <a:ext cx="1245235" cy="1322070"/>
          </a:xfrm>
          <a:prstGeom prst="rect">
            <a:avLst/>
          </a:prstGeom>
          <a:noFill/>
          <a:ln w="9525">
            <a:noFill/>
          </a:ln>
        </p:spPr>
        <p:txBody>
          <a:bodyPr wrap="square">
            <a:spAutoFit/>
          </a:bodyPr>
          <a:lstStyle/>
          <a:p>
            <a:pPr marL="635" indent="-635" algn="just"/>
            <a:r>
              <a:rPr lang="en-US" sz="4000" b="1">
                <a:solidFill>
                  <a:srgbClr val="FF0000"/>
                </a:solidFill>
                <a:latin typeface="Calibri" panose="020F0502020204030204" pitchFamily="34" charset="0"/>
                <a:cs typeface="Calibri" panose="020F0502020204030204" pitchFamily="34" charset="0"/>
              </a:rPr>
              <a:t>calm	</a:t>
            </a:r>
            <a:endParaRPr lang="en-US" sz="4000" b="1">
              <a:solidFill>
                <a:srgbClr val="FF0000"/>
              </a:solidFill>
              <a:latin typeface="Calibri" panose="020F0502020204030204" pitchFamily="34" charset="0"/>
              <a:cs typeface="Calibri" panose="020F0502020204030204" pitchFamily="34" charset="0"/>
            </a:endParaRPr>
          </a:p>
        </p:txBody>
      </p:sp>
      <p:sp>
        <p:nvSpPr>
          <p:cNvPr id="8" name="Text Box 7"/>
          <p:cNvSpPr txBox="1"/>
          <p:nvPr/>
        </p:nvSpPr>
        <p:spPr>
          <a:xfrm>
            <a:off x="2671445" y="4569460"/>
            <a:ext cx="2475865" cy="706755"/>
          </a:xfrm>
          <a:prstGeom prst="rect">
            <a:avLst/>
          </a:prstGeom>
          <a:noFill/>
          <a:ln w="9525">
            <a:noFill/>
          </a:ln>
        </p:spPr>
        <p:txBody>
          <a:bodyPr wrap="square">
            <a:spAutoFit/>
          </a:bodyPr>
          <a:lstStyle/>
          <a:p>
            <a:pPr marL="635" indent="-635" algn="just"/>
            <a:r>
              <a:rPr lang="en-US" sz="4000" b="1">
                <a:solidFill>
                  <a:srgbClr val="FF0000"/>
                </a:solidFill>
                <a:latin typeface="Calibri" panose="020F0502020204030204" pitchFamily="34" charset="0"/>
                <a:cs typeface="Calibri" panose="020F0502020204030204" pitchFamily="34" charset="0"/>
              </a:rPr>
              <a:t>hands-on</a:t>
            </a:r>
            <a:endParaRPr lang="en-US" sz="4000" b="1">
              <a:solidFill>
                <a:srgbClr val="FF0000"/>
              </a:solidFill>
              <a:latin typeface="Calibri" panose="020F0502020204030204" pitchFamily="34" charset="0"/>
              <a:cs typeface="Calibri" panose="020F0502020204030204" pitchFamily="34" charset="0"/>
            </a:endParaRPr>
          </a:p>
        </p:txBody>
      </p:sp>
      <p:sp>
        <p:nvSpPr>
          <p:cNvPr id="9" name="Text Box 8"/>
          <p:cNvSpPr txBox="1"/>
          <p:nvPr/>
        </p:nvSpPr>
        <p:spPr>
          <a:xfrm>
            <a:off x="6548755" y="5473700"/>
            <a:ext cx="2475865" cy="706755"/>
          </a:xfrm>
          <a:prstGeom prst="rect">
            <a:avLst/>
          </a:prstGeom>
          <a:noFill/>
          <a:ln w="9525">
            <a:noFill/>
          </a:ln>
        </p:spPr>
        <p:txBody>
          <a:bodyPr wrap="square">
            <a:spAutoFit/>
          </a:bodyPr>
          <a:lstStyle/>
          <a:p>
            <a:pPr marL="635" indent="-635" algn="just"/>
            <a:r>
              <a:rPr lang="en-US" sz="4000" b="1">
                <a:solidFill>
                  <a:srgbClr val="FF0000"/>
                </a:solidFill>
                <a:latin typeface="Calibri" panose="020F0502020204030204" pitchFamily="34" charset="0"/>
                <a:cs typeface="Calibri" panose="020F0502020204030204" pitchFamily="34" charset="0"/>
              </a:rPr>
              <a:t>maths skill</a:t>
            </a:r>
            <a:endParaRPr lang="en-US" sz="4000" b="1">
              <a:solidFill>
                <a:srgbClr val="FF0000"/>
              </a:solidFill>
              <a:latin typeface="Calibri" panose="020F0502020204030204" pitchFamily="34" charset="0"/>
              <a:cs typeface="Calibri" panose="020F0502020204030204" pitchFamily="34" charset="0"/>
            </a:endParaRPr>
          </a:p>
        </p:txBody>
      </p:sp>
      <p:sp>
        <p:nvSpPr>
          <p:cNvPr id="13" name="Text Box 12"/>
          <p:cNvSpPr txBox="1"/>
          <p:nvPr/>
        </p:nvSpPr>
        <p:spPr>
          <a:xfrm>
            <a:off x="9271635" y="5093335"/>
            <a:ext cx="2475865" cy="706755"/>
          </a:xfrm>
          <a:prstGeom prst="rect">
            <a:avLst/>
          </a:prstGeom>
          <a:noFill/>
          <a:ln w="9525">
            <a:noFill/>
          </a:ln>
        </p:spPr>
        <p:txBody>
          <a:bodyPr wrap="square">
            <a:spAutoFit/>
          </a:bodyPr>
          <a:lstStyle/>
          <a:p>
            <a:pPr marL="635" indent="-635" algn="just"/>
            <a:r>
              <a:rPr lang="en-US" sz="4000" b="1">
                <a:solidFill>
                  <a:srgbClr val="FF0000"/>
                </a:solidFill>
                <a:latin typeface="Calibri" panose="020F0502020204030204" pitchFamily="34" charset="0"/>
                <a:cs typeface="Calibri" panose="020F0502020204030204" pitchFamily="34" charset="0"/>
              </a:rPr>
              <a:t>helpful</a:t>
            </a:r>
            <a:endParaRPr lang="en-US" sz="4000" b="1">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p:bldP spid="7" grpId="1"/>
      <p:bldP spid="8" grpId="0"/>
      <p:bldP spid="8" grpId="1"/>
      <p:bldP spid="9" grpId="0"/>
      <p:bldP spid="9" grpId="1"/>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Look at the jobs below. Which job might be appropriate for ach person in 3? Explain your choice</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2822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796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66750" y="2170430"/>
            <a:ext cx="11123295" cy="706755"/>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Work in pairs.</a:t>
            </a:r>
            <a:endParaRPr lang="en-US" sz="4000" b="0">
              <a:latin typeface="Calibri" panose="020F0502020204030204" pitchFamily="34" charset="0"/>
              <a:cs typeface="Calibri" panose="020F0502020204030204" pitchFamily="34" charset="0"/>
            </a:endParaRPr>
          </a:p>
        </p:txBody>
      </p:sp>
      <p:sp>
        <p:nvSpPr>
          <p:cNvPr id="3" name="Text Box 2"/>
          <p:cNvSpPr txBox="1"/>
          <p:nvPr/>
        </p:nvSpPr>
        <p:spPr>
          <a:xfrm>
            <a:off x="577850" y="2746375"/>
            <a:ext cx="11123295" cy="1322070"/>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Look at four jobs and decide which one is appropriate for which person in </a:t>
            </a:r>
            <a:r>
              <a:rPr lang="en-US" sz="4000" b="1">
                <a:latin typeface="Calibri" panose="020F0502020204030204" pitchFamily="34" charset="0"/>
                <a:cs typeface="Calibri" panose="020F0502020204030204" pitchFamily="34" charset="0"/>
              </a:rPr>
              <a:t>Activity 3</a:t>
            </a:r>
            <a:r>
              <a:rPr lang="en-US" sz="4000" b="0">
                <a:latin typeface="Calibri" panose="020F0502020204030204" pitchFamily="34" charset="0"/>
                <a:cs typeface="Calibri" panose="020F0502020204030204" pitchFamily="34" charset="0"/>
              </a:rPr>
              <a:t>.</a:t>
            </a:r>
            <a:endParaRPr lang="en-US" sz="4000" b="0">
              <a:latin typeface="Calibri" panose="020F0502020204030204" pitchFamily="34" charset="0"/>
              <a:cs typeface="Calibri" panose="020F0502020204030204" pitchFamily="34" charset="0"/>
            </a:endParaRPr>
          </a:p>
        </p:txBody>
      </p:sp>
      <p:sp>
        <p:nvSpPr>
          <p:cNvPr id="4" name="Text Box 3"/>
          <p:cNvSpPr txBox="1"/>
          <p:nvPr/>
        </p:nvSpPr>
        <p:spPr>
          <a:xfrm>
            <a:off x="631190" y="4068445"/>
            <a:ext cx="11123295" cy="706755"/>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E</a:t>
            </a:r>
            <a:r>
              <a:rPr lang="en-US" sz="4000">
                <a:latin typeface="Calibri" panose="020F0502020204030204" pitchFamily="34" charset="0"/>
                <a:cs typeface="Calibri" panose="020F0502020204030204" pitchFamily="34" charset="0"/>
              </a:rPr>
              <a:t>xplain your choice to their partner. </a:t>
            </a:r>
            <a:endParaRPr lang="en-US" sz="4000">
              <a:latin typeface="Calibri" panose="020F0502020204030204" pitchFamily="34" charset="0"/>
              <a:cs typeface="Calibri" panose="020F0502020204030204" pitchFamily="34" charset="0"/>
            </a:endParaRPr>
          </a:p>
        </p:txBody>
      </p:sp>
      <p:sp>
        <p:nvSpPr>
          <p:cNvPr id="5" name="Text Box 4"/>
          <p:cNvSpPr txBox="1"/>
          <p:nvPr/>
        </p:nvSpPr>
        <p:spPr>
          <a:xfrm>
            <a:off x="1600200" y="5276850"/>
            <a:ext cx="7926070" cy="583565"/>
          </a:xfrm>
          <a:prstGeom prst="rect">
            <a:avLst/>
          </a:prstGeom>
          <a:solidFill>
            <a:srgbClr val="F6EEC7"/>
          </a:solidFill>
        </p:spPr>
        <p:txBody>
          <a:bodyPr wrap="square" rtlCol="0" anchor="t">
            <a:spAutoFit/>
          </a:bodyPr>
          <a:lstStyle/>
          <a:p>
            <a:r>
              <a:rPr lang="en-US" sz="3200" b="1"/>
              <a:t>1. </a:t>
            </a:r>
            <a:r>
              <a:rPr lang="en-US" sz="3200"/>
              <a:t>surgeon </a:t>
            </a:r>
            <a:r>
              <a:rPr lang="en-US" sz="3200" b="1"/>
              <a:t> 2. </a:t>
            </a:r>
            <a:r>
              <a:rPr lang="en-US" sz="3200"/>
              <a:t>mechanic </a:t>
            </a:r>
            <a:r>
              <a:rPr lang="en-US" sz="3200" b="1"/>
              <a:t>  3.</a:t>
            </a:r>
            <a:r>
              <a:rPr lang="en-US" sz="3200"/>
              <a:t> nurse  </a:t>
            </a:r>
            <a:r>
              <a:rPr lang="en-US" sz="3200" b="1"/>
              <a:t> 4.</a:t>
            </a:r>
            <a:r>
              <a:rPr lang="en-US" sz="3200"/>
              <a:t> cashier</a:t>
            </a:r>
            <a:endParaRPr lang="en-US" sz="3200"/>
          </a:p>
        </p:txBody>
      </p:sp>
      <p:sp>
        <p:nvSpPr>
          <p:cNvPr id="6" name="Text Box 5"/>
          <p:cNvSpPr txBox="1"/>
          <p:nvPr/>
        </p:nvSpPr>
        <p:spPr>
          <a:xfrm>
            <a:off x="666750" y="4544695"/>
            <a:ext cx="1996440" cy="706755"/>
          </a:xfrm>
          <a:prstGeom prst="rect">
            <a:avLst/>
          </a:prstGeom>
          <a:noFill/>
          <a:ln w="9525">
            <a:noFill/>
          </a:ln>
        </p:spPr>
        <p:txBody>
          <a:bodyPr wrap="square">
            <a:spAutoFit/>
          </a:bodyPr>
          <a:lstStyle/>
          <a:p>
            <a:pPr marL="635" indent="-635" algn="just"/>
            <a:r>
              <a:rPr lang="en-US" sz="4000" b="1">
                <a:solidFill>
                  <a:srgbClr val="FF0000"/>
                </a:solidFill>
                <a:latin typeface="Calibri" panose="020F0502020204030204" pitchFamily="34" charset="0"/>
                <a:cs typeface="Calibri" panose="020F0502020204030204" pitchFamily="34" charset="0"/>
              </a:rPr>
              <a:t>Jobs: </a:t>
            </a:r>
            <a:endParaRPr lang="en-US" sz="4000" b="1">
              <a:solidFill>
                <a:srgbClr val="FF0000"/>
              </a:solidFill>
              <a:latin typeface="Calibri" panose="020F0502020204030204" pitchFamily="34" charset="0"/>
              <a:cs typeface="Calibri" panose="020F0502020204030204" pitchFamily="34" charset="0"/>
            </a:endParaRPr>
          </a:p>
        </p:txBody>
      </p:sp>
      <p:sp>
        <p:nvSpPr>
          <p:cNvPr id="10" name="Text Box 9"/>
          <p:cNvSpPr txBox="1"/>
          <p:nvPr/>
        </p:nvSpPr>
        <p:spPr>
          <a:xfrm>
            <a:off x="1750060" y="5974715"/>
            <a:ext cx="8691245" cy="706755"/>
          </a:xfrm>
          <a:prstGeom prst="rect">
            <a:avLst/>
          </a:prstGeom>
          <a:noFill/>
          <a:ln w="9525">
            <a:noFill/>
          </a:ln>
        </p:spPr>
        <p:txBody>
          <a:bodyPr wrap="square">
            <a:spAutoFit/>
          </a:bodyPr>
          <a:lstStyle/>
          <a:p>
            <a:pPr marL="635" indent="-635" algn="just"/>
            <a:r>
              <a:rPr lang="en-US" sz="4000" b="1">
                <a:solidFill>
                  <a:srgbClr val="FF0000"/>
                </a:solidFill>
                <a:latin typeface="Calibri" panose="020F0502020204030204" pitchFamily="34" charset="0"/>
                <a:cs typeface="Calibri" panose="020F0502020204030204" pitchFamily="34" charset="0"/>
              </a:rPr>
              <a:t>Khang – surgeon		An – cashier</a:t>
            </a:r>
            <a:endParaRPr lang="en-US" sz="4000" b="1">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4" grpId="0"/>
      <p:bldP spid="4" grpId="1"/>
      <p:bldP spid="5" grpId="0" bldLvl="0" animBg="1"/>
      <p:bldP spid="5" grpId="1" animBg="1"/>
      <p:bldP spid="6" grpId="0"/>
      <p:bldP spid="6" grpId="1"/>
      <p:bldP spid="10" grpId="0"/>
      <p:bldP spid="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Look at the jobs below. Which job might be appropriate for ach person in 3? Explain your choice</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2822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796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735330" y="2132965"/>
            <a:ext cx="11123295" cy="645160"/>
          </a:xfrm>
          <a:prstGeom prst="rect">
            <a:avLst/>
          </a:prstGeom>
          <a:noFill/>
          <a:ln w="9525">
            <a:noFill/>
          </a:ln>
        </p:spPr>
        <p:txBody>
          <a:bodyPr wrap="square">
            <a:spAutoFit/>
          </a:bodyPr>
          <a:lstStyle/>
          <a:p>
            <a:pPr marL="635" indent="-635" algn="just"/>
            <a:r>
              <a:rPr lang="en-US" sz="3600" b="1">
                <a:latin typeface="Calibri" panose="020F0502020204030204" pitchFamily="34" charset="0"/>
                <a:cs typeface="Calibri" panose="020F0502020204030204" pitchFamily="34" charset="0"/>
              </a:rPr>
              <a:t>Example:</a:t>
            </a:r>
            <a:endParaRPr lang="en-US" sz="3600" b="1">
              <a:latin typeface="Calibri" panose="020F0502020204030204" pitchFamily="34" charset="0"/>
              <a:cs typeface="Calibri" panose="020F0502020204030204" pitchFamily="34" charset="0"/>
            </a:endParaRPr>
          </a:p>
        </p:txBody>
      </p:sp>
      <p:sp>
        <p:nvSpPr>
          <p:cNvPr id="3" name="Text Box 2"/>
          <p:cNvSpPr txBox="1"/>
          <p:nvPr/>
        </p:nvSpPr>
        <p:spPr>
          <a:xfrm>
            <a:off x="666750" y="2674620"/>
            <a:ext cx="11123295" cy="3538220"/>
          </a:xfrm>
          <a:prstGeom prst="rect">
            <a:avLst/>
          </a:prstGeom>
          <a:solidFill>
            <a:srgbClr val="FEEECD"/>
          </a:solidFill>
          <a:ln w="9525">
            <a:noFill/>
          </a:ln>
        </p:spPr>
        <p:txBody>
          <a:bodyPr wrap="square">
            <a:spAutoFit/>
          </a:bodyPr>
          <a:lstStyle/>
          <a:p>
            <a:pPr marL="635" indent="-635" algn="just"/>
            <a:r>
              <a:rPr lang="en-US" sz="3200">
                <a:latin typeface="Calibri" panose="020F0502020204030204" pitchFamily="34" charset="0"/>
                <a:cs typeface="Calibri" panose="020F0502020204030204" pitchFamily="34" charset="0"/>
              </a:rPr>
              <a:t>“I think Khang wants to be a surgeon because he says that he’ll study at a medical university. He also says he’ll lead a surgical team. A nurse will not lead this team”; “I think An’ll be a cashier because she says that she’ll use a scanner and calculator, which are common at supermarkets and stores. She also says she needs basic math skills, and she must be patient to customers. A mechanic will not need to use scanner or calculator.”</a:t>
            </a:r>
            <a:endParaRPr lang="en-US" sz="3200">
              <a:latin typeface="Calibri" panose="020F0502020204030204" pitchFamily="34" charset="0"/>
              <a:cs typeface="Calibri" panose="020F0502020204030204" pitchFamily="34" charset="0"/>
            </a:endParaRPr>
          </a:p>
        </p:txBody>
      </p:sp>
      <p:sp>
        <p:nvSpPr>
          <p:cNvPr id="4" name="Oval 3"/>
          <p:cNvSpPr/>
          <p:nvPr/>
        </p:nvSpPr>
        <p:spPr>
          <a:xfrm>
            <a:off x="800735" y="7023735"/>
            <a:ext cx="2708275" cy="2438400"/>
          </a:xfrm>
          <a:prstGeom prst="ellipse">
            <a:avLst/>
          </a:prstGeom>
          <a:solidFill>
            <a:srgbClr val="FF0000"/>
          </a:solidFill>
          <a:ln>
            <a:noFill/>
          </a:ln>
          <a:scene3d>
            <a:camera prst="orthographicFront">
              <a:rot lat="16499998" lon="0" rev="0"/>
            </a:camera>
            <a:lightRig rig="threePt" dir="t"/>
          </a:scene3d>
          <a:sp3d>
            <a:bevelT h="273050"/>
            <a:bevelB h="228600"/>
          </a:sp3d>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vi-VN"/>
          </a:p>
        </p:txBody>
      </p:sp>
      <p:sp>
        <p:nvSpPr>
          <p:cNvPr id="5" name="Oval 4"/>
          <p:cNvSpPr/>
          <p:nvPr/>
        </p:nvSpPr>
        <p:spPr>
          <a:xfrm>
            <a:off x="5035232" y="7023838"/>
            <a:ext cx="2708275" cy="2438400"/>
          </a:xfrm>
          <a:prstGeom prst="ellipse">
            <a:avLst/>
          </a:prstGeom>
          <a:solidFill>
            <a:srgbClr val="FFC000"/>
          </a:solidFill>
          <a:ln>
            <a:noFill/>
          </a:ln>
          <a:scene3d>
            <a:camera prst="orthographicFront">
              <a:rot lat="16499998" lon="0" rev="0"/>
            </a:camera>
            <a:lightRig rig="threePt" dir="t"/>
          </a:scene3d>
          <a:sp3d>
            <a:bevelT h="273050"/>
            <a:bevelB h="228600"/>
          </a:sp3d>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vi-VN"/>
          </a:p>
        </p:txBody>
      </p:sp>
      <p:sp>
        <p:nvSpPr>
          <p:cNvPr id="6" name="Oval 5"/>
          <p:cNvSpPr/>
          <p:nvPr/>
        </p:nvSpPr>
        <p:spPr>
          <a:xfrm>
            <a:off x="9081724" y="7102578"/>
            <a:ext cx="2708275" cy="2438400"/>
          </a:xfrm>
          <a:prstGeom prst="ellipse">
            <a:avLst/>
          </a:prstGeom>
          <a:solidFill>
            <a:srgbClr val="92D050"/>
          </a:solidFill>
          <a:ln>
            <a:noFill/>
          </a:ln>
          <a:scene3d>
            <a:camera prst="orthographicFront">
              <a:rot lat="16499998" lon="0" rev="0"/>
            </a:camera>
            <a:lightRig rig="threePt" dir="t"/>
          </a:scene3d>
          <a:sp3d>
            <a:bevelT h="273050"/>
            <a:bevelB h="228600"/>
          </a:sp3d>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vi-V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bldLvl="0" animBg="1"/>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9255760" y="3850005"/>
            <a:ext cx="2723515" cy="2298700"/>
          </a:xfrm>
          <a:custGeom>
            <a:avLst/>
            <a:gdLst>
              <a:gd name="connsiteX0" fmla="*/ 14 w 2916"/>
              <a:gd name="connsiteY0" fmla="*/ 434 h 2715"/>
              <a:gd name="connsiteX1" fmla="*/ 441 w 2916"/>
              <a:gd name="connsiteY1" fmla="*/ 0 h 2715"/>
              <a:gd name="connsiteX2" fmla="*/ 2481 w 2916"/>
              <a:gd name="connsiteY2" fmla="*/ 0 h 2715"/>
              <a:gd name="connsiteX3" fmla="*/ 2908 w 2916"/>
              <a:gd name="connsiteY3" fmla="*/ 434 h 2715"/>
              <a:gd name="connsiteX4" fmla="*/ 2908 w 2916"/>
              <a:gd name="connsiteY4" fmla="*/ 2169 h 2715"/>
              <a:gd name="connsiteX5" fmla="*/ 2737 w 2916"/>
              <a:gd name="connsiteY5" fmla="*/ 2715 h 2715"/>
              <a:gd name="connsiteX6" fmla="*/ 167 w 2916"/>
              <a:gd name="connsiteY6" fmla="*/ 2683 h 2715"/>
              <a:gd name="connsiteX7" fmla="*/ 14 w 2916"/>
              <a:gd name="connsiteY7" fmla="*/ 2169 h 2715"/>
              <a:gd name="connsiteX8" fmla="*/ 14 w 2916"/>
              <a:gd name="connsiteY8" fmla="*/ 434 h 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6" h="2715">
                <a:moveTo>
                  <a:pt x="14" y="434"/>
                </a:moveTo>
                <a:cubicBezTo>
                  <a:pt x="14" y="194"/>
                  <a:pt x="205" y="0"/>
                  <a:pt x="441" y="0"/>
                </a:cubicBezTo>
                <a:lnTo>
                  <a:pt x="2481" y="0"/>
                </a:lnTo>
                <a:cubicBezTo>
                  <a:pt x="2717" y="0"/>
                  <a:pt x="2908" y="194"/>
                  <a:pt x="2908" y="434"/>
                </a:cubicBezTo>
                <a:lnTo>
                  <a:pt x="2908" y="2169"/>
                </a:lnTo>
                <a:cubicBezTo>
                  <a:pt x="2908" y="2409"/>
                  <a:pt x="2973" y="2715"/>
                  <a:pt x="2737" y="2715"/>
                </a:cubicBezTo>
                <a:lnTo>
                  <a:pt x="167" y="2683"/>
                </a:lnTo>
                <a:cubicBezTo>
                  <a:pt x="-69" y="2683"/>
                  <a:pt x="14" y="2409"/>
                  <a:pt x="14" y="2169"/>
                </a:cubicBezTo>
                <a:lnTo>
                  <a:pt x="14" y="434"/>
                </a:lnTo>
                <a:close/>
              </a:path>
            </a:pathLst>
          </a:custGeom>
          <a:solidFill>
            <a:srgbClr val="92D050">
              <a:alpha val="61000"/>
            </a:srgbClr>
          </a:solidFill>
          <a:ln>
            <a:noFill/>
          </a:ln>
          <a:scene3d>
            <a:camera prst="orthographicFront"/>
            <a:lightRig rig="threePt" dir="t"/>
          </a:scene3d>
          <a:sp3d extrusionH="2667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Freeform 7"/>
          <p:cNvSpPr/>
          <p:nvPr/>
        </p:nvSpPr>
        <p:spPr>
          <a:xfrm>
            <a:off x="5224780" y="3850005"/>
            <a:ext cx="2707640" cy="2298700"/>
          </a:xfrm>
          <a:custGeom>
            <a:avLst/>
            <a:gdLst>
              <a:gd name="connsiteX0" fmla="*/ 14 w 2916"/>
              <a:gd name="connsiteY0" fmla="*/ 434 h 2715"/>
              <a:gd name="connsiteX1" fmla="*/ 441 w 2916"/>
              <a:gd name="connsiteY1" fmla="*/ 0 h 2715"/>
              <a:gd name="connsiteX2" fmla="*/ 2481 w 2916"/>
              <a:gd name="connsiteY2" fmla="*/ 0 h 2715"/>
              <a:gd name="connsiteX3" fmla="*/ 2908 w 2916"/>
              <a:gd name="connsiteY3" fmla="*/ 434 h 2715"/>
              <a:gd name="connsiteX4" fmla="*/ 2908 w 2916"/>
              <a:gd name="connsiteY4" fmla="*/ 2169 h 2715"/>
              <a:gd name="connsiteX5" fmla="*/ 2737 w 2916"/>
              <a:gd name="connsiteY5" fmla="*/ 2715 h 2715"/>
              <a:gd name="connsiteX6" fmla="*/ 167 w 2916"/>
              <a:gd name="connsiteY6" fmla="*/ 2683 h 2715"/>
              <a:gd name="connsiteX7" fmla="*/ 14 w 2916"/>
              <a:gd name="connsiteY7" fmla="*/ 2169 h 2715"/>
              <a:gd name="connsiteX8" fmla="*/ 14 w 2916"/>
              <a:gd name="connsiteY8" fmla="*/ 434 h 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6" h="2715">
                <a:moveTo>
                  <a:pt x="14" y="434"/>
                </a:moveTo>
                <a:cubicBezTo>
                  <a:pt x="14" y="194"/>
                  <a:pt x="205" y="0"/>
                  <a:pt x="441" y="0"/>
                </a:cubicBezTo>
                <a:lnTo>
                  <a:pt x="2481" y="0"/>
                </a:lnTo>
                <a:cubicBezTo>
                  <a:pt x="2717" y="0"/>
                  <a:pt x="2908" y="194"/>
                  <a:pt x="2908" y="434"/>
                </a:cubicBezTo>
                <a:lnTo>
                  <a:pt x="2908" y="2169"/>
                </a:lnTo>
                <a:cubicBezTo>
                  <a:pt x="2908" y="2409"/>
                  <a:pt x="2973" y="2715"/>
                  <a:pt x="2737" y="2715"/>
                </a:cubicBezTo>
                <a:lnTo>
                  <a:pt x="167" y="2683"/>
                </a:lnTo>
                <a:cubicBezTo>
                  <a:pt x="-69" y="2683"/>
                  <a:pt x="14" y="2409"/>
                  <a:pt x="14" y="2169"/>
                </a:cubicBezTo>
                <a:lnTo>
                  <a:pt x="14" y="434"/>
                </a:lnTo>
                <a:close/>
              </a:path>
            </a:pathLst>
          </a:custGeom>
          <a:solidFill>
            <a:srgbClr val="FFFF00">
              <a:alpha val="47000"/>
            </a:srgbClr>
          </a:solidFill>
          <a:ln>
            <a:noFill/>
          </a:ln>
          <a:scene3d>
            <a:camera prst="orthographicFront"/>
            <a:lightRig rig="threePt" dir="t"/>
          </a:scene3d>
          <a:sp3d extrusionH="2667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6" name="Freeform 5"/>
          <p:cNvSpPr/>
          <p:nvPr/>
        </p:nvSpPr>
        <p:spPr>
          <a:xfrm>
            <a:off x="989965" y="3759835"/>
            <a:ext cx="2699385" cy="2298700"/>
          </a:xfrm>
          <a:custGeom>
            <a:avLst/>
            <a:gdLst>
              <a:gd name="connsiteX0" fmla="*/ 14 w 2916"/>
              <a:gd name="connsiteY0" fmla="*/ 434 h 2715"/>
              <a:gd name="connsiteX1" fmla="*/ 441 w 2916"/>
              <a:gd name="connsiteY1" fmla="*/ 0 h 2715"/>
              <a:gd name="connsiteX2" fmla="*/ 2481 w 2916"/>
              <a:gd name="connsiteY2" fmla="*/ 0 h 2715"/>
              <a:gd name="connsiteX3" fmla="*/ 2908 w 2916"/>
              <a:gd name="connsiteY3" fmla="*/ 434 h 2715"/>
              <a:gd name="connsiteX4" fmla="*/ 2908 w 2916"/>
              <a:gd name="connsiteY4" fmla="*/ 2169 h 2715"/>
              <a:gd name="connsiteX5" fmla="*/ 2737 w 2916"/>
              <a:gd name="connsiteY5" fmla="*/ 2715 h 2715"/>
              <a:gd name="connsiteX6" fmla="*/ 167 w 2916"/>
              <a:gd name="connsiteY6" fmla="*/ 2683 h 2715"/>
              <a:gd name="connsiteX7" fmla="*/ 14 w 2916"/>
              <a:gd name="connsiteY7" fmla="*/ 2169 h 2715"/>
              <a:gd name="connsiteX8" fmla="*/ 14 w 2916"/>
              <a:gd name="connsiteY8" fmla="*/ 434 h 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6" h="2715">
                <a:moveTo>
                  <a:pt x="14" y="434"/>
                </a:moveTo>
                <a:cubicBezTo>
                  <a:pt x="14" y="194"/>
                  <a:pt x="205" y="0"/>
                  <a:pt x="441" y="0"/>
                </a:cubicBezTo>
                <a:lnTo>
                  <a:pt x="2481" y="0"/>
                </a:lnTo>
                <a:cubicBezTo>
                  <a:pt x="2717" y="0"/>
                  <a:pt x="2908" y="194"/>
                  <a:pt x="2908" y="434"/>
                </a:cubicBezTo>
                <a:lnTo>
                  <a:pt x="2908" y="2169"/>
                </a:lnTo>
                <a:cubicBezTo>
                  <a:pt x="2908" y="2409"/>
                  <a:pt x="2973" y="2715"/>
                  <a:pt x="2737" y="2715"/>
                </a:cubicBezTo>
                <a:lnTo>
                  <a:pt x="167" y="2683"/>
                </a:lnTo>
                <a:cubicBezTo>
                  <a:pt x="-69" y="2683"/>
                  <a:pt x="14" y="2409"/>
                  <a:pt x="14" y="2169"/>
                </a:cubicBezTo>
                <a:lnTo>
                  <a:pt x="14" y="434"/>
                </a:lnTo>
                <a:close/>
              </a:path>
            </a:pathLst>
          </a:custGeom>
          <a:solidFill>
            <a:srgbClr val="FF0000">
              <a:alpha val="50000"/>
            </a:srgbClr>
          </a:solidFill>
          <a:ln>
            <a:noFill/>
          </a:ln>
          <a:scene3d>
            <a:camera prst="orthographicFront"/>
            <a:lightRig rig="threePt" dir="t"/>
          </a:scene3d>
          <a:sp3d extrusionH="2667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8065" y="1042035"/>
            <a:ext cx="10888345" cy="2061210"/>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groups. Think about the job that you like or know well. Discuss the type of training, skill(s), and personal qualities which are necessary for it. Now present your group’s ideas and have the class guess the job you are describing. </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487298" y="17394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0083" y="16368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100" name="Text Box 99"/>
          <p:cNvSpPr txBox="1"/>
          <p:nvPr/>
        </p:nvSpPr>
        <p:spPr>
          <a:xfrm>
            <a:off x="666750" y="3067685"/>
            <a:ext cx="11123295" cy="706755"/>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There are 3 aspects to describe the jobs:</a:t>
            </a:r>
            <a:endParaRPr lang="en-US" sz="4000" b="0">
              <a:latin typeface="Calibri" panose="020F0502020204030204" pitchFamily="34" charset="0"/>
              <a:cs typeface="Calibri" panose="020F0502020204030204" pitchFamily="34" charset="0"/>
            </a:endParaRPr>
          </a:p>
        </p:txBody>
      </p:sp>
      <p:sp>
        <p:nvSpPr>
          <p:cNvPr id="3"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2" name="Oval 1"/>
          <p:cNvSpPr/>
          <p:nvPr/>
        </p:nvSpPr>
        <p:spPr>
          <a:xfrm>
            <a:off x="989965" y="4572000"/>
            <a:ext cx="2708275" cy="2438400"/>
          </a:xfrm>
          <a:prstGeom prst="ellipse">
            <a:avLst/>
          </a:prstGeom>
          <a:solidFill>
            <a:srgbClr val="FF0000"/>
          </a:solidFill>
          <a:ln>
            <a:noFill/>
          </a:ln>
          <a:scene3d>
            <a:camera prst="orthographicFront">
              <a:rot lat="16499998" lon="0" rev="0"/>
            </a:camera>
            <a:lightRig rig="threePt" dir="t"/>
          </a:scene3d>
          <a:sp3d>
            <a:bevelT h="273050"/>
            <a:bevelB h="2286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p:cNvSpPr/>
          <p:nvPr/>
        </p:nvSpPr>
        <p:spPr>
          <a:xfrm>
            <a:off x="5224462" y="4572103"/>
            <a:ext cx="2708275" cy="2438400"/>
          </a:xfrm>
          <a:prstGeom prst="ellipse">
            <a:avLst/>
          </a:prstGeom>
          <a:solidFill>
            <a:srgbClr val="FFC000"/>
          </a:solidFill>
          <a:ln>
            <a:noFill/>
          </a:ln>
          <a:scene3d>
            <a:camera prst="orthographicFront">
              <a:rot lat="16499998" lon="0" rev="0"/>
            </a:camera>
            <a:lightRig rig="threePt" dir="t"/>
          </a:scene3d>
          <a:sp3d>
            <a:bevelT h="273050"/>
            <a:bevelB h="2286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p:cNvSpPr/>
          <p:nvPr/>
        </p:nvSpPr>
        <p:spPr>
          <a:xfrm>
            <a:off x="9270954" y="4650843"/>
            <a:ext cx="2708275" cy="2438400"/>
          </a:xfrm>
          <a:prstGeom prst="ellipse">
            <a:avLst/>
          </a:prstGeom>
          <a:solidFill>
            <a:srgbClr val="92D050"/>
          </a:solidFill>
          <a:ln>
            <a:noFill/>
          </a:ln>
          <a:scene3d>
            <a:camera prst="orthographicFront">
              <a:rot lat="16499998" lon="0" rev="0"/>
            </a:camera>
            <a:lightRig rig="threePt" dir="t"/>
          </a:scene3d>
          <a:sp3d>
            <a:bevelT h="273050"/>
            <a:bevelB h="2286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 Box 6"/>
          <p:cNvSpPr txBox="1"/>
          <p:nvPr/>
        </p:nvSpPr>
        <p:spPr>
          <a:xfrm>
            <a:off x="1119505" y="4297045"/>
            <a:ext cx="2536825" cy="1076325"/>
          </a:xfrm>
          <a:prstGeom prst="rect">
            <a:avLst/>
          </a:prstGeom>
          <a:noFill/>
          <a:ln w="9525">
            <a:noFill/>
          </a:ln>
        </p:spPr>
        <p:txBody>
          <a:bodyPr wrap="square">
            <a:spAutoFit/>
          </a:bodyPr>
          <a:p>
            <a:pPr marL="635" indent="-635" algn="ctr"/>
            <a:r>
              <a:rPr lang="en-US" sz="3200" b="1">
                <a:solidFill>
                  <a:srgbClr val="000000"/>
                </a:solidFill>
                <a:latin typeface="Calibri" panose="020F0502020204030204" pitchFamily="34" charset="0"/>
                <a:cs typeface="Calibri" panose="020F0502020204030204" pitchFamily="34" charset="0"/>
              </a:rPr>
              <a:t>Type of training</a:t>
            </a:r>
            <a:endParaRPr lang="en-US" sz="3200" b="1">
              <a:solidFill>
                <a:srgbClr val="000000"/>
              </a:solidFill>
              <a:latin typeface="Calibri" panose="020F0502020204030204" pitchFamily="34" charset="0"/>
              <a:cs typeface="Calibri" panose="020F0502020204030204" pitchFamily="34" charset="0"/>
            </a:endParaRPr>
          </a:p>
        </p:txBody>
      </p:sp>
      <p:sp>
        <p:nvSpPr>
          <p:cNvPr id="9" name="Text Box 8"/>
          <p:cNvSpPr txBox="1"/>
          <p:nvPr/>
        </p:nvSpPr>
        <p:spPr>
          <a:xfrm>
            <a:off x="5109845" y="4543425"/>
            <a:ext cx="2937510" cy="583565"/>
          </a:xfrm>
          <a:prstGeom prst="rect">
            <a:avLst/>
          </a:prstGeom>
          <a:noFill/>
          <a:ln w="9525">
            <a:noFill/>
          </a:ln>
        </p:spPr>
        <p:txBody>
          <a:bodyPr wrap="square">
            <a:spAutoFit/>
          </a:bodyPr>
          <a:p>
            <a:pPr marL="635" indent="-635" algn="ctr"/>
            <a:r>
              <a:rPr lang="en-US" sz="3200" b="1">
                <a:solidFill>
                  <a:srgbClr val="000000"/>
                </a:solidFill>
                <a:latin typeface="Calibri" panose="020F0502020204030204" pitchFamily="34" charset="0"/>
                <a:cs typeface="Calibri" panose="020F0502020204030204" pitchFamily="34" charset="0"/>
                <a:sym typeface="+mn-ea"/>
              </a:rPr>
              <a:t>Skill(s)</a:t>
            </a:r>
            <a:endParaRPr lang="en-US" sz="3200" b="1">
              <a:solidFill>
                <a:srgbClr val="000000"/>
              </a:solidFill>
              <a:latin typeface="Calibri" panose="020F0502020204030204" pitchFamily="34" charset="0"/>
              <a:cs typeface="Calibri" panose="020F0502020204030204" pitchFamily="34" charset="0"/>
            </a:endParaRPr>
          </a:p>
        </p:txBody>
      </p:sp>
      <p:sp>
        <p:nvSpPr>
          <p:cNvPr id="11" name="Text Box 10"/>
          <p:cNvSpPr txBox="1"/>
          <p:nvPr/>
        </p:nvSpPr>
        <p:spPr>
          <a:xfrm>
            <a:off x="9166225" y="4133850"/>
            <a:ext cx="2937510" cy="1568450"/>
          </a:xfrm>
          <a:prstGeom prst="rect">
            <a:avLst/>
          </a:prstGeom>
          <a:noFill/>
          <a:ln w="9525">
            <a:noFill/>
          </a:ln>
        </p:spPr>
        <p:txBody>
          <a:bodyPr wrap="square">
            <a:spAutoFit/>
          </a:bodyPr>
          <a:p>
            <a:pPr marL="635" indent="-635" algn="ctr"/>
            <a:r>
              <a:rPr lang="en-US" sz="3200" b="1">
                <a:solidFill>
                  <a:srgbClr val="000000"/>
                </a:solidFill>
                <a:latin typeface="Calibri" panose="020F0502020204030204" pitchFamily="34" charset="0"/>
                <a:cs typeface="Calibri" panose="020F0502020204030204" pitchFamily="34" charset="0"/>
                <a:sym typeface="+mn-ea"/>
              </a:rPr>
              <a:t>Which are necessary to do the job</a:t>
            </a:r>
            <a:endParaRPr lang="en-US" sz="3200" b="1">
              <a:solidFill>
                <a:srgbClr val="000000"/>
              </a:solidFill>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additive="base">
                                        <p:cTn id="6" dur="500"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fmla="">
                                          <p:val>
                                            <p:strVal val="#ppt_x"/>
                                          </p:val>
                                        </p:tav>
                                        <p:tav tm="100000" fmla="">
                                          <p:val>
                                            <p:strVal val="#ppt_x"/>
                                          </p:val>
                                        </p:tav>
                                      </p:tavLst>
                                    </p:anim>
                                    <p:anim calcmode="lin" valueType="num">
                                      <p:cBhvr additive="base">
                                        <p:cTn id="8" dur="500" fill="hold"/>
                                        <p:tgtEl>
                                          <p:spTgt spid="6"/>
                                        </p:tgtEl>
                                        <p:attrNameLst>
                                          <p:attrName>ppt_y</p:attrName>
                                        </p:attrNameLst>
                                      </p:cBhvr>
                                      <p:tavLst>
                                        <p:tav tm="0" fmla="">
                                          <p:val>
                                            <p:strVal val="#ppt_y+#ppt_h/2"/>
                                          </p:val>
                                        </p:tav>
                                        <p:tav tm="100000" fmla="">
                                          <p:val>
                                            <p:strVal val="#ppt_y"/>
                                          </p:val>
                                        </p:tav>
                                      </p:tavLst>
                                    </p:anim>
                                    <p:anim calcmode="lin" valueType="num">
                                      <p:cBhvr additive="base">
                                        <p:cTn id="9" dur="500" fill="hold"/>
                                        <p:tgtEl>
                                          <p:spTgt spid="6"/>
                                        </p:tgtEl>
                                        <p:attrNameLst>
                                          <p:attrName>ppt_w</p:attrName>
                                        </p:attrNameLst>
                                      </p:cBhvr>
                                      <p:tavLst>
                                        <p:tav tm="0" fmla="">
                                          <p:val>
                                            <p:strVal val="#ppt_w"/>
                                          </p:val>
                                        </p:tav>
                                        <p:tav tm="100000" fmla="">
                                          <p:val>
                                            <p:strVal val="#ppt_w"/>
                                          </p:val>
                                        </p:tav>
                                      </p:tavLst>
                                    </p:anim>
                                    <p:anim calcmode="lin" valueType="num">
                                      <p:cBhvr additive="base">
                                        <p:cTn id="10" dur="500" fill="hold"/>
                                        <p:tgtEl>
                                          <p:spTgt spid="6"/>
                                        </p:tgtEl>
                                        <p:attrNameLst>
                                          <p:attrName>ppt_h</p:attrName>
                                        </p:attrNameLst>
                                      </p:cBhvr>
                                      <p:tavLst>
                                        <p:tav tm="0" fmla="">
                                          <p:val>
                                            <p:fltVal val="0.000000"/>
                                          </p:val>
                                        </p:tav>
                                        <p:tav tm="100000" fmla="">
                                          <p:val>
                                            <p:strVal val="#ppt_h"/>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grpId="0" nodeType="clickEffect">
                                  <p:stCondLst>
                                    <p:cond delay="0"/>
                                  </p:stCondLst>
                                  <p:childTnLst>
                                    <p:set>
                                      <p:cBhvr additive="base">
                                        <p:cTn id="18" dur="500"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fmla="">
                                          <p:val>
                                            <p:strVal val="#ppt_x"/>
                                          </p:val>
                                        </p:tav>
                                        <p:tav tm="100000" fmla="">
                                          <p:val>
                                            <p:strVal val="#ppt_x"/>
                                          </p:val>
                                        </p:tav>
                                      </p:tavLst>
                                    </p:anim>
                                    <p:anim calcmode="lin" valueType="num">
                                      <p:cBhvr additive="base">
                                        <p:cTn id="20" dur="500" fill="hold"/>
                                        <p:tgtEl>
                                          <p:spTgt spid="8"/>
                                        </p:tgtEl>
                                        <p:attrNameLst>
                                          <p:attrName>ppt_y</p:attrName>
                                        </p:attrNameLst>
                                      </p:cBhvr>
                                      <p:tavLst>
                                        <p:tav tm="0" fmla="">
                                          <p:val>
                                            <p:strVal val="#ppt_y+#ppt_h/2"/>
                                          </p:val>
                                        </p:tav>
                                        <p:tav tm="100000" fmla="">
                                          <p:val>
                                            <p:strVal val="#ppt_y"/>
                                          </p:val>
                                        </p:tav>
                                      </p:tavLst>
                                    </p:anim>
                                    <p:anim calcmode="lin" valueType="num">
                                      <p:cBhvr additive="base">
                                        <p:cTn id="21" dur="500" fill="hold"/>
                                        <p:tgtEl>
                                          <p:spTgt spid="8"/>
                                        </p:tgtEl>
                                        <p:attrNameLst>
                                          <p:attrName>ppt_w</p:attrName>
                                        </p:attrNameLst>
                                      </p:cBhvr>
                                      <p:tavLst>
                                        <p:tav tm="0" fmla="">
                                          <p:val>
                                            <p:strVal val="#ppt_w"/>
                                          </p:val>
                                        </p:tav>
                                        <p:tav tm="100000" fmla="">
                                          <p:val>
                                            <p:strVal val="#ppt_w"/>
                                          </p:val>
                                        </p:tav>
                                      </p:tavLst>
                                    </p:anim>
                                    <p:anim calcmode="lin" valueType="num">
                                      <p:cBhvr additive="base">
                                        <p:cTn id="22" dur="500" fill="hold"/>
                                        <p:tgtEl>
                                          <p:spTgt spid="8"/>
                                        </p:tgtEl>
                                        <p:attrNameLst>
                                          <p:attrName>ppt_h</p:attrName>
                                        </p:attrNameLst>
                                      </p:cBhvr>
                                      <p:tavLst>
                                        <p:tav tm="0" fmla="">
                                          <p:val>
                                            <p:fltVal val="0.000000"/>
                                          </p:val>
                                        </p:tav>
                                        <p:tav tm="100000" fmla="">
                                          <p:val>
                                            <p:strVal val="#ppt_h"/>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additive="base">
                                        <p:cTn id="30" dur="500"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fmla="">
                                          <p:val>
                                            <p:strVal val="#ppt_x"/>
                                          </p:val>
                                        </p:tav>
                                        <p:tav tm="100000" fmla="">
                                          <p:val>
                                            <p:strVal val="#ppt_x"/>
                                          </p:val>
                                        </p:tav>
                                      </p:tavLst>
                                    </p:anim>
                                    <p:anim calcmode="lin" valueType="num">
                                      <p:cBhvr additive="base">
                                        <p:cTn id="32" dur="500" fill="hold"/>
                                        <p:tgtEl>
                                          <p:spTgt spid="10"/>
                                        </p:tgtEl>
                                        <p:attrNameLst>
                                          <p:attrName>ppt_y</p:attrName>
                                        </p:attrNameLst>
                                      </p:cBhvr>
                                      <p:tavLst>
                                        <p:tav tm="0" fmla="">
                                          <p:val>
                                            <p:strVal val="#ppt_y+#ppt_h/2"/>
                                          </p:val>
                                        </p:tav>
                                        <p:tav tm="100000" fmla="">
                                          <p:val>
                                            <p:strVal val="#ppt_y"/>
                                          </p:val>
                                        </p:tav>
                                      </p:tavLst>
                                    </p:anim>
                                    <p:anim calcmode="lin" valueType="num">
                                      <p:cBhvr additive="base">
                                        <p:cTn id="33" dur="500" fill="hold"/>
                                        <p:tgtEl>
                                          <p:spTgt spid="10"/>
                                        </p:tgtEl>
                                        <p:attrNameLst>
                                          <p:attrName>ppt_w</p:attrName>
                                        </p:attrNameLst>
                                      </p:cBhvr>
                                      <p:tavLst>
                                        <p:tav tm="0" fmla="">
                                          <p:val>
                                            <p:strVal val="#ppt_w"/>
                                          </p:val>
                                        </p:tav>
                                        <p:tav tm="100000" fmla="">
                                          <p:val>
                                            <p:strVal val="#ppt_w"/>
                                          </p:val>
                                        </p:tav>
                                      </p:tavLst>
                                    </p:anim>
                                    <p:anim calcmode="lin" valueType="num">
                                      <p:cBhvr additive="base">
                                        <p:cTn id="34" dur="500" fill="hold"/>
                                        <p:tgtEl>
                                          <p:spTgt spid="10"/>
                                        </p:tgtEl>
                                        <p:attrNameLst>
                                          <p:attrName>ppt_h</p:attrName>
                                        </p:attrNameLst>
                                      </p:cBhvr>
                                      <p:tavLst>
                                        <p:tav tm="0" fmla="">
                                          <p:val>
                                            <p:fltVal val="0.000000"/>
                                          </p:val>
                                        </p:tav>
                                        <p:tav tm="100000" fmla="">
                                          <p:val>
                                            <p:strVal val="#ppt_h"/>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8" grpId="0" bldLvl="0" animBg="1"/>
      <p:bldP spid="8" grpId="1" animBg="1"/>
      <p:bldP spid="10" grpId="0" animBg="1"/>
      <p:bldP spid="10" grpId="1" animBg="1"/>
      <p:bldP spid="7" grpId="0"/>
      <p:bldP spid="7" grpId="1"/>
      <p:bldP spid="9" grpId="0"/>
      <p:bldP spid="9" grpId="1"/>
      <p:bldP spid="11" grpId="0"/>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Text Box 99"/>
          <p:cNvSpPr txBox="1"/>
          <p:nvPr/>
        </p:nvSpPr>
        <p:spPr>
          <a:xfrm>
            <a:off x="487045" y="1497330"/>
            <a:ext cx="11123295" cy="1076325"/>
          </a:xfrm>
          <a:prstGeom prst="rect">
            <a:avLst/>
          </a:prstGeom>
          <a:noFill/>
          <a:ln w="9525">
            <a:noFill/>
          </a:ln>
        </p:spPr>
        <p:txBody>
          <a:bodyPr wrap="square">
            <a:spAutoFit/>
          </a:bodyPr>
          <a:lstStyle/>
          <a:p>
            <a:pPr marL="635" indent="-635" algn="just"/>
            <a:r>
              <a:rPr lang="en-US" sz="3200" b="0">
                <a:latin typeface="Calibri" panose="020F0502020204030204" pitchFamily="34" charset="0"/>
                <a:cs typeface="Calibri" panose="020F0502020204030204" pitchFamily="34" charset="0"/>
              </a:rPr>
              <a:t>- Work individually to make note of a job that you like or know well.</a:t>
            </a:r>
            <a:endParaRPr lang="en-US" sz="3200" b="0">
              <a:latin typeface="Calibri" panose="020F0502020204030204" pitchFamily="34" charset="0"/>
              <a:cs typeface="Calibri" panose="020F0502020204030204" pitchFamily="34" charset="0"/>
            </a:endParaRPr>
          </a:p>
        </p:txBody>
      </p:sp>
      <p:sp>
        <p:nvSpPr>
          <p:cNvPr id="3"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14" name="Text Box 13"/>
          <p:cNvSpPr txBox="1"/>
          <p:nvPr/>
        </p:nvSpPr>
        <p:spPr>
          <a:xfrm>
            <a:off x="487045" y="2487930"/>
            <a:ext cx="11123295" cy="1076325"/>
          </a:xfrm>
          <a:prstGeom prst="rect">
            <a:avLst/>
          </a:prstGeom>
          <a:noFill/>
          <a:ln w="9525">
            <a:noFill/>
          </a:ln>
        </p:spPr>
        <p:txBody>
          <a:bodyPr wrap="square">
            <a:spAutoFit/>
          </a:bodyPr>
          <a:p>
            <a:pPr marL="635" indent="-635" algn="just"/>
            <a:r>
              <a:rPr lang="en-US" sz="3200" b="0">
                <a:latin typeface="Calibri" panose="020F0502020204030204" pitchFamily="34" charset="0"/>
                <a:cs typeface="Calibri" panose="020F0502020204030204" pitchFamily="34" charset="0"/>
              </a:rPr>
              <a:t>- Note</a:t>
            </a:r>
            <a:r>
              <a:rPr lang="en-US" sz="3200" b="1" i="1">
                <a:latin typeface="Calibri" panose="020F0502020204030204" pitchFamily="34" charset="0"/>
                <a:cs typeface="Calibri" panose="020F0502020204030204" pitchFamily="34" charset="0"/>
              </a:rPr>
              <a:t> the type of training, skill(s), and personal qualities which are necessary to do the job.</a:t>
            </a:r>
            <a:endParaRPr lang="en-US" sz="3200" b="1" i="1">
              <a:latin typeface="Calibri" panose="020F0502020204030204" pitchFamily="34" charset="0"/>
              <a:cs typeface="Calibri" panose="020F0502020204030204" pitchFamily="34" charset="0"/>
            </a:endParaRPr>
          </a:p>
        </p:txBody>
      </p:sp>
      <p:sp>
        <p:nvSpPr>
          <p:cNvPr id="18" name="Text Box 17"/>
          <p:cNvSpPr txBox="1"/>
          <p:nvPr/>
        </p:nvSpPr>
        <p:spPr>
          <a:xfrm>
            <a:off x="576580" y="3564255"/>
            <a:ext cx="11123295" cy="1076325"/>
          </a:xfrm>
          <a:prstGeom prst="rect">
            <a:avLst/>
          </a:prstGeom>
          <a:noFill/>
          <a:ln w="9525">
            <a:noFill/>
          </a:ln>
        </p:spPr>
        <p:txBody>
          <a:bodyPr wrap="square">
            <a:spAutoFit/>
          </a:bodyPr>
          <a:p>
            <a:pPr marL="635" indent="-635" algn="just"/>
            <a:r>
              <a:rPr lang="en-US" sz="3200" b="0">
                <a:latin typeface="Calibri" panose="020F0502020204030204" pitchFamily="34" charset="0"/>
                <a:cs typeface="Calibri" panose="020F0502020204030204" pitchFamily="34" charset="0"/>
              </a:rPr>
              <a:t>- Then, work in groups of four or five to describe the jobs to other members and let them guess by using your notes. </a:t>
            </a:r>
            <a:endParaRPr lang="en-US" sz="3200" b="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p:bldP spid="14" grpId="0"/>
      <p:bldP spid="14" grpId="1"/>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Text Box 99"/>
          <p:cNvSpPr txBox="1"/>
          <p:nvPr/>
        </p:nvSpPr>
        <p:spPr>
          <a:xfrm>
            <a:off x="487045" y="1314450"/>
            <a:ext cx="11123295" cy="583565"/>
          </a:xfrm>
          <a:prstGeom prst="rect">
            <a:avLst/>
          </a:prstGeom>
          <a:noFill/>
          <a:ln w="9525">
            <a:noFill/>
          </a:ln>
        </p:spPr>
        <p:txBody>
          <a:bodyPr wrap="square">
            <a:spAutoFit/>
          </a:bodyPr>
          <a:lstStyle/>
          <a:p>
            <a:pPr marL="635" indent="-635" algn="just"/>
            <a:r>
              <a:rPr lang="en-US" sz="3200" b="1">
                <a:latin typeface="Calibri" panose="020F0502020204030204" pitchFamily="34" charset="0"/>
                <a:cs typeface="Calibri" panose="020F0502020204030204" pitchFamily="34" charset="0"/>
              </a:rPr>
              <a:t>Example:</a:t>
            </a:r>
            <a:endParaRPr lang="en-US" sz="3200" b="1">
              <a:latin typeface="Calibri" panose="020F0502020204030204" pitchFamily="34" charset="0"/>
              <a:cs typeface="Calibri" panose="020F0502020204030204" pitchFamily="34" charset="0"/>
            </a:endParaRPr>
          </a:p>
        </p:txBody>
      </p:sp>
      <p:sp>
        <p:nvSpPr>
          <p:cNvPr id="3"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WHAT’S YOUR FUTURE JOB?</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14" name="Text Box 13"/>
          <p:cNvSpPr txBox="1"/>
          <p:nvPr/>
        </p:nvSpPr>
        <p:spPr>
          <a:xfrm>
            <a:off x="487045" y="1898015"/>
            <a:ext cx="11123295" cy="2553335"/>
          </a:xfrm>
          <a:prstGeom prst="rect">
            <a:avLst/>
          </a:prstGeom>
          <a:solidFill>
            <a:srgbClr val="E1F2FB"/>
          </a:solidFill>
          <a:ln w="9525">
            <a:noFill/>
          </a:ln>
        </p:spPr>
        <p:txBody>
          <a:bodyPr wrap="square">
            <a:spAutoFit/>
          </a:bodyPr>
          <a:p>
            <a:pPr marL="635" indent="-635" algn="just"/>
            <a:r>
              <a:rPr lang="en-US" sz="3200">
                <a:latin typeface="Calibri" panose="020F0502020204030204" pitchFamily="34" charset="0"/>
                <a:cs typeface="Calibri" panose="020F0502020204030204" pitchFamily="34" charset="0"/>
              </a:rPr>
              <a:t>This job requires informal training. You can take a short course to learn the basic skills. In order to do the job well, you need to have skilful hands and a creative mind. You need to know the characteristics and meaning of different flowers. You should be patient and helpful to the customers.</a:t>
            </a:r>
            <a:endParaRPr lang="en-US" sz="3200">
              <a:latin typeface="Calibri" panose="020F0502020204030204" pitchFamily="34" charset="0"/>
              <a:cs typeface="Calibri" panose="020F0502020204030204" pitchFamily="34" charset="0"/>
            </a:endParaRPr>
          </a:p>
        </p:txBody>
      </p:sp>
      <p:sp>
        <p:nvSpPr>
          <p:cNvPr id="18" name="Text Box 17"/>
          <p:cNvSpPr txBox="1"/>
          <p:nvPr/>
        </p:nvSpPr>
        <p:spPr>
          <a:xfrm>
            <a:off x="8267065" y="5046345"/>
            <a:ext cx="3243580" cy="583565"/>
          </a:xfrm>
          <a:prstGeom prst="rect">
            <a:avLst/>
          </a:prstGeom>
          <a:solidFill>
            <a:srgbClr val="E9B2BC"/>
          </a:solidFill>
          <a:ln w="9525">
            <a:noFill/>
          </a:ln>
        </p:spPr>
        <p:txBody>
          <a:bodyPr wrap="square">
            <a:spAutoFit/>
          </a:bodyPr>
          <a:p>
            <a:pPr marL="635" indent="-635" algn="just"/>
            <a:r>
              <a:rPr lang="en-US" sz="3200" b="1">
                <a:latin typeface="Calibri" panose="020F0502020204030204" pitchFamily="34" charset="0"/>
                <a:cs typeface="Calibri" panose="020F0502020204030204" pitchFamily="34" charset="0"/>
              </a:rPr>
              <a:t>The job:</a:t>
            </a:r>
            <a:r>
              <a:rPr lang="en-US" sz="3200" b="0">
                <a:latin typeface="Calibri" panose="020F0502020204030204" pitchFamily="34" charset="0"/>
                <a:cs typeface="Calibri" panose="020F0502020204030204" pitchFamily="34" charset="0"/>
              </a:rPr>
              <a:t> Florist.</a:t>
            </a:r>
            <a:endParaRPr lang="en-US" sz="3200" b="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animBg="1"/>
      <p:bldP spid="1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Text Box 99"/>
          <p:cNvSpPr txBox="1"/>
          <p:nvPr/>
        </p:nvSpPr>
        <p:spPr>
          <a:xfrm>
            <a:off x="487045" y="1192530"/>
            <a:ext cx="11546205" cy="1076325"/>
          </a:xfrm>
          <a:prstGeom prst="rect">
            <a:avLst/>
          </a:prstGeom>
          <a:noFill/>
          <a:ln w="9525">
            <a:noFill/>
          </a:ln>
        </p:spPr>
        <p:txBody>
          <a:bodyPr wrap="square">
            <a:spAutoFit/>
          </a:bodyPr>
          <a:lstStyle/>
          <a:p>
            <a:pPr marL="635" indent="-635" algn="just"/>
            <a:r>
              <a:rPr lang="en-US" sz="3200" b="1">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rPr>
              <a:t>There are some common jobs on the board and you have to choose one to write on a piece of paper. </a:t>
            </a:r>
            <a:endParaRPr lang="en-US" sz="3200">
              <a:latin typeface="Calibri" panose="020F0502020204030204" pitchFamily="34" charset="0"/>
              <a:cs typeface="Calibri" panose="020F0502020204030204" pitchFamily="34" charset="0"/>
            </a:endParaRPr>
          </a:p>
        </p:txBody>
      </p:sp>
      <p:sp>
        <p:nvSpPr>
          <p:cNvPr id="3"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EXTRA ACTIVITY</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487045" y="2214880"/>
            <a:ext cx="11469370" cy="1076325"/>
          </a:xfrm>
          <a:prstGeom prst="rect">
            <a:avLst/>
          </a:prstGeom>
          <a:noFill/>
          <a:ln w="9525">
            <a:noFill/>
          </a:ln>
        </p:spPr>
        <p:txBody>
          <a:bodyPr wrap="square">
            <a:spAutoFit/>
          </a:bodyPr>
          <a:p>
            <a:pPr marL="635" indent="-635" algn="just"/>
            <a:r>
              <a:rPr lang="en-US" sz="3200" b="1">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rPr>
              <a:t>Work in groups to swap their pieces of paper among the group members. You are not allowed to see the job in the paper.</a:t>
            </a:r>
            <a:endParaRPr lang="en-US" sz="3200">
              <a:latin typeface="Calibri" panose="020F0502020204030204" pitchFamily="34" charset="0"/>
              <a:cs typeface="Calibri" panose="020F0502020204030204" pitchFamily="34" charset="0"/>
            </a:endParaRPr>
          </a:p>
        </p:txBody>
      </p:sp>
      <p:sp>
        <p:nvSpPr>
          <p:cNvPr id="4" name="Text Box 3"/>
          <p:cNvSpPr txBox="1"/>
          <p:nvPr/>
        </p:nvSpPr>
        <p:spPr>
          <a:xfrm>
            <a:off x="426720" y="3218815"/>
            <a:ext cx="11529695" cy="1076325"/>
          </a:xfrm>
          <a:prstGeom prst="rect">
            <a:avLst/>
          </a:prstGeom>
          <a:noFill/>
          <a:ln w="9525">
            <a:noFill/>
          </a:ln>
        </p:spPr>
        <p:txBody>
          <a:bodyPr wrap="square">
            <a:spAutoFit/>
          </a:bodyPr>
          <a:p>
            <a:pPr marL="635" indent="-635" algn="just"/>
            <a:r>
              <a:rPr lang="en-US" sz="3200">
                <a:latin typeface="Calibri" panose="020F0502020204030204" pitchFamily="34" charset="0"/>
                <a:cs typeface="Calibri" panose="020F0502020204030204" pitchFamily="34" charset="0"/>
              </a:rPr>
              <a:t> - Show the paper you are having to other members and ask Yes/No questions about the job.</a:t>
            </a:r>
            <a:endParaRPr lang="en-US" sz="3200">
              <a:latin typeface="Calibri" panose="020F0502020204030204" pitchFamily="34" charset="0"/>
              <a:cs typeface="Calibri" panose="020F0502020204030204" pitchFamily="34" charset="0"/>
            </a:endParaRPr>
          </a:p>
        </p:txBody>
      </p:sp>
      <p:sp>
        <p:nvSpPr>
          <p:cNvPr id="5" name="Text Box 4"/>
          <p:cNvSpPr txBox="1"/>
          <p:nvPr/>
        </p:nvSpPr>
        <p:spPr>
          <a:xfrm>
            <a:off x="426720" y="4295140"/>
            <a:ext cx="11529695" cy="1076325"/>
          </a:xfrm>
          <a:prstGeom prst="rect">
            <a:avLst/>
          </a:prstGeom>
          <a:noFill/>
          <a:ln w="9525">
            <a:noFill/>
          </a:ln>
        </p:spPr>
        <p:txBody>
          <a:bodyPr wrap="square">
            <a:spAutoFit/>
          </a:bodyPr>
          <a:p>
            <a:pPr marL="635" indent="-635" algn="just"/>
            <a:r>
              <a:rPr lang="en-US" sz="3200" b="1">
                <a:latin typeface="Calibri" panose="020F0502020204030204" pitchFamily="34" charset="0"/>
                <a:cs typeface="Calibri" panose="020F0502020204030204" pitchFamily="34" charset="0"/>
              </a:rPr>
              <a:t>Example: </a:t>
            </a:r>
            <a:r>
              <a:rPr lang="en-US" sz="3200" i="1">
                <a:latin typeface="Calibri" panose="020F0502020204030204" pitchFamily="34" charset="0"/>
                <a:cs typeface="Calibri" panose="020F0502020204030204" pitchFamily="34" charset="0"/>
              </a:rPr>
              <a:t>Do I need to have skilful hands and a creative mind? Do I work with patients?</a:t>
            </a:r>
            <a:endParaRPr lang="en-US" sz="3200" i="1">
              <a:latin typeface="Calibri" panose="020F0502020204030204" pitchFamily="34" charset="0"/>
              <a:cs typeface="Calibri" panose="020F0502020204030204" pitchFamily="34" charset="0"/>
            </a:endParaRPr>
          </a:p>
        </p:txBody>
      </p:sp>
      <p:sp>
        <p:nvSpPr>
          <p:cNvPr id="6" name="Text Box 5"/>
          <p:cNvSpPr txBox="1"/>
          <p:nvPr/>
        </p:nvSpPr>
        <p:spPr>
          <a:xfrm>
            <a:off x="426720" y="5364480"/>
            <a:ext cx="11529695" cy="583565"/>
          </a:xfrm>
          <a:prstGeom prst="rect">
            <a:avLst/>
          </a:prstGeom>
          <a:noFill/>
          <a:ln w="9525">
            <a:noFill/>
          </a:ln>
        </p:spPr>
        <p:txBody>
          <a:bodyPr wrap="square">
            <a:spAutoFit/>
          </a:bodyPr>
          <a:p>
            <a:pPr marL="635" indent="-635" algn="just"/>
            <a:r>
              <a:rPr lang="en-US" sz="3200">
                <a:latin typeface="Calibri" panose="020F0502020204030204" pitchFamily="34" charset="0"/>
                <a:cs typeface="Calibri" panose="020F0502020204030204" pitchFamily="34" charset="0"/>
              </a:rPr>
              <a:t> - Guess the job.</a:t>
            </a:r>
            <a:endParaRPr lang="en-US" sz="320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strips(downLeft)">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trips(down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trips(down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strips(downLeft)">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394970" y="3813175"/>
            <a:ext cx="2826385"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WHAT’S YOUR FUTURE JOB?</a:t>
            </a:r>
            <a:endParaRPr lang="en-US"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Future Job</a:t>
            </a:r>
            <a:endParaRPr lang="en-GB" dirty="0">
              <a:solidFill>
                <a:schemeClr val="tx1"/>
              </a:solidFill>
            </a:endParaRPr>
          </a:p>
          <a:p>
            <a:r>
              <a:rPr lang="en-GB" dirty="0">
                <a:solidFill>
                  <a:schemeClr val="tx1"/>
                </a:solidFill>
              </a:rPr>
              <a:t>Option 2: </a:t>
            </a:r>
            <a:r>
              <a:rPr lang="en-US" dirty="0">
                <a:solidFill>
                  <a:schemeClr val="tx1"/>
                </a:solidFill>
              </a:rPr>
              <a:t>Dream Job Wish Wall</a:t>
            </a:r>
            <a:endParaRPr lang="en-US" dirty="0">
              <a:solidFill>
                <a:schemeClr val="tx1"/>
              </a:solidFill>
            </a:endParaRPr>
          </a:p>
        </p:txBody>
      </p:sp>
      <p:sp>
        <p:nvSpPr>
          <p:cNvPr id="21" name="Rectangle 20"/>
          <p:cNvSpPr/>
          <p:nvPr/>
        </p:nvSpPr>
        <p:spPr>
          <a:xfrm>
            <a:off x="5570855" y="1951355"/>
            <a:ext cx="6329680" cy="111760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74665" y="3126105"/>
            <a:ext cx="6327775" cy="24180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about the jobs that Khang and An want to do. Then complete the summary table.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Look at the jobs below. Which job might be appropriate for ach person in 3? Explain your choice.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Think about the job that you like or know well. Discuss the type of training, skill(s), and personal qualities which are necessary for it. Now present your group’s ideas and have the class guess the job you are describing.</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808480" y="2541905"/>
            <a:ext cx="507365" cy="127127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3221355" y="4059555"/>
            <a:ext cx="648335" cy="137033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64642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endParaRPr lang="en-US" sz="3600" b="1" dirty="0">
              <a:solidFill>
                <a:schemeClr val="bg1"/>
              </a:solidFill>
              <a:latin typeface="Myriad Pro" pitchFamily="34" charset="0"/>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1982" y="1914652"/>
            <a:ext cx="10274531" cy="2584450"/>
          </a:xfrm>
          <a:prstGeom prst="rect">
            <a:avLst/>
          </a:prstGeom>
          <a:noFill/>
        </p:spPr>
        <p:txBody>
          <a:bodyPr wrap="square" rtlCol="0">
            <a:spAutoFit/>
          </a:bodyPr>
          <a:lstStyle/>
          <a:p>
            <a:pPr>
              <a:lnSpc>
                <a:spcPct val="150000"/>
              </a:lnSpc>
            </a:pPr>
            <a:r>
              <a:rPr lang="en-US" sz="3600" dirty="0"/>
              <a:t>By the end of the lesson, students will be able to:</a:t>
            </a:r>
            <a:endParaRPr lang="en-US" sz="3600" dirty="0"/>
          </a:p>
          <a:p>
            <a:pPr marL="457200" indent="-457200">
              <a:lnSpc>
                <a:spcPct val="150000"/>
              </a:lnSpc>
              <a:buFont typeface="Courier New" panose="02070309020205020404" pitchFamily="49" charset="0"/>
              <a:buChar char="o"/>
            </a:pPr>
            <a:r>
              <a:rPr lang="en-US" sz="3600" dirty="0"/>
              <a:t>Know how to express hope and respond. </a:t>
            </a:r>
            <a:endParaRPr lang="en-US" sz="3600" dirty="0"/>
          </a:p>
          <a:p>
            <a:pPr marL="457200" indent="-457200">
              <a:lnSpc>
                <a:spcPct val="150000"/>
              </a:lnSpc>
              <a:buFont typeface="Courier New" panose="02070309020205020404" pitchFamily="49" charset="0"/>
              <a:buChar char="o"/>
            </a:pPr>
            <a:r>
              <a:rPr lang="en-US" sz="3600" dirty="0"/>
              <a:t>Talk about Jobs</a:t>
            </a:r>
            <a:endParaRPr lang="en-US" sz="3600"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2584450"/>
          </a:xfrm>
          <a:prstGeom prst="rect">
            <a:avLst/>
          </a:prstGeom>
          <a:noFill/>
        </p:spPr>
        <p:txBody>
          <a:bodyPr wrap="square" rtlCol="0">
            <a:spAutoFit/>
          </a:bodyPr>
          <a:lstStyle/>
          <a:p>
            <a:pPr>
              <a:lnSpc>
                <a:spcPct val="150000"/>
              </a:lnSpc>
            </a:pPr>
            <a:r>
              <a:rPr lang="en-US" sz="3600" dirty="0"/>
              <a:t>What have we learnt in this lesson?</a:t>
            </a:r>
            <a:endParaRPr lang="en-US" sz="3600" dirty="0"/>
          </a:p>
          <a:p>
            <a:pPr marL="457200" indent="-457200">
              <a:lnSpc>
                <a:spcPct val="150000"/>
              </a:lnSpc>
              <a:buFont typeface="Wingdings" panose="05000000000000000000" pitchFamily="2" charset="2"/>
              <a:buChar char="ü"/>
            </a:pPr>
            <a:r>
              <a:rPr lang="en-US" sz="3600" dirty="0">
                <a:sym typeface="+mn-ea"/>
              </a:rPr>
              <a:t>Know how to express hope and respond. </a:t>
            </a:r>
            <a:endParaRPr lang="en-US" sz="3600" dirty="0">
              <a:sym typeface="+mn-ea"/>
            </a:endParaRPr>
          </a:p>
          <a:p>
            <a:pPr marL="457200" indent="-457200">
              <a:lnSpc>
                <a:spcPct val="150000"/>
              </a:lnSpc>
              <a:buFont typeface="Wingdings" panose="05000000000000000000" pitchFamily="2" charset="2"/>
              <a:buChar char="ü"/>
            </a:pPr>
            <a:r>
              <a:rPr lang="en-US" sz="3600" dirty="0">
                <a:sym typeface="+mn-ea"/>
              </a:rPr>
              <a:t>Talk about Jobs</a:t>
            </a:r>
            <a:endParaRPr lang="en-US" sz="3600" dirty="0">
              <a:sym typeface="+mn-ea"/>
            </a:endParaRPr>
          </a:p>
        </p:txBody>
      </p:sp>
      <p:pic>
        <p:nvPicPr>
          <p:cNvPr id="2050" name="Picture 2" descr="Recruiting Action Plan Wrap-Up – firecracker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0515" y="1436370"/>
            <a:ext cx="266573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endParaRPr lang="en-US" sz="3600"/>
          </a:p>
          <a:p>
            <a:pPr>
              <a:lnSpc>
                <a:spcPct val="150000"/>
              </a:lnSpc>
            </a:pPr>
            <a:endParaRPr lang="en-US" sz="3600"/>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394970" y="3813175"/>
            <a:ext cx="2826385"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WHAT’S YOUR FUTURE JOB?</a:t>
            </a:r>
            <a:endParaRPr lang="en-US"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Future Job</a:t>
            </a:r>
            <a:endParaRPr lang="en-GB" dirty="0">
              <a:solidFill>
                <a:schemeClr val="tx1"/>
              </a:solidFill>
            </a:endParaRPr>
          </a:p>
          <a:p>
            <a:r>
              <a:rPr lang="en-GB" dirty="0">
                <a:solidFill>
                  <a:schemeClr val="tx1"/>
                </a:solidFill>
              </a:rPr>
              <a:t>Option 2: </a:t>
            </a:r>
            <a:r>
              <a:rPr lang="en-US" dirty="0">
                <a:solidFill>
                  <a:schemeClr val="tx1"/>
                </a:solidFill>
              </a:rPr>
              <a:t>Dream Job Wish Wall</a:t>
            </a:r>
            <a:endParaRPr lang="en-US" dirty="0">
              <a:solidFill>
                <a:schemeClr val="tx1"/>
              </a:solidFill>
            </a:endParaRPr>
          </a:p>
        </p:txBody>
      </p:sp>
      <p:sp>
        <p:nvSpPr>
          <p:cNvPr id="21" name="Rectangle 20"/>
          <p:cNvSpPr/>
          <p:nvPr/>
        </p:nvSpPr>
        <p:spPr>
          <a:xfrm>
            <a:off x="5570855" y="1951355"/>
            <a:ext cx="6329680" cy="111760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74665" y="3126105"/>
            <a:ext cx="6327775" cy="24180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about the jobs that Khang and An want to do. Then complete the summary table.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Look at the jobs below. Which job might be appropriate for ach person in 3? Explain your choice.</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Think about the job that you like or know well. Discuss the type of training, skill(s), and personal qualities which are necessary for it. Now present your group’s ideas and have the class guess the job you are describing.</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808480" y="2541905"/>
            <a:ext cx="507365" cy="127127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3221355" y="4059555"/>
            <a:ext cx="648335" cy="137033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64642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20"/>
          <p:cNvSpPr txBox="1"/>
          <p:nvPr/>
        </p:nvSpPr>
        <p:spPr>
          <a:xfrm>
            <a:off x="220345" y="1151890"/>
            <a:ext cx="11524615" cy="597535"/>
          </a:xfrm>
          <a:prstGeom prst="rect">
            <a:avLst/>
          </a:prstGeom>
          <a:noFill/>
        </p:spPr>
        <p:txBody>
          <a:bodyPr wrap="square">
            <a:noAutofit/>
          </a:bodyPr>
          <a:lstStyle/>
          <a:p>
            <a:pPr algn="just">
              <a:lnSpc>
                <a:spcPct val="100000"/>
              </a:lnSpc>
            </a:pPr>
            <a:r>
              <a:rPr lang="en-US" sz="3600" dirty="0"/>
              <a:t>- Ask some Ss about the job they want to do in the future. When Ss answer, say to them “</a:t>
            </a:r>
            <a:r>
              <a:rPr lang="en-US" sz="3600" i="1" dirty="0"/>
              <a:t>I hope you will…</a:t>
            </a:r>
            <a:r>
              <a:rPr lang="en-US" sz="3600" dirty="0"/>
              <a:t>”</a:t>
            </a:r>
            <a:endParaRPr lang="en-US" sz="3600" dirty="0"/>
          </a:p>
        </p:txBody>
      </p:sp>
      <p:sp>
        <p:nvSpPr>
          <p:cNvPr id="2" name="TextBox 20"/>
          <p:cNvSpPr txBox="1"/>
          <p:nvPr/>
        </p:nvSpPr>
        <p:spPr>
          <a:xfrm>
            <a:off x="220345" y="2397760"/>
            <a:ext cx="11524615" cy="597535"/>
          </a:xfrm>
          <a:prstGeom prst="rect">
            <a:avLst/>
          </a:prstGeom>
          <a:noFill/>
        </p:spPr>
        <p:txBody>
          <a:bodyPr wrap="square">
            <a:noAutofit/>
          </a:bodyPr>
          <a:lstStyle/>
          <a:p>
            <a:pPr algn="just">
              <a:lnSpc>
                <a:spcPct val="100000"/>
              </a:lnSpc>
            </a:pPr>
            <a:r>
              <a:rPr lang="en-US" sz="3600" dirty="0"/>
              <a:t>- You will learn to express hope and respond to it, and they will talk about their future jobs, too. </a:t>
            </a:r>
            <a:endParaRPr lang="en-US" sz="3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20"/>
          <p:cNvSpPr txBox="1"/>
          <p:nvPr/>
        </p:nvSpPr>
        <p:spPr>
          <a:xfrm>
            <a:off x="220345" y="1290320"/>
            <a:ext cx="11524615" cy="597535"/>
          </a:xfrm>
          <a:prstGeom prst="rect">
            <a:avLst/>
          </a:prstGeom>
          <a:noFill/>
        </p:spPr>
        <p:txBody>
          <a:bodyPr wrap="square">
            <a:noAutofit/>
          </a:bodyPr>
          <a:lstStyle/>
          <a:p>
            <a:pPr algn="just">
              <a:lnSpc>
                <a:spcPct val="100000"/>
              </a:lnSpc>
            </a:pPr>
            <a:r>
              <a:rPr lang="en-US" sz="3600" dirty="0"/>
              <a:t>- Some </a:t>
            </a:r>
            <a:r>
              <a:rPr lang="en-US" sz="3600" b="1" dirty="0"/>
              <a:t>Yes / No questions</a:t>
            </a:r>
            <a:r>
              <a:rPr lang="en-US" sz="3600" dirty="0"/>
              <a:t>:</a:t>
            </a:r>
            <a:endParaRPr lang="en-US" sz="3600" dirty="0"/>
          </a:p>
        </p:txBody>
      </p:sp>
      <p:sp>
        <p:nvSpPr>
          <p:cNvPr id="9" name="Text Box 8"/>
          <p:cNvSpPr txBox="1"/>
          <p:nvPr/>
        </p:nvSpPr>
        <p:spPr>
          <a:xfrm>
            <a:off x="487045" y="2323465"/>
            <a:ext cx="11450955" cy="2306955"/>
          </a:xfrm>
          <a:prstGeom prst="rect">
            <a:avLst/>
          </a:prstGeom>
          <a:noFill/>
          <a:ln w="9525">
            <a:noFill/>
          </a:ln>
        </p:spPr>
        <p:txBody>
          <a:bodyPr wrap="square">
            <a:spAutoFit/>
          </a:bodyPr>
          <a:lstStyle/>
          <a:p>
            <a:pPr marL="635" indent="-635"/>
            <a:r>
              <a:rPr lang="en-US" sz="3600">
                <a:solidFill>
                  <a:srgbClr val="000000"/>
                </a:solidFill>
                <a:latin typeface="Calibri" panose="020F0502020204030204" pitchFamily="34" charset="0"/>
                <a:cs typeface="Calibri" panose="020F0502020204030204" pitchFamily="34" charset="0"/>
              </a:rPr>
              <a:t>Is it possible to travel the world without flying?</a:t>
            </a:r>
            <a:endParaRPr lang="en-US" sz="3600">
              <a:solidFill>
                <a:srgbClr val="000000"/>
              </a:solidFill>
              <a:latin typeface="Calibri" panose="020F0502020204030204" pitchFamily="34" charset="0"/>
              <a:cs typeface="Calibri" panose="020F0502020204030204" pitchFamily="34" charset="0"/>
            </a:endParaRPr>
          </a:p>
          <a:p>
            <a:pPr marL="635" indent="-635"/>
            <a:r>
              <a:rPr lang="en-US" sz="3600">
                <a:solidFill>
                  <a:srgbClr val="000000"/>
                </a:solidFill>
                <a:latin typeface="Calibri" panose="020F0502020204030204" pitchFamily="34" charset="0"/>
                <a:cs typeface="Calibri" panose="020F0502020204030204" pitchFamily="34" charset="0"/>
              </a:rPr>
              <a:t>Is the Amazon rainforest the largest rainforest in the world?</a:t>
            </a:r>
            <a:endParaRPr lang="en-US" sz="3600">
              <a:solidFill>
                <a:srgbClr val="000000"/>
              </a:solidFill>
              <a:latin typeface="Calibri" panose="020F0502020204030204" pitchFamily="34" charset="0"/>
              <a:cs typeface="Calibri" panose="020F0502020204030204" pitchFamily="34" charset="0"/>
            </a:endParaRPr>
          </a:p>
          <a:p>
            <a:pPr marL="635" indent="-635"/>
            <a:r>
              <a:rPr lang="en-US" sz="3600">
                <a:solidFill>
                  <a:srgbClr val="000000"/>
                </a:solidFill>
                <a:latin typeface="Calibri" panose="020F0502020204030204" pitchFamily="34" charset="0"/>
                <a:cs typeface="Calibri" panose="020F0502020204030204" pitchFamily="34" charset="0"/>
              </a:rPr>
              <a:t> Is it possible to protect the world’s natural wonders for future generations?</a:t>
            </a:r>
            <a:endParaRPr lang="en-US" sz="360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20"/>
          <p:cNvSpPr txBox="1"/>
          <p:nvPr/>
        </p:nvSpPr>
        <p:spPr>
          <a:xfrm>
            <a:off x="2031365" y="2197735"/>
            <a:ext cx="8670925" cy="2344420"/>
          </a:xfrm>
          <a:prstGeom prst="rect">
            <a:avLst/>
          </a:prstGeom>
          <a:noFill/>
        </p:spPr>
        <p:txBody>
          <a:bodyPr wrap="square">
            <a:noAutofit/>
          </a:bodyPr>
          <a:lstStyle/>
          <a:p>
            <a:pPr algn="ctr"/>
            <a:r>
              <a:rPr lang="en-US" sz="8800" b="1" dirty="0">
                <a:solidFill>
                  <a:srgbClr val="FFFF00"/>
                </a:solidFill>
                <a:effectLst>
                  <a:outerShdw blurRad="38100" dist="38100" dir="2700000" algn="tl">
                    <a:srgbClr val="000000">
                      <a:alpha val="43137"/>
                    </a:srgbClr>
                  </a:outerShdw>
                </a:effectLst>
                <a:sym typeface="+mn-ea"/>
              </a:rPr>
              <a:t>Dream Job Wish Wall</a:t>
            </a:r>
            <a:endParaRPr lang="en-US" sz="8800" b="1" dirty="0">
              <a:solidFill>
                <a:srgbClr val="FFFF00"/>
              </a:solidFill>
              <a:effectLst>
                <a:outerShdw blurRad="38100" dist="38100" dir="2700000" algn="tl">
                  <a:srgbClr val="000000">
                    <a:alpha val="43137"/>
                  </a:srgbClr>
                </a:outerShdw>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20"/>
          <p:cNvSpPr txBox="1"/>
          <p:nvPr/>
        </p:nvSpPr>
        <p:spPr>
          <a:xfrm>
            <a:off x="-535940" y="751205"/>
            <a:ext cx="5945505" cy="1041400"/>
          </a:xfrm>
          <a:prstGeom prst="rect">
            <a:avLst/>
          </a:prstGeom>
          <a:noFill/>
        </p:spPr>
        <p:txBody>
          <a:bodyPr wrap="square">
            <a:noAutofit/>
          </a:bodyPr>
          <a:lstStyle/>
          <a:p>
            <a:pPr algn="ctr">
              <a:lnSpc>
                <a:spcPct val="100000"/>
              </a:lnSpc>
            </a:pPr>
            <a:r>
              <a:rPr lang="en-US" sz="6000" b="1" dirty="0">
                <a:solidFill>
                  <a:srgbClr val="FFFF00"/>
                </a:solidFill>
                <a:effectLst>
                  <a:outerShdw blurRad="38100" dist="38100" dir="2700000" algn="tl">
                    <a:srgbClr val="000000">
                      <a:alpha val="43137"/>
                    </a:srgbClr>
                  </a:outerShdw>
                </a:effectLst>
                <a:sym typeface="+mn-ea"/>
              </a:rPr>
              <a:t>How to play:</a:t>
            </a:r>
            <a:endParaRPr lang="en-US" sz="6000" b="1" dirty="0">
              <a:solidFill>
                <a:srgbClr val="FFFF00"/>
              </a:solidFill>
              <a:effectLst>
                <a:outerShdw blurRad="38100" dist="38100" dir="2700000" algn="tl">
                  <a:srgbClr val="000000">
                    <a:alpha val="43137"/>
                  </a:srgbClr>
                </a:outerShdw>
              </a:effectLst>
              <a:sym typeface="+mn-ea"/>
            </a:endParaRPr>
          </a:p>
        </p:txBody>
      </p:sp>
      <p:sp>
        <p:nvSpPr>
          <p:cNvPr id="7" name="TextBox 20"/>
          <p:cNvSpPr txBox="1"/>
          <p:nvPr/>
        </p:nvSpPr>
        <p:spPr>
          <a:xfrm>
            <a:off x="172720" y="1668780"/>
            <a:ext cx="11083290" cy="746125"/>
          </a:xfrm>
          <a:prstGeom prst="rect">
            <a:avLst/>
          </a:prstGeom>
          <a:noFill/>
        </p:spPr>
        <p:txBody>
          <a:bodyPr wrap="square">
            <a:noAutofit/>
          </a:bodyPr>
          <a:lstStyle/>
          <a:p>
            <a:pPr algn="just"/>
            <a:r>
              <a:rPr lang="en-US" sz="4000" dirty="0">
                <a:solidFill>
                  <a:schemeClr val="tx1"/>
                </a:solidFill>
                <a:effectLst/>
                <a:sym typeface="+mn-ea"/>
              </a:rPr>
              <a:t>- There is “Dream Job Wish Wall”</a:t>
            </a:r>
            <a:endParaRPr lang="en-US" sz="4000" dirty="0">
              <a:solidFill>
                <a:schemeClr val="tx1"/>
              </a:solidFill>
              <a:effectLst/>
              <a:sym typeface="+mn-ea"/>
            </a:endParaRPr>
          </a:p>
        </p:txBody>
      </p:sp>
      <p:sp>
        <p:nvSpPr>
          <p:cNvPr id="4" name="TextBox 20"/>
          <p:cNvSpPr txBox="1"/>
          <p:nvPr/>
        </p:nvSpPr>
        <p:spPr>
          <a:xfrm>
            <a:off x="172720" y="2287905"/>
            <a:ext cx="11680190" cy="746125"/>
          </a:xfrm>
          <a:prstGeom prst="rect">
            <a:avLst/>
          </a:prstGeom>
          <a:noFill/>
        </p:spPr>
        <p:txBody>
          <a:bodyPr wrap="square">
            <a:noAutofit/>
          </a:bodyPr>
          <a:lstStyle/>
          <a:p>
            <a:pPr algn="just"/>
            <a:r>
              <a:rPr lang="en-US" sz="4000" dirty="0">
                <a:solidFill>
                  <a:schemeClr val="tx1"/>
                </a:solidFill>
                <a:effectLst/>
                <a:sym typeface="+mn-ea"/>
              </a:rPr>
              <a:t>- On sticky notes, you write down your dream jobs, using the phrase </a:t>
            </a:r>
            <a:r>
              <a:rPr lang="en-US" sz="4000" dirty="0">
                <a:solidFill>
                  <a:schemeClr val="tx1"/>
                </a:solidFill>
                <a:effectLst/>
                <a:highlight>
                  <a:srgbClr val="00FF00"/>
                </a:highlight>
                <a:sym typeface="+mn-ea"/>
              </a:rPr>
              <a:t>“I hope to someday…..”</a:t>
            </a:r>
            <a:endParaRPr lang="en-US" sz="4000" dirty="0">
              <a:solidFill>
                <a:schemeClr val="tx1"/>
              </a:solidFill>
              <a:effectLst/>
              <a:highlight>
                <a:srgbClr val="00FF00"/>
              </a:highlight>
              <a:sym typeface="+mn-ea"/>
            </a:endParaRPr>
          </a:p>
        </p:txBody>
      </p:sp>
      <p:sp>
        <p:nvSpPr>
          <p:cNvPr id="8" name="TextBox 20"/>
          <p:cNvSpPr txBox="1"/>
          <p:nvPr/>
        </p:nvSpPr>
        <p:spPr>
          <a:xfrm>
            <a:off x="172720" y="3508375"/>
            <a:ext cx="11680190" cy="746125"/>
          </a:xfrm>
          <a:prstGeom prst="rect">
            <a:avLst/>
          </a:prstGeom>
          <a:noFill/>
        </p:spPr>
        <p:txBody>
          <a:bodyPr wrap="square">
            <a:noAutofit/>
          </a:bodyPr>
          <a:lstStyle/>
          <a:p>
            <a:pPr algn="just"/>
            <a:r>
              <a:rPr lang="en-US" sz="4000" b="1" i="1" dirty="0">
                <a:solidFill>
                  <a:schemeClr val="tx1"/>
                </a:solidFill>
                <a:effectLst/>
                <a:sym typeface="+mn-ea"/>
              </a:rPr>
              <a:t>Example:</a:t>
            </a:r>
            <a:endParaRPr lang="en-US" sz="4000" b="1" i="1" dirty="0">
              <a:solidFill>
                <a:schemeClr val="tx1"/>
              </a:solidFill>
              <a:effectLst/>
              <a:sym typeface="+mn-ea"/>
            </a:endParaRPr>
          </a:p>
          <a:p>
            <a:pPr algn="just"/>
            <a:r>
              <a:rPr lang="en-US" sz="4000" i="1" dirty="0">
                <a:solidFill>
                  <a:schemeClr val="tx1"/>
                </a:solidFill>
                <a:effectLst/>
                <a:sym typeface="+mn-ea"/>
              </a:rPr>
              <a:t>“I hope to someday become a doctor who brings medical care to undeserved communities”</a:t>
            </a:r>
            <a:endParaRPr lang="en-US" sz="4000" i="1" dirty="0">
              <a:solidFill>
                <a:schemeClr val="tx1"/>
              </a:solidFill>
              <a:effectLst/>
              <a:sym typeface="+mn-ea"/>
            </a:endParaRPr>
          </a:p>
          <a:p>
            <a:pPr algn="just"/>
            <a:r>
              <a:rPr lang="en-US" sz="4000" i="1" dirty="0">
                <a:solidFill>
                  <a:schemeClr val="tx1"/>
                </a:solidFill>
                <a:effectLst/>
                <a:sym typeface="+mn-ea"/>
              </a:rPr>
              <a:t>“I hope to someday design educational video games that make learning fun and engag</a:t>
            </a:r>
            <a:r>
              <a:rPr lang="en-US" sz="4000" dirty="0">
                <a:solidFill>
                  <a:schemeClr val="tx1"/>
                </a:solidFill>
                <a:effectLst/>
                <a:sym typeface="+mn-ea"/>
              </a:rPr>
              <a:t>ing”</a:t>
            </a:r>
            <a:endParaRPr lang="en-US" sz="4000" dirty="0">
              <a:solidFill>
                <a:schemeClr val="tx1"/>
              </a:solidFill>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effectLst>
                  <a:glow rad="88900">
                    <a:schemeClr val="bg1"/>
                  </a:glow>
                </a:effectLst>
                <a:cs typeface="Arial" panose="020B0604020202020204" pitchFamily="34" charset="0"/>
              </a:rPr>
              <a:t>Listen and read the conversations below. Pay attention to the highlighted parts.</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 Box 2"/>
          <p:cNvSpPr txBox="1"/>
          <p:nvPr/>
        </p:nvSpPr>
        <p:spPr>
          <a:xfrm>
            <a:off x="927735" y="2910205"/>
            <a:ext cx="10895330" cy="2061210"/>
          </a:xfrm>
          <a:prstGeom prst="rect">
            <a:avLst/>
          </a:prstGeom>
          <a:solidFill>
            <a:srgbClr val="FFFFFF"/>
          </a:solidFill>
          <a:ln w="38100">
            <a:solidFill>
              <a:schemeClr val="accent1"/>
            </a:solidFill>
          </a:ln>
        </p:spPr>
        <p:txBody>
          <a:bodyPr wrap="square" rtlCol="0" anchor="t">
            <a:spAutoFit/>
          </a:bodyPr>
          <a:lstStyle/>
          <a:p>
            <a:pPr algn="just"/>
            <a:r>
              <a:rPr lang="en-US" sz="3200" b="1"/>
              <a:t>Nick:</a:t>
            </a:r>
            <a:r>
              <a:rPr lang="en-US" sz="3200"/>
              <a:t> Yeah. My art teacher says I have such a good sense of style that I should get formal training in fashion design after high school. </a:t>
            </a:r>
            <a:endParaRPr lang="en-US" sz="3200"/>
          </a:p>
          <a:p>
            <a:pPr algn="just"/>
            <a:r>
              <a:rPr lang="en-US" sz="3200" b="1"/>
              <a:t>Mi:</a:t>
            </a:r>
            <a:r>
              <a:rPr lang="en-US" sz="3200"/>
              <a:t> </a:t>
            </a:r>
            <a:r>
              <a:rPr lang="en-US" sz="3200">
                <a:highlight>
                  <a:srgbClr val="FFFF00"/>
                </a:highlight>
              </a:rPr>
              <a:t>Hope</a:t>
            </a:r>
            <a:r>
              <a:rPr lang="en-US" sz="3200"/>
              <a:t> you’ll achieve your dream. </a:t>
            </a:r>
            <a:endParaRPr lang="en-US" sz="3200"/>
          </a:p>
        </p:txBody>
      </p:sp>
      <p:sp>
        <p:nvSpPr>
          <p:cNvPr id="100" name="Text Box 99"/>
          <p:cNvSpPr txBox="1"/>
          <p:nvPr/>
        </p:nvSpPr>
        <p:spPr>
          <a:xfrm>
            <a:off x="843915" y="2145665"/>
            <a:ext cx="9967595" cy="583565"/>
          </a:xfrm>
          <a:prstGeom prst="rect">
            <a:avLst/>
          </a:prstGeom>
          <a:noFill/>
          <a:ln w="9525">
            <a:noFill/>
          </a:ln>
        </p:spPr>
        <p:txBody>
          <a:bodyPr wrap="square">
            <a:spAutoFit/>
          </a:bodyPr>
          <a:lstStyle/>
          <a:p>
            <a:pPr marL="635" indent="-635"/>
            <a:r>
              <a:rPr lang="en-US" sz="3200" b="0">
                <a:latin typeface="Calibri" panose="020F0502020204030204" pitchFamily="34" charset="0"/>
                <a:cs typeface="Calibri" panose="020F0502020204030204" pitchFamily="34" charset="0"/>
              </a:rPr>
              <a:t>- Look at </a:t>
            </a:r>
            <a:r>
              <a:rPr lang="en-US" sz="3200">
                <a:latin typeface="Calibri" panose="020F0502020204030204" pitchFamily="34" charset="0"/>
                <a:cs typeface="Calibri" panose="020F0502020204030204" pitchFamily="34" charset="0"/>
                <a:sym typeface="+mn-ea"/>
              </a:rPr>
              <a:t>the exchange between Mi and Nick </a:t>
            </a:r>
            <a:r>
              <a:rPr lang="en-US" sz="3200" b="0">
                <a:latin typeface="Calibri" panose="020F0502020204030204" pitchFamily="34" charset="0"/>
                <a:cs typeface="Calibri" panose="020F0502020204030204" pitchFamily="34" charset="0"/>
              </a:rPr>
              <a:t>page 124</a:t>
            </a:r>
            <a:endParaRPr lang="en-US" sz="3200" b="0">
              <a:latin typeface="Calibri" panose="020F0502020204030204" pitchFamily="34" charset="0"/>
              <a:cs typeface="Calibri" panose="020F0502020204030204" pitchFamily="34" charset="0"/>
            </a:endParaRPr>
          </a:p>
        </p:txBody>
      </p:sp>
      <p:sp>
        <p:nvSpPr>
          <p:cNvPr id="2" name="Text Box 1"/>
          <p:cNvSpPr txBox="1"/>
          <p:nvPr/>
        </p:nvSpPr>
        <p:spPr>
          <a:xfrm>
            <a:off x="735330" y="7954010"/>
            <a:ext cx="11092180" cy="1568450"/>
          </a:xfrm>
          <a:prstGeom prst="rect">
            <a:avLst/>
          </a:prstGeom>
          <a:solidFill>
            <a:srgbClr val="FFFFFF"/>
          </a:solidFill>
          <a:ln w="38100">
            <a:solidFill>
              <a:schemeClr val="accent1"/>
            </a:solidFill>
          </a:ln>
        </p:spPr>
        <p:txBody>
          <a:bodyPr wrap="square" rtlCol="0" anchor="t">
            <a:spAutoFit/>
          </a:bodyPr>
          <a:lstStyle/>
          <a:p>
            <a:pPr algn="just"/>
            <a:r>
              <a:rPr lang="en-US" sz="3200" b="1"/>
              <a:t>Minh:</a:t>
            </a:r>
            <a:r>
              <a:rPr lang="en-US" sz="3200"/>
              <a:t> I’ve filled in the registration form. </a:t>
            </a:r>
            <a:r>
              <a:rPr lang="en-US" sz="3200">
                <a:highlight>
                  <a:srgbClr val="FFFF00"/>
                </a:highlight>
              </a:rPr>
              <a:t>Hopefully, </a:t>
            </a:r>
            <a:r>
              <a:rPr lang="en-US" sz="3200"/>
              <a:t>I’ll be a member of the Science club. </a:t>
            </a:r>
            <a:endParaRPr lang="en-US" sz="3200"/>
          </a:p>
          <a:p>
            <a:pPr algn="just"/>
            <a:r>
              <a:rPr lang="en-US" sz="3200" b="1"/>
              <a:t>Duong</a:t>
            </a:r>
            <a:r>
              <a:rPr lang="en-US" sz="3200"/>
              <a:t>: I hope so, too. </a:t>
            </a:r>
            <a:endParaRPr lang="en-US" sz="3200"/>
          </a:p>
        </p:txBody>
      </p:sp>
      <p:sp>
        <p:nvSpPr>
          <p:cNvPr id="4" name="Text Box 3"/>
          <p:cNvSpPr txBox="1"/>
          <p:nvPr/>
        </p:nvSpPr>
        <p:spPr>
          <a:xfrm>
            <a:off x="735330" y="9884410"/>
            <a:ext cx="11092180" cy="1568450"/>
          </a:xfrm>
          <a:prstGeom prst="rect">
            <a:avLst/>
          </a:prstGeom>
          <a:solidFill>
            <a:srgbClr val="FFFFFF"/>
          </a:solidFill>
          <a:ln w="38100">
            <a:solidFill>
              <a:schemeClr val="accent2"/>
            </a:solidFill>
          </a:ln>
        </p:spPr>
        <p:txBody>
          <a:bodyPr wrap="square" rtlCol="0" anchor="t">
            <a:spAutoFit/>
          </a:bodyPr>
          <a:lstStyle/>
          <a:p>
            <a:pPr algn="just"/>
            <a:r>
              <a:rPr lang="en-US" sz="3200" b="1"/>
              <a:t>Student:</a:t>
            </a:r>
            <a:r>
              <a:rPr lang="en-US" sz="3200"/>
              <a:t> Here’s my teacher’s reference letter. I </a:t>
            </a:r>
            <a:r>
              <a:rPr lang="en-US" sz="3200">
                <a:highlight>
                  <a:srgbClr val="FFFF00"/>
                </a:highlight>
              </a:rPr>
              <a:t>hope</a:t>
            </a:r>
            <a:r>
              <a:rPr lang="en-US" sz="3200"/>
              <a:t> I’ll get the job. </a:t>
            </a:r>
            <a:endParaRPr lang="en-US" sz="3200"/>
          </a:p>
          <a:p>
            <a:pPr algn="just"/>
            <a:r>
              <a:rPr lang="en-US" sz="3200" b="1"/>
              <a:t>Staff:</a:t>
            </a:r>
            <a:r>
              <a:rPr lang="en-US" sz="3200"/>
              <a:t> Thank you. Good luck.</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11432</Words>
  <PresentationFormat>Widescreen</PresentationFormat>
  <Paragraphs>430</Paragraphs>
  <Slides>32</Slides>
  <Notes>26</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SimSun</vt:lpstr>
      <vt:lpstr>Wingdings</vt:lpstr>
      <vt:lpstr>Myriad Pro</vt:lpstr>
      <vt:lpstr>Segoe Print</vt:lpstr>
      <vt:lpstr>Courier New</vt:lpstr>
      <vt:lpstr>Adobe Gothic Std B</vt:lpstr>
      <vt:lpstr>Yu Gothic UI Semibold</vt:lpstr>
      <vt:lpstr>Calibri</vt:lpstr>
      <vt:lpstr>Microsoft YaHei</vt:lpstr>
      <vt:lpstr>Arial Unicode MS</vt:lpstr>
      <vt:lpstr>Calibri Light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2023-12-27T01:34:36Z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1033-12.2.0.13359</vt:lpwstr>
  </property>
</Properties>
</file>