
<file path=[Content_Types].xml><?xml version="1.0" encoding="utf-8"?>
<Types xmlns="http://schemas.openxmlformats.org/package/2006/content-types">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6858000" cy="9906000" type="A4"/>
  <p:notesSz cx="6858000" cy="9144000"/>
  <p:defaultTextStyle>
    <a:defPPr marL="0" marR="0" indent="0" algn="l" defTabSz="403068" rtl="0" fontAlgn="auto" latinLnBrk="1" hangingPunct="0">
      <a:lnSpc>
        <a:spcPct val="100000"/>
      </a:lnSpc>
      <a:spcBef>
        <a:spcPts val="0"/>
      </a:spcBef>
      <a:spcAft>
        <a:spcPts val="0"/>
      </a:spcAft>
      <a:buClrTx/>
      <a:buSzTx/>
      <a:buFontTx/>
      <a:buNone/>
      <a:tabLst/>
      <a:defRPr kumimoji="0" sz="793" b="0" i="0" u="none" strike="noStrike" cap="none" spc="0" normalizeH="0" baseline="0">
        <a:ln>
          <a:noFill/>
        </a:ln>
        <a:solidFill>
          <a:srgbClr val="000000"/>
        </a:solidFill>
        <a:effectLst/>
        <a:uFillTx/>
      </a:defRPr>
    </a:defPPr>
    <a:lvl1pPr marL="40283" marR="40283" indent="0"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1pPr>
    <a:lvl2pPr marL="40283" marR="40283" indent="151150"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2pPr>
    <a:lvl3pPr marL="40283" marR="40283" indent="30230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3pPr>
    <a:lvl4pPr marL="40283" marR="40283" indent="45345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4pPr>
    <a:lvl5pPr marL="40283" marR="40283" indent="60460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5pPr>
    <a:lvl6pPr marL="40283" marR="40283" indent="75575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6pPr>
    <a:lvl7pPr marL="40283" marR="40283" indent="90690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7pPr>
    <a:lvl8pPr marL="40283" marR="40283" indent="105805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8pPr>
    <a:lvl9pPr marL="40283" marR="40283" indent="1209203"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232323"/>
        </a:fontRef>
        <a:srgbClr val="232323"/>
      </a:tcTxStyle>
      <a:tcStyle>
        <a:tcBdr>
          <a:left>
            <a:ln w="28575"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firstCol>
    <a:lastRow>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28575"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lastRow>
    <a:firstRow>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28575"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firstRow>
  </a:tblStyle>
  <a:tblStyle styleId="{C7B018BB-80A7-4F77-B60F-C8B233D01FF8}" styleName="">
    <a:tblBg/>
    <a:wholeTbl>
      <a:tcTxStyle>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a:font>
          <a:latin typeface="Helvetica Neue Medium"/>
          <a:ea typeface="Helvetica Neue Medium"/>
          <a:cs typeface="Helvetica Neue Medium"/>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a:fontRef idx="minor">
          <a:srgbClr val="000000"/>
        </a:fontRef>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a:font>
          <a:latin typeface="Helvetica Neue Medium"/>
          <a:ea typeface="Helvetica Neue Medium"/>
          <a:cs typeface="Helvetica Neue Medium"/>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a:fontRef idx="minor">
          <a:srgbClr val="000000"/>
        </a:fontRef>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Ref idx="minor">
          <a:srgbClr val="000000"/>
        </a:fontRef>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10"/>
    <p:restoredTop sz="94680"/>
  </p:normalViewPr>
  <p:slideViewPr>
    <p:cSldViewPr snapToGrid="0" snapToObjects="1">
      <p:cViewPr varScale="1">
        <p:scale>
          <a:sx n="132" d="100"/>
          <a:sy n="132" d="100"/>
        </p:scale>
        <p:origin x="516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306089126256281E-2"/>
          <c:y val="6.9576929469632828E-2"/>
          <c:w val="0.89434561445713523"/>
          <c:h val="0.84597355176157107"/>
        </c:manualLayout>
      </c:layout>
      <c:lineChart>
        <c:grouping val="standard"/>
        <c:varyColors val="0"/>
        <c:ser>
          <c:idx val="0"/>
          <c:order val="0"/>
          <c:tx>
            <c:strRef>
              <c:f>Sheet1!$A$2</c:f>
              <c:strCache>
                <c:ptCount val="1"/>
                <c:pt idx="0">
                  <c:v>Region 1</c:v>
                </c:pt>
              </c:strCache>
            </c:strRef>
          </c:tx>
          <c:spPr>
            <a:ln w="63500" cap="flat">
              <a:solidFill>
                <a:schemeClr val="accent5"/>
              </a:solidFill>
              <a:prstDash val="solid"/>
              <a:miter lim="400000"/>
            </a:ln>
            <a:effectLst/>
          </c:spPr>
          <c:marker>
            <c:symbol val="circle"/>
            <c:size val="18"/>
            <c:spPr>
              <a:solidFill>
                <a:srgbClr val="FFFFFF"/>
              </a:solidFill>
              <a:ln w="63500" cap="flat">
                <a:solidFill>
                  <a:schemeClr val="accent5"/>
                </a:solidFill>
                <a:prstDash val="solid"/>
                <a:miter lim="400000"/>
              </a:ln>
              <a:effectLst/>
            </c:spPr>
          </c:marker>
          <c:cat>
            <c:strRef>
              <c:f>Sheet1!$B$1:$E$1</c:f>
              <c:strCache>
                <c:ptCount val="4"/>
                <c:pt idx="0">
                  <c:v>Point 1</c:v>
                </c:pt>
                <c:pt idx="1">
                  <c:v>Point 2</c:v>
                </c:pt>
                <c:pt idx="2">
                  <c:v>Point 3</c:v>
                </c:pt>
                <c:pt idx="3">
                  <c:v>Point 4</c:v>
                </c:pt>
              </c:strCache>
            </c:strRef>
          </c:cat>
          <c:val>
            <c:numRef>
              <c:f>Sheet1!$B$2:$E$2</c:f>
              <c:numCache>
                <c:formatCode>General</c:formatCode>
                <c:ptCount val="4"/>
                <c:pt idx="0">
                  <c:v>17</c:v>
                </c:pt>
                <c:pt idx="1">
                  <c:v>26</c:v>
                </c:pt>
                <c:pt idx="2">
                  <c:v>53</c:v>
                </c:pt>
                <c:pt idx="3">
                  <c:v>96</c:v>
                </c:pt>
              </c:numCache>
            </c:numRef>
          </c:val>
          <c:smooth val="0"/>
          <c:extLst>
            <c:ext xmlns:c16="http://schemas.microsoft.com/office/drawing/2014/chart" uri="{C3380CC4-5D6E-409C-BE32-E72D297353CC}">
              <c16:uniqueId val="{00000000-2492-AB40-A7CC-87F9C968CF78}"/>
            </c:ext>
          </c:extLst>
        </c:ser>
        <c:ser>
          <c:idx val="1"/>
          <c:order val="1"/>
          <c:tx>
            <c:strRef>
              <c:f>Sheet1!$A$3</c:f>
              <c:strCache>
                <c:ptCount val="1"/>
                <c:pt idx="0">
                  <c:v>Region 2</c:v>
                </c:pt>
              </c:strCache>
            </c:strRef>
          </c:tx>
          <c:spPr>
            <a:ln w="63500" cap="flat">
              <a:solidFill>
                <a:schemeClr val="accent4"/>
              </a:solidFill>
              <a:prstDash val="solid"/>
              <a:miter lim="400000"/>
            </a:ln>
            <a:effectLst/>
          </c:spPr>
          <c:marker>
            <c:symbol val="circle"/>
            <c:size val="18"/>
            <c:spPr>
              <a:solidFill>
                <a:srgbClr val="FFFFFF"/>
              </a:solidFill>
              <a:ln w="63500" cap="flat">
                <a:solidFill>
                  <a:schemeClr val="accent4"/>
                </a:solidFill>
                <a:prstDash val="solid"/>
                <a:miter lim="400000"/>
              </a:ln>
              <a:effectLst/>
            </c:spPr>
          </c:marker>
          <c:cat>
            <c:strRef>
              <c:f>Sheet1!$B$1:$E$1</c:f>
              <c:strCache>
                <c:ptCount val="4"/>
                <c:pt idx="0">
                  <c:v>Point 1</c:v>
                </c:pt>
                <c:pt idx="1">
                  <c:v>Point 2</c:v>
                </c:pt>
                <c:pt idx="2">
                  <c:v>Point 3</c:v>
                </c:pt>
                <c:pt idx="3">
                  <c:v>Point 4</c:v>
                </c:pt>
              </c:strCache>
            </c:strRef>
          </c:cat>
          <c:val>
            <c:numRef>
              <c:f>Sheet1!$B$3:$E$3</c:f>
              <c:numCache>
                <c:formatCode>General</c:formatCode>
                <c:ptCount val="4"/>
                <c:pt idx="0">
                  <c:v>55</c:v>
                </c:pt>
                <c:pt idx="1">
                  <c:v>43</c:v>
                </c:pt>
                <c:pt idx="2">
                  <c:v>70</c:v>
                </c:pt>
                <c:pt idx="3">
                  <c:v>58</c:v>
                </c:pt>
              </c:numCache>
            </c:numRef>
          </c:val>
          <c:smooth val="0"/>
          <c:extLst>
            <c:ext xmlns:c16="http://schemas.microsoft.com/office/drawing/2014/chart" uri="{C3380CC4-5D6E-409C-BE32-E72D297353CC}">
              <c16:uniqueId val="{00000001-2492-AB40-A7CC-87F9C968CF78}"/>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none"/>
        <c:minorTickMark val="none"/>
        <c:tickLblPos val="none"/>
        <c:spPr>
          <a:ln w="12700" cap="flat">
            <a:noFill/>
            <a:miter lim="400000"/>
          </a:ln>
        </c:spPr>
        <c:txPr>
          <a:bodyPr rot="0"/>
          <a:lstStyle/>
          <a:p>
            <a:pPr>
              <a:defRPr sz="3000" b="0" i="0" u="none" strike="noStrike">
                <a:solidFill>
                  <a:srgbClr val="323C40"/>
                </a:solidFill>
                <a:latin typeface="Ubuntu"/>
              </a:defRPr>
            </a:pPr>
            <a:endParaRPr lang="en-US"/>
          </a:p>
        </c:txPr>
        <c:crossAx val="2094734553"/>
        <c:crosses val="autoZero"/>
        <c:auto val="1"/>
        <c:lblAlgn val="ctr"/>
        <c:lblOffset val="100"/>
        <c:noMultiLvlLbl val="1"/>
      </c:catAx>
      <c:valAx>
        <c:axId val="2094734553"/>
        <c:scaling>
          <c:orientation val="minMax"/>
        </c:scaling>
        <c:delete val="0"/>
        <c:axPos val="l"/>
        <c:majorGridlines>
          <c:spPr>
            <a:ln w="12700" cap="flat">
              <a:noFill/>
              <a:miter lim="400000"/>
            </a:ln>
          </c:spPr>
        </c:majorGridlines>
        <c:numFmt formatCode="General" sourceLinked="0"/>
        <c:majorTickMark val="none"/>
        <c:minorTickMark val="none"/>
        <c:tickLblPos val="none"/>
        <c:spPr>
          <a:ln w="12700" cap="flat">
            <a:noFill/>
            <a:miter lim="400000"/>
          </a:ln>
        </c:spPr>
        <c:txPr>
          <a:bodyPr rot="0"/>
          <a:lstStyle/>
          <a:p>
            <a:pPr>
              <a:defRPr sz="3000" b="0" i="0" u="none" strike="noStrike">
                <a:solidFill>
                  <a:srgbClr val="323C40"/>
                </a:solidFill>
                <a:latin typeface="Ubuntu"/>
              </a:defRPr>
            </a:pPr>
            <a:endParaRPr lang="en-US"/>
          </a:p>
        </c:txPr>
        <c:crossAx val="2094734552"/>
        <c:crosses val="autoZero"/>
        <c:crossBetween val="midCat"/>
        <c:majorUnit val="25"/>
        <c:minorUnit val="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0.11529499999999999"/>
          <c:y val="5.0000000000000001E-3"/>
          <c:w val="0.76824999999999999"/>
          <c:h val="0.83191400000000004"/>
        </c:manualLayout>
      </c:layout>
      <c:pieChart>
        <c:varyColors val="0"/>
        <c:ser>
          <c:idx val="0"/>
          <c:order val="0"/>
          <c:tx>
            <c:strRef>
              <c:f>Sheet1!$A$2</c:f>
              <c:strCache>
                <c:ptCount val="1"/>
                <c:pt idx="0">
                  <c:v>Region 1</c:v>
                </c:pt>
              </c:strCache>
            </c:strRef>
          </c:tx>
          <c:spPr>
            <a:solidFill>
              <a:srgbClr val="323C40"/>
            </a:solidFill>
            <a:ln w="12700" cap="flat">
              <a:noFill/>
              <a:miter lim="400000"/>
            </a:ln>
            <a:effectLst/>
          </c:spPr>
          <c:dPt>
            <c:idx val="0"/>
            <c:bubble3D val="0"/>
            <c:spPr>
              <a:solidFill>
                <a:schemeClr val="accent5"/>
              </a:solidFill>
              <a:ln w="12700" cap="flat">
                <a:noFill/>
                <a:miter lim="400000"/>
              </a:ln>
              <a:effectLst/>
            </c:spPr>
            <c:extLst>
              <c:ext xmlns:c16="http://schemas.microsoft.com/office/drawing/2014/chart" uri="{C3380CC4-5D6E-409C-BE32-E72D297353CC}">
                <c16:uniqueId val="{00000001-5A9C-734C-A0F7-9E0B74465E9D}"/>
              </c:ext>
            </c:extLst>
          </c:dPt>
          <c:dPt>
            <c:idx val="1"/>
            <c:bubble3D val="0"/>
            <c:spPr>
              <a:solidFill>
                <a:schemeClr val="accent4">
                  <a:alpha val="50000"/>
                </a:schemeClr>
              </a:solidFill>
              <a:ln w="12700" cap="flat">
                <a:noFill/>
                <a:miter lim="400000"/>
              </a:ln>
              <a:effectLst/>
            </c:spPr>
            <c:extLst>
              <c:ext xmlns:c16="http://schemas.microsoft.com/office/drawing/2014/chart" uri="{C3380CC4-5D6E-409C-BE32-E72D297353CC}">
                <c16:uniqueId val="{00000003-5A9C-734C-A0F7-9E0B74465E9D}"/>
              </c:ext>
            </c:extLst>
          </c:dPt>
          <c:dPt>
            <c:idx val="2"/>
            <c:bubble3D val="0"/>
            <c:spPr>
              <a:solidFill>
                <a:schemeClr val="accent1">
                  <a:alpha val="50000"/>
                </a:schemeClr>
              </a:solidFill>
              <a:ln w="12700" cap="flat">
                <a:noFill/>
                <a:miter lim="400000"/>
              </a:ln>
              <a:effectLst/>
            </c:spPr>
            <c:extLst>
              <c:ext xmlns:c16="http://schemas.microsoft.com/office/drawing/2014/chart" uri="{C3380CC4-5D6E-409C-BE32-E72D297353CC}">
                <c16:uniqueId val="{00000005-5A9C-734C-A0F7-9E0B74465E9D}"/>
              </c:ext>
            </c:extLst>
          </c:dPt>
          <c:dPt>
            <c:idx val="3"/>
            <c:bubble3D val="0"/>
            <c:spPr>
              <a:solidFill>
                <a:schemeClr val="accent2">
                  <a:alpha val="50000"/>
                </a:schemeClr>
              </a:solidFill>
              <a:ln w="12700" cap="flat">
                <a:noFill/>
                <a:miter lim="400000"/>
              </a:ln>
              <a:effectLst/>
            </c:spPr>
            <c:extLst>
              <c:ext xmlns:c16="http://schemas.microsoft.com/office/drawing/2014/chart" uri="{C3380CC4-5D6E-409C-BE32-E72D297353CC}">
                <c16:uniqueId val="{00000007-5A9C-734C-A0F7-9E0B74465E9D}"/>
              </c:ext>
            </c:extLst>
          </c:dPt>
          <c:dLbls>
            <c:dLbl>
              <c:idx val="0"/>
              <c:layout>
                <c:manualLayout>
                  <c:x val="-0.1829434950411038"/>
                  <c:y val="-1.7007515293786871E-2"/>
                </c:manualLayout>
              </c:layout>
              <c:tx>
                <c:rich>
                  <a:bodyPr/>
                  <a:lstStyle/>
                  <a:p>
                    <a:pPr>
                      <a:defRPr sz="1220" b="0" i="0" u="none" strike="noStrike">
                        <a:solidFill>
                          <a:srgbClr val="FFFFFF"/>
                        </a:solidFill>
                        <a:effectLst>
                          <a:outerShdw blurRad="127000" dist="67896" dir="2388334" algn="tl">
                            <a:srgbClr val="000000">
                              <a:alpha val="79310"/>
                            </a:srgbClr>
                          </a:outerShdw>
                        </a:effectLst>
                        <a:latin typeface="Ubuntu"/>
                      </a:defRPr>
                    </a:pPr>
                    <a:fld id="{6E601558-CDC7-1946-B7BE-773B9E410176}" type="PERCENTAGE">
                      <a:rPr lang="en-US" sz="1220" b="0" i="0"/>
                      <a:pPr>
                        <a:defRPr sz="1220" b="0" i="0" u="none" strike="noStrike">
                          <a:solidFill>
                            <a:srgbClr val="FFFFFF"/>
                          </a:solidFill>
                          <a:effectLst>
                            <a:outerShdw blurRad="127000" dist="67896" dir="2388334" algn="tl">
                              <a:srgbClr val="000000">
                                <a:alpha val="79310"/>
                              </a:srgbClr>
                            </a:outerShdw>
                          </a:effectLst>
                          <a:latin typeface="Ubuntu"/>
                        </a:defRPr>
                      </a:pPr>
                      <a:t>[PERCENTAGE]</a:t>
                    </a:fld>
                    <a:endParaRPr lang="en-US"/>
                  </a:p>
                </c:rich>
              </c:tx>
              <c:numFmt formatCode="0.0%" sourceLinked="0"/>
              <c:spPr>
                <a:effectLst/>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A9C-734C-A0F7-9E0B74465E9D}"/>
                </c:ext>
              </c:extLst>
            </c:dLbl>
            <c:dLbl>
              <c:idx val="1"/>
              <c:layout>
                <c:manualLayout>
                  <c:x val="9.4039196722657634E-2"/>
                  <c:y val="-0.14631641894982447"/>
                </c:manualLayout>
              </c:layout>
              <c:tx>
                <c:rich>
                  <a:bodyPr/>
                  <a:lstStyle/>
                  <a:p>
                    <a:pPr>
                      <a:defRPr sz="1220" b="0" i="0" u="none" strike="noStrike">
                        <a:solidFill>
                          <a:srgbClr val="323C40"/>
                        </a:solidFill>
                        <a:latin typeface="Ubuntu"/>
                      </a:defRPr>
                    </a:pPr>
                    <a:fld id="{A80BB948-2A8A-0248-998A-26C8F3D76145}"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A9C-734C-A0F7-9E0B74465E9D}"/>
                </c:ext>
              </c:extLst>
            </c:dLbl>
            <c:dLbl>
              <c:idx val="2"/>
              <c:layout>
                <c:manualLayout>
                  <c:x val="0.16643023330079104"/>
                  <c:y val="-8.4664313902386018E-2"/>
                </c:manualLayout>
              </c:layout>
              <c:tx>
                <c:rich>
                  <a:bodyPr/>
                  <a:lstStyle/>
                  <a:p>
                    <a:pPr>
                      <a:defRPr sz="1220" b="0" i="0" u="none" strike="noStrike">
                        <a:solidFill>
                          <a:srgbClr val="323C40"/>
                        </a:solidFill>
                        <a:latin typeface="Ubuntu"/>
                      </a:defRPr>
                    </a:pPr>
                    <a:fld id="{2CF23116-551B-6542-8007-C0D116D2E3F4}"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5A9C-734C-A0F7-9E0B74465E9D}"/>
                </c:ext>
              </c:extLst>
            </c:dLbl>
            <c:dLbl>
              <c:idx val="3"/>
              <c:layout>
                <c:manualLayout>
                  <c:x val="0.12395215372122517"/>
                  <c:y val="0.13541227813215881"/>
                </c:manualLayout>
              </c:layout>
              <c:tx>
                <c:rich>
                  <a:bodyPr/>
                  <a:lstStyle/>
                  <a:p>
                    <a:pPr>
                      <a:defRPr sz="1220" b="0" i="0" u="none" strike="noStrike">
                        <a:solidFill>
                          <a:srgbClr val="323C40"/>
                        </a:solidFill>
                        <a:latin typeface="Ubuntu"/>
                      </a:defRPr>
                    </a:pPr>
                    <a:fld id="{3915B3B3-F30A-484C-A149-D4E5E87F4EED}"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5A9C-734C-A0F7-9E0B74465E9D}"/>
                </c:ext>
              </c:extLst>
            </c:dLbl>
            <c:numFmt formatCode="0.0%" sourceLinked="0"/>
            <c:spPr>
              <a:noFill/>
              <a:ln>
                <a:noFill/>
              </a:ln>
              <a:effectLst/>
            </c:spPr>
            <c:txPr>
              <a:bodyPr/>
              <a:lstStyle/>
              <a:p>
                <a:pPr>
                  <a:defRPr sz="1220" b="0" i="0" u="none" strike="noStrike">
                    <a:solidFill>
                      <a:srgbClr val="FFFFFF"/>
                    </a:solidFill>
                    <a:effectLst>
                      <a:outerShdw blurRad="127000" dist="67896" dir="2388334" algn="tl">
                        <a:srgbClr val="000000">
                          <a:alpha val="79310"/>
                        </a:srgbClr>
                      </a:outerShdw>
                    </a:effectLst>
                    <a:latin typeface="Ubuntu"/>
                  </a:defRPr>
                </a:pPr>
                <a:endParaRPr lang="en-US"/>
              </a:p>
            </c:txPr>
            <c:dLblPos val="ctr"/>
            <c:showLegendKey val="0"/>
            <c:showVal val="0"/>
            <c:showCatName val="0"/>
            <c:showSerName val="0"/>
            <c:showPercent val="1"/>
            <c:showBubbleSize val="0"/>
            <c:showLeaderLines val="0"/>
            <c:extLst>
              <c:ext xmlns:c15="http://schemas.microsoft.com/office/drawing/2012/chart" uri="{CE6537A1-D6FC-4f65-9D91-7224C49458BB}"/>
            </c:extLst>
          </c:dLbls>
          <c:cat>
            <c:strRef>
              <c:f>Sheet1!$B$1:$E$1</c:f>
              <c:strCache>
                <c:ptCount val="4"/>
                <c:pt idx="0">
                  <c:v>Rest of Competitors</c:v>
                </c:pt>
                <c:pt idx="1">
                  <c:v>Competitor One</c:v>
                </c:pt>
                <c:pt idx="2">
                  <c:v>Competitor Two</c:v>
                </c:pt>
                <c:pt idx="3">
                  <c:v>Competitor Three</c:v>
                </c:pt>
              </c:strCache>
            </c:strRef>
          </c:cat>
          <c:val>
            <c:numRef>
              <c:f>Sheet1!$B$2:$E$2</c:f>
              <c:numCache>
                <c:formatCode>General</c:formatCode>
                <c:ptCount val="4"/>
                <c:pt idx="0">
                  <c:v>51.2</c:v>
                </c:pt>
                <c:pt idx="1">
                  <c:v>10</c:v>
                </c:pt>
                <c:pt idx="2">
                  <c:v>12.8</c:v>
                </c:pt>
                <c:pt idx="3">
                  <c:v>26</c:v>
                </c:pt>
              </c:numCache>
            </c:numRef>
          </c:val>
          <c:extLst>
            <c:ext xmlns:c16="http://schemas.microsoft.com/office/drawing/2014/chart" uri="{C3380CC4-5D6E-409C-BE32-E72D297353CC}">
              <c16:uniqueId val="{00000008-5A9C-734C-A0F7-9E0B74465E9D}"/>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0"/>
          <c:y val="0.90048600000000001"/>
          <c:w val="1"/>
          <c:h val="9.9514099999999994E-2"/>
        </c:manualLayout>
      </c:layout>
      <c:overlay val="1"/>
      <c:spPr>
        <a:noFill/>
        <a:ln w="12700" cap="flat">
          <a:noFill/>
          <a:miter lim="400000"/>
        </a:ln>
        <a:effectLst/>
      </c:spPr>
      <c:txPr>
        <a:bodyPr rot="0"/>
        <a:lstStyle/>
        <a:p>
          <a:pPr>
            <a:defRPr sz="1200" b="0" i="0" u="none" strike="noStrike">
              <a:solidFill>
                <a:srgbClr val="323C40"/>
              </a:solidFill>
              <a:latin typeface="Ubuntu"/>
            </a:defRPr>
          </a:pPr>
          <a:endParaRPr lang="en-US"/>
        </a:p>
      </c:txPr>
    </c:legend>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chemeClr val="accent4"/>
            </a:solidFill>
            <a:ln w="12700" cap="flat">
              <a:noFill/>
              <a:miter lim="400000"/>
            </a:ln>
            <a:effectLst/>
          </c:spPr>
          <c:explosion val="7"/>
          <c:dPt>
            <c:idx val="0"/>
            <c:bubble3D val="0"/>
            <c:extLst>
              <c:ext xmlns:c16="http://schemas.microsoft.com/office/drawing/2014/chart" uri="{C3380CC4-5D6E-409C-BE32-E72D297353CC}">
                <c16:uniqueId val="{00000001-6C92-FC49-A5DF-930293138C5F}"/>
              </c:ext>
            </c:extLst>
          </c:dPt>
          <c:dPt>
            <c:idx val="1"/>
            <c:bubble3D val="0"/>
            <c:extLst>
              <c:ext xmlns:c16="http://schemas.microsoft.com/office/drawing/2014/chart" uri="{C3380CC4-5D6E-409C-BE32-E72D297353CC}">
                <c16:uniqueId val="{00000003-6C92-FC49-A5DF-930293138C5F}"/>
              </c:ext>
            </c:extLst>
          </c:dPt>
          <c:dPt>
            <c:idx val="2"/>
            <c:bubble3D val="0"/>
            <c:extLst>
              <c:ext xmlns:c16="http://schemas.microsoft.com/office/drawing/2014/chart" uri="{C3380CC4-5D6E-409C-BE32-E72D297353CC}">
                <c16:uniqueId val="{00000005-6C92-FC49-A5DF-930293138C5F}"/>
              </c:ext>
            </c:extLst>
          </c:dPt>
          <c:dPt>
            <c:idx val="3"/>
            <c:bubble3D val="0"/>
            <c:extLst>
              <c:ext xmlns:c16="http://schemas.microsoft.com/office/drawing/2014/chart" uri="{C3380CC4-5D6E-409C-BE32-E72D297353CC}">
                <c16:uniqueId val="{00000007-6C92-FC49-A5DF-930293138C5F}"/>
              </c:ext>
            </c:extLst>
          </c:dPt>
          <c:dPt>
            <c:idx val="4"/>
            <c:bubble3D val="0"/>
            <c:extLst>
              <c:ext xmlns:c16="http://schemas.microsoft.com/office/drawing/2014/chart" uri="{C3380CC4-5D6E-409C-BE32-E72D297353CC}">
                <c16:uniqueId val="{00000009-6C92-FC49-A5DF-930293138C5F}"/>
              </c:ext>
            </c:extLst>
          </c:dPt>
          <c:cat>
            <c:strRef>
              <c:f>Sheet1!$B$1:$F$1</c:f>
              <c:strCache>
                <c:ptCount val="5"/>
                <c:pt idx="0">
                  <c:v>Piece 1</c:v>
                </c:pt>
                <c:pt idx="1">
                  <c:v>Piece 2</c:v>
                </c:pt>
                <c:pt idx="2">
                  <c:v>Piece 3</c:v>
                </c:pt>
                <c:pt idx="3">
                  <c:v>Piece 4</c:v>
                </c:pt>
                <c:pt idx="4">
                  <c:v>Piece 5</c:v>
                </c:pt>
              </c:strCache>
            </c:strRef>
          </c:cat>
          <c:val>
            <c:numRef>
              <c:f>Sheet1!$B$2:$F$2</c:f>
              <c:numCache>
                <c:formatCode>General</c:formatCode>
                <c:ptCount val="5"/>
                <c:pt idx="0">
                  <c:v>20</c:v>
                </c:pt>
                <c:pt idx="1">
                  <c:v>20</c:v>
                </c:pt>
                <c:pt idx="2">
                  <c:v>20</c:v>
                </c:pt>
                <c:pt idx="3">
                  <c:v>20</c:v>
                </c:pt>
                <c:pt idx="4">
                  <c:v>20</c:v>
                </c:pt>
              </c:numCache>
            </c:numRef>
          </c:val>
          <c:extLst>
            <c:ext xmlns:c16="http://schemas.microsoft.com/office/drawing/2014/chart" uri="{C3380CC4-5D6E-409C-BE32-E72D297353CC}">
              <c16:uniqueId val="{0000000A-6C92-FC49-A5DF-930293138C5F}"/>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chemeClr val="accent2"/>
            </a:solidFill>
            <a:ln w="12700" cap="flat">
              <a:noFill/>
              <a:miter lim="400000"/>
            </a:ln>
            <a:effectLst/>
          </c:spPr>
          <c:explosion val="7"/>
          <c:dPt>
            <c:idx val="0"/>
            <c:bubble3D val="0"/>
            <c:extLst>
              <c:ext xmlns:c16="http://schemas.microsoft.com/office/drawing/2014/chart" uri="{C3380CC4-5D6E-409C-BE32-E72D297353CC}">
                <c16:uniqueId val="{00000001-85B7-F241-8DEB-2E9A482F292B}"/>
              </c:ext>
            </c:extLst>
          </c:dPt>
          <c:dPt>
            <c:idx val="1"/>
            <c:bubble3D val="0"/>
            <c:extLst>
              <c:ext xmlns:c16="http://schemas.microsoft.com/office/drawing/2014/chart" uri="{C3380CC4-5D6E-409C-BE32-E72D297353CC}">
                <c16:uniqueId val="{00000003-85B7-F241-8DEB-2E9A482F292B}"/>
              </c:ext>
            </c:extLst>
          </c:dPt>
          <c:dPt>
            <c:idx val="2"/>
            <c:bubble3D val="0"/>
            <c:extLst>
              <c:ext xmlns:c16="http://schemas.microsoft.com/office/drawing/2014/chart" uri="{C3380CC4-5D6E-409C-BE32-E72D297353CC}">
                <c16:uniqueId val="{00000005-85B7-F241-8DEB-2E9A482F292B}"/>
              </c:ext>
            </c:extLst>
          </c:dPt>
          <c:dPt>
            <c:idx val="3"/>
            <c:bubble3D val="0"/>
            <c:extLst>
              <c:ext xmlns:c16="http://schemas.microsoft.com/office/drawing/2014/chart" uri="{C3380CC4-5D6E-409C-BE32-E72D297353CC}">
                <c16:uniqueId val="{00000007-85B7-F241-8DEB-2E9A482F292B}"/>
              </c:ext>
            </c:extLst>
          </c:dPt>
          <c:dPt>
            <c:idx val="4"/>
            <c:bubble3D val="0"/>
            <c:extLst>
              <c:ext xmlns:c16="http://schemas.microsoft.com/office/drawing/2014/chart" uri="{C3380CC4-5D6E-409C-BE32-E72D297353CC}">
                <c16:uniqueId val="{00000009-85B7-F241-8DEB-2E9A482F292B}"/>
              </c:ext>
            </c:extLst>
          </c:dPt>
          <c:cat>
            <c:strRef>
              <c:f>Sheet1!$B$1:$F$1</c:f>
              <c:strCache>
                <c:ptCount val="5"/>
                <c:pt idx="0">
                  <c:v>Piece 1</c:v>
                </c:pt>
                <c:pt idx="1">
                  <c:v>Piece 2</c:v>
                </c:pt>
                <c:pt idx="2">
                  <c:v>Piece 3</c:v>
                </c:pt>
                <c:pt idx="3">
                  <c:v>Piece 4</c:v>
                </c:pt>
                <c:pt idx="4">
                  <c:v>Piece 5</c:v>
                </c:pt>
              </c:strCache>
            </c:strRef>
          </c:cat>
          <c:val>
            <c:numRef>
              <c:f>Sheet1!$B$2:$F$2</c:f>
              <c:numCache>
                <c:formatCode>General</c:formatCode>
                <c:ptCount val="5"/>
                <c:pt idx="0">
                  <c:v>20</c:v>
                </c:pt>
                <c:pt idx="1">
                  <c:v>20</c:v>
                </c:pt>
                <c:pt idx="2">
                  <c:v>20</c:v>
                </c:pt>
                <c:pt idx="3">
                  <c:v>20</c:v>
                </c:pt>
                <c:pt idx="4">
                  <c:v>20</c:v>
                </c:pt>
              </c:numCache>
            </c:numRef>
          </c:val>
          <c:extLst>
            <c:ext xmlns:c16="http://schemas.microsoft.com/office/drawing/2014/chart" uri="{C3380CC4-5D6E-409C-BE32-E72D297353CC}">
              <c16:uniqueId val="{0000000A-85B7-F241-8DEB-2E9A482F292B}"/>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 name="Shape 30"/>
          <p:cNvSpPr>
            <a:spLocks noGrp="1" noRot="1" noChangeAspect="1"/>
          </p:cNvSpPr>
          <p:nvPr>
            <p:ph type="sldImg"/>
          </p:nvPr>
        </p:nvSpPr>
        <p:spPr>
          <a:xfrm>
            <a:off x="2241550" y="685800"/>
            <a:ext cx="2374900" cy="3429000"/>
          </a:xfrm>
          <a:prstGeom prst="rect">
            <a:avLst/>
          </a:prstGeom>
        </p:spPr>
        <p:txBody>
          <a:bodyPr/>
          <a:lstStyle/>
          <a:p>
            <a:endParaRPr dirty="0"/>
          </a:p>
        </p:txBody>
      </p:sp>
      <p:sp>
        <p:nvSpPr>
          <p:cNvPr id="31" name="Shape 31"/>
          <p:cNvSpPr>
            <a:spLocks noGrp="1"/>
          </p:cNvSpPr>
          <p:nvPr>
            <p:ph type="body" sz="quarter" idx="1"/>
          </p:nvPr>
        </p:nvSpPr>
        <p:spPr>
          <a:xfrm>
            <a:off x="914400" y="4343400"/>
            <a:ext cx="5029200" cy="4114800"/>
          </a:xfrm>
          <a:prstGeom prst="rect">
            <a:avLst/>
          </a:prstGeom>
        </p:spPr>
        <p:txBody>
          <a:bodyPr/>
          <a:lstStyle/>
          <a:p>
            <a:endParaRPr dirty="0"/>
          </a:p>
        </p:txBody>
      </p:sp>
    </p:spTree>
  </p:cSld>
  <p:clrMap bg1="lt1" tx1="dk1" bg2="lt2" tx2="dk2" accent1="accent1" accent2="accent2" accent3="accent3" accent4="accent4" accent5="accent5" accent6="accent6" hlink="hlink" folHlink="folHlink"/>
  <p:notesStyle>
    <a:lvl1pPr defTabSz="201534" latinLnBrk="0">
      <a:defRPr sz="970" b="0" i="0">
        <a:latin typeface="Ubuntu" panose="020B0504030602030204" pitchFamily="34" charset="0"/>
        <a:ea typeface="Ubuntu" panose="020B0504030602030204" pitchFamily="34" charset="0"/>
        <a:cs typeface="Lucida Grande"/>
        <a:sym typeface="Lucida Grande"/>
      </a:defRPr>
    </a:lvl1pPr>
    <a:lvl2pPr defTabSz="201534" latinLnBrk="0">
      <a:defRPr sz="970">
        <a:latin typeface="Lucida Grande"/>
        <a:ea typeface="Lucida Grande"/>
        <a:cs typeface="Lucida Grande"/>
        <a:sym typeface="Lucida Grande"/>
      </a:defRPr>
    </a:lvl2pPr>
    <a:lvl3pPr defTabSz="201534" latinLnBrk="0">
      <a:defRPr sz="970">
        <a:latin typeface="Lucida Grande"/>
        <a:ea typeface="Lucida Grande"/>
        <a:cs typeface="Lucida Grande"/>
        <a:sym typeface="Lucida Grande"/>
      </a:defRPr>
    </a:lvl3pPr>
    <a:lvl4pPr defTabSz="201534" latinLnBrk="0">
      <a:defRPr sz="970">
        <a:latin typeface="Lucida Grande"/>
        <a:ea typeface="Lucida Grande"/>
        <a:cs typeface="Lucida Grande"/>
        <a:sym typeface="Lucida Grande"/>
      </a:defRPr>
    </a:lvl4pPr>
    <a:lvl5pPr defTabSz="201534" latinLnBrk="0">
      <a:defRPr sz="970">
        <a:latin typeface="Lucida Grande"/>
        <a:ea typeface="Lucida Grande"/>
        <a:cs typeface="Lucida Grande"/>
        <a:sym typeface="Lucida Grande"/>
      </a:defRPr>
    </a:lvl5pPr>
    <a:lvl6pPr defTabSz="201534" latinLnBrk="0">
      <a:defRPr sz="970">
        <a:latin typeface="Lucida Grande"/>
        <a:ea typeface="Lucida Grande"/>
        <a:cs typeface="Lucida Grande"/>
        <a:sym typeface="Lucida Grande"/>
      </a:defRPr>
    </a:lvl6pPr>
    <a:lvl7pPr defTabSz="201534" latinLnBrk="0">
      <a:defRPr sz="970">
        <a:latin typeface="Lucida Grande"/>
        <a:ea typeface="Lucida Grande"/>
        <a:cs typeface="Lucida Grande"/>
        <a:sym typeface="Lucida Grande"/>
      </a:defRPr>
    </a:lvl7pPr>
    <a:lvl8pPr defTabSz="201534" latinLnBrk="0">
      <a:defRPr sz="970">
        <a:latin typeface="Lucida Grande"/>
        <a:ea typeface="Lucida Grande"/>
        <a:cs typeface="Lucida Grande"/>
        <a:sym typeface="Lucida Grande"/>
      </a:defRPr>
    </a:lvl8pPr>
    <a:lvl9pPr defTabSz="201534" latinLnBrk="0">
      <a:defRPr sz="97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Clean">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398207" y="967162"/>
            <a:ext cx="6061587" cy="8259001"/>
          </a:xfrm>
          <a:prstGeom prst="rect">
            <a:avLst/>
          </a:prstGeom>
          <a:blipFill>
            <a:blip r:embed="rId2"/>
            <a:srcRect/>
            <a:stretch>
              <a:fillRect l="-18126" r="-18126"/>
            </a:stretch>
          </a:blipFill>
        </p:spPr>
        <p:txBody>
          <a:bodyPr/>
          <a:lstStyle>
            <a:lvl1pPr>
              <a:defRPr sz="1307"/>
            </a:lvl1pPr>
          </a:lstStyle>
          <a:p>
            <a:endParaRPr lang="en-US"/>
          </a:p>
        </p:txBody>
      </p:sp>
    </p:spTree>
    <p:extLst>
      <p:ext uri="{BB962C8B-B14F-4D97-AF65-F5344CB8AC3E}">
        <p14:creationId xmlns:p14="http://schemas.microsoft.com/office/powerpoint/2010/main" val="1230596159"/>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2580574" y="2475824"/>
            <a:ext cx="1697909" cy="1733833"/>
          </a:xfrm>
          <a:prstGeom prst="rect">
            <a:avLst/>
          </a:prstGeom>
          <a:blipFill>
            <a:blip r:embed="rId2"/>
            <a:srcRect/>
            <a:stretch>
              <a:fillRect l="-1058" r="-1058"/>
            </a:stretch>
          </a:blipFill>
        </p:spPr>
        <p:txBody>
          <a:bodyPr/>
          <a:lstStyle>
            <a:lvl1pPr>
              <a:defRPr sz="1307"/>
            </a:lvl1pPr>
          </a:lstStyle>
          <a:p>
            <a:endParaRPr lang="en-US"/>
          </a:p>
        </p:txBody>
      </p:sp>
    </p:spTree>
    <p:extLst>
      <p:ext uri="{BB962C8B-B14F-4D97-AF65-F5344CB8AC3E}">
        <p14:creationId xmlns:p14="http://schemas.microsoft.com/office/powerpoint/2010/main" val="173826361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rategy Overview">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1126799" y="1644653"/>
            <a:ext cx="4595967" cy="4449917"/>
          </a:xfrm>
          <a:prstGeom prst="rect">
            <a:avLst/>
          </a:prstGeom>
          <a:blipFill>
            <a:blip r:embed="rId2"/>
            <a:srcRect/>
            <a:stretch>
              <a:fillRect t="-1641" b="-1641"/>
            </a:stretch>
          </a:blipFill>
        </p:spPr>
        <p:txBody>
          <a:bodyPr/>
          <a:lstStyle>
            <a:lvl1pPr>
              <a:defRPr sz="1307"/>
            </a:lvl1pPr>
          </a:lstStyle>
          <a:p>
            <a:endParaRPr lang="en-US"/>
          </a:p>
        </p:txBody>
      </p:sp>
    </p:spTree>
    <p:extLst>
      <p:ext uri="{BB962C8B-B14F-4D97-AF65-F5344CB8AC3E}">
        <p14:creationId xmlns:p14="http://schemas.microsoft.com/office/powerpoint/2010/main" val="1537777617"/>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you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A499DBD-5305-C94E-83D9-0847A0F15D6A}"/>
              </a:ext>
            </a:extLst>
          </p:cNvPr>
          <p:cNvSpPr>
            <a:spLocks noGrp="1"/>
          </p:cNvSpPr>
          <p:nvPr>
            <p:ph type="body" sz="quarter" idx="10" hasCustomPrompt="1"/>
          </p:nvPr>
        </p:nvSpPr>
        <p:spPr>
          <a:xfrm>
            <a:off x="436392" y="499790"/>
            <a:ext cx="5984159" cy="506172"/>
          </a:xfrm>
          <a:prstGeom prst="rect">
            <a:avLst/>
          </a:prstGeom>
        </p:spPr>
        <p:txBody>
          <a:bodyPr/>
          <a:lstStyle>
            <a:lvl1pPr>
              <a:defRPr sz="2787">
                <a:solidFill>
                  <a:schemeClr val="tx1"/>
                </a:solidFill>
              </a:defRPr>
            </a:lvl1pPr>
            <a:lvl2pPr>
              <a:defRPr sz="2787"/>
            </a:lvl2pPr>
            <a:lvl3pPr>
              <a:defRPr sz="2787"/>
            </a:lvl3pPr>
            <a:lvl4pPr>
              <a:defRPr sz="2787"/>
            </a:lvl4pPr>
            <a:lvl5pPr>
              <a:defRPr sz="2787"/>
            </a:lvl5pPr>
          </a:lstStyle>
          <a:p>
            <a:pPr lvl="0"/>
            <a:r>
              <a:rPr lang="en-US" dirty="0"/>
              <a:t>Page Title</a:t>
            </a:r>
          </a:p>
        </p:txBody>
      </p:sp>
      <p:sp>
        <p:nvSpPr>
          <p:cNvPr id="6" name="Line">
            <a:extLst>
              <a:ext uri="{FF2B5EF4-FFF2-40B4-BE49-F238E27FC236}">
                <a16:creationId xmlns:a16="http://schemas.microsoft.com/office/drawing/2014/main" id="{868D0755-7185-DC4C-B579-9F43B6BC4E1B}"/>
              </a:ext>
            </a:extLst>
          </p:cNvPr>
          <p:cNvSpPr/>
          <p:nvPr userDrawn="1"/>
        </p:nvSpPr>
        <p:spPr>
          <a:xfrm>
            <a:off x="3243926" y="7204628"/>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 name="Text Placeholder 7">
            <a:extLst>
              <a:ext uri="{FF2B5EF4-FFF2-40B4-BE49-F238E27FC236}">
                <a16:creationId xmlns:a16="http://schemas.microsoft.com/office/drawing/2014/main" id="{A1F75CF3-FBB5-FD4A-8D92-9939CB75CE6D}"/>
              </a:ext>
            </a:extLst>
          </p:cNvPr>
          <p:cNvSpPr>
            <a:spLocks noGrp="1"/>
          </p:cNvSpPr>
          <p:nvPr>
            <p:ph type="body" sz="quarter" idx="11" hasCustomPrompt="1"/>
          </p:nvPr>
        </p:nvSpPr>
        <p:spPr>
          <a:xfrm>
            <a:off x="436392" y="6441548"/>
            <a:ext cx="5984159" cy="460156"/>
          </a:xfrm>
          <a:prstGeom prst="rect">
            <a:avLst/>
          </a:prstGeom>
        </p:spPr>
        <p:txBody>
          <a:bodyPr/>
          <a:lstStyle>
            <a:lvl1pPr>
              <a:defRPr sz="2787">
                <a:solidFill>
                  <a:schemeClr val="tx1"/>
                </a:solidFill>
              </a:defRPr>
            </a:lvl1pPr>
            <a:lvl2pPr>
              <a:defRPr sz="2787"/>
            </a:lvl2pPr>
            <a:lvl3pPr>
              <a:defRPr sz="2787"/>
            </a:lvl3pPr>
            <a:lvl4pPr>
              <a:defRPr sz="2787"/>
            </a:lvl4pPr>
            <a:lvl5pPr>
              <a:defRPr sz="2787"/>
            </a:lvl5pPr>
          </a:lstStyle>
          <a:p>
            <a:pPr lvl="0"/>
            <a:r>
              <a:rPr lang="en-US" dirty="0"/>
              <a:t>Headline Here</a:t>
            </a:r>
          </a:p>
        </p:txBody>
      </p:sp>
      <p:sp>
        <p:nvSpPr>
          <p:cNvPr id="7" name="Text Placeholder 7">
            <a:extLst>
              <a:ext uri="{FF2B5EF4-FFF2-40B4-BE49-F238E27FC236}">
                <a16:creationId xmlns:a16="http://schemas.microsoft.com/office/drawing/2014/main" id="{6E223F2A-5EA8-3745-A339-980DD55AF170}"/>
              </a:ext>
            </a:extLst>
          </p:cNvPr>
          <p:cNvSpPr>
            <a:spLocks noGrp="1"/>
          </p:cNvSpPr>
          <p:nvPr>
            <p:ph type="body" sz="quarter" idx="12" hasCustomPrompt="1"/>
          </p:nvPr>
        </p:nvSpPr>
        <p:spPr>
          <a:xfrm>
            <a:off x="436392" y="7419955"/>
            <a:ext cx="5984159" cy="1986245"/>
          </a:xfrm>
          <a:prstGeom prst="rect">
            <a:avLst/>
          </a:prstGeom>
        </p:spPr>
        <p:txBody>
          <a:bodyPr/>
          <a:lstStyle>
            <a:lvl1pPr>
              <a:defRPr sz="1200">
                <a:solidFill>
                  <a:schemeClr val="tx1"/>
                </a:solidFill>
              </a:defRPr>
            </a:lvl1pPr>
            <a:lvl2pPr>
              <a:defRPr sz="2787"/>
            </a:lvl2pPr>
            <a:lvl3pPr>
              <a:defRPr sz="2787"/>
            </a:lvl3pPr>
            <a:lvl4pPr>
              <a:defRPr sz="2787"/>
            </a:lvl4pPr>
            <a:lvl5pPr>
              <a:defRPr sz="2787"/>
            </a:lvl5pPr>
          </a:lstStyle>
          <a:p>
            <a:pPr lvl="0"/>
            <a:r>
              <a:rPr lang="en-US" dirty="0"/>
              <a:t>Place Your Text Here</a:t>
            </a:r>
          </a:p>
        </p:txBody>
      </p:sp>
    </p:spTree>
    <p:extLst>
      <p:ext uri="{BB962C8B-B14F-4D97-AF65-F5344CB8AC3E}">
        <p14:creationId xmlns:p14="http://schemas.microsoft.com/office/powerpoint/2010/main" val="785147292"/>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Lst>
  <p:transition spd="med"/>
  <p:txStyles>
    <p:titleStyle>
      <a:lvl1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1pPr>
      <a:lvl2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2pPr>
      <a:lvl3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3pPr>
      <a:lvl4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4pPr>
      <a:lvl5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5pPr>
      <a:lvl6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6pPr>
      <a:lvl7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7pPr>
      <a:lvl8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8pPr>
      <a:lvl9pPr marL="39799" marR="39799" indent="0" algn="ctr" defTabSz="895998" latinLnBrk="0">
        <a:lnSpc>
          <a:spcPct val="100000"/>
        </a:lnSpc>
        <a:spcBef>
          <a:spcPts val="0"/>
        </a:spcBef>
        <a:spcAft>
          <a:spcPts val="0"/>
        </a:spcAft>
        <a:buClrTx/>
        <a:buSzTx/>
        <a:buFontTx/>
        <a:buNone/>
        <a:tabLst/>
        <a:defRPr sz="5052" b="0" i="0" u="none" strike="noStrike" cap="none" spc="0" baseline="0">
          <a:ln>
            <a:noFill/>
          </a:ln>
          <a:solidFill>
            <a:srgbClr val="232323"/>
          </a:solidFill>
          <a:uFill>
            <a:solidFill>
              <a:srgbClr val="232323"/>
            </a:solidFill>
          </a:uFill>
          <a:latin typeface="+mn-lt"/>
          <a:ea typeface="+mn-ea"/>
          <a:cs typeface="+mn-cs"/>
          <a:sym typeface="Helvetica Neue"/>
        </a:defRPr>
      </a:lvl9pPr>
    </p:titleStyle>
    <p:bodyStyle>
      <a:lvl1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1pPr>
      <a:lvl2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2pPr>
      <a:lvl3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3pPr>
      <a:lvl4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4pPr>
      <a:lvl5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5pPr>
      <a:lvl6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mn-lt"/>
          <a:ea typeface="+mn-ea"/>
          <a:cs typeface="+mn-cs"/>
          <a:sym typeface="Helvetica Neue"/>
        </a:defRPr>
      </a:lvl6pPr>
      <a:lvl7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mn-lt"/>
          <a:ea typeface="+mn-ea"/>
          <a:cs typeface="+mn-cs"/>
          <a:sym typeface="Helvetica Neue"/>
        </a:defRPr>
      </a:lvl7pPr>
      <a:lvl8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mn-lt"/>
          <a:ea typeface="+mn-ea"/>
          <a:cs typeface="+mn-cs"/>
          <a:sym typeface="Helvetica Neue"/>
        </a:defRPr>
      </a:lvl8pPr>
      <a:lvl9pPr marL="375607" marR="39799" indent="-335808" algn="ctr" defTabSz="895998" latinLnBrk="0">
        <a:lnSpc>
          <a:spcPct val="100000"/>
        </a:lnSpc>
        <a:spcBef>
          <a:spcPts val="0"/>
        </a:spcBef>
        <a:spcAft>
          <a:spcPts val="0"/>
        </a:spcAft>
        <a:buClrTx/>
        <a:buSzTx/>
        <a:buFontTx/>
        <a:buNone/>
        <a:tabLst/>
        <a:defRPr sz="2090" b="0" i="0" u="none" strike="noStrike" cap="none" spc="0" baseline="0">
          <a:ln>
            <a:noFill/>
          </a:ln>
          <a:solidFill>
            <a:srgbClr val="232323"/>
          </a:solidFill>
          <a:uFill>
            <a:solidFill>
              <a:srgbClr val="232323"/>
            </a:solidFill>
          </a:uFill>
          <a:latin typeface="+mn-lt"/>
          <a:ea typeface="+mn-ea"/>
          <a:cs typeface="+mn-cs"/>
          <a:sym typeface="Helvetica Neue"/>
        </a:defRPr>
      </a:lvl9pPr>
    </p:bodyStyle>
    <p:otherStyle>
      <a:lvl1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1pPr>
      <a:lvl2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2pPr>
      <a:lvl3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3pPr>
      <a:lvl4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4pPr>
      <a:lvl5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5pPr>
      <a:lvl6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6pPr>
      <a:lvl7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7pPr>
      <a:lvl8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8pPr>
      <a:lvl9pPr marL="0" marR="0" indent="0" algn="ctr" defTabSz="569678" latinLnBrk="0">
        <a:lnSpc>
          <a:spcPct val="100000"/>
        </a:lnSpc>
        <a:spcBef>
          <a:spcPts val="0"/>
        </a:spcBef>
        <a:spcAft>
          <a:spcPts val="0"/>
        </a:spcAft>
        <a:buClrTx/>
        <a:buSzTx/>
        <a:buFontTx/>
        <a:buNone/>
        <a:tabLst/>
        <a:defRPr sz="1219" b="0" i="0" u="none" strike="noStrike" cap="none" spc="0" baseline="0">
          <a:ln>
            <a:noFill/>
          </a:ln>
          <a:solidFill>
            <a:schemeClr val="tx1"/>
          </a:solidFill>
          <a:uFill>
            <a:solidFill>
              <a:srgbClr val="232323"/>
            </a:solidFill>
          </a:uFill>
          <a:latin typeface="+mn-lt"/>
          <a:ea typeface="+mn-ea"/>
          <a:cs typeface="+mn-cs"/>
          <a:sym typeface="Ubuntu Medium"/>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5A250232-FA81-0340-9117-F4F35BF34CE1}"/>
              </a:ext>
            </a:extLst>
          </p:cNvPr>
          <p:cNvSpPr>
            <a:spLocks noGrp="1"/>
          </p:cNvSpPr>
          <p:nvPr>
            <p:ph type="pic" sz="quarter" idx="10"/>
          </p:nvPr>
        </p:nvSpPr>
        <p:spPr/>
      </p:sp>
      <p:sp>
        <p:nvSpPr>
          <p:cNvPr id="34" name="Rectangle"/>
          <p:cNvSpPr/>
          <p:nvPr/>
        </p:nvSpPr>
        <p:spPr>
          <a:xfrm>
            <a:off x="399735" y="5436360"/>
            <a:ext cx="4784009" cy="1897012"/>
          </a:xfrm>
          <a:prstGeom prst="rect">
            <a:avLst/>
          </a:prstGeom>
          <a:solidFill>
            <a:schemeClr val="accent4"/>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latin typeface="Ubuntu" panose="020B0504030602030204" pitchFamily="34" charset="0"/>
            </a:endParaRPr>
          </a:p>
        </p:txBody>
      </p:sp>
      <p:sp>
        <p:nvSpPr>
          <p:cNvPr id="35" name="Business Strategy"/>
          <p:cNvSpPr/>
          <p:nvPr/>
        </p:nvSpPr>
        <p:spPr>
          <a:xfrm>
            <a:off x="724849" y="5890518"/>
            <a:ext cx="3507370" cy="4584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noAutofit/>
          </a:bodyPr>
          <a:lstStyle>
            <a:lvl1pPr marL="0" marR="0" algn="l" defTabSz="1155700">
              <a:lnSpc>
                <a:spcPct val="90000"/>
              </a:lnSpc>
              <a:defRPr sz="7600">
                <a:solidFill>
                  <a:srgbClr val="323C40"/>
                </a:solidFill>
                <a:uFillTx/>
                <a:latin typeface="Ubuntu Medium"/>
                <a:ea typeface="Ubuntu Medium"/>
                <a:cs typeface="Ubuntu Medium"/>
                <a:sym typeface="Ubuntu Medium"/>
              </a:defRPr>
            </a:lvl1pPr>
          </a:lstStyle>
          <a:p>
            <a:r>
              <a:rPr sz="3310" dirty="0">
                <a:solidFill>
                  <a:schemeClr val="tx1"/>
                </a:solidFill>
              </a:rPr>
              <a:t>Business Strategy</a:t>
            </a:r>
          </a:p>
        </p:txBody>
      </p:sp>
      <p:sp>
        <p:nvSpPr>
          <p:cNvPr id="36" name="Rectangle"/>
          <p:cNvSpPr/>
          <p:nvPr/>
        </p:nvSpPr>
        <p:spPr>
          <a:xfrm>
            <a:off x="403830" y="7333371"/>
            <a:ext cx="4795070" cy="1897012"/>
          </a:xfrm>
          <a:prstGeom prst="rect">
            <a:avLst/>
          </a:prstGeom>
          <a:solidFill>
            <a:schemeClr val="accent3"/>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latin typeface="Ubuntu" panose="020B0504030602030204" pitchFamily="34" charset="0"/>
            </a:endParaRPr>
          </a:p>
        </p:txBody>
      </p:sp>
      <p:sp>
        <p:nvSpPr>
          <p:cNvPr id="37" name="Created by ● Alice Johnson"/>
          <p:cNvSpPr/>
          <p:nvPr/>
        </p:nvSpPr>
        <p:spPr>
          <a:xfrm>
            <a:off x="749251" y="6426579"/>
            <a:ext cx="2063065"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noAutofit/>
          </a:bodyPr>
          <a:lstStyle>
            <a:lvl1pPr marL="0" marR="0" algn="l" defTabSz="1155700">
              <a:lnSpc>
                <a:spcPct val="80000"/>
              </a:lnSpc>
              <a:defRPr sz="3000">
                <a:solidFill>
                  <a:srgbClr val="323C40"/>
                </a:solidFill>
                <a:uFillTx/>
                <a:latin typeface="Ubuntu"/>
                <a:ea typeface="Ubuntu"/>
                <a:cs typeface="Ubuntu"/>
                <a:sym typeface="Ubuntu"/>
              </a:defRPr>
            </a:lvl1pPr>
          </a:lstStyle>
          <a:p>
            <a:r>
              <a:rPr sz="1307">
                <a:solidFill>
                  <a:schemeClr val="tx1"/>
                </a:solidFill>
              </a:rPr>
              <a:t>Created by ● Alice Johnson</a:t>
            </a:r>
          </a:p>
        </p:txBody>
      </p:sp>
      <p:sp>
        <p:nvSpPr>
          <p:cNvPr id="38" name="Address"/>
          <p:cNvSpPr/>
          <p:nvPr/>
        </p:nvSpPr>
        <p:spPr>
          <a:xfrm>
            <a:off x="749251" y="7780307"/>
            <a:ext cx="1367718"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Address</a:t>
            </a:r>
          </a:p>
        </p:txBody>
      </p:sp>
      <p:sp>
        <p:nvSpPr>
          <p:cNvPr id="39" name="Phone"/>
          <p:cNvSpPr/>
          <p:nvPr/>
        </p:nvSpPr>
        <p:spPr>
          <a:xfrm>
            <a:off x="2685147" y="7780307"/>
            <a:ext cx="1367718"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Phone</a:t>
            </a:r>
          </a:p>
        </p:txBody>
      </p:sp>
      <p:sp>
        <p:nvSpPr>
          <p:cNvPr id="40" name="00 Happy Str.,…"/>
          <p:cNvSpPr/>
          <p:nvPr/>
        </p:nvSpPr>
        <p:spPr>
          <a:xfrm>
            <a:off x="750373" y="8104381"/>
            <a:ext cx="1786953" cy="655215"/>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00 Happy Str., </a:t>
            </a:r>
          </a:p>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000000 Your Town, US</a:t>
            </a:r>
          </a:p>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contact@email.com</a:t>
            </a:r>
          </a:p>
        </p:txBody>
      </p:sp>
      <p:sp>
        <p:nvSpPr>
          <p:cNvPr id="41" name="Office: +1 111-000-000…"/>
          <p:cNvSpPr/>
          <p:nvPr/>
        </p:nvSpPr>
        <p:spPr>
          <a:xfrm>
            <a:off x="2689875" y="8105680"/>
            <a:ext cx="2073992" cy="652617"/>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Office: +1 111-000-000</a:t>
            </a:r>
          </a:p>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Mobile: +1 111-000-0000</a:t>
            </a:r>
          </a:p>
          <a:p>
            <a:pPr marL="0" marR="0" algn="l"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Hotline: 1800 - 2000</a:t>
            </a:r>
          </a:p>
        </p:txBody>
      </p:sp>
      <p:sp>
        <p:nvSpPr>
          <p:cNvPr id="42" name="Rectangle"/>
          <p:cNvSpPr/>
          <p:nvPr/>
        </p:nvSpPr>
        <p:spPr>
          <a:xfrm>
            <a:off x="4568550" y="5421349"/>
            <a:ext cx="619433" cy="547534"/>
          </a:xfrm>
          <a:prstGeom prst="rect">
            <a:avLst/>
          </a:prstGeom>
          <a:solidFill>
            <a:schemeClr val="accent5"/>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latin typeface="Ubuntu" panose="020B0504030602030204" pitchFamily="34" charset="0"/>
            </a:endParaRPr>
          </a:p>
        </p:txBody>
      </p:sp>
      <p:sp>
        <p:nvSpPr>
          <p:cNvPr id="43" name="2"/>
          <p:cNvSpPr/>
          <p:nvPr/>
        </p:nvSpPr>
        <p:spPr>
          <a:xfrm>
            <a:off x="4798062" y="5506377"/>
            <a:ext cx="203582" cy="3860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noAutofit/>
          </a:bodyPr>
          <a:lstStyle>
            <a:lvl1pPr marL="0" marR="0" algn="l" defTabSz="1155700">
              <a:lnSpc>
                <a:spcPct val="90000"/>
              </a:lnSpc>
              <a:defRPr sz="6400" b="1">
                <a:solidFill>
                  <a:srgbClr val="FFFFFF"/>
                </a:solidFill>
                <a:uFillTx/>
                <a:latin typeface="Ubuntu"/>
                <a:ea typeface="Ubuntu"/>
                <a:cs typeface="Ubuntu"/>
                <a:sym typeface="Ubuntu"/>
              </a:defRPr>
            </a:lvl1pPr>
          </a:lstStyle>
          <a:p>
            <a:r>
              <a:rPr sz="2787" dirty="0"/>
              <a:t>2</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Digital Strategy Framework"/>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Digital Strategy Framework</a:t>
            </a:r>
          </a:p>
        </p:txBody>
      </p:sp>
      <p:sp>
        <p:nvSpPr>
          <p:cNvPr id="280" name="Star"/>
          <p:cNvSpPr/>
          <p:nvPr/>
        </p:nvSpPr>
        <p:spPr>
          <a:xfrm>
            <a:off x="1733399" y="1663177"/>
            <a:ext cx="3313773" cy="3151585"/>
          </a:xfrm>
          <a:prstGeom prst="star5">
            <a:avLst>
              <a:gd name="adj" fmla="val 25000"/>
              <a:gd name="hf" fmla="val 105146"/>
              <a:gd name="vf" fmla="val 110557"/>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81" name="Circle"/>
          <p:cNvSpPr/>
          <p:nvPr/>
        </p:nvSpPr>
        <p:spPr>
          <a:xfrm>
            <a:off x="2723843" y="2738888"/>
            <a:ext cx="1332885" cy="1332886"/>
          </a:xfrm>
          <a:prstGeom prst="ellipse">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82" name="Digital…"/>
          <p:cNvSpPr/>
          <p:nvPr/>
        </p:nvSpPr>
        <p:spPr>
          <a:xfrm>
            <a:off x="2642069" y="3136665"/>
            <a:ext cx="1504336"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b="1">
                <a:solidFill>
                  <a:srgbClr val="FFFFFF"/>
                </a:solidFill>
                <a:uFillTx/>
                <a:latin typeface="Ubuntu"/>
                <a:ea typeface="Ubuntu"/>
                <a:cs typeface="Ubuntu"/>
                <a:sym typeface="Ubuntu"/>
              </a:defRPr>
            </a:pPr>
            <a:r>
              <a:rPr sz="1307" dirty="0"/>
              <a:t>Digital </a:t>
            </a:r>
          </a:p>
          <a:p>
            <a:pPr marL="0" marR="0" defTabSz="398221">
              <a:lnSpc>
                <a:spcPct val="90000"/>
              </a:lnSpc>
              <a:defRPr sz="3000" b="1">
                <a:solidFill>
                  <a:srgbClr val="FFFFFF"/>
                </a:solidFill>
                <a:uFillTx/>
                <a:latin typeface="Ubuntu"/>
                <a:ea typeface="Ubuntu"/>
                <a:cs typeface="Ubuntu"/>
                <a:sym typeface="Ubuntu"/>
              </a:defRPr>
            </a:pPr>
            <a:r>
              <a:rPr sz="1307" dirty="0"/>
              <a:t>Strategy </a:t>
            </a:r>
          </a:p>
          <a:p>
            <a:pPr marL="0" marR="0" defTabSz="398221">
              <a:lnSpc>
                <a:spcPct val="90000"/>
              </a:lnSpc>
              <a:defRPr sz="3000" b="1">
                <a:solidFill>
                  <a:srgbClr val="FFFFFF"/>
                </a:solidFill>
                <a:uFillTx/>
                <a:latin typeface="Ubuntu"/>
                <a:ea typeface="Ubuntu"/>
                <a:cs typeface="Ubuntu"/>
                <a:sym typeface="Ubuntu"/>
              </a:defRPr>
            </a:pPr>
            <a:r>
              <a:rPr sz="1307" dirty="0"/>
              <a:t>Framework</a:t>
            </a:r>
          </a:p>
        </p:txBody>
      </p:sp>
      <p:sp>
        <p:nvSpPr>
          <p:cNvPr id="283" name="Insight &amp; Opportunities"/>
          <p:cNvSpPr/>
          <p:nvPr/>
        </p:nvSpPr>
        <p:spPr>
          <a:xfrm>
            <a:off x="2267565" y="1385543"/>
            <a:ext cx="232287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Insight &amp; Opportunities</a:t>
            </a:r>
          </a:p>
        </p:txBody>
      </p:sp>
      <p:sp>
        <p:nvSpPr>
          <p:cNvPr id="284" name="Strategy"/>
          <p:cNvSpPr/>
          <p:nvPr/>
        </p:nvSpPr>
        <p:spPr>
          <a:xfrm>
            <a:off x="5187448" y="2775673"/>
            <a:ext cx="96233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Strategy</a:t>
            </a:r>
          </a:p>
        </p:txBody>
      </p:sp>
      <p:sp>
        <p:nvSpPr>
          <p:cNvPr id="285" name="Execution"/>
          <p:cNvSpPr/>
          <p:nvPr/>
        </p:nvSpPr>
        <p:spPr>
          <a:xfrm>
            <a:off x="4066210" y="4888379"/>
            <a:ext cx="96233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Execution</a:t>
            </a:r>
          </a:p>
        </p:txBody>
      </p:sp>
      <p:sp>
        <p:nvSpPr>
          <p:cNvPr id="286" name="Measurement"/>
          <p:cNvSpPr/>
          <p:nvPr/>
        </p:nvSpPr>
        <p:spPr>
          <a:xfrm>
            <a:off x="1674206" y="4888379"/>
            <a:ext cx="141031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Measurement</a:t>
            </a:r>
          </a:p>
        </p:txBody>
      </p:sp>
      <p:sp>
        <p:nvSpPr>
          <p:cNvPr id="287" name="Optimization"/>
          <p:cNvSpPr/>
          <p:nvPr/>
        </p:nvSpPr>
        <p:spPr>
          <a:xfrm>
            <a:off x="413219" y="2775673"/>
            <a:ext cx="115590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Optimization</a:t>
            </a:r>
          </a:p>
        </p:txBody>
      </p:sp>
      <p:sp>
        <p:nvSpPr>
          <p:cNvPr id="288" name="KPI's/Analytics…"/>
          <p:cNvSpPr/>
          <p:nvPr/>
        </p:nvSpPr>
        <p:spPr>
          <a:xfrm>
            <a:off x="3624152" y="7232860"/>
            <a:ext cx="2828925" cy="905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KPI's/Analytics</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Usability / A/B Testing</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Customer Surveys</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Site visitor profiling</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Reporting and actions</a:t>
            </a:r>
          </a:p>
        </p:txBody>
      </p:sp>
      <p:sp>
        <p:nvSpPr>
          <p:cNvPr id="289" name="Insight &amp; Opportunities"/>
          <p:cNvSpPr/>
          <p:nvPr/>
        </p:nvSpPr>
        <p:spPr>
          <a:xfrm>
            <a:off x="974234" y="5622726"/>
            <a:ext cx="225961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Insight &amp; Opportunities</a:t>
            </a:r>
          </a:p>
        </p:txBody>
      </p:sp>
      <p:sp>
        <p:nvSpPr>
          <p:cNvPr id="290" name="Goal Performance…"/>
          <p:cNvSpPr/>
          <p:nvPr/>
        </p:nvSpPr>
        <p:spPr>
          <a:xfrm>
            <a:off x="454699" y="5941013"/>
            <a:ext cx="2779150" cy="905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Goal Performance</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Customer Insight</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Market/Competitive analysis</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Customer journey; current state</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Digital value chain analysis</a:t>
            </a:r>
          </a:p>
        </p:txBody>
      </p:sp>
      <p:sp>
        <p:nvSpPr>
          <p:cNvPr id="291" name="Strategy"/>
          <p:cNvSpPr/>
          <p:nvPr/>
        </p:nvSpPr>
        <p:spPr>
          <a:xfrm>
            <a:off x="2271516" y="6940958"/>
            <a:ext cx="96233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Strategy</a:t>
            </a:r>
          </a:p>
        </p:txBody>
      </p:sp>
      <p:sp>
        <p:nvSpPr>
          <p:cNvPr id="292" name="Segmentation,…"/>
          <p:cNvSpPr/>
          <p:nvPr/>
        </p:nvSpPr>
        <p:spPr>
          <a:xfrm>
            <a:off x="404923" y="7229695"/>
            <a:ext cx="2828925" cy="10860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Segmentation, </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targeting and positioning,</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unique value proposition</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digital scope/projects/tools</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priorities/budgets/timelines</a:t>
            </a:r>
          </a:p>
          <a:p>
            <a:pPr marL="0" marR="0" algn="r" defTabSz="398221">
              <a:lnSpc>
                <a:spcPct val="90000"/>
              </a:lnSpc>
              <a:defRPr sz="3000">
                <a:solidFill>
                  <a:srgbClr val="323C40"/>
                </a:solidFill>
                <a:uFillTx/>
                <a:latin typeface="Ubuntu"/>
                <a:ea typeface="Ubuntu"/>
                <a:cs typeface="Ubuntu"/>
                <a:sym typeface="Ubuntu"/>
              </a:defRPr>
            </a:pPr>
            <a:r>
              <a:rPr sz="1307" dirty="0">
                <a:solidFill>
                  <a:schemeClr val="tx1"/>
                </a:solidFill>
              </a:rPr>
              <a:t>governance/management planning</a:t>
            </a:r>
          </a:p>
        </p:txBody>
      </p:sp>
      <p:sp>
        <p:nvSpPr>
          <p:cNvPr id="293" name="Execution"/>
          <p:cNvSpPr/>
          <p:nvPr/>
        </p:nvSpPr>
        <p:spPr>
          <a:xfrm>
            <a:off x="3624152" y="5622726"/>
            <a:ext cx="96233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Execution</a:t>
            </a:r>
          </a:p>
        </p:txBody>
      </p:sp>
      <p:sp>
        <p:nvSpPr>
          <p:cNvPr id="294" name="Tactical Planning…"/>
          <p:cNvSpPr/>
          <p:nvPr/>
        </p:nvSpPr>
        <p:spPr>
          <a:xfrm>
            <a:off x="3624152" y="5941013"/>
            <a:ext cx="2828925" cy="905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Tactical Planning</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Product/vendor selection</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Design/develop</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Data integration</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Launches</a:t>
            </a:r>
          </a:p>
        </p:txBody>
      </p:sp>
      <p:sp>
        <p:nvSpPr>
          <p:cNvPr id="295" name="Measurement"/>
          <p:cNvSpPr/>
          <p:nvPr/>
        </p:nvSpPr>
        <p:spPr>
          <a:xfrm>
            <a:off x="3624152" y="6940958"/>
            <a:ext cx="141031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Measurement</a:t>
            </a:r>
          </a:p>
        </p:txBody>
      </p:sp>
      <p:sp>
        <p:nvSpPr>
          <p:cNvPr id="296" name="Optimization"/>
          <p:cNvSpPr/>
          <p:nvPr/>
        </p:nvSpPr>
        <p:spPr>
          <a:xfrm>
            <a:off x="3624152" y="8248804"/>
            <a:ext cx="115590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Optimization</a:t>
            </a:r>
          </a:p>
        </p:txBody>
      </p:sp>
      <p:sp>
        <p:nvSpPr>
          <p:cNvPr id="297" name="Based on measurement results"/>
          <p:cNvSpPr/>
          <p:nvPr/>
        </p:nvSpPr>
        <p:spPr>
          <a:xfrm>
            <a:off x="3624152" y="8528048"/>
            <a:ext cx="261789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Based on measurement results</a:t>
            </a:r>
          </a:p>
        </p:txBody>
      </p:sp>
      <p:sp>
        <p:nvSpPr>
          <p:cNvPr id="298" name="Line"/>
          <p:cNvSpPr/>
          <p:nvPr/>
        </p:nvSpPr>
        <p:spPr>
          <a:xfrm flipH="1">
            <a:off x="3429000" y="5486736"/>
            <a:ext cx="0" cy="3397937"/>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BCG Rule of Three…"/>
          <p:cNvSpPr/>
          <p:nvPr/>
        </p:nvSpPr>
        <p:spPr>
          <a:xfrm>
            <a:off x="437055" y="365123"/>
            <a:ext cx="5984159" cy="68621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503307">
              <a:lnSpc>
                <a:spcPct val="80000"/>
              </a:lnSpc>
              <a:defRPr sz="6400">
                <a:solidFill>
                  <a:srgbClr val="323C40"/>
                </a:solidFill>
                <a:uFillTx/>
                <a:latin typeface="Ubuntu"/>
                <a:ea typeface="Ubuntu"/>
                <a:cs typeface="Ubuntu"/>
                <a:sym typeface="Ubuntu"/>
              </a:defRPr>
            </a:pPr>
            <a:r>
              <a:rPr sz="2787">
                <a:solidFill>
                  <a:schemeClr val="tx1"/>
                </a:solidFill>
              </a:rPr>
              <a:t>BCG Rule of Three </a:t>
            </a:r>
          </a:p>
          <a:p>
            <a:pPr marL="0" marR="0" defTabSz="503307">
              <a:lnSpc>
                <a:spcPct val="80000"/>
              </a:lnSpc>
              <a:defRPr sz="6400">
                <a:solidFill>
                  <a:srgbClr val="323C40"/>
                </a:solidFill>
                <a:uFillTx/>
                <a:latin typeface="Ubuntu"/>
                <a:ea typeface="Ubuntu"/>
                <a:cs typeface="Ubuntu"/>
                <a:sym typeface="Ubuntu"/>
              </a:defRPr>
            </a:pPr>
            <a:r>
              <a:rPr sz="2787">
                <a:solidFill>
                  <a:schemeClr val="tx1"/>
                </a:solidFill>
              </a:rPr>
              <a:t>and Four Market Share</a:t>
            </a:r>
          </a:p>
        </p:txBody>
      </p:sp>
      <p:graphicFrame>
        <p:nvGraphicFramePr>
          <p:cNvPr id="301" name="2D Pie Chart"/>
          <p:cNvGraphicFramePr/>
          <p:nvPr>
            <p:extLst>
              <p:ext uri="{D42A27DB-BD31-4B8C-83A1-F6EECF244321}">
                <p14:modId xmlns:p14="http://schemas.microsoft.com/office/powerpoint/2010/main" val="1544255666"/>
              </p:ext>
            </p:extLst>
          </p:nvPr>
        </p:nvGraphicFramePr>
        <p:xfrm>
          <a:off x="1042527" y="1609725"/>
          <a:ext cx="4772947" cy="4342442"/>
        </p:xfrm>
        <a:graphic>
          <a:graphicData uri="http://schemas.openxmlformats.org/drawingml/2006/chart">
            <c:chart xmlns:c="http://schemas.openxmlformats.org/drawingml/2006/chart" xmlns:r="http://schemas.openxmlformats.org/officeDocument/2006/relationships" r:id="rId2"/>
          </a:graphicData>
        </a:graphic>
      </p:graphicFrame>
      <p:sp>
        <p:nvSpPr>
          <p:cNvPr id="302" name="Circle"/>
          <p:cNvSpPr/>
          <p:nvPr/>
        </p:nvSpPr>
        <p:spPr>
          <a:xfrm>
            <a:off x="2628423" y="2641310"/>
            <a:ext cx="1591620" cy="1591620"/>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0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dirty="0">
                <a:solidFill>
                  <a:schemeClr val="tx1"/>
                </a:solidFill>
              </a:rPr>
              <a:t>Lorem ipsum dolor sit </a:t>
            </a:r>
            <a:r>
              <a:rPr sz="1219" dirty="0" err="1">
                <a:solidFill>
                  <a:schemeClr val="tx1"/>
                </a:solidFill>
              </a:rPr>
              <a:t>amet</a:t>
            </a:r>
            <a:r>
              <a:rPr sz="1219" dirty="0">
                <a:solidFill>
                  <a:schemeClr val="tx1"/>
                </a:solidFill>
              </a:rPr>
              <a:t>, </a:t>
            </a:r>
            <a:r>
              <a:rPr sz="1219" dirty="0" err="1">
                <a:solidFill>
                  <a:schemeClr val="tx1"/>
                </a:solidFill>
              </a:rPr>
              <a:t>consectetuer</a:t>
            </a:r>
            <a:r>
              <a:rPr sz="1219" dirty="0">
                <a:solidFill>
                  <a:schemeClr val="tx1"/>
                </a:solidFill>
              </a:rPr>
              <a:t> </a:t>
            </a:r>
            <a:r>
              <a:rPr sz="1219" dirty="0" err="1">
                <a:solidFill>
                  <a:schemeClr val="tx1"/>
                </a:solidFill>
              </a:rPr>
              <a:t>adipiscing</a:t>
            </a:r>
            <a:r>
              <a:rPr sz="1219" dirty="0">
                <a:solidFill>
                  <a:schemeClr val="tx1"/>
                </a:solidFill>
              </a:rPr>
              <a:t> </a:t>
            </a:r>
            <a:r>
              <a:rPr sz="1219" dirty="0" err="1">
                <a:solidFill>
                  <a:schemeClr val="tx1"/>
                </a:solidFill>
              </a:rPr>
              <a:t>elit</a:t>
            </a:r>
            <a:r>
              <a:rPr sz="1219" dirty="0">
                <a:solidFill>
                  <a:schemeClr val="tx1"/>
                </a:solidFill>
              </a:rPr>
              <a:t>. </a:t>
            </a:r>
            <a:r>
              <a:rPr sz="1219" dirty="0" err="1">
                <a:solidFill>
                  <a:schemeClr val="tx1"/>
                </a:solidFill>
              </a:rPr>
              <a:t>Aenean</a:t>
            </a:r>
            <a:r>
              <a:rPr sz="1219" dirty="0">
                <a:solidFill>
                  <a:schemeClr val="tx1"/>
                </a:solidFill>
              </a:rPr>
              <a:t> </a:t>
            </a:r>
            <a:r>
              <a:rPr sz="1219" dirty="0" err="1">
                <a:solidFill>
                  <a:schemeClr val="tx1"/>
                </a:solidFill>
              </a:rPr>
              <a:t>commodo</a:t>
            </a:r>
            <a:r>
              <a:rPr sz="1219" dirty="0">
                <a:solidFill>
                  <a:schemeClr val="tx1"/>
                </a:solidFill>
              </a:rPr>
              <a:t> ligula </a:t>
            </a:r>
            <a:r>
              <a:rPr sz="1219" dirty="0" err="1">
                <a:solidFill>
                  <a:schemeClr val="tx1"/>
                </a:solidFill>
              </a:rPr>
              <a:t>eget</a:t>
            </a:r>
            <a:r>
              <a:rPr sz="1219" dirty="0">
                <a:solidFill>
                  <a:schemeClr val="tx1"/>
                </a:solidFill>
              </a:rPr>
              <a:t> dolor. </a:t>
            </a:r>
            <a:r>
              <a:rPr sz="1219" dirty="0" err="1">
                <a:solidFill>
                  <a:schemeClr val="tx1"/>
                </a:solidFill>
              </a:rPr>
              <a:t>Aenean</a:t>
            </a:r>
            <a:r>
              <a:rPr sz="1219" dirty="0">
                <a:solidFill>
                  <a:schemeClr val="tx1"/>
                </a:solidFill>
              </a:rPr>
              <a:t> </a:t>
            </a:r>
            <a:r>
              <a:rPr sz="1219" dirty="0" err="1">
                <a:solidFill>
                  <a:schemeClr val="tx1"/>
                </a:solidFill>
              </a:rPr>
              <a:t>massa</a:t>
            </a:r>
            <a:r>
              <a:rPr sz="1219" dirty="0">
                <a:solidFill>
                  <a:schemeClr val="tx1"/>
                </a:solidFill>
              </a:rPr>
              <a:t>. Cum sociis </a:t>
            </a:r>
            <a:r>
              <a:rPr sz="1219" dirty="0" err="1">
                <a:solidFill>
                  <a:schemeClr val="tx1"/>
                </a:solidFill>
              </a:rPr>
              <a:t>natoque</a:t>
            </a:r>
            <a:r>
              <a:rPr sz="1219" dirty="0">
                <a:solidFill>
                  <a:schemeClr val="tx1"/>
                </a:solidFill>
              </a:rPr>
              <a:t> </a:t>
            </a:r>
            <a:r>
              <a:rPr sz="1219" dirty="0" err="1">
                <a:solidFill>
                  <a:schemeClr val="tx1"/>
                </a:solidFill>
              </a:rPr>
              <a:t>penatibus</a:t>
            </a:r>
            <a:r>
              <a:rPr sz="1219" dirty="0">
                <a:solidFill>
                  <a:schemeClr val="tx1"/>
                </a:solidFill>
              </a:rPr>
              <a:t> et </a:t>
            </a:r>
            <a:r>
              <a:rPr sz="1219" dirty="0" err="1">
                <a:solidFill>
                  <a:schemeClr val="tx1"/>
                </a:solidFill>
              </a:rPr>
              <a:t>magnis</a:t>
            </a:r>
            <a:r>
              <a:rPr sz="1219" dirty="0">
                <a:solidFill>
                  <a:schemeClr val="tx1"/>
                </a:solidFill>
              </a:rPr>
              <a:t> dis parturient </a:t>
            </a:r>
            <a:r>
              <a:rPr sz="1219" dirty="0" err="1">
                <a:solidFill>
                  <a:schemeClr val="tx1"/>
                </a:solidFill>
              </a:rPr>
              <a:t>montes</a:t>
            </a:r>
            <a:r>
              <a:rPr sz="1219" dirty="0">
                <a:solidFill>
                  <a:schemeClr val="tx1"/>
                </a:solidFill>
              </a:rPr>
              <a:t>, </a:t>
            </a:r>
            <a:r>
              <a:rPr sz="1219" dirty="0" err="1">
                <a:solidFill>
                  <a:schemeClr val="tx1"/>
                </a:solidFill>
              </a:rPr>
              <a:t>nascetur</a:t>
            </a:r>
            <a:r>
              <a:rPr sz="1219" dirty="0">
                <a:solidFill>
                  <a:schemeClr val="tx1"/>
                </a:solidFill>
              </a:rPr>
              <a:t> </a:t>
            </a:r>
            <a:r>
              <a:rPr sz="1219" dirty="0" err="1">
                <a:solidFill>
                  <a:schemeClr val="tx1"/>
                </a:solidFill>
              </a:rPr>
              <a:t>ridiculus</a:t>
            </a:r>
            <a:r>
              <a:rPr sz="1219" dirty="0">
                <a:solidFill>
                  <a:schemeClr val="tx1"/>
                </a:solidFill>
              </a:rPr>
              <a:t> mus. </a:t>
            </a:r>
            <a:r>
              <a:rPr sz="1219" dirty="0" err="1">
                <a:solidFill>
                  <a:schemeClr val="tx1"/>
                </a:solidFill>
              </a:rPr>
              <a:t>Donec</a:t>
            </a:r>
            <a:r>
              <a:rPr sz="1219" dirty="0">
                <a:solidFill>
                  <a:schemeClr val="tx1"/>
                </a:solidFill>
              </a:rPr>
              <a:t> </a:t>
            </a:r>
            <a:r>
              <a:rPr sz="1219" dirty="0" err="1">
                <a:solidFill>
                  <a:schemeClr val="tx1"/>
                </a:solidFill>
              </a:rPr>
              <a:t>quam</a:t>
            </a:r>
            <a:r>
              <a:rPr sz="1219" dirty="0">
                <a:solidFill>
                  <a:schemeClr val="tx1"/>
                </a:solidFill>
              </a:rPr>
              <a:t> </a:t>
            </a:r>
            <a:r>
              <a:rPr sz="1219" dirty="0" err="1">
                <a:solidFill>
                  <a:schemeClr val="tx1"/>
                </a:solidFill>
              </a:rPr>
              <a:t>felis</a:t>
            </a:r>
            <a:r>
              <a:rPr sz="1219" dirty="0">
                <a:solidFill>
                  <a:schemeClr val="tx1"/>
                </a:solidFill>
              </a:rPr>
              <a:t>, </a:t>
            </a:r>
            <a:r>
              <a:rPr sz="1219" dirty="0" err="1">
                <a:solidFill>
                  <a:schemeClr val="tx1"/>
                </a:solidFill>
              </a:rPr>
              <a:t>ultricies</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pellentesque</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pretium</a:t>
            </a:r>
            <a:r>
              <a:rPr sz="1219" dirty="0">
                <a:solidFill>
                  <a:schemeClr val="tx1"/>
                </a:solidFill>
              </a:rPr>
              <a:t> </a:t>
            </a:r>
            <a:r>
              <a:rPr sz="1219" dirty="0" err="1">
                <a:solidFill>
                  <a:schemeClr val="tx1"/>
                </a:solidFill>
              </a:rPr>
              <a:t>quis</a:t>
            </a:r>
            <a:r>
              <a:rPr sz="1219" dirty="0">
                <a:solidFill>
                  <a:schemeClr val="tx1"/>
                </a:solidFill>
              </a:rPr>
              <a:t>, sem. </a:t>
            </a:r>
            <a:r>
              <a:rPr sz="1219" dirty="0" err="1">
                <a:solidFill>
                  <a:schemeClr val="tx1"/>
                </a:solidFill>
              </a:rPr>
              <a:t>Nulla</a:t>
            </a:r>
            <a:r>
              <a:rPr sz="1219" dirty="0">
                <a:solidFill>
                  <a:schemeClr val="tx1"/>
                </a:solidFill>
              </a:rPr>
              <a:t> </a:t>
            </a:r>
            <a:r>
              <a:rPr sz="1219" dirty="0" err="1">
                <a:solidFill>
                  <a:schemeClr val="tx1"/>
                </a:solidFill>
              </a:rPr>
              <a:t>consequat</a:t>
            </a:r>
            <a:r>
              <a:rPr sz="1219" dirty="0">
                <a:solidFill>
                  <a:schemeClr val="tx1"/>
                </a:solidFill>
              </a:rPr>
              <a:t> </a:t>
            </a:r>
            <a:r>
              <a:rPr sz="1219" dirty="0" err="1">
                <a:solidFill>
                  <a:schemeClr val="tx1"/>
                </a:solidFill>
              </a:rPr>
              <a:t>massa</a:t>
            </a:r>
            <a:r>
              <a:rPr sz="1219" dirty="0">
                <a:solidFill>
                  <a:schemeClr val="tx1"/>
                </a:solidFill>
              </a:rPr>
              <a:t> </a:t>
            </a:r>
            <a:r>
              <a:rPr sz="1219" dirty="0" err="1">
                <a:solidFill>
                  <a:schemeClr val="tx1"/>
                </a:solidFill>
              </a:rPr>
              <a:t>quis</a:t>
            </a:r>
            <a:r>
              <a:rPr sz="1219" dirty="0">
                <a:solidFill>
                  <a:schemeClr val="tx1"/>
                </a:solidFill>
              </a:rPr>
              <a:t> </a:t>
            </a:r>
            <a:r>
              <a:rPr sz="1219" dirty="0" err="1">
                <a:solidFill>
                  <a:schemeClr val="tx1"/>
                </a:solidFill>
              </a:rPr>
              <a:t>enim</a:t>
            </a:r>
            <a:r>
              <a:rPr sz="1219" dirty="0">
                <a:solidFill>
                  <a:schemeClr val="tx1"/>
                </a:solidFill>
              </a:rPr>
              <a:t>. </a:t>
            </a:r>
            <a:r>
              <a:rPr sz="1219" dirty="0" err="1">
                <a:solidFill>
                  <a:schemeClr val="tx1"/>
                </a:solidFill>
              </a:rPr>
              <a:t>Donec</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fringilla</a:t>
            </a:r>
            <a:r>
              <a:rPr sz="1219" dirty="0">
                <a:solidFill>
                  <a:schemeClr val="tx1"/>
                </a:solidFill>
              </a:rPr>
              <a:t> vel, </a:t>
            </a:r>
            <a:r>
              <a:rPr sz="1219" dirty="0" err="1">
                <a:solidFill>
                  <a:schemeClr val="tx1"/>
                </a:solidFill>
              </a:rPr>
              <a:t>aliquet</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vulputate</a:t>
            </a:r>
            <a:r>
              <a:rPr sz="1219" dirty="0">
                <a:solidFill>
                  <a:schemeClr val="tx1"/>
                </a:solidFill>
              </a:rPr>
              <a:t> </a:t>
            </a:r>
            <a:r>
              <a:rPr sz="1219" dirty="0" err="1">
                <a:solidFill>
                  <a:schemeClr val="tx1"/>
                </a:solidFill>
              </a:rPr>
              <a:t>eget</a:t>
            </a:r>
            <a:r>
              <a:rPr sz="1219" dirty="0">
                <a:solidFill>
                  <a:schemeClr val="tx1"/>
                </a:solidFill>
              </a:rPr>
              <a:t>, </a:t>
            </a:r>
            <a:r>
              <a:rPr sz="1219" dirty="0" err="1">
                <a:solidFill>
                  <a:schemeClr val="tx1"/>
                </a:solidFill>
              </a:rPr>
              <a:t>arcu</a:t>
            </a:r>
            <a:r>
              <a:rPr sz="1219" dirty="0">
                <a:solidFill>
                  <a:schemeClr val="tx1"/>
                </a:solidFill>
              </a:rPr>
              <a:t>. In </a:t>
            </a:r>
            <a:r>
              <a:rPr sz="1219" dirty="0" err="1">
                <a:solidFill>
                  <a:schemeClr val="tx1"/>
                </a:solidFill>
              </a:rPr>
              <a:t>enim</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rhoncus</a:t>
            </a:r>
            <a:r>
              <a:rPr sz="1219" dirty="0">
                <a:solidFill>
                  <a:schemeClr val="tx1"/>
                </a:solidFill>
              </a:rPr>
              <a:t> </a:t>
            </a:r>
            <a:r>
              <a:rPr sz="1219" dirty="0" err="1">
                <a:solidFill>
                  <a:schemeClr val="tx1"/>
                </a:solidFill>
              </a:rPr>
              <a:t>ut</a:t>
            </a:r>
            <a:r>
              <a:rPr sz="1219" dirty="0">
                <a:solidFill>
                  <a:schemeClr val="tx1"/>
                </a:solidFill>
              </a:rPr>
              <a:t>, </a:t>
            </a:r>
            <a:r>
              <a:rPr sz="1219" dirty="0" err="1">
                <a:solidFill>
                  <a:schemeClr val="tx1"/>
                </a:solidFill>
              </a:rPr>
              <a:t>imperdiet</a:t>
            </a:r>
            <a:r>
              <a:rPr sz="1219" dirty="0">
                <a:solidFill>
                  <a:schemeClr val="tx1"/>
                </a:solidFill>
              </a:rPr>
              <a:t> a, </a:t>
            </a:r>
            <a:r>
              <a:rPr sz="1219" dirty="0" err="1">
                <a:solidFill>
                  <a:schemeClr val="tx1"/>
                </a:solidFill>
              </a:rPr>
              <a:t>venenatis</a:t>
            </a:r>
            <a:r>
              <a:rPr sz="1219" dirty="0">
                <a:solidFill>
                  <a:schemeClr val="tx1"/>
                </a:solidFill>
              </a:rPr>
              <a:t> vitae, </a:t>
            </a:r>
            <a:r>
              <a:rPr sz="1219" dirty="0" err="1">
                <a:solidFill>
                  <a:schemeClr val="tx1"/>
                </a:solidFill>
              </a:rPr>
              <a:t>justo</a:t>
            </a:r>
            <a:r>
              <a:rPr sz="1219" dirty="0">
                <a:solidFill>
                  <a:schemeClr val="tx1"/>
                </a:solidFill>
              </a:rPr>
              <a:t>. </a:t>
            </a:r>
            <a:r>
              <a:rPr sz="1219" dirty="0" err="1">
                <a:solidFill>
                  <a:schemeClr val="tx1"/>
                </a:solidFill>
              </a:rPr>
              <a:t>Nullam</a:t>
            </a:r>
            <a:r>
              <a:rPr sz="1219" dirty="0">
                <a:solidFill>
                  <a:schemeClr val="tx1"/>
                </a:solidFill>
              </a:rPr>
              <a:t> dictum </a:t>
            </a:r>
            <a:r>
              <a:rPr sz="1219" dirty="0" err="1">
                <a:solidFill>
                  <a:schemeClr val="tx1"/>
                </a:solidFill>
              </a:rPr>
              <a:t>felis</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mollis</a:t>
            </a:r>
            <a:r>
              <a:rPr sz="1219" dirty="0">
                <a:solidFill>
                  <a:schemeClr val="tx1"/>
                </a:solidFill>
              </a:rPr>
              <a:t> </a:t>
            </a:r>
            <a:r>
              <a:rPr sz="1219" dirty="0" err="1">
                <a:solidFill>
                  <a:schemeClr val="tx1"/>
                </a:solidFill>
              </a:rPr>
              <a:t>pretium</a:t>
            </a:r>
            <a:r>
              <a:rPr sz="1219" dirty="0">
                <a:solidFill>
                  <a:schemeClr val="tx1"/>
                </a:solidFill>
              </a:rPr>
              <a:t>. Integer </a:t>
            </a:r>
            <a:r>
              <a:rPr sz="1219" dirty="0" err="1">
                <a:solidFill>
                  <a:schemeClr val="tx1"/>
                </a:solidFill>
              </a:rPr>
              <a:t>tincidunt</a:t>
            </a:r>
            <a:r>
              <a:rPr sz="1219" dirty="0">
                <a:solidFill>
                  <a:schemeClr val="tx1"/>
                </a:solidFill>
              </a:rPr>
              <a:t>. </a:t>
            </a:r>
            <a:br>
              <a:rPr sz="1219" dirty="0">
                <a:solidFill>
                  <a:schemeClr val="tx1"/>
                </a:solidFill>
              </a:rPr>
            </a:br>
            <a:r>
              <a:rPr sz="1219" dirty="0">
                <a:solidFill>
                  <a:schemeClr val="tx1"/>
                </a:solidFill>
              </a:rPr>
              <a:t>Cras </a:t>
            </a:r>
            <a:r>
              <a:rPr sz="1219" dirty="0" err="1">
                <a:solidFill>
                  <a:schemeClr val="tx1"/>
                </a:solidFill>
              </a:rPr>
              <a:t>dapibus</a:t>
            </a:r>
            <a:r>
              <a:rPr sz="1219" dirty="0">
                <a:solidFill>
                  <a:schemeClr val="tx1"/>
                </a:solidFill>
              </a:rPr>
              <a:t>. </a:t>
            </a:r>
            <a:r>
              <a:rPr sz="1219" dirty="0" err="1">
                <a:solidFill>
                  <a:schemeClr val="tx1"/>
                </a:solidFill>
              </a:rPr>
              <a:t>Vivamus</a:t>
            </a:r>
            <a:r>
              <a:rPr sz="1219" dirty="0">
                <a:solidFill>
                  <a:schemeClr val="tx1"/>
                </a:solidFill>
              </a:rPr>
              <a:t> </a:t>
            </a:r>
            <a:r>
              <a:rPr sz="1219" dirty="0" err="1">
                <a:solidFill>
                  <a:schemeClr val="tx1"/>
                </a:solidFill>
              </a:rPr>
              <a:t>elementum</a:t>
            </a:r>
            <a:r>
              <a:rPr sz="1219" dirty="0">
                <a:solidFill>
                  <a:schemeClr val="tx1"/>
                </a:solidFill>
              </a:rPr>
              <a:t> semper nisi. </a:t>
            </a:r>
          </a:p>
        </p:txBody>
      </p:sp>
      <p:sp>
        <p:nvSpPr>
          <p:cNvPr id="304"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8" name="Line">
            <a:extLst>
              <a:ext uri="{FF2B5EF4-FFF2-40B4-BE49-F238E27FC236}">
                <a16:creationId xmlns:a16="http://schemas.microsoft.com/office/drawing/2014/main" id="{E481349A-68E8-7E48-92F9-0985AAA6B822}"/>
              </a:ext>
            </a:extLst>
          </p:cNvPr>
          <p:cNvSpPr/>
          <p:nvPr/>
        </p:nvSpPr>
        <p:spPr>
          <a:xfrm>
            <a:off x="3243926" y="7157975"/>
            <a:ext cx="359357" cy="0"/>
          </a:xfrm>
          <a:prstGeom prst="line">
            <a:avLst/>
          </a:prstGeom>
          <a:ln w="1270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Rectangle"/>
          <p:cNvSpPr/>
          <p:nvPr/>
        </p:nvSpPr>
        <p:spPr>
          <a:xfrm>
            <a:off x="415367" y="1283860"/>
            <a:ext cx="2688255" cy="675550"/>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08" name="Rectangle"/>
          <p:cNvSpPr/>
          <p:nvPr/>
        </p:nvSpPr>
        <p:spPr>
          <a:xfrm>
            <a:off x="3754378" y="1283860"/>
            <a:ext cx="2688255" cy="675550"/>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09" name="Rectangle"/>
          <p:cNvSpPr/>
          <p:nvPr/>
        </p:nvSpPr>
        <p:spPr>
          <a:xfrm>
            <a:off x="413716" y="2705054"/>
            <a:ext cx="2691559" cy="241550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0" name="Rectangle"/>
          <p:cNvSpPr/>
          <p:nvPr/>
        </p:nvSpPr>
        <p:spPr>
          <a:xfrm>
            <a:off x="3752725" y="2705054"/>
            <a:ext cx="2691559" cy="241550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1" name="Rectangle"/>
          <p:cNvSpPr/>
          <p:nvPr/>
        </p:nvSpPr>
        <p:spPr>
          <a:xfrm>
            <a:off x="418186" y="5272135"/>
            <a:ext cx="2688255" cy="6755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2" name="Rectangle"/>
          <p:cNvSpPr/>
          <p:nvPr/>
        </p:nvSpPr>
        <p:spPr>
          <a:xfrm>
            <a:off x="3747992" y="5272135"/>
            <a:ext cx="2688255" cy="6755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3" name="Rectangle"/>
          <p:cNvSpPr/>
          <p:nvPr/>
        </p:nvSpPr>
        <p:spPr>
          <a:xfrm>
            <a:off x="416536" y="6693328"/>
            <a:ext cx="2691558" cy="241550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4" name="Rectangle"/>
          <p:cNvSpPr/>
          <p:nvPr/>
        </p:nvSpPr>
        <p:spPr>
          <a:xfrm>
            <a:off x="3738809" y="6693328"/>
            <a:ext cx="2691559" cy="241550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p>
        </p:txBody>
      </p:sp>
      <p:sp>
        <p:nvSpPr>
          <p:cNvPr id="315" name="Business Process Redesign (BPR)"/>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Business Process Redesign (BPR)</a:t>
            </a:r>
          </a:p>
        </p:txBody>
      </p:sp>
      <p:sp>
        <p:nvSpPr>
          <p:cNvPr id="316" name="Arrow"/>
          <p:cNvSpPr/>
          <p:nvPr/>
        </p:nvSpPr>
        <p:spPr>
          <a:xfrm rot="5400000">
            <a:off x="1482962" y="2000416"/>
            <a:ext cx="553065" cy="553065"/>
          </a:xfrm>
          <a:prstGeom prst="rightArrow">
            <a:avLst>
              <a:gd name="adj1" fmla="val 32000"/>
              <a:gd name="adj2" fmla="val 44000"/>
            </a:avLst>
          </a:prstGeom>
          <a:gradFill>
            <a:gsLst>
              <a:gs pos="0">
                <a:schemeClr val="accent6"/>
              </a:gs>
              <a:gs pos="100000">
                <a:schemeClr val="accent2"/>
              </a:gs>
            </a:gsLst>
          </a:gra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17" name="Arrow"/>
          <p:cNvSpPr/>
          <p:nvPr/>
        </p:nvSpPr>
        <p:spPr>
          <a:xfrm rot="5400000">
            <a:off x="4810056" y="2000416"/>
            <a:ext cx="553065" cy="553065"/>
          </a:xfrm>
          <a:prstGeom prst="rightArrow">
            <a:avLst>
              <a:gd name="adj1" fmla="val 32000"/>
              <a:gd name="adj2" fmla="val 44000"/>
            </a:avLst>
          </a:prstGeom>
          <a:gradFill>
            <a:gsLst>
              <a:gs pos="0">
                <a:schemeClr val="accent6"/>
              </a:gs>
              <a:gs pos="100000">
                <a:schemeClr val="accent2"/>
              </a:gs>
            </a:gsLst>
          </a:gra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18" name="Determine scope and goal"/>
          <p:cNvSpPr/>
          <p:nvPr/>
        </p:nvSpPr>
        <p:spPr>
          <a:xfrm>
            <a:off x="728466" y="1536573"/>
            <a:ext cx="221593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Determine scope and goal</a:t>
            </a:r>
          </a:p>
        </p:txBody>
      </p:sp>
      <p:sp>
        <p:nvSpPr>
          <p:cNvPr id="319" name="Redesign process structure"/>
          <p:cNvSpPr/>
          <p:nvPr/>
        </p:nvSpPr>
        <p:spPr>
          <a:xfrm>
            <a:off x="4147234" y="1531129"/>
            <a:ext cx="214087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Redesign process structure</a:t>
            </a:r>
          </a:p>
        </p:txBody>
      </p:sp>
      <p:grpSp>
        <p:nvGrpSpPr>
          <p:cNvPr id="322" name="Group"/>
          <p:cNvGrpSpPr/>
          <p:nvPr/>
        </p:nvGrpSpPr>
        <p:grpSpPr>
          <a:xfrm>
            <a:off x="251644" y="1433507"/>
            <a:ext cx="359492" cy="359492"/>
            <a:chOff x="0" y="0"/>
            <a:chExt cx="825500" cy="825500"/>
          </a:xfrm>
        </p:grpSpPr>
        <p:sp>
          <p:nvSpPr>
            <p:cNvPr id="320" name="Circle"/>
            <p:cNvSpPr/>
            <p:nvPr/>
          </p:nvSpPr>
          <p:spPr>
            <a:xfrm>
              <a:off x="0" y="0"/>
              <a:ext cx="825500" cy="825500"/>
            </a:xfrm>
            <a:prstGeom prst="ellipse">
              <a:avLst/>
            </a:prstGeom>
            <a:solidFill>
              <a:srgbClr val="323C40"/>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21" name="1"/>
            <p:cNvSpPr/>
            <p:nvPr/>
          </p:nvSpPr>
          <p:spPr>
            <a:xfrm>
              <a:off x="91622" y="198770"/>
              <a:ext cx="647700" cy="41565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1</a:t>
              </a:r>
            </a:p>
          </p:txBody>
        </p:sp>
      </p:grpSp>
      <p:grpSp>
        <p:nvGrpSpPr>
          <p:cNvPr id="325" name="Group"/>
          <p:cNvGrpSpPr/>
          <p:nvPr/>
        </p:nvGrpSpPr>
        <p:grpSpPr>
          <a:xfrm>
            <a:off x="3603215" y="1433507"/>
            <a:ext cx="359492" cy="359492"/>
            <a:chOff x="0" y="0"/>
            <a:chExt cx="825500" cy="825500"/>
          </a:xfrm>
        </p:grpSpPr>
        <p:sp>
          <p:nvSpPr>
            <p:cNvPr id="323" name="Circle"/>
            <p:cNvSpPr/>
            <p:nvPr/>
          </p:nvSpPr>
          <p:spPr>
            <a:xfrm>
              <a:off x="0" y="0"/>
              <a:ext cx="825500" cy="825500"/>
            </a:xfrm>
            <a:prstGeom prst="ellipse">
              <a:avLst/>
            </a:prstGeom>
            <a:solidFill>
              <a:srgbClr val="323C40"/>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24" name="2"/>
            <p:cNvSpPr/>
            <p:nvPr/>
          </p:nvSpPr>
          <p:spPr>
            <a:xfrm>
              <a:off x="91622" y="198770"/>
              <a:ext cx="647700" cy="41565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2</a:t>
              </a:r>
            </a:p>
          </p:txBody>
        </p:sp>
      </p:grpSp>
      <p:sp>
        <p:nvSpPr>
          <p:cNvPr id="326" name="Indicators for Need"/>
          <p:cNvSpPr/>
          <p:nvPr/>
        </p:nvSpPr>
        <p:spPr>
          <a:xfrm>
            <a:off x="872263" y="2801196"/>
            <a:ext cx="171450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Indicators for Need</a:t>
            </a:r>
          </a:p>
        </p:txBody>
      </p:sp>
      <p:sp>
        <p:nvSpPr>
          <p:cNvPr id="327" name="Key Elements"/>
          <p:cNvSpPr/>
          <p:nvPr/>
        </p:nvSpPr>
        <p:spPr>
          <a:xfrm>
            <a:off x="4241255" y="2841755"/>
            <a:ext cx="171450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t>Key Elements</a:t>
            </a:r>
          </a:p>
        </p:txBody>
      </p:sp>
      <p:sp>
        <p:nvSpPr>
          <p:cNvPr id="328" name="Conflicts…"/>
          <p:cNvSpPr/>
          <p:nvPr/>
        </p:nvSpPr>
        <p:spPr>
          <a:xfrm>
            <a:off x="734666" y="3299599"/>
            <a:ext cx="2022877" cy="14480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Conflicts</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Meetings</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Non-structured communication</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Strategic dialogue</a:t>
            </a:r>
          </a:p>
        </p:txBody>
      </p:sp>
      <p:sp>
        <p:nvSpPr>
          <p:cNvPr id="329" name="Focus on output…"/>
          <p:cNvSpPr/>
          <p:nvPr/>
        </p:nvSpPr>
        <p:spPr>
          <a:xfrm>
            <a:off x="4114223" y="3491430"/>
            <a:ext cx="1968564" cy="10860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Focus on output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requirements</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Critical success factor</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Efficiency</a:t>
            </a:r>
          </a:p>
        </p:txBody>
      </p:sp>
      <p:sp>
        <p:nvSpPr>
          <p:cNvPr id="330" name="Arrow"/>
          <p:cNvSpPr/>
          <p:nvPr/>
        </p:nvSpPr>
        <p:spPr>
          <a:xfrm rot="5400000">
            <a:off x="1482962" y="6050626"/>
            <a:ext cx="553065" cy="553065"/>
          </a:xfrm>
          <a:prstGeom prst="rightArrow">
            <a:avLst>
              <a:gd name="adj1" fmla="val 32000"/>
              <a:gd name="adj2" fmla="val 44000"/>
            </a:avLst>
          </a:prstGeom>
          <a:gradFill>
            <a:gsLst>
              <a:gs pos="0">
                <a:schemeClr val="accent6"/>
              </a:gs>
              <a:gs pos="100000">
                <a:schemeClr val="accent2"/>
              </a:gs>
            </a:gsLst>
          </a:gra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31" name="Arrow"/>
          <p:cNvSpPr/>
          <p:nvPr/>
        </p:nvSpPr>
        <p:spPr>
          <a:xfrm rot="5400000">
            <a:off x="4798995" y="6043974"/>
            <a:ext cx="553065" cy="553065"/>
          </a:xfrm>
          <a:prstGeom prst="rightArrow">
            <a:avLst>
              <a:gd name="adj1" fmla="val 32000"/>
              <a:gd name="adj2" fmla="val 44000"/>
            </a:avLst>
          </a:prstGeom>
          <a:gradFill>
            <a:gsLst>
              <a:gs pos="0">
                <a:schemeClr val="accent6"/>
              </a:gs>
              <a:gs pos="100000">
                <a:schemeClr val="accent2"/>
              </a:gs>
            </a:gsLst>
          </a:gra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32" name="Install management"/>
          <p:cNvSpPr/>
          <p:nvPr/>
        </p:nvSpPr>
        <p:spPr>
          <a:xfrm>
            <a:off x="856994" y="5497764"/>
            <a:ext cx="18106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Install management </a:t>
            </a:r>
          </a:p>
        </p:txBody>
      </p:sp>
      <p:sp>
        <p:nvSpPr>
          <p:cNvPr id="333" name="Implement and integrate"/>
          <p:cNvSpPr/>
          <p:nvPr/>
        </p:nvSpPr>
        <p:spPr>
          <a:xfrm>
            <a:off x="4151935" y="5519403"/>
            <a:ext cx="196856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Implement and integrate</a:t>
            </a:r>
          </a:p>
        </p:txBody>
      </p:sp>
      <p:grpSp>
        <p:nvGrpSpPr>
          <p:cNvPr id="336" name="Group"/>
          <p:cNvGrpSpPr/>
          <p:nvPr/>
        </p:nvGrpSpPr>
        <p:grpSpPr>
          <a:xfrm>
            <a:off x="251644" y="5426126"/>
            <a:ext cx="359492" cy="359492"/>
            <a:chOff x="0" y="0"/>
            <a:chExt cx="825500" cy="825500"/>
          </a:xfrm>
        </p:grpSpPr>
        <p:sp>
          <p:nvSpPr>
            <p:cNvPr id="334" name="Circle"/>
            <p:cNvSpPr/>
            <p:nvPr/>
          </p:nvSpPr>
          <p:spPr>
            <a:xfrm>
              <a:off x="0" y="0"/>
              <a:ext cx="825500" cy="825500"/>
            </a:xfrm>
            <a:prstGeom prst="ellipse">
              <a:avLst/>
            </a:prstGeom>
            <a:solidFill>
              <a:srgbClr val="323C40"/>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35" name="3"/>
            <p:cNvSpPr/>
            <p:nvPr/>
          </p:nvSpPr>
          <p:spPr>
            <a:xfrm>
              <a:off x="91622" y="198770"/>
              <a:ext cx="647700" cy="41565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3</a:t>
              </a:r>
            </a:p>
          </p:txBody>
        </p:sp>
      </p:grpSp>
      <p:grpSp>
        <p:nvGrpSpPr>
          <p:cNvPr id="339" name="Group"/>
          <p:cNvGrpSpPr/>
          <p:nvPr/>
        </p:nvGrpSpPr>
        <p:grpSpPr>
          <a:xfrm>
            <a:off x="3575562" y="5431656"/>
            <a:ext cx="359492" cy="359492"/>
            <a:chOff x="0" y="0"/>
            <a:chExt cx="825500" cy="825500"/>
          </a:xfrm>
        </p:grpSpPr>
        <p:sp>
          <p:nvSpPr>
            <p:cNvPr id="337" name="Circle"/>
            <p:cNvSpPr/>
            <p:nvPr/>
          </p:nvSpPr>
          <p:spPr>
            <a:xfrm>
              <a:off x="0" y="0"/>
              <a:ext cx="825500" cy="825500"/>
            </a:xfrm>
            <a:prstGeom prst="ellipse">
              <a:avLst/>
            </a:prstGeom>
            <a:solidFill>
              <a:srgbClr val="323C40"/>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latin typeface="Ubuntu" panose="020B0504030602030204" pitchFamily="34" charset="0"/>
              </a:endParaRPr>
            </a:p>
          </p:txBody>
        </p:sp>
        <p:sp>
          <p:nvSpPr>
            <p:cNvPr id="338" name="4"/>
            <p:cNvSpPr/>
            <p:nvPr/>
          </p:nvSpPr>
          <p:spPr>
            <a:xfrm>
              <a:off x="88901" y="198770"/>
              <a:ext cx="647700" cy="415657"/>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4</a:t>
              </a:r>
            </a:p>
          </p:txBody>
        </p:sp>
      </p:grpSp>
      <p:sp>
        <p:nvSpPr>
          <p:cNvPr id="340" name="Key Elements"/>
          <p:cNvSpPr/>
          <p:nvPr/>
        </p:nvSpPr>
        <p:spPr>
          <a:xfrm>
            <a:off x="888855" y="6880739"/>
            <a:ext cx="171450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Key Elements</a:t>
            </a:r>
          </a:p>
        </p:txBody>
      </p:sp>
      <p:sp>
        <p:nvSpPr>
          <p:cNvPr id="341" name="Key Elements"/>
          <p:cNvSpPr/>
          <p:nvPr/>
        </p:nvSpPr>
        <p:spPr>
          <a:xfrm>
            <a:off x="4241255" y="6863701"/>
            <a:ext cx="171450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Key Elements</a:t>
            </a:r>
          </a:p>
        </p:txBody>
      </p:sp>
      <p:sp>
        <p:nvSpPr>
          <p:cNvPr id="342" name="Define management tools…"/>
          <p:cNvSpPr/>
          <p:nvPr/>
        </p:nvSpPr>
        <p:spPr>
          <a:xfrm>
            <a:off x="675665" y="7512754"/>
            <a:ext cx="2140879" cy="12670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Define management tools</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Performance measurement</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Learning</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Compensation</a:t>
            </a:r>
          </a:p>
        </p:txBody>
      </p:sp>
      <p:sp>
        <p:nvSpPr>
          <p:cNvPr id="343" name="Install management…"/>
          <p:cNvSpPr/>
          <p:nvPr/>
        </p:nvSpPr>
        <p:spPr>
          <a:xfrm>
            <a:off x="4102462" y="7784272"/>
            <a:ext cx="2067511" cy="724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Install management</a:t>
            </a:r>
          </a:p>
          <a:p>
            <a:pPr marL="0" marR="0" defTabSz="398221">
              <a:lnSpc>
                <a:spcPct val="90000"/>
              </a:lnSpc>
              <a:defRPr sz="3000">
                <a:solidFill>
                  <a:srgbClr val="323C40"/>
                </a:solidFill>
                <a:uFillTx/>
                <a:latin typeface="Ubuntu"/>
                <a:ea typeface="Ubuntu"/>
                <a:cs typeface="Ubuntu"/>
                <a:sym typeface="Ubuntu"/>
              </a:defRPr>
            </a:pPr>
            <a:endParaRPr sz="1307">
              <a:solidFill>
                <a:schemeClr val="tx1"/>
              </a:solidFill>
            </a:endParaRP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Manage Change management</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 name="BCG Advantage Matrix"/>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BCG Advantage Matrix</a:t>
            </a:r>
          </a:p>
        </p:txBody>
      </p:sp>
      <p:sp>
        <p:nvSpPr>
          <p:cNvPr id="346" name="Rectangle"/>
          <p:cNvSpPr/>
          <p:nvPr/>
        </p:nvSpPr>
        <p:spPr>
          <a:xfrm>
            <a:off x="1494955" y="2015850"/>
            <a:ext cx="1927791" cy="133484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347" name="Rectangle"/>
          <p:cNvSpPr/>
          <p:nvPr/>
        </p:nvSpPr>
        <p:spPr>
          <a:xfrm>
            <a:off x="3604535" y="2010319"/>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348" name="Rectangle"/>
          <p:cNvSpPr/>
          <p:nvPr/>
        </p:nvSpPr>
        <p:spPr>
          <a:xfrm>
            <a:off x="1494955" y="3545677"/>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349" name="Rectangle"/>
          <p:cNvSpPr/>
          <p:nvPr/>
        </p:nvSpPr>
        <p:spPr>
          <a:xfrm>
            <a:off x="3604535" y="3545677"/>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350" name="Fragmented"/>
          <p:cNvSpPr/>
          <p:nvPr/>
        </p:nvSpPr>
        <p:spPr>
          <a:xfrm>
            <a:off x="1804177" y="2588982"/>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Fragmented</a:t>
            </a:r>
          </a:p>
        </p:txBody>
      </p:sp>
      <p:sp>
        <p:nvSpPr>
          <p:cNvPr id="351" name="Specialized"/>
          <p:cNvSpPr/>
          <p:nvPr/>
        </p:nvSpPr>
        <p:spPr>
          <a:xfrm>
            <a:off x="3911352" y="2588982"/>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Specialized</a:t>
            </a:r>
          </a:p>
        </p:txBody>
      </p:sp>
      <p:sp>
        <p:nvSpPr>
          <p:cNvPr id="352" name="Stalemate"/>
          <p:cNvSpPr/>
          <p:nvPr/>
        </p:nvSpPr>
        <p:spPr>
          <a:xfrm>
            <a:off x="1804177" y="4126501"/>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Stalemate</a:t>
            </a:r>
          </a:p>
        </p:txBody>
      </p:sp>
      <p:sp>
        <p:nvSpPr>
          <p:cNvPr id="353" name="Volume"/>
          <p:cNvSpPr/>
          <p:nvPr/>
        </p:nvSpPr>
        <p:spPr>
          <a:xfrm>
            <a:off x="3911352" y="4126501"/>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Volume</a:t>
            </a:r>
          </a:p>
        </p:txBody>
      </p:sp>
      <p:sp>
        <p:nvSpPr>
          <p:cNvPr id="354" name="Line"/>
          <p:cNvSpPr/>
          <p:nvPr/>
        </p:nvSpPr>
        <p:spPr>
          <a:xfrm flipH="1" flipV="1">
            <a:off x="1202267" y="2341813"/>
            <a:ext cx="0" cy="2241371"/>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55" name="Few"/>
          <p:cNvSpPr/>
          <p:nvPr/>
        </p:nvSpPr>
        <p:spPr>
          <a:xfrm>
            <a:off x="907199" y="2030387"/>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Few</a:t>
            </a:r>
          </a:p>
        </p:txBody>
      </p:sp>
      <p:sp>
        <p:nvSpPr>
          <p:cNvPr id="356" name="Many"/>
          <p:cNvSpPr/>
          <p:nvPr/>
        </p:nvSpPr>
        <p:spPr>
          <a:xfrm>
            <a:off x="907199" y="4685097"/>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Many</a:t>
            </a:r>
          </a:p>
        </p:txBody>
      </p:sp>
      <p:sp>
        <p:nvSpPr>
          <p:cNvPr id="357" name="Line"/>
          <p:cNvSpPr/>
          <p:nvPr/>
        </p:nvSpPr>
        <p:spPr>
          <a:xfrm flipV="1">
            <a:off x="2380058" y="5141987"/>
            <a:ext cx="2230342"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58" name="Small"/>
          <p:cNvSpPr/>
          <p:nvPr/>
        </p:nvSpPr>
        <p:spPr>
          <a:xfrm>
            <a:off x="1491695" y="5050253"/>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Small</a:t>
            </a:r>
          </a:p>
        </p:txBody>
      </p:sp>
      <p:sp>
        <p:nvSpPr>
          <p:cNvPr id="359" name="Large"/>
          <p:cNvSpPr/>
          <p:nvPr/>
        </p:nvSpPr>
        <p:spPr>
          <a:xfrm>
            <a:off x="4942817" y="5050253"/>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Large</a:t>
            </a:r>
          </a:p>
        </p:txBody>
      </p:sp>
      <p:sp>
        <p:nvSpPr>
          <p:cNvPr id="360" name="Size of competitive advantage"/>
          <p:cNvSpPr/>
          <p:nvPr/>
        </p:nvSpPr>
        <p:spPr>
          <a:xfrm>
            <a:off x="2420264" y="5238960"/>
            <a:ext cx="2190136"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Size of competitive advantage</a:t>
            </a:r>
          </a:p>
        </p:txBody>
      </p:sp>
      <p:sp>
        <p:nvSpPr>
          <p:cNvPr id="361" name="Numbers of differentiation opportunities"/>
          <p:cNvSpPr/>
          <p:nvPr/>
        </p:nvSpPr>
        <p:spPr>
          <a:xfrm rot="16200000">
            <a:off x="-203617" y="3267176"/>
            <a:ext cx="2269995"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Numbers of differentiation opportunities</a:t>
            </a:r>
          </a:p>
        </p:txBody>
      </p:sp>
      <p:sp>
        <p:nvSpPr>
          <p:cNvPr id="362"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363"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2" name="Line">
            <a:extLst>
              <a:ext uri="{FF2B5EF4-FFF2-40B4-BE49-F238E27FC236}">
                <a16:creationId xmlns:a16="http://schemas.microsoft.com/office/drawing/2014/main" id="{6278B463-D963-3041-B5EB-C22F4C355B38}"/>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 name="Six Sigma Framework"/>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Six Sigma Framework</a:t>
            </a:r>
          </a:p>
        </p:txBody>
      </p:sp>
      <p:sp>
        <p:nvSpPr>
          <p:cNvPr id="367" name="Circle"/>
          <p:cNvSpPr/>
          <p:nvPr/>
        </p:nvSpPr>
        <p:spPr>
          <a:xfrm>
            <a:off x="2482259" y="3040678"/>
            <a:ext cx="1893480" cy="1893480"/>
          </a:xfrm>
          <a:prstGeom prst="ellipse">
            <a:avLst/>
          </a:prstGeom>
          <a:solidFill>
            <a:schemeClr val="accent5"/>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68" name="Shape"/>
          <p:cNvSpPr/>
          <p:nvPr/>
        </p:nvSpPr>
        <p:spPr>
          <a:xfrm>
            <a:off x="3220260" y="3701735"/>
            <a:ext cx="555075" cy="560263"/>
          </a:xfrm>
          <a:custGeom>
            <a:avLst/>
            <a:gdLst/>
            <a:ahLst/>
            <a:cxnLst>
              <a:cxn ang="0">
                <a:pos x="wd2" y="hd2"/>
              </a:cxn>
              <a:cxn ang="5400000">
                <a:pos x="wd2" y="hd2"/>
              </a:cxn>
              <a:cxn ang="10800000">
                <a:pos x="wd2" y="hd2"/>
              </a:cxn>
              <a:cxn ang="16200000">
                <a:pos x="wd2" y="hd2"/>
              </a:cxn>
            </a:cxnLst>
            <a:rect l="0" t="0" r="r" b="b"/>
            <a:pathLst>
              <a:path w="21600" h="21600" extrusionOk="0">
                <a:moveTo>
                  <a:pt x="16157" y="10672"/>
                </a:moveTo>
                <a:cubicBezTo>
                  <a:pt x="16157" y="7172"/>
                  <a:pt x="14357" y="2817"/>
                  <a:pt x="10071" y="2817"/>
                </a:cubicBezTo>
                <a:cubicBezTo>
                  <a:pt x="5743" y="2817"/>
                  <a:pt x="3814" y="6915"/>
                  <a:pt x="3814" y="10843"/>
                </a:cubicBezTo>
                <a:cubicBezTo>
                  <a:pt x="3814" y="15368"/>
                  <a:pt x="6429" y="18783"/>
                  <a:pt x="10029" y="18783"/>
                </a:cubicBezTo>
                <a:cubicBezTo>
                  <a:pt x="13457" y="18783"/>
                  <a:pt x="16157" y="15368"/>
                  <a:pt x="16157" y="10672"/>
                </a:cubicBezTo>
                <a:close/>
                <a:moveTo>
                  <a:pt x="21471" y="2860"/>
                </a:moveTo>
                <a:cubicBezTo>
                  <a:pt x="20443" y="2860"/>
                  <a:pt x="19071" y="2817"/>
                  <a:pt x="16029" y="2689"/>
                </a:cubicBezTo>
                <a:lnTo>
                  <a:pt x="16029" y="2860"/>
                </a:lnTo>
                <a:cubicBezTo>
                  <a:pt x="18471" y="4525"/>
                  <a:pt x="19886" y="7556"/>
                  <a:pt x="19886" y="10672"/>
                </a:cubicBezTo>
                <a:cubicBezTo>
                  <a:pt x="19886" y="18270"/>
                  <a:pt x="14657" y="21600"/>
                  <a:pt x="9943" y="21600"/>
                </a:cubicBezTo>
                <a:cubicBezTo>
                  <a:pt x="4329" y="21600"/>
                  <a:pt x="0" y="17545"/>
                  <a:pt x="0" y="11013"/>
                </a:cubicBezTo>
                <a:cubicBezTo>
                  <a:pt x="0" y="4098"/>
                  <a:pt x="4414" y="43"/>
                  <a:pt x="10671" y="0"/>
                </a:cubicBezTo>
                <a:lnTo>
                  <a:pt x="21600" y="0"/>
                </a:lnTo>
                <a:cubicBezTo>
                  <a:pt x="21600" y="0"/>
                  <a:pt x="21471" y="2860"/>
                  <a:pt x="21471" y="2860"/>
                </a:cubicBezTo>
                <a:close/>
              </a:path>
            </a:pathLst>
          </a:custGeom>
          <a:solidFill>
            <a:srgbClr val="FFFFFF"/>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latin typeface="Ubuntu" panose="020B0504030602030204" pitchFamily="34" charset="0"/>
            </a:endParaRPr>
          </a:p>
        </p:txBody>
      </p:sp>
      <p:sp>
        <p:nvSpPr>
          <p:cNvPr id="369" name="6"/>
          <p:cNvSpPr/>
          <p:nvPr/>
        </p:nvSpPr>
        <p:spPr>
          <a:xfrm>
            <a:off x="2902754" y="3116694"/>
            <a:ext cx="747016" cy="10478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18000">
                <a:solidFill>
                  <a:srgbClr val="FFFFFF"/>
                </a:solidFill>
                <a:uFillTx/>
                <a:latin typeface="Ubuntu"/>
                <a:ea typeface="Ubuntu"/>
                <a:cs typeface="Ubuntu"/>
                <a:sym typeface="Ubuntu"/>
              </a:defRPr>
            </a:lvl1pPr>
          </a:lstStyle>
          <a:p>
            <a:r>
              <a:rPr sz="7839" dirty="0"/>
              <a:t>6</a:t>
            </a:r>
          </a:p>
        </p:txBody>
      </p:sp>
      <p:sp>
        <p:nvSpPr>
          <p:cNvPr id="370" name="SIX SIGMA"/>
          <p:cNvSpPr/>
          <p:nvPr/>
        </p:nvSpPr>
        <p:spPr>
          <a:xfrm>
            <a:off x="2895616" y="4351346"/>
            <a:ext cx="1156838" cy="1763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FFFFFF"/>
                </a:solidFill>
                <a:uFillTx/>
                <a:latin typeface="Ubuntu"/>
                <a:ea typeface="Ubuntu"/>
                <a:cs typeface="Ubuntu"/>
                <a:sym typeface="Ubuntu"/>
              </a:defRPr>
            </a:lvl1pPr>
          </a:lstStyle>
          <a:p>
            <a:r>
              <a:rPr sz="1307"/>
              <a:t>SIX SIGMA</a:t>
            </a:r>
          </a:p>
        </p:txBody>
      </p:sp>
      <p:sp>
        <p:nvSpPr>
          <p:cNvPr id="371" name="Circle"/>
          <p:cNvSpPr/>
          <p:nvPr/>
        </p:nvSpPr>
        <p:spPr>
          <a:xfrm>
            <a:off x="1654834" y="2202879"/>
            <a:ext cx="3548330" cy="3548328"/>
          </a:xfrm>
          <a:prstGeom prst="ellipse">
            <a:avLst/>
          </a:prstGeom>
          <a:ln w="1270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2" name="Circle"/>
          <p:cNvSpPr/>
          <p:nvPr/>
        </p:nvSpPr>
        <p:spPr>
          <a:xfrm>
            <a:off x="3937386" y="4703309"/>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3" name="Circle"/>
          <p:cNvSpPr/>
          <p:nvPr/>
        </p:nvSpPr>
        <p:spPr>
          <a:xfrm>
            <a:off x="1481285" y="4703309"/>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4" name="Circle"/>
          <p:cNvSpPr/>
          <p:nvPr/>
        </p:nvSpPr>
        <p:spPr>
          <a:xfrm>
            <a:off x="4544336" y="2706077"/>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5" name="Circle"/>
          <p:cNvSpPr/>
          <p:nvPr/>
        </p:nvSpPr>
        <p:spPr>
          <a:xfrm>
            <a:off x="850756" y="2706077"/>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6" name="Circle"/>
          <p:cNvSpPr/>
          <p:nvPr/>
        </p:nvSpPr>
        <p:spPr>
          <a:xfrm>
            <a:off x="2697546" y="1398799"/>
            <a:ext cx="1462908" cy="1462907"/>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377" name="Control"/>
          <p:cNvSpPr/>
          <p:nvPr/>
        </p:nvSpPr>
        <p:spPr>
          <a:xfrm>
            <a:off x="981729" y="3344418"/>
            <a:ext cx="111719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Control</a:t>
            </a:r>
          </a:p>
        </p:txBody>
      </p:sp>
      <p:sp>
        <p:nvSpPr>
          <p:cNvPr id="378" name="Measure"/>
          <p:cNvSpPr/>
          <p:nvPr/>
        </p:nvSpPr>
        <p:spPr>
          <a:xfrm>
            <a:off x="4742568" y="3344418"/>
            <a:ext cx="111719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Measure</a:t>
            </a:r>
          </a:p>
        </p:txBody>
      </p:sp>
      <p:sp>
        <p:nvSpPr>
          <p:cNvPr id="379" name="Analyze"/>
          <p:cNvSpPr/>
          <p:nvPr/>
        </p:nvSpPr>
        <p:spPr>
          <a:xfrm>
            <a:off x="4128666" y="5346512"/>
            <a:ext cx="111719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Analyze</a:t>
            </a:r>
          </a:p>
        </p:txBody>
      </p:sp>
      <p:sp>
        <p:nvSpPr>
          <p:cNvPr id="380" name="Improve"/>
          <p:cNvSpPr/>
          <p:nvPr/>
        </p:nvSpPr>
        <p:spPr>
          <a:xfrm>
            <a:off x="1645407" y="5346512"/>
            <a:ext cx="111719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Improve</a:t>
            </a:r>
          </a:p>
        </p:txBody>
      </p:sp>
      <p:sp>
        <p:nvSpPr>
          <p:cNvPr id="381" name="Define"/>
          <p:cNvSpPr/>
          <p:nvPr/>
        </p:nvSpPr>
        <p:spPr>
          <a:xfrm>
            <a:off x="2873210" y="2039186"/>
            <a:ext cx="111719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Define</a:t>
            </a:r>
          </a:p>
        </p:txBody>
      </p:sp>
      <p:sp>
        <p:nvSpPr>
          <p:cNvPr id="382"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dirty="0">
                <a:solidFill>
                  <a:schemeClr val="tx1"/>
                </a:solidFill>
              </a:rPr>
              <a:t>Lorem ipsum dolor sit </a:t>
            </a:r>
            <a:r>
              <a:rPr sz="1219" dirty="0" err="1">
                <a:solidFill>
                  <a:schemeClr val="tx1"/>
                </a:solidFill>
              </a:rPr>
              <a:t>amet</a:t>
            </a:r>
            <a:r>
              <a:rPr sz="1219" dirty="0">
                <a:solidFill>
                  <a:schemeClr val="tx1"/>
                </a:solidFill>
              </a:rPr>
              <a:t>, </a:t>
            </a:r>
            <a:r>
              <a:rPr sz="1219" dirty="0" err="1">
                <a:solidFill>
                  <a:schemeClr val="tx1"/>
                </a:solidFill>
              </a:rPr>
              <a:t>consectetuer</a:t>
            </a:r>
            <a:r>
              <a:rPr sz="1219" dirty="0">
                <a:solidFill>
                  <a:schemeClr val="tx1"/>
                </a:solidFill>
              </a:rPr>
              <a:t> </a:t>
            </a:r>
            <a:r>
              <a:rPr sz="1219" dirty="0" err="1">
                <a:solidFill>
                  <a:schemeClr val="tx1"/>
                </a:solidFill>
              </a:rPr>
              <a:t>adipiscing</a:t>
            </a:r>
            <a:r>
              <a:rPr sz="1219" dirty="0">
                <a:solidFill>
                  <a:schemeClr val="tx1"/>
                </a:solidFill>
              </a:rPr>
              <a:t> </a:t>
            </a:r>
            <a:r>
              <a:rPr sz="1219" dirty="0" err="1">
                <a:solidFill>
                  <a:schemeClr val="tx1"/>
                </a:solidFill>
              </a:rPr>
              <a:t>elit</a:t>
            </a:r>
            <a:r>
              <a:rPr sz="1219" dirty="0">
                <a:solidFill>
                  <a:schemeClr val="tx1"/>
                </a:solidFill>
              </a:rPr>
              <a:t>. </a:t>
            </a:r>
            <a:r>
              <a:rPr sz="1219" dirty="0" err="1">
                <a:solidFill>
                  <a:schemeClr val="tx1"/>
                </a:solidFill>
              </a:rPr>
              <a:t>Aenean</a:t>
            </a:r>
            <a:r>
              <a:rPr sz="1219" dirty="0">
                <a:solidFill>
                  <a:schemeClr val="tx1"/>
                </a:solidFill>
              </a:rPr>
              <a:t> </a:t>
            </a:r>
            <a:r>
              <a:rPr sz="1219" dirty="0" err="1">
                <a:solidFill>
                  <a:schemeClr val="tx1"/>
                </a:solidFill>
              </a:rPr>
              <a:t>commodo</a:t>
            </a:r>
            <a:r>
              <a:rPr sz="1219" dirty="0">
                <a:solidFill>
                  <a:schemeClr val="tx1"/>
                </a:solidFill>
              </a:rPr>
              <a:t> ligula </a:t>
            </a:r>
            <a:r>
              <a:rPr sz="1219" dirty="0" err="1">
                <a:solidFill>
                  <a:schemeClr val="tx1"/>
                </a:solidFill>
              </a:rPr>
              <a:t>eget</a:t>
            </a:r>
            <a:r>
              <a:rPr sz="1219" dirty="0">
                <a:solidFill>
                  <a:schemeClr val="tx1"/>
                </a:solidFill>
              </a:rPr>
              <a:t> dolor. </a:t>
            </a:r>
            <a:r>
              <a:rPr sz="1219" dirty="0" err="1">
                <a:solidFill>
                  <a:schemeClr val="tx1"/>
                </a:solidFill>
              </a:rPr>
              <a:t>Aenean</a:t>
            </a:r>
            <a:r>
              <a:rPr sz="1219" dirty="0">
                <a:solidFill>
                  <a:schemeClr val="tx1"/>
                </a:solidFill>
              </a:rPr>
              <a:t> </a:t>
            </a:r>
            <a:r>
              <a:rPr sz="1219" dirty="0" err="1">
                <a:solidFill>
                  <a:schemeClr val="tx1"/>
                </a:solidFill>
              </a:rPr>
              <a:t>massa</a:t>
            </a:r>
            <a:r>
              <a:rPr sz="1219" dirty="0">
                <a:solidFill>
                  <a:schemeClr val="tx1"/>
                </a:solidFill>
              </a:rPr>
              <a:t>. Cum sociis </a:t>
            </a:r>
            <a:r>
              <a:rPr sz="1219" dirty="0" err="1">
                <a:solidFill>
                  <a:schemeClr val="tx1"/>
                </a:solidFill>
              </a:rPr>
              <a:t>natoque</a:t>
            </a:r>
            <a:r>
              <a:rPr sz="1219" dirty="0">
                <a:solidFill>
                  <a:schemeClr val="tx1"/>
                </a:solidFill>
              </a:rPr>
              <a:t> </a:t>
            </a:r>
            <a:r>
              <a:rPr sz="1219" dirty="0" err="1">
                <a:solidFill>
                  <a:schemeClr val="tx1"/>
                </a:solidFill>
              </a:rPr>
              <a:t>penatibus</a:t>
            </a:r>
            <a:r>
              <a:rPr sz="1219" dirty="0">
                <a:solidFill>
                  <a:schemeClr val="tx1"/>
                </a:solidFill>
              </a:rPr>
              <a:t> et </a:t>
            </a:r>
            <a:r>
              <a:rPr sz="1219" dirty="0" err="1">
                <a:solidFill>
                  <a:schemeClr val="tx1"/>
                </a:solidFill>
              </a:rPr>
              <a:t>magnis</a:t>
            </a:r>
            <a:r>
              <a:rPr sz="1219" dirty="0">
                <a:solidFill>
                  <a:schemeClr val="tx1"/>
                </a:solidFill>
              </a:rPr>
              <a:t> dis parturient </a:t>
            </a:r>
            <a:r>
              <a:rPr sz="1219" dirty="0" err="1">
                <a:solidFill>
                  <a:schemeClr val="tx1"/>
                </a:solidFill>
              </a:rPr>
              <a:t>montes</a:t>
            </a:r>
            <a:r>
              <a:rPr sz="1219" dirty="0">
                <a:solidFill>
                  <a:schemeClr val="tx1"/>
                </a:solidFill>
              </a:rPr>
              <a:t>, </a:t>
            </a:r>
            <a:r>
              <a:rPr sz="1219" dirty="0" err="1">
                <a:solidFill>
                  <a:schemeClr val="tx1"/>
                </a:solidFill>
              </a:rPr>
              <a:t>nascetur</a:t>
            </a:r>
            <a:r>
              <a:rPr sz="1219" dirty="0">
                <a:solidFill>
                  <a:schemeClr val="tx1"/>
                </a:solidFill>
              </a:rPr>
              <a:t> </a:t>
            </a:r>
            <a:r>
              <a:rPr sz="1219" dirty="0" err="1">
                <a:solidFill>
                  <a:schemeClr val="tx1"/>
                </a:solidFill>
              </a:rPr>
              <a:t>ridiculus</a:t>
            </a:r>
            <a:r>
              <a:rPr sz="1219" dirty="0">
                <a:solidFill>
                  <a:schemeClr val="tx1"/>
                </a:solidFill>
              </a:rPr>
              <a:t> mus. </a:t>
            </a:r>
            <a:r>
              <a:rPr sz="1219" dirty="0" err="1">
                <a:solidFill>
                  <a:schemeClr val="tx1"/>
                </a:solidFill>
              </a:rPr>
              <a:t>Donec</a:t>
            </a:r>
            <a:r>
              <a:rPr sz="1219" dirty="0">
                <a:solidFill>
                  <a:schemeClr val="tx1"/>
                </a:solidFill>
              </a:rPr>
              <a:t> </a:t>
            </a:r>
            <a:r>
              <a:rPr sz="1219" dirty="0" err="1">
                <a:solidFill>
                  <a:schemeClr val="tx1"/>
                </a:solidFill>
              </a:rPr>
              <a:t>quam</a:t>
            </a:r>
            <a:r>
              <a:rPr sz="1219" dirty="0">
                <a:solidFill>
                  <a:schemeClr val="tx1"/>
                </a:solidFill>
              </a:rPr>
              <a:t> </a:t>
            </a:r>
            <a:r>
              <a:rPr sz="1219" dirty="0" err="1">
                <a:solidFill>
                  <a:schemeClr val="tx1"/>
                </a:solidFill>
              </a:rPr>
              <a:t>felis</a:t>
            </a:r>
            <a:r>
              <a:rPr sz="1219" dirty="0">
                <a:solidFill>
                  <a:schemeClr val="tx1"/>
                </a:solidFill>
              </a:rPr>
              <a:t>, </a:t>
            </a:r>
            <a:r>
              <a:rPr sz="1219" dirty="0" err="1">
                <a:solidFill>
                  <a:schemeClr val="tx1"/>
                </a:solidFill>
              </a:rPr>
              <a:t>ultricies</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pellentesque</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pretium</a:t>
            </a:r>
            <a:r>
              <a:rPr sz="1219" dirty="0">
                <a:solidFill>
                  <a:schemeClr val="tx1"/>
                </a:solidFill>
              </a:rPr>
              <a:t> </a:t>
            </a:r>
            <a:r>
              <a:rPr sz="1219" dirty="0" err="1">
                <a:solidFill>
                  <a:schemeClr val="tx1"/>
                </a:solidFill>
              </a:rPr>
              <a:t>quis</a:t>
            </a:r>
            <a:r>
              <a:rPr sz="1219" dirty="0">
                <a:solidFill>
                  <a:schemeClr val="tx1"/>
                </a:solidFill>
              </a:rPr>
              <a:t>, sem. </a:t>
            </a:r>
            <a:r>
              <a:rPr sz="1219" dirty="0" err="1">
                <a:solidFill>
                  <a:schemeClr val="tx1"/>
                </a:solidFill>
              </a:rPr>
              <a:t>Nulla</a:t>
            </a:r>
            <a:r>
              <a:rPr sz="1219" dirty="0">
                <a:solidFill>
                  <a:schemeClr val="tx1"/>
                </a:solidFill>
              </a:rPr>
              <a:t> </a:t>
            </a:r>
            <a:r>
              <a:rPr sz="1219" dirty="0" err="1">
                <a:solidFill>
                  <a:schemeClr val="tx1"/>
                </a:solidFill>
              </a:rPr>
              <a:t>consequat</a:t>
            </a:r>
            <a:r>
              <a:rPr sz="1219" dirty="0">
                <a:solidFill>
                  <a:schemeClr val="tx1"/>
                </a:solidFill>
              </a:rPr>
              <a:t> </a:t>
            </a:r>
            <a:r>
              <a:rPr sz="1219" dirty="0" err="1">
                <a:solidFill>
                  <a:schemeClr val="tx1"/>
                </a:solidFill>
              </a:rPr>
              <a:t>massa</a:t>
            </a:r>
            <a:r>
              <a:rPr sz="1219" dirty="0">
                <a:solidFill>
                  <a:schemeClr val="tx1"/>
                </a:solidFill>
              </a:rPr>
              <a:t> </a:t>
            </a:r>
            <a:r>
              <a:rPr sz="1219" dirty="0" err="1">
                <a:solidFill>
                  <a:schemeClr val="tx1"/>
                </a:solidFill>
              </a:rPr>
              <a:t>quis</a:t>
            </a:r>
            <a:r>
              <a:rPr sz="1219" dirty="0">
                <a:solidFill>
                  <a:schemeClr val="tx1"/>
                </a:solidFill>
              </a:rPr>
              <a:t> </a:t>
            </a:r>
            <a:r>
              <a:rPr sz="1219" dirty="0" err="1">
                <a:solidFill>
                  <a:schemeClr val="tx1"/>
                </a:solidFill>
              </a:rPr>
              <a:t>enim</a:t>
            </a:r>
            <a:r>
              <a:rPr sz="1219" dirty="0">
                <a:solidFill>
                  <a:schemeClr val="tx1"/>
                </a:solidFill>
              </a:rPr>
              <a:t>. </a:t>
            </a:r>
            <a:r>
              <a:rPr sz="1219" dirty="0" err="1">
                <a:solidFill>
                  <a:schemeClr val="tx1"/>
                </a:solidFill>
              </a:rPr>
              <a:t>Donec</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fringilla</a:t>
            </a:r>
            <a:r>
              <a:rPr sz="1219" dirty="0">
                <a:solidFill>
                  <a:schemeClr val="tx1"/>
                </a:solidFill>
              </a:rPr>
              <a:t> vel, </a:t>
            </a:r>
            <a:r>
              <a:rPr sz="1219" dirty="0" err="1">
                <a:solidFill>
                  <a:schemeClr val="tx1"/>
                </a:solidFill>
              </a:rPr>
              <a:t>aliquet</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vulputate</a:t>
            </a:r>
            <a:r>
              <a:rPr sz="1219" dirty="0">
                <a:solidFill>
                  <a:schemeClr val="tx1"/>
                </a:solidFill>
              </a:rPr>
              <a:t> </a:t>
            </a:r>
            <a:r>
              <a:rPr sz="1219" dirty="0" err="1">
                <a:solidFill>
                  <a:schemeClr val="tx1"/>
                </a:solidFill>
              </a:rPr>
              <a:t>eget</a:t>
            </a:r>
            <a:r>
              <a:rPr sz="1219" dirty="0">
                <a:solidFill>
                  <a:schemeClr val="tx1"/>
                </a:solidFill>
              </a:rPr>
              <a:t>, </a:t>
            </a:r>
            <a:r>
              <a:rPr sz="1219" dirty="0" err="1">
                <a:solidFill>
                  <a:schemeClr val="tx1"/>
                </a:solidFill>
              </a:rPr>
              <a:t>arcu</a:t>
            </a:r>
            <a:r>
              <a:rPr sz="1219" dirty="0">
                <a:solidFill>
                  <a:schemeClr val="tx1"/>
                </a:solidFill>
              </a:rPr>
              <a:t>. In </a:t>
            </a:r>
            <a:r>
              <a:rPr sz="1219" dirty="0" err="1">
                <a:solidFill>
                  <a:schemeClr val="tx1"/>
                </a:solidFill>
              </a:rPr>
              <a:t>enim</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rhoncus</a:t>
            </a:r>
            <a:r>
              <a:rPr sz="1219" dirty="0">
                <a:solidFill>
                  <a:schemeClr val="tx1"/>
                </a:solidFill>
              </a:rPr>
              <a:t> </a:t>
            </a:r>
            <a:r>
              <a:rPr sz="1219" dirty="0" err="1">
                <a:solidFill>
                  <a:schemeClr val="tx1"/>
                </a:solidFill>
              </a:rPr>
              <a:t>ut</a:t>
            </a:r>
            <a:r>
              <a:rPr sz="1219" dirty="0">
                <a:solidFill>
                  <a:schemeClr val="tx1"/>
                </a:solidFill>
              </a:rPr>
              <a:t>, </a:t>
            </a:r>
            <a:r>
              <a:rPr sz="1219" dirty="0" err="1">
                <a:solidFill>
                  <a:schemeClr val="tx1"/>
                </a:solidFill>
              </a:rPr>
              <a:t>imperdiet</a:t>
            </a:r>
            <a:r>
              <a:rPr sz="1219" dirty="0">
                <a:solidFill>
                  <a:schemeClr val="tx1"/>
                </a:solidFill>
              </a:rPr>
              <a:t> a, </a:t>
            </a:r>
            <a:r>
              <a:rPr sz="1219" dirty="0" err="1">
                <a:solidFill>
                  <a:schemeClr val="tx1"/>
                </a:solidFill>
              </a:rPr>
              <a:t>venenatis</a:t>
            </a:r>
            <a:r>
              <a:rPr sz="1219" dirty="0">
                <a:solidFill>
                  <a:schemeClr val="tx1"/>
                </a:solidFill>
              </a:rPr>
              <a:t> vitae, </a:t>
            </a:r>
            <a:r>
              <a:rPr sz="1219" dirty="0" err="1">
                <a:solidFill>
                  <a:schemeClr val="tx1"/>
                </a:solidFill>
              </a:rPr>
              <a:t>justo</a:t>
            </a:r>
            <a:r>
              <a:rPr sz="1219" dirty="0">
                <a:solidFill>
                  <a:schemeClr val="tx1"/>
                </a:solidFill>
              </a:rPr>
              <a:t>. </a:t>
            </a:r>
            <a:r>
              <a:rPr sz="1219" dirty="0" err="1">
                <a:solidFill>
                  <a:schemeClr val="tx1"/>
                </a:solidFill>
              </a:rPr>
              <a:t>Nullam</a:t>
            </a:r>
            <a:r>
              <a:rPr sz="1219" dirty="0">
                <a:solidFill>
                  <a:schemeClr val="tx1"/>
                </a:solidFill>
              </a:rPr>
              <a:t> dictum </a:t>
            </a:r>
            <a:r>
              <a:rPr sz="1219" dirty="0" err="1">
                <a:solidFill>
                  <a:schemeClr val="tx1"/>
                </a:solidFill>
              </a:rPr>
              <a:t>felis</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mollis</a:t>
            </a:r>
            <a:r>
              <a:rPr sz="1219" dirty="0">
                <a:solidFill>
                  <a:schemeClr val="tx1"/>
                </a:solidFill>
              </a:rPr>
              <a:t> </a:t>
            </a:r>
            <a:r>
              <a:rPr sz="1219" dirty="0" err="1">
                <a:solidFill>
                  <a:schemeClr val="tx1"/>
                </a:solidFill>
              </a:rPr>
              <a:t>pretium</a:t>
            </a:r>
            <a:r>
              <a:rPr sz="1219" dirty="0">
                <a:solidFill>
                  <a:schemeClr val="tx1"/>
                </a:solidFill>
              </a:rPr>
              <a:t>. Integer </a:t>
            </a:r>
            <a:r>
              <a:rPr sz="1219" dirty="0" err="1">
                <a:solidFill>
                  <a:schemeClr val="tx1"/>
                </a:solidFill>
              </a:rPr>
              <a:t>tincidunt</a:t>
            </a:r>
            <a:r>
              <a:rPr sz="1219" dirty="0">
                <a:solidFill>
                  <a:schemeClr val="tx1"/>
                </a:solidFill>
              </a:rPr>
              <a:t>. </a:t>
            </a:r>
            <a:br>
              <a:rPr sz="1219" dirty="0">
                <a:solidFill>
                  <a:schemeClr val="tx1"/>
                </a:solidFill>
              </a:rPr>
            </a:br>
            <a:r>
              <a:rPr sz="1219" dirty="0">
                <a:solidFill>
                  <a:schemeClr val="tx1"/>
                </a:solidFill>
              </a:rPr>
              <a:t>Cras </a:t>
            </a:r>
            <a:r>
              <a:rPr sz="1219" dirty="0" err="1">
                <a:solidFill>
                  <a:schemeClr val="tx1"/>
                </a:solidFill>
              </a:rPr>
              <a:t>dapibus</a:t>
            </a:r>
            <a:r>
              <a:rPr sz="1219" dirty="0">
                <a:solidFill>
                  <a:schemeClr val="tx1"/>
                </a:solidFill>
              </a:rPr>
              <a:t>. </a:t>
            </a:r>
            <a:r>
              <a:rPr sz="1219" dirty="0" err="1">
                <a:solidFill>
                  <a:schemeClr val="tx1"/>
                </a:solidFill>
              </a:rPr>
              <a:t>Vivamus</a:t>
            </a:r>
            <a:r>
              <a:rPr sz="1219" dirty="0">
                <a:solidFill>
                  <a:schemeClr val="tx1"/>
                </a:solidFill>
              </a:rPr>
              <a:t> </a:t>
            </a:r>
            <a:r>
              <a:rPr sz="1219" dirty="0" err="1">
                <a:solidFill>
                  <a:schemeClr val="tx1"/>
                </a:solidFill>
              </a:rPr>
              <a:t>elementum</a:t>
            </a:r>
            <a:r>
              <a:rPr sz="1219" dirty="0">
                <a:solidFill>
                  <a:schemeClr val="tx1"/>
                </a:solidFill>
              </a:rPr>
              <a:t> semper nisi. </a:t>
            </a:r>
          </a:p>
        </p:txBody>
      </p:sp>
      <p:sp>
        <p:nvSpPr>
          <p:cNvPr id="383"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1" name="Line">
            <a:extLst>
              <a:ext uri="{FF2B5EF4-FFF2-40B4-BE49-F238E27FC236}">
                <a16:creationId xmlns:a16="http://schemas.microsoft.com/office/drawing/2014/main" id="{191E479B-C3F2-4145-A327-F6C02E0C7C21}"/>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 name="Nadler-Tushman Congruence Framework"/>
          <p:cNvSpPr/>
          <p:nvPr/>
        </p:nvSpPr>
        <p:spPr>
          <a:xfrm>
            <a:off x="437055" y="365124"/>
            <a:ext cx="5984159" cy="68621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Nadler-Tushman Congruence Framework</a:t>
            </a:r>
          </a:p>
        </p:txBody>
      </p:sp>
      <p:sp>
        <p:nvSpPr>
          <p:cNvPr id="387" name="Rectangle"/>
          <p:cNvSpPr/>
          <p:nvPr/>
        </p:nvSpPr>
        <p:spPr>
          <a:xfrm>
            <a:off x="2945579" y="3515675"/>
            <a:ext cx="980740" cy="464575"/>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388" name="Rectangle"/>
          <p:cNvSpPr/>
          <p:nvPr/>
        </p:nvSpPr>
        <p:spPr>
          <a:xfrm>
            <a:off x="2945579" y="6092955"/>
            <a:ext cx="980740" cy="464575"/>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389" name="Rectangle"/>
          <p:cNvSpPr/>
          <p:nvPr/>
        </p:nvSpPr>
        <p:spPr>
          <a:xfrm>
            <a:off x="1716897" y="4854091"/>
            <a:ext cx="980740" cy="464575"/>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390" name="Rectangle"/>
          <p:cNvSpPr/>
          <p:nvPr/>
        </p:nvSpPr>
        <p:spPr>
          <a:xfrm>
            <a:off x="4137504" y="4854091"/>
            <a:ext cx="980740" cy="464575"/>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391" name="Polygon"/>
          <p:cNvSpPr/>
          <p:nvPr/>
        </p:nvSpPr>
        <p:spPr>
          <a:xfrm rot="16200000">
            <a:off x="1707110" y="3091938"/>
            <a:ext cx="3443780" cy="3976534"/>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ln w="25400">
            <a:solidFill>
              <a:schemeClr val="accent2"/>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392" name="Culture"/>
          <p:cNvSpPr/>
          <p:nvPr/>
        </p:nvSpPr>
        <p:spPr>
          <a:xfrm>
            <a:off x="3076225" y="3643073"/>
            <a:ext cx="72451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Culture</a:t>
            </a:r>
          </a:p>
        </p:txBody>
      </p:sp>
      <p:sp>
        <p:nvSpPr>
          <p:cNvPr id="393" name="People"/>
          <p:cNvSpPr/>
          <p:nvPr/>
        </p:nvSpPr>
        <p:spPr>
          <a:xfrm>
            <a:off x="3076225" y="6231415"/>
            <a:ext cx="72451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People</a:t>
            </a:r>
          </a:p>
        </p:txBody>
      </p:sp>
      <p:sp>
        <p:nvSpPr>
          <p:cNvPr id="394" name="Work"/>
          <p:cNvSpPr/>
          <p:nvPr/>
        </p:nvSpPr>
        <p:spPr>
          <a:xfrm>
            <a:off x="1859483" y="4992550"/>
            <a:ext cx="72451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Work</a:t>
            </a:r>
          </a:p>
        </p:txBody>
      </p:sp>
      <p:sp>
        <p:nvSpPr>
          <p:cNvPr id="395" name="Structure"/>
          <p:cNvSpPr/>
          <p:nvPr/>
        </p:nvSpPr>
        <p:spPr>
          <a:xfrm>
            <a:off x="4172239" y="4992585"/>
            <a:ext cx="907324" cy="1809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nchor="ctr">
            <a:no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Structure</a:t>
            </a:r>
          </a:p>
        </p:txBody>
      </p:sp>
      <p:sp>
        <p:nvSpPr>
          <p:cNvPr id="396" name="Line"/>
          <p:cNvSpPr/>
          <p:nvPr/>
        </p:nvSpPr>
        <p:spPr>
          <a:xfrm flipH="1" flipV="1">
            <a:off x="3434951" y="4576269"/>
            <a:ext cx="0" cy="99441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97" name="Line"/>
          <p:cNvSpPr/>
          <p:nvPr/>
        </p:nvSpPr>
        <p:spPr>
          <a:xfrm flipV="1">
            <a:off x="2926436" y="5084822"/>
            <a:ext cx="999884"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98" name="Line"/>
          <p:cNvSpPr/>
          <p:nvPr/>
        </p:nvSpPr>
        <p:spPr>
          <a:xfrm flipH="1" flipV="1">
            <a:off x="2253345" y="5476177"/>
            <a:ext cx="516014" cy="876446"/>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99" name="Line"/>
          <p:cNvSpPr/>
          <p:nvPr/>
        </p:nvSpPr>
        <p:spPr>
          <a:xfrm flipH="1">
            <a:off x="4103223" y="5480702"/>
            <a:ext cx="517200" cy="874578"/>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00" name="Line"/>
          <p:cNvSpPr/>
          <p:nvPr/>
        </p:nvSpPr>
        <p:spPr>
          <a:xfrm>
            <a:off x="4104770" y="3758784"/>
            <a:ext cx="516014" cy="876446"/>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01" name="Line"/>
          <p:cNvSpPr/>
          <p:nvPr/>
        </p:nvSpPr>
        <p:spPr>
          <a:xfrm flipV="1">
            <a:off x="2253707" y="3756127"/>
            <a:ext cx="517200" cy="874578"/>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02" name="Transformation Process"/>
          <p:cNvSpPr/>
          <p:nvPr/>
        </p:nvSpPr>
        <p:spPr>
          <a:xfrm>
            <a:off x="1759931" y="6917215"/>
            <a:ext cx="33294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Transformation Process</a:t>
            </a:r>
          </a:p>
        </p:txBody>
      </p:sp>
      <p:sp>
        <p:nvSpPr>
          <p:cNvPr id="403" name="Rectangle"/>
          <p:cNvSpPr/>
          <p:nvPr/>
        </p:nvSpPr>
        <p:spPr>
          <a:xfrm>
            <a:off x="2498401" y="1275764"/>
            <a:ext cx="1852304" cy="398206"/>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04" name="Rectangle"/>
          <p:cNvSpPr/>
          <p:nvPr/>
        </p:nvSpPr>
        <p:spPr>
          <a:xfrm>
            <a:off x="2497548" y="1762460"/>
            <a:ext cx="1852304" cy="75374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05" name="Inputs"/>
          <p:cNvSpPr/>
          <p:nvPr/>
        </p:nvSpPr>
        <p:spPr>
          <a:xfrm>
            <a:off x="2687766" y="1397631"/>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Inputs</a:t>
            </a:r>
          </a:p>
        </p:txBody>
      </p:sp>
      <p:sp>
        <p:nvSpPr>
          <p:cNvPr id="406" name="Environment…"/>
          <p:cNvSpPr/>
          <p:nvPr/>
        </p:nvSpPr>
        <p:spPr>
          <a:xfrm>
            <a:off x="2672614" y="1874583"/>
            <a:ext cx="1504336"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Environment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Resources</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History</a:t>
            </a:r>
          </a:p>
        </p:txBody>
      </p:sp>
      <p:sp>
        <p:nvSpPr>
          <p:cNvPr id="407" name="Rectangle"/>
          <p:cNvSpPr/>
          <p:nvPr/>
        </p:nvSpPr>
        <p:spPr>
          <a:xfrm>
            <a:off x="2498401" y="7869317"/>
            <a:ext cx="1852304" cy="39820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08" name="Rectangle"/>
          <p:cNvSpPr/>
          <p:nvPr/>
        </p:nvSpPr>
        <p:spPr>
          <a:xfrm>
            <a:off x="2497548" y="8356014"/>
            <a:ext cx="1852304" cy="75374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09" name="Outputs"/>
          <p:cNvSpPr/>
          <p:nvPr/>
        </p:nvSpPr>
        <p:spPr>
          <a:xfrm>
            <a:off x="2687766" y="7991185"/>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Outputs</a:t>
            </a:r>
          </a:p>
        </p:txBody>
      </p:sp>
      <p:sp>
        <p:nvSpPr>
          <p:cNvPr id="410" name="Organizational…"/>
          <p:cNvSpPr/>
          <p:nvPr/>
        </p:nvSpPr>
        <p:spPr>
          <a:xfrm>
            <a:off x="2672614" y="8468137"/>
            <a:ext cx="1504336"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Organizational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Group</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Individual</a:t>
            </a:r>
          </a:p>
        </p:txBody>
      </p:sp>
      <p:sp>
        <p:nvSpPr>
          <p:cNvPr id="412" name="Line"/>
          <p:cNvSpPr/>
          <p:nvPr/>
        </p:nvSpPr>
        <p:spPr>
          <a:xfrm>
            <a:off x="3424781" y="7279932"/>
            <a:ext cx="0" cy="40804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13" name="Strategy"/>
          <p:cNvSpPr/>
          <p:nvPr/>
        </p:nvSpPr>
        <p:spPr>
          <a:xfrm>
            <a:off x="3615463" y="2834534"/>
            <a:ext cx="87937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Strategy</a:t>
            </a:r>
          </a:p>
        </p:txBody>
      </p:sp>
      <p:sp>
        <p:nvSpPr>
          <p:cNvPr id="414" name="Line"/>
          <p:cNvSpPr/>
          <p:nvPr/>
        </p:nvSpPr>
        <p:spPr>
          <a:xfrm flipH="1">
            <a:off x="980375" y="2125501"/>
            <a:ext cx="0" cy="657405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15" name="Line"/>
          <p:cNvSpPr/>
          <p:nvPr/>
        </p:nvSpPr>
        <p:spPr>
          <a:xfrm flipH="1">
            <a:off x="985538" y="8699550"/>
            <a:ext cx="1183615"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16" name="Line"/>
          <p:cNvSpPr/>
          <p:nvPr/>
        </p:nvSpPr>
        <p:spPr>
          <a:xfrm flipH="1">
            <a:off x="985538" y="2139335"/>
            <a:ext cx="1183615"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17" name="Feedback"/>
          <p:cNvSpPr/>
          <p:nvPr/>
        </p:nvSpPr>
        <p:spPr>
          <a:xfrm rot="16200000">
            <a:off x="-135653" y="5005324"/>
            <a:ext cx="172945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Feedback</a:t>
            </a:r>
          </a:p>
        </p:txBody>
      </p:sp>
      <p:sp>
        <p:nvSpPr>
          <p:cNvPr id="35" name="Line">
            <a:extLst>
              <a:ext uri="{FF2B5EF4-FFF2-40B4-BE49-F238E27FC236}">
                <a16:creationId xmlns:a16="http://schemas.microsoft.com/office/drawing/2014/main" id="{6BD2E49D-0EDB-E549-A6E4-962F0C04E27D}"/>
              </a:ext>
            </a:extLst>
          </p:cNvPr>
          <p:cNvSpPr/>
          <p:nvPr/>
        </p:nvSpPr>
        <p:spPr>
          <a:xfrm>
            <a:off x="3424781" y="2744263"/>
            <a:ext cx="0" cy="40804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 name="Scenario Planning"/>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Scenario Planning</a:t>
            </a:r>
          </a:p>
        </p:txBody>
      </p:sp>
      <p:graphicFrame>
        <p:nvGraphicFramePr>
          <p:cNvPr id="420" name="2D Pie Chart"/>
          <p:cNvGraphicFramePr/>
          <p:nvPr>
            <p:extLst>
              <p:ext uri="{D42A27DB-BD31-4B8C-83A1-F6EECF244321}">
                <p14:modId xmlns:p14="http://schemas.microsoft.com/office/powerpoint/2010/main" val="2551756814"/>
              </p:ext>
            </p:extLst>
          </p:nvPr>
        </p:nvGraphicFramePr>
        <p:xfrm>
          <a:off x="1219508" y="1648437"/>
          <a:ext cx="4418985" cy="4418986"/>
        </p:xfrm>
        <a:graphic>
          <a:graphicData uri="http://schemas.openxmlformats.org/drawingml/2006/chart">
            <c:chart xmlns:c="http://schemas.openxmlformats.org/drawingml/2006/chart" xmlns:r="http://schemas.openxmlformats.org/officeDocument/2006/relationships" r:id="rId2"/>
          </a:graphicData>
        </a:graphic>
      </p:graphicFrame>
      <p:sp>
        <p:nvSpPr>
          <p:cNvPr id="421" name="Circle"/>
          <p:cNvSpPr/>
          <p:nvPr/>
        </p:nvSpPr>
        <p:spPr>
          <a:xfrm>
            <a:off x="2536915" y="2964249"/>
            <a:ext cx="1780869" cy="1780868"/>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22" name="Shape"/>
          <p:cNvSpPr/>
          <p:nvPr/>
        </p:nvSpPr>
        <p:spPr>
          <a:xfrm>
            <a:off x="2970776" y="3350602"/>
            <a:ext cx="918088" cy="1028700"/>
          </a:xfrm>
          <a:custGeom>
            <a:avLst/>
            <a:gdLst/>
            <a:ahLst/>
            <a:cxnLst>
              <a:cxn ang="0">
                <a:pos x="wd2" y="hd2"/>
              </a:cxn>
              <a:cxn ang="5400000">
                <a:pos x="wd2" y="hd2"/>
              </a:cxn>
              <a:cxn ang="10800000">
                <a:pos x="wd2" y="hd2"/>
              </a:cxn>
              <a:cxn ang="16200000">
                <a:pos x="wd2" y="hd2"/>
              </a:cxn>
            </a:cxnLst>
            <a:rect l="0" t="0" r="r" b="b"/>
            <a:pathLst>
              <a:path w="21064" h="21600" extrusionOk="0">
                <a:moveTo>
                  <a:pt x="10518" y="2592"/>
                </a:moveTo>
                <a:cubicBezTo>
                  <a:pt x="13096" y="2644"/>
                  <a:pt x="15646" y="3991"/>
                  <a:pt x="17034" y="6046"/>
                </a:cubicBezTo>
                <a:cubicBezTo>
                  <a:pt x="18438" y="8030"/>
                  <a:pt x="18636" y="10708"/>
                  <a:pt x="17531" y="12884"/>
                </a:cubicBezTo>
                <a:cubicBezTo>
                  <a:pt x="16456" y="15067"/>
                  <a:pt x="14121" y="16714"/>
                  <a:pt x="11550" y="17084"/>
                </a:cubicBezTo>
                <a:cubicBezTo>
                  <a:pt x="9113" y="17485"/>
                  <a:pt x="6430" y="16693"/>
                  <a:pt x="4662" y="15076"/>
                </a:cubicBezTo>
                <a:lnTo>
                  <a:pt x="9965" y="15076"/>
                </a:lnTo>
                <a:lnTo>
                  <a:pt x="9965" y="12491"/>
                </a:lnTo>
                <a:lnTo>
                  <a:pt x="0" y="12490"/>
                </a:lnTo>
                <a:lnTo>
                  <a:pt x="1" y="21600"/>
                </a:lnTo>
                <a:lnTo>
                  <a:pt x="2828" y="21600"/>
                </a:lnTo>
                <a:lnTo>
                  <a:pt x="2828" y="17047"/>
                </a:lnTo>
                <a:cubicBezTo>
                  <a:pt x="5262" y="19178"/>
                  <a:pt x="8748" y="20178"/>
                  <a:pt x="12021" y="19633"/>
                </a:cubicBezTo>
                <a:cubicBezTo>
                  <a:pt x="15532" y="19129"/>
                  <a:pt x="18632" y="16948"/>
                  <a:pt x="20103" y="13958"/>
                </a:cubicBezTo>
                <a:cubicBezTo>
                  <a:pt x="21600" y="11011"/>
                  <a:pt x="21328" y="7355"/>
                  <a:pt x="19425" y="4666"/>
                </a:cubicBezTo>
                <a:cubicBezTo>
                  <a:pt x="17534" y="1864"/>
                  <a:pt x="14146" y="80"/>
                  <a:pt x="10608" y="8"/>
                </a:cubicBezTo>
                <a:cubicBezTo>
                  <a:pt x="10465" y="3"/>
                  <a:pt x="10324" y="0"/>
                  <a:pt x="10181" y="0"/>
                </a:cubicBezTo>
                <a:cubicBezTo>
                  <a:pt x="6754" y="0"/>
                  <a:pt x="3441" y="1563"/>
                  <a:pt x="1452" y="4142"/>
                </a:cubicBezTo>
                <a:lnTo>
                  <a:pt x="3764" y="5632"/>
                </a:lnTo>
                <a:cubicBezTo>
                  <a:pt x="5265" y="3686"/>
                  <a:pt x="7912" y="2494"/>
                  <a:pt x="10518" y="2592"/>
                </a:cubicBezTo>
                <a:close/>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2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424"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426" name="2. Effects Analysis"/>
          <p:cNvSpPr/>
          <p:nvPr/>
        </p:nvSpPr>
        <p:spPr>
          <a:xfrm>
            <a:off x="4406261" y="4090649"/>
            <a:ext cx="980221"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2. Effects Analysis</a:t>
            </a:r>
          </a:p>
        </p:txBody>
      </p:sp>
      <p:sp>
        <p:nvSpPr>
          <p:cNvPr id="427" name="3. Trend Exploration"/>
          <p:cNvSpPr/>
          <p:nvPr/>
        </p:nvSpPr>
        <p:spPr>
          <a:xfrm>
            <a:off x="2825101" y="5153216"/>
            <a:ext cx="121885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3. Trend Exploration</a:t>
            </a:r>
          </a:p>
        </p:txBody>
      </p:sp>
      <p:sp>
        <p:nvSpPr>
          <p:cNvPr id="428" name="4. Scenario Development"/>
          <p:cNvSpPr/>
          <p:nvPr/>
        </p:nvSpPr>
        <p:spPr>
          <a:xfrm>
            <a:off x="1345133" y="4090649"/>
            <a:ext cx="121886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4. Scenario Development</a:t>
            </a:r>
          </a:p>
        </p:txBody>
      </p:sp>
      <p:sp>
        <p:nvSpPr>
          <p:cNvPr id="429" name="5. Evaluation of the Scenario"/>
          <p:cNvSpPr/>
          <p:nvPr/>
        </p:nvSpPr>
        <p:spPr>
          <a:xfrm>
            <a:off x="1876075" y="2447842"/>
            <a:ext cx="121886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5. Evaluation of the Scenario</a:t>
            </a:r>
          </a:p>
        </p:txBody>
      </p:sp>
      <p:sp>
        <p:nvSpPr>
          <p:cNvPr id="430" name="1. Problem Analysis"/>
          <p:cNvSpPr/>
          <p:nvPr/>
        </p:nvSpPr>
        <p:spPr>
          <a:xfrm>
            <a:off x="3752670" y="2447842"/>
            <a:ext cx="121885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1. Problem Analysis</a:t>
            </a:r>
          </a:p>
        </p:txBody>
      </p:sp>
      <p:sp>
        <p:nvSpPr>
          <p:cNvPr id="14" name="Line">
            <a:extLst>
              <a:ext uri="{FF2B5EF4-FFF2-40B4-BE49-F238E27FC236}">
                <a16:creationId xmlns:a16="http://schemas.microsoft.com/office/drawing/2014/main" id="{0B0B3AAB-BCD3-5C4F-BB3A-8F4291787BD9}"/>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 name="Eight Step Scenario Planning Process"/>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Eight Step Scenario Planning Process</a:t>
            </a:r>
          </a:p>
        </p:txBody>
      </p:sp>
      <p:sp>
        <p:nvSpPr>
          <p:cNvPr id="433" name="Line"/>
          <p:cNvSpPr/>
          <p:nvPr/>
        </p:nvSpPr>
        <p:spPr>
          <a:xfrm>
            <a:off x="1142715" y="1654877"/>
            <a:ext cx="1547424" cy="1049929"/>
          </a:xfrm>
          <a:custGeom>
            <a:avLst/>
            <a:gdLst/>
            <a:ahLst/>
            <a:cxnLst>
              <a:cxn ang="0">
                <a:pos x="wd2" y="hd2"/>
              </a:cxn>
              <a:cxn ang="5400000">
                <a:pos x="wd2" y="hd2"/>
              </a:cxn>
              <a:cxn ang="10800000">
                <a:pos x="wd2" y="hd2"/>
              </a:cxn>
              <a:cxn ang="16200000">
                <a:pos x="wd2" y="hd2"/>
              </a:cxn>
            </a:cxnLst>
            <a:rect l="0" t="0" r="r" b="b"/>
            <a:pathLst>
              <a:path w="21600" h="20937" extrusionOk="0">
                <a:moveTo>
                  <a:pt x="0" y="20937"/>
                </a:moveTo>
                <a:cubicBezTo>
                  <a:pt x="0" y="20937"/>
                  <a:pt x="136" y="10435"/>
                  <a:pt x="7768" y="4600"/>
                </a:cubicBezTo>
                <a:cubicBezTo>
                  <a:pt x="14652" y="-663"/>
                  <a:pt x="21600" y="30"/>
                  <a:pt x="21600" y="30"/>
                </a:cubicBezTo>
              </a:path>
            </a:pathLst>
          </a:custGeom>
          <a:ln w="25400">
            <a:solidFill>
              <a:schemeClr val="accent2"/>
            </a:solidFill>
            <a:miter lim="400000"/>
            <a:head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4" name="Line"/>
          <p:cNvSpPr/>
          <p:nvPr/>
        </p:nvSpPr>
        <p:spPr>
          <a:xfrm>
            <a:off x="1139231" y="4834274"/>
            <a:ext cx="1703631" cy="1106938"/>
          </a:xfrm>
          <a:custGeom>
            <a:avLst/>
            <a:gdLst/>
            <a:ahLst/>
            <a:cxnLst>
              <a:cxn ang="0">
                <a:pos x="wd2" y="hd2"/>
              </a:cxn>
              <a:cxn ang="5400000">
                <a:pos x="wd2" y="hd2"/>
              </a:cxn>
              <a:cxn ang="10800000">
                <a:pos x="wd2" y="hd2"/>
              </a:cxn>
              <a:cxn ang="16200000">
                <a:pos x="wd2" y="hd2"/>
              </a:cxn>
            </a:cxnLst>
            <a:rect l="0" t="0" r="r" b="b"/>
            <a:pathLst>
              <a:path w="21600" h="20937" extrusionOk="0">
                <a:moveTo>
                  <a:pt x="0" y="0"/>
                </a:moveTo>
                <a:cubicBezTo>
                  <a:pt x="0" y="0"/>
                  <a:pt x="136" y="10502"/>
                  <a:pt x="7768" y="16337"/>
                </a:cubicBezTo>
                <a:cubicBezTo>
                  <a:pt x="14652" y="21600"/>
                  <a:pt x="21600" y="20907"/>
                  <a:pt x="21600" y="20907"/>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5" name="Line"/>
          <p:cNvSpPr/>
          <p:nvPr/>
        </p:nvSpPr>
        <p:spPr>
          <a:xfrm>
            <a:off x="4009922" y="4837244"/>
            <a:ext cx="1552305" cy="108255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9935" y="21059"/>
                  <a:pt x="14808" y="15762"/>
                </a:cubicBezTo>
                <a:cubicBezTo>
                  <a:pt x="21572" y="8409"/>
                  <a:pt x="21600" y="0"/>
                  <a:pt x="21600" y="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6" name="Line"/>
          <p:cNvSpPr/>
          <p:nvPr/>
        </p:nvSpPr>
        <p:spPr>
          <a:xfrm>
            <a:off x="1897980" y="2347323"/>
            <a:ext cx="643185" cy="419369"/>
          </a:xfrm>
          <a:custGeom>
            <a:avLst/>
            <a:gdLst/>
            <a:ahLst/>
            <a:cxnLst>
              <a:cxn ang="0">
                <a:pos x="wd2" y="hd2"/>
              </a:cxn>
              <a:cxn ang="5400000">
                <a:pos x="wd2" y="hd2"/>
              </a:cxn>
              <a:cxn ang="10800000">
                <a:pos x="wd2" y="hd2"/>
              </a:cxn>
              <a:cxn ang="16200000">
                <a:pos x="wd2" y="hd2"/>
              </a:cxn>
            </a:cxnLst>
            <a:rect l="0" t="0" r="r" b="b"/>
            <a:pathLst>
              <a:path w="21600" h="20937" extrusionOk="0">
                <a:moveTo>
                  <a:pt x="0" y="20937"/>
                </a:moveTo>
                <a:cubicBezTo>
                  <a:pt x="0" y="20937"/>
                  <a:pt x="136" y="10435"/>
                  <a:pt x="7768" y="4600"/>
                </a:cubicBezTo>
                <a:cubicBezTo>
                  <a:pt x="14652" y="-663"/>
                  <a:pt x="21600" y="30"/>
                  <a:pt x="21600" y="30"/>
                </a:cubicBezTo>
              </a:path>
            </a:pathLst>
          </a:custGeom>
          <a:ln w="25400">
            <a:solidFill>
              <a:schemeClr val="accent2"/>
            </a:solidFill>
            <a:miter lim="400000"/>
            <a:head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7" name="Line"/>
          <p:cNvSpPr/>
          <p:nvPr/>
        </p:nvSpPr>
        <p:spPr>
          <a:xfrm>
            <a:off x="4302810" y="2399055"/>
            <a:ext cx="683467" cy="459599"/>
          </a:xfrm>
          <a:custGeom>
            <a:avLst/>
            <a:gdLst/>
            <a:ahLst/>
            <a:cxnLst>
              <a:cxn ang="0">
                <a:pos x="wd2" y="hd2"/>
              </a:cxn>
              <a:cxn ang="5400000">
                <a:pos x="wd2" y="hd2"/>
              </a:cxn>
              <a:cxn ang="10800000">
                <a:pos x="wd2" y="hd2"/>
              </a:cxn>
              <a:cxn ang="16200000">
                <a:pos x="wd2" y="hd2"/>
              </a:cxn>
            </a:cxnLst>
            <a:rect l="0" t="0" r="r" b="b"/>
            <a:pathLst>
              <a:path w="21274" h="20773" extrusionOk="0">
                <a:moveTo>
                  <a:pt x="0" y="55"/>
                </a:moveTo>
                <a:cubicBezTo>
                  <a:pt x="0" y="55"/>
                  <a:pt x="7597" y="-827"/>
                  <a:pt x="13675" y="4463"/>
                </a:cubicBezTo>
                <a:cubicBezTo>
                  <a:pt x="21600" y="11361"/>
                  <a:pt x="21272" y="20773"/>
                  <a:pt x="21272" y="20773"/>
                </a:cubicBezTo>
              </a:path>
            </a:pathLst>
          </a:custGeom>
          <a:ln w="25400">
            <a:solidFill>
              <a:schemeClr val="accent2"/>
            </a:solidFill>
            <a:miter lim="400000"/>
            <a:head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8" name="Line"/>
          <p:cNvSpPr/>
          <p:nvPr/>
        </p:nvSpPr>
        <p:spPr>
          <a:xfrm>
            <a:off x="4128492" y="1667598"/>
            <a:ext cx="1649934" cy="1200769"/>
          </a:xfrm>
          <a:custGeom>
            <a:avLst/>
            <a:gdLst/>
            <a:ahLst/>
            <a:cxnLst>
              <a:cxn ang="0">
                <a:pos x="wd2" y="hd2"/>
              </a:cxn>
              <a:cxn ang="5400000">
                <a:pos x="wd2" y="hd2"/>
              </a:cxn>
              <a:cxn ang="10800000">
                <a:pos x="wd2" y="hd2"/>
              </a:cxn>
              <a:cxn ang="16200000">
                <a:pos x="wd2" y="hd2"/>
              </a:cxn>
            </a:cxnLst>
            <a:rect l="0" t="0" r="r" b="b"/>
            <a:pathLst>
              <a:path w="21600" h="20940" extrusionOk="0">
                <a:moveTo>
                  <a:pt x="0" y="20"/>
                </a:moveTo>
                <a:cubicBezTo>
                  <a:pt x="0" y="20"/>
                  <a:pt x="9330" y="-660"/>
                  <a:pt x="15593" y="5803"/>
                </a:cubicBezTo>
                <a:cubicBezTo>
                  <a:pt x="21051" y="11435"/>
                  <a:pt x="21600" y="20940"/>
                  <a:pt x="21600" y="20940"/>
                </a:cubicBezTo>
              </a:path>
            </a:pathLst>
          </a:custGeom>
          <a:ln w="25400">
            <a:solidFill>
              <a:schemeClr val="accent2"/>
            </a:solidFill>
            <a:miter lim="400000"/>
            <a:head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39" name="Line"/>
          <p:cNvSpPr/>
          <p:nvPr/>
        </p:nvSpPr>
        <p:spPr>
          <a:xfrm flipH="1">
            <a:off x="3208858" y="4094326"/>
            <a:ext cx="0" cy="157994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0" name="Line"/>
          <p:cNvSpPr/>
          <p:nvPr/>
        </p:nvSpPr>
        <p:spPr>
          <a:xfrm flipH="1">
            <a:off x="3415021" y="4094326"/>
            <a:ext cx="0" cy="157994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1" name="Line"/>
          <p:cNvSpPr/>
          <p:nvPr/>
        </p:nvSpPr>
        <p:spPr>
          <a:xfrm flipH="1">
            <a:off x="3643307" y="4094326"/>
            <a:ext cx="0" cy="157994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2" name="Line"/>
          <p:cNvSpPr/>
          <p:nvPr/>
        </p:nvSpPr>
        <p:spPr>
          <a:xfrm>
            <a:off x="3415418" y="2652706"/>
            <a:ext cx="0" cy="96579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3" name="Line"/>
          <p:cNvSpPr/>
          <p:nvPr/>
        </p:nvSpPr>
        <p:spPr>
          <a:xfrm flipH="1">
            <a:off x="1141451" y="3273835"/>
            <a:ext cx="0" cy="977585"/>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4" name="Line"/>
          <p:cNvSpPr/>
          <p:nvPr/>
        </p:nvSpPr>
        <p:spPr>
          <a:xfrm flipH="1">
            <a:off x="5586633" y="3273834"/>
            <a:ext cx="0" cy="89279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7" name="Line"/>
          <p:cNvSpPr/>
          <p:nvPr/>
        </p:nvSpPr>
        <p:spPr>
          <a:xfrm flipV="1">
            <a:off x="3326360" y="1879772"/>
            <a:ext cx="0" cy="294961"/>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8" name="Line"/>
          <p:cNvSpPr/>
          <p:nvPr/>
        </p:nvSpPr>
        <p:spPr>
          <a:xfrm flipV="1">
            <a:off x="3508335" y="1879773"/>
            <a:ext cx="0" cy="29496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49" name="Line"/>
          <p:cNvSpPr/>
          <p:nvPr/>
        </p:nvSpPr>
        <p:spPr>
          <a:xfrm>
            <a:off x="1897980" y="3273834"/>
            <a:ext cx="595539" cy="47788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0"/>
                  <a:pt x="1027" y="12321"/>
                  <a:pt x="8144" y="16751"/>
                </a:cubicBezTo>
                <a:cubicBezTo>
                  <a:pt x="15226" y="21159"/>
                  <a:pt x="21600" y="21600"/>
                  <a:pt x="21600" y="2160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50" name="Line"/>
          <p:cNvSpPr/>
          <p:nvPr/>
        </p:nvSpPr>
        <p:spPr>
          <a:xfrm>
            <a:off x="1878454" y="3946442"/>
            <a:ext cx="613902" cy="45904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027" y="9279"/>
                  <a:pt x="8144" y="4849"/>
                </a:cubicBezTo>
                <a:cubicBezTo>
                  <a:pt x="15226" y="441"/>
                  <a:pt x="21600" y="0"/>
                  <a:pt x="21600" y="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51" name="Line"/>
          <p:cNvSpPr/>
          <p:nvPr/>
        </p:nvSpPr>
        <p:spPr>
          <a:xfrm>
            <a:off x="4009922" y="4837244"/>
            <a:ext cx="1737801" cy="108255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1180" y="21059"/>
                  <a:pt x="15533" y="15762"/>
                </a:cubicBezTo>
                <a:cubicBezTo>
                  <a:pt x="21575" y="8409"/>
                  <a:pt x="21600" y="0"/>
                  <a:pt x="21600" y="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52" name="Line"/>
          <p:cNvSpPr/>
          <p:nvPr/>
        </p:nvSpPr>
        <p:spPr>
          <a:xfrm>
            <a:off x="4009922" y="4837244"/>
            <a:ext cx="1923296" cy="108255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2185" y="21059"/>
                  <a:pt x="16118" y="15762"/>
                </a:cubicBezTo>
                <a:cubicBezTo>
                  <a:pt x="21577" y="8409"/>
                  <a:pt x="21600" y="0"/>
                  <a:pt x="21600" y="0"/>
                </a:cubicBezTo>
              </a:path>
            </a:pathLst>
          </a:custGeom>
          <a:ln w="25400">
            <a:solidFill>
              <a:schemeClr val="accent2"/>
            </a:solidFill>
            <a:miter lim="400000"/>
            <a:tailEnd type="arrow"/>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45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454"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456" name="6. Scenarios"/>
          <p:cNvSpPr/>
          <p:nvPr/>
        </p:nvSpPr>
        <p:spPr>
          <a:xfrm>
            <a:off x="2804291" y="5835131"/>
            <a:ext cx="121886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6. Scenarios</a:t>
            </a:r>
          </a:p>
        </p:txBody>
      </p:sp>
      <p:sp>
        <p:nvSpPr>
          <p:cNvPr id="457" name="7. Implications and Options"/>
          <p:cNvSpPr/>
          <p:nvPr/>
        </p:nvSpPr>
        <p:spPr>
          <a:xfrm>
            <a:off x="5172549" y="4319971"/>
            <a:ext cx="121885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7. Implications and Options</a:t>
            </a:r>
          </a:p>
        </p:txBody>
      </p:sp>
      <p:sp>
        <p:nvSpPr>
          <p:cNvPr id="458" name="8. Early Indicators"/>
          <p:cNvSpPr/>
          <p:nvPr/>
        </p:nvSpPr>
        <p:spPr>
          <a:xfrm>
            <a:off x="4557515" y="2966035"/>
            <a:ext cx="181454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8. Early Indicators</a:t>
            </a:r>
          </a:p>
        </p:txBody>
      </p:sp>
      <p:sp>
        <p:nvSpPr>
          <p:cNvPr id="459" name="5. Scenario Logics"/>
          <p:cNvSpPr/>
          <p:nvPr/>
        </p:nvSpPr>
        <p:spPr>
          <a:xfrm>
            <a:off x="2605350" y="3751776"/>
            <a:ext cx="162780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5. Scenario Logics</a:t>
            </a:r>
          </a:p>
        </p:txBody>
      </p:sp>
      <p:sp>
        <p:nvSpPr>
          <p:cNvPr id="460" name="2. Key Factors"/>
          <p:cNvSpPr/>
          <p:nvPr/>
        </p:nvSpPr>
        <p:spPr>
          <a:xfrm>
            <a:off x="2605350" y="2314787"/>
            <a:ext cx="162780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2. Key Factors</a:t>
            </a:r>
          </a:p>
        </p:txBody>
      </p:sp>
      <p:sp>
        <p:nvSpPr>
          <p:cNvPr id="461" name="1. Focal Issue"/>
          <p:cNvSpPr/>
          <p:nvPr/>
        </p:nvSpPr>
        <p:spPr>
          <a:xfrm>
            <a:off x="2605350" y="1556650"/>
            <a:ext cx="162780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1. Focal Issue</a:t>
            </a:r>
          </a:p>
        </p:txBody>
      </p:sp>
      <p:sp>
        <p:nvSpPr>
          <p:cNvPr id="462" name="3. External Forces"/>
          <p:cNvSpPr/>
          <p:nvPr/>
        </p:nvSpPr>
        <p:spPr>
          <a:xfrm>
            <a:off x="328175" y="2896595"/>
            <a:ext cx="162780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3. External Forces</a:t>
            </a:r>
          </a:p>
        </p:txBody>
      </p:sp>
      <p:sp>
        <p:nvSpPr>
          <p:cNvPr id="463" name="4. Critical Uncertainties"/>
          <p:cNvSpPr/>
          <p:nvPr/>
        </p:nvSpPr>
        <p:spPr>
          <a:xfrm>
            <a:off x="328175" y="4357761"/>
            <a:ext cx="1627803"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4. Critical Uncertainties</a:t>
            </a:r>
          </a:p>
        </p:txBody>
      </p:sp>
      <p:sp>
        <p:nvSpPr>
          <p:cNvPr id="34" name="Line">
            <a:extLst>
              <a:ext uri="{FF2B5EF4-FFF2-40B4-BE49-F238E27FC236}">
                <a16:creationId xmlns:a16="http://schemas.microsoft.com/office/drawing/2014/main" id="{45CF5EFB-24D8-C143-AA5B-A6CE38A65605}"/>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5" name="Line">
            <a:extLst>
              <a:ext uri="{FF2B5EF4-FFF2-40B4-BE49-F238E27FC236}">
                <a16:creationId xmlns:a16="http://schemas.microsoft.com/office/drawing/2014/main" id="{20741427-918F-8249-AC83-DBB663B84C56}"/>
              </a:ext>
            </a:extLst>
          </p:cNvPr>
          <p:cNvSpPr/>
          <p:nvPr/>
        </p:nvSpPr>
        <p:spPr>
          <a:xfrm flipH="1">
            <a:off x="5790593" y="3273834"/>
            <a:ext cx="0" cy="89279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6" name="Line">
            <a:extLst>
              <a:ext uri="{FF2B5EF4-FFF2-40B4-BE49-F238E27FC236}">
                <a16:creationId xmlns:a16="http://schemas.microsoft.com/office/drawing/2014/main" id="{0E2FB237-9A75-E347-ABA5-34AB1B0E3938}"/>
              </a:ext>
            </a:extLst>
          </p:cNvPr>
          <p:cNvSpPr/>
          <p:nvPr/>
        </p:nvSpPr>
        <p:spPr>
          <a:xfrm flipH="1">
            <a:off x="5994552" y="3273834"/>
            <a:ext cx="0" cy="89279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 name="TQM Model"/>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TQM Model</a:t>
            </a:r>
          </a:p>
        </p:txBody>
      </p:sp>
      <p:sp>
        <p:nvSpPr>
          <p:cNvPr id="466" name="Circle"/>
          <p:cNvSpPr/>
          <p:nvPr/>
        </p:nvSpPr>
        <p:spPr>
          <a:xfrm>
            <a:off x="1795334" y="2325591"/>
            <a:ext cx="3247839" cy="3247838"/>
          </a:xfrm>
          <a:prstGeom prst="ellipse">
            <a:avLst/>
          </a:prstGeom>
          <a:solidFill>
            <a:schemeClr val="accent4"/>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67" name="Circle"/>
          <p:cNvSpPr/>
          <p:nvPr/>
        </p:nvSpPr>
        <p:spPr>
          <a:xfrm>
            <a:off x="2317646" y="2862148"/>
            <a:ext cx="2203214" cy="2203209"/>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68" name="Circle"/>
          <p:cNvSpPr/>
          <p:nvPr/>
        </p:nvSpPr>
        <p:spPr>
          <a:xfrm>
            <a:off x="2747277" y="3287032"/>
            <a:ext cx="1343948" cy="1343947"/>
          </a:xfrm>
          <a:prstGeom prst="ellipse">
            <a:avLst/>
          </a:prstGeom>
          <a:solidFill>
            <a:schemeClr val="accent5"/>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69" name="TQM"/>
          <p:cNvSpPr/>
          <p:nvPr/>
        </p:nvSpPr>
        <p:spPr>
          <a:xfrm>
            <a:off x="2931464" y="3745386"/>
            <a:ext cx="1058015" cy="410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6400" b="1">
                <a:solidFill>
                  <a:srgbClr val="FFFFFF"/>
                </a:solidFill>
                <a:uFillTx/>
                <a:latin typeface="Ubuntu"/>
                <a:ea typeface="Ubuntu"/>
                <a:cs typeface="Ubuntu"/>
                <a:sym typeface="Ubuntu"/>
              </a:defRPr>
            </a:lvl1pPr>
          </a:lstStyle>
          <a:p>
            <a:r>
              <a:rPr sz="2787"/>
              <a:t>TQM </a:t>
            </a:r>
          </a:p>
        </p:txBody>
      </p:sp>
      <p:sp>
        <p:nvSpPr>
          <p:cNvPr id="470" name="Circle"/>
          <p:cNvSpPr/>
          <p:nvPr/>
        </p:nvSpPr>
        <p:spPr>
          <a:xfrm>
            <a:off x="3884583" y="4614268"/>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1" name="Circle"/>
          <p:cNvSpPr/>
          <p:nvPr/>
        </p:nvSpPr>
        <p:spPr>
          <a:xfrm>
            <a:off x="1659362" y="4614268"/>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2" name="Circle"/>
          <p:cNvSpPr/>
          <p:nvPr/>
        </p:nvSpPr>
        <p:spPr>
          <a:xfrm>
            <a:off x="4440132" y="2786176"/>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3" name="Circle"/>
          <p:cNvSpPr/>
          <p:nvPr/>
        </p:nvSpPr>
        <p:spPr>
          <a:xfrm>
            <a:off x="1059350" y="2786176"/>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4" name="Circle"/>
          <p:cNvSpPr/>
          <p:nvPr/>
        </p:nvSpPr>
        <p:spPr>
          <a:xfrm>
            <a:off x="2749741" y="1589608"/>
            <a:ext cx="1339021" cy="1339020"/>
          </a:xfrm>
          <a:prstGeom prst="ellipse">
            <a:avLst/>
          </a:prstGeom>
          <a:solidFill>
            <a:srgbClr val="FFFFFF"/>
          </a:solidFill>
          <a:ln w="63500">
            <a:solidFill>
              <a:schemeClr val="accent2"/>
            </a:solidFill>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75" name="Control"/>
          <p:cNvSpPr/>
          <p:nvPr/>
        </p:nvSpPr>
        <p:spPr>
          <a:xfrm>
            <a:off x="1218792" y="3360317"/>
            <a:ext cx="1022192" cy="1880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Control</a:t>
            </a:r>
          </a:p>
        </p:txBody>
      </p:sp>
      <p:sp>
        <p:nvSpPr>
          <p:cNvPr id="476" name="Measure"/>
          <p:cNvSpPr/>
          <p:nvPr/>
        </p:nvSpPr>
        <p:spPr>
          <a:xfrm>
            <a:off x="4598994" y="3360317"/>
            <a:ext cx="1022192" cy="1880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Measure</a:t>
            </a:r>
          </a:p>
        </p:txBody>
      </p:sp>
      <p:sp>
        <p:nvSpPr>
          <p:cNvPr id="477" name="Analyze"/>
          <p:cNvSpPr/>
          <p:nvPr/>
        </p:nvSpPr>
        <p:spPr>
          <a:xfrm>
            <a:off x="4042825" y="5190962"/>
            <a:ext cx="1022192" cy="1880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Analyze</a:t>
            </a:r>
          </a:p>
        </p:txBody>
      </p:sp>
      <p:sp>
        <p:nvSpPr>
          <p:cNvPr id="478" name="Improve"/>
          <p:cNvSpPr/>
          <p:nvPr/>
        </p:nvSpPr>
        <p:spPr>
          <a:xfrm>
            <a:off x="1815688" y="5190962"/>
            <a:ext cx="1022192" cy="1880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Improve</a:t>
            </a:r>
          </a:p>
        </p:txBody>
      </p:sp>
      <p:sp>
        <p:nvSpPr>
          <p:cNvPr id="479" name="Define"/>
          <p:cNvSpPr/>
          <p:nvPr/>
        </p:nvSpPr>
        <p:spPr>
          <a:xfrm>
            <a:off x="2910718" y="2165698"/>
            <a:ext cx="1022192" cy="1880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Define</a:t>
            </a:r>
          </a:p>
        </p:txBody>
      </p:sp>
      <p:sp>
        <p:nvSpPr>
          <p:cNvPr id="48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481"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0" name="Line">
            <a:extLst>
              <a:ext uri="{FF2B5EF4-FFF2-40B4-BE49-F238E27FC236}">
                <a16:creationId xmlns:a16="http://schemas.microsoft.com/office/drawing/2014/main" id="{3F472319-93A8-964E-AA07-4501AB493FD0}"/>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 name="D'Aveni's 7S Framework"/>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D'Aveni's 7S Framework</a:t>
            </a:r>
          </a:p>
        </p:txBody>
      </p:sp>
      <p:sp>
        <p:nvSpPr>
          <p:cNvPr id="492" name="Line"/>
          <p:cNvSpPr/>
          <p:nvPr/>
        </p:nvSpPr>
        <p:spPr>
          <a:xfrm flipH="1" flipV="1">
            <a:off x="4245500" y="4140471"/>
            <a:ext cx="969678" cy="317364"/>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93" name="Circle"/>
          <p:cNvSpPr/>
          <p:nvPr/>
        </p:nvSpPr>
        <p:spPr>
          <a:xfrm>
            <a:off x="2794044" y="3600685"/>
            <a:ext cx="1172498" cy="1172497"/>
          </a:xfrm>
          <a:prstGeom prst="ellipse">
            <a:avLst/>
          </a:prstGeom>
          <a:solidFill>
            <a:schemeClr val="accent3"/>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494" name="Line"/>
          <p:cNvSpPr/>
          <p:nvPr/>
        </p:nvSpPr>
        <p:spPr>
          <a:xfrm flipH="1" flipV="1">
            <a:off x="4441055" y="3136486"/>
            <a:ext cx="719811" cy="996487"/>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95" name="Line"/>
          <p:cNvSpPr/>
          <p:nvPr/>
        </p:nvSpPr>
        <p:spPr>
          <a:xfrm>
            <a:off x="3381949" y="2799921"/>
            <a:ext cx="0" cy="556342"/>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96" name="Line"/>
          <p:cNvSpPr/>
          <p:nvPr/>
        </p:nvSpPr>
        <p:spPr>
          <a:xfrm flipV="1">
            <a:off x="2690200" y="5537685"/>
            <a:ext cx="1418126"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97" name="Market…"/>
          <p:cNvSpPr/>
          <p:nvPr/>
        </p:nvSpPr>
        <p:spPr>
          <a:xfrm>
            <a:off x="2724506" y="3983959"/>
            <a:ext cx="1310763"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Market</a:t>
            </a:r>
          </a:p>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Disruption</a:t>
            </a:r>
          </a:p>
        </p:txBody>
      </p:sp>
      <p:sp>
        <p:nvSpPr>
          <p:cNvPr id="509" name="Line"/>
          <p:cNvSpPr/>
          <p:nvPr/>
        </p:nvSpPr>
        <p:spPr>
          <a:xfrm flipV="1">
            <a:off x="1563136" y="3136486"/>
            <a:ext cx="719811" cy="996487"/>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0" name="Line"/>
          <p:cNvSpPr/>
          <p:nvPr/>
        </p:nvSpPr>
        <p:spPr>
          <a:xfrm flipV="1">
            <a:off x="1524422" y="4140470"/>
            <a:ext cx="969678" cy="317366"/>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512"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32" name="Line">
            <a:extLst>
              <a:ext uri="{FF2B5EF4-FFF2-40B4-BE49-F238E27FC236}">
                <a16:creationId xmlns:a16="http://schemas.microsoft.com/office/drawing/2014/main" id="{CFA1CD08-2419-4343-B7C5-D4C4B83F1EBD}"/>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88" name="Rectangle"/>
          <p:cNvSpPr/>
          <p:nvPr/>
        </p:nvSpPr>
        <p:spPr>
          <a:xfrm>
            <a:off x="413574" y="4444823"/>
            <a:ext cx="204458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89" name="Rectangle"/>
          <p:cNvSpPr/>
          <p:nvPr/>
        </p:nvSpPr>
        <p:spPr>
          <a:xfrm>
            <a:off x="413574" y="4848560"/>
            <a:ext cx="2044585" cy="1420642"/>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99" name="Capabilities"/>
          <p:cNvSpPr/>
          <p:nvPr/>
        </p:nvSpPr>
        <p:spPr>
          <a:xfrm>
            <a:off x="780485" y="4533507"/>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Capabilities</a:t>
            </a:r>
          </a:p>
        </p:txBody>
      </p:sp>
      <p:sp>
        <p:nvSpPr>
          <p:cNvPr id="502" name="Speed"/>
          <p:cNvSpPr/>
          <p:nvPr/>
        </p:nvSpPr>
        <p:spPr>
          <a:xfrm>
            <a:off x="553383" y="5360527"/>
            <a:ext cx="176496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Speed</a:t>
            </a:r>
          </a:p>
        </p:txBody>
      </p:sp>
      <p:sp>
        <p:nvSpPr>
          <p:cNvPr id="503" name="Surprise"/>
          <p:cNvSpPr/>
          <p:nvPr/>
        </p:nvSpPr>
        <p:spPr>
          <a:xfrm>
            <a:off x="830260" y="5576222"/>
            <a:ext cx="121121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Surprise</a:t>
            </a:r>
          </a:p>
        </p:txBody>
      </p:sp>
      <p:sp>
        <p:nvSpPr>
          <p:cNvPr id="490" name="Rectangle"/>
          <p:cNvSpPr/>
          <p:nvPr/>
        </p:nvSpPr>
        <p:spPr>
          <a:xfrm>
            <a:off x="4399841" y="4444823"/>
            <a:ext cx="204458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91" name="Rectangle"/>
          <p:cNvSpPr/>
          <p:nvPr/>
        </p:nvSpPr>
        <p:spPr>
          <a:xfrm>
            <a:off x="4399841" y="4848560"/>
            <a:ext cx="2044585" cy="1420642"/>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04" name="Tactics"/>
          <p:cNvSpPr/>
          <p:nvPr/>
        </p:nvSpPr>
        <p:spPr>
          <a:xfrm>
            <a:off x="4766753" y="4533507"/>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Tactics</a:t>
            </a:r>
          </a:p>
        </p:txBody>
      </p:sp>
      <p:sp>
        <p:nvSpPr>
          <p:cNvPr id="505" name="Shifting the Rules"/>
          <p:cNvSpPr/>
          <p:nvPr/>
        </p:nvSpPr>
        <p:spPr>
          <a:xfrm>
            <a:off x="4512386" y="4981489"/>
            <a:ext cx="181949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Shifting the Rules</a:t>
            </a:r>
          </a:p>
        </p:txBody>
      </p:sp>
      <p:sp>
        <p:nvSpPr>
          <p:cNvPr id="506" name="Signaling"/>
          <p:cNvSpPr/>
          <p:nvPr/>
        </p:nvSpPr>
        <p:spPr>
          <a:xfrm>
            <a:off x="4628098" y="5208246"/>
            <a:ext cx="158807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Signaling</a:t>
            </a:r>
          </a:p>
        </p:txBody>
      </p:sp>
      <p:sp>
        <p:nvSpPr>
          <p:cNvPr id="507" name="Simultaneous…"/>
          <p:cNvSpPr/>
          <p:nvPr/>
        </p:nvSpPr>
        <p:spPr>
          <a:xfrm>
            <a:off x="4650241" y="5462487"/>
            <a:ext cx="1543785"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Simultaneous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and Sequential</a:t>
            </a:r>
          </a:p>
        </p:txBody>
      </p:sp>
      <p:sp>
        <p:nvSpPr>
          <p:cNvPr id="508" name="Strategic Thrusts"/>
          <p:cNvSpPr/>
          <p:nvPr/>
        </p:nvSpPr>
        <p:spPr>
          <a:xfrm>
            <a:off x="4597549" y="5897737"/>
            <a:ext cx="164917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Strategic Thrusts</a:t>
            </a:r>
          </a:p>
        </p:txBody>
      </p:sp>
      <p:sp>
        <p:nvSpPr>
          <p:cNvPr id="485" name="Rectangle"/>
          <p:cNvSpPr/>
          <p:nvPr/>
        </p:nvSpPr>
        <p:spPr>
          <a:xfrm>
            <a:off x="2265133" y="1292355"/>
            <a:ext cx="2230320" cy="326308"/>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86" name="Rectangle"/>
          <p:cNvSpPr/>
          <p:nvPr/>
        </p:nvSpPr>
        <p:spPr>
          <a:xfrm>
            <a:off x="2265133" y="1696092"/>
            <a:ext cx="2230320" cy="1172498"/>
          </a:xfrm>
          <a:prstGeom prst="rect">
            <a:avLst/>
          </a:prstGeom>
          <a:solidFill>
            <a:schemeClr val="accent4"/>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498" name="Vision"/>
          <p:cNvSpPr/>
          <p:nvPr/>
        </p:nvSpPr>
        <p:spPr>
          <a:xfrm>
            <a:off x="2735567" y="1375508"/>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Vision</a:t>
            </a:r>
          </a:p>
        </p:txBody>
      </p:sp>
      <p:sp>
        <p:nvSpPr>
          <p:cNvPr id="500" name="Stakeholder Satisfaction"/>
          <p:cNvSpPr/>
          <p:nvPr/>
        </p:nvSpPr>
        <p:spPr>
          <a:xfrm>
            <a:off x="2376075" y="2017063"/>
            <a:ext cx="202974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Stakeholder Satisfaction</a:t>
            </a:r>
          </a:p>
        </p:txBody>
      </p:sp>
      <p:sp>
        <p:nvSpPr>
          <p:cNvPr id="501" name="Strategic Soothsaying"/>
          <p:cNvSpPr/>
          <p:nvPr/>
        </p:nvSpPr>
        <p:spPr>
          <a:xfrm>
            <a:off x="2376075" y="2238289"/>
            <a:ext cx="202974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Strategic Soothsaying</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p:cNvSpPr/>
          <p:nvPr/>
        </p:nvSpPr>
        <p:spPr>
          <a:xfrm>
            <a:off x="1131545" y="1713200"/>
            <a:ext cx="4595967" cy="4357717"/>
          </a:xfrm>
          <a:prstGeom prst="rect">
            <a:avLst/>
          </a:prstGeom>
          <a:solidFill>
            <a:schemeClr val="accent4"/>
          </a:solidFill>
          <a:ln w="12700">
            <a:miter lim="400000"/>
          </a:ln>
        </p:spPr>
        <p:txBody>
          <a:bodyPr lIns="22123" tIns="22123" rIns="22123" bIns="22123" anchor="ctr"/>
          <a:lstStyle/>
          <a:p>
            <a:pPr marL="0" marR="0" defTabSz="359505">
              <a:defRPr sz="5600">
                <a:solidFill>
                  <a:srgbClr val="FFFFFF"/>
                </a:solidFill>
                <a:effectLst>
                  <a:outerShdw blurRad="38100" dist="12700" dir="5400000" rotWithShape="0">
                    <a:srgbClr val="000000">
                      <a:alpha val="50000"/>
                    </a:srgbClr>
                  </a:outerShdw>
                </a:effectLst>
                <a:uFillTx/>
              </a:defRPr>
            </a:pPr>
            <a:endParaRPr sz="2439" dirty="0">
              <a:solidFill>
                <a:schemeClr val="tx1"/>
              </a:solidFill>
              <a:latin typeface="Ubuntu" panose="020B0504030602030204" pitchFamily="34" charset="0"/>
            </a:endParaRPr>
          </a:p>
        </p:txBody>
      </p:sp>
      <p:sp>
        <p:nvSpPr>
          <p:cNvPr id="50" name="Square"/>
          <p:cNvSpPr/>
          <p:nvPr/>
        </p:nvSpPr>
        <p:spPr>
          <a:xfrm>
            <a:off x="2463307" y="2371241"/>
            <a:ext cx="1938212" cy="1945073"/>
          </a:xfrm>
          <a:prstGeom prst="rect">
            <a:avLst/>
          </a:prstGeom>
          <a:solidFill>
            <a:srgbClr val="FFFFFF"/>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2" name="Picture Placeholder 1">
            <a:extLst>
              <a:ext uri="{FF2B5EF4-FFF2-40B4-BE49-F238E27FC236}">
                <a16:creationId xmlns:a16="http://schemas.microsoft.com/office/drawing/2014/main" id="{AE8AC719-ED8A-C249-AEFD-FA0CFD7DF7FA}"/>
              </a:ext>
            </a:extLst>
          </p:cNvPr>
          <p:cNvSpPr>
            <a:spLocks noGrp="1"/>
          </p:cNvSpPr>
          <p:nvPr>
            <p:ph type="pic" sz="quarter" idx="10"/>
          </p:nvPr>
        </p:nvSpPr>
        <p:spPr/>
      </p:sp>
      <p:sp>
        <p:nvSpPr>
          <p:cNvPr id="46"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47" name="Introduction"/>
          <p:cNvSpPr/>
          <p:nvPr/>
        </p:nvSpPr>
        <p:spPr>
          <a:xfrm>
            <a:off x="437449"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Introduction</a:t>
            </a:r>
          </a:p>
        </p:txBody>
      </p:sp>
      <p:sp>
        <p:nvSpPr>
          <p:cNvPr id="48"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Write Your Heading Here </a:t>
            </a:r>
          </a:p>
        </p:txBody>
      </p:sp>
      <p:sp>
        <p:nvSpPr>
          <p:cNvPr id="49" name="Line"/>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 name="Alice Johnson"/>
          <p:cNvSpPr/>
          <p:nvPr/>
        </p:nvSpPr>
        <p:spPr>
          <a:xfrm>
            <a:off x="2873287" y="4614693"/>
            <a:ext cx="1112484"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spAutoFit/>
          </a:bodyPr>
          <a:lstStyle>
            <a:lvl1pPr marL="0" marR="0" defTabSz="1155700">
              <a:lnSpc>
                <a:spcPct val="80000"/>
              </a:lnSpc>
              <a:defRPr sz="3000" b="1">
                <a:solidFill>
                  <a:srgbClr val="323C40"/>
                </a:solidFill>
                <a:uFillTx/>
                <a:latin typeface="Ubuntu"/>
                <a:ea typeface="Ubuntu"/>
                <a:cs typeface="Ubuntu"/>
                <a:sym typeface="Ubuntu"/>
              </a:defRPr>
            </a:lvl1pPr>
          </a:lstStyle>
          <a:p>
            <a:r>
              <a:rPr sz="1307" dirty="0">
                <a:solidFill>
                  <a:schemeClr val="tx1"/>
                </a:solidFill>
              </a:rPr>
              <a:t>Alice Johnson</a:t>
            </a:r>
          </a:p>
        </p:txBody>
      </p:sp>
      <p:sp>
        <p:nvSpPr>
          <p:cNvPr id="52" name="Head of Marketing Dept."/>
          <p:cNvSpPr/>
          <p:nvPr/>
        </p:nvSpPr>
        <p:spPr>
          <a:xfrm>
            <a:off x="2489368" y="4876654"/>
            <a:ext cx="1880323" cy="2011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spAutoFit/>
          </a:bodyPr>
          <a:lstStyle>
            <a:lvl1pPr marL="0" marR="0" defTabSz="1155700">
              <a:defRPr sz="3000">
                <a:solidFill>
                  <a:srgbClr val="323C40"/>
                </a:solidFill>
                <a:uFillTx/>
                <a:latin typeface="Ubuntu"/>
                <a:ea typeface="Ubuntu"/>
                <a:cs typeface="Ubuntu"/>
                <a:sym typeface="Ubuntu"/>
              </a:defRPr>
            </a:lvl1pPr>
          </a:lstStyle>
          <a:p>
            <a:r>
              <a:rPr sz="1307">
                <a:solidFill>
                  <a:schemeClr val="tx1"/>
                </a:solidFill>
              </a:rPr>
              <a:t>Head of Marketing Dept.</a:t>
            </a:r>
          </a:p>
        </p:txBody>
      </p:sp>
      <p:sp>
        <p:nvSpPr>
          <p:cNvPr id="54" name="AliceJohnson@strategy.com"/>
          <p:cNvSpPr/>
          <p:nvPr/>
        </p:nvSpPr>
        <p:spPr>
          <a:xfrm>
            <a:off x="2342693" y="5178818"/>
            <a:ext cx="2173672"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spAutoFit/>
          </a:bodyPr>
          <a:lstStyle>
            <a:lvl1pPr marL="0" marR="0" defTabSz="1155700">
              <a:lnSpc>
                <a:spcPct val="80000"/>
              </a:lnSpc>
              <a:defRPr sz="3000">
                <a:solidFill>
                  <a:srgbClr val="323C40"/>
                </a:solidFill>
                <a:uFillTx/>
                <a:latin typeface="Ubuntu"/>
                <a:ea typeface="Ubuntu"/>
                <a:cs typeface="Ubuntu"/>
                <a:sym typeface="Ubuntu"/>
              </a:defRPr>
            </a:lvl1pPr>
          </a:lstStyle>
          <a:p>
            <a:r>
              <a:rPr sz="1307">
                <a:solidFill>
                  <a:schemeClr val="tx1"/>
                </a:solidFill>
              </a:rPr>
              <a:t>AliceJohnson@strategy.com</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 name="The Experience Curve"/>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Experience Curve</a:t>
            </a:r>
          </a:p>
        </p:txBody>
      </p:sp>
      <p:sp>
        <p:nvSpPr>
          <p:cNvPr id="516" name="Line"/>
          <p:cNvSpPr/>
          <p:nvPr/>
        </p:nvSpPr>
        <p:spPr>
          <a:xfrm flipH="1">
            <a:off x="1371600" y="1811594"/>
            <a:ext cx="1" cy="3234376"/>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7" name="Line"/>
          <p:cNvSpPr/>
          <p:nvPr/>
        </p:nvSpPr>
        <p:spPr>
          <a:xfrm flipH="1" flipV="1">
            <a:off x="1369361" y="5032669"/>
            <a:ext cx="4487204"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18" name="C1"/>
          <p:cNvSpPr/>
          <p:nvPr/>
        </p:nvSpPr>
        <p:spPr>
          <a:xfrm>
            <a:off x="1071366" y="3338887"/>
            <a:ext cx="2820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C1</a:t>
            </a:r>
          </a:p>
        </p:txBody>
      </p:sp>
      <p:sp>
        <p:nvSpPr>
          <p:cNvPr id="519" name="Line"/>
          <p:cNvSpPr/>
          <p:nvPr/>
        </p:nvSpPr>
        <p:spPr>
          <a:xfrm flipV="1">
            <a:off x="1410315" y="3432073"/>
            <a:ext cx="1120339" cy="0"/>
          </a:xfrm>
          <a:prstGeom prst="line">
            <a:avLst/>
          </a:prstGeom>
          <a:ln w="254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20" name="Line"/>
          <p:cNvSpPr/>
          <p:nvPr/>
        </p:nvSpPr>
        <p:spPr>
          <a:xfrm>
            <a:off x="2530654" y="3423368"/>
            <a:ext cx="0" cy="1573044"/>
          </a:xfrm>
          <a:prstGeom prst="line">
            <a:avLst/>
          </a:prstGeom>
          <a:ln w="254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21" name="Line"/>
          <p:cNvSpPr/>
          <p:nvPr/>
        </p:nvSpPr>
        <p:spPr>
          <a:xfrm flipV="1">
            <a:off x="1410315" y="4355690"/>
            <a:ext cx="2785173" cy="0"/>
          </a:xfrm>
          <a:prstGeom prst="line">
            <a:avLst/>
          </a:prstGeom>
          <a:ln w="254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22" name="Line"/>
          <p:cNvSpPr/>
          <p:nvPr/>
        </p:nvSpPr>
        <p:spPr>
          <a:xfrm>
            <a:off x="4195488" y="4358317"/>
            <a:ext cx="0" cy="638095"/>
          </a:xfrm>
          <a:prstGeom prst="line">
            <a:avLst/>
          </a:prstGeom>
          <a:ln w="254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23" name="C2"/>
          <p:cNvSpPr/>
          <p:nvPr/>
        </p:nvSpPr>
        <p:spPr>
          <a:xfrm>
            <a:off x="1071366" y="4262505"/>
            <a:ext cx="2820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C2</a:t>
            </a:r>
          </a:p>
        </p:txBody>
      </p:sp>
      <p:sp>
        <p:nvSpPr>
          <p:cNvPr id="524" name="X1"/>
          <p:cNvSpPr/>
          <p:nvPr/>
        </p:nvSpPr>
        <p:spPr>
          <a:xfrm>
            <a:off x="2387660" y="5097633"/>
            <a:ext cx="2820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X1</a:t>
            </a:r>
          </a:p>
        </p:txBody>
      </p:sp>
      <p:sp>
        <p:nvSpPr>
          <p:cNvPr id="525" name="X2"/>
          <p:cNvSpPr/>
          <p:nvPr/>
        </p:nvSpPr>
        <p:spPr>
          <a:xfrm>
            <a:off x="4063445" y="5097633"/>
            <a:ext cx="2820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X2</a:t>
            </a:r>
          </a:p>
        </p:txBody>
      </p:sp>
      <p:sp>
        <p:nvSpPr>
          <p:cNvPr id="526" name="Line"/>
          <p:cNvSpPr/>
          <p:nvPr/>
        </p:nvSpPr>
        <p:spPr>
          <a:xfrm>
            <a:off x="1804287" y="1855925"/>
            <a:ext cx="3854860" cy="27432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0"/>
                  <a:pt x="865" y="10766"/>
                  <a:pt x="7229" y="15975"/>
                </a:cubicBezTo>
                <a:cubicBezTo>
                  <a:pt x="13806" y="21358"/>
                  <a:pt x="21600" y="21600"/>
                  <a:pt x="21600" y="21600"/>
                </a:cubicBezTo>
              </a:path>
            </a:pathLst>
          </a:custGeom>
          <a:ln w="25400">
            <a:solidFill>
              <a:schemeClr val="accent5"/>
            </a:solidFill>
            <a:miter lim="400000"/>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
        <p:nvSpPr>
          <p:cNvPr id="527" name="Cumulative quantity of units produced"/>
          <p:cNvSpPr/>
          <p:nvPr/>
        </p:nvSpPr>
        <p:spPr>
          <a:xfrm>
            <a:off x="1493274" y="5383823"/>
            <a:ext cx="393782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Cumulative quantity of units produced</a:t>
            </a:r>
          </a:p>
        </p:txBody>
      </p:sp>
      <p:sp>
        <p:nvSpPr>
          <p:cNvPr id="528" name="Cost per one unit produced"/>
          <p:cNvSpPr/>
          <p:nvPr/>
        </p:nvSpPr>
        <p:spPr>
          <a:xfrm rot="16200000">
            <a:off x="-478737" y="3779936"/>
            <a:ext cx="267385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Cost per one unit produced</a:t>
            </a:r>
          </a:p>
        </p:txBody>
      </p:sp>
      <p:sp>
        <p:nvSpPr>
          <p:cNvPr id="529"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530"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19" name="Line">
            <a:extLst>
              <a:ext uri="{FF2B5EF4-FFF2-40B4-BE49-F238E27FC236}">
                <a16:creationId xmlns:a16="http://schemas.microsoft.com/office/drawing/2014/main" id="{B4F0DE04-BA16-C145-8C19-E0ECAEAEAE89}"/>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 name="Tipping Point Leadership"/>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Tipping Point Leadership</a:t>
            </a:r>
          </a:p>
        </p:txBody>
      </p:sp>
      <p:sp>
        <p:nvSpPr>
          <p:cNvPr id="534" name="Rectangle"/>
          <p:cNvSpPr/>
          <p:nvPr/>
        </p:nvSpPr>
        <p:spPr>
          <a:xfrm>
            <a:off x="2173543" y="1814092"/>
            <a:ext cx="252750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35" name="Rectangle"/>
          <p:cNvSpPr/>
          <p:nvPr/>
        </p:nvSpPr>
        <p:spPr>
          <a:xfrm>
            <a:off x="2173543" y="2217829"/>
            <a:ext cx="2527505" cy="117249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36" name="Cognitive Hurdle"/>
          <p:cNvSpPr/>
          <p:nvPr/>
        </p:nvSpPr>
        <p:spPr>
          <a:xfrm>
            <a:off x="2503942" y="1897245"/>
            <a:ext cx="186382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Cognitive Hurdle</a:t>
            </a:r>
          </a:p>
        </p:txBody>
      </p:sp>
      <p:sp>
        <p:nvSpPr>
          <p:cNvPr id="537" name="Put managers face-to-face with problems and customers. Find new ways to communicate."/>
          <p:cNvSpPr/>
          <p:nvPr/>
        </p:nvSpPr>
        <p:spPr>
          <a:xfrm>
            <a:off x="2420983" y="2438734"/>
            <a:ext cx="2029747" cy="724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Put managers face-to-face with problems and customers. Find new ways to communicate.</a:t>
            </a:r>
          </a:p>
        </p:txBody>
      </p:sp>
      <p:sp>
        <p:nvSpPr>
          <p:cNvPr id="538" name="Rectangle"/>
          <p:cNvSpPr/>
          <p:nvPr/>
        </p:nvSpPr>
        <p:spPr>
          <a:xfrm>
            <a:off x="2173543" y="7237003"/>
            <a:ext cx="252750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39" name="Rectangle"/>
          <p:cNvSpPr/>
          <p:nvPr/>
        </p:nvSpPr>
        <p:spPr>
          <a:xfrm>
            <a:off x="2173543" y="7640741"/>
            <a:ext cx="2527505" cy="117249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0" name="Motivational Hurdle"/>
          <p:cNvSpPr/>
          <p:nvPr/>
        </p:nvSpPr>
        <p:spPr>
          <a:xfrm>
            <a:off x="2324196" y="7320156"/>
            <a:ext cx="222332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Motivational Hurdle</a:t>
            </a:r>
          </a:p>
        </p:txBody>
      </p:sp>
      <p:sp>
        <p:nvSpPr>
          <p:cNvPr id="541" name="Put the stage lights on and frame the challenge to match the organization’s various levels."/>
          <p:cNvSpPr/>
          <p:nvPr/>
        </p:nvSpPr>
        <p:spPr>
          <a:xfrm>
            <a:off x="2420983" y="7861645"/>
            <a:ext cx="2029747" cy="724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Put the stage lights on and frame the challenge to match the organization’s various levels.</a:t>
            </a:r>
          </a:p>
        </p:txBody>
      </p:sp>
      <p:sp>
        <p:nvSpPr>
          <p:cNvPr id="542" name="Rectangle"/>
          <p:cNvSpPr/>
          <p:nvPr/>
        </p:nvSpPr>
        <p:spPr>
          <a:xfrm>
            <a:off x="403737" y="4488272"/>
            <a:ext cx="252750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3" name="Rectangle"/>
          <p:cNvSpPr/>
          <p:nvPr/>
        </p:nvSpPr>
        <p:spPr>
          <a:xfrm>
            <a:off x="403737" y="4892010"/>
            <a:ext cx="2527505" cy="117249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4" name="Resource Hurdle"/>
          <p:cNvSpPr/>
          <p:nvPr/>
        </p:nvSpPr>
        <p:spPr>
          <a:xfrm>
            <a:off x="787285" y="4571426"/>
            <a:ext cx="167025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Resource Hurdle</a:t>
            </a:r>
          </a:p>
        </p:txBody>
      </p:sp>
      <p:sp>
        <p:nvSpPr>
          <p:cNvPr id="545" name="Focus on the hot spots and bargain with partner organizations."/>
          <p:cNvSpPr/>
          <p:nvPr/>
        </p:nvSpPr>
        <p:spPr>
          <a:xfrm>
            <a:off x="651176" y="5203420"/>
            <a:ext cx="2029747"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Focus on the hot spots and bargain with partner organizations.</a:t>
            </a:r>
          </a:p>
        </p:txBody>
      </p:sp>
      <p:sp>
        <p:nvSpPr>
          <p:cNvPr id="546" name="Rectangle"/>
          <p:cNvSpPr/>
          <p:nvPr/>
        </p:nvSpPr>
        <p:spPr>
          <a:xfrm>
            <a:off x="3904635" y="4488272"/>
            <a:ext cx="2527505" cy="326309"/>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7" name="Rectangle"/>
          <p:cNvSpPr/>
          <p:nvPr/>
        </p:nvSpPr>
        <p:spPr>
          <a:xfrm>
            <a:off x="3904635" y="4892010"/>
            <a:ext cx="2527505" cy="117249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548" name="Political Hurdle"/>
          <p:cNvSpPr/>
          <p:nvPr/>
        </p:nvSpPr>
        <p:spPr>
          <a:xfrm>
            <a:off x="4511567" y="4571426"/>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Political Hurdle</a:t>
            </a:r>
          </a:p>
        </p:txBody>
      </p:sp>
      <p:sp>
        <p:nvSpPr>
          <p:cNvPr id="549" name="Identify and silence internal opponents; isolate external ones."/>
          <p:cNvSpPr/>
          <p:nvPr/>
        </p:nvSpPr>
        <p:spPr>
          <a:xfrm>
            <a:off x="4152075" y="5203420"/>
            <a:ext cx="2029747"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Identify and silence internal opponents; isolate external ones.</a:t>
            </a:r>
          </a:p>
        </p:txBody>
      </p:sp>
      <p:sp>
        <p:nvSpPr>
          <p:cNvPr id="550" name="Line"/>
          <p:cNvSpPr/>
          <p:nvPr/>
        </p:nvSpPr>
        <p:spPr>
          <a:xfrm rot="73431">
            <a:off x="4751009" y="3620921"/>
            <a:ext cx="731999" cy="549605"/>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
        <p:nvSpPr>
          <p:cNvPr id="551" name="Line"/>
          <p:cNvSpPr/>
          <p:nvPr/>
        </p:nvSpPr>
        <p:spPr>
          <a:xfrm rot="16923842">
            <a:off x="1288539" y="3629566"/>
            <a:ext cx="753984" cy="531678"/>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
        <p:nvSpPr>
          <p:cNvPr id="552" name="Line"/>
          <p:cNvSpPr/>
          <p:nvPr/>
        </p:nvSpPr>
        <p:spPr>
          <a:xfrm rot="10915820">
            <a:off x="1274490" y="6377724"/>
            <a:ext cx="712792" cy="526507"/>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
        <p:nvSpPr>
          <p:cNvPr id="553" name="Line"/>
          <p:cNvSpPr/>
          <p:nvPr/>
        </p:nvSpPr>
        <p:spPr>
          <a:xfrm rot="5831393">
            <a:off x="4803287" y="6341215"/>
            <a:ext cx="680478" cy="587867"/>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2123" tIns="22123" rIns="22123" bIns="22123" anchor="ctr"/>
          <a:lstStyle/>
          <a:p>
            <a:pPr marL="0" marR="0" defTabSz="359505">
              <a:defRPr sz="5600">
                <a:uFillTx/>
              </a:defRPr>
            </a:pPr>
            <a:endParaRPr sz="2439"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 name="The Niche Strategy"/>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Niche Strategy</a:t>
            </a:r>
          </a:p>
        </p:txBody>
      </p:sp>
      <p:sp>
        <p:nvSpPr>
          <p:cNvPr id="556" name="Circle"/>
          <p:cNvSpPr/>
          <p:nvPr/>
        </p:nvSpPr>
        <p:spPr>
          <a:xfrm>
            <a:off x="1047422" y="1959319"/>
            <a:ext cx="3692055" cy="3694003"/>
          </a:xfrm>
          <a:prstGeom prst="ellipse">
            <a:avLst/>
          </a:pr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57" name="Oval"/>
          <p:cNvSpPr/>
          <p:nvPr/>
        </p:nvSpPr>
        <p:spPr>
          <a:xfrm>
            <a:off x="2290597" y="1486668"/>
            <a:ext cx="2319917" cy="2321142"/>
          </a:xfrm>
          <a:prstGeom prst="ellipse">
            <a:avLst/>
          </a:prstGeom>
          <a:solidFill>
            <a:srgbClr val="FFFFFF"/>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58" name="Shape"/>
          <p:cNvSpPr/>
          <p:nvPr/>
        </p:nvSpPr>
        <p:spPr>
          <a:xfrm>
            <a:off x="2405706" y="1590776"/>
            <a:ext cx="2090555" cy="209165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59" name="Oval"/>
          <p:cNvSpPr/>
          <p:nvPr/>
        </p:nvSpPr>
        <p:spPr>
          <a:xfrm>
            <a:off x="3671903" y="2512132"/>
            <a:ext cx="2319916" cy="2321142"/>
          </a:xfrm>
          <a:prstGeom prst="ellipse">
            <a:avLst/>
          </a:prstGeom>
          <a:solidFill>
            <a:srgbClr val="FFFFFF"/>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60" name="Shape"/>
          <p:cNvSpPr/>
          <p:nvPr/>
        </p:nvSpPr>
        <p:spPr>
          <a:xfrm>
            <a:off x="3787012" y="2627301"/>
            <a:ext cx="2090555" cy="209165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61" name="Oval"/>
          <p:cNvSpPr/>
          <p:nvPr/>
        </p:nvSpPr>
        <p:spPr>
          <a:xfrm>
            <a:off x="2290597" y="3755962"/>
            <a:ext cx="2319917" cy="2321142"/>
          </a:xfrm>
          <a:prstGeom prst="ellipse">
            <a:avLst/>
          </a:prstGeom>
          <a:solidFill>
            <a:srgbClr val="FFFFFF"/>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62" name="Shape"/>
          <p:cNvSpPr/>
          <p:nvPr/>
        </p:nvSpPr>
        <p:spPr>
          <a:xfrm>
            <a:off x="2405706" y="3871132"/>
            <a:ext cx="2090555" cy="209165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63" name="Profitable Niche"/>
          <p:cNvSpPr/>
          <p:nvPr/>
        </p:nvSpPr>
        <p:spPr>
          <a:xfrm>
            <a:off x="1176380" y="3681940"/>
            <a:ext cx="1526459" cy="1769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FFFFFF"/>
                </a:solidFill>
                <a:uFillTx/>
                <a:latin typeface="Ubuntu"/>
                <a:ea typeface="Ubuntu"/>
                <a:cs typeface="Ubuntu"/>
                <a:sym typeface="Ubuntu"/>
              </a:defRPr>
            </a:lvl1pPr>
          </a:lstStyle>
          <a:p>
            <a:r>
              <a:rPr sz="1307" dirty="0"/>
              <a:t>Profitable Niche</a:t>
            </a:r>
          </a:p>
        </p:txBody>
      </p:sp>
      <p:sp>
        <p:nvSpPr>
          <p:cNvPr id="564" name="Low Competition"/>
          <p:cNvSpPr/>
          <p:nvPr/>
        </p:nvSpPr>
        <p:spPr>
          <a:xfrm>
            <a:off x="2625409" y="2510658"/>
            <a:ext cx="1526459" cy="1769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Low Competition</a:t>
            </a:r>
          </a:p>
        </p:txBody>
      </p:sp>
      <p:sp>
        <p:nvSpPr>
          <p:cNvPr id="565" name="Hight Market Demand"/>
          <p:cNvSpPr/>
          <p:nvPr/>
        </p:nvSpPr>
        <p:spPr>
          <a:xfrm>
            <a:off x="4118684" y="3445337"/>
            <a:ext cx="1526459"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Hight Market Demand</a:t>
            </a:r>
          </a:p>
        </p:txBody>
      </p:sp>
      <p:sp>
        <p:nvSpPr>
          <p:cNvPr id="566" name="Hight Income…"/>
          <p:cNvSpPr/>
          <p:nvPr/>
        </p:nvSpPr>
        <p:spPr>
          <a:xfrm>
            <a:off x="2686247" y="4689732"/>
            <a:ext cx="1526459"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Hight Income</a:t>
            </a:r>
          </a:p>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Potential </a:t>
            </a:r>
          </a:p>
        </p:txBody>
      </p:sp>
      <p:sp>
        <p:nvSpPr>
          <p:cNvPr id="567"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568"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17" name="Line">
            <a:extLst>
              <a:ext uri="{FF2B5EF4-FFF2-40B4-BE49-F238E27FC236}">
                <a16:creationId xmlns:a16="http://schemas.microsoft.com/office/drawing/2014/main" id="{C6BB6D08-38F0-6B42-B938-4108B9096F4E}"/>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 name="Fishbone Diagram"/>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Fishbone Diagram</a:t>
            </a:r>
          </a:p>
        </p:txBody>
      </p:sp>
      <p:sp>
        <p:nvSpPr>
          <p:cNvPr id="572" name="Rounded Rectangle"/>
          <p:cNvSpPr/>
          <p:nvPr/>
        </p:nvSpPr>
        <p:spPr>
          <a:xfrm>
            <a:off x="634552" y="3746998"/>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573" name="Shape"/>
          <p:cNvSpPr/>
          <p:nvPr/>
        </p:nvSpPr>
        <p:spPr>
          <a:xfrm rot="16200000">
            <a:off x="3012853" y="6232184"/>
            <a:ext cx="823858" cy="2728337"/>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4" name="Shape"/>
          <p:cNvSpPr/>
          <p:nvPr/>
        </p:nvSpPr>
        <p:spPr>
          <a:xfrm rot="16200000">
            <a:off x="3017071" y="4218092"/>
            <a:ext cx="823858" cy="2728337"/>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5" name="Shape"/>
          <p:cNvSpPr/>
          <p:nvPr/>
        </p:nvSpPr>
        <p:spPr>
          <a:xfrm rot="16200000">
            <a:off x="3012853" y="2151524"/>
            <a:ext cx="823858" cy="2728337"/>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6" name="Shape"/>
          <p:cNvSpPr/>
          <p:nvPr/>
        </p:nvSpPr>
        <p:spPr>
          <a:xfrm rot="16200000">
            <a:off x="193709" y="5623237"/>
            <a:ext cx="6470861" cy="13894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7" name="Shape"/>
          <p:cNvSpPr/>
          <p:nvPr/>
        </p:nvSpPr>
        <p:spPr>
          <a:xfrm rot="16200000">
            <a:off x="3000199" y="2048559"/>
            <a:ext cx="849710" cy="1095228"/>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lnTo>
                  <a:pt x="0" y="21600"/>
                </a:lnTo>
                <a:lnTo>
                  <a:pt x="12877" y="10800"/>
                </a:lnTo>
                <a:lnTo>
                  <a:pt x="0" y="0"/>
                </a:lnTo>
                <a:cubicBezTo>
                  <a:pt x="0" y="0"/>
                  <a:pt x="21600" y="10800"/>
                  <a:pt x="21600" y="108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578" name="Line"/>
          <p:cNvSpPr/>
          <p:nvPr/>
        </p:nvSpPr>
        <p:spPr>
          <a:xfrm rot="16200000">
            <a:off x="1778820" y="4352603"/>
            <a:ext cx="1138797" cy="0"/>
          </a:xfrm>
          <a:prstGeom prst="line">
            <a:avLst/>
          </a:prstGeom>
          <a:noFill/>
          <a:ln w="25400" cap="flat">
            <a:solidFill>
              <a:schemeClr val="accent2"/>
            </a:solidFill>
            <a:prstDash val="solid"/>
            <a:miter lim="400000"/>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79" name="Line"/>
          <p:cNvSpPr/>
          <p:nvPr/>
        </p:nvSpPr>
        <p:spPr>
          <a:xfrm rot="16200000">
            <a:off x="2293170" y="4092663"/>
            <a:ext cx="1138797" cy="0"/>
          </a:xfrm>
          <a:prstGeom prst="line">
            <a:avLst/>
          </a:prstGeom>
          <a:noFill/>
          <a:ln w="25400" cap="flat">
            <a:solidFill>
              <a:schemeClr val="accent2"/>
            </a:solidFill>
            <a:prstDash val="solid"/>
            <a:miter lim="400000"/>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0" name="Line"/>
          <p:cNvSpPr/>
          <p:nvPr/>
        </p:nvSpPr>
        <p:spPr>
          <a:xfrm rot="16200000">
            <a:off x="3438942" y="4092395"/>
            <a:ext cx="1114817" cy="0"/>
          </a:xfrm>
          <a:prstGeom prst="line">
            <a:avLst/>
          </a:prstGeom>
          <a:noFill/>
          <a:ln w="25400" cap="flat">
            <a:solidFill>
              <a:schemeClr val="accent2"/>
            </a:solidFill>
            <a:prstDash val="solid"/>
            <a:miter lim="400000"/>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1" name="Line"/>
          <p:cNvSpPr/>
          <p:nvPr/>
        </p:nvSpPr>
        <p:spPr>
          <a:xfrm rot="16200000">
            <a:off x="3929019" y="4339463"/>
            <a:ext cx="1163364" cy="0"/>
          </a:xfrm>
          <a:prstGeom prst="line">
            <a:avLst/>
          </a:prstGeom>
          <a:noFill/>
          <a:ln w="25400" cap="flat">
            <a:solidFill>
              <a:schemeClr val="accent2"/>
            </a:solidFill>
            <a:prstDash val="solid"/>
            <a:miter lim="400000"/>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3" name="Line"/>
          <p:cNvSpPr/>
          <p:nvPr/>
        </p:nvSpPr>
        <p:spPr>
          <a:xfrm flipV="1">
            <a:off x="2348218" y="5840606"/>
            <a:ext cx="0" cy="113879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4" name="Line"/>
          <p:cNvSpPr/>
          <p:nvPr/>
        </p:nvSpPr>
        <p:spPr>
          <a:xfrm flipV="1">
            <a:off x="2862568" y="5580665"/>
            <a:ext cx="0" cy="113879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5" name="Line"/>
          <p:cNvSpPr/>
          <p:nvPr/>
        </p:nvSpPr>
        <p:spPr>
          <a:xfrm flipV="1">
            <a:off x="3996351" y="5586856"/>
            <a:ext cx="0" cy="1114817"/>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6" name="Line"/>
          <p:cNvSpPr/>
          <p:nvPr/>
        </p:nvSpPr>
        <p:spPr>
          <a:xfrm flipV="1">
            <a:off x="4510701" y="5815182"/>
            <a:ext cx="0" cy="1163363"/>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7" name="Line"/>
          <p:cNvSpPr/>
          <p:nvPr/>
        </p:nvSpPr>
        <p:spPr>
          <a:xfrm flipV="1">
            <a:off x="2348218" y="7855563"/>
            <a:ext cx="0" cy="113879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8" name="Line"/>
          <p:cNvSpPr/>
          <p:nvPr/>
        </p:nvSpPr>
        <p:spPr>
          <a:xfrm flipV="1">
            <a:off x="2862568" y="7615943"/>
            <a:ext cx="0" cy="113879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89" name="Line"/>
          <p:cNvSpPr/>
          <p:nvPr/>
        </p:nvSpPr>
        <p:spPr>
          <a:xfrm flipV="1">
            <a:off x="3996351" y="7622134"/>
            <a:ext cx="0" cy="1114817"/>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90" name="Line"/>
          <p:cNvSpPr/>
          <p:nvPr/>
        </p:nvSpPr>
        <p:spPr>
          <a:xfrm flipV="1">
            <a:off x="4510701" y="7850459"/>
            <a:ext cx="0" cy="1163363"/>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91" name="Cause 1"/>
          <p:cNvSpPr/>
          <p:nvPr/>
        </p:nvSpPr>
        <p:spPr>
          <a:xfrm rot="16200000">
            <a:off x="1452340" y="8784720"/>
            <a:ext cx="133288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592" name="Cause 2"/>
          <p:cNvSpPr/>
          <p:nvPr/>
        </p:nvSpPr>
        <p:spPr>
          <a:xfrm rot="16200000">
            <a:off x="1850546" y="8651985"/>
            <a:ext cx="150986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593" name="Cause 3"/>
          <p:cNvSpPr/>
          <p:nvPr/>
        </p:nvSpPr>
        <p:spPr>
          <a:xfrm rot="16200000">
            <a:off x="2223865" y="8533076"/>
            <a:ext cx="175874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594" name="Cause 1"/>
          <p:cNvSpPr/>
          <p:nvPr/>
        </p:nvSpPr>
        <p:spPr>
          <a:xfrm rot="16200000">
            <a:off x="1308544" y="6898770"/>
            <a:ext cx="162047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595" name="Cause 2"/>
          <p:cNvSpPr/>
          <p:nvPr/>
        </p:nvSpPr>
        <p:spPr>
          <a:xfrm rot="16200000">
            <a:off x="1850546" y="6622238"/>
            <a:ext cx="150986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596" name="Cause 3"/>
          <p:cNvSpPr/>
          <p:nvPr/>
        </p:nvSpPr>
        <p:spPr>
          <a:xfrm rot="16200000">
            <a:off x="2378724" y="6348471"/>
            <a:ext cx="144902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597" name="Cause 1"/>
          <p:cNvSpPr/>
          <p:nvPr/>
        </p:nvSpPr>
        <p:spPr>
          <a:xfrm rot="16200000">
            <a:off x="1363850" y="4808186"/>
            <a:ext cx="150986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598" name="Cause 2"/>
          <p:cNvSpPr/>
          <p:nvPr/>
        </p:nvSpPr>
        <p:spPr>
          <a:xfrm rot="16200000">
            <a:off x="1914149" y="4523358"/>
            <a:ext cx="138266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599" name="Cause 3"/>
          <p:cNvSpPr/>
          <p:nvPr/>
        </p:nvSpPr>
        <p:spPr>
          <a:xfrm rot="16200000">
            <a:off x="2378724" y="4313193"/>
            <a:ext cx="144902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600" name="Cause 1"/>
          <p:cNvSpPr/>
          <p:nvPr/>
        </p:nvSpPr>
        <p:spPr>
          <a:xfrm rot="16200000">
            <a:off x="2859889" y="8544137"/>
            <a:ext cx="175874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601" name="Cause 1"/>
          <p:cNvSpPr/>
          <p:nvPr/>
        </p:nvSpPr>
        <p:spPr>
          <a:xfrm rot="16200000">
            <a:off x="3039635" y="6334645"/>
            <a:ext cx="139925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602" name="Cause 1"/>
          <p:cNvSpPr/>
          <p:nvPr/>
        </p:nvSpPr>
        <p:spPr>
          <a:xfrm rot="16200000">
            <a:off x="3039635" y="4299367"/>
            <a:ext cx="139925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1</a:t>
            </a:r>
          </a:p>
        </p:txBody>
      </p:sp>
      <p:sp>
        <p:nvSpPr>
          <p:cNvPr id="603" name="Cause 2"/>
          <p:cNvSpPr/>
          <p:nvPr/>
        </p:nvSpPr>
        <p:spPr>
          <a:xfrm rot="16200000">
            <a:off x="3482087" y="8651985"/>
            <a:ext cx="150986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604" name="Cause 2"/>
          <p:cNvSpPr/>
          <p:nvPr/>
        </p:nvSpPr>
        <p:spPr>
          <a:xfrm rot="16200000">
            <a:off x="3482087" y="6622238"/>
            <a:ext cx="150986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605" name="Cause 2"/>
          <p:cNvSpPr/>
          <p:nvPr/>
        </p:nvSpPr>
        <p:spPr>
          <a:xfrm rot="16200000">
            <a:off x="3512506" y="4556542"/>
            <a:ext cx="144902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2</a:t>
            </a:r>
          </a:p>
        </p:txBody>
      </p:sp>
      <p:sp>
        <p:nvSpPr>
          <p:cNvPr id="606" name="Cause 3"/>
          <p:cNvSpPr/>
          <p:nvPr/>
        </p:nvSpPr>
        <p:spPr>
          <a:xfrm rot="16200000">
            <a:off x="4107050" y="8784720"/>
            <a:ext cx="133288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607" name="Cause 3"/>
          <p:cNvSpPr/>
          <p:nvPr/>
        </p:nvSpPr>
        <p:spPr>
          <a:xfrm rot="16200000">
            <a:off x="3963253" y="6898770"/>
            <a:ext cx="162047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608" name="Cause 3"/>
          <p:cNvSpPr/>
          <p:nvPr/>
        </p:nvSpPr>
        <p:spPr>
          <a:xfrm rot="16200000">
            <a:off x="3990906" y="4835839"/>
            <a:ext cx="156517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Cause 3</a:t>
            </a:r>
          </a:p>
        </p:txBody>
      </p:sp>
      <p:sp>
        <p:nvSpPr>
          <p:cNvPr id="609" name="Line"/>
          <p:cNvSpPr/>
          <p:nvPr/>
        </p:nvSpPr>
        <p:spPr>
          <a:xfrm flipH="1">
            <a:off x="423687" y="2054551"/>
            <a:ext cx="6008757"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10" name="Line"/>
          <p:cNvSpPr/>
          <p:nvPr/>
        </p:nvSpPr>
        <p:spPr>
          <a:xfrm flipH="1" flipV="1">
            <a:off x="425556" y="1273199"/>
            <a:ext cx="0" cy="7832776"/>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11" name="Problem…"/>
          <p:cNvSpPr/>
          <p:nvPr/>
        </p:nvSpPr>
        <p:spPr>
          <a:xfrm>
            <a:off x="2729374" y="1480022"/>
            <a:ext cx="1399253"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Problem</a:t>
            </a:r>
          </a:p>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Quality/Feature</a:t>
            </a:r>
          </a:p>
        </p:txBody>
      </p:sp>
      <p:sp>
        <p:nvSpPr>
          <p:cNvPr id="612" name="Cause"/>
          <p:cNvSpPr/>
          <p:nvPr/>
        </p:nvSpPr>
        <p:spPr>
          <a:xfrm rot="16200000">
            <a:off x="-569639" y="5491754"/>
            <a:ext cx="162047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Cause</a:t>
            </a:r>
          </a:p>
        </p:txBody>
      </p:sp>
      <p:sp>
        <p:nvSpPr>
          <p:cNvPr id="613" name="Effect"/>
          <p:cNvSpPr/>
          <p:nvPr/>
        </p:nvSpPr>
        <p:spPr>
          <a:xfrm rot="16200000">
            <a:off x="-223674" y="1531812"/>
            <a:ext cx="9285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Effect</a:t>
            </a:r>
          </a:p>
        </p:txBody>
      </p:sp>
      <p:sp>
        <p:nvSpPr>
          <p:cNvPr id="614" name="Description 3"/>
          <p:cNvSpPr/>
          <p:nvPr/>
        </p:nvSpPr>
        <p:spPr>
          <a:xfrm>
            <a:off x="688191" y="3822411"/>
            <a:ext cx="11592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
        <p:nvSpPr>
          <p:cNvPr id="615" name="Rounded Rectangle"/>
          <p:cNvSpPr/>
          <p:nvPr/>
        </p:nvSpPr>
        <p:spPr>
          <a:xfrm>
            <a:off x="634552" y="5812763"/>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16" name="Description 3"/>
          <p:cNvSpPr/>
          <p:nvPr/>
        </p:nvSpPr>
        <p:spPr>
          <a:xfrm>
            <a:off x="688191" y="5888177"/>
            <a:ext cx="11592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
        <p:nvSpPr>
          <p:cNvPr id="617" name="Rounded Rectangle"/>
          <p:cNvSpPr/>
          <p:nvPr/>
        </p:nvSpPr>
        <p:spPr>
          <a:xfrm>
            <a:off x="634552" y="7823223"/>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18" name="Description 3"/>
          <p:cNvSpPr/>
          <p:nvPr/>
        </p:nvSpPr>
        <p:spPr>
          <a:xfrm>
            <a:off x="688191" y="7898636"/>
            <a:ext cx="11592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Description 3</a:t>
            </a:r>
          </a:p>
        </p:txBody>
      </p:sp>
      <p:sp>
        <p:nvSpPr>
          <p:cNvPr id="619" name="Rounded Rectangle"/>
          <p:cNvSpPr/>
          <p:nvPr/>
        </p:nvSpPr>
        <p:spPr>
          <a:xfrm>
            <a:off x="5003101" y="3746998"/>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20" name="Description 3"/>
          <p:cNvSpPr/>
          <p:nvPr/>
        </p:nvSpPr>
        <p:spPr>
          <a:xfrm>
            <a:off x="5056740" y="3822411"/>
            <a:ext cx="11592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
        <p:nvSpPr>
          <p:cNvPr id="621" name="Rounded Rectangle"/>
          <p:cNvSpPr/>
          <p:nvPr/>
        </p:nvSpPr>
        <p:spPr>
          <a:xfrm>
            <a:off x="5003101" y="5812763"/>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22" name="Description 3"/>
          <p:cNvSpPr/>
          <p:nvPr/>
        </p:nvSpPr>
        <p:spPr>
          <a:xfrm>
            <a:off x="5056740" y="5888177"/>
            <a:ext cx="11592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
        <p:nvSpPr>
          <p:cNvPr id="623" name="Rounded Rectangle"/>
          <p:cNvSpPr/>
          <p:nvPr/>
        </p:nvSpPr>
        <p:spPr>
          <a:xfrm>
            <a:off x="5003101" y="7823223"/>
            <a:ext cx="1266518" cy="331839"/>
          </a:xfrm>
          <a:prstGeom prst="roundRect">
            <a:avLst>
              <a:gd name="adj" fmla="val 28594"/>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24" name="Description 3"/>
          <p:cNvSpPr/>
          <p:nvPr/>
        </p:nvSpPr>
        <p:spPr>
          <a:xfrm>
            <a:off x="5056740" y="7898636"/>
            <a:ext cx="11592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Description 3</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 name="First Mover Advantage Model"/>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First Mover Advantage Model</a:t>
            </a:r>
          </a:p>
        </p:txBody>
      </p:sp>
      <p:sp>
        <p:nvSpPr>
          <p:cNvPr id="627" name="Rectangle"/>
          <p:cNvSpPr/>
          <p:nvPr/>
        </p:nvSpPr>
        <p:spPr>
          <a:xfrm>
            <a:off x="1434118" y="2151854"/>
            <a:ext cx="1927791" cy="1334847"/>
          </a:xfrm>
          <a:prstGeom prst="rect">
            <a:avLst/>
          </a:prstGeom>
          <a:solidFill>
            <a:schemeClr val="accent3"/>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628" name="Rectangle"/>
          <p:cNvSpPr/>
          <p:nvPr/>
        </p:nvSpPr>
        <p:spPr>
          <a:xfrm>
            <a:off x="3543698" y="2146323"/>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629" name="Rectangle"/>
          <p:cNvSpPr/>
          <p:nvPr/>
        </p:nvSpPr>
        <p:spPr>
          <a:xfrm>
            <a:off x="1434118" y="3681681"/>
            <a:ext cx="1927791" cy="1340577"/>
          </a:xfrm>
          <a:prstGeom prst="rect">
            <a:avLst/>
          </a:prstGeom>
          <a:solidFill>
            <a:schemeClr val="accent4"/>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630" name="Rectangle"/>
          <p:cNvSpPr/>
          <p:nvPr/>
        </p:nvSpPr>
        <p:spPr>
          <a:xfrm>
            <a:off x="3543698" y="3681681"/>
            <a:ext cx="1927791" cy="1340577"/>
          </a:xfrm>
          <a:prstGeom prst="rect">
            <a:avLst/>
          </a:prstGeom>
          <a:solidFill>
            <a:schemeClr val="accent3"/>
          </a:solidFill>
          <a:ln w="12700">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631" name="Calm Waters"/>
          <p:cNvSpPr/>
          <p:nvPr/>
        </p:nvSpPr>
        <p:spPr>
          <a:xfrm>
            <a:off x="1743339" y="2724986"/>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Calm Waters</a:t>
            </a:r>
          </a:p>
        </p:txBody>
      </p:sp>
      <p:sp>
        <p:nvSpPr>
          <p:cNvPr id="632" name="Market Leads"/>
          <p:cNvSpPr/>
          <p:nvPr/>
        </p:nvSpPr>
        <p:spPr>
          <a:xfrm>
            <a:off x="3850515" y="2724986"/>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Market Leads</a:t>
            </a:r>
          </a:p>
        </p:txBody>
      </p:sp>
      <p:sp>
        <p:nvSpPr>
          <p:cNvPr id="633" name="Technology Leads"/>
          <p:cNvSpPr/>
          <p:nvPr/>
        </p:nvSpPr>
        <p:spPr>
          <a:xfrm>
            <a:off x="1743339" y="4172000"/>
            <a:ext cx="1310763"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Technology Leads</a:t>
            </a:r>
          </a:p>
        </p:txBody>
      </p:sp>
      <p:sp>
        <p:nvSpPr>
          <p:cNvPr id="634" name="Rough Seas"/>
          <p:cNvSpPr/>
          <p:nvPr/>
        </p:nvSpPr>
        <p:spPr>
          <a:xfrm>
            <a:off x="3850515" y="4262505"/>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Rough Seas</a:t>
            </a:r>
          </a:p>
        </p:txBody>
      </p:sp>
      <p:sp>
        <p:nvSpPr>
          <p:cNvPr id="635" name="Line"/>
          <p:cNvSpPr/>
          <p:nvPr/>
        </p:nvSpPr>
        <p:spPr>
          <a:xfrm flipH="1" flipV="1">
            <a:off x="1089984" y="2472591"/>
            <a:ext cx="0" cy="2272537"/>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36" name="Slow"/>
          <p:cNvSpPr/>
          <p:nvPr/>
        </p:nvSpPr>
        <p:spPr>
          <a:xfrm>
            <a:off x="794834" y="2166391"/>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Slow</a:t>
            </a:r>
          </a:p>
        </p:txBody>
      </p:sp>
      <p:sp>
        <p:nvSpPr>
          <p:cNvPr id="637" name="Fast"/>
          <p:cNvSpPr/>
          <p:nvPr/>
        </p:nvSpPr>
        <p:spPr>
          <a:xfrm>
            <a:off x="794834" y="4821100"/>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Fast</a:t>
            </a:r>
          </a:p>
        </p:txBody>
      </p:sp>
      <p:sp>
        <p:nvSpPr>
          <p:cNvPr id="638" name="Line"/>
          <p:cNvSpPr/>
          <p:nvPr/>
        </p:nvSpPr>
        <p:spPr>
          <a:xfrm>
            <a:off x="2061262" y="5357452"/>
            <a:ext cx="2779562"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39" name="Slow"/>
          <p:cNvSpPr/>
          <p:nvPr/>
        </p:nvSpPr>
        <p:spPr>
          <a:xfrm>
            <a:off x="1430928" y="5266946"/>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Slow</a:t>
            </a:r>
          </a:p>
        </p:txBody>
      </p:sp>
      <p:sp>
        <p:nvSpPr>
          <p:cNvPr id="640" name="Fast"/>
          <p:cNvSpPr/>
          <p:nvPr/>
        </p:nvSpPr>
        <p:spPr>
          <a:xfrm>
            <a:off x="4887511" y="5266946"/>
            <a:ext cx="5862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Fast</a:t>
            </a:r>
          </a:p>
        </p:txBody>
      </p:sp>
      <p:sp>
        <p:nvSpPr>
          <p:cNvPr id="641" name="Market Growth"/>
          <p:cNvSpPr/>
          <p:nvPr/>
        </p:nvSpPr>
        <p:spPr>
          <a:xfrm>
            <a:off x="2354476" y="5484778"/>
            <a:ext cx="21901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Market Growth</a:t>
            </a:r>
          </a:p>
        </p:txBody>
      </p:sp>
      <p:sp>
        <p:nvSpPr>
          <p:cNvPr id="642" name="Technology Evolution"/>
          <p:cNvSpPr/>
          <p:nvPr/>
        </p:nvSpPr>
        <p:spPr>
          <a:xfrm rot="16200000">
            <a:off x="-222805" y="3516002"/>
            <a:ext cx="21901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Technology Evolution</a:t>
            </a:r>
          </a:p>
        </p:txBody>
      </p:sp>
      <p:sp>
        <p:nvSpPr>
          <p:cNvPr id="64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644"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2" name="Line">
            <a:extLst>
              <a:ext uri="{FF2B5EF4-FFF2-40B4-BE49-F238E27FC236}">
                <a16:creationId xmlns:a16="http://schemas.microsoft.com/office/drawing/2014/main" id="{3F44590A-0E2F-024E-BB79-0C486D4447D4}"/>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 name="Rectangle"/>
          <p:cNvSpPr/>
          <p:nvPr/>
        </p:nvSpPr>
        <p:spPr>
          <a:xfrm>
            <a:off x="2631464" y="2193156"/>
            <a:ext cx="1601809"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48" name="Rectangle"/>
          <p:cNvSpPr/>
          <p:nvPr/>
        </p:nvSpPr>
        <p:spPr>
          <a:xfrm>
            <a:off x="2631464" y="2681137"/>
            <a:ext cx="1601809" cy="1559645"/>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49" name="Rectangle"/>
          <p:cNvSpPr/>
          <p:nvPr/>
        </p:nvSpPr>
        <p:spPr>
          <a:xfrm>
            <a:off x="2631464" y="5665219"/>
            <a:ext cx="1601809"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0" name="Rectangle"/>
          <p:cNvSpPr/>
          <p:nvPr/>
        </p:nvSpPr>
        <p:spPr>
          <a:xfrm>
            <a:off x="2631464" y="6153200"/>
            <a:ext cx="1601809" cy="1559645"/>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1" name="Rectangle"/>
          <p:cNvSpPr/>
          <p:nvPr/>
        </p:nvSpPr>
        <p:spPr>
          <a:xfrm>
            <a:off x="400972" y="4059072"/>
            <a:ext cx="1601809"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2" name="Rectangle"/>
          <p:cNvSpPr/>
          <p:nvPr/>
        </p:nvSpPr>
        <p:spPr>
          <a:xfrm>
            <a:off x="400970" y="4547053"/>
            <a:ext cx="1601809" cy="1559645"/>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3" name="Rectangle"/>
          <p:cNvSpPr/>
          <p:nvPr/>
        </p:nvSpPr>
        <p:spPr>
          <a:xfrm>
            <a:off x="4840145" y="4059072"/>
            <a:ext cx="1601809"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4" name="Rectangle"/>
          <p:cNvSpPr/>
          <p:nvPr/>
        </p:nvSpPr>
        <p:spPr>
          <a:xfrm>
            <a:off x="4840142" y="4547053"/>
            <a:ext cx="1601809" cy="1559645"/>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55" name="Balanced Scorecard Framework"/>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Balanced Scorecard Framework</a:t>
            </a:r>
          </a:p>
        </p:txBody>
      </p:sp>
      <p:sp>
        <p:nvSpPr>
          <p:cNvPr id="656" name="Customer"/>
          <p:cNvSpPr/>
          <p:nvPr/>
        </p:nvSpPr>
        <p:spPr>
          <a:xfrm>
            <a:off x="402296" y="4171163"/>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a:t>
            </a:r>
          </a:p>
        </p:txBody>
      </p:sp>
      <p:sp>
        <p:nvSpPr>
          <p:cNvPr id="657" name="To achieve our vision, how you should appear to our customers"/>
          <p:cNvSpPr/>
          <p:nvPr/>
        </p:nvSpPr>
        <p:spPr>
          <a:xfrm>
            <a:off x="548028" y="4927558"/>
            <a:ext cx="1307698" cy="724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To achieve our vision, how you should appear to our customers</a:t>
            </a:r>
          </a:p>
        </p:txBody>
      </p:sp>
      <p:sp>
        <p:nvSpPr>
          <p:cNvPr id="658" name="Internal Processes"/>
          <p:cNvSpPr/>
          <p:nvPr/>
        </p:nvSpPr>
        <p:spPr>
          <a:xfrm>
            <a:off x="4906290" y="4171163"/>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Internal Processes</a:t>
            </a:r>
          </a:p>
        </p:txBody>
      </p:sp>
      <p:sp>
        <p:nvSpPr>
          <p:cNvPr id="659" name="To satisfy our shareholders and customers, what business processes should we excel at?"/>
          <p:cNvSpPr/>
          <p:nvPr/>
        </p:nvSpPr>
        <p:spPr>
          <a:xfrm>
            <a:off x="4987200" y="4746546"/>
            <a:ext cx="1307698" cy="10860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To satisfy our shareholders and customers, what business processes should we excel at?</a:t>
            </a:r>
          </a:p>
        </p:txBody>
      </p:sp>
      <p:sp>
        <p:nvSpPr>
          <p:cNvPr id="660" name="Learning &amp; Growth"/>
          <p:cNvSpPr/>
          <p:nvPr/>
        </p:nvSpPr>
        <p:spPr>
          <a:xfrm>
            <a:off x="2680201" y="5775050"/>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Learning &amp; Growth</a:t>
            </a:r>
          </a:p>
        </p:txBody>
      </p:sp>
      <p:sp>
        <p:nvSpPr>
          <p:cNvPr id="661" name="To achieve our vision, how will we sustain our ability to change and improve?"/>
          <p:cNvSpPr/>
          <p:nvPr/>
        </p:nvSpPr>
        <p:spPr>
          <a:xfrm>
            <a:off x="2750586" y="6434081"/>
            <a:ext cx="1363564" cy="905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To achieve our vision, how will we sustain our ability to change and improve?</a:t>
            </a:r>
          </a:p>
        </p:txBody>
      </p:sp>
      <p:sp>
        <p:nvSpPr>
          <p:cNvPr id="662" name="Financial"/>
          <p:cNvSpPr/>
          <p:nvPr/>
        </p:nvSpPr>
        <p:spPr>
          <a:xfrm>
            <a:off x="2680201" y="2321449"/>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Financial</a:t>
            </a:r>
          </a:p>
        </p:txBody>
      </p:sp>
      <p:sp>
        <p:nvSpPr>
          <p:cNvPr id="663" name="To succeed…"/>
          <p:cNvSpPr/>
          <p:nvPr/>
        </p:nvSpPr>
        <p:spPr>
          <a:xfrm>
            <a:off x="2822787" y="2939731"/>
            <a:ext cx="1219162" cy="9050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To succeed</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financially, how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should we appear to our shareholders?</a:t>
            </a:r>
          </a:p>
        </p:txBody>
      </p:sp>
      <p:sp>
        <p:nvSpPr>
          <p:cNvPr id="664" name="Rectangle"/>
          <p:cNvSpPr/>
          <p:nvPr/>
        </p:nvSpPr>
        <p:spPr>
          <a:xfrm>
            <a:off x="2607700" y="4755933"/>
            <a:ext cx="1746907" cy="409268"/>
          </a:xfrm>
          <a:prstGeom prst="rect">
            <a:avLst/>
          </a:prstGeom>
          <a:solidFill>
            <a:srgbClr val="323C40"/>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65" name="Vision &amp; Strategy"/>
          <p:cNvSpPr/>
          <p:nvPr/>
        </p:nvSpPr>
        <p:spPr>
          <a:xfrm>
            <a:off x="2719050" y="4870061"/>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dirty="0"/>
              <a:t>Vision &amp; Strategy</a:t>
            </a:r>
          </a:p>
        </p:txBody>
      </p:sp>
      <p:sp>
        <p:nvSpPr>
          <p:cNvPr id="666" name="Line"/>
          <p:cNvSpPr/>
          <p:nvPr/>
        </p:nvSpPr>
        <p:spPr>
          <a:xfrm flipH="1">
            <a:off x="2259876" y="4960567"/>
            <a:ext cx="255623" cy="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68" name="Line"/>
          <p:cNvSpPr/>
          <p:nvPr/>
        </p:nvSpPr>
        <p:spPr>
          <a:xfrm flipH="1" flipV="1">
            <a:off x="3432368" y="4367870"/>
            <a:ext cx="0" cy="289848"/>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69" name="Line"/>
          <p:cNvSpPr/>
          <p:nvPr/>
        </p:nvSpPr>
        <p:spPr>
          <a:xfrm>
            <a:off x="3432368" y="5240459"/>
            <a:ext cx="0" cy="281659"/>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0" name="Line"/>
          <p:cNvSpPr/>
          <p:nvPr/>
        </p:nvSpPr>
        <p:spPr>
          <a:xfrm flipH="1" flipV="1">
            <a:off x="1128852" y="3432468"/>
            <a:ext cx="0" cy="403614"/>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1" name="Line"/>
          <p:cNvSpPr/>
          <p:nvPr/>
        </p:nvSpPr>
        <p:spPr>
          <a:xfrm>
            <a:off x="1128851" y="3442547"/>
            <a:ext cx="1258035" cy="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2" name="Line"/>
          <p:cNvSpPr/>
          <p:nvPr/>
        </p:nvSpPr>
        <p:spPr>
          <a:xfrm flipH="1" flipV="1">
            <a:off x="5680573" y="3432468"/>
            <a:ext cx="0" cy="403614"/>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3" name="Line"/>
          <p:cNvSpPr/>
          <p:nvPr/>
        </p:nvSpPr>
        <p:spPr>
          <a:xfrm>
            <a:off x="4468139" y="3442499"/>
            <a:ext cx="1219438"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4" name="Line"/>
          <p:cNvSpPr/>
          <p:nvPr/>
        </p:nvSpPr>
        <p:spPr>
          <a:xfrm flipH="1" flipV="1">
            <a:off x="5680573" y="6307054"/>
            <a:ext cx="0" cy="419299"/>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5" name="Line"/>
          <p:cNvSpPr/>
          <p:nvPr/>
        </p:nvSpPr>
        <p:spPr>
          <a:xfrm>
            <a:off x="4477851" y="6716641"/>
            <a:ext cx="1202722"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6" name="Line"/>
          <p:cNvSpPr/>
          <p:nvPr/>
        </p:nvSpPr>
        <p:spPr>
          <a:xfrm flipH="1" flipV="1">
            <a:off x="1139924" y="6297342"/>
            <a:ext cx="0" cy="40729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77" name="Line"/>
          <p:cNvSpPr/>
          <p:nvPr/>
        </p:nvSpPr>
        <p:spPr>
          <a:xfrm>
            <a:off x="1129844" y="6716676"/>
            <a:ext cx="1257042" cy="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3" name="Line">
            <a:extLst>
              <a:ext uri="{FF2B5EF4-FFF2-40B4-BE49-F238E27FC236}">
                <a16:creationId xmlns:a16="http://schemas.microsoft.com/office/drawing/2014/main" id="{8B24875A-7BF7-5C42-B156-71B41C4B8F48}"/>
              </a:ext>
            </a:extLst>
          </p:cNvPr>
          <p:cNvSpPr/>
          <p:nvPr/>
        </p:nvSpPr>
        <p:spPr>
          <a:xfrm rot="10800000" flipH="1">
            <a:off x="4396594" y="4960567"/>
            <a:ext cx="255623" cy="0"/>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 name="VMOST Analysis Model"/>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VMOST Analysis Model</a:t>
            </a:r>
          </a:p>
        </p:txBody>
      </p:sp>
      <p:sp>
        <p:nvSpPr>
          <p:cNvPr id="680" name="Triangle"/>
          <p:cNvSpPr/>
          <p:nvPr/>
        </p:nvSpPr>
        <p:spPr>
          <a:xfrm>
            <a:off x="1115738" y="1753522"/>
            <a:ext cx="4618089" cy="374424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681" name="Line"/>
          <p:cNvSpPr/>
          <p:nvPr/>
        </p:nvSpPr>
        <p:spPr>
          <a:xfrm flipV="1">
            <a:off x="2449186" y="3094589"/>
            <a:ext cx="1959710" cy="75"/>
          </a:xfrm>
          <a:prstGeom prst="line">
            <a:avLst/>
          </a:prstGeom>
          <a:ln w="1270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82" name="Line"/>
          <p:cNvSpPr/>
          <p:nvPr/>
        </p:nvSpPr>
        <p:spPr>
          <a:xfrm flipV="1">
            <a:off x="1952935" y="3946071"/>
            <a:ext cx="2952212" cy="225"/>
          </a:xfrm>
          <a:prstGeom prst="line">
            <a:avLst/>
          </a:prstGeom>
          <a:ln w="1270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83" name="Line"/>
          <p:cNvSpPr/>
          <p:nvPr/>
        </p:nvSpPr>
        <p:spPr>
          <a:xfrm flipV="1">
            <a:off x="1538739" y="4753314"/>
            <a:ext cx="3791665" cy="319"/>
          </a:xfrm>
          <a:prstGeom prst="line">
            <a:avLst/>
          </a:prstGeom>
          <a:ln w="1270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84" name="VM"/>
          <p:cNvSpPr/>
          <p:nvPr/>
        </p:nvSpPr>
        <p:spPr>
          <a:xfrm>
            <a:off x="3282171" y="2169549"/>
            <a:ext cx="293125" cy="77200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787">
                <a:solidFill>
                  <a:schemeClr val="tx1"/>
                </a:solidFill>
              </a:rPr>
              <a:t>VM</a:t>
            </a:r>
          </a:p>
        </p:txBody>
      </p:sp>
      <p:sp>
        <p:nvSpPr>
          <p:cNvPr id="685" name="O"/>
          <p:cNvSpPr/>
          <p:nvPr/>
        </p:nvSpPr>
        <p:spPr>
          <a:xfrm>
            <a:off x="3094129" y="3324883"/>
            <a:ext cx="669209" cy="3860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787">
                <a:solidFill>
                  <a:schemeClr val="tx1"/>
                </a:solidFill>
              </a:rPr>
              <a:t>O</a:t>
            </a:r>
          </a:p>
        </p:txBody>
      </p:sp>
      <p:sp>
        <p:nvSpPr>
          <p:cNvPr id="686" name="S"/>
          <p:cNvSpPr/>
          <p:nvPr/>
        </p:nvSpPr>
        <p:spPr>
          <a:xfrm>
            <a:off x="3094129" y="4148949"/>
            <a:ext cx="669209" cy="3860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787">
                <a:solidFill>
                  <a:schemeClr val="tx1"/>
                </a:solidFill>
              </a:rPr>
              <a:t>S</a:t>
            </a:r>
          </a:p>
        </p:txBody>
      </p:sp>
      <p:sp>
        <p:nvSpPr>
          <p:cNvPr id="687" name="T"/>
          <p:cNvSpPr/>
          <p:nvPr/>
        </p:nvSpPr>
        <p:spPr>
          <a:xfrm>
            <a:off x="3094129" y="4928770"/>
            <a:ext cx="669209" cy="3860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787">
                <a:solidFill>
                  <a:schemeClr val="tx1"/>
                </a:solidFill>
              </a:rPr>
              <a:t>T</a:t>
            </a:r>
          </a:p>
        </p:txBody>
      </p:sp>
      <p:sp>
        <p:nvSpPr>
          <p:cNvPr id="688" name="Rectangle"/>
          <p:cNvSpPr/>
          <p:nvPr/>
        </p:nvSpPr>
        <p:spPr>
          <a:xfrm>
            <a:off x="3836679" y="2435914"/>
            <a:ext cx="1852767" cy="409268"/>
          </a:xfrm>
          <a:prstGeom prst="rect">
            <a:avLst/>
          </a:prstGeom>
          <a:solidFill>
            <a:schemeClr val="accent5"/>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89" name="Vision &amp; Mission"/>
          <p:cNvSpPr/>
          <p:nvPr/>
        </p:nvSpPr>
        <p:spPr>
          <a:xfrm>
            <a:off x="4020513" y="2531413"/>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Vision &amp; Mission</a:t>
            </a:r>
          </a:p>
        </p:txBody>
      </p:sp>
      <p:sp>
        <p:nvSpPr>
          <p:cNvPr id="690" name="Rectangle"/>
          <p:cNvSpPr/>
          <p:nvPr/>
        </p:nvSpPr>
        <p:spPr>
          <a:xfrm>
            <a:off x="3836679" y="3326348"/>
            <a:ext cx="1852767" cy="409268"/>
          </a:xfrm>
          <a:prstGeom prst="rect">
            <a:avLst/>
          </a:prstGeom>
          <a:solidFill>
            <a:schemeClr val="accent5"/>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91" name="Objectives"/>
          <p:cNvSpPr/>
          <p:nvPr/>
        </p:nvSpPr>
        <p:spPr>
          <a:xfrm>
            <a:off x="4020513" y="3421847"/>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Objectives</a:t>
            </a:r>
          </a:p>
        </p:txBody>
      </p:sp>
      <p:sp>
        <p:nvSpPr>
          <p:cNvPr id="692" name="Rectangle"/>
          <p:cNvSpPr/>
          <p:nvPr/>
        </p:nvSpPr>
        <p:spPr>
          <a:xfrm>
            <a:off x="3836679" y="4150414"/>
            <a:ext cx="1852767" cy="409268"/>
          </a:xfrm>
          <a:prstGeom prst="rect">
            <a:avLst/>
          </a:prstGeom>
          <a:solidFill>
            <a:schemeClr val="accent5"/>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93" name="Strategy"/>
          <p:cNvSpPr/>
          <p:nvPr/>
        </p:nvSpPr>
        <p:spPr>
          <a:xfrm>
            <a:off x="4020513" y="4251444"/>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Strategy</a:t>
            </a:r>
          </a:p>
        </p:txBody>
      </p:sp>
      <p:sp>
        <p:nvSpPr>
          <p:cNvPr id="694" name="Rectangle"/>
          <p:cNvSpPr/>
          <p:nvPr/>
        </p:nvSpPr>
        <p:spPr>
          <a:xfrm>
            <a:off x="3836679" y="4935766"/>
            <a:ext cx="1852767" cy="409268"/>
          </a:xfrm>
          <a:prstGeom prst="rect">
            <a:avLst/>
          </a:prstGeom>
          <a:solidFill>
            <a:schemeClr val="accent5"/>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695" name="Tactics"/>
          <p:cNvSpPr/>
          <p:nvPr/>
        </p:nvSpPr>
        <p:spPr>
          <a:xfrm>
            <a:off x="4020513" y="5036796"/>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Tactics</a:t>
            </a:r>
          </a:p>
        </p:txBody>
      </p:sp>
      <p:sp>
        <p:nvSpPr>
          <p:cNvPr id="696"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697"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2" name="Line">
            <a:extLst>
              <a:ext uri="{FF2B5EF4-FFF2-40B4-BE49-F238E27FC236}">
                <a16:creationId xmlns:a16="http://schemas.microsoft.com/office/drawing/2014/main" id="{258E3B7A-6AF3-7A49-900A-E83922BC33D2}"/>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0" name="TBL Triple Bottom Line Strategy"/>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TBL Triple Bottom Line Strategy</a:t>
            </a:r>
          </a:p>
        </p:txBody>
      </p:sp>
      <p:sp>
        <p:nvSpPr>
          <p:cNvPr id="701" name="Shape"/>
          <p:cNvSpPr/>
          <p:nvPr/>
        </p:nvSpPr>
        <p:spPr>
          <a:xfrm rot="15894">
            <a:off x="943528" y="3398968"/>
            <a:ext cx="2309068" cy="2782384"/>
          </a:xfrm>
          <a:custGeom>
            <a:avLst/>
            <a:gdLst/>
            <a:ahLst/>
            <a:cxnLst>
              <a:cxn ang="0">
                <a:pos x="wd2" y="hd2"/>
              </a:cxn>
              <a:cxn ang="5400000">
                <a:pos x="wd2" y="hd2"/>
              </a:cxn>
              <a:cxn ang="10800000">
                <a:pos x="wd2" y="hd2"/>
              </a:cxn>
              <a:cxn ang="16200000">
                <a:pos x="wd2" y="hd2"/>
              </a:cxn>
            </a:cxnLst>
            <a:rect l="0" t="0" r="r" b="b"/>
            <a:pathLst>
              <a:path w="21600" h="21600" extrusionOk="0">
                <a:moveTo>
                  <a:pt x="15321" y="10199"/>
                </a:moveTo>
                <a:cubicBezTo>
                  <a:pt x="15321" y="9894"/>
                  <a:pt x="15336" y="9591"/>
                  <a:pt x="15365" y="9292"/>
                </a:cubicBezTo>
                <a:cubicBezTo>
                  <a:pt x="11110" y="7548"/>
                  <a:pt x="8097" y="4076"/>
                  <a:pt x="7705" y="0"/>
                </a:cubicBezTo>
                <a:cubicBezTo>
                  <a:pt x="3136" y="1872"/>
                  <a:pt x="0" y="5736"/>
                  <a:pt x="0" y="10199"/>
                </a:cubicBezTo>
                <a:cubicBezTo>
                  <a:pt x="0" y="16496"/>
                  <a:pt x="6241" y="21600"/>
                  <a:pt x="13939" y="21600"/>
                </a:cubicBezTo>
                <a:cubicBezTo>
                  <a:pt x="16769" y="21600"/>
                  <a:pt x="19402" y="20910"/>
                  <a:pt x="21600" y="19724"/>
                </a:cubicBezTo>
                <a:cubicBezTo>
                  <a:pt x="17818" y="17686"/>
                  <a:pt x="15321" y="14181"/>
                  <a:pt x="15321" y="10199"/>
                </a:cubicBezTo>
                <a:close/>
              </a:path>
            </a:pathLst>
          </a:custGeom>
          <a:solidFill>
            <a:schemeClr val="accent4"/>
          </a:solidFill>
          <a:ln w="63500">
            <a:solidFill>
              <a:srgbClr val="000000">
                <a:alpha val="0"/>
              </a:srgbClr>
            </a:solidFill>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2" name="Shape"/>
          <p:cNvSpPr/>
          <p:nvPr/>
        </p:nvSpPr>
        <p:spPr>
          <a:xfrm rot="21533139">
            <a:off x="3567664" y="3382603"/>
            <a:ext cx="2347912" cy="2797471"/>
          </a:xfrm>
          <a:custGeom>
            <a:avLst/>
            <a:gdLst/>
            <a:ahLst/>
            <a:cxnLst>
              <a:cxn ang="0">
                <a:pos x="wd2" y="hd2"/>
              </a:cxn>
              <a:cxn ang="5400000">
                <a:pos x="wd2" y="hd2"/>
              </a:cxn>
              <a:cxn ang="10800000">
                <a:pos x="wd2" y="hd2"/>
              </a:cxn>
              <a:cxn ang="16200000">
                <a:pos x="wd2" y="hd2"/>
              </a:cxn>
            </a:cxnLst>
            <a:rect l="0" t="0" r="r" b="b"/>
            <a:pathLst>
              <a:path w="21600" h="21600" extrusionOk="0">
                <a:moveTo>
                  <a:pt x="13895" y="0"/>
                </a:moveTo>
                <a:cubicBezTo>
                  <a:pt x="13503" y="4076"/>
                  <a:pt x="10490" y="7548"/>
                  <a:pt x="6235" y="9292"/>
                </a:cubicBezTo>
                <a:cubicBezTo>
                  <a:pt x="6264" y="9591"/>
                  <a:pt x="6279" y="9894"/>
                  <a:pt x="6279" y="10199"/>
                </a:cubicBezTo>
                <a:cubicBezTo>
                  <a:pt x="6279" y="14181"/>
                  <a:pt x="3782" y="17686"/>
                  <a:pt x="0" y="19724"/>
                </a:cubicBezTo>
                <a:cubicBezTo>
                  <a:pt x="2198" y="20910"/>
                  <a:pt x="4831" y="21600"/>
                  <a:pt x="7661" y="21600"/>
                </a:cubicBezTo>
                <a:cubicBezTo>
                  <a:pt x="15359" y="21600"/>
                  <a:pt x="21600" y="16496"/>
                  <a:pt x="21600" y="10199"/>
                </a:cubicBezTo>
                <a:cubicBezTo>
                  <a:pt x="21600" y="5736"/>
                  <a:pt x="18464" y="1872"/>
                  <a:pt x="13895" y="0"/>
                </a:cubicBezTo>
                <a:close/>
              </a:path>
            </a:pathLst>
          </a:custGeom>
          <a:solidFill>
            <a:schemeClr val="accent4"/>
          </a:solidFill>
          <a:ln w="63500">
            <a:solidFill>
              <a:srgbClr val="000000">
                <a:alpha val="0"/>
              </a:srgbClr>
            </a:solidFill>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3" name="Shape"/>
          <p:cNvSpPr/>
          <p:nvPr/>
        </p:nvSpPr>
        <p:spPr>
          <a:xfrm>
            <a:off x="2819555" y="4637776"/>
            <a:ext cx="1202730" cy="1222336"/>
          </a:xfrm>
          <a:custGeom>
            <a:avLst/>
            <a:gdLst/>
            <a:ahLst/>
            <a:cxnLst>
              <a:cxn ang="0">
                <a:pos x="wd2" y="hd2"/>
              </a:cxn>
              <a:cxn ang="5400000">
                <a:pos x="wd2" y="hd2"/>
              </a:cxn>
              <a:cxn ang="10800000">
                <a:pos x="wd2" y="hd2"/>
              </a:cxn>
              <a:cxn ang="16200000">
                <a:pos x="wd2" y="hd2"/>
              </a:cxn>
            </a:cxnLst>
            <a:rect l="0" t="0" r="r" b="b"/>
            <a:pathLst>
              <a:path w="21600" h="21600" extrusionOk="0">
                <a:moveTo>
                  <a:pt x="21600" y="1878"/>
                </a:moveTo>
                <a:cubicBezTo>
                  <a:pt x="21600" y="1246"/>
                  <a:pt x="21574" y="620"/>
                  <a:pt x="21524" y="0"/>
                </a:cubicBezTo>
                <a:cubicBezTo>
                  <a:pt x="18297" y="1592"/>
                  <a:pt x="14655" y="2489"/>
                  <a:pt x="10800" y="2489"/>
                </a:cubicBezTo>
                <a:cubicBezTo>
                  <a:pt x="6945" y="2489"/>
                  <a:pt x="3303" y="1592"/>
                  <a:pt x="76" y="0"/>
                </a:cubicBezTo>
                <a:cubicBezTo>
                  <a:pt x="26" y="620"/>
                  <a:pt x="0" y="1246"/>
                  <a:pt x="0" y="1878"/>
                </a:cubicBezTo>
                <a:cubicBezTo>
                  <a:pt x="0" y="10123"/>
                  <a:pt x="4294" y="17379"/>
                  <a:pt x="10800" y="21600"/>
                </a:cubicBezTo>
                <a:cubicBezTo>
                  <a:pt x="17306" y="17379"/>
                  <a:pt x="21600" y="10123"/>
                  <a:pt x="21600" y="1878"/>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4" name="Shape"/>
          <p:cNvSpPr/>
          <p:nvPr/>
        </p:nvSpPr>
        <p:spPr>
          <a:xfrm>
            <a:off x="1898805" y="1451371"/>
            <a:ext cx="3009700" cy="1715788"/>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12503" y="19628"/>
                  <a:pt x="14543" y="18479"/>
                  <a:pt x="16735" y="18479"/>
                </a:cubicBezTo>
                <a:cubicBezTo>
                  <a:pt x="18472" y="18479"/>
                  <a:pt x="20112" y="19200"/>
                  <a:pt x="21566" y="20480"/>
                </a:cubicBezTo>
                <a:cubicBezTo>
                  <a:pt x="21588" y="19981"/>
                  <a:pt x="21600" y="19478"/>
                  <a:pt x="21600" y="18970"/>
                </a:cubicBezTo>
                <a:cubicBezTo>
                  <a:pt x="21600" y="8493"/>
                  <a:pt x="16765" y="0"/>
                  <a:pt x="10800" y="0"/>
                </a:cubicBezTo>
                <a:cubicBezTo>
                  <a:pt x="4835" y="0"/>
                  <a:pt x="0" y="8493"/>
                  <a:pt x="0" y="18970"/>
                </a:cubicBezTo>
                <a:cubicBezTo>
                  <a:pt x="0" y="19478"/>
                  <a:pt x="12" y="19981"/>
                  <a:pt x="34" y="20480"/>
                </a:cubicBezTo>
                <a:cubicBezTo>
                  <a:pt x="1488" y="19200"/>
                  <a:pt x="3128" y="18479"/>
                  <a:pt x="4865" y="18479"/>
                </a:cubicBezTo>
                <a:cubicBezTo>
                  <a:pt x="7057" y="18479"/>
                  <a:pt x="9097" y="19628"/>
                  <a:pt x="10800" y="21600"/>
                </a:cubicBezTo>
                <a:close/>
              </a:path>
            </a:pathLst>
          </a:custGeom>
          <a:solidFill>
            <a:schemeClr val="accent4"/>
          </a:solidFill>
          <a:ln w="63500">
            <a:solidFill>
              <a:srgbClr val="000000">
                <a:alpha val="0"/>
              </a:srgbClr>
            </a:solidFill>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5" name="Shape"/>
          <p:cNvSpPr/>
          <p:nvPr/>
        </p:nvSpPr>
        <p:spPr>
          <a:xfrm>
            <a:off x="1921824" y="3123507"/>
            <a:ext cx="1330882" cy="1229485"/>
          </a:xfrm>
          <a:custGeom>
            <a:avLst/>
            <a:gdLst/>
            <a:ahLst/>
            <a:cxnLst>
              <a:cxn ang="0">
                <a:pos x="wd2" y="hd2"/>
              </a:cxn>
              <a:cxn ang="5400000">
                <a:pos x="wd2" y="hd2"/>
              </a:cxn>
              <a:cxn ang="10800000">
                <a:pos x="wd2" y="hd2"/>
              </a:cxn>
              <a:cxn ang="16200000">
                <a:pos x="wd2" y="hd2"/>
              </a:cxn>
            </a:cxnLst>
            <a:rect l="0" t="0" r="r" b="b"/>
            <a:pathLst>
              <a:path w="21600" h="21600" extrusionOk="0">
                <a:moveTo>
                  <a:pt x="11908" y="21600"/>
                </a:moveTo>
                <a:cubicBezTo>
                  <a:pt x="12447" y="14182"/>
                  <a:pt x="16172" y="7735"/>
                  <a:pt x="21600" y="3861"/>
                </a:cubicBezTo>
                <a:cubicBezTo>
                  <a:pt x="18183" y="1421"/>
                  <a:pt x="14091" y="0"/>
                  <a:pt x="9692" y="0"/>
                </a:cubicBezTo>
                <a:cubicBezTo>
                  <a:pt x="6208" y="0"/>
                  <a:pt x="2916" y="892"/>
                  <a:pt x="0" y="2474"/>
                </a:cubicBezTo>
                <a:cubicBezTo>
                  <a:pt x="610" y="10863"/>
                  <a:pt x="5293" y="18011"/>
                  <a:pt x="11908" y="2160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6" name="Shape"/>
          <p:cNvSpPr/>
          <p:nvPr/>
        </p:nvSpPr>
        <p:spPr>
          <a:xfrm>
            <a:off x="3556155" y="3123507"/>
            <a:ext cx="1330882" cy="1229485"/>
          </a:xfrm>
          <a:custGeom>
            <a:avLst/>
            <a:gdLst/>
            <a:ahLst/>
            <a:cxnLst>
              <a:cxn ang="0">
                <a:pos x="wd2" y="hd2"/>
              </a:cxn>
              <a:cxn ang="5400000">
                <a:pos x="wd2" y="hd2"/>
              </a:cxn>
              <a:cxn ang="10800000">
                <a:pos x="wd2" y="hd2"/>
              </a:cxn>
              <a:cxn ang="16200000">
                <a:pos x="wd2" y="hd2"/>
              </a:cxn>
            </a:cxnLst>
            <a:rect l="0" t="0" r="r" b="b"/>
            <a:pathLst>
              <a:path w="21600" h="21600" extrusionOk="0">
                <a:moveTo>
                  <a:pt x="0" y="3861"/>
                </a:moveTo>
                <a:cubicBezTo>
                  <a:pt x="5428" y="7735"/>
                  <a:pt x="9153" y="14182"/>
                  <a:pt x="9692" y="21600"/>
                </a:cubicBezTo>
                <a:cubicBezTo>
                  <a:pt x="16307" y="18011"/>
                  <a:pt x="20990" y="10863"/>
                  <a:pt x="21600" y="2474"/>
                </a:cubicBezTo>
                <a:cubicBezTo>
                  <a:pt x="18684" y="892"/>
                  <a:pt x="15392" y="0"/>
                  <a:pt x="11908" y="0"/>
                </a:cubicBezTo>
                <a:cubicBezTo>
                  <a:pt x="7509" y="0"/>
                  <a:pt x="3417" y="1421"/>
                  <a:pt x="0" y="3861"/>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7" name="Shape"/>
          <p:cNvSpPr/>
          <p:nvPr/>
        </p:nvSpPr>
        <p:spPr>
          <a:xfrm>
            <a:off x="2825309" y="3434421"/>
            <a:ext cx="1194318" cy="115058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751" y="4141"/>
                  <a:pt x="601" y="11030"/>
                  <a:pt x="0" y="18956"/>
                </a:cubicBezTo>
                <a:cubicBezTo>
                  <a:pt x="3250" y="20647"/>
                  <a:pt x="6918" y="21600"/>
                  <a:pt x="10800" y="21600"/>
                </a:cubicBezTo>
                <a:cubicBezTo>
                  <a:pt x="14682" y="21600"/>
                  <a:pt x="18350" y="20647"/>
                  <a:pt x="21600" y="18956"/>
                </a:cubicBezTo>
                <a:cubicBezTo>
                  <a:pt x="20999" y="11030"/>
                  <a:pt x="16849" y="4141"/>
                  <a:pt x="10800" y="0"/>
                </a:cubicBezTo>
                <a:close/>
              </a:path>
            </a:pathLst>
          </a:custGeom>
          <a:solidFill>
            <a:schemeClr val="accent2"/>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708" name="People"/>
          <p:cNvSpPr/>
          <p:nvPr/>
        </p:nvSpPr>
        <p:spPr>
          <a:xfrm>
            <a:off x="2764296" y="2182983"/>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People</a:t>
            </a:r>
          </a:p>
        </p:txBody>
      </p:sp>
      <p:sp>
        <p:nvSpPr>
          <p:cNvPr id="709" name="Planet"/>
          <p:cNvSpPr/>
          <p:nvPr/>
        </p:nvSpPr>
        <p:spPr>
          <a:xfrm>
            <a:off x="1116164" y="4837692"/>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Planet</a:t>
            </a:r>
          </a:p>
        </p:txBody>
      </p:sp>
      <p:sp>
        <p:nvSpPr>
          <p:cNvPr id="710" name="Profit"/>
          <p:cNvSpPr/>
          <p:nvPr/>
        </p:nvSpPr>
        <p:spPr>
          <a:xfrm>
            <a:off x="4429020" y="4837692"/>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Profit</a:t>
            </a:r>
          </a:p>
        </p:txBody>
      </p:sp>
      <p:sp>
        <p:nvSpPr>
          <p:cNvPr id="711" name="Bearable"/>
          <p:cNvSpPr/>
          <p:nvPr/>
        </p:nvSpPr>
        <p:spPr>
          <a:xfrm>
            <a:off x="1801964" y="3466092"/>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Bearable</a:t>
            </a:r>
          </a:p>
        </p:txBody>
      </p:sp>
      <p:sp>
        <p:nvSpPr>
          <p:cNvPr id="712" name="Equitable"/>
          <p:cNvSpPr/>
          <p:nvPr/>
        </p:nvSpPr>
        <p:spPr>
          <a:xfrm>
            <a:off x="3710036" y="3466092"/>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Equitable</a:t>
            </a:r>
          </a:p>
        </p:txBody>
      </p:sp>
      <p:sp>
        <p:nvSpPr>
          <p:cNvPr id="713" name="Sustainable"/>
          <p:cNvSpPr/>
          <p:nvPr/>
        </p:nvSpPr>
        <p:spPr>
          <a:xfrm>
            <a:off x="2764296" y="4052341"/>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Sustainable</a:t>
            </a:r>
          </a:p>
        </p:txBody>
      </p:sp>
      <p:sp>
        <p:nvSpPr>
          <p:cNvPr id="714" name="Viable"/>
          <p:cNvSpPr/>
          <p:nvPr/>
        </p:nvSpPr>
        <p:spPr>
          <a:xfrm>
            <a:off x="2764296" y="5136347"/>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Viable</a:t>
            </a:r>
          </a:p>
        </p:txBody>
      </p:sp>
      <p:sp>
        <p:nvSpPr>
          <p:cNvPr id="71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dirty="0">
                <a:solidFill>
                  <a:schemeClr val="tx1"/>
                </a:solidFill>
              </a:rPr>
              <a:t>Lorem ipsum dolor sit </a:t>
            </a:r>
            <a:r>
              <a:rPr sz="1219" dirty="0" err="1">
                <a:solidFill>
                  <a:schemeClr val="tx1"/>
                </a:solidFill>
              </a:rPr>
              <a:t>amet</a:t>
            </a:r>
            <a:r>
              <a:rPr sz="1219" dirty="0">
                <a:solidFill>
                  <a:schemeClr val="tx1"/>
                </a:solidFill>
              </a:rPr>
              <a:t>, </a:t>
            </a:r>
            <a:r>
              <a:rPr sz="1219" dirty="0" err="1">
                <a:solidFill>
                  <a:schemeClr val="tx1"/>
                </a:solidFill>
              </a:rPr>
              <a:t>consectetuer</a:t>
            </a:r>
            <a:r>
              <a:rPr sz="1219" dirty="0">
                <a:solidFill>
                  <a:schemeClr val="tx1"/>
                </a:solidFill>
              </a:rPr>
              <a:t> </a:t>
            </a:r>
            <a:r>
              <a:rPr sz="1219" dirty="0" err="1">
                <a:solidFill>
                  <a:schemeClr val="tx1"/>
                </a:solidFill>
              </a:rPr>
              <a:t>adipiscing</a:t>
            </a:r>
            <a:r>
              <a:rPr sz="1219" dirty="0">
                <a:solidFill>
                  <a:schemeClr val="tx1"/>
                </a:solidFill>
              </a:rPr>
              <a:t> </a:t>
            </a:r>
            <a:r>
              <a:rPr sz="1219" dirty="0" err="1">
                <a:solidFill>
                  <a:schemeClr val="tx1"/>
                </a:solidFill>
              </a:rPr>
              <a:t>elit</a:t>
            </a:r>
            <a:r>
              <a:rPr sz="1219" dirty="0">
                <a:solidFill>
                  <a:schemeClr val="tx1"/>
                </a:solidFill>
              </a:rPr>
              <a:t>. </a:t>
            </a:r>
            <a:r>
              <a:rPr sz="1219" dirty="0" err="1">
                <a:solidFill>
                  <a:schemeClr val="tx1"/>
                </a:solidFill>
              </a:rPr>
              <a:t>Aenean</a:t>
            </a:r>
            <a:r>
              <a:rPr sz="1219" dirty="0">
                <a:solidFill>
                  <a:schemeClr val="tx1"/>
                </a:solidFill>
              </a:rPr>
              <a:t> </a:t>
            </a:r>
            <a:r>
              <a:rPr sz="1219" dirty="0" err="1">
                <a:solidFill>
                  <a:schemeClr val="tx1"/>
                </a:solidFill>
              </a:rPr>
              <a:t>commodo</a:t>
            </a:r>
            <a:r>
              <a:rPr sz="1219" dirty="0">
                <a:solidFill>
                  <a:schemeClr val="tx1"/>
                </a:solidFill>
              </a:rPr>
              <a:t> ligula </a:t>
            </a:r>
            <a:r>
              <a:rPr sz="1219" dirty="0" err="1">
                <a:solidFill>
                  <a:schemeClr val="tx1"/>
                </a:solidFill>
              </a:rPr>
              <a:t>eget</a:t>
            </a:r>
            <a:r>
              <a:rPr sz="1219" dirty="0">
                <a:solidFill>
                  <a:schemeClr val="tx1"/>
                </a:solidFill>
              </a:rPr>
              <a:t> dolor. </a:t>
            </a:r>
            <a:r>
              <a:rPr sz="1219" dirty="0" err="1">
                <a:solidFill>
                  <a:schemeClr val="tx1"/>
                </a:solidFill>
              </a:rPr>
              <a:t>Aenean</a:t>
            </a:r>
            <a:r>
              <a:rPr sz="1219" dirty="0">
                <a:solidFill>
                  <a:schemeClr val="tx1"/>
                </a:solidFill>
              </a:rPr>
              <a:t> </a:t>
            </a:r>
            <a:r>
              <a:rPr sz="1219" dirty="0" err="1">
                <a:solidFill>
                  <a:schemeClr val="tx1"/>
                </a:solidFill>
              </a:rPr>
              <a:t>massa</a:t>
            </a:r>
            <a:r>
              <a:rPr sz="1219" dirty="0">
                <a:solidFill>
                  <a:schemeClr val="tx1"/>
                </a:solidFill>
              </a:rPr>
              <a:t>. Cum sociis </a:t>
            </a:r>
            <a:r>
              <a:rPr sz="1219" dirty="0" err="1">
                <a:solidFill>
                  <a:schemeClr val="tx1"/>
                </a:solidFill>
              </a:rPr>
              <a:t>natoque</a:t>
            </a:r>
            <a:r>
              <a:rPr sz="1219" dirty="0">
                <a:solidFill>
                  <a:schemeClr val="tx1"/>
                </a:solidFill>
              </a:rPr>
              <a:t> </a:t>
            </a:r>
            <a:r>
              <a:rPr sz="1219" dirty="0" err="1">
                <a:solidFill>
                  <a:schemeClr val="tx1"/>
                </a:solidFill>
              </a:rPr>
              <a:t>penatibus</a:t>
            </a:r>
            <a:r>
              <a:rPr sz="1219" dirty="0">
                <a:solidFill>
                  <a:schemeClr val="tx1"/>
                </a:solidFill>
              </a:rPr>
              <a:t> et </a:t>
            </a:r>
            <a:r>
              <a:rPr sz="1219" dirty="0" err="1">
                <a:solidFill>
                  <a:schemeClr val="tx1"/>
                </a:solidFill>
              </a:rPr>
              <a:t>magnis</a:t>
            </a:r>
            <a:r>
              <a:rPr sz="1219" dirty="0">
                <a:solidFill>
                  <a:schemeClr val="tx1"/>
                </a:solidFill>
              </a:rPr>
              <a:t> dis parturient </a:t>
            </a:r>
            <a:r>
              <a:rPr sz="1219" dirty="0" err="1">
                <a:solidFill>
                  <a:schemeClr val="tx1"/>
                </a:solidFill>
              </a:rPr>
              <a:t>montes</a:t>
            </a:r>
            <a:r>
              <a:rPr sz="1219" dirty="0">
                <a:solidFill>
                  <a:schemeClr val="tx1"/>
                </a:solidFill>
              </a:rPr>
              <a:t>, </a:t>
            </a:r>
            <a:r>
              <a:rPr sz="1219" dirty="0" err="1">
                <a:solidFill>
                  <a:schemeClr val="tx1"/>
                </a:solidFill>
              </a:rPr>
              <a:t>nascetur</a:t>
            </a:r>
            <a:r>
              <a:rPr sz="1219" dirty="0">
                <a:solidFill>
                  <a:schemeClr val="tx1"/>
                </a:solidFill>
              </a:rPr>
              <a:t> </a:t>
            </a:r>
            <a:r>
              <a:rPr sz="1219" dirty="0" err="1">
                <a:solidFill>
                  <a:schemeClr val="tx1"/>
                </a:solidFill>
              </a:rPr>
              <a:t>ridiculus</a:t>
            </a:r>
            <a:r>
              <a:rPr sz="1219" dirty="0">
                <a:solidFill>
                  <a:schemeClr val="tx1"/>
                </a:solidFill>
              </a:rPr>
              <a:t> mus. </a:t>
            </a:r>
            <a:r>
              <a:rPr sz="1219" dirty="0" err="1">
                <a:solidFill>
                  <a:schemeClr val="tx1"/>
                </a:solidFill>
              </a:rPr>
              <a:t>Donec</a:t>
            </a:r>
            <a:r>
              <a:rPr sz="1219" dirty="0">
                <a:solidFill>
                  <a:schemeClr val="tx1"/>
                </a:solidFill>
              </a:rPr>
              <a:t> </a:t>
            </a:r>
            <a:r>
              <a:rPr sz="1219" dirty="0" err="1">
                <a:solidFill>
                  <a:schemeClr val="tx1"/>
                </a:solidFill>
              </a:rPr>
              <a:t>quam</a:t>
            </a:r>
            <a:r>
              <a:rPr sz="1219" dirty="0">
                <a:solidFill>
                  <a:schemeClr val="tx1"/>
                </a:solidFill>
              </a:rPr>
              <a:t> </a:t>
            </a:r>
            <a:r>
              <a:rPr sz="1219" dirty="0" err="1">
                <a:solidFill>
                  <a:schemeClr val="tx1"/>
                </a:solidFill>
              </a:rPr>
              <a:t>felis</a:t>
            </a:r>
            <a:r>
              <a:rPr sz="1219" dirty="0">
                <a:solidFill>
                  <a:schemeClr val="tx1"/>
                </a:solidFill>
              </a:rPr>
              <a:t>, </a:t>
            </a:r>
            <a:r>
              <a:rPr sz="1219" dirty="0" err="1">
                <a:solidFill>
                  <a:schemeClr val="tx1"/>
                </a:solidFill>
              </a:rPr>
              <a:t>ultricies</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pellentesque</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pretium</a:t>
            </a:r>
            <a:r>
              <a:rPr sz="1219" dirty="0">
                <a:solidFill>
                  <a:schemeClr val="tx1"/>
                </a:solidFill>
              </a:rPr>
              <a:t> </a:t>
            </a:r>
            <a:r>
              <a:rPr sz="1219" dirty="0" err="1">
                <a:solidFill>
                  <a:schemeClr val="tx1"/>
                </a:solidFill>
              </a:rPr>
              <a:t>quis</a:t>
            </a:r>
            <a:r>
              <a:rPr sz="1219" dirty="0">
                <a:solidFill>
                  <a:schemeClr val="tx1"/>
                </a:solidFill>
              </a:rPr>
              <a:t>, sem. </a:t>
            </a:r>
            <a:r>
              <a:rPr sz="1219" dirty="0" err="1">
                <a:solidFill>
                  <a:schemeClr val="tx1"/>
                </a:solidFill>
              </a:rPr>
              <a:t>Nulla</a:t>
            </a:r>
            <a:r>
              <a:rPr sz="1219" dirty="0">
                <a:solidFill>
                  <a:schemeClr val="tx1"/>
                </a:solidFill>
              </a:rPr>
              <a:t> </a:t>
            </a:r>
            <a:r>
              <a:rPr sz="1219" dirty="0" err="1">
                <a:solidFill>
                  <a:schemeClr val="tx1"/>
                </a:solidFill>
              </a:rPr>
              <a:t>consequat</a:t>
            </a:r>
            <a:r>
              <a:rPr sz="1219" dirty="0">
                <a:solidFill>
                  <a:schemeClr val="tx1"/>
                </a:solidFill>
              </a:rPr>
              <a:t> </a:t>
            </a:r>
            <a:r>
              <a:rPr sz="1219" dirty="0" err="1">
                <a:solidFill>
                  <a:schemeClr val="tx1"/>
                </a:solidFill>
              </a:rPr>
              <a:t>massa</a:t>
            </a:r>
            <a:r>
              <a:rPr sz="1219" dirty="0">
                <a:solidFill>
                  <a:schemeClr val="tx1"/>
                </a:solidFill>
              </a:rPr>
              <a:t> </a:t>
            </a:r>
            <a:r>
              <a:rPr sz="1219" dirty="0" err="1">
                <a:solidFill>
                  <a:schemeClr val="tx1"/>
                </a:solidFill>
              </a:rPr>
              <a:t>quis</a:t>
            </a:r>
            <a:r>
              <a:rPr sz="1219" dirty="0">
                <a:solidFill>
                  <a:schemeClr val="tx1"/>
                </a:solidFill>
              </a:rPr>
              <a:t> </a:t>
            </a:r>
            <a:r>
              <a:rPr sz="1219" dirty="0" err="1">
                <a:solidFill>
                  <a:schemeClr val="tx1"/>
                </a:solidFill>
              </a:rPr>
              <a:t>enim</a:t>
            </a:r>
            <a:r>
              <a:rPr sz="1219" dirty="0">
                <a:solidFill>
                  <a:schemeClr val="tx1"/>
                </a:solidFill>
              </a:rPr>
              <a:t>. </a:t>
            </a:r>
            <a:r>
              <a:rPr sz="1219" dirty="0" err="1">
                <a:solidFill>
                  <a:schemeClr val="tx1"/>
                </a:solidFill>
              </a:rPr>
              <a:t>Donec</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fringilla</a:t>
            </a:r>
            <a:r>
              <a:rPr sz="1219" dirty="0">
                <a:solidFill>
                  <a:schemeClr val="tx1"/>
                </a:solidFill>
              </a:rPr>
              <a:t> vel, </a:t>
            </a:r>
            <a:r>
              <a:rPr sz="1219" dirty="0" err="1">
                <a:solidFill>
                  <a:schemeClr val="tx1"/>
                </a:solidFill>
              </a:rPr>
              <a:t>aliquet</a:t>
            </a:r>
            <a:r>
              <a:rPr sz="1219" dirty="0">
                <a:solidFill>
                  <a:schemeClr val="tx1"/>
                </a:solidFill>
              </a:rPr>
              <a:t> </a:t>
            </a:r>
            <a:r>
              <a:rPr sz="1219" dirty="0" err="1">
                <a:solidFill>
                  <a:schemeClr val="tx1"/>
                </a:solidFill>
              </a:rPr>
              <a:t>nec</a:t>
            </a:r>
            <a:r>
              <a:rPr sz="1219" dirty="0">
                <a:solidFill>
                  <a:schemeClr val="tx1"/>
                </a:solidFill>
              </a:rPr>
              <a:t>, </a:t>
            </a:r>
            <a:r>
              <a:rPr sz="1219" dirty="0" err="1">
                <a:solidFill>
                  <a:schemeClr val="tx1"/>
                </a:solidFill>
              </a:rPr>
              <a:t>vulputate</a:t>
            </a:r>
            <a:r>
              <a:rPr sz="1219" dirty="0">
                <a:solidFill>
                  <a:schemeClr val="tx1"/>
                </a:solidFill>
              </a:rPr>
              <a:t> </a:t>
            </a:r>
            <a:r>
              <a:rPr sz="1219" dirty="0" err="1">
                <a:solidFill>
                  <a:schemeClr val="tx1"/>
                </a:solidFill>
              </a:rPr>
              <a:t>eget</a:t>
            </a:r>
            <a:r>
              <a:rPr sz="1219" dirty="0">
                <a:solidFill>
                  <a:schemeClr val="tx1"/>
                </a:solidFill>
              </a:rPr>
              <a:t>, </a:t>
            </a:r>
            <a:r>
              <a:rPr sz="1219" dirty="0" err="1">
                <a:solidFill>
                  <a:schemeClr val="tx1"/>
                </a:solidFill>
              </a:rPr>
              <a:t>arcu</a:t>
            </a:r>
            <a:r>
              <a:rPr sz="1219" dirty="0">
                <a:solidFill>
                  <a:schemeClr val="tx1"/>
                </a:solidFill>
              </a:rPr>
              <a:t>. In </a:t>
            </a:r>
            <a:r>
              <a:rPr sz="1219" dirty="0" err="1">
                <a:solidFill>
                  <a:schemeClr val="tx1"/>
                </a:solidFill>
              </a:rPr>
              <a:t>enim</a:t>
            </a:r>
            <a:r>
              <a:rPr sz="1219" dirty="0">
                <a:solidFill>
                  <a:schemeClr val="tx1"/>
                </a:solidFill>
              </a:rPr>
              <a:t> </a:t>
            </a:r>
            <a:r>
              <a:rPr sz="1219" dirty="0" err="1">
                <a:solidFill>
                  <a:schemeClr val="tx1"/>
                </a:solidFill>
              </a:rPr>
              <a:t>justo</a:t>
            </a:r>
            <a:r>
              <a:rPr sz="1219" dirty="0">
                <a:solidFill>
                  <a:schemeClr val="tx1"/>
                </a:solidFill>
              </a:rPr>
              <a:t>, </a:t>
            </a:r>
            <a:r>
              <a:rPr sz="1219" dirty="0" err="1">
                <a:solidFill>
                  <a:schemeClr val="tx1"/>
                </a:solidFill>
              </a:rPr>
              <a:t>rhoncus</a:t>
            </a:r>
            <a:r>
              <a:rPr sz="1219" dirty="0">
                <a:solidFill>
                  <a:schemeClr val="tx1"/>
                </a:solidFill>
              </a:rPr>
              <a:t> </a:t>
            </a:r>
            <a:r>
              <a:rPr sz="1219" dirty="0" err="1">
                <a:solidFill>
                  <a:schemeClr val="tx1"/>
                </a:solidFill>
              </a:rPr>
              <a:t>ut</a:t>
            </a:r>
            <a:r>
              <a:rPr sz="1219" dirty="0">
                <a:solidFill>
                  <a:schemeClr val="tx1"/>
                </a:solidFill>
              </a:rPr>
              <a:t>, </a:t>
            </a:r>
            <a:r>
              <a:rPr sz="1219" dirty="0" err="1">
                <a:solidFill>
                  <a:schemeClr val="tx1"/>
                </a:solidFill>
              </a:rPr>
              <a:t>imperdiet</a:t>
            </a:r>
            <a:r>
              <a:rPr sz="1219" dirty="0">
                <a:solidFill>
                  <a:schemeClr val="tx1"/>
                </a:solidFill>
              </a:rPr>
              <a:t> a, </a:t>
            </a:r>
            <a:r>
              <a:rPr sz="1219" dirty="0" err="1">
                <a:solidFill>
                  <a:schemeClr val="tx1"/>
                </a:solidFill>
              </a:rPr>
              <a:t>venenatis</a:t>
            </a:r>
            <a:r>
              <a:rPr sz="1219" dirty="0">
                <a:solidFill>
                  <a:schemeClr val="tx1"/>
                </a:solidFill>
              </a:rPr>
              <a:t> vitae, </a:t>
            </a:r>
            <a:r>
              <a:rPr sz="1219" dirty="0" err="1">
                <a:solidFill>
                  <a:schemeClr val="tx1"/>
                </a:solidFill>
              </a:rPr>
              <a:t>justo</a:t>
            </a:r>
            <a:r>
              <a:rPr sz="1219" dirty="0">
                <a:solidFill>
                  <a:schemeClr val="tx1"/>
                </a:solidFill>
              </a:rPr>
              <a:t>. </a:t>
            </a:r>
            <a:r>
              <a:rPr sz="1219" dirty="0" err="1">
                <a:solidFill>
                  <a:schemeClr val="tx1"/>
                </a:solidFill>
              </a:rPr>
              <a:t>Nullam</a:t>
            </a:r>
            <a:r>
              <a:rPr sz="1219" dirty="0">
                <a:solidFill>
                  <a:schemeClr val="tx1"/>
                </a:solidFill>
              </a:rPr>
              <a:t> dictum </a:t>
            </a:r>
            <a:r>
              <a:rPr sz="1219" dirty="0" err="1">
                <a:solidFill>
                  <a:schemeClr val="tx1"/>
                </a:solidFill>
              </a:rPr>
              <a:t>felis</a:t>
            </a:r>
            <a:r>
              <a:rPr sz="1219" dirty="0">
                <a:solidFill>
                  <a:schemeClr val="tx1"/>
                </a:solidFill>
              </a:rPr>
              <a:t> </a:t>
            </a:r>
            <a:r>
              <a:rPr sz="1219" dirty="0" err="1">
                <a:solidFill>
                  <a:schemeClr val="tx1"/>
                </a:solidFill>
              </a:rPr>
              <a:t>eu</a:t>
            </a:r>
            <a:r>
              <a:rPr sz="1219" dirty="0">
                <a:solidFill>
                  <a:schemeClr val="tx1"/>
                </a:solidFill>
              </a:rPr>
              <a:t> </a:t>
            </a:r>
            <a:r>
              <a:rPr sz="1219" dirty="0" err="1">
                <a:solidFill>
                  <a:schemeClr val="tx1"/>
                </a:solidFill>
              </a:rPr>
              <a:t>pede</a:t>
            </a:r>
            <a:r>
              <a:rPr sz="1219" dirty="0">
                <a:solidFill>
                  <a:schemeClr val="tx1"/>
                </a:solidFill>
              </a:rPr>
              <a:t> </a:t>
            </a:r>
            <a:r>
              <a:rPr sz="1219" dirty="0" err="1">
                <a:solidFill>
                  <a:schemeClr val="tx1"/>
                </a:solidFill>
              </a:rPr>
              <a:t>mollis</a:t>
            </a:r>
            <a:r>
              <a:rPr sz="1219" dirty="0">
                <a:solidFill>
                  <a:schemeClr val="tx1"/>
                </a:solidFill>
              </a:rPr>
              <a:t> </a:t>
            </a:r>
            <a:r>
              <a:rPr sz="1219" dirty="0" err="1">
                <a:solidFill>
                  <a:schemeClr val="tx1"/>
                </a:solidFill>
              </a:rPr>
              <a:t>pretium</a:t>
            </a:r>
            <a:r>
              <a:rPr sz="1219" dirty="0">
                <a:solidFill>
                  <a:schemeClr val="tx1"/>
                </a:solidFill>
              </a:rPr>
              <a:t>. Integer </a:t>
            </a:r>
            <a:r>
              <a:rPr sz="1219" dirty="0" err="1">
                <a:solidFill>
                  <a:schemeClr val="tx1"/>
                </a:solidFill>
              </a:rPr>
              <a:t>tincidunt</a:t>
            </a:r>
            <a:r>
              <a:rPr sz="1219" dirty="0">
                <a:solidFill>
                  <a:schemeClr val="tx1"/>
                </a:solidFill>
              </a:rPr>
              <a:t>. </a:t>
            </a:r>
            <a:br>
              <a:rPr sz="1219" dirty="0">
                <a:solidFill>
                  <a:schemeClr val="tx1"/>
                </a:solidFill>
              </a:rPr>
            </a:br>
            <a:r>
              <a:rPr sz="1219" dirty="0">
                <a:solidFill>
                  <a:schemeClr val="tx1"/>
                </a:solidFill>
              </a:rPr>
              <a:t>Cras </a:t>
            </a:r>
            <a:r>
              <a:rPr sz="1219" dirty="0" err="1">
                <a:solidFill>
                  <a:schemeClr val="tx1"/>
                </a:solidFill>
              </a:rPr>
              <a:t>dapibus</a:t>
            </a:r>
            <a:r>
              <a:rPr sz="1219" dirty="0">
                <a:solidFill>
                  <a:schemeClr val="tx1"/>
                </a:solidFill>
              </a:rPr>
              <a:t>. </a:t>
            </a:r>
            <a:r>
              <a:rPr sz="1219" dirty="0" err="1">
                <a:solidFill>
                  <a:schemeClr val="tx1"/>
                </a:solidFill>
              </a:rPr>
              <a:t>Vivamus</a:t>
            </a:r>
            <a:r>
              <a:rPr sz="1219" dirty="0">
                <a:solidFill>
                  <a:schemeClr val="tx1"/>
                </a:solidFill>
              </a:rPr>
              <a:t> </a:t>
            </a:r>
            <a:r>
              <a:rPr sz="1219" dirty="0" err="1">
                <a:solidFill>
                  <a:schemeClr val="tx1"/>
                </a:solidFill>
              </a:rPr>
              <a:t>elementum</a:t>
            </a:r>
            <a:r>
              <a:rPr sz="1219" dirty="0">
                <a:solidFill>
                  <a:schemeClr val="tx1"/>
                </a:solidFill>
              </a:rPr>
              <a:t> semper nisi. </a:t>
            </a:r>
          </a:p>
        </p:txBody>
      </p:sp>
      <p:sp>
        <p:nvSpPr>
          <p:cNvPr id="716"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0" name="Line">
            <a:extLst>
              <a:ext uri="{FF2B5EF4-FFF2-40B4-BE49-F238E27FC236}">
                <a16:creationId xmlns:a16="http://schemas.microsoft.com/office/drawing/2014/main" id="{777C05D7-9CD5-DD43-8E24-7A915D6D2F6C}"/>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 name="Benchmarking Process"/>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Benchmarking Process</a:t>
            </a:r>
          </a:p>
        </p:txBody>
      </p:sp>
      <p:sp>
        <p:nvSpPr>
          <p:cNvPr id="720" name="Planning"/>
          <p:cNvSpPr/>
          <p:nvPr/>
        </p:nvSpPr>
        <p:spPr>
          <a:xfrm>
            <a:off x="2391156" y="7685144"/>
            <a:ext cx="211149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Planning</a:t>
            </a:r>
          </a:p>
        </p:txBody>
      </p:sp>
      <p:sp>
        <p:nvSpPr>
          <p:cNvPr id="721" name="Analyses"/>
          <p:cNvSpPr/>
          <p:nvPr/>
        </p:nvSpPr>
        <p:spPr>
          <a:xfrm>
            <a:off x="2791523" y="6192538"/>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Analyses</a:t>
            </a:r>
          </a:p>
        </p:txBody>
      </p:sp>
      <p:sp>
        <p:nvSpPr>
          <p:cNvPr id="722" name="Outcomes"/>
          <p:cNvSpPr/>
          <p:nvPr/>
        </p:nvSpPr>
        <p:spPr>
          <a:xfrm>
            <a:off x="2791523" y="4623834"/>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Outcomes</a:t>
            </a:r>
          </a:p>
        </p:txBody>
      </p:sp>
      <p:sp>
        <p:nvSpPr>
          <p:cNvPr id="723" name="Implementation"/>
          <p:cNvSpPr/>
          <p:nvPr/>
        </p:nvSpPr>
        <p:spPr>
          <a:xfrm>
            <a:off x="2791523" y="2904660"/>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Implementation</a:t>
            </a:r>
          </a:p>
        </p:txBody>
      </p:sp>
      <p:sp>
        <p:nvSpPr>
          <p:cNvPr id="724" name="Completion"/>
          <p:cNvSpPr/>
          <p:nvPr/>
        </p:nvSpPr>
        <p:spPr>
          <a:xfrm>
            <a:off x="2791523" y="1490626"/>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Completion</a:t>
            </a:r>
          </a:p>
        </p:txBody>
      </p:sp>
      <p:sp>
        <p:nvSpPr>
          <p:cNvPr id="725" name="What is to be benchmarked?…"/>
          <p:cNvSpPr/>
          <p:nvPr/>
        </p:nvSpPr>
        <p:spPr>
          <a:xfrm>
            <a:off x="454825" y="7973896"/>
            <a:ext cx="5984159"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What is to be benchmarked?</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Who to benchmark against?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Methodology &amp; Data</a:t>
            </a:r>
          </a:p>
        </p:txBody>
      </p:sp>
      <p:sp>
        <p:nvSpPr>
          <p:cNvPr id="726" name="Gap analysis…"/>
          <p:cNvSpPr/>
          <p:nvPr/>
        </p:nvSpPr>
        <p:spPr>
          <a:xfrm>
            <a:off x="454825" y="6485781"/>
            <a:ext cx="598415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Gap analysis</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Future performance projections</a:t>
            </a:r>
          </a:p>
        </p:txBody>
      </p:sp>
      <p:sp>
        <p:nvSpPr>
          <p:cNvPr id="727" name="Communication and organizational buy-in…"/>
          <p:cNvSpPr/>
          <p:nvPr/>
        </p:nvSpPr>
        <p:spPr>
          <a:xfrm>
            <a:off x="432702" y="4873242"/>
            <a:ext cx="6028405"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Communication and organizational buy-in</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Goal setting</a:t>
            </a:r>
          </a:p>
        </p:txBody>
      </p:sp>
      <p:sp>
        <p:nvSpPr>
          <p:cNvPr id="728" name="Action Plan…"/>
          <p:cNvSpPr/>
          <p:nvPr/>
        </p:nvSpPr>
        <p:spPr>
          <a:xfrm>
            <a:off x="432702" y="3184433"/>
            <a:ext cx="6028405"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Action Plan</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Implement &amp; monitor progress</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Review and recalibrate</a:t>
            </a:r>
          </a:p>
        </p:txBody>
      </p:sp>
      <p:sp>
        <p:nvSpPr>
          <p:cNvPr id="729" name="Gained leadership in the industry…"/>
          <p:cNvSpPr/>
          <p:nvPr/>
        </p:nvSpPr>
        <p:spPr>
          <a:xfrm>
            <a:off x="454825" y="1786014"/>
            <a:ext cx="598415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Gained leadership in the industry</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New practiced fully integrated in the company</a:t>
            </a:r>
          </a:p>
        </p:txBody>
      </p:sp>
      <p:sp>
        <p:nvSpPr>
          <p:cNvPr id="730" name="Triangle"/>
          <p:cNvSpPr/>
          <p:nvPr/>
        </p:nvSpPr>
        <p:spPr>
          <a:xfrm rot="8100000">
            <a:off x="3283694" y="8743860"/>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1" name="Triangle"/>
          <p:cNvSpPr/>
          <p:nvPr/>
        </p:nvSpPr>
        <p:spPr>
          <a:xfrm rot="8100000">
            <a:off x="3283694" y="7134182"/>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2" name="Triangle"/>
          <p:cNvSpPr/>
          <p:nvPr/>
        </p:nvSpPr>
        <p:spPr>
          <a:xfrm rot="8100000">
            <a:off x="3283694" y="5541417"/>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3" name="Triangle"/>
          <p:cNvSpPr/>
          <p:nvPr/>
        </p:nvSpPr>
        <p:spPr>
          <a:xfrm rot="8100000">
            <a:off x="3283694" y="3942447"/>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4" name="Triangle"/>
          <p:cNvSpPr/>
          <p:nvPr/>
        </p:nvSpPr>
        <p:spPr>
          <a:xfrm rot="8100000">
            <a:off x="3283694" y="2343789"/>
            <a:ext cx="326422" cy="32614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35" name="Line"/>
          <p:cNvSpPr/>
          <p:nvPr/>
        </p:nvSpPr>
        <p:spPr>
          <a:xfrm>
            <a:off x="783613" y="9043882"/>
            <a:ext cx="5383731"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
        <p:nvSpPr>
          <p:cNvPr id="736" name="Line"/>
          <p:cNvSpPr/>
          <p:nvPr/>
        </p:nvSpPr>
        <p:spPr>
          <a:xfrm>
            <a:off x="1139209" y="7445130"/>
            <a:ext cx="4649353"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
        <p:nvSpPr>
          <p:cNvPr id="737" name="Line"/>
          <p:cNvSpPr/>
          <p:nvPr/>
        </p:nvSpPr>
        <p:spPr>
          <a:xfrm>
            <a:off x="1487272" y="5846378"/>
            <a:ext cx="3978807"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
        <p:nvSpPr>
          <p:cNvPr id="738" name="Line"/>
          <p:cNvSpPr/>
          <p:nvPr/>
        </p:nvSpPr>
        <p:spPr>
          <a:xfrm>
            <a:off x="1856191" y="4247625"/>
            <a:ext cx="3213657"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
        <p:nvSpPr>
          <p:cNvPr id="739" name="Line"/>
          <p:cNvSpPr/>
          <p:nvPr/>
        </p:nvSpPr>
        <p:spPr>
          <a:xfrm>
            <a:off x="2281320" y="2648873"/>
            <a:ext cx="2321159" cy="0"/>
          </a:xfrm>
          <a:prstGeom prst="line">
            <a:avLst/>
          </a:prstGeom>
          <a:ln w="127000">
            <a:solidFill>
              <a:schemeClr val="accent2"/>
            </a:solidFill>
          </a:ln>
        </p:spPr>
        <p:txBody>
          <a:bodyPr lIns="0" tIns="0" rIns="0" bIns="0"/>
          <a:lstStyle/>
          <a:p>
            <a:endParaRPr sz="1114"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1" name="The Competency Framework"/>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Competency Framework</a:t>
            </a:r>
          </a:p>
        </p:txBody>
      </p:sp>
      <p:graphicFrame>
        <p:nvGraphicFramePr>
          <p:cNvPr id="742" name="2D Pie Chart"/>
          <p:cNvGraphicFramePr/>
          <p:nvPr>
            <p:extLst>
              <p:ext uri="{D42A27DB-BD31-4B8C-83A1-F6EECF244321}">
                <p14:modId xmlns:p14="http://schemas.microsoft.com/office/powerpoint/2010/main" val="207817871"/>
              </p:ext>
            </p:extLst>
          </p:nvPr>
        </p:nvGraphicFramePr>
        <p:xfrm>
          <a:off x="1215289" y="1576538"/>
          <a:ext cx="4418986" cy="4418986"/>
        </p:xfrm>
        <a:graphic>
          <a:graphicData uri="http://schemas.openxmlformats.org/drawingml/2006/chart">
            <c:chart xmlns:c="http://schemas.openxmlformats.org/drawingml/2006/chart" xmlns:r="http://schemas.openxmlformats.org/officeDocument/2006/relationships" r:id="rId2"/>
          </a:graphicData>
        </a:graphic>
      </p:graphicFrame>
      <p:sp>
        <p:nvSpPr>
          <p:cNvPr id="743" name="Circle"/>
          <p:cNvSpPr/>
          <p:nvPr/>
        </p:nvSpPr>
        <p:spPr>
          <a:xfrm>
            <a:off x="2532696" y="2892350"/>
            <a:ext cx="1780869" cy="1780868"/>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744" name="Performance…"/>
          <p:cNvSpPr/>
          <p:nvPr/>
        </p:nvSpPr>
        <p:spPr>
          <a:xfrm>
            <a:off x="3707933" y="2270900"/>
            <a:ext cx="1266518"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Performance</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Management</a:t>
            </a:r>
          </a:p>
        </p:txBody>
      </p:sp>
      <p:sp>
        <p:nvSpPr>
          <p:cNvPr id="745" name="Competency…"/>
          <p:cNvSpPr/>
          <p:nvPr/>
        </p:nvSpPr>
        <p:spPr>
          <a:xfrm>
            <a:off x="2789845" y="3526357"/>
            <a:ext cx="1266518"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98221">
              <a:lnSpc>
                <a:spcPct val="90000"/>
              </a:lnSpc>
              <a:defRPr sz="3000" b="1">
                <a:solidFill>
                  <a:srgbClr val="323C40"/>
                </a:solidFill>
                <a:uFillTx/>
                <a:latin typeface="Ubuntu"/>
                <a:ea typeface="Ubuntu"/>
                <a:cs typeface="Ubuntu"/>
                <a:sym typeface="Ubuntu"/>
              </a:defRPr>
            </a:pPr>
            <a:r>
              <a:rPr sz="1307" dirty="0">
                <a:solidFill>
                  <a:schemeClr val="tx1"/>
                </a:solidFill>
              </a:rPr>
              <a:t>Competency</a:t>
            </a:r>
          </a:p>
          <a:p>
            <a:pPr marL="0" marR="0" defTabSz="398221">
              <a:lnSpc>
                <a:spcPct val="90000"/>
              </a:lnSpc>
              <a:defRPr sz="3000" b="1">
                <a:solidFill>
                  <a:srgbClr val="323C40"/>
                </a:solidFill>
                <a:uFillTx/>
                <a:latin typeface="Ubuntu"/>
                <a:ea typeface="Ubuntu"/>
                <a:cs typeface="Ubuntu"/>
                <a:sym typeface="Ubuntu"/>
              </a:defRPr>
            </a:pPr>
            <a:r>
              <a:rPr sz="1307" dirty="0">
                <a:solidFill>
                  <a:schemeClr val="tx1"/>
                </a:solidFill>
              </a:rPr>
              <a:t>Framework</a:t>
            </a:r>
          </a:p>
        </p:txBody>
      </p:sp>
      <p:sp>
        <p:nvSpPr>
          <p:cNvPr id="746" name="Career Development"/>
          <p:cNvSpPr/>
          <p:nvPr/>
        </p:nvSpPr>
        <p:spPr>
          <a:xfrm>
            <a:off x="2800907" y="5069407"/>
            <a:ext cx="1266518"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Career Development</a:t>
            </a:r>
          </a:p>
        </p:txBody>
      </p:sp>
      <p:sp>
        <p:nvSpPr>
          <p:cNvPr id="747" name="Succession…"/>
          <p:cNvSpPr/>
          <p:nvPr/>
        </p:nvSpPr>
        <p:spPr>
          <a:xfrm>
            <a:off x="1351878" y="3990931"/>
            <a:ext cx="1266518"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Succession</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Planning</a:t>
            </a:r>
          </a:p>
        </p:txBody>
      </p:sp>
      <p:sp>
        <p:nvSpPr>
          <p:cNvPr id="748" name="Recruitment…"/>
          <p:cNvSpPr/>
          <p:nvPr/>
        </p:nvSpPr>
        <p:spPr>
          <a:xfrm>
            <a:off x="1882820" y="2270900"/>
            <a:ext cx="1266518"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Recruitment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&amp; Selection</a:t>
            </a:r>
          </a:p>
        </p:txBody>
      </p:sp>
      <p:sp>
        <p:nvSpPr>
          <p:cNvPr id="749" name="Training &amp; Development"/>
          <p:cNvSpPr/>
          <p:nvPr/>
        </p:nvSpPr>
        <p:spPr>
          <a:xfrm>
            <a:off x="4233344" y="3990931"/>
            <a:ext cx="1266518" cy="447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98221">
              <a:lnSpc>
                <a:spcPct val="90000"/>
              </a:lnSpc>
              <a:defRPr sz="3000">
                <a:solidFill>
                  <a:srgbClr val="323C40"/>
                </a:solidFill>
                <a:uFillTx/>
                <a:latin typeface="Ubuntu"/>
                <a:ea typeface="Ubuntu"/>
                <a:cs typeface="Ubuntu"/>
                <a:sym typeface="Ubuntu"/>
              </a:defRPr>
            </a:pPr>
            <a:r>
              <a:rPr sz="1307" dirty="0">
                <a:solidFill>
                  <a:schemeClr val="tx1"/>
                </a:solidFill>
              </a:rPr>
              <a:t>Training</a:t>
            </a:r>
            <a:br>
              <a:rPr sz="1307" dirty="0">
                <a:solidFill>
                  <a:schemeClr val="tx1"/>
                </a:solidFill>
              </a:rPr>
            </a:br>
            <a:r>
              <a:rPr sz="1307" dirty="0">
                <a:solidFill>
                  <a:schemeClr val="tx1"/>
                </a:solidFill>
              </a:rPr>
              <a:t>&amp; Development</a:t>
            </a:r>
          </a:p>
        </p:txBody>
      </p:sp>
      <p:sp>
        <p:nvSpPr>
          <p:cNvPr id="750" name="Arrow"/>
          <p:cNvSpPr/>
          <p:nvPr/>
        </p:nvSpPr>
        <p:spPr>
          <a:xfrm rot="4318934">
            <a:off x="4620340" y="3173059"/>
            <a:ext cx="420329" cy="553065"/>
          </a:xfrm>
          <a:prstGeom prst="rightArrow">
            <a:avLst>
              <a:gd name="adj1" fmla="val 32000"/>
              <a:gd name="adj2" fmla="val 57895"/>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1" name="Arrow"/>
          <p:cNvSpPr/>
          <p:nvPr/>
        </p:nvSpPr>
        <p:spPr>
          <a:xfrm rot="8619518">
            <a:off x="4011233" y="4799371"/>
            <a:ext cx="436921" cy="553065"/>
          </a:xfrm>
          <a:prstGeom prst="rightArrow">
            <a:avLst>
              <a:gd name="adj1" fmla="val 32000"/>
              <a:gd name="adj2" fmla="val 55696"/>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2" name="Arrow"/>
          <p:cNvSpPr/>
          <p:nvPr/>
        </p:nvSpPr>
        <p:spPr>
          <a:xfrm rot="12964814">
            <a:off x="2218617" y="4671550"/>
            <a:ext cx="442452" cy="553065"/>
          </a:xfrm>
          <a:prstGeom prst="rightArrow">
            <a:avLst>
              <a:gd name="adj1" fmla="val 32000"/>
              <a:gd name="adj2" fmla="val 55000"/>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3" name="Arrow"/>
          <p:cNvSpPr/>
          <p:nvPr/>
        </p:nvSpPr>
        <p:spPr>
          <a:xfrm rot="17316775">
            <a:off x="1836516" y="2937786"/>
            <a:ext cx="420329" cy="553065"/>
          </a:xfrm>
          <a:prstGeom prst="rightArrow">
            <a:avLst>
              <a:gd name="adj1" fmla="val 32000"/>
              <a:gd name="adj2" fmla="val 57895"/>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4" name="Arrow"/>
          <p:cNvSpPr/>
          <p:nvPr/>
        </p:nvSpPr>
        <p:spPr>
          <a:xfrm rot="102264">
            <a:off x="3330702" y="2001527"/>
            <a:ext cx="425860" cy="553065"/>
          </a:xfrm>
          <a:prstGeom prst="rightArrow">
            <a:avLst>
              <a:gd name="adj1" fmla="val 32000"/>
              <a:gd name="adj2" fmla="val 57143"/>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5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756"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19" name="Line">
            <a:extLst>
              <a:ext uri="{FF2B5EF4-FFF2-40B4-BE49-F238E27FC236}">
                <a16:creationId xmlns:a16="http://schemas.microsoft.com/office/drawing/2014/main" id="{AB72AE25-1431-CF4A-B1A7-DF47B72E0668}"/>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74F0FCD-B8B9-3940-9D0F-FB1FBB5BCBFB}"/>
              </a:ext>
            </a:extLst>
          </p:cNvPr>
          <p:cNvSpPr>
            <a:spLocks noGrp="1"/>
          </p:cNvSpPr>
          <p:nvPr>
            <p:ph type="pic" sz="quarter" idx="10"/>
          </p:nvPr>
        </p:nvSpPr>
        <p:spPr/>
      </p:sp>
      <p:sp>
        <p:nvSpPr>
          <p:cNvPr id="57" name="Strategy Overview"/>
          <p:cNvSpPr/>
          <p:nvPr/>
        </p:nvSpPr>
        <p:spPr>
          <a:xfrm>
            <a:off x="437449"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Strategy Overview</a:t>
            </a:r>
          </a:p>
        </p:txBody>
      </p:sp>
      <p:sp>
        <p:nvSpPr>
          <p:cNvPr id="58"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6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 name="Line">
            <a:extLst>
              <a:ext uri="{FF2B5EF4-FFF2-40B4-BE49-F238E27FC236}">
                <a16:creationId xmlns:a16="http://schemas.microsoft.com/office/drawing/2014/main" id="{F9D5ED07-69D6-0347-AACD-8F4E15F95418}"/>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 name="Diffusion of Innovation"/>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Diffusion of Innovation</a:t>
            </a:r>
          </a:p>
        </p:txBody>
      </p:sp>
      <p:sp>
        <p:nvSpPr>
          <p:cNvPr id="760" name="2.5 %…"/>
          <p:cNvSpPr/>
          <p:nvPr/>
        </p:nvSpPr>
        <p:spPr>
          <a:xfrm>
            <a:off x="486042" y="4606999"/>
            <a:ext cx="821042"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2.5 %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Innovators </a:t>
            </a:r>
          </a:p>
        </p:txBody>
      </p:sp>
      <p:sp>
        <p:nvSpPr>
          <p:cNvPr id="761" name="13.5 %…"/>
          <p:cNvSpPr/>
          <p:nvPr/>
        </p:nvSpPr>
        <p:spPr>
          <a:xfrm>
            <a:off x="1423266" y="4603833"/>
            <a:ext cx="966317"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13.5 %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Early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Adopters</a:t>
            </a:r>
          </a:p>
        </p:txBody>
      </p:sp>
      <p:sp>
        <p:nvSpPr>
          <p:cNvPr id="762" name="34 %…"/>
          <p:cNvSpPr/>
          <p:nvPr/>
        </p:nvSpPr>
        <p:spPr>
          <a:xfrm>
            <a:off x="2603740" y="4603833"/>
            <a:ext cx="821042"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34 %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Early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Majority</a:t>
            </a:r>
          </a:p>
        </p:txBody>
      </p:sp>
      <p:sp>
        <p:nvSpPr>
          <p:cNvPr id="763" name="34 %…"/>
          <p:cNvSpPr/>
          <p:nvPr/>
        </p:nvSpPr>
        <p:spPr>
          <a:xfrm>
            <a:off x="3864210" y="4603833"/>
            <a:ext cx="906162"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34 %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Late</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Majority</a:t>
            </a:r>
          </a:p>
        </p:txBody>
      </p:sp>
      <p:sp>
        <p:nvSpPr>
          <p:cNvPr id="764" name="16 %…"/>
          <p:cNvSpPr/>
          <p:nvPr/>
        </p:nvSpPr>
        <p:spPr>
          <a:xfrm>
            <a:off x="5193276" y="4606999"/>
            <a:ext cx="1089537"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16 %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Laggards</a:t>
            </a:r>
          </a:p>
        </p:txBody>
      </p:sp>
      <p:sp>
        <p:nvSpPr>
          <p:cNvPr id="765" name="Line"/>
          <p:cNvSpPr/>
          <p:nvPr/>
        </p:nvSpPr>
        <p:spPr>
          <a:xfrm flipH="1" flipV="1">
            <a:off x="3647348" y="1616395"/>
            <a:ext cx="0" cy="404688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66" name="Line"/>
          <p:cNvSpPr/>
          <p:nvPr/>
        </p:nvSpPr>
        <p:spPr>
          <a:xfrm flipV="1">
            <a:off x="4998389" y="3171728"/>
            <a:ext cx="0" cy="2491548"/>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67" name="Line"/>
          <p:cNvSpPr/>
          <p:nvPr/>
        </p:nvSpPr>
        <p:spPr>
          <a:xfrm flipH="1" flipV="1">
            <a:off x="2400850" y="2627835"/>
            <a:ext cx="0" cy="303544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68" name="Line"/>
          <p:cNvSpPr/>
          <p:nvPr/>
        </p:nvSpPr>
        <p:spPr>
          <a:xfrm flipH="1" flipV="1">
            <a:off x="1376262" y="4055552"/>
            <a:ext cx="0" cy="1598011"/>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69" name="Line"/>
          <p:cNvSpPr/>
          <p:nvPr/>
        </p:nvSpPr>
        <p:spPr>
          <a:xfrm>
            <a:off x="410384" y="5658055"/>
            <a:ext cx="5203356"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70" name="→Time"/>
          <p:cNvSpPr/>
          <p:nvPr/>
        </p:nvSpPr>
        <p:spPr>
          <a:xfrm>
            <a:off x="5716111" y="5544784"/>
            <a:ext cx="70014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→Time</a:t>
            </a:r>
          </a:p>
        </p:txBody>
      </p:sp>
      <p:sp>
        <p:nvSpPr>
          <p:cNvPr id="77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772"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774" name="Line"/>
          <p:cNvSpPr/>
          <p:nvPr/>
        </p:nvSpPr>
        <p:spPr>
          <a:xfrm>
            <a:off x="400885" y="1616396"/>
            <a:ext cx="6039675" cy="274801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932" y="20667"/>
                  <a:pt x="2915" y="19553"/>
                </a:cubicBezTo>
                <a:cubicBezTo>
                  <a:pt x="6381" y="15626"/>
                  <a:pt x="7751" y="0"/>
                  <a:pt x="11180" y="0"/>
                </a:cubicBezTo>
                <a:cubicBezTo>
                  <a:pt x="13890" y="0"/>
                  <a:pt x="16254" y="12951"/>
                  <a:pt x="18416" y="17965"/>
                </a:cubicBezTo>
                <a:cubicBezTo>
                  <a:pt x="19894" y="21391"/>
                  <a:pt x="21600" y="21600"/>
                  <a:pt x="21600" y="21600"/>
                </a:cubicBezTo>
              </a:path>
            </a:pathLst>
          </a:custGeom>
          <a:ln w="63500">
            <a:solidFill>
              <a:schemeClr val="accent4"/>
            </a:solidFill>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18" name="Line">
            <a:extLst>
              <a:ext uri="{FF2B5EF4-FFF2-40B4-BE49-F238E27FC236}">
                <a16:creationId xmlns:a16="http://schemas.microsoft.com/office/drawing/2014/main" id="{F5F52FBD-DFCF-9842-B588-00200FA59B95}"/>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 name="Rectangle"/>
          <p:cNvSpPr/>
          <p:nvPr/>
        </p:nvSpPr>
        <p:spPr>
          <a:xfrm>
            <a:off x="1932478" y="5005628"/>
            <a:ext cx="2455953" cy="40926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777" name="Rectangle"/>
          <p:cNvSpPr/>
          <p:nvPr/>
        </p:nvSpPr>
        <p:spPr>
          <a:xfrm>
            <a:off x="1932478" y="4069784"/>
            <a:ext cx="2455953"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778" name="Rectangle"/>
          <p:cNvSpPr/>
          <p:nvPr/>
        </p:nvSpPr>
        <p:spPr>
          <a:xfrm>
            <a:off x="1932478" y="3133940"/>
            <a:ext cx="2455953" cy="409268"/>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779" name="The Resource-Based View"/>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Resource-Based View</a:t>
            </a:r>
          </a:p>
        </p:txBody>
      </p:sp>
      <p:sp>
        <p:nvSpPr>
          <p:cNvPr id="780" name="Rectangle"/>
          <p:cNvSpPr/>
          <p:nvPr/>
        </p:nvSpPr>
        <p:spPr>
          <a:xfrm>
            <a:off x="1932478" y="2198096"/>
            <a:ext cx="2455953" cy="40926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781" name="Strategy"/>
          <p:cNvSpPr/>
          <p:nvPr/>
        </p:nvSpPr>
        <p:spPr>
          <a:xfrm>
            <a:off x="2408287" y="2304657"/>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Strategy</a:t>
            </a:r>
          </a:p>
        </p:txBody>
      </p:sp>
      <p:sp>
        <p:nvSpPr>
          <p:cNvPr id="783" name="Competitive Advantage"/>
          <p:cNvSpPr/>
          <p:nvPr/>
        </p:nvSpPr>
        <p:spPr>
          <a:xfrm>
            <a:off x="2128989" y="3243517"/>
            <a:ext cx="206293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Competitive Advantage</a:t>
            </a:r>
          </a:p>
        </p:txBody>
      </p:sp>
      <p:sp>
        <p:nvSpPr>
          <p:cNvPr id="784" name="Capabilities"/>
          <p:cNvSpPr/>
          <p:nvPr/>
        </p:nvSpPr>
        <p:spPr>
          <a:xfrm>
            <a:off x="2408287" y="4185076"/>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Capabilities</a:t>
            </a:r>
          </a:p>
        </p:txBody>
      </p:sp>
      <p:sp>
        <p:nvSpPr>
          <p:cNvPr id="785" name="Resources"/>
          <p:cNvSpPr/>
          <p:nvPr/>
        </p:nvSpPr>
        <p:spPr>
          <a:xfrm>
            <a:off x="2408287" y="5114225"/>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Resources</a:t>
            </a:r>
          </a:p>
        </p:txBody>
      </p:sp>
      <p:sp>
        <p:nvSpPr>
          <p:cNvPr id="787" name="Line"/>
          <p:cNvSpPr/>
          <p:nvPr/>
        </p:nvSpPr>
        <p:spPr>
          <a:xfrm flipH="1" flipV="1">
            <a:off x="3163982" y="4602286"/>
            <a:ext cx="0" cy="29808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88" name="Line"/>
          <p:cNvSpPr/>
          <p:nvPr/>
        </p:nvSpPr>
        <p:spPr>
          <a:xfrm flipV="1">
            <a:off x="4538955" y="5207482"/>
            <a:ext cx="1170572"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89" name="Line"/>
          <p:cNvSpPr/>
          <p:nvPr/>
        </p:nvSpPr>
        <p:spPr>
          <a:xfrm flipH="1" flipV="1">
            <a:off x="5709527" y="2368975"/>
            <a:ext cx="0" cy="2838507"/>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90" name="Line"/>
          <p:cNvSpPr/>
          <p:nvPr/>
        </p:nvSpPr>
        <p:spPr>
          <a:xfrm flipV="1">
            <a:off x="4538955" y="2386853"/>
            <a:ext cx="1185884" cy="0"/>
          </a:xfrm>
          <a:prstGeom prst="line">
            <a:avLst/>
          </a:prstGeom>
          <a:ln w="254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91" name="Circle"/>
          <p:cNvSpPr/>
          <p:nvPr/>
        </p:nvSpPr>
        <p:spPr>
          <a:xfrm>
            <a:off x="5472573" y="3578635"/>
            <a:ext cx="481166"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92" name="5"/>
          <p:cNvSpPr/>
          <p:nvPr/>
        </p:nvSpPr>
        <p:spPr>
          <a:xfrm>
            <a:off x="5567780" y="3726033"/>
            <a:ext cx="28759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5</a:t>
            </a:r>
          </a:p>
        </p:txBody>
      </p:sp>
      <p:sp>
        <p:nvSpPr>
          <p:cNvPr id="793" name="Circle"/>
          <p:cNvSpPr/>
          <p:nvPr/>
        </p:nvSpPr>
        <p:spPr>
          <a:xfrm>
            <a:off x="960480" y="2162790"/>
            <a:ext cx="481167"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94" name="4"/>
          <p:cNvSpPr/>
          <p:nvPr/>
        </p:nvSpPr>
        <p:spPr>
          <a:xfrm>
            <a:off x="1055687" y="2310187"/>
            <a:ext cx="28759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4</a:t>
            </a:r>
          </a:p>
        </p:txBody>
      </p:sp>
      <p:sp>
        <p:nvSpPr>
          <p:cNvPr id="795" name="Circle"/>
          <p:cNvSpPr/>
          <p:nvPr/>
        </p:nvSpPr>
        <p:spPr>
          <a:xfrm>
            <a:off x="960480" y="3064285"/>
            <a:ext cx="481167"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96" name="3"/>
          <p:cNvSpPr/>
          <p:nvPr/>
        </p:nvSpPr>
        <p:spPr>
          <a:xfrm>
            <a:off x="1065399" y="3221395"/>
            <a:ext cx="28759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3</a:t>
            </a:r>
          </a:p>
        </p:txBody>
      </p:sp>
      <p:sp>
        <p:nvSpPr>
          <p:cNvPr id="797" name="Circle"/>
          <p:cNvSpPr/>
          <p:nvPr/>
        </p:nvSpPr>
        <p:spPr>
          <a:xfrm>
            <a:off x="960480" y="4048740"/>
            <a:ext cx="481167"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798" name="2"/>
          <p:cNvSpPr/>
          <p:nvPr/>
        </p:nvSpPr>
        <p:spPr>
          <a:xfrm>
            <a:off x="1065399" y="4196137"/>
            <a:ext cx="28759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2</a:t>
            </a:r>
          </a:p>
        </p:txBody>
      </p:sp>
      <p:sp>
        <p:nvSpPr>
          <p:cNvPr id="799" name="Circle"/>
          <p:cNvSpPr/>
          <p:nvPr/>
        </p:nvSpPr>
        <p:spPr>
          <a:xfrm>
            <a:off x="960480" y="4972357"/>
            <a:ext cx="481167" cy="481166"/>
          </a:xfrm>
          <a:prstGeom prst="ellipse">
            <a:avLst/>
          </a:prstGeom>
          <a:solidFill>
            <a:srgbClr val="FFFFFF"/>
          </a:solidFill>
          <a:ln w="38100">
            <a:solidFill>
              <a:schemeClr val="accent5"/>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00" name="1"/>
          <p:cNvSpPr/>
          <p:nvPr/>
        </p:nvSpPr>
        <p:spPr>
          <a:xfrm>
            <a:off x="1065399" y="5119755"/>
            <a:ext cx="28759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1</a:t>
            </a:r>
          </a:p>
        </p:txBody>
      </p:sp>
      <p:sp>
        <p:nvSpPr>
          <p:cNvPr id="80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02"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Write Your Heading Here </a:t>
            </a:r>
          </a:p>
        </p:txBody>
      </p:sp>
      <p:sp>
        <p:nvSpPr>
          <p:cNvPr id="30" name="Line">
            <a:extLst>
              <a:ext uri="{FF2B5EF4-FFF2-40B4-BE49-F238E27FC236}">
                <a16:creationId xmlns:a16="http://schemas.microsoft.com/office/drawing/2014/main" id="{A6261052-3D21-FA4A-AD21-EBE4A34F053B}"/>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1" name="Line">
            <a:extLst>
              <a:ext uri="{FF2B5EF4-FFF2-40B4-BE49-F238E27FC236}">
                <a16:creationId xmlns:a16="http://schemas.microsoft.com/office/drawing/2014/main" id="{90C47F8A-E9E8-234B-AD30-C7C6B8DCCE5D}"/>
              </a:ext>
            </a:extLst>
          </p:cNvPr>
          <p:cNvSpPr/>
          <p:nvPr/>
        </p:nvSpPr>
        <p:spPr>
          <a:xfrm flipH="1" flipV="1">
            <a:off x="3163982" y="3650475"/>
            <a:ext cx="0" cy="29808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32" name="Line">
            <a:extLst>
              <a:ext uri="{FF2B5EF4-FFF2-40B4-BE49-F238E27FC236}">
                <a16:creationId xmlns:a16="http://schemas.microsoft.com/office/drawing/2014/main" id="{A9297C0A-451F-3749-B005-AEABF37F3827}"/>
              </a:ext>
            </a:extLst>
          </p:cNvPr>
          <p:cNvSpPr/>
          <p:nvPr/>
        </p:nvSpPr>
        <p:spPr>
          <a:xfrm flipH="1" flipV="1">
            <a:off x="3163982" y="2727802"/>
            <a:ext cx="0" cy="298087"/>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 name="The Profit Pools"/>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The Profit Pools</a:t>
            </a:r>
          </a:p>
        </p:txBody>
      </p:sp>
      <p:sp>
        <p:nvSpPr>
          <p:cNvPr id="806" name="Line"/>
          <p:cNvSpPr/>
          <p:nvPr/>
        </p:nvSpPr>
        <p:spPr>
          <a:xfrm flipH="1">
            <a:off x="1249239" y="1886361"/>
            <a:ext cx="0" cy="293342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07" name="Line"/>
          <p:cNvSpPr/>
          <p:nvPr/>
        </p:nvSpPr>
        <p:spPr>
          <a:xfrm flipH="1">
            <a:off x="1004366" y="3943664"/>
            <a:ext cx="244873"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08" name="Line"/>
          <p:cNvSpPr/>
          <p:nvPr/>
        </p:nvSpPr>
        <p:spPr>
          <a:xfrm flipH="1">
            <a:off x="1004366" y="3262841"/>
            <a:ext cx="244873"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09" name="Line"/>
          <p:cNvSpPr/>
          <p:nvPr/>
        </p:nvSpPr>
        <p:spPr>
          <a:xfrm flipH="1">
            <a:off x="1004365" y="2582019"/>
            <a:ext cx="255822"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10" name="Line"/>
          <p:cNvSpPr/>
          <p:nvPr/>
        </p:nvSpPr>
        <p:spPr>
          <a:xfrm flipH="1">
            <a:off x="1004366" y="1901196"/>
            <a:ext cx="244873"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11" name="Rectangle"/>
          <p:cNvSpPr/>
          <p:nvPr/>
        </p:nvSpPr>
        <p:spPr>
          <a:xfrm>
            <a:off x="5513075" y="3288816"/>
            <a:ext cx="736145" cy="1332886"/>
          </a:xfrm>
          <a:prstGeom prst="rect">
            <a:avLst/>
          </a:prstGeom>
          <a:solidFill>
            <a:srgbClr val="FFFFFF"/>
          </a:solidFill>
          <a:ln w="25400" cap="flat">
            <a:solidFill>
              <a:schemeClr val="accent1"/>
            </a:solidFill>
            <a:prstDash val="solid"/>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2" name="Rectangle"/>
          <p:cNvSpPr/>
          <p:nvPr/>
        </p:nvSpPr>
        <p:spPr>
          <a:xfrm>
            <a:off x="1261796" y="2168817"/>
            <a:ext cx="566047" cy="2452070"/>
          </a:xfrm>
          <a:prstGeom prst="rect">
            <a:avLst/>
          </a:prstGeom>
          <a:solidFill>
            <a:schemeClr val="accent5"/>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3" name="Rectangle"/>
          <p:cNvSpPr/>
          <p:nvPr/>
        </p:nvSpPr>
        <p:spPr>
          <a:xfrm>
            <a:off x="1827875" y="3896373"/>
            <a:ext cx="1557736" cy="724515"/>
          </a:xfrm>
          <a:prstGeom prst="rect">
            <a:avLst/>
          </a:prstGeom>
          <a:solidFill>
            <a:schemeClr val="accent4"/>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4" name="Rectangle"/>
          <p:cNvSpPr/>
          <p:nvPr/>
        </p:nvSpPr>
        <p:spPr>
          <a:xfrm>
            <a:off x="3385643" y="4261102"/>
            <a:ext cx="1557799" cy="359785"/>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5" name="Rectangle"/>
          <p:cNvSpPr/>
          <p:nvPr/>
        </p:nvSpPr>
        <p:spPr>
          <a:xfrm>
            <a:off x="4944632" y="2532779"/>
            <a:ext cx="596730" cy="2097821"/>
          </a:xfrm>
          <a:prstGeom prst="rect">
            <a:avLst/>
          </a:prstGeom>
          <a:solidFill>
            <a:schemeClr val="accent1"/>
          </a:solidFill>
          <a:ln w="12700" cap="flat">
            <a:noFill/>
            <a:miter lim="400000"/>
          </a:ln>
          <a:effectLst/>
        </p:spPr>
        <p:txBody>
          <a:bodyPr wrap="square" lIns="22123" tIns="22123" rIns="22123" bIns="22123" numCol="1" anchor="ctr">
            <a:noAutofit/>
          </a:bodyP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17" name="0"/>
          <p:cNvSpPr/>
          <p:nvPr/>
        </p:nvSpPr>
        <p:spPr>
          <a:xfrm>
            <a:off x="712570" y="4884963"/>
            <a:ext cx="582586" cy="1881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0</a:t>
            </a:r>
          </a:p>
        </p:txBody>
      </p:sp>
      <p:sp>
        <p:nvSpPr>
          <p:cNvPr id="818" name="Line"/>
          <p:cNvSpPr/>
          <p:nvPr/>
        </p:nvSpPr>
        <p:spPr>
          <a:xfrm>
            <a:off x="4094597" y="4729204"/>
            <a:ext cx="0" cy="960768"/>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19" name="Line"/>
          <p:cNvSpPr/>
          <p:nvPr/>
        </p:nvSpPr>
        <p:spPr>
          <a:xfrm>
            <a:off x="1000063" y="4624487"/>
            <a:ext cx="5253837"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0" name="Line"/>
          <p:cNvSpPr/>
          <p:nvPr/>
        </p:nvSpPr>
        <p:spPr>
          <a:xfrm>
            <a:off x="6254352" y="4616127"/>
            <a:ext cx="0" cy="203654"/>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1" name="Line"/>
          <p:cNvSpPr/>
          <p:nvPr/>
        </p:nvSpPr>
        <p:spPr>
          <a:xfrm flipH="1">
            <a:off x="1448066" y="4729204"/>
            <a:ext cx="0" cy="966259"/>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2" name="Line"/>
          <p:cNvSpPr/>
          <p:nvPr/>
        </p:nvSpPr>
        <p:spPr>
          <a:xfrm>
            <a:off x="2400952" y="4729204"/>
            <a:ext cx="0" cy="55231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3" name="Line"/>
          <p:cNvSpPr/>
          <p:nvPr/>
        </p:nvSpPr>
        <p:spPr>
          <a:xfrm>
            <a:off x="5232673" y="4729204"/>
            <a:ext cx="0" cy="300203"/>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4" name="Line"/>
          <p:cNvSpPr/>
          <p:nvPr/>
        </p:nvSpPr>
        <p:spPr>
          <a:xfrm>
            <a:off x="5882520" y="4819781"/>
            <a:ext cx="0" cy="746955"/>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25" name="Share of Industry Revenue"/>
          <p:cNvSpPr/>
          <p:nvPr/>
        </p:nvSpPr>
        <p:spPr>
          <a:xfrm>
            <a:off x="2451957" y="1710875"/>
            <a:ext cx="235004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Share of Industry Revenue </a:t>
            </a:r>
          </a:p>
        </p:txBody>
      </p:sp>
      <p:sp>
        <p:nvSpPr>
          <p:cNvPr id="826" name="40%"/>
          <p:cNvSpPr/>
          <p:nvPr/>
        </p:nvSpPr>
        <p:spPr>
          <a:xfrm>
            <a:off x="493618" y="1813715"/>
            <a:ext cx="41995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40%</a:t>
            </a:r>
          </a:p>
        </p:txBody>
      </p:sp>
      <p:sp>
        <p:nvSpPr>
          <p:cNvPr id="827" name="30"/>
          <p:cNvSpPr/>
          <p:nvPr/>
        </p:nvSpPr>
        <p:spPr>
          <a:xfrm>
            <a:off x="657746" y="2491512"/>
            <a:ext cx="25582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30</a:t>
            </a:r>
          </a:p>
        </p:txBody>
      </p:sp>
      <p:sp>
        <p:nvSpPr>
          <p:cNvPr id="828" name="20"/>
          <p:cNvSpPr/>
          <p:nvPr/>
        </p:nvSpPr>
        <p:spPr>
          <a:xfrm>
            <a:off x="657746" y="3161511"/>
            <a:ext cx="25582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20</a:t>
            </a:r>
          </a:p>
        </p:txBody>
      </p:sp>
      <p:sp>
        <p:nvSpPr>
          <p:cNvPr id="829" name="10"/>
          <p:cNvSpPr/>
          <p:nvPr/>
        </p:nvSpPr>
        <p:spPr>
          <a:xfrm>
            <a:off x="648092" y="3845797"/>
            <a:ext cx="26547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10</a:t>
            </a:r>
          </a:p>
        </p:txBody>
      </p:sp>
      <p:sp>
        <p:nvSpPr>
          <p:cNvPr id="830" name="0"/>
          <p:cNvSpPr/>
          <p:nvPr/>
        </p:nvSpPr>
        <p:spPr>
          <a:xfrm>
            <a:off x="712899" y="4509306"/>
            <a:ext cx="20066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0</a:t>
            </a:r>
          </a:p>
        </p:txBody>
      </p:sp>
      <p:sp>
        <p:nvSpPr>
          <p:cNvPr id="831" name="Profit Margin"/>
          <p:cNvSpPr/>
          <p:nvPr/>
        </p:nvSpPr>
        <p:spPr>
          <a:xfrm rot="16200000">
            <a:off x="-166737" y="3167162"/>
            <a:ext cx="135341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Profit Margin</a:t>
            </a:r>
          </a:p>
        </p:txBody>
      </p:sp>
      <p:sp>
        <p:nvSpPr>
          <p:cNvPr id="832" name="Product…"/>
          <p:cNvSpPr/>
          <p:nvPr/>
        </p:nvSpPr>
        <p:spPr>
          <a:xfrm>
            <a:off x="1017733" y="5803758"/>
            <a:ext cx="860668"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1</a:t>
            </a:r>
          </a:p>
        </p:txBody>
      </p:sp>
      <p:sp>
        <p:nvSpPr>
          <p:cNvPr id="833" name="Product…"/>
          <p:cNvSpPr/>
          <p:nvPr/>
        </p:nvSpPr>
        <p:spPr>
          <a:xfrm>
            <a:off x="1970618" y="5421178"/>
            <a:ext cx="860668"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2</a:t>
            </a:r>
          </a:p>
        </p:txBody>
      </p:sp>
      <p:sp>
        <p:nvSpPr>
          <p:cNvPr id="834" name="Product…"/>
          <p:cNvSpPr/>
          <p:nvPr/>
        </p:nvSpPr>
        <p:spPr>
          <a:xfrm>
            <a:off x="3664263" y="5773333"/>
            <a:ext cx="860668"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3</a:t>
            </a:r>
          </a:p>
        </p:txBody>
      </p:sp>
      <p:sp>
        <p:nvSpPr>
          <p:cNvPr id="835" name="Product…"/>
          <p:cNvSpPr/>
          <p:nvPr/>
        </p:nvSpPr>
        <p:spPr>
          <a:xfrm>
            <a:off x="4802338" y="5121091"/>
            <a:ext cx="860668"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4</a:t>
            </a:r>
          </a:p>
        </p:txBody>
      </p:sp>
      <p:sp>
        <p:nvSpPr>
          <p:cNvPr id="836" name="Product…"/>
          <p:cNvSpPr/>
          <p:nvPr/>
        </p:nvSpPr>
        <p:spPr>
          <a:xfrm>
            <a:off x="5452186" y="5675031"/>
            <a:ext cx="860668"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Product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Type 5</a:t>
            </a:r>
          </a:p>
        </p:txBody>
      </p:sp>
      <p:sp>
        <p:nvSpPr>
          <p:cNvPr id="837" name="100%"/>
          <p:cNvSpPr/>
          <p:nvPr/>
        </p:nvSpPr>
        <p:spPr>
          <a:xfrm>
            <a:off x="5968590" y="4877493"/>
            <a:ext cx="58258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100%</a:t>
            </a:r>
          </a:p>
        </p:txBody>
      </p:sp>
      <p:sp>
        <p:nvSpPr>
          <p:cNvPr id="838"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39"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38" name="Line">
            <a:extLst>
              <a:ext uri="{FF2B5EF4-FFF2-40B4-BE49-F238E27FC236}">
                <a16:creationId xmlns:a16="http://schemas.microsoft.com/office/drawing/2014/main" id="{1DAD3DD8-090B-E14A-A340-1712FB490273}"/>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 name="Coopetition Value Net Model"/>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Coopetition Value Net Model</a:t>
            </a:r>
          </a:p>
        </p:txBody>
      </p:sp>
      <p:sp>
        <p:nvSpPr>
          <p:cNvPr id="843" name="Polygon"/>
          <p:cNvSpPr/>
          <p:nvPr/>
        </p:nvSpPr>
        <p:spPr>
          <a:xfrm>
            <a:off x="4495319" y="3044928"/>
            <a:ext cx="1523119" cy="175874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44" name="Polygon"/>
          <p:cNvSpPr/>
          <p:nvPr/>
        </p:nvSpPr>
        <p:spPr>
          <a:xfrm>
            <a:off x="2674387" y="1496347"/>
            <a:ext cx="1523119" cy="175874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45" name="Polygon"/>
          <p:cNvSpPr/>
          <p:nvPr/>
        </p:nvSpPr>
        <p:spPr>
          <a:xfrm>
            <a:off x="944645" y="3044928"/>
            <a:ext cx="1523119" cy="175874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46" name="Polygon"/>
          <p:cNvSpPr/>
          <p:nvPr/>
        </p:nvSpPr>
        <p:spPr>
          <a:xfrm>
            <a:off x="2684100" y="4527140"/>
            <a:ext cx="1523119" cy="175874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47" name="Customers"/>
          <p:cNvSpPr/>
          <p:nvPr/>
        </p:nvSpPr>
        <p:spPr>
          <a:xfrm>
            <a:off x="2672488" y="2265942"/>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Customers</a:t>
            </a:r>
          </a:p>
        </p:txBody>
      </p:sp>
      <p:sp>
        <p:nvSpPr>
          <p:cNvPr id="848" name="Company"/>
          <p:cNvSpPr/>
          <p:nvPr/>
        </p:nvSpPr>
        <p:spPr>
          <a:xfrm>
            <a:off x="2992079" y="3808992"/>
            <a:ext cx="86831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Company</a:t>
            </a:r>
          </a:p>
        </p:txBody>
      </p:sp>
      <p:sp>
        <p:nvSpPr>
          <p:cNvPr id="849" name="Suppliers"/>
          <p:cNvSpPr/>
          <p:nvPr/>
        </p:nvSpPr>
        <p:spPr>
          <a:xfrm>
            <a:off x="2672488" y="5335450"/>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Suppliers</a:t>
            </a:r>
          </a:p>
        </p:txBody>
      </p:sp>
      <p:sp>
        <p:nvSpPr>
          <p:cNvPr id="850" name="Competitors"/>
          <p:cNvSpPr/>
          <p:nvPr/>
        </p:nvSpPr>
        <p:spPr>
          <a:xfrm>
            <a:off x="946926" y="3831115"/>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Competitors</a:t>
            </a:r>
          </a:p>
        </p:txBody>
      </p:sp>
      <p:sp>
        <p:nvSpPr>
          <p:cNvPr id="851" name="Complementors"/>
          <p:cNvSpPr/>
          <p:nvPr/>
        </p:nvSpPr>
        <p:spPr>
          <a:xfrm>
            <a:off x="4503131" y="3831115"/>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Complementors</a:t>
            </a:r>
          </a:p>
        </p:txBody>
      </p:sp>
      <p:sp>
        <p:nvSpPr>
          <p:cNvPr id="853" name="Line"/>
          <p:cNvSpPr/>
          <p:nvPr/>
        </p:nvSpPr>
        <p:spPr>
          <a:xfrm flipH="1">
            <a:off x="1854244" y="2314609"/>
            <a:ext cx="625529" cy="625569"/>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4" name="Line"/>
          <p:cNvSpPr/>
          <p:nvPr/>
        </p:nvSpPr>
        <p:spPr>
          <a:xfrm>
            <a:off x="4376783" y="2331202"/>
            <a:ext cx="595009" cy="595007"/>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5" name="Line"/>
          <p:cNvSpPr/>
          <p:nvPr/>
        </p:nvSpPr>
        <p:spPr>
          <a:xfrm flipV="1">
            <a:off x="4355956" y="4873815"/>
            <a:ext cx="625529" cy="625569"/>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6" name="Line"/>
          <p:cNvSpPr/>
          <p:nvPr/>
        </p:nvSpPr>
        <p:spPr>
          <a:xfrm flipH="1" flipV="1">
            <a:off x="1854244" y="4916940"/>
            <a:ext cx="603480" cy="60348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7" name="Line"/>
          <p:cNvSpPr/>
          <p:nvPr/>
        </p:nvSpPr>
        <p:spPr>
          <a:xfrm flipV="1">
            <a:off x="3952928" y="3910560"/>
            <a:ext cx="324328"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8" name="Line"/>
          <p:cNvSpPr/>
          <p:nvPr/>
        </p:nvSpPr>
        <p:spPr>
          <a:xfrm>
            <a:off x="3426234" y="4100954"/>
            <a:ext cx="0" cy="313955"/>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59" name="Line"/>
          <p:cNvSpPr/>
          <p:nvPr/>
        </p:nvSpPr>
        <p:spPr>
          <a:xfrm>
            <a:off x="3426234" y="3409623"/>
            <a:ext cx="0" cy="325421"/>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86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61"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3" name="Line">
            <a:extLst>
              <a:ext uri="{FF2B5EF4-FFF2-40B4-BE49-F238E27FC236}">
                <a16:creationId xmlns:a16="http://schemas.microsoft.com/office/drawing/2014/main" id="{F7AB205B-BE19-FE4B-A04A-39D2855A8FE3}"/>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4" name="Line">
            <a:extLst>
              <a:ext uri="{FF2B5EF4-FFF2-40B4-BE49-F238E27FC236}">
                <a16:creationId xmlns:a16="http://schemas.microsoft.com/office/drawing/2014/main" id="{6469514D-EBAF-8844-A324-2596A8C80957}"/>
              </a:ext>
            </a:extLst>
          </p:cNvPr>
          <p:cNvSpPr/>
          <p:nvPr/>
        </p:nvSpPr>
        <p:spPr>
          <a:xfrm flipV="1">
            <a:off x="2602911" y="3910560"/>
            <a:ext cx="324328" cy="0"/>
          </a:xfrm>
          <a:prstGeom prst="line">
            <a:avLst/>
          </a:prstGeom>
          <a:ln w="25400">
            <a:solidFill>
              <a:schemeClr val="accent2"/>
            </a:solidFill>
            <a:miter lim="400000"/>
            <a:headEnd type="arrow"/>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4" name="Triangle"/>
          <p:cNvSpPr/>
          <p:nvPr/>
        </p:nvSpPr>
        <p:spPr>
          <a:xfrm>
            <a:off x="989986" y="1595898"/>
            <a:ext cx="4916745" cy="362257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65" name="Triangle"/>
          <p:cNvSpPr/>
          <p:nvPr/>
        </p:nvSpPr>
        <p:spPr>
          <a:xfrm>
            <a:off x="1825762" y="2379157"/>
            <a:ext cx="3245192" cy="239173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66" name="System Lock-in"/>
          <p:cNvSpPr/>
          <p:nvPr/>
        </p:nvSpPr>
        <p:spPr>
          <a:xfrm>
            <a:off x="2653130" y="1275957"/>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System Lock-in</a:t>
            </a:r>
          </a:p>
        </p:txBody>
      </p:sp>
      <p:sp>
        <p:nvSpPr>
          <p:cNvPr id="867" name="Customer Solutions"/>
          <p:cNvSpPr/>
          <p:nvPr/>
        </p:nvSpPr>
        <p:spPr>
          <a:xfrm>
            <a:off x="308137" y="5449579"/>
            <a:ext cx="1338417"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 Solutions</a:t>
            </a:r>
          </a:p>
        </p:txBody>
      </p:sp>
      <p:sp>
        <p:nvSpPr>
          <p:cNvPr id="868" name="Best Product"/>
          <p:cNvSpPr/>
          <p:nvPr/>
        </p:nvSpPr>
        <p:spPr>
          <a:xfrm>
            <a:off x="5501412" y="5449579"/>
            <a:ext cx="84065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Best Product</a:t>
            </a:r>
          </a:p>
        </p:txBody>
      </p:sp>
      <p:sp>
        <p:nvSpPr>
          <p:cNvPr id="869" name="Circle"/>
          <p:cNvSpPr/>
          <p:nvPr/>
        </p:nvSpPr>
        <p:spPr>
          <a:xfrm>
            <a:off x="3329449" y="1551653"/>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0" name="Circle"/>
          <p:cNvSpPr/>
          <p:nvPr/>
        </p:nvSpPr>
        <p:spPr>
          <a:xfrm>
            <a:off x="5796116"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1" name="Circle"/>
          <p:cNvSpPr/>
          <p:nvPr/>
        </p:nvSpPr>
        <p:spPr>
          <a:xfrm>
            <a:off x="912557"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2" name="Circle"/>
          <p:cNvSpPr/>
          <p:nvPr/>
        </p:nvSpPr>
        <p:spPr>
          <a:xfrm>
            <a:off x="2133447"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3" name="Circle"/>
          <p:cNvSpPr/>
          <p:nvPr/>
        </p:nvSpPr>
        <p:spPr>
          <a:xfrm>
            <a:off x="3354336"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4" name="Circle"/>
          <p:cNvSpPr/>
          <p:nvPr/>
        </p:nvSpPr>
        <p:spPr>
          <a:xfrm>
            <a:off x="4575226" y="508573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5" name="Circle"/>
          <p:cNvSpPr/>
          <p:nvPr/>
        </p:nvSpPr>
        <p:spPr>
          <a:xfrm>
            <a:off x="5198807" y="4228750"/>
            <a:ext cx="243349" cy="243349"/>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6" name="Circle"/>
          <p:cNvSpPr/>
          <p:nvPr/>
        </p:nvSpPr>
        <p:spPr>
          <a:xfrm>
            <a:off x="3965473" y="2404045"/>
            <a:ext cx="243348" cy="243349"/>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7" name="Circle"/>
          <p:cNvSpPr/>
          <p:nvPr/>
        </p:nvSpPr>
        <p:spPr>
          <a:xfrm>
            <a:off x="2085053" y="3285510"/>
            <a:ext cx="243348" cy="243349"/>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8" name="Circle"/>
          <p:cNvSpPr/>
          <p:nvPr/>
        </p:nvSpPr>
        <p:spPr>
          <a:xfrm>
            <a:off x="2676832" y="2404045"/>
            <a:ext cx="243348" cy="243349"/>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79" name="Circle"/>
          <p:cNvSpPr/>
          <p:nvPr/>
        </p:nvSpPr>
        <p:spPr>
          <a:xfrm>
            <a:off x="1465621" y="4234016"/>
            <a:ext cx="243348" cy="243348"/>
          </a:xfrm>
          <a:prstGeom prst="ellipse">
            <a:avLst/>
          </a:prstGeom>
          <a:solidFill>
            <a:schemeClr val="accent5"/>
          </a:solidFill>
          <a:ln w="1143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880" name="Proprietary…"/>
          <p:cNvSpPr/>
          <p:nvPr/>
        </p:nvSpPr>
        <p:spPr>
          <a:xfrm>
            <a:off x="4375926" y="2335705"/>
            <a:ext cx="1117191"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Proprietary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Standard</a:t>
            </a:r>
          </a:p>
        </p:txBody>
      </p:sp>
      <p:sp>
        <p:nvSpPr>
          <p:cNvPr id="881" name="Low costs"/>
          <p:cNvSpPr/>
          <p:nvPr/>
        </p:nvSpPr>
        <p:spPr>
          <a:xfrm>
            <a:off x="5575540" y="4259918"/>
            <a:ext cx="84065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Low costs</a:t>
            </a:r>
          </a:p>
        </p:txBody>
      </p:sp>
      <p:sp>
        <p:nvSpPr>
          <p:cNvPr id="882" name="Dominant…"/>
          <p:cNvSpPr/>
          <p:nvPr/>
        </p:nvSpPr>
        <p:spPr>
          <a:xfrm>
            <a:off x="1504355" y="2339178"/>
            <a:ext cx="996683"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Dominant </a:t>
            </a:r>
          </a:p>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exchange</a:t>
            </a:r>
          </a:p>
        </p:txBody>
      </p:sp>
      <p:sp>
        <p:nvSpPr>
          <p:cNvPr id="883" name="Exclusive…"/>
          <p:cNvSpPr/>
          <p:nvPr/>
        </p:nvSpPr>
        <p:spPr>
          <a:xfrm>
            <a:off x="846338" y="3207906"/>
            <a:ext cx="1061711"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Exclusive </a:t>
            </a:r>
          </a:p>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channel</a:t>
            </a:r>
          </a:p>
        </p:txBody>
      </p:sp>
      <p:sp>
        <p:nvSpPr>
          <p:cNvPr id="884" name="Horizontal…"/>
          <p:cNvSpPr/>
          <p:nvPr/>
        </p:nvSpPr>
        <p:spPr>
          <a:xfrm>
            <a:off x="405139" y="4130699"/>
            <a:ext cx="90681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Horizontal</a:t>
            </a:r>
          </a:p>
          <a:p>
            <a:pPr marL="0" marR="0" algn="r" defTabSz="398221">
              <a:lnSpc>
                <a:spcPct val="90000"/>
              </a:lnSpc>
              <a:defRPr sz="3000">
                <a:solidFill>
                  <a:srgbClr val="323C40"/>
                </a:solidFill>
                <a:uFillTx/>
                <a:latin typeface="Ubuntu"/>
                <a:ea typeface="Ubuntu"/>
                <a:cs typeface="Ubuntu"/>
                <a:sym typeface="Ubuntu"/>
              </a:defRPr>
            </a:pPr>
            <a:r>
              <a:rPr sz="1307">
                <a:solidFill>
                  <a:schemeClr val="tx1"/>
                </a:solidFill>
              </a:rPr>
              <a:t>breadth</a:t>
            </a:r>
          </a:p>
        </p:txBody>
      </p:sp>
      <p:sp>
        <p:nvSpPr>
          <p:cNvPr id="885" name="Redefining Customer Relationship"/>
          <p:cNvSpPr/>
          <p:nvPr/>
        </p:nvSpPr>
        <p:spPr>
          <a:xfrm>
            <a:off x="1696526" y="5447564"/>
            <a:ext cx="1117190"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Redefining Customer Relationship</a:t>
            </a:r>
          </a:p>
        </p:txBody>
      </p:sp>
      <p:sp>
        <p:nvSpPr>
          <p:cNvPr id="886" name="Customer…"/>
          <p:cNvSpPr/>
          <p:nvPr/>
        </p:nvSpPr>
        <p:spPr>
          <a:xfrm>
            <a:off x="2926996" y="5449580"/>
            <a:ext cx="1117191"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Customer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Integration</a:t>
            </a:r>
          </a:p>
        </p:txBody>
      </p:sp>
      <p:sp>
        <p:nvSpPr>
          <p:cNvPr id="887" name="Differentiation"/>
          <p:cNvSpPr/>
          <p:nvPr/>
        </p:nvSpPr>
        <p:spPr>
          <a:xfrm>
            <a:off x="4047049" y="5452744"/>
            <a:ext cx="129970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Differentiation</a:t>
            </a:r>
          </a:p>
        </p:txBody>
      </p:sp>
      <p:sp>
        <p:nvSpPr>
          <p:cNvPr id="888" name="Delta model"/>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Delta model</a:t>
            </a:r>
          </a:p>
        </p:txBody>
      </p:sp>
      <p:sp>
        <p:nvSpPr>
          <p:cNvPr id="889"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890"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892" name="Enabled through…"/>
          <p:cNvSpPr/>
          <p:nvPr/>
        </p:nvSpPr>
        <p:spPr>
          <a:xfrm>
            <a:off x="2723843" y="3672004"/>
            <a:ext cx="1504335"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Enabled through</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effective use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of technology</a:t>
            </a:r>
          </a:p>
        </p:txBody>
      </p:sp>
      <p:sp>
        <p:nvSpPr>
          <p:cNvPr id="31" name="Line">
            <a:extLst>
              <a:ext uri="{FF2B5EF4-FFF2-40B4-BE49-F238E27FC236}">
                <a16:creationId xmlns:a16="http://schemas.microsoft.com/office/drawing/2014/main" id="{252BFFCC-F1EF-2649-9340-9E3FCA9F4466}"/>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4" name="Distinctive capability Model"/>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Distinctive capability Model</a:t>
            </a:r>
          </a:p>
        </p:txBody>
      </p:sp>
      <p:sp>
        <p:nvSpPr>
          <p:cNvPr id="895" name="Shape"/>
          <p:cNvSpPr/>
          <p:nvPr/>
        </p:nvSpPr>
        <p:spPr>
          <a:xfrm rot="17460441">
            <a:off x="1227660" y="1567690"/>
            <a:ext cx="2277870" cy="2159419"/>
          </a:xfrm>
          <a:custGeom>
            <a:avLst/>
            <a:gdLst/>
            <a:ahLst/>
            <a:cxnLst>
              <a:cxn ang="0">
                <a:pos x="wd2" y="hd2"/>
              </a:cxn>
              <a:cxn ang="5400000">
                <a:pos x="wd2" y="hd2"/>
              </a:cxn>
              <a:cxn ang="10800000">
                <a:pos x="wd2" y="hd2"/>
              </a:cxn>
              <a:cxn ang="16200000">
                <a:pos x="wd2" y="hd2"/>
              </a:cxn>
            </a:cxnLst>
            <a:rect l="0" t="0" r="r" b="b"/>
            <a:pathLst>
              <a:path w="16046" h="18694" extrusionOk="0">
                <a:moveTo>
                  <a:pt x="2321" y="14112"/>
                </a:moveTo>
                <a:cubicBezTo>
                  <a:pt x="2321" y="14112"/>
                  <a:pt x="-3552" y="4536"/>
                  <a:pt x="3388" y="891"/>
                </a:cubicBezTo>
                <a:cubicBezTo>
                  <a:pt x="10329" y="-2754"/>
                  <a:pt x="18048" y="5741"/>
                  <a:pt x="15574" y="9149"/>
                </a:cubicBezTo>
                <a:cubicBezTo>
                  <a:pt x="14449" y="10911"/>
                  <a:pt x="12097" y="10820"/>
                  <a:pt x="10611" y="12308"/>
                </a:cubicBezTo>
                <a:cubicBezTo>
                  <a:pt x="7842" y="15079"/>
                  <a:pt x="5958" y="18846"/>
                  <a:pt x="5677" y="18689"/>
                </a:cubicBezTo>
                <a:cubicBezTo>
                  <a:pt x="5677" y="18689"/>
                  <a:pt x="2321" y="14112"/>
                  <a:pt x="2321" y="14112"/>
                </a:cubicBezTo>
                <a:close/>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896" name="Shape"/>
          <p:cNvSpPr/>
          <p:nvPr/>
        </p:nvSpPr>
        <p:spPr>
          <a:xfrm rot="17460441">
            <a:off x="2282917" y="3635910"/>
            <a:ext cx="2155070" cy="2164237"/>
          </a:xfrm>
          <a:custGeom>
            <a:avLst/>
            <a:gdLst/>
            <a:ahLst/>
            <a:cxnLst>
              <a:cxn ang="0">
                <a:pos x="wd2" y="hd2"/>
              </a:cxn>
              <a:cxn ang="5400000">
                <a:pos x="wd2" y="hd2"/>
              </a:cxn>
              <a:cxn ang="10800000">
                <a:pos x="wd2" y="hd2"/>
              </a:cxn>
              <a:cxn ang="16200000">
                <a:pos x="wd2" y="hd2"/>
              </a:cxn>
            </a:cxnLst>
            <a:rect l="0" t="0" r="r" b="b"/>
            <a:pathLst>
              <a:path w="18827" h="17132" extrusionOk="0">
                <a:moveTo>
                  <a:pt x="16913" y="10691"/>
                </a:moveTo>
                <a:cubicBezTo>
                  <a:pt x="16913" y="10691"/>
                  <a:pt x="12197" y="20792"/>
                  <a:pt x="4712" y="15695"/>
                </a:cubicBezTo>
                <a:cubicBezTo>
                  <a:pt x="-2773" y="10599"/>
                  <a:pt x="-145" y="-808"/>
                  <a:pt x="4363" y="45"/>
                </a:cubicBezTo>
                <a:cubicBezTo>
                  <a:pt x="6599" y="336"/>
                  <a:pt x="7977" y="2669"/>
                  <a:pt x="10198" y="3437"/>
                </a:cubicBezTo>
                <a:cubicBezTo>
                  <a:pt x="14334" y="4868"/>
                  <a:pt x="18790" y="4982"/>
                  <a:pt x="18827" y="5328"/>
                </a:cubicBezTo>
                <a:cubicBezTo>
                  <a:pt x="18827" y="5328"/>
                  <a:pt x="16913" y="10691"/>
                  <a:pt x="16913" y="10691"/>
                </a:cubicBezTo>
                <a:close/>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897" name="Shape"/>
          <p:cNvSpPr/>
          <p:nvPr/>
        </p:nvSpPr>
        <p:spPr>
          <a:xfrm rot="17460441">
            <a:off x="3780666" y="1727618"/>
            <a:ext cx="1952623" cy="2131104"/>
          </a:xfrm>
          <a:custGeom>
            <a:avLst/>
            <a:gdLst/>
            <a:ahLst/>
            <a:cxnLst>
              <a:cxn ang="0">
                <a:pos x="wd2" y="hd2"/>
              </a:cxn>
              <a:cxn ang="5400000">
                <a:pos x="wd2" y="hd2"/>
              </a:cxn>
              <a:cxn ang="10800000">
                <a:pos x="wd2" y="hd2"/>
              </a:cxn>
              <a:cxn ang="16200000">
                <a:pos x="wd2" y="hd2"/>
              </a:cxn>
            </a:cxnLst>
            <a:rect l="0" t="0" r="r" b="b"/>
            <a:pathLst>
              <a:path w="20039" h="17777" extrusionOk="0">
                <a:moveTo>
                  <a:pt x="7175" y="83"/>
                </a:moveTo>
                <a:cubicBezTo>
                  <a:pt x="7175" y="83"/>
                  <a:pt x="21271" y="-1334"/>
                  <a:pt x="19953" y="7549"/>
                </a:cubicBezTo>
                <a:cubicBezTo>
                  <a:pt x="18635" y="16432"/>
                  <a:pt x="4301" y="20266"/>
                  <a:pt x="2609" y="16084"/>
                </a:cubicBezTo>
                <a:cubicBezTo>
                  <a:pt x="1622" y="14079"/>
                  <a:pt x="3428" y="11709"/>
                  <a:pt x="2985" y="9465"/>
                </a:cubicBezTo>
                <a:cubicBezTo>
                  <a:pt x="2160" y="5287"/>
                  <a:pt x="-329" y="1537"/>
                  <a:pt x="37" y="1324"/>
                </a:cubicBezTo>
                <a:cubicBezTo>
                  <a:pt x="37" y="1324"/>
                  <a:pt x="7175" y="83"/>
                  <a:pt x="7175" y="83"/>
                </a:cubicBezTo>
                <a:close/>
              </a:path>
            </a:pathLst>
          </a:custGeom>
          <a:solidFill>
            <a:schemeClr val="accent4"/>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898" name="Circle"/>
          <p:cNvSpPr/>
          <p:nvPr/>
        </p:nvSpPr>
        <p:spPr>
          <a:xfrm>
            <a:off x="2299442" y="2413422"/>
            <a:ext cx="2146896" cy="2146895"/>
          </a:xfrm>
          <a:prstGeom prst="ellipse">
            <a:avLst/>
          </a:prstGeom>
          <a:solidFill>
            <a:srgbClr val="FFFFFF"/>
          </a:solidFill>
          <a:ln w="12700">
            <a:miter lim="400000"/>
          </a:ln>
        </p:spPr>
        <p:txBody>
          <a:bodyPr lIns="22123" tIns="22123" rIns="22123" bIns="22123" anchor="ctr"/>
          <a:lstStyle/>
          <a:p>
            <a:pPr marL="0" marR="0" defTabSz="359505">
              <a:defRPr sz="3600" b="1">
                <a:solidFill>
                  <a:srgbClr val="727171"/>
                </a:solidFill>
                <a:uFillTx/>
                <a:latin typeface="Ubuntu"/>
                <a:ea typeface="Ubuntu"/>
                <a:cs typeface="Ubuntu"/>
                <a:sym typeface="Ubuntu"/>
              </a:defRPr>
            </a:pPr>
            <a:endParaRPr sz="1568">
              <a:solidFill>
                <a:schemeClr val="tx1"/>
              </a:solidFill>
            </a:endParaRPr>
          </a:p>
        </p:txBody>
      </p:sp>
      <p:sp>
        <p:nvSpPr>
          <p:cNvPr id="899" name="Reputation"/>
          <p:cNvSpPr/>
          <p:nvPr/>
        </p:nvSpPr>
        <p:spPr>
          <a:xfrm>
            <a:off x="3933392" y="2532493"/>
            <a:ext cx="1635729" cy="2044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Reputation</a:t>
            </a:r>
          </a:p>
        </p:txBody>
      </p:sp>
      <p:sp>
        <p:nvSpPr>
          <p:cNvPr id="900" name="Architecture"/>
          <p:cNvSpPr/>
          <p:nvPr/>
        </p:nvSpPr>
        <p:spPr>
          <a:xfrm>
            <a:off x="1171168" y="2477186"/>
            <a:ext cx="1635729" cy="2044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Architecture</a:t>
            </a:r>
          </a:p>
        </p:txBody>
      </p:sp>
      <p:sp>
        <p:nvSpPr>
          <p:cNvPr id="901" name="Innovation"/>
          <p:cNvSpPr/>
          <p:nvPr/>
        </p:nvSpPr>
        <p:spPr>
          <a:xfrm>
            <a:off x="2487953" y="4924983"/>
            <a:ext cx="1635729" cy="2044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Innovation</a:t>
            </a:r>
          </a:p>
        </p:txBody>
      </p:sp>
      <p:sp>
        <p:nvSpPr>
          <p:cNvPr id="902" name="Shape"/>
          <p:cNvSpPr/>
          <p:nvPr/>
        </p:nvSpPr>
        <p:spPr>
          <a:xfrm>
            <a:off x="2689583" y="2999760"/>
            <a:ext cx="1365113" cy="1161127"/>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4845" y="21600"/>
                  <a:pt x="0" y="15924"/>
                  <a:pt x="0" y="8947"/>
                </a:cubicBezTo>
                <a:cubicBezTo>
                  <a:pt x="0" y="5609"/>
                  <a:pt x="1100" y="2459"/>
                  <a:pt x="3097" y="78"/>
                </a:cubicBezTo>
                <a:lnTo>
                  <a:pt x="5056" y="2333"/>
                </a:lnTo>
                <a:cubicBezTo>
                  <a:pt x="3566" y="4109"/>
                  <a:pt x="2746" y="6457"/>
                  <a:pt x="2746" y="8947"/>
                </a:cubicBezTo>
                <a:cubicBezTo>
                  <a:pt x="2746" y="14150"/>
                  <a:pt x="6359" y="18383"/>
                  <a:pt x="10800" y="18383"/>
                </a:cubicBezTo>
                <a:cubicBezTo>
                  <a:pt x="15241" y="18383"/>
                  <a:pt x="18854" y="14150"/>
                  <a:pt x="18854" y="8947"/>
                </a:cubicBezTo>
                <a:cubicBezTo>
                  <a:pt x="18854" y="6426"/>
                  <a:pt x="18016" y="4057"/>
                  <a:pt x="16495" y="2275"/>
                </a:cubicBezTo>
                <a:lnTo>
                  <a:pt x="18437" y="0"/>
                </a:lnTo>
                <a:cubicBezTo>
                  <a:pt x="20476" y="2390"/>
                  <a:pt x="21600" y="5567"/>
                  <a:pt x="21600" y="8947"/>
                </a:cubicBezTo>
                <a:cubicBezTo>
                  <a:pt x="21600" y="15924"/>
                  <a:pt x="16755" y="21600"/>
                  <a:pt x="10800" y="21600"/>
                </a:cubicBezTo>
                <a:close/>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903" name="Shape"/>
          <p:cNvSpPr/>
          <p:nvPr/>
        </p:nvSpPr>
        <p:spPr>
          <a:xfrm>
            <a:off x="2793424" y="2825361"/>
            <a:ext cx="408254" cy="40682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5788"/>
                </a:lnTo>
                <a:lnTo>
                  <a:pt x="15812" y="21600"/>
                </a:lnTo>
                <a:cubicBezTo>
                  <a:pt x="15812" y="21600"/>
                  <a:pt x="21600" y="0"/>
                  <a:pt x="21600" y="0"/>
                </a:cubicBezTo>
                <a:close/>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904"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905"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dirty="0">
                <a:solidFill>
                  <a:schemeClr val="tx1"/>
                </a:solidFill>
              </a:rPr>
              <a:t>Write Your Heading Here </a:t>
            </a:r>
          </a:p>
        </p:txBody>
      </p:sp>
      <p:sp>
        <p:nvSpPr>
          <p:cNvPr id="15" name="Line">
            <a:extLst>
              <a:ext uri="{FF2B5EF4-FFF2-40B4-BE49-F238E27FC236}">
                <a16:creationId xmlns:a16="http://schemas.microsoft.com/office/drawing/2014/main" id="{ABF3A9EB-1DE9-144D-BD28-2D5DD55B3FA4}"/>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8" name="Bottom of the pyramid model (BOP)"/>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Bottom of the pyramid model (BOP) </a:t>
            </a:r>
          </a:p>
        </p:txBody>
      </p:sp>
      <p:sp>
        <p:nvSpPr>
          <p:cNvPr id="909" name="Rectangle"/>
          <p:cNvSpPr/>
          <p:nvPr/>
        </p:nvSpPr>
        <p:spPr>
          <a:xfrm>
            <a:off x="1046566" y="4775674"/>
            <a:ext cx="4761565" cy="602654"/>
          </a:xfrm>
          <a:prstGeom prst="rect">
            <a:avLst/>
          </a:prstGeom>
          <a:solidFill>
            <a:schemeClr val="accent1"/>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0" name="Rectangle"/>
          <p:cNvSpPr/>
          <p:nvPr/>
        </p:nvSpPr>
        <p:spPr>
          <a:xfrm>
            <a:off x="1046566" y="4117730"/>
            <a:ext cx="4761565" cy="602655"/>
          </a:xfrm>
          <a:prstGeom prst="rect">
            <a:avLst/>
          </a:prstGeom>
          <a:solidFill>
            <a:schemeClr val="accent3"/>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1" name="Rectangle"/>
          <p:cNvSpPr/>
          <p:nvPr/>
        </p:nvSpPr>
        <p:spPr>
          <a:xfrm>
            <a:off x="1046566" y="3360266"/>
            <a:ext cx="4761565" cy="696647"/>
          </a:xfrm>
          <a:prstGeom prst="rect">
            <a:avLst/>
          </a:prstGeom>
          <a:solidFill>
            <a:schemeClr val="accent3"/>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2" name="Triangle"/>
          <p:cNvSpPr/>
          <p:nvPr/>
        </p:nvSpPr>
        <p:spPr>
          <a:xfrm>
            <a:off x="1955875" y="2303821"/>
            <a:ext cx="2947834" cy="3075039"/>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3" name="Line"/>
          <p:cNvSpPr/>
          <p:nvPr/>
        </p:nvSpPr>
        <p:spPr>
          <a:xfrm flipV="1">
            <a:off x="2804160" y="3328733"/>
            <a:ext cx="1233545" cy="0"/>
          </a:xfrm>
          <a:prstGeom prst="line">
            <a:avLst/>
          </a:prstGeom>
          <a:ln w="635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14" name="Line"/>
          <p:cNvSpPr/>
          <p:nvPr/>
        </p:nvSpPr>
        <p:spPr>
          <a:xfrm flipV="1">
            <a:off x="2387600" y="4082241"/>
            <a:ext cx="2102668" cy="0"/>
          </a:xfrm>
          <a:prstGeom prst="line">
            <a:avLst/>
          </a:prstGeom>
          <a:ln w="635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15" name="Line"/>
          <p:cNvSpPr/>
          <p:nvPr/>
        </p:nvSpPr>
        <p:spPr>
          <a:xfrm flipV="1">
            <a:off x="2092960" y="4749630"/>
            <a:ext cx="2704237" cy="0"/>
          </a:xfrm>
          <a:prstGeom prst="line">
            <a:avLst/>
          </a:prstGeom>
          <a:ln w="63500">
            <a:solidFill>
              <a:srgbClr val="FFFFFF"/>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16" name="Levels"/>
          <p:cNvSpPr/>
          <p:nvPr/>
        </p:nvSpPr>
        <p:spPr>
          <a:xfrm>
            <a:off x="2710496" y="1921758"/>
            <a:ext cx="1437008" cy="2044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Levels</a:t>
            </a:r>
          </a:p>
        </p:txBody>
      </p:sp>
      <p:sp>
        <p:nvSpPr>
          <p:cNvPr id="917" name="Annual Income"/>
          <p:cNvSpPr/>
          <p:nvPr/>
        </p:nvSpPr>
        <p:spPr>
          <a:xfrm>
            <a:off x="1039762" y="2922805"/>
            <a:ext cx="1437008" cy="2044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Annual Income</a:t>
            </a:r>
          </a:p>
        </p:txBody>
      </p:sp>
      <p:sp>
        <p:nvSpPr>
          <p:cNvPr id="918" name="Population in millions"/>
          <p:cNvSpPr/>
          <p:nvPr/>
        </p:nvSpPr>
        <p:spPr>
          <a:xfrm>
            <a:off x="4036424" y="2922721"/>
            <a:ext cx="1792876" cy="2045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Population in millions</a:t>
            </a:r>
          </a:p>
        </p:txBody>
      </p:sp>
      <p:sp>
        <p:nvSpPr>
          <p:cNvPr id="919" name="&gt; $ 20 K"/>
          <p:cNvSpPr/>
          <p:nvPr/>
        </p:nvSpPr>
        <p:spPr>
          <a:xfrm>
            <a:off x="1122360" y="3619146"/>
            <a:ext cx="1437008" cy="2044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&gt; $ 20 K</a:t>
            </a:r>
          </a:p>
        </p:txBody>
      </p:sp>
      <p:sp>
        <p:nvSpPr>
          <p:cNvPr id="920" name="$ 1.5K - 20 K"/>
          <p:cNvSpPr/>
          <p:nvPr/>
        </p:nvSpPr>
        <p:spPr>
          <a:xfrm>
            <a:off x="1122360" y="4310263"/>
            <a:ext cx="1437008" cy="2044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$ 1.5K - 20 K</a:t>
            </a:r>
          </a:p>
        </p:txBody>
      </p:sp>
      <p:sp>
        <p:nvSpPr>
          <p:cNvPr id="921" name="Less then…"/>
          <p:cNvSpPr/>
          <p:nvPr/>
        </p:nvSpPr>
        <p:spPr>
          <a:xfrm>
            <a:off x="1121770" y="4863157"/>
            <a:ext cx="1438187" cy="39808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b="1">
                <a:solidFill>
                  <a:srgbClr val="323C40"/>
                </a:solidFill>
                <a:uFillTx/>
                <a:latin typeface="Ubuntu"/>
                <a:ea typeface="Ubuntu"/>
                <a:cs typeface="Ubuntu"/>
                <a:sym typeface="Ubuntu"/>
              </a:defRPr>
            </a:pPr>
            <a:r>
              <a:rPr sz="1307">
                <a:solidFill>
                  <a:schemeClr val="tx1"/>
                </a:solidFill>
              </a:rPr>
              <a:t>Less then </a:t>
            </a:r>
          </a:p>
          <a:p>
            <a:pPr marL="0" marR="0" algn="l" defTabSz="398221">
              <a:lnSpc>
                <a:spcPct val="90000"/>
              </a:lnSpc>
              <a:defRPr sz="3000" b="1">
                <a:solidFill>
                  <a:srgbClr val="323C40"/>
                </a:solidFill>
                <a:uFillTx/>
                <a:latin typeface="Ubuntu"/>
                <a:ea typeface="Ubuntu"/>
                <a:cs typeface="Ubuntu"/>
                <a:sym typeface="Ubuntu"/>
              </a:defRPr>
            </a:pPr>
            <a:r>
              <a:rPr sz="1307">
                <a:solidFill>
                  <a:schemeClr val="tx1"/>
                </a:solidFill>
              </a:rPr>
              <a:t>$ 1.5 K</a:t>
            </a:r>
          </a:p>
        </p:txBody>
      </p:sp>
      <p:sp>
        <p:nvSpPr>
          <p:cNvPr id="922" name="4.000"/>
          <p:cNvSpPr/>
          <p:nvPr/>
        </p:nvSpPr>
        <p:spPr>
          <a:xfrm>
            <a:off x="5072516" y="4973652"/>
            <a:ext cx="641354" cy="2045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4.000</a:t>
            </a:r>
          </a:p>
        </p:txBody>
      </p:sp>
      <p:sp>
        <p:nvSpPr>
          <p:cNvPr id="923" name="1.500-1.750"/>
          <p:cNvSpPr/>
          <p:nvPr/>
        </p:nvSpPr>
        <p:spPr>
          <a:xfrm>
            <a:off x="4761555" y="4315709"/>
            <a:ext cx="952314" cy="2045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1.500-1.750</a:t>
            </a:r>
          </a:p>
        </p:txBody>
      </p:sp>
      <p:sp>
        <p:nvSpPr>
          <p:cNvPr id="924" name="75 - 100"/>
          <p:cNvSpPr/>
          <p:nvPr/>
        </p:nvSpPr>
        <p:spPr>
          <a:xfrm>
            <a:off x="4761555" y="3613534"/>
            <a:ext cx="952314" cy="2045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75 - 100</a:t>
            </a:r>
          </a:p>
        </p:txBody>
      </p:sp>
      <p:sp>
        <p:nvSpPr>
          <p:cNvPr id="925" name="Arrow"/>
          <p:cNvSpPr/>
          <p:nvPr/>
        </p:nvSpPr>
        <p:spPr>
          <a:xfrm rot="5400000">
            <a:off x="3227634" y="3532502"/>
            <a:ext cx="398084" cy="412993"/>
          </a:xfrm>
          <a:prstGeom prst="rightArrow">
            <a:avLst>
              <a:gd name="adj1" fmla="val 32000"/>
              <a:gd name="adj2" fmla="val 61130"/>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26" name="Arrow"/>
          <p:cNvSpPr/>
          <p:nvPr/>
        </p:nvSpPr>
        <p:spPr>
          <a:xfrm rot="5400000">
            <a:off x="3227634" y="4229147"/>
            <a:ext cx="398084" cy="412994"/>
          </a:xfrm>
          <a:prstGeom prst="rightArrow">
            <a:avLst>
              <a:gd name="adj1" fmla="val 32000"/>
              <a:gd name="adj2" fmla="val 61130"/>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27" name="Arrow"/>
          <p:cNvSpPr/>
          <p:nvPr/>
        </p:nvSpPr>
        <p:spPr>
          <a:xfrm rot="5400000">
            <a:off x="3227634" y="4859447"/>
            <a:ext cx="398084" cy="412993"/>
          </a:xfrm>
          <a:prstGeom prst="rightArrow">
            <a:avLst>
              <a:gd name="adj1" fmla="val 32000"/>
              <a:gd name="adj2" fmla="val 61130"/>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28"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929"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5" name="Line">
            <a:extLst>
              <a:ext uri="{FF2B5EF4-FFF2-40B4-BE49-F238E27FC236}">
                <a16:creationId xmlns:a16="http://schemas.microsoft.com/office/drawing/2014/main" id="{36C5A1FD-081A-FC47-BC2B-9F9599B47B07}"/>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2" name="Open Innovation Framework"/>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Open Innovation Framework</a:t>
            </a:r>
          </a:p>
        </p:txBody>
      </p:sp>
      <p:sp>
        <p:nvSpPr>
          <p:cNvPr id="933" name="Shape"/>
          <p:cNvSpPr/>
          <p:nvPr/>
        </p:nvSpPr>
        <p:spPr>
          <a:xfrm rot="16200000">
            <a:off x="1635677" y="2063754"/>
            <a:ext cx="3788492" cy="3097162"/>
          </a:xfrm>
          <a:custGeom>
            <a:avLst/>
            <a:gdLst/>
            <a:ahLst/>
            <a:cxnLst>
              <a:cxn ang="0">
                <a:pos x="wd2" y="hd2"/>
              </a:cxn>
              <a:cxn ang="5400000">
                <a:pos x="wd2" y="hd2"/>
              </a:cxn>
              <a:cxn ang="10800000">
                <a:pos x="wd2" y="hd2"/>
              </a:cxn>
              <a:cxn ang="16200000">
                <a:pos x="wd2" y="hd2"/>
              </a:cxn>
            </a:cxnLst>
            <a:rect l="0" t="0" r="r" b="b"/>
            <a:pathLst>
              <a:path w="21600" h="21600" extrusionOk="0">
                <a:moveTo>
                  <a:pt x="16200" y="9392"/>
                </a:moveTo>
                <a:lnTo>
                  <a:pt x="12165" y="16410"/>
                </a:lnTo>
                <a:lnTo>
                  <a:pt x="12210" y="16410"/>
                </a:lnTo>
                <a:lnTo>
                  <a:pt x="12210" y="21600"/>
                </a:lnTo>
                <a:lnTo>
                  <a:pt x="9398" y="21600"/>
                </a:lnTo>
                <a:lnTo>
                  <a:pt x="9398" y="16410"/>
                </a:lnTo>
                <a:lnTo>
                  <a:pt x="9435" y="16410"/>
                </a:lnTo>
                <a:lnTo>
                  <a:pt x="5400" y="9392"/>
                </a:lnTo>
                <a:lnTo>
                  <a:pt x="0" y="0"/>
                </a:lnTo>
                <a:lnTo>
                  <a:pt x="21600" y="0"/>
                </a:lnTo>
                <a:cubicBezTo>
                  <a:pt x="21600" y="0"/>
                  <a:pt x="16200" y="9392"/>
                  <a:pt x="16200" y="9392"/>
                </a:cubicBezTo>
                <a:close/>
              </a:path>
            </a:pathLst>
          </a:custGeom>
          <a:solidFill>
            <a:schemeClr val="accent3"/>
          </a:solidFill>
          <a:ln w="25400">
            <a:solidFill>
              <a:schemeClr val="accent1"/>
            </a:solidFill>
            <a:miter lim="400000"/>
          </a:ln>
        </p:spPr>
        <p:txBody>
          <a:bodyPr lIns="16592" tIns="16592" rIns="16592" bIns="16592" anchor="ctr"/>
          <a:lstStyle/>
          <a:p>
            <a:pPr marL="0" marR="0" algn="l" defTabSz="199111">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307" dirty="0">
              <a:solidFill>
                <a:schemeClr val="tx1"/>
              </a:solidFill>
              <a:latin typeface="Ubuntu" panose="020B0504030602030204" pitchFamily="34" charset="0"/>
            </a:endParaRPr>
          </a:p>
        </p:txBody>
      </p:sp>
      <p:sp>
        <p:nvSpPr>
          <p:cNvPr id="934" name="Circle"/>
          <p:cNvSpPr/>
          <p:nvPr/>
        </p:nvSpPr>
        <p:spPr>
          <a:xfrm>
            <a:off x="455555" y="346802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5" name="Circle"/>
          <p:cNvSpPr/>
          <p:nvPr/>
        </p:nvSpPr>
        <p:spPr>
          <a:xfrm>
            <a:off x="1219507" y="3998964"/>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6" name="Circle"/>
          <p:cNvSpPr/>
          <p:nvPr/>
        </p:nvSpPr>
        <p:spPr>
          <a:xfrm>
            <a:off x="373319" y="4557559"/>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7" name="Circle"/>
          <p:cNvSpPr/>
          <p:nvPr/>
        </p:nvSpPr>
        <p:spPr>
          <a:xfrm>
            <a:off x="1518162" y="3606288"/>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8" name="Circle"/>
          <p:cNvSpPr/>
          <p:nvPr/>
        </p:nvSpPr>
        <p:spPr>
          <a:xfrm>
            <a:off x="772210" y="3844106"/>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39" name="Circle"/>
          <p:cNvSpPr/>
          <p:nvPr/>
        </p:nvSpPr>
        <p:spPr>
          <a:xfrm>
            <a:off x="373319" y="2220795"/>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0" name="Circle"/>
          <p:cNvSpPr/>
          <p:nvPr/>
        </p:nvSpPr>
        <p:spPr>
          <a:xfrm>
            <a:off x="1151060" y="3004463"/>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1" name="Circle"/>
          <p:cNvSpPr/>
          <p:nvPr/>
        </p:nvSpPr>
        <p:spPr>
          <a:xfrm>
            <a:off x="660912" y="276563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2" name="Circle"/>
          <p:cNvSpPr/>
          <p:nvPr/>
        </p:nvSpPr>
        <p:spPr>
          <a:xfrm>
            <a:off x="1462856" y="276563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3" name="Circle"/>
          <p:cNvSpPr/>
          <p:nvPr/>
        </p:nvSpPr>
        <p:spPr>
          <a:xfrm>
            <a:off x="1378737" y="4817346"/>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4" name="Circle"/>
          <p:cNvSpPr/>
          <p:nvPr/>
        </p:nvSpPr>
        <p:spPr>
          <a:xfrm>
            <a:off x="789959" y="501660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5" name="Circle"/>
          <p:cNvSpPr/>
          <p:nvPr/>
        </p:nvSpPr>
        <p:spPr>
          <a:xfrm>
            <a:off x="951970" y="2334239"/>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6" name="Circle"/>
          <p:cNvSpPr/>
          <p:nvPr/>
        </p:nvSpPr>
        <p:spPr>
          <a:xfrm>
            <a:off x="937444" y="4430354"/>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7" name="Line"/>
          <p:cNvSpPr/>
          <p:nvPr/>
        </p:nvSpPr>
        <p:spPr>
          <a:xfrm flipV="1">
            <a:off x="1109737" y="3403320"/>
            <a:ext cx="689871" cy="255927"/>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48" name="Circle"/>
          <p:cNvSpPr/>
          <p:nvPr/>
        </p:nvSpPr>
        <p:spPr>
          <a:xfrm>
            <a:off x="2104410" y="4203598"/>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9" name="Circle"/>
          <p:cNvSpPr/>
          <p:nvPr/>
        </p:nvSpPr>
        <p:spPr>
          <a:xfrm>
            <a:off x="2386473" y="3567573"/>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0" name="Circle"/>
          <p:cNvSpPr/>
          <p:nvPr/>
        </p:nvSpPr>
        <p:spPr>
          <a:xfrm>
            <a:off x="3055681" y="3036631"/>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1" name="Circle"/>
          <p:cNvSpPr/>
          <p:nvPr/>
        </p:nvSpPr>
        <p:spPr>
          <a:xfrm>
            <a:off x="2447310" y="294261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2" name="Circle"/>
          <p:cNvSpPr/>
          <p:nvPr/>
        </p:nvSpPr>
        <p:spPr>
          <a:xfrm>
            <a:off x="2812333" y="4065331"/>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3" name="Circle"/>
          <p:cNvSpPr/>
          <p:nvPr/>
        </p:nvSpPr>
        <p:spPr>
          <a:xfrm>
            <a:off x="3586623" y="346802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4" name="Circle"/>
          <p:cNvSpPr/>
          <p:nvPr/>
        </p:nvSpPr>
        <p:spPr>
          <a:xfrm>
            <a:off x="4443873" y="346802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5" name="Circle"/>
          <p:cNvSpPr/>
          <p:nvPr/>
        </p:nvSpPr>
        <p:spPr>
          <a:xfrm>
            <a:off x="5467043" y="3468022"/>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6" name="Circle"/>
          <p:cNvSpPr/>
          <p:nvPr/>
        </p:nvSpPr>
        <p:spPr>
          <a:xfrm>
            <a:off x="4587670" y="2566527"/>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7" name="Circle"/>
          <p:cNvSpPr/>
          <p:nvPr/>
        </p:nvSpPr>
        <p:spPr>
          <a:xfrm>
            <a:off x="4615323" y="431421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8" name="Circle"/>
          <p:cNvSpPr/>
          <p:nvPr/>
        </p:nvSpPr>
        <p:spPr>
          <a:xfrm>
            <a:off x="2557923" y="5630504"/>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59" name="Circle"/>
          <p:cNvSpPr/>
          <p:nvPr/>
        </p:nvSpPr>
        <p:spPr>
          <a:xfrm>
            <a:off x="3879748" y="4684764"/>
            <a:ext cx="282063" cy="282063"/>
          </a:xfrm>
          <a:prstGeom prst="ellipse">
            <a:avLst/>
          </a:prstGeom>
          <a:solidFill>
            <a:schemeClr val="accent5"/>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60" name="Circle"/>
          <p:cNvSpPr/>
          <p:nvPr/>
        </p:nvSpPr>
        <p:spPr>
          <a:xfrm>
            <a:off x="2867639" y="1742460"/>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61" name="Circle"/>
          <p:cNvSpPr/>
          <p:nvPr/>
        </p:nvSpPr>
        <p:spPr>
          <a:xfrm>
            <a:off x="2192901" y="2317648"/>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62" name="Circle"/>
          <p:cNvSpPr/>
          <p:nvPr/>
        </p:nvSpPr>
        <p:spPr>
          <a:xfrm>
            <a:off x="3503664" y="2245749"/>
            <a:ext cx="282063" cy="282063"/>
          </a:xfrm>
          <a:prstGeom prst="ellipse">
            <a:avLst/>
          </a:prstGeom>
          <a:solidFill>
            <a:schemeClr val="accent5"/>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63" name="Ideas"/>
          <p:cNvSpPr/>
          <p:nvPr/>
        </p:nvSpPr>
        <p:spPr>
          <a:xfrm>
            <a:off x="456278" y="3120563"/>
            <a:ext cx="57108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Ideas</a:t>
            </a:r>
          </a:p>
        </p:txBody>
      </p:sp>
      <p:sp>
        <p:nvSpPr>
          <p:cNvPr id="964" name="Corporate Limit"/>
          <p:cNvSpPr/>
          <p:nvPr/>
        </p:nvSpPr>
        <p:spPr>
          <a:xfrm rot="19409196">
            <a:off x="2576450" y="4817491"/>
            <a:ext cx="134947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Corporate Limit</a:t>
            </a:r>
          </a:p>
        </p:txBody>
      </p:sp>
      <p:sp>
        <p:nvSpPr>
          <p:cNvPr id="965" name="Alternative Market"/>
          <p:cNvSpPr/>
          <p:nvPr/>
        </p:nvSpPr>
        <p:spPr>
          <a:xfrm>
            <a:off x="3742667" y="1989410"/>
            <a:ext cx="203527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Alternative Market</a:t>
            </a:r>
          </a:p>
        </p:txBody>
      </p:sp>
      <p:sp>
        <p:nvSpPr>
          <p:cNvPr id="966" name="Other Industry Markets"/>
          <p:cNvSpPr/>
          <p:nvPr/>
        </p:nvSpPr>
        <p:spPr>
          <a:xfrm>
            <a:off x="4516958" y="4642504"/>
            <a:ext cx="191524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Other Industry Markets </a:t>
            </a:r>
          </a:p>
        </p:txBody>
      </p:sp>
      <p:sp>
        <p:nvSpPr>
          <p:cNvPr id="967" name="Markets"/>
          <p:cNvSpPr/>
          <p:nvPr/>
        </p:nvSpPr>
        <p:spPr>
          <a:xfrm>
            <a:off x="5825811" y="3521828"/>
            <a:ext cx="69529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Markets</a:t>
            </a:r>
          </a:p>
        </p:txBody>
      </p:sp>
      <p:sp>
        <p:nvSpPr>
          <p:cNvPr id="968" name="Line"/>
          <p:cNvSpPr/>
          <p:nvPr/>
        </p:nvSpPr>
        <p:spPr>
          <a:xfrm flipV="1">
            <a:off x="4801524" y="3613089"/>
            <a:ext cx="571356" cy="1"/>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69" name="Line"/>
          <p:cNvSpPr/>
          <p:nvPr/>
        </p:nvSpPr>
        <p:spPr>
          <a:xfrm flipV="1">
            <a:off x="3982988" y="3613088"/>
            <a:ext cx="351668" cy="1"/>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0" name="Line"/>
          <p:cNvSpPr/>
          <p:nvPr/>
        </p:nvSpPr>
        <p:spPr>
          <a:xfrm flipV="1">
            <a:off x="2824830" y="3613089"/>
            <a:ext cx="555278" cy="1"/>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1" name="Line"/>
          <p:cNvSpPr/>
          <p:nvPr/>
        </p:nvSpPr>
        <p:spPr>
          <a:xfrm flipV="1">
            <a:off x="2497723" y="2010164"/>
            <a:ext cx="313061" cy="278367"/>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2" name="Line"/>
          <p:cNvSpPr/>
          <p:nvPr/>
        </p:nvSpPr>
        <p:spPr>
          <a:xfrm>
            <a:off x="3166278" y="2022977"/>
            <a:ext cx="289555" cy="214952"/>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3" name="Line"/>
          <p:cNvSpPr/>
          <p:nvPr/>
        </p:nvSpPr>
        <p:spPr>
          <a:xfrm>
            <a:off x="3650002" y="2621998"/>
            <a:ext cx="4" cy="392317"/>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4" name="Circle"/>
          <p:cNvSpPr/>
          <p:nvPr/>
        </p:nvSpPr>
        <p:spPr>
          <a:xfrm>
            <a:off x="3503664" y="3091938"/>
            <a:ext cx="282063" cy="282063"/>
          </a:xfrm>
          <a:prstGeom prst="ellipse">
            <a:avLst/>
          </a:prstGeom>
          <a:solidFill>
            <a:schemeClr val="accent4"/>
          </a:solidFill>
          <a:ln w="12700">
            <a:miter lim="400000"/>
          </a:ln>
        </p:spPr>
        <p:txBody>
          <a:bodyPr lIns="22123" tIns="22123" rIns="22123" bIns="22123" anchor="ctr"/>
          <a:lstStyle/>
          <a:p>
            <a:pPr marL="0" marR="0" algn="l"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75" name="Line"/>
          <p:cNvSpPr/>
          <p:nvPr/>
        </p:nvSpPr>
        <p:spPr>
          <a:xfrm>
            <a:off x="2315784" y="4565639"/>
            <a:ext cx="302112" cy="985233"/>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6" name="Line"/>
          <p:cNvSpPr/>
          <p:nvPr/>
        </p:nvSpPr>
        <p:spPr>
          <a:xfrm flipV="1">
            <a:off x="2948180" y="4953562"/>
            <a:ext cx="900977" cy="661085"/>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7" name="Line"/>
          <p:cNvSpPr/>
          <p:nvPr/>
        </p:nvSpPr>
        <p:spPr>
          <a:xfrm flipH="1" flipV="1">
            <a:off x="3843236" y="3864846"/>
            <a:ext cx="233196" cy="737694"/>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8" name="Line"/>
          <p:cNvSpPr/>
          <p:nvPr/>
        </p:nvSpPr>
        <p:spPr>
          <a:xfrm flipV="1">
            <a:off x="4634829" y="2950212"/>
            <a:ext cx="54567" cy="388504"/>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79" name="Line"/>
          <p:cNvSpPr/>
          <p:nvPr/>
        </p:nvSpPr>
        <p:spPr>
          <a:xfrm>
            <a:off x="4615055" y="3886315"/>
            <a:ext cx="71990" cy="385656"/>
          </a:xfrm>
          <a:prstGeom prst="line">
            <a:avLst/>
          </a:prstGeom>
          <a:ln w="25400">
            <a:solidFill>
              <a:schemeClr val="accent5"/>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98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981"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53" name="Line">
            <a:extLst>
              <a:ext uri="{FF2B5EF4-FFF2-40B4-BE49-F238E27FC236}">
                <a16:creationId xmlns:a16="http://schemas.microsoft.com/office/drawing/2014/main" id="{63A0F4D4-AB0E-D648-8E46-3FE139E567DE}"/>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4" name="Business Process…"/>
          <p:cNvSpPr/>
          <p:nvPr/>
        </p:nvSpPr>
        <p:spPr>
          <a:xfrm>
            <a:off x="437055" y="359593"/>
            <a:ext cx="5984159" cy="68621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503307">
              <a:lnSpc>
                <a:spcPct val="80000"/>
              </a:lnSpc>
              <a:defRPr sz="6400">
                <a:solidFill>
                  <a:srgbClr val="323C40"/>
                </a:solidFill>
                <a:uFillTx/>
                <a:latin typeface="Ubuntu"/>
                <a:ea typeface="Ubuntu"/>
                <a:cs typeface="Ubuntu"/>
                <a:sym typeface="Ubuntu"/>
              </a:defRPr>
            </a:pPr>
            <a:r>
              <a:rPr sz="2787">
                <a:solidFill>
                  <a:schemeClr val="tx1"/>
                </a:solidFill>
              </a:rPr>
              <a:t>Business Process </a:t>
            </a:r>
          </a:p>
          <a:p>
            <a:pPr marL="0" marR="0" defTabSz="503307">
              <a:lnSpc>
                <a:spcPct val="80000"/>
              </a:lnSpc>
              <a:defRPr sz="6400">
                <a:solidFill>
                  <a:srgbClr val="323C40"/>
                </a:solidFill>
                <a:uFillTx/>
                <a:latin typeface="Ubuntu"/>
                <a:ea typeface="Ubuntu"/>
                <a:cs typeface="Ubuntu"/>
                <a:sym typeface="Ubuntu"/>
              </a:defRPr>
            </a:pPr>
            <a:r>
              <a:rPr sz="2787">
                <a:solidFill>
                  <a:schemeClr val="tx1"/>
                </a:solidFill>
              </a:rPr>
              <a:t>Reengineering Model</a:t>
            </a:r>
          </a:p>
        </p:txBody>
      </p:sp>
      <p:sp>
        <p:nvSpPr>
          <p:cNvPr id="98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986"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988" name="Shape"/>
          <p:cNvSpPr/>
          <p:nvPr/>
        </p:nvSpPr>
        <p:spPr>
          <a:xfrm>
            <a:off x="2694852" y="4134835"/>
            <a:ext cx="1320125" cy="115260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lnTo>
                  <a:pt x="1222" y="21600"/>
                </a:lnTo>
                <a:cubicBezTo>
                  <a:pt x="1222" y="21600"/>
                  <a:pt x="21600" y="21600"/>
                  <a:pt x="21600" y="21600"/>
                </a:cubicBezTo>
                <a:close/>
              </a:path>
            </a:pathLst>
          </a:custGeom>
          <a:solidFill>
            <a:schemeClr val="accent5"/>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89" name="Shape"/>
          <p:cNvSpPr/>
          <p:nvPr/>
        </p:nvSpPr>
        <p:spPr>
          <a:xfrm>
            <a:off x="3142201" y="4408477"/>
            <a:ext cx="1744759" cy="876290"/>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837"/>
                </a:lnTo>
                <a:lnTo>
                  <a:pt x="10797" y="21600"/>
                </a:lnTo>
                <a:cubicBezTo>
                  <a:pt x="10797" y="21600"/>
                  <a:pt x="21600" y="0"/>
                  <a:pt x="21600" y="0"/>
                </a:cubicBezTo>
                <a:close/>
              </a:path>
            </a:pathLst>
          </a:custGeom>
          <a:solidFill>
            <a:schemeClr val="accent4"/>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0" name="Shape"/>
          <p:cNvSpPr/>
          <p:nvPr/>
        </p:nvSpPr>
        <p:spPr>
          <a:xfrm>
            <a:off x="3734525" y="3164653"/>
            <a:ext cx="1152556" cy="132264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1600"/>
                </a:lnTo>
                <a:lnTo>
                  <a:pt x="21600" y="20359"/>
                </a:lnTo>
                <a:cubicBezTo>
                  <a:pt x="21600" y="20359"/>
                  <a:pt x="21600" y="0"/>
                  <a:pt x="21600" y="0"/>
                </a:cubicBezTo>
                <a:close/>
              </a:path>
            </a:pathLst>
          </a:custGeom>
          <a:solidFill>
            <a:schemeClr val="accent5"/>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1" name="Shape"/>
          <p:cNvSpPr/>
          <p:nvPr/>
        </p:nvSpPr>
        <p:spPr>
          <a:xfrm>
            <a:off x="4012047" y="2289829"/>
            <a:ext cx="875455" cy="174642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831" y="21600"/>
                </a:lnTo>
                <a:lnTo>
                  <a:pt x="21600" y="10803"/>
                </a:lnTo>
                <a:cubicBezTo>
                  <a:pt x="21600" y="10803"/>
                  <a:pt x="0" y="0"/>
                  <a:pt x="0" y="0"/>
                </a:cubicBezTo>
                <a:close/>
              </a:path>
            </a:pathLst>
          </a:custGeom>
          <a:solidFill>
            <a:schemeClr val="accent4"/>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2" name="Shape"/>
          <p:cNvSpPr/>
          <p:nvPr/>
        </p:nvSpPr>
        <p:spPr>
          <a:xfrm>
            <a:off x="2765267" y="2289829"/>
            <a:ext cx="1321218" cy="115343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lnTo>
                  <a:pt x="20361" y="0"/>
                </a:lnTo>
                <a:cubicBezTo>
                  <a:pt x="20361" y="0"/>
                  <a:pt x="0" y="0"/>
                  <a:pt x="0" y="0"/>
                </a:cubicBezTo>
                <a:close/>
              </a:path>
            </a:pathLst>
          </a:custGeom>
          <a:solidFill>
            <a:schemeClr val="accent5"/>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3" name="Shape"/>
          <p:cNvSpPr/>
          <p:nvPr/>
        </p:nvSpPr>
        <p:spPr>
          <a:xfrm>
            <a:off x="1895421" y="2289829"/>
            <a:ext cx="1744756" cy="87629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18764"/>
                </a:lnTo>
                <a:lnTo>
                  <a:pt x="10803" y="0"/>
                </a:lnTo>
                <a:cubicBezTo>
                  <a:pt x="10803" y="0"/>
                  <a:pt x="0" y="21600"/>
                  <a:pt x="0" y="21600"/>
                </a:cubicBezTo>
                <a:close/>
              </a:path>
            </a:pathLst>
          </a:custGeom>
          <a:solidFill>
            <a:schemeClr val="accent4"/>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4" name="Shape"/>
          <p:cNvSpPr/>
          <p:nvPr/>
        </p:nvSpPr>
        <p:spPr>
          <a:xfrm>
            <a:off x="1895422" y="3090023"/>
            <a:ext cx="1152558" cy="131647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0"/>
                </a:lnTo>
                <a:lnTo>
                  <a:pt x="0" y="1247"/>
                </a:lnTo>
                <a:cubicBezTo>
                  <a:pt x="0" y="1247"/>
                  <a:pt x="0" y="21600"/>
                  <a:pt x="0" y="21600"/>
                </a:cubicBezTo>
                <a:close/>
              </a:path>
            </a:pathLst>
          </a:custGeom>
          <a:solidFill>
            <a:schemeClr val="accent5"/>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5" name="Shape"/>
          <p:cNvSpPr/>
          <p:nvPr/>
        </p:nvSpPr>
        <p:spPr>
          <a:xfrm>
            <a:off x="1895422" y="3537801"/>
            <a:ext cx="875456" cy="174811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8760" y="0"/>
                </a:lnTo>
                <a:lnTo>
                  <a:pt x="0" y="10731"/>
                </a:lnTo>
                <a:cubicBezTo>
                  <a:pt x="0" y="10731"/>
                  <a:pt x="21600" y="21600"/>
                  <a:pt x="21600" y="21600"/>
                </a:cubicBezTo>
                <a:close/>
              </a:path>
            </a:pathLst>
          </a:custGeom>
          <a:solidFill>
            <a:schemeClr val="accent4"/>
          </a:solidFill>
          <a:ln w="12700" cap="flat">
            <a:noFill/>
            <a:miter lim="400000"/>
          </a:ln>
          <a:effectLst/>
        </p:spPr>
        <p:txBody>
          <a:bodyPr wrap="square" lIns="16592" tIns="16592" rIns="16592" bIns="16592" numCol="1" anchor="ctr">
            <a:noAutofit/>
          </a:bodyPr>
          <a:lstStyle/>
          <a:p>
            <a:pPr marL="0" marR="0" defTabSz="199111">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997" name="1"/>
          <p:cNvSpPr/>
          <p:nvPr/>
        </p:nvSpPr>
        <p:spPr>
          <a:xfrm>
            <a:off x="3474628" y="2459356"/>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1</a:t>
            </a:r>
          </a:p>
        </p:txBody>
      </p:sp>
      <p:sp>
        <p:nvSpPr>
          <p:cNvPr id="998" name="2"/>
          <p:cNvSpPr/>
          <p:nvPr/>
        </p:nvSpPr>
        <p:spPr>
          <a:xfrm>
            <a:off x="4271041" y="2962645"/>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2</a:t>
            </a:r>
          </a:p>
        </p:txBody>
      </p:sp>
      <p:sp>
        <p:nvSpPr>
          <p:cNvPr id="999" name="3"/>
          <p:cNvSpPr/>
          <p:nvPr/>
        </p:nvSpPr>
        <p:spPr>
          <a:xfrm>
            <a:off x="4287633" y="4090897"/>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3</a:t>
            </a:r>
          </a:p>
        </p:txBody>
      </p:sp>
      <p:sp>
        <p:nvSpPr>
          <p:cNvPr id="1000" name="4"/>
          <p:cNvSpPr/>
          <p:nvPr/>
        </p:nvSpPr>
        <p:spPr>
          <a:xfrm>
            <a:off x="3762222" y="4787758"/>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4</a:t>
            </a:r>
          </a:p>
        </p:txBody>
      </p:sp>
      <p:sp>
        <p:nvSpPr>
          <p:cNvPr id="1001" name="5"/>
          <p:cNvSpPr/>
          <p:nvPr/>
        </p:nvSpPr>
        <p:spPr>
          <a:xfrm>
            <a:off x="2888380" y="4870718"/>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5</a:t>
            </a:r>
          </a:p>
        </p:txBody>
      </p:sp>
      <p:sp>
        <p:nvSpPr>
          <p:cNvPr id="1002" name="6"/>
          <p:cNvSpPr/>
          <p:nvPr/>
        </p:nvSpPr>
        <p:spPr>
          <a:xfrm>
            <a:off x="2103028" y="4312123"/>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6</a:t>
            </a:r>
          </a:p>
        </p:txBody>
      </p:sp>
      <p:sp>
        <p:nvSpPr>
          <p:cNvPr id="1003" name="7"/>
          <p:cNvSpPr/>
          <p:nvPr/>
        </p:nvSpPr>
        <p:spPr>
          <a:xfrm>
            <a:off x="1975823" y="3371913"/>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7</a:t>
            </a:r>
          </a:p>
        </p:txBody>
      </p:sp>
      <p:sp>
        <p:nvSpPr>
          <p:cNvPr id="1004" name="8"/>
          <p:cNvSpPr/>
          <p:nvPr/>
        </p:nvSpPr>
        <p:spPr>
          <a:xfrm>
            <a:off x="2512296" y="2603153"/>
            <a:ext cx="41479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8</a:t>
            </a:r>
          </a:p>
        </p:txBody>
      </p:sp>
      <p:sp>
        <p:nvSpPr>
          <p:cNvPr id="1005" name="Develop Vision and Objectives"/>
          <p:cNvSpPr/>
          <p:nvPr/>
        </p:nvSpPr>
        <p:spPr>
          <a:xfrm>
            <a:off x="2498469" y="1649868"/>
            <a:ext cx="1786398"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Develop Vision and Objectives</a:t>
            </a:r>
          </a:p>
        </p:txBody>
      </p:sp>
      <p:sp>
        <p:nvSpPr>
          <p:cNvPr id="1006" name="Understanding…"/>
          <p:cNvSpPr/>
          <p:nvPr/>
        </p:nvSpPr>
        <p:spPr>
          <a:xfrm>
            <a:off x="4611176" y="2079243"/>
            <a:ext cx="1321824"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Understanding</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Existing Processes</a:t>
            </a:r>
          </a:p>
        </p:txBody>
      </p:sp>
      <p:sp>
        <p:nvSpPr>
          <p:cNvPr id="1007" name="Identify Process for Re-design"/>
          <p:cNvSpPr/>
          <p:nvPr/>
        </p:nvSpPr>
        <p:spPr>
          <a:xfrm>
            <a:off x="5086811" y="3506149"/>
            <a:ext cx="1117190"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Identify Process for Re-design</a:t>
            </a:r>
          </a:p>
        </p:txBody>
      </p:sp>
      <p:sp>
        <p:nvSpPr>
          <p:cNvPr id="1008" name="Identify Change Levels"/>
          <p:cNvSpPr/>
          <p:nvPr/>
        </p:nvSpPr>
        <p:spPr>
          <a:xfrm>
            <a:off x="4611176" y="4935071"/>
            <a:ext cx="1321824"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Identify Change Levels</a:t>
            </a:r>
          </a:p>
        </p:txBody>
      </p:sp>
      <p:sp>
        <p:nvSpPr>
          <p:cNvPr id="1009" name="Implement the New Process"/>
          <p:cNvSpPr/>
          <p:nvPr/>
        </p:nvSpPr>
        <p:spPr>
          <a:xfrm>
            <a:off x="2730756" y="5554503"/>
            <a:ext cx="1321824"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Implement the New Process</a:t>
            </a:r>
          </a:p>
        </p:txBody>
      </p:sp>
      <p:sp>
        <p:nvSpPr>
          <p:cNvPr id="1010" name="Make New Process Operational"/>
          <p:cNvSpPr/>
          <p:nvPr/>
        </p:nvSpPr>
        <p:spPr>
          <a:xfrm>
            <a:off x="994134" y="4844565"/>
            <a:ext cx="1321824"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Make New Process Operational</a:t>
            </a:r>
          </a:p>
        </p:txBody>
      </p:sp>
      <p:sp>
        <p:nvSpPr>
          <p:cNvPr id="1011" name="Evaluate the New Process"/>
          <p:cNvSpPr/>
          <p:nvPr/>
        </p:nvSpPr>
        <p:spPr>
          <a:xfrm>
            <a:off x="764612" y="3511679"/>
            <a:ext cx="934679"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Evaluate the New Process</a:t>
            </a:r>
          </a:p>
        </p:txBody>
      </p:sp>
      <p:sp>
        <p:nvSpPr>
          <p:cNvPr id="1012" name="Ongoing Continuous Improvement"/>
          <p:cNvSpPr/>
          <p:nvPr/>
        </p:nvSpPr>
        <p:spPr>
          <a:xfrm>
            <a:off x="1041144" y="2079242"/>
            <a:ext cx="1227803"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Ongoing Continuous Improvement</a:t>
            </a:r>
          </a:p>
        </p:txBody>
      </p:sp>
      <p:sp>
        <p:nvSpPr>
          <p:cNvPr id="31" name="Line">
            <a:extLst>
              <a:ext uri="{FF2B5EF4-FFF2-40B4-BE49-F238E27FC236}">
                <a16:creationId xmlns:a16="http://schemas.microsoft.com/office/drawing/2014/main" id="{7D34EA4D-DB6E-4647-914C-B640688E7E04}"/>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4" name="Porter's three generic strategies"/>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Porter's three generic strategies</a:t>
            </a:r>
          </a:p>
        </p:txBody>
      </p:sp>
      <p:sp>
        <p:nvSpPr>
          <p:cNvPr id="1015" name="Rectangle"/>
          <p:cNvSpPr/>
          <p:nvPr/>
        </p:nvSpPr>
        <p:spPr>
          <a:xfrm>
            <a:off x="1416324" y="2674807"/>
            <a:ext cx="2018686" cy="1924665"/>
          </a:xfrm>
          <a:prstGeom prst="rect">
            <a:avLst/>
          </a:prstGeom>
          <a:solidFill>
            <a:schemeClr val="accent4"/>
          </a:solidFill>
          <a:ln w="25400">
            <a:solidFill>
              <a:schemeClr val="accent5"/>
            </a:solidFill>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1016" name="Rectangle"/>
          <p:cNvSpPr/>
          <p:nvPr/>
        </p:nvSpPr>
        <p:spPr>
          <a:xfrm>
            <a:off x="3440540" y="2674807"/>
            <a:ext cx="2018686" cy="1924665"/>
          </a:xfrm>
          <a:prstGeom prst="rect">
            <a:avLst/>
          </a:prstGeom>
          <a:solidFill>
            <a:schemeClr val="accent4"/>
          </a:solidFill>
          <a:ln w="25400">
            <a:solidFill>
              <a:schemeClr val="accent5"/>
            </a:solidFill>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1017" name="Rectangle"/>
          <p:cNvSpPr/>
          <p:nvPr/>
        </p:nvSpPr>
        <p:spPr>
          <a:xfrm>
            <a:off x="1416324" y="4605002"/>
            <a:ext cx="4042902" cy="989986"/>
          </a:xfrm>
          <a:prstGeom prst="rect">
            <a:avLst/>
          </a:prstGeom>
          <a:solidFill>
            <a:srgbClr val="FFFFFF"/>
          </a:solidFill>
          <a:ln w="25400">
            <a:solidFill>
              <a:schemeClr val="accent5"/>
            </a:solidFill>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1018" name="Differentiation"/>
          <p:cNvSpPr/>
          <p:nvPr/>
        </p:nvSpPr>
        <p:spPr>
          <a:xfrm>
            <a:off x="1815238" y="3496818"/>
            <a:ext cx="131076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Differentiation</a:t>
            </a:r>
          </a:p>
        </p:txBody>
      </p:sp>
      <p:sp>
        <p:nvSpPr>
          <p:cNvPr id="1019" name="Overall Cost…"/>
          <p:cNvSpPr/>
          <p:nvPr/>
        </p:nvSpPr>
        <p:spPr>
          <a:xfrm>
            <a:off x="3795209" y="3406314"/>
            <a:ext cx="1310763"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Overall Cost</a:t>
            </a:r>
          </a:p>
          <a:p>
            <a:pPr marL="0" marR="0" defTabSz="398221">
              <a:lnSpc>
                <a:spcPct val="90000"/>
              </a:lnSpc>
              <a:defRPr sz="3000" b="1">
                <a:solidFill>
                  <a:srgbClr val="323C40"/>
                </a:solidFill>
                <a:uFillTx/>
                <a:latin typeface="Ubuntu"/>
                <a:ea typeface="Ubuntu"/>
                <a:cs typeface="Ubuntu"/>
                <a:sym typeface="Ubuntu"/>
              </a:defRPr>
            </a:pPr>
            <a:r>
              <a:rPr sz="1307">
                <a:solidFill>
                  <a:schemeClr val="tx1"/>
                </a:solidFill>
              </a:rPr>
              <a:t>Leadership</a:t>
            </a:r>
          </a:p>
        </p:txBody>
      </p:sp>
      <p:sp>
        <p:nvSpPr>
          <p:cNvPr id="1020" name="Industry…"/>
          <p:cNvSpPr/>
          <p:nvPr/>
        </p:nvSpPr>
        <p:spPr>
          <a:xfrm>
            <a:off x="579139" y="2764759"/>
            <a:ext cx="76876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Industry</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Target</a:t>
            </a:r>
          </a:p>
        </p:txBody>
      </p:sp>
      <p:sp>
        <p:nvSpPr>
          <p:cNvPr id="1021" name="Strategic Target"/>
          <p:cNvSpPr/>
          <p:nvPr/>
        </p:nvSpPr>
        <p:spPr>
          <a:xfrm rot="16200000">
            <a:off x="219928" y="4016072"/>
            <a:ext cx="146134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Strategic Target</a:t>
            </a:r>
          </a:p>
        </p:txBody>
      </p:sp>
      <p:sp>
        <p:nvSpPr>
          <p:cNvPr id="1022" name="Particular Segment…"/>
          <p:cNvSpPr/>
          <p:nvPr/>
        </p:nvSpPr>
        <p:spPr>
          <a:xfrm>
            <a:off x="579139" y="5005180"/>
            <a:ext cx="768760"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Particular Segment </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Only</a:t>
            </a:r>
          </a:p>
        </p:txBody>
      </p:sp>
      <p:sp>
        <p:nvSpPr>
          <p:cNvPr id="1023" name="Uniqueness Perceived…"/>
          <p:cNvSpPr/>
          <p:nvPr/>
        </p:nvSpPr>
        <p:spPr>
          <a:xfrm>
            <a:off x="1439154" y="2117673"/>
            <a:ext cx="188042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Uniqueness Perceived</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by the Customer</a:t>
            </a:r>
          </a:p>
        </p:txBody>
      </p:sp>
      <p:sp>
        <p:nvSpPr>
          <p:cNvPr id="1024" name="Low Cost Position"/>
          <p:cNvSpPr/>
          <p:nvPr/>
        </p:nvSpPr>
        <p:spPr>
          <a:xfrm>
            <a:off x="3551860" y="2208178"/>
            <a:ext cx="188042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Low Cost Position</a:t>
            </a:r>
          </a:p>
        </p:txBody>
      </p:sp>
      <p:sp>
        <p:nvSpPr>
          <p:cNvPr id="1025" name="Focus"/>
          <p:cNvSpPr/>
          <p:nvPr/>
        </p:nvSpPr>
        <p:spPr>
          <a:xfrm>
            <a:off x="2343414" y="4995623"/>
            <a:ext cx="21901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Focus</a:t>
            </a:r>
          </a:p>
        </p:txBody>
      </p:sp>
      <p:sp>
        <p:nvSpPr>
          <p:cNvPr id="1026" name="Strategic Advantage"/>
          <p:cNvSpPr/>
          <p:nvPr/>
        </p:nvSpPr>
        <p:spPr>
          <a:xfrm>
            <a:off x="2343415" y="1787849"/>
            <a:ext cx="21901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Strategic Advantage</a:t>
            </a:r>
          </a:p>
        </p:txBody>
      </p:sp>
      <p:sp>
        <p:nvSpPr>
          <p:cNvPr id="1027" name="Rectangle"/>
          <p:cNvSpPr/>
          <p:nvPr/>
        </p:nvSpPr>
        <p:spPr>
          <a:xfrm>
            <a:off x="1404784" y="4502560"/>
            <a:ext cx="4070555" cy="188042"/>
          </a:xfrm>
          <a:prstGeom prst="rect">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1028" name="Rectangle"/>
          <p:cNvSpPr/>
          <p:nvPr/>
        </p:nvSpPr>
        <p:spPr>
          <a:xfrm>
            <a:off x="2431197" y="4381011"/>
            <a:ext cx="2018686" cy="420329"/>
          </a:xfrm>
          <a:prstGeom prst="rect">
            <a:avLst/>
          </a:prstGeom>
          <a:solidFill>
            <a:srgbClr val="FFFFFF"/>
          </a:solidFill>
          <a:ln w="25400">
            <a:solidFill>
              <a:schemeClr val="accent5"/>
            </a:solidFill>
            <a:miter lim="400000"/>
          </a:ln>
        </p:spPr>
        <p:txBody>
          <a:bodyPr lIns="22123" tIns="22123" rIns="22123" bIns="22123" anchor="ctr"/>
          <a:lstStyle/>
          <a:p>
            <a:pPr marL="0" marR="0" defTabSz="254419">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307">
              <a:solidFill>
                <a:schemeClr val="tx1"/>
              </a:solidFill>
            </a:endParaRPr>
          </a:p>
        </p:txBody>
      </p:sp>
      <p:sp>
        <p:nvSpPr>
          <p:cNvPr id="1029" name="Stuck in the middle"/>
          <p:cNvSpPr/>
          <p:nvPr/>
        </p:nvSpPr>
        <p:spPr>
          <a:xfrm>
            <a:off x="2478915" y="4503396"/>
            <a:ext cx="191913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Stuck in the middle</a:t>
            </a:r>
          </a:p>
        </p:txBody>
      </p:sp>
      <p:sp>
        <p:nvSpPr>
          <p:cNvPr id="103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1031"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21" name="Line">
            <a:extLst>
              <a:ext uri="{FF2B5EF4-FFF2-40B4-BE49-F238E27FC236}">
                <a16:creationId xmlns:a16="http://schemas.microsoft.com/office/drawing/2014/main" id="{CE095F88-92A3-A44E-9D64-506D36973A60}"/>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trategy Action Plan"/>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Strategy Action Plan</a:t>
            </a:r>
          </a:p>
        </p:txBody>
      </p:sp>
      <p:sp>
        <p:nvSpPr>
          <p:cNvPr id="63" name="Line"/>
          <p:cNvSpPr/>
          <p:nvPr/>
        </p:nvSpPr>
        <p:spPr>
          <a:xfrm flipH="1" flipV="1">
            <a:off x="3722773" y="2784252"/>
            <a:ext cx="2709384"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64" name="Rectangle"/>
          <p:cNvSpPr/>
          <p:nvPr/>
        </p:nvSpPr>
        <p:spPr>
          <a:xfrm rot="5400000">
            <a:off x="2692283" y="1836907"/>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5" name="Rectangle"/>
          <p:cNvSpPr/>
          <p:nvPr/>
        </p:nvSpPr>
        <p:spPr>
          <a:xfrm rot="5400000">
            <a:off x="2692283" y="3418410"/>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6" name="Rectangle"/>
          <p:cNvSpPr/>
          <p:nvPr/>
        </p:nvSpPr>
        <p:spPr>
          <a:xfrm rot="5400000">
            <a:off x="2692283" y="4999913"/>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7" name="Rectangle"/>
          <p:cNvSpPr/>
          <p:nvPr/>
        </p:nvSpPr>
        <p:spPr>
          <a:xfrm rot="5400000">
            <a:off x="2692283" y="6581415"/>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8" name="Rectangle"/>
          <p:cNvSpPr/>
          <p:nvPr/>
        </p:nvSpPr>
        <p:spPr>
          <a:xfrm rot="5400000">
            <a:off x="2692283" y="8162918"/>
            <a:ext cx="1523425" cy="389134"/>
          </a:xfrm>
          <a:prstGeom prst="rect">
            <a:avLst/>
          </a:prstGeom>
          <a:solidFill>
            <a:schemeClr val="accent4"/>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742" dirty="0">
              <a:solidFill>
                <a:schemeClr val="tx1"/>
              </a:solidFill>
              <a:latin typeface="Ubuntu" panose="020B0504030602030204" pitchFamily="34" charset="0"/>
            </a:endParaRPr>
          </a:p>
        </p:txBody>
      </p:sp>
      <p:sp>
        <p:nvSpPr>
          <p:cNvPr id="69" name="Line"/>
          <p:cNvSpPr/>
          <p:nvPr/>
        </p:nvSpPr>
        <p:spPr>
          <a:xfrm flipH="1">
            <a:off x="3722773" y="5950222"/>
            <a:ext cx="2714914"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0" name="Line"/>
          <p:cNvSpPr/>
          <p:nvPr/>
        </p:nvSpPr>
        <p:spPr>
          <a:xfrm flipH="1">
            <a:off x="3711711" y="9116193"/>
            <a:ext cx="2640167"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1" name="Line"/>
          <p:cNvSpPr/>
          <p:nvPr/>
        </p:nvSpPr>
        <p:spPr>
          <a:xfrm flipH="1">
            <a:off x="420978" y="7523367"/>
            <a:ext cx="2714914"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2" name="Line"/>
          <p:cNvSpPr/>
          <p:nvPr/>
        </p:nvSpPr>
        <p:spPr>
          <a:xfrm flipH="1" flipV="1">
            <a:off x="420978" y="4355690"/>
            <a:ext cx="2714914" cy="0"/>
          </a:xfrm>
          <a:prstGeom prst="line">
            <a:avLst/>
          </a:prstGeom>
          <a:ln w="25400">
            <a:solidFill>
              <a:schemeClr val="accent2"/>
            </a:solidFill>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73" name="Action One"/>
          <p:cNvSpPr/>
          <p:nvPr/>
        </p:nvSpPr>
        <p:spPr>
          <a:xfrm>
            <a:off x="3865313" y="1299335"/>
            <a:ext cx="2030661"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One</a:t>
            </a:r>
          </a:p>
        </p:txBody>
      </p:sp>
      <p:sp>
        <p:nvSpPr>
          <p:cNvPr id="74" name="Action Three"/>
          <p:cNvSpPr/>
          <p:nvPr/>
        </p:nvSpPr>
        <p:spPr>
          <a:xfrm>
            <a:off x="3865313" y="4411840"/>
            <a:ext cx="2030661"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Three</a:t>
            </a:r>
          </a:p>
        </p:txBody>
      </p:sp>
      <p:sp>
        <p:nvSpPr>
          <p:cNvPr id="75" name="Action Five"/>
          <p:cNvSpPr/>
          <p:nvPr/>
        </p:nvSpPr>
        <p:spPr>
          <a:xfrm>
            <a:off x="3865313" y="7645933"/>
            <a:ext cx="2030661"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Five</a:t>
            </a:r>
          </a:p>
        </p:txBody>
      </p:sp>
      <p:sp>
        <p:nvSpPr>
          <p:cNvPr id="76" name="Action Two"/>
          <p:cNvSpPr/>
          <p:nvPr/>
        </p:nvSpPr>
        <p:spPr>
          <a:xfrm>
            <a:off x="1012018" y="2789949"/>
            <a:ext cx="2030661"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Two</a:t>
            </a:r>
          </a:p>
        </p:txBody>
      </p:sp>
      <p:sp>
        <p:nvSpPr>
          <p:cNvPr id="77" name="Action Four"/>
          <p:cNvSpPr/>
          <p:nvPr/>
        </p:nvSpPr>
        <p:spPr>
          <a:xfrm>
            <a:off x="1012018" y="5955919"/>
            <a:ext cx="2030661"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80000"/>
              </a:lnSpc>
              <a:defRPr sz="3000" b="1">
                <a:solidFill>
                  <a:srgbClr val="323C40"/>
                </a:solidFill>
                <a:uFillTx/>
                <a:latin typeface="Ubuntu"/>
                <a:ea typeface="Ubuntu"/>
                <a:cs typeface="Ubuntu"/>
                <a:sym typeface="Ubuntu"/>
              </a:defRPr>
            </a:lvl1pPr>
          </a:lstStyle>
          <a:p>
            <a:r>
              <a:rPr sz="1307">
                <a:solidFill>
                  <a:schemeClr val="tx1"/>
                </a:solidFill>
              </a:rPr>
              <a:t>Action Four</a:t>
            </a:r>
          </a:p>
        </p:txBody>
      </p:sp>
      <p:sp>
        <p:nvSpPr>
          <p:cNvPr id="78" name="3 / 2 / 20XX"/>
          <p:cNvSpPr/>
          <p:nvPr/>
        </p:nvSpPr>
        <p:spPr>
          <a:xfrm rot="5400000">
            <a:off x="2958217" y="1871014"/>
            <a:ext cx="999498"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79" name="3 / 2 / 20XX"/>
          <p:cNvSpPr/>
          <p:nvPr/>
        </p:nvSpPr>
        <p:spPr>
          <a:xfrm rot="5400000">
            <a:off x="2958217" y="3463981"/>
            <a:ext cx="999498"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80" name="3 / 2 / 20XX"/>
          <p:cNvSpPr/>
          <p:nvPr/>
        </p:nvSpPr>
        <p:spPr>
          <a:xfrm rot="5400000">
            <a:off x="2958217" y="5004861"/>
            <a:ext cx="999498"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81" name="3 / 2 / 20XX"/>
          <p:cNvSpPr/>
          <p:nvPr/>
        </p:nvSpPr>
        <p:spPr>
          <a:xfrm rot="5400000">
            <a:off x="2958217" y="6582464"/>
            <a:ext cx="999498"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82" name="3 / 2 / 20XX"/>
          <p:cNvSpPr/>
          <p:nvPr/>
        </p:nvSpPr>
        <p:spPr>
          <a:xfrm rot="5400000">
            <a:off x="2958217" y="8160067"/>
            <a:ext cx="999498" cy="1609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503307">
              <a:lnSpc>
                <a:spcPct val="80000"/>
              </a:lnSpc>
              <a:defRPr sz="3000" b="1">
                <a:solidFill>
                  <a:srgbClr val="323C40"/>
                </a:solidFill>
                <a:uFillTx/>
                <a:latin typeface="Ubuntu"/>
                <a:ea typeface="Ubuntu"/>
                <a:cs typeface="Ubuntu"/>
                <a:sym typeface="Ubuntu"/>
              </a:defRPr>
            </a:pPr>
            <a:r>
              <a:rPr sz="1307">
                <a:solidFill>
                  <a:schemeClr val="tx1"/>
                </a:solidFill>
              </a:rPr>
              <a:t>3</a:t>
            </a:r>
            <a:r>
              <a:rPr sz="1307" spc="-157">
                <a:solidFill>
                  <a:schemeClr val="tx1"/>
                </a:solidFill>
              </a:rPr>
              <a:t> </a:t>
            </a:r>
            <a:r>
              <a:rPr sz="1307">
                <a:solidFill>
                  <a:schemeClr val="tx1"/>
                </a:solidFill>
              </a:rPr>
              <a:t>/</a:t>
            </a:r>
            <a:r>
              <a:rPr sz="1307" spc="-222">
                <a:solidFill>
                  <a:schemeClr val="tx1"/>
                </a:solidFill>
              </a:rPr>
              <a:t> </a:t>
            </a:r>
            <a:r>
              <a:rPr sz="1307">
                <a:solidFill>
                  <a:schemeClr val="tx1"/>
                </a:solidFill>
              </a:rPr>
              <a:t>2</a:t>
            </a:r>
            <a:r>
              <a:rPr sz="1307" spc="-182">
                <a:solidFill>
                  <a:schemeClr val="tx1"/>
                </a:solidFill>
              </a:rPr>
              <a:t> </a:t>
            </a:r>
            <a:r>
              <a:rPr sz="1307">
                <a:solidFill>
                  <a:schemeClr val="tx1"/>
                </a:solidFill>
              </a:rPr>
              <a:t>/</a:t>
            </a:r>
            <a:r>
              <a:rPr sz="1307" spc="-182">
                <a:solidFill>
                  <a:schemeClr val="tx1"/>
                </a:solidFill>
              </a:rPr>
              <a:t> </a:t>
            </a:r>
            <a:r>
              <a:rPr sz="1307">
                <a:solidFill>
                  <a:schemeClr val="tx1"/>
                </a:solidFill>
              </a:rPr>
              <a:t>20XX</a:t>
            </a:r>
          </a:p>
        </p:txBody>
      </p:sp>
      <p:sp>
        <p:nvSpPr>
          <p:cNvPr id="83" name="Lorem ipsum, or lipsum as it is sometimes known, is dummy text used in laying out print, graphic or web designs."/>
          <p:cNvSpPr/>
          <p:nvPr/>
        </p:nvSpPr>
        <p:spPr>
          <a:xfrm>
            <a:off x="3850860" y="1673184"/>
            <a:ext cx="2592324" cy="10145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84" name="Lorem ipsum, or lipsum as it is sometimes known, is dummy text used in laying out print, graphic or web designs."/>
          <p:cNvSpPr/>
          <p:nvPr/>
        </p:nvSpPr>
        <p:spPr>
          <a:xfrm>
            <a:off x="3850860" y="4757097"/>
            <a:ext cx="2592324" cy="10145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85" name="Lorem ipsum, or lipsum as it is sometimes known, is dummy text used in laying out print, graphic or web designs."/>
          <p:cNvSpPr/>
          <p:nvPr/>
        </p:nvSpPr>
        <p:spPr>
          <a:xfrm>
            <a:off x="3850860" y="7953298"/>
            <a:ext cx="2592324" cy="10145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86" name="Lorem ipsum, or lipsum as it is sometimes known, is dummy text used in laying out print, graphic or web designs."/>
          <p:cNvSpPr/>
          <p:nvPr/>
        </p:nvSpPr>
        <p:spPr>
          <a:xfrm>
            <a:off x="454619" y="3142280"/>
            <a:ext cx="2592324" cy="10145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87" name="Lorem ipsum, or lipsum as it is sometimes known, is dummy text used in laying out print, graphic or web designs."/>
          <p:cNvSpPr/>
          <p:nvPr/>
        </p:nvSpPr>
        <p:spPr>
          <a:xfrm>
            <a:off x="454619" y="6312973"/>
            <a:ext cx="2592324" cy="10145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Contacts"/>
          <p:cNvSpPr/>
          <p:nvPr/>
        </p:nvSpPr>
        <p:spPr>
          <a:xfrm>
            <a:off x="428351" y="691535"/>
            <a:ext cx="5992862"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Contacts</a:t>
            </a:r>
          </a:p>
        </p:txBody>
      </p:sp>
      <p:sp>
        <p:nvSpPr>
          <p:cNvPr id="1035" name="Rectangle"/>
          <p:cNvSpPr/>
          <p:nvPr/>
        </p:nvSpPr>
        <p:spPr>
          <a:xfrm>
            <a:off x="1433750" y="1364137"/>
            <a:ext cx="3982065" cy="7732836"/>
          </a:xfrm>
          <a:prstGeom prst="rect">
            <a:avLst/>
          </a:prstGeom>
          <a:solidFill>
            <a:schemeClr val="accent3"/>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solidFill>
                <a:schemeClr val="tx1"/>
              </a:solidFill>
              <a:latin typeface="Ubuntu" panose="020B0504030602030204" pitchFamily="34" charset="0"/>
            </a:endParaRPr>
          </a:p>
        </p:txBody>
      </p:sp>
      <p:sp>
        <p:nvSpPr>
          <p:cNvPr id="1036" name="Rectangle"/>
          <p:cNvSpPr/>
          <p:nvPr/>
        </p:nvSpPr>
        <p:spPr>
          <a:xfrm>
            <a:off x="1433750" y="9185463"/>
            <a:ext cx="3982065" cy="718984"/>
          </a:xfrm>
          <a:prstGeom prst="rect">
            <a:avLst/>
          </a:prstGeom>
          <a:solidFill>
            <a:schemeClr val="accent4"/>
          </a:solidFill>
          <a:ln w="12700">
            <a:miter lim="400000"/>
          </a:ln>
        </p:spPr>
        <p:txBody>
          <a:bodyPr lIns="22123" tIns="22123" rIns="22123" bIns="22123" anchor="ctr"/>
          <a:lstStyle/>
          <a:p>
            <a:pPr marL="0" marR="0" defTabSz="503307">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397" dirty="0">
              <a:solidFill>
                <a:schemeClr val="tx1"/>
              </a:solidFill>
              <a:latin typeface="Ubuntu" panose="020B0504030602030204" pitchFamily="34" charset="0"/>
            </a:endParaRPr>
          </a:p>
        </p:txBody>
      </p:sp>
      <p:sp>
        <p:nvSpPr>
          <p:cNvPr id="1037" name="E-mail:"/>
          <p:cNvSpPr/>
          <p:nvPr/>
        </p:nvSpPr>
        <p:spPr>
          <a:xfrm>
            <a:off x="2830145" y="5879781"/>
            <a:ext cx="1178028" cy="201145"/>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307">
                <a:solidFill>
                  <a:schemeClr val="tx1"/>
                </a:solidFill>
              </a:rPr>
              <a:t>E-mail:</a:t>
            </a:r>
          </a:p>
        </p:txBody>
      </p:sp>
      <p:sp>
        <p:nvSpPr>
          <p:cNvPr id="1038" name="Address:"/>
          <p:cNvSpPr/>
          <p:nvPr/>
        </p:nvSpPr>
        <p:spPr>
          <a:xfrm>
            <a:off x="2830145" y="3015295"/>
            <a:ext cx="1178028" cy="201145"/>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307" dirty="0">
                <a:solidFill>
                  <a:schemeClr val="tx1"/>
                </a:solidFill>
              </a:rPr>
              <a:t>Address:</a:t>
            </a:r>
          </a:p>
        </p:txBody>
      </p:sp>
      <p:sp>
        <p:nvSpPr>
          <p:cNvPr id="1039" name="Phone:"/>
          <p:cNvSpPr/>
          <p:nvPr/>
        </p:nvSpPr>
        <p:spPr>
          <a:xfrm>
            <a:off x="2830145" y="4416259"/>
            <a:ext cx="1178028" cy="201145"/>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307" dirty="0">
                <a:solidFill>
                  <a:schemeClr val="tx1"/>
                </a:solidFill>
              </a:rPr>
              <a:t>Phone:</a:t>
            </a:r>
          </a:p>
        </p:txBody>
      </p:sp>
      <p:sp>
        <p:nvSpPr>
          <p:cNvPr id="1040" name="Social:"/>
          <p:cNvSpPr/>
          <p:nvPr/>
        </p:nvSpPr>
        <p:spPr>
          <a:xfrm>
            <a:off x="2830145" y="6918372"/>
            <a:ext cx="1178028" cy="201145"/>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307">
                <a:solidFill>
                  <a:schemeClr val="tx1"/>
                </a:solidFill>
              </a:rPr>
              <a:t>Social:</a:t>
            </a:r>
          </a:p>
        </p:txBody>
      </p:sp>
      <p:sp>
        <p:nvSpPr>
          <p:cNvPr id="1041" name="00 Happy Str.,…"/>
          <p:cNvSpPr/>
          <p:nvPr/>
        </p:nvSpPr>
        <p:spPr>
          <a:xfrm>
            <a:off x="2224843" y="3310951"/>
            <a:ext cx="2380310" cy="64248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00 Happy Str., </a:t>
            </a:r>
          </a:p>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000000 Your Town, US</a:t>
            </a:r>
          </a:p>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contact@email.com</a:t>
            </a:r>
          </a:p>
        </p:txBody>
      </p:sp>
      <p:sp>
        <p:nvSpPr>
          <p:cNvPr id="1042" name="Office: +1 111-000-000…"/>
          <p:cNvSpPr/>
          <p:nvPr/>
        </p:nvSpPr>
        <p:spPr>
          <a:xfrm>
            <a:off x="2224843" y="4711915"/>
            <a:ext cx="2380310" cy="64248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Office: +1 111-000-000</a:t>
            </a:r>
          </a:p>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Mobile: +1 111-000-0000</a:t>
            </a:r>
          </a:p>
          <a:p>
            <a:pPr marL="0" marR="0" defTabSz="414814">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307">
                <a:solidFill>
                  <a:schemeClr val="tx1"/>
                </a:solidFill>
              </a:rPr>
              <a:t>Hotline: 1800 - 2000</a:t>
            </a:r>
          </a:p>
        </p:txBody>
      </p:sp>
      <p:sp>
        <p:nvSpPr>
          <p:cNvPr id="1043" name="contact@email.com"/>
          <p:cNvSpPr/>
          <p:nvPr/>
        </p:nvSpPr>
        <p:spPr>
          <a:xfrm>
            <a:off x="2224843" y="6145535"/>
            <a:ext cx="2380310" cy="1999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contact@email.com</a:t>
            </a:r>
          </a:p>
        </p:txBody>
      </p:sp>
      <p:sp>
        <p:nvSpPr>
          <p:cNvPr id="1044" name="facebook.com/yourpage"/>
          <p:cNvSpPr/>
          <p:nvPr/>
        </p:nvSpPr>
        <p:spPr>
          <a:xfrm>
            <a:off x="2224843" y="7180350"/>
            <a:ext cx="2380310" cy="1999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10000"/>
              </a:lnSpc>
              <a:buClr>
                <a:srgbClr val="E9F6FA"/>
              </a:buClr>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facebook.com/yourpage</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trategy Goals &amp; Objectives"/>
          <p:cNvSpPr/>
          <p:nvPr/>
        </p:nvSpPr>
        <p:spPr>
          <a:xfrm>
            <a:off x="392809" y="691535"/>
            <a:ext cx="6028404"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Strategy Goals &amp; Objectives</a:t>
            </a:r>
          </a:p>
        </p:txBody>
      </p:sp>
      <p:sp>
        <p:nvSpPr>
          <p:cNvPr id="90" name="Square"/>
          <p:cNvSpPr/>
          <p:nvPr/>
        </p:nvSpPr>
        <p:spPr>
          <a:xfrm>
            <a:off x="420329" y="1629646"/>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1" name="Shape"/>
          <p:cNvSpPr/>
          <p:nvPr/>
        </p:nvSpPr>
        <p:spPr>
          <a:xfrm>
            <a:off x="614094" y="1834936"/>
            <a:ext cx="403738" cy="403738"/>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8"/>
                  <a:pt x="20178" y="20618"/>
                  <a:pt x="19636" y="20618"/>
                </a:cubicBezTo>
                <a:lnTo>
                  <a:pt x="1964" y="20618"/>
                </a:lnTo>
                <a:cubicBezTo>
                  <a:pt x="1422" y="20618"/>
                  <a:pt x="982" y="20178"/>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8345" y="10309"/>
                </a:moveTo>
                <a:lnTo>
                  <a:pt x="7899" y="10309"/>
                </a:lnTo>
                <a:cubicBezTo>
                  <a:pt x="7974" y="9863"/>
                  <a:pt x="8153" y="9453"/>
                  <a:pt x="8405" y="9099"/>
                </a:cubicBezTo>
                <a:lnTo>
                  <a:pt x="8717" y="9412"/>
                </a:lnTo>
                <a:cubicBezTo>
                  <a:pt x="8909" y="9604"/>
                  <a:pt x="9220" y="9604"/>
                  <a:pt x="9412" y="9412"/>
                </a:cubicBezTo>
                <a:cubicBezTo>
                  <a:pt x="9603" y="9220"/>
                  <a:pt x="9603" y="8909"/>
                  <a:pt x="9412" y="8717"/>
                </a:cubicBezTo>
                <a:lnTo>
                  <a:pt x="9101" y="8407"/>
                </a:lnTo>
                <a:cubicBezTo>
                  <a:pt x="9454" y="8157"/>
                  <a:pt x="9864" y="7979"/>
                  <a:pt x="10309" y="7904"/>
                </a:cubicBezTo>
                <a:lnTo>
                  <a:pt x="10309" y="8345"/>
                </a:lnTo>
                <a:cubicBezTo>
                  <a:pt x="10309" y="8617"/>
                  <a:pt x="10529" y="8836"/>
                  <a:pt x="10800" y="8836"/>
                </a:cubicBezTo>
                <a:cubicBezTo>
                  <a:pt x="11071" y="8836"/>
                  <a:pt x="11291" y="8617"/>
                  <a:pt x="11291" y="8345"/>
                </a:cubicBezTo>
                <a:lnTo>
                  <a:pt x="11291" y="7904"/>
                </a:lnTo>
                <a:cubicBezTo>
                  <a:pt x="11737" y="7979"/>
                  <a:pt x="12146" y="8157"/>
                  <a:pt x="12499" y="8407"/>
                </a:cubicBezTo>
                <a:lnTo>
                  <a:pt x="12188" y="8717"/>
                </a:lnTo>
                <a:cubicBezTo>
                  <a:pt x="11997" y="8909"/>
                  <a:pt x="11997" y="9220"/>
                  <a:pt x="12188" y="9412"/>
                </a:cubicBezTo>
                <a:cubicBezTo>
                  <a:pt x="12380" y="9604"/>
                  <a:pt x="12691" y="9604"/>
                  <a:pt x="12883" y="9412"/>
                </a:cubicBezTo>
                <a:lnTo>
                  <a:pt x="13195" y="9099"/>
                </a:lnTo>
                <a:cubicBezTo>
                  <a:pt x="13447" y="9453"/>
                  <a:pt x="13626" y="9863"/>
                  <a:pt x="13701" y="10309"/>
                </a:cubicBezTo>
                <a:lnTo>
                  <a:pt x="13255" y="10309"/>
                </a:lnTo>
                <a:cubicBezTo>
                  <a:pt x="12983" y="10309"/>
                  <a:pt x="12764" y="10529"/>
                  <a:pt x="12764" y="10800"/>
                </a:cubicBezTo>
                <a:cubicBezTo>
                  <a:pt x="12764" y="11071"/>
                  <a:pt x="12983" y="11291"/>
                  <a:pt x="13255" y="11291"/>
                </a:cubicBezTo>
                <a:lnTo>
                  <a:pt x="13701" y="11291"/>
                </a:lnTo>
                <a:cubicBezTo>
                  <a:pt x="13626" y="11738"/>
                  <a:pt x="13447" y="12147"/>
                  <a:pt x="13195" y="12501"/>
                </a:cubicBezTo>
                <a:lnTo>
                  <a:pt x="12883" y="12188"/>
                </a:lnTo>
                <a:cubicBezTo>
                  <a:pt x="12691" y="11997"/>
                  <a:pt x="12380" y="11997"/>
                  <a:pt x="12188" y="12188"/>
                </a:cubicBezTo>
                <a:cubicBezTo>
                  <a:pt x="11997" y="12380"/>
                  <a:pt x="11997" y="12691"/>
                  <a:pt x="12188" y="12883"/>
                </a:cubicBezTo>
                <a:lnTo>
                  <a:pt x="12499" y="13193"/>
                </a:lnTo>
                <a:cubicBezTo>
                  <a:pt x="12146" y="13444"/>
                  <a:pt x="11737" y="13621"/>
                  <a:pt x="11291" y="13696"/>
                </a:cubicBezTo>
                <a:lnTo>
                  <a:pt x="11291" y="13255"/>
                </a:lnTo>
                <a:cubicBezTo>
                  <a:pt x="11291" y="12983"/>
                  <a:pt x="11071" y="12764"/>
                  <a:pt x="10800" y="12764"/>
                </a:cubicBezTo>
                <a:cubicBezTo>
                  <a:pt x="10529" y="12764"/>
                  <a:pt x="10309" y="12983"/>
                  <a:pt x="10309" y="13255"/>
                </a:cubicBezTo>
                <a:lnTo>
                  <a:pt x="10309" y="13696"/>
                </a:lnTo>
                <a:cubicBezTo>
                  <a:pt x="9864" y="13621"/>
                  <a:pt x="9454" y="13444"/>
                  <a:pt x="9101" y="13193"/>
                </a:cubicBezTo>
                <a:lnTo>
                  <a:pt x="9412" y="12883"/>
                </a:lnTo>
                <a:cubicBezTo>
                  <a:pt x="9603" y="12691"/>
                  <a:pt x="9603" y="12380"/>
                  <a:pt x="9412" y="12188"/>
                </a:cubicBezTo>
                <a:cubicBezTo>
                  <a:pt x="9220" y="11997"/>
                  <a:pt x="8909" y="11997"/>
                  <a:pt x="8717" y="12188"/>
                </a:cubicBezTo>
                <a:lnTo>
                  <a:pt x="8405" y="12501"/>
                </a:lnTo>
                <a:cubicBezTo>
                  <a:pt x="8153" y="12147"/>
                  <a:pt x="7974" y="11738"/>
                  <a:pt x="7899" y="11291"/>
                </a:cubicBezTo>
                <a:lnTo>
                  <a:pt x="8345" y="11291"/>
                </a:lnTo>
                <a:cubicBezTo>
                  <a:pt x="8617" y="11291"/>
                  <a:pt x="8836" y="11071"/>
                  <a:pt x="8836" y="10800"/>
                </a:cubicBezTo>
                <a:cubicBezTo>
                  <a:pt x="8836" y="10529"/>
                  <a:pt x="8617" y="10309"/>
                  <a:pt x="8345" y="10309"/>
                </a:cubicBezTo>
                <a:moveTo>
                  <a:pt x="8023" y="13577"/>
                </a:moveTo>
                <a:lnTo>
                  <a:pt x="8023" y="13578"/>
                </a:lnTo>
                <a:cubicBezTo>
                  <a:pt x="8734" y="14288"/>
                  <a:pt x="9716" y="14727"/>
                  <a:pt x="10800" y="14727"/>
                </a:cubicBezTo>
                <a:cubicBezTo>
                  <a:pt x="11884" y="14727"/>
                  <a:pt x="12866" y="14288"/>
                  <a:pt x="13577" y="13578"/>
                </a:cubicBezTo>
                <a:lnTo>
                  <a:pt x="13577" y="13577"/>
                </a:lnTo>
                <a:lnTo>
                  <a:pt x="13577" y="13577"/>
                </a:lnTo>
                <a:cubicBezTo>
                  <a:pt x="14288" y="12866"/>
                  <a:pt x="14727" y="11884"/>
                  <a:pt x="14727" y="10800"/>
                </a:cubicBezTo>
                <a:cubicBezTo>
                  <a:pt x="14727" y="8631"/>
                  <a:pt x="12969" y="6873"/>
                  <a:pt x="10800" y="6873"/>
                </a:cubicBezTo>
                <a:cubicBezTo>
                  <a:pt x="8631" y="6873"/>
                  <a:pt x="6873" y="8631"/>
                  <a:pt x="6873" y="10800"/>
                </a:cubicBezTo>
                <a:cubicBezTo>
                  <a:pt x="6873" y="11884"/>
                  <a:pt x="7311" y="12866"/>
                  <a:pt x="8023" y="13577"/>
                </a:cubicBezTo>
                <a:cubicBezTo>
                  <a:pt x="8023" y="13577"/>
                  <a:pt x="8023" y="13577"/>
                  <a:pt x="8023" y="13577"/>
                </a:cubicBezTo>
                <a:close/>
                <a:moveTo>
                  <a:pt x="10800" y="11782"/>
                </a:moveTo>
                <a:cubicBezTo>
                  <a:pt x="11342" y="11782"/>
                  <a:pt x="11782" y="11342"/>
                  <a:pt x="11782" y="10800"/>
                </a:cubicBezTo>
                <a:cubicBezTo>
                  <a:pt x="11782" y="10258"/>
                  <a:pt x="11342" y="9818"/>
                  <a:pt x="10800" y="9818"/>
                </a:cubicBezTo>
                <a:cubicBezTo>
                  <a:pt x="10258" y="9818"/>
                  <a:pt x="9818" y="10258"/>
                  <a:pt x="9818" y="10800"/>
                </a:cubicBezTo>
                <a:cubicBezTo>
                  <a:pt x="9818" y="11342"/>
                  <a:pt x="10258" y="11782"/>
                  <a:pt x="10800" y="11782"/>
                </a:cubicBezTo>
                <a:moveTo>
                  <a:pt x="17673" y="5891"/>
                </a:moveTo>
                <a:cubicBezTo>
                  <a:pt x="17131" y="5891"/>
                  <a:pt x="16691" y="6331"/>
                  <a:pt x="16691" y="6873"/>
                </a:cubicBezTo>
                <a:lnTo>
                  <a:pt x="16691" y="7855"/>
                </a:lnTo>
                <a:cubicBezTo>
                  <a:pt x="16691" y="8396"/>
                  <a:pt x="17131" y="8836"/>
                  <a:pt x="17673" y="8836"/>
                </a:cubicBezTo>
                <a:lnTo>
                  <a:pt x="17673" y="12764"/>
                </a:lnTo>
                <a:cubicBezTo>
                  <a:pt x="17131" y="12764"/>
                  <a:pt x="16691" y="13204"/>
                  <a:pt x="16691" y="13745"/>
                </a:cubicBezTo>
                <a:lnTo>
                  <a:pt x="16691" y="14727"/>
                </a:lnTo>
                <a:cubicBezTo>
                  <a:pt x="16691" y="15270"/>
                  <a:pt x="17131" y="15709"/>
                  <a:pt x="17673" y="15709"/>
                </a:cubicBezTo>
                <a:lnTo>
                  <a:pt x="17673" y="17673"/>
                </a:lnTo>
                <a:lnTo>
                  <a:pt x="3927" y="17673"/>
                </a:lnTo>
                <a:lnTo>
                  <a:pt x="3927" y="3927"/>
                </a:lnTo>
                <a:lnTo>
                  <a:pt x="17673" y="3927"/>
                </a:lnTo>
                <a:cubicBezTo>
                  <a:pt x="17673" y="3927"/>
                  <a:pt x="17673" y="5891"/>
                  <a:pt x="17673" y="5891"/>
                </a:cubicBezTo>
                <a:close/>
                <a:moveTo>
                  <a:pt x="18655" y="5891"/>
                </a:moveTo>
                <a:lnTo>
                  <a:pt x="18655" y="2945"/>
                </a:lnTo>
                <a:lnTo>
                  <a:pt x="2945" y="2945"/>
                </a:lnTo>
                <a:lnTo>
                  <a:pt x="2945" y="18655"/>
                </a:lnTo>
                <a:lnTo>
                  <a:pt x="18655" y="18655"/>
                </a:lnTo>
                <a:lnTo>
                  <a:pt x="18655" y="15709"/>
                </a:lnTo>
                <a:cubicBezTo>
                  <a:pt x="19196" y="15709"/>
                  <a:pt x="19636" y="15270"/>
                  <a:pt x="19636" y="14727"/>
                </a:cubicBezTo>
                <a:lnTo>
                  <a:pt x="19636" y="13745"/>
                </a:lnTo>
                <a:cubicBezTo>
                  <a:pt x="19636" y="13204"/>
                  <a:pt x="19196" y="12764"/>
                  <a:pt x="18655" y="12764"/>
                </a:cubicBezTo>
                <a:lnTo>
                  <a:pt x="18655" y="8836"/>
                </a:lnTo>
                <a:cubicBezTo>
                  <a:pt x="19196" y="8836"/>
                  <a:pt x="19636" y="8396"/>
                  <a:pt x="19636" y="7855"/>
                </a:cubicBezTo>
                <a:lnTo>
                  <a:pt x="19636" y="6873"/>
                </a:lnTo>
                <a:cubicBezTo>
                  <a:pt x="19636" y="6331"/>
                  <a:pt x="19196" y="5891"/>
                  <a:pt x="18655" y="5891"/>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92" name="Reliability"/>
          <p:cNvSpPr/>
          <p:nvPr/>
        </p:nvSpPr>
        <p:spPr>
          <a:xfrm>
            <a:off x="1527989" y="1471795"/>
            <a:ext cx="189701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Reliability</a:t>
            </a:r>
          </a:p>
        </p:txBody>
      </p:sp>
      <p:sp>
        <p:nvSpPr>
          <p:cNvPr id="93" name="Square"/>
          <p:cNvSpPr/>
          <p:nvPr/>
        </p:nvSpPr>
        <p:spPr>
          <a:xfrm>
            <a:off x="420329" y="4271085"/>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4" name="Best Services"/>
          <p:cNvSpPr/>
          <p:nvPr/>
        </p:nvSpPr>
        <p:spPr>
          <a:xfrm>
            <a:off x="1527989" y="4039547"/>
            <a:ext cx="189701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Best Services</a:t>
            </a:r>
          </a:p>
        </p:txBody>
      </p:sp>
      <p:sp>
        <p:nvSpPr>
          <p:cNvPr id="95" name="Shape"/>
          <p:cNvSpPr/>
          <p:nvPr/>
        </p:nvSpPr>
        <p:spPr>
          <a:xfrm>
            <a:off x="702392" y="4473916"/>
            <a:ext cx="232287" cy="431391"/>
          </a:xfrm>
          <a:custGeom>
            <a:avLst/>
            <a:gdLst/>
            <a:ahLst/>
            <a:cxnLst>
              <a:cxn ang="0">
                <a:pos x="wd2" y="hd2"/>
              </a:cxn>
              <a:cxn ang="5400000">
                <a:pos x="wd2" y="hd2"/>
              </a:cxn>
              <a:cxn ang="10800000">
                <a:pos x="wd2" y="hd2"/>
              </a:cxn>
              <a:cxn ang="16200000">
                <a:pos x="wd2" y="hd2"/>
              </a:cxn>
            </a:cxnLst>
            <a:rect l="0" t="0" r="r" b="b"/>
            <a:pathLst>
              <a:path w="21600" h="21600" extrusionOk="0">
                <a:moveTo>
                  <a:pt x="9507" y="18651"/>
                </a:moveTo>
                <a:lnTo>
                  <a:pt x="10795" y="12327"/>
                </a:lnTo>
                <a:lnTo>
                  <a:pt x="10781" y="12326"/>
                </a:lnTo>
                <a:cubicBezTo>
                  <a:pt x="10785" y="12308"/>
                  <a:pt x="10800" y="12292"/>
                  <a:pt x="10800" y="12273"/>
                </a:cubicBezTo>
                <a:cubicBezTo>
                  <a:pt x="10800" y="12001"/>
                  <a:pt x="10398" y="11782"/>
                  <a:pt x="9900" y="11782"/>
                </a:cubicBezTo>
                <a:lnTo>
                  <a:pt x="2149" y="11782"/>
                </a:lnTo>
                <a:lnTo>
                  <a:pt x="8749" y="982"/>
                </a:lnTo>
                <a:lnTo>
                  <a:pt x="15850" y="982"/>
                </a:lnTo>
                <a:lnTo>
                  <a:pt x="11436" y="8190"/>
                </a:lnTo>
                <a:lnTo>
                  <a:pt x="11447" y="8192"/>
                </a:lnTo>
                <a:cubicBezTo>
                  <a:pt x="11417" y="8241"/>
                  <a:pt x="11391" y="8291"/>
                  <a:pt x="11391" y="8345"/>
                </a:cubicBezTo>
                <a:cubicBezTo>
                  <a:pt x="11391" y="8617"/>
                  <a:pt x="11794" y="8836"/>
                  <a:pt x="12291" y="8836"/>
                </a:cubicBezTo>
                <a:lnTo>
                  <a:pt x="19195" y="8836"/>
                </a:lnTo>
                <a:cubicBezTo>
                  <a:pt x="19195" y="8836"/>
                  <a:pt x="9507" y="18651"/>
                  <a:pt x="9507" y="18651"/>
                </a:cubicBezTo>
                <a:close/>
                <a:moveTo>
                  <a:pt x="21600" y="8345"/>
                </a:moveTo>
                <a:cubicBezTo>
                  <a:pt x="21600" y="8074"/>
                  <a:pt x="21197" y="7855"/>
                  <a:pt x="20700" y="7855"/>
                </a:cubicBezTo>
                <a:lnTo>
                  <a:pt x="13541" y="7855"/>
                </a:lnTo>
                <a:lnTo>
                  <a:pt x="17954" y="646"/>
                </a:lnTo>
                <a:lnTo>
                  <a:pt x="17944" y="644"/>
                </a:lnTo>
                <a:cubicBezTo>
                  <a:pt x="17974" y="595"/>
                  <a:pt x="18000" y="546"/>
                  <a:pt x="18000" y="491"/>
                </a:cubicBezTo>
                <a:cubicBezTo>
                  <a:pt x="18000" y="220"/>
                  <a:pt x="17598" y="0"/>
                  <a:pt x="17100" y="0"/>
                </a:cubicBezTo>
                <a:lnTo>
                  <a:pt x="8101" y="0"/>
                </a:lnTo>
                <a:cubicBezTo>
                  <a:pt x="7703" y="0"/>
                  <a:pt x="7376" y="143"/>
                  <a:pt x="7257" y="338"/>
                </a:cubicBezTo>
                <a:lnTo>
                  <a:pt x="7246" y="336"/>
                </a:lnTo>
                <a:lnTo>
                  <a:pt x="47" y="12117"/>
                </a:lnTo>
                <a:lnTo>
                  <a:pt x="57" y="12120"/>
                </a:lnTo>
                <a:cubicBezTo>
                  <a:pt x="27" y="12168"/>
                  <a:pt x="0" y="12219"/>
                  <a:pt x="0" y="12273"/>
                </a:cubicBezTo>
                <a:cubicBezTo>
                  <a:pt x="0" y="12544"/>
                  <a:pt x="403" y="12764"/>
                  <a:pt x="900" y="12764"/>
                </a:cubicBezTo>
                <a:lnTo>
                  <a:pt x="8895" y="12764"/>
                </a:lnTo>
                <a:lnTo>
                  <a:pt x="7206" y="21055"/>
                </a:lnTo>
                <a:lnTo>
                  <a:pt x="7220" y="21056"/>
                </a:lnTo>
                <a:cubicBezTo>
                  <a:pt x="7216" y="21075"/>
                  <a:pt x="7200" y="21091"/>
                  <a:pt x="7200" y="21109"/>
                </a:cubicBezTo>
                <a:cubicBezTo>
                  <a:pt x="7200" y="21380"/>
                  <a:pt x="7603" y="21600"/>
                  <a:pt x="8101" y="21600"/>
                </a:cubicBezTo>
                <a:cubicBezTo>
                  <a:pt x="8464" y="21600"/>
                  <a:pt x="8761" y="21480"/>
                  <a:pt x="8900" y="21310"/>
                </a:cubicBezTo>
                <a:lnTo>
                  <a:pt x="8918" y="21315"/>
                </a:lnTo>
                <a:lnTo>
                  <a:pt x="21517" y="8552"/>
                </a:lnTo>
                <a:lnTo>
                  <a:pt x="21513" y="8551"/>
                </a:lnTo>
                <a:cubicBezTo>
                  <a:pt x="21567" y="8487"/>
                  <a:pt x="21600" y="8419"/>
                  <a:pt x="21600" y="8345"/>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96" name="Square"/>
          <p:cNvSpPr/>
          <p:nvPr/>
        </p:nvSpPr>
        <p:spPr>
          <a:xfrm>
            <a:off x="420329" y="6886253"/>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97" name="Profit Increasing"/>
          <p:cNvSpPr/>
          <p:nvPr/>
        </p:nvSpPr>
        <p:spPr>
          <a:xfrm>
            <a:off x="1527989" y="6654715"/>
            <a:ext cx="189701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Profit Increasing</a:t>
            </a:r>
          </a:p>
        </p:txBody>
      </p:sp>
      <p:sp>
        <p:nvSpPr>
          <p:cNvPr id="98" name="Shape"/>
          <p:cNvSpPr/>
          <p:nvPr/>
        </p:nvSpPr>
        <p:spPr>
          <a:xfrm>
            <a:off x="624963" y="7137897"/>
            <a:ext cx="387145" cy="282063"/>
          </a:xfrm>
          <a:custGeom>
            <a:avLst/>
            <a:gdLst/>
            <a:ahLst/>
            <a:cxnLst>
              <a:cxn ang="0">
                <a:pos x="wd2" y="hd2"/>
              </a:cxn>
              <a:cxn ang="5400000">
                <a:pos x="wd2" y="hd2"/>
              </a:cxn>
              <a:cxn ang="10800000">
                <a:pos x="wd2" y="hd2"/>
              </a:cxn>
              <a:cxn ang="16200000">
                <a:pos x="wd2" y="hd2"/>
              </a:cxn>
            </a:cxnLst>
            <a:rect l="0" t="0" r="r" b="b"/>
            <a:pathLst>
              <a:path w="21600" h="21600" extrusionOk="0">
                <a:moveTo>
                  <a:pt x="9916" y="11782"/>
                </a:moveTo>
                <a:cubicBezTo>
                  <a:pt x="9916" y="11929"/>
                  <a:pt x="9939" y="12054"/>
                  <a:pt x="9982" y="12159"/>
                </a:cubicBezTo>
                <a:cubicBezTo>
                  <a:pt x="10026" y="12263"/>
                  <a:pt x="10082" y="12351"/>
                  <a:pt x="10151" y="12425"/>
                </a:cubicBezTo>
                <a:cubicBezTo>
                  <a:pt x="10219" y="12498"/>
                  <a:pt x="10298" y="12557"/>
                  <a:pt x="10388" y="12604"/>
                </a:cubicBezTo>
                <a:cubicBezTo>
                  <a:pt x="10478" y="12650"/>
                  <a:pt x="10513" y="12688"/>
                  <a:pt x="10605" y="12719"/>
                </a:cubicBezTo>
                <a:lnTo>
                  <a:pt x="10605" y="10882"/>
                </a:lnTo>
                <a:cubicBezTo>
                  <a:pt x="10368" y="10882"/>
                  <a:pt x="10241" y="10952"/>
                  <a:pt x="10111" y="11090"/>
                </a:cubicBezTo>
                <a:cubicBezTo>
                  <a:pt x="9981" y="11227"/>
                  <a:pt x="9916" y="11458"/>
                  <a:pt x="9916" y="11782"/>
                </a:cubicBezTo>
                <a:moveTo>
                  <a:pt x="11501" y="14278"/>
                </a:moveTo>
                <a:cubicBezTo>
                  <a:pt x="11425" y="14199"/>
                  <a:pt x="11338" y="14135"/>
                  <a:pt x="11242" y="14086"/>
                </a:cubicBezTo>
                <a:cubicBezTo>
                  <a:pt x="11145" y="14037"/>
                  <a:pt x="11102" y="13994"/>
                  <a:pt x="11001" y="13958"/>
                </a:cubicBezTo>
                <a:lnTo>
                  <a:pt x="11001" y="16096"/>
                </a:lnTo>
                <a:cubicBezTo>
                  <a:pt x="11238" y="16071"/>
                  <a:pt x="11377" y="15975"/>
                  <a:pt x="11528" y="15806"/>
                </a:cubicBezTo>
                <a:cubicBezTo>
                  <a:pt x="11680" y="15638"/>
                  <a:pt x="11756" y="15371"/>
                  <a:pt x="11756" y="15004"/>
                </a:cubicBezTo>
                <a:cubicBezTo>
                  <a:pt x="11756" y="14833"/>
                  <a:pt x="11733" y="14689"/>
                  <a:pt x="11686" y="14572"/>
                </a:cubicBezTo>
                <a:cubicBezTo>
                  <a:pt x="11640" y="14456"/>
                  <a:pt x="11579" y="14358"/>
                  <a:pt x="11501" y="14278"/>
                </a:cubicBezTo>
                <a:moveTo>
                  <a:pt x="12385" y="15751"/>
                </a:moveTo>
                <a:cubicBezTo>
                  <a:pt x="12304" y="16006"/>
                  <a:pt x="12193" y="16216"/>
                  <a:pt x="12052" y="16385"/>
                </a:cubicBezTo>
                <a:cubicBezTo>
                  <a:pt x="11911" y="16553"/>
                  <a:pt x="11747" y="16681"/>
                  <a:pt x="11558" y="16770"/>
                </a:cubicBezTo>
                <a:cubicBezTo>
                  <a:pt x="11369" y="16859"/>
                  <a:pt x="11221" y="16910"/>
                  <a:pt x="11001" y="16922"/>
                </a:cubicBezTo>
                <a:lnTo>
                  <a:pt x="11001" y="17549"/>
                </a:lnTo>
                <a:lnTo>
                  <a:pt x="10605" y="17549"/>
                </a:lnTo>
                <a:lnTo>
                  <a:pt x="10605" y="16922"/>
                </a:lnTo>
                <a:cubicBezTo>
                  <a:pt x="10368" y="16915"/>
                  <a:pt x="10206" y="16863"/>
                  <a:pt x="10009" y="16766"/>
                </a:cubicBezTo>
                <a:cubicBezTo>
                  <a:pt x="9811" y="16667"/>
                  <a:pt x="9642" y="16528"/>
                  <a:pt x="9501" y="16348"/>
                </a:cubicBezTo>
                <a:cubicBezTo>
                  <a:pt x="9361" y="16168"/>
                  <a:pt x="9252" y="15946"/>
                  <a:pt x="9175" y="15683"/>
                </a:cubicBezTo>
                <a:cubicBezTo>
                  <a:pt x="9098" y="15420"/>
                  <a:pt x="9062" y="15117"/>
                  <a:pt x="9066" y="14775"/>
                </a:cubicBezTo>
                <a:lnTo>
                  <a:pt x="9818" y="14775"/>
                </a:lnTo>
                <a:cubicBezTo>
                  <a:pt x="9813" y="15178"/>
                  <a:pt x="9877" y="15496"/>
                  <a:pt x="10009" y="15729"/>
                </a:cubicBezTo>
                <a:cubicBezTo>
                  <a:pt x="10140" y="15961"/>
                  <a:pt x="10302" y="16083"/>
                  <a:pt x="10605" y="16096"/>
                </a:cubicBezTo>
                <a:lnTo>
                  <a:pt x="10605" y="13875"/>
                </a:lnTo>
                <a:cubicBezTo>
                  <a:pt x="10425" y="13807"/>
                  <a:pt x="10302" y="13726"/>
                  <a:pt x="10124" y="13631"/>
                </a:cubicBezTo>
                <a:cubicBezTo>
                  <a:pt x="9946" y="13537"/>
                  <a:pt x="9786" y="13414"/>
                  <a:pt x="9643" y="13264"/>
                </a:cubicBezTo>
                <a:cubicBezTo>
                  <a:pt x="9500" y="13115"/>
                  <a:pt x="9385" y="12927"/>
                  <a:pt x="9297" y="12700"/>
                </a:cubicBezTo>
                <a:cubicBezTo>
                  <a:pt x="9209" y="12474"/>
                  <a:pt x="9165" y="12192"/>
                  <a:pt x="9165" y="11855"/>
                </a:cubicBezTo>
                <a:cubicBezTo>
                  <a:pt x="9165" y="11562"/>
                  <a:pt x="9205" y="11304"/>
                  <a:pt x="9287" y="11080"/>
                </a:cubicBezTo>
                <a:cubicBezTo>
                  <a:pt x="9368" y="10857"/>
                  <a:pt x="9478" y="10670"/>
                  <a:pt x="9617" y="10520"/>
                </a:cubicBezTo>
                <a:cubicBezTo>
                  <a:pt x="9755" y="10370"/>
                  <a:pt x="9914" y="10256"/>
                  <a:pt x="10094" y="10176"/>
                </a:cubicBezTo>
                <a:cubicBezTo>
                  <a:pt x="10274" y="10097"/>
                  <a:pt x="10407" y="10057"/>
                  <a:pt x="10605" y="10057"/>
                </a:cubicBezTo>
                <a:lnTo>
                  <a:pt x="10605" y="9455"/>
                </a:lnTo>
                <a:lnTo>
                  <a:pt x="11001" y="9455"/>
                </a:lnTo>
                <a:lnTo>
                  <a:pt x="11001" y="10057"/>
                </a:lnTo>
                <a:cubicBezTo>
                  <a:pt x="11199" y="10057"/>
                  <a:pt x="11329" y="10093"/>
                  <a:pt x="11505" y="10167"/>
                </a:cubicBezTo>
                <a:cubicBezTo>
                  <a:pt x="11681" y="10240"/>
                  <a:pt x="11834" y="10350"/>
                  <a:pt x="11963" y="10498"/>
                </a:cubicBezTo>
                <a:cubicBezTo>
                  <a:pt x="12093" y="10644"/>
                  <a:pt x="12196" y="10831"/>
                  <a:pt x="12273" y="11057"/>
                </a:cubicBezTo>
                <a:cubicBezTo>
                  <a:pt x="12350" y="11284"/>
                  <a:pt x="12388" y="11547"/>
                  <a:pt x="12388" y="11847"/>
                </a:cubicBezTo>
                <a:lnTo>
                  <a:pt x="11637" y="11847"/>
                </a:lnTo>
                <a:cubicBezTo>
                  <a:pt x="11628" y="11534"/>
                  <a:pt x="11570" y="11296"/>
                  <a:pt x="11463" y="11130"/>
                </a:cubicBezTo>
                <a:cubicBezTo>
                  <a:pt x="11355" y="10965"/>
                  <a:pt x="11238" y="10882"/>
                  <a:pt x="11001" y="10882"/>
                </a:cubicBezTo>
                <a:lnTo>
                  <a:pt x="11001" y="12819"/>
                </a:lnTo>
                <a:cubicBezTo>
                  <a:pt x="11199" y="12894"/>
                  <a:pt x="11336" y="12978"/>
                  <a:pt x="11525" y="13076"/>
                </a:cubicBezTo>
                <a:cubicBezTo>
                  <a:pt x="11714" y="13175"/>
                  <a:pt x="11881" y="13300"/>
                  <a:pt x="12026" y="13453"/>
                </a:cubicBezTo>
                <a:cubicBezTo>
                  <a:pt x="12171" y="13605"/>
                  <a:pt x="12287" y="13795"/>
                  <a:pt x="12375" y="14021"/>
                </a:cubicBezTo>
                <a:cubicBezTo>
                  <a:pt x="12463" y="14248"/>
                  <a:pt x="12507" y="14526"/>
                  <a:pt x="12507" y="14857"/>
                </a:cubicBezTo>
                <a:cubicBezTo>
                  <a:pt x="12507" y="15199"/>
                  <a:pt x="12466" y="15497"/>
                  <a:pt x="12385" y="15751"/>
                </a:cubicBezTo>
                <a:moveTo>
                  <a:pt x="10800" y="8100"/>
                </a:moveTo>
                <a:cubicBezTo>
                  <a:pt x="8631" y="8100"/>
                  <a:pt x="6873" y="10518"/>
                  <a:pt x="6873" y="13500"/>
                </a:cubicBezTo>
                <a:cubicBezTo>
                  <a:pt x="6873" y="16483"/>
                  <a:pt x="8631" y="18900"/>
                  <a:pt x="10800" y="18900"/>
                </a:cubicBezTo>
                <a:cubicBezTo>
                  <a:pt x="12969" y="18900"/>
                  <a:pt x="14727" y="16483"/>
                  <a:pt x="14727" y="13500"/>
                </a:cubicBezTo>
                <a:cubicBezTo>
                  <a:pt x="14727" y="10518"/>
                  <a:pt x="12969" y="8100"/>
                  <a:pt x="10800" y="8100"/>
                </a:cubicBezTo>
                <a:moveTo>
                  <a:pt x="17182" y="17550"/>
                </a:moveTo>
                <a:lnTo>
                  <a:pt x="16200" y="17550"/>
                </a:lnTo>
                <a:cubicBezTo>
                  <a:pt x="15929" y="17550"/>
                  <a:pt x="15709" y="17852"/>
                  <a:pt x="15709" y="18225"/>
                </a:cubicBezTo>
                <a:cubicBezTo>
                  <a:pt x="15709" y="18598"/>
                  <a:pt x="15929" y="18900"/>
                  <a:pt x="16200" y="18900"/>
                </a:cubicBezTo>
                <a:lnTo>
                  <a:pt x="17182" y="18900"/>
                </a:lnTo>
                <a:cubicBezTo>
                  <a:pt x="17453" y="18900"/>
                  <a:pt x="17673" y="18598"/>
                  <a:pt x="17673" y="18225"/>
                </a:cubicBezTo>
                <a:cubicBezTo>
                  <a:pt x="17673" y="17852"/>
                  <a:pt x="17453" y="17550"/>
                  <a:pt x="17182" y="17550"/>
                </a:cubicBezTo>
                <a:moveTo>
                  <a:pt x="20127" y="8100"/>
                </a:moveTo>
                <a:cubicBezTo>
                  <a:pt x="19856" y="8100"/>
                  <a:pt x="19636" y="7798"/>
                  <a:pt x="19636" y="7425"/>
                </a:cubicBezTo>
                <a:cubicBezTo>
                  <a:pt x="19636" y="7052"/>
                  <a:pt x="19856" y="6750"/>
                  <a:pt x="20127" y="6750"/>
                </a:cubicBezTo>
                <a:cubicBezTo>
                  <a:pt x="20399" y="6750"/>
                  <a:pt x="20618" y="7052"/>
                  <a:pt x="20618" y="7425"/>
                </a:cubicBezTo>
                <a:cubicBezTo>
                  <a:pt x="20618" y="7798"/>
                  <a:pt x="20399" y="8100"/>
                  <a:pt x="20127" y="8100"/>
                </a:cubicBezTo>
                <a:moveTo>
                  <a:pt x="20618" y="17674"/>
                </a:moveTo>
                <a:cubicBezTo>
                  <a:pt x="20464" y="17599"/>
                  <a:pt x="20300" y="17550"/>
                  <a:pt x="20127" y="17550"/>
                </a:cubicBezTo>
                <a:cubicBezTo>
                  <a:pt x="19314" y="17550"/>
                  <a:pt x="18655" y="18457"/>
                  <a:pt x="18655" y="19575"/>
                </a:cubicBezTo>
                <a:cubicBezTo>
                  <a:pt x="18655" y="19813"/>
                  <a:pt x="18690" y="20038"/>
                  <a:pt x="18745" y="20250"/>
                </a:cubicBezTo>
                <a:lnTo>
                  <a:pt x="2855" y="20250"/>
                </a:lnTo>
                <a:cubicBezTo>
                  <a:pt x="2910" y="20038"/>
                  <a:pt x="2945" y="19813"/>
                  <a:pt x="2945" y="19575"/>
                </a:cubicBezTo>
                <a:cubicBezTo>
                  <a:pt x="2945" y="18457"/>
                  <a:pt x="2286" y="17550"/>
                  <a:pt x="1473" y="17550"/>
                </a:cubicBezTo>
                <a:cubicBezTo>
                  <a:pt x="1300" y="17550"/>
                  <a:pt x="1136" y="17599"/>
                  <a:pt x="982" y="17674"/>
                </a:cubicBezTo>
                <a:lnTo>
                  <a:pt x="982" y="9326"/>
                </a:lnTo>
                <a:cubicBezTo>
                  <a:pt x="1136" y="9402"/>
                  <a:pt x="1300" y="9450"/>
                  <a:pt x="1473" y="9450"/>
                </a:cubicBezTo>
                <a:cubicBezTo>
                  <a:pt x="2286" y="9450"/>
                  <a:pt x="2945" y="8544"/>
                  <a:pt x="2945" y="7425"/>
                </a:cubicBezTo>
                <a:cubicBezTo>
                  <a:pt x="2945" y="7187"/>
                  <a:pt x="2910" y="6962"/>
                  <a:pt x="2855" y="6750"/>
                </a:cubicBezTo>
                <a:lnTo>
                  <a:pt x="18745" y="6750"/>
                </a:lnTo>
                <a:cubicBezTo>
                  <a:pt x="18690" y="6962"/>
                  <a:pt x="18655" y="7187"/>
                  <a:pt x="18655" y="7425"/>
                </a:cubicBezTo>
                <a:cubicBezTo>
                  <a:pt x="18655" y="8544"/>
                  <a:pt x="19314" y="9450"/>
                  <a:pt x="20127" y="9450"/>
                </a:cubicBezTo>
                <a:cubicBezTo>
                  <a:pt x="20300" y="9450"/>
                  <a:pt x="20464" y="9402"/>
                  <a:pt x="20618" y="9326"/>
                </a:cubicBezTo>
                <a:cubicBezTo>
                  <a:pt x="20618" y="9326"/>
                  <a:pt x="20618" y="17674"/>
                  <a:pt x="20618" y="17674"/>
                </a:cubicBezTo>
                <a:close/>
                <a:moveTo>
                  <a:pt x="20127" y="20250"/>
                </a:moveTo>
                <a:cubicBezTo>
                  <a:pt x="19856" y="20250"/>
                  <a:pt x="19636" y="19948"/>
                  <a:pt x="19636" y="19575"/>
                </a:cubicBezTo>
                <a:cubicBezTo>
                  <a:pt x="19636" y="19203"/>
                  <a:pt x="19856" y="18900"/>
                  <a:pt x="20127" y="18900"/>
                </a:cubicBezTo>
                <a:cubicBezTo>
                  <a:pt x="20399" y="18900"/>
                  <a:pt x="20618" y="19203"/>
                  <a:pt x="20618" y="19575"/>
                </a:cubicBezTo>
                <a:cubicBezTo>
                  <a:pt x="20618" y="19948"/>
                  <a:pt x="20399" y="20250"/>
                  <a:pt x="20127" y="20250"/>
                </a:cubicBezTo>
                <a:moveTo>
                  <a:pt x="1473" y="20250"/>
                </a:moveTo>
                <a:cubicBezTo>
                  <a:pt x="1201" y="20250"/>
                  <a:pt x="982" y="19948"/>
                  <a:pt x="982" y="19575"/>
                </a:cubicBezTo>
                <a:cubicBezTo>
                  <a:pt x="982" y="19203"/>
                  <a:pt x="1201" y="18900"/>
                  <a:pt x="1473" y="18900"/>
                </a:cubicBezTo>
                <a:cubicBezTo>
                  <a:pt x="1744" y="18900"/>
                  <a:pt x="1964" y="19203"/>
                  <a:pt x="1964" y="19575"/>
                </a:cubicBezTo>
                <a:cubicBezTo>
                  <a:pt x="1964" y="19948"/>
                  <a:pt x="1744" y="20250"/>
                  <a:pt x="1473" y="20250"/>
                </a:cubicBezTo>
                <a:moveTo>
                  <a:pt x="1473" y="6750"/>
                </a:moveTo>
                <a:cubicBezTo>
                  <a:pt x="1744" y="6750"/>
                  <a:pt x="1964" y="7052"/>
                  <a:pt x="1964" y="7425"/>
                </a:cubicBezTo>
                <a:cubicBezTo>
                  <a:pt x="1964" y="7798"/>
                  <a:pt x="1744" y="8100"/>
                  <a:pt x="1473" y="8100"/>
                </a:cubicBezTo>
                <a:cubicBezTo>
                  <a:pt x="1201" y="8100"/>
                  <a:pt x="982" y="7798"/>
                  <a:pt x="982" y="7425"/>
                </a:cubicBezTo>
                <a:cubicBezTo>
                  <a:pt x="982" y="7052"/>
                  <a:pt x="1201" y="6750"/>
                  <a:pt x="1473" y="6750"/>
                </a:cubicBezTo>
                <a:moveTo>
                  <a:pt x="20618" y="5400"/>
                </a:moveTo>
                <a:lnTo>
                  <a:pt x="982" y="5400"/>
                </a:lnTo>
                <a:cubicBezTo>
                  <a:pt x="440" y="5400"/>
                  <a:pt x="0" y="6004"/>
                  <a:pt x="0" y="6750"/>
                </a:cubicBezTo>
                <a:lnTo>
                  <a:pt x="0" y="20250"/>
                </a:lnTo>
                <a:cubicBezTo>
                  <a:pt x="0" y="20996"/>
                  <a:pt x="440" y="21600"/>
                  <a:pt x="982" y="21600"/>
                </a:cubicBezTo>
                <a:lnTo>
                  <a:pt x="20618" y="21600"/>
                </a:lnTo>
                <a:cubicBezTo>
                  <a:pt x="21160" y="21600"/>
                  <a:pt x="21600" y="20996"/>
                  <a:pt x="21600" y="20250"/>
                </a:cubicBezTo>
                <a:lnTo>
                  <a:pt x="21600" y="6750"/>
                </a:lnTo>
                <a:cubicBezTo>
                  <a:pt x="21600" y="6004"/>
                  <a:pt x="21160" y="5400"/>
                  <a:pt x="20618" y="5400"/>
                </a:cubicBezTo>
                <a:moveTo>
                  <a:pt x="2455" y="4050"/>
                </a:moveTo>
                <a:lnTo>
                  <a:pt x="19145" y="4050"/>
                </a:lnTo>
                <a:cubicBezTo>
                  <a:pt x="19417" y="4050"/>
                  <a:pt x="19636" y="3748"/>
                  <a:pt x="19636" y="3376"/>
                </a:cubicBezTo>
                <a:cubicBezTo>
                  <a:pt x="19636" y="3002"/>
                  <a:pt x="19417" y="2700"/>
                  <a:pt x="19145" y="2700"/>
                </a:cubicBezTo>
                <a:lnTo>
                  <a:pt x="2455" y="2700"/>
                </a:lnTo>
                <a:cubicBezTo>
                  <a:pt x="2183" y="2700"/>
                  <a:pt x="1964" y="3002"/>
                  <a:pt x="1964" y="3376"/>
                </a:cubicBezTo>
                <a:cubicBezTo>
                  <a:pt x="1964" y="3748"/>
                  <a:pt x="2183" y="4050"/>
                  <a:pt x="2455" y="4050"/>
                </a:cubicBezTo>
                <a:moveTo>
                  <a:pt x="4418" y="1350"/>
                </a:moveTo>
                <a:lnTo>
                  <a:pt x="17182" y="1350"/>
                </a:lnTo>
                <a:cubicBezTo>
                  <a:pt x="17453" y="1350"/>
                  <a:pt x="17673" y="1048"/>
                  <a:pt x="17673" y="675"/>
                </a:cubicBezTo>
                <a:cubicBezTo>
                  <a:pt x="17673" y="302"/>
                  <a:pt x="17453" y="0"/>
                  <a:pt x="17182" y="0"/>
                </a:cubicBezTo>
                <a:lnTo>
                  <a:pt x="4418" y="0"/>
                </a:lnTo>
                <a:cubicBezTo>
                  <a:pt x="4147" y="0"/>
                  <a:pt x="3927" y="302"/>
                  <a:pt x="3927" y="675"/>
                </a:cubicBezTo>
                <a:cubicBezTo>
                  <a:pt x="3927" y="1048"/>
                  <a:pt x="4147" y="1350"/>
                  <a:pt x="4418" y="1350"/>
                </a:cubicBezTo>
                <a:moveTo>
                  <a:pt x="5400" y="8100"/>
                </a:moveTo>
                <a:lnTo>
                  <a:pt x="4418" y="8100"/>
                </a:lnTo>
                <a:cubicBezTo>
                  <a:pt x="4147" y="8100"/>
                  <a:pt x="3927" y="8403"/>
                  <a:pt x="3927" y="8775"/>
                </a:cubicBezTo>
                <a:cubicBezTo>
                  <a:pt x="3927" y="9148"/>
                  <a:pt x="4147" y="9450"/>
                  <a:pt x="4418" y="9450"/>
                </a:cubicBezTo>
                <a:lnTo>
                  <a:pt x="5400" y="9450"/>
                </a:lnTo>
                <a:cubicBezTo>
                  <a:pt x="5671" y="9450"/>
                  <a:pt x="5891" y="9148"/>
                  <a:pt x="5891" y="8775"/>
                </a:cubicBezTo>
                <a:cubicBezTo>
                  <a:pt x="5891" y="8403"/>
                  <a:pt x="5671" y="8100"/>
                  <a:pt x="5400" y="8100"/>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99" name="Excellence"/>
          <p:cNvSpPr/>
          <p:nvPr/>
        </p:nvSpPr>
        <p:spPr>
          <a:xfrm>
            <a:off x="3333763" y="2755671"/>
            <a:ext cx="205740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Excellence</a:t>
            </a:r>
          </a:p>
        </p:txBody>
      </p:sp>
      <p:sp>
        <p:nvSpPr>
          <p:cNvPr id="100" name="Shape"/>
          <p:cNvSpPr/>
          <p:nvPr/>
        </p:nvSpPr>
        <p:spPr>
          <a:xfrm>
            <a:off x="5776759" y="3143257"/>
            <a:ext cx="492227" cy="403738"/>
          </a:xfrm>
          <a:custGeom>
            <a:avLst/>
            <a:gdLst/>
            <a:ahLst/>
            <a:cxnLst>
              <a:cxn ang="0">
                <a:pos x="wd2" y="hd2"/>
              </a:cxn>
              <a:cxn ang="5400000">
                <a:pos x="wd2" y="hd2"/>
              </a:cxn>
              <a:cxn ang="10800000">
                <a:pos x="wd2" y="hd2"/>
              </a:cxn>
              <a:cxn ang="16200000">
                <a:pos x="wd2" y="hd2"/>
              </a:cxn>
            </a:cxnLst>
            <a:rect l="0" t="0" r="r" b="b"/>
            <a:pathLst>
              <a:path w="21600" h="21600" extrusionOk="0">
                <a:moveTo>
                  <a:pt x="4457" y="20400"/>
                </a:moveTo>
                <a:cubicBezTo>
                  <a:pt x="4686" y="18710"/>
                  <a:pt x="5897" y="18036"/>
                  <a:pt x="7134" y="17493"/>
                </a:cubicBezTo>
                <a:lnTo>
                  <a:pt x="7173" y="17477"/>
                </a:lnTo>
                <a:cubicBezTo>
                  <a:pt x="8055" y="17190"/>
                  <a:pt x="9626" y="16039"/>
                  <a:pt x="9626" y="13569"/>
                </a:cubicBezTo>
                <a:cubicBezTo>
                  <a:pt x="9626" y="11474"/>
                  <a:pt x="8932" y="10452"/>
                  <a:pt x="8558" y="9902"/>
                </a:cubicBezTo>
                <a:cubicBezTo>
                  <a:pt x="8484" y="9791"/>
                  <a:pt x="8394" y="9649"/>
                  <a:pt x="8414" y="9680"/>
                </a:cubicBezTo>
                <a:cubicBezTo>
                  <a:pt x="8384" y="9599"/>
                  <a:pt x="8237" y="9129"/>
                  <a:pt x="8449" y="8035"/>
                </a:cubicBezTo>
                <a:cubicBezTo>
                  <a:pt x="8549" y="7522"/>
                  <a:pt x="8380" y="7241"/>
                  <a:pt x="8380" y="7241"/>
                </a:cubicBezTo>
                <a:cubicBezTo>
                  <a:pt x="8112" y="6504"/>
                  <a:pt x="7614" y="5133"/>
                  <a:pt x="7988" y="4025"/>
                </a:cubicBezTo>
                <a:cubicBezTo>
                  <a:pt x="8490" y="2492"/>
                  <a:pt x="8935" y="2190"/>
                  <a:pt x="9741" y="1747"/>
                </a:cubicBezTo>
                <a:cubicBezTo>
                  <a:pt x="9788" y="1721"/>
                  <a:pt x="9834" y="1691"/>
                  <a:pt x="9877" y="1657"/>
                </a:cubicBezTo>
                <a:cubicBezTo>
                  <a:pt x="10029" y="1535"/>
                  <a:pt x="10674" y="1200"/>
                  <a:pt x="11403" y="1200"/>
                </a:cubicBezTo>
                <a:cubicBezTo>
                  <a:pt x="11768" y="1200"/>
                  <a:pt x="12075" y="1285"/>
                  <a:pt x="12318" y="1454"/>
                </a:cubicBezTo>
                <a:cubicBezTo>
                  <a:pt x="12609" y="1656"/>
                  <a:pt x="12890" y="2039"/>
                  <a:pt x="13313" y="3271"/>
                </a:cubicBezTo>
                <a:cubicBezTo>
                  <a:pt x="14101" y="5469"/>
                  <a:pt x="13602" y="6698"/>
                  <a:pt x="13350" y="7124"/>
                </a:cubicBezTo>
                <a:cubicBezTo>
                  <a:pt x="13183" y="7407"/>
                  <a:pt x="13126" y="7764"/>
                  <a:pt x="13191" y="8103"/>
                </a:cubicBezTo>
                <a:cubicBezTo>
                  <a:pt x="13386" y="9109"/>
                  <a:pt x="13260" y="9535"/>
                  <a:pt x="13227" y="9619"/>
                </a:cubicBezTo>
                <a:cubicBezTo>
                  <a:pt x="13219" y="9631"/>
                  <a:pt x="13101" y="9813"/>
                  <a:pt x="13041" y="9902"/>
                </a:cubicBezTo>
                <a:cubicBezTo>
                  <a:pt x="12668" y="10452"/>
                  <a:pt x="11973" y="11474"/>
                  <a:pt x="11973" y="13569"/>
                </a:cubicBezTo>
                <a:cubicBezTo>
                  <a:pt x="11973" y="16039"/>
                  <a:pt x="13545" y="17190"/>
                  <a:pt x="14427" y="17477"/>
                </a:cubicBezTo>
                <a:lnTo>
                  <a:pt x="14466" y="17493"/>
                </a:lnTo>
                <a:cubicBezTo>
                  <a:pt x="15703" y="18036"/>
                  <a:pt x="16914" y="18710"/>
                  <a:pt x="17143" y="20400"/>
                </a:cubicBezTo>
                <a:cubicBezTo>
                  <a:pt x="17143" y="20400"/>
                  <a:pt x="4457" y="20400"/>
                  <a:pt x="4457" y="20400"/>
                </a:cubicBezTo>
                <a:close/>
                <a:moveTo>
                  <a:pt x="14715" y="16328"/>
                </a:moveTo>
                <a:cubicBezTo>
                  <a:pt x="14715" y="16328"/>
                  <a:pt x="12955" y="15815"/>
                  <a:pt x="12955" y="13569"/>
                </a:cubicBezTo>
                <a:cubicBezTo>
                  <a:pt x="12955" y="11596"/>
                  <a:pt x="13678" y="10901"/>
                  <a:pt x="13957" y="10421"/>
                </a:cubicBezTo>
                <a:cubicBezTo>
                  <a:pt x="13957" y="10421"/>
                  <a:pt x="14531" y="9808"/>
                  <a:pt x="14146" y="7826"/>
                </a:cubicBezTo>
                <a:cubicBezTo>
                  <a:pt x="14787" y="6740"/>
                  <a:pt x="14995" y="4972"/>
                  <a:pt x="14211" y="2789"/>
                </a:cubicBezTo>
                <a:cubicBezTo>
                  <a:pt x="13774" y="1514"/>
                  <a:pt x="13389" y="814"/>
                  <a:pt x="12801" y="409"/>
                </a:cubicBezTo>
                <a:cubicBezTo>
                  <a:pt x="12370" y="110"/>
                  <a:pt x="11880" y="0"/>
                  <a:pt x="11403" y="0"/>
                </a:cubicBezTo>
                <a:cubicBezTo>
                  <a:pt x="10516" y="0"/>
                  <a:pt x="9675" y="384"/>
                  <a:pt x="9339" y="653"/>
                </a:cubicBezTo>
                <a:cubicBezTo>
                  <a:pt x="8357" y="1192"/>
                  <a:pt x="7697" y="1688"/>
                  <a:pt x="7077" y="3580"/>
                </a:cubicBezTo>
                <a:cubicBezTo>
                  <a:pt x="6540" y="5168"/>
                  <a:pt x="7179" y="6892"/>
                  <a:pt x="7494" y="7758"/>
                </a:cubicBezTo>
                <a:cubicBezTo>
                  <a:pt x="7110" y="9740"/>
                  <a:pt x="7642" y="10421"/>
                  <a:pt x="7642" y="10421"/>
                </a:cubicBezTo>
                <a:cubicBezTo>
                  <a:pt x="7922" y="10901"/>
                  <a:pt x="8644" y="11596"/>
                  <a:pt x="8644" y="13569"/>
                </a:cubicBezTo>
                <a:cubicBezTo>
                  <a:pt x="8644" y="15815"/>
                  <a:pt x="6885" y="16328"/>
                  <a:pt x="6885" y="16328"/>
                </a:cubicBezTo>
                <a:cubicBezTo>
                  <a:pt x="5768" y="16819"/>
                  <a:pt x="3436" y="17760"/>
                  <a:pt x="3436" y="21000"/>
                </a:cubicBezTo>
                <a:cubicBezTo>
                  <a:pt x="3436" y="21000"/>
                  <a:pt x="3436" y="21600"/>
                  <a:pt x="3927" y="21600"/>
                </a:cubicBezTo>
                <a:lnTo>
                  <a:pt x="17673" y="21600"/>
                </a:lnTo>
                <a:cubicBezTo>
                  <a:pt x="18164" y="21600"/>
                  <a:pt x="18164" y="21000"/>
                  <a:pt x="18164" y="21000"/>
                </a:cubicBezTo>
                <a:cubicBezTo>
                  <a:pt x="18164" y="17760"/>
                  <a:pt x="15832" y="16819"/>
                  <a:pt x="14715" y="16328"/>
                </a:cubicBezTo>
                <a:moveTo>
                  <a:pt x="19516" y="15007"/>
                </a:moveTo>
                <a:cubicBezTo>
                  <a:pt x="19516" y="15007"/>
                  <a:pt x="18416" y="14701"/>
                  <a:pt x="18416" y="12954"/>
                </a:cubicBezTo>
                <a:cubicBezTo>
                  <a:pt x="18416" y="11419"/>
                  <a:pt x="18794" y="10878"/>
                  <a:pt x="19017" y="10506"/>
                </a:cubicBezTo>
                <a:cubicBezTo>
                  <a:pt x="19017" y="10506"/>
                  <a:pt x="19443" y="9975"/>
                  <a:pt x="19136" y="8434"/>
                </a:cubicBezTo>
                <a:cubicBezTo>
                  <a:pt x="19388" y="7760"/>
                  <a:pt x="19900" y="6419"/>
                  <a:pt x="19470" y="5184"/>
                </a:cubicBezTo>
                <a:cubicBezTo>
                  <a:pt x="18974" y="3713"/>
                  <a:pt x="18645" y="3327"/>
                  <a:pt x="17860" y="2908"/>
                </a:cubicBezTo>
                <a:cubicBezTo>
                  <a:pt x="17591" y="2699"/>
                  <a:pt x="16918" y="2400"/>
                  <a:pt x="16208" y="2400"/>
                </a:cubicBezTo>
                <a:cubicBezTo>
                  <a:pt x="15873" y="2400"/>
                  <a:pt x="15531" y="2473"/>
                  <a:pt x="15218" y="2647"/>
                </a:cubicBezTo>
                <a:cubicBezTo>
                  <a:pt x="15343" y="3035"/>
                  <a:pt x="15449" y="3420"/>
                  <a:pt x="15525" y="3799"/>
                </a:cubicBezTo>
                <a:cubicBezTo>
                  <a:pt x="15537" y="3790"/>
                  <a:pt x="15550" y="3779"/>
                  <a:pt x="15563" y="3770"/>
                </a:cubicBezTo>
                <a:cubicBezTo>
                  <a:pt x="15730" y="3657"/>
                  <a:pt x="15948" y="3600"/>
                  <a:pt x="16208" y="3600"/>
                </a:cubicBezTo>
                <a:cubicBezTo>
                  <a:pt x="16716" y="3600"/>
                  <a:pt x="17211" y="3825"/>
                  <a:pt x="17332" y="3919"/>
                </a:cubicBezTo>
                <a:cubicBezTo>
                  <a:pt x="17375" y="3953"/>
                  <a:pt x="17421" y="3983"/>
                  <a:pt x="17467" y="4007"/>
                </a:cubicBezTo>
                <a:cubicBezTo>
                  <a:pt x="17950" y="4265"/>
                  <a:pt x="18131" y="4361"/>
                  <a:pt x="18562" y="5641"/>
                </a:cubicBezTo>
                <a:cubicBezTo>
                  <a:pt x="18822" y="6387"/>
                  <a:pt x="18452" y="7378"/>
                  <a:pt x="18253" y="7910"/>
                </a:cubicBezTo>
                <a:cubicBezTo>
                  <a:pt x="18161" y="8155"/>
                  <a:pt x="18130" y="8456"/>
                  <a:pt x="18182" y="8718"/>
                </a:cubicBezTo>
                <a:cubicBezTo>
                  <a:pt x="18316" y="9392"/>
                  <a:pt x="18254" y="9707"/>
                  <a:pt x="18232" y="9784"/>
                </a:cubicBezTo>
                <a:cubicBezTo>
                  <a:pt x="18230" y="9789"/>
                  <a:pt x="18227" y="9793"/>
                  <a:pt x="18224" y="9798"/>
                </a:cubicBezTo>
                <a:lnTo>
                  <a:pt x="18191" y="9853"/>
                </a:lnTo>
                <a:cubicBezTo>
                  <a:pt x="17926" y="10290"/>
                  <a:pt x="17434" y="11106"/>
                  <a:pt x="17434" y="12954"/>
                </a:cubicBezTo>
                <a:cubicBezTo>
                  <a:pt x="17434" y="15019"/>
                  <a:pt x="18570" y="15932"/>
                  <a:pt x="19229" y="16155"/>
                </a:cubicBezTo>
                <a:cubicBezTo>
                  <a:pt x="19856" y="16429"/>
                  <a:pt x="20435" y="16859"/>
                  <a:pt x="20582" y="17999"/>
                </a:cubicBezTo>
                <a:lnTo>
                  <a:pt x="18459" y="18000"/>
                </a:lnTo>
                <a:cubicBezTo>
                  <a:pt x="18647" y="18353"/>
                  <a:pt x="18802" y="18755"/>
                  <a:pt x="18920" y="19200"/>
                </a:cubicBezTo>
                <a:lnTo>
                  <a:pt x="21109" y="19199"/>
                </a:lnTo>
                <a:cubicBezTo>
                  <a:pt x="21600" y="19199"/>
                  <a:pt x="21600" y="18599"/>
                  <a:pt x="21600" y="18599"/>
                </a:cubicBezTo>
                <a:cubicBezTo>
                  <a:pt x="21600" y="16199"/>
                  <a:pt x="20410" y="15387"/>
                  <a:pt x="19516" y="15007"/>
                </a:cubicBezTo>
                <a:moveTo>
                  <a:pt x="2371" y="16155"/>
                </a:moveTo>
                <a:cubicBezTo>
                  <a:pt x="3030" y="15932"/>
                  <a:pt x="4166" y="15019"/>
                  <a:pt x="4166" y="12954"/>
                </a:cubicBezTo>
                <a:cubicBezTo>
                  <a:pt x="4166" y="11106"/>
                  <a:pt x="3673" y="10290"/>
                  <a:pt x="3409" y="9853"/>
                </a:cubicBezTo>
                <a:lnTo>
                  <a:pt x="3376" y="9798"/>
                </a:lnTo>
                <a:cubicBezTo>
                  <a:pt x="3373" y="9793"/>
                  <a:pt x="3370" y="9789"/>
                  <a:pt x="3367" y="9784"/>
                </a:cubicBezTo>
                <a:cubicBezTo>
                  <a:pt x="3346" y="9707"/>
                  <a:pt x="3283" y="9392"/>
                  <a:pt x="3418" y="8718"/>
                </a:cubicBezTo>
                <a:cubicBezTo>
                  <a:pt x="3470" y="8456"/>
                  <a:pt x="3439" y="8155"/>
                  <a:pt x="3347" y="7910"/>
                </a:cubicBezTo>
                <a:cubicBezTo>
                  <a:pt x="3148" y="7378"/>
                  <a:pt x="2778" y="6387"/>
                  <a:pt x="3038" y="5641"/>
                </a:cubicBezTo>
                <a:cubicBezTo>
                  <a:pt x="3469" y="4361"/>
                  <a:pt x="3649" y="4265"/>
                  <a:pt x="4133" y="4007"/>
                </a:cubicBezTo>
                <a:cubicBezTo>
                  <a:pt x="4180" y="3983"/>
                  <a:pt x="4225" y="3953"/>
                  <a:pt x="4268" y="3919"/>
                </a:cubicBezTo>
                <a:cubicBezTo>
                  <a:pt x="4389" y="3825"/>
                  <a:pt x="4884" y="3600"/>
                  <a:pt x="5392" y="3600"/>
                </a:cubicBezTo>
                <a:cubicBezTo>
                  <a:pt x="5636" y="3600"/>
                  <a:pt x="5839" y="3655"/>
                  <a:pt x="6002" y="3754"/>
                </a:cubicBezTo>
                <a:cubicBezTo>
                  <a:pt x="6045" y="3548"/>
                  <a:pt x="6096" y="3341"/>
                  <a:pt x="6165" y="3133"/>
                </a:cubicBezTo>
                <a:cubicBezTo>
                  <a:pt x="6225" y="2950"/>
                  <a:pt x="6289" y="2793"/>
                  <a:pt x="6351" y="2631"/>
                </a:cubicBezTo>
                <a:cubicBezTo>
                  <a:pt x="6046" y="2468"/>
                  <a:pt x="5716" y="2400"/>
                  <a:pt x="5392" y="2400"/>
                </a:cubicBezTo>
                <a:cubicBezTo>
                  <a:pt x="4682" y="2400"/>
                  <a:pt x="4009" y="2699"/>
                  <a:pt x="3740" y="2908"/>
                </a:cubicBezTo>
                <a:cubicBezTo>
                  <a:pt x="2955" y="3327"/>
                  <a:pt x="2625" y="3713"/>
                  <a:pt x="2130" y="5184"/>
                </a:cubicBezTo>
                <a:cubicBezTo>
                  <a:pt x="1700" y="6419"/>
                  <a:pt x="2212" y="7760"/>
                  <a:pt x="2464" y="8434"/>
                </a:cubicBezTo>
                <a:cubicBezTo>
                  <a:pt x="2156" y="9975"/>
                  <a:pt x="2583" y="10506"/>
                  <a:pt x="2583" y="10506"/>
                </a:cubicBezTo>
                <a:cubicBezTo>
                  <a:pt x="2806" y="10878"/>
                  <a:pt x="3185" y="11419"/>
                  <a:pt x="3185" y="12954"/>
                </a:cubicBezTo>
                <a:cubicBezTo>
                  <a:pt x="3185" y="14701"/>
                  <a:pt x="2084" y="15007"/>
                  <a:pt x="2084" y="15007"/>
                </a:cubicBezTo>
                <a:cubicBezTo>
                  <a:pt x="1191" y="15387"/>
                  <a:pt x="0" y="16199"/>
                  <a:pt x="0" y="18599"/>
                </a:cubicBezTo>
                <a:cubicBezTo>
                  <a:pt x="0" y="18599"/>
                  <a:pt x="0" y="19199"/>
                  <a:pt x="491" y="19199"/>
                </a:cubicBezTo>
                <a:lnTo>
                  <a:pt x="2680" y="19200"/>
                </a:lnTo>
                <a:cubicBezTo>
                  <a:pt x="2798" y="18755"/>
                  <a:pt x="2952" y="18353"/>
                  <a:pt x="3141" y="18000"/>
                </a:cubicBezTo>
                <a:lnTo>
                  <a:pt x="1018" y="17999"/>
                </a:lnTo>
                <a:cubicBezTo>
                  <a:pt x="1165" y="16859"/>
                  <a:pt x="1744" y="16429"/>
                  <a:pt x="2371" y="16155"/>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101" name="Square"/>
          <p:cNvSpPr/>
          <p:nvPr/>
        </p:nvSpPr>
        <p:spPr>
          <a:xfrm>
            <a:off x="5635728" y="2952439"/>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102" name="Happy Customers"/>
          <p:cNvSpPr/>
          <p:nvPr/>
        </p:nvSpPr>
        <p:spPr>
          <a:xfrm>
            <a:off x="3333763" y="5356219"/>
            <a:ext cx="205740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Happy Customers</a:t>
            </a:r>
          </a:p>
        </p:txBody>
      </p:sp>
      <p:sp>
        <p:nvSpPr>
          <p:cNvPr id="103" name="Shape"/>
          <p:cNvSpPr/>
          <p:nvPr/>
        </p:nvSpPr>
        <p:spPr>
          <a:xfrm>
            <a:off x="5768463" y="5833078"/>
            <a:ext cx="453513" cy="326309"/>
          </a:xfrm>
          <a:custGeom>
            <a:avLst/>
            <a:gdLst/>
            <a:ahLst/>
            <a:cxnLst>
              <a:cxn ang="0">
                <a:pos x="wd2" y="hd2"/>
              </a:cxn>
              <a:cxn ang="5400000">
                <a:pos x="wd2" y="hd2"/>
              </a:cxn>
              <a:cxn ang="10800000">
                <a:pos x="wd2" y="hd2"/>
              </a:cxn>
              <a:cxn ang="16200000">
                <a:pos x="wd2" y="hd2"/>
              </a:cxn>
            </a:cxnLst>
            <a:rect l="0" t="0" r="r" b="b"/>
            <a:pathLst>
              <a:path w="21600" h="21600" extrusionOk="0">
                <a:moveTo>
                  <a:pt x="17075" y="12150"/>
                </a:moveTo>
                <a:lnTo>
                  <a:pt x="17294" y="9450"/>
                </a:lnTo>
                <a:lnTo>
                  <a:pt x="19842" y="9450"/>
                </a:lnTo>
                <a:lnTo>
                  <a:pt x="19406" y="12150"/>
                </a:lnTo>
                <a:cubicBezTo>
                  <a:pt x="19406" y="12150"/>
                  <a:pt x="17075" y="12150"/>
                  <a:pt x="17075" y="12150"/>
                </a:cubicBezTo>
                <a:close/>
                <a:moveTo>
                  <a:pt x="18752" y="16200"/>
                </a:moveTo>
                <a:lnTo>
                  <a:pt x="16748" y="16200"/>
                </a:lnTo>
                <a:lnTo>
                  <a:pt x="16967" y="13500"/>
                </a:lnTo>
                <a:lnTo>
                  <a:pt x="19188" y="13500"/>
                </a:lnTo>
                <a:cubicBezTo>
                  <a:pt x="19188" y="13500"/>
                  <a:pt x="18752" y="16200"/>
                  <a:pt x="18752" y="16200"/>
                </a:cubicBezTo>
                <a:close/>
                <a:moveTo>
                  <a:pt x="17673" y="20250"/>
                </a:moveTo>
                <a:cubicBezTo>
                  <a:pt x="17130" y="20250"/>
                  <a:pt x="16691" y="19645"/>
                  <a:pt x="16691" y="18900"/>
                </a:cubicBezTo>
                <a:cubicBezTo>
                  <a:pt x="16691" y="18155"/>
                  <a:pt x="17130" y="17550"/>
                  <a:pt x="17673" y="17550"/>
                </a:cubicBezTo>
                <a:cubicBezTo>
                  <a:pt x="18215" y="17550"/>
                  <a:pt x="18655" y="18155"/>
                  <a:pt x="18655" y="18900"/>
                </a:cubicBezTo>
                <a:cubicBezTo>
                  <a:pt x="18655" y="19645"/>
                  <a:pt x="18215" y="20250"/>
                  <a:pt x="17673" y="20250"/>
                </a:cubicBezTo>
                <a:moveTo>
                  <a:pt x="16415" y="8100"/>
                </a:moveTo>
                <a:lnTo>
                  <a:pt x="13745" y="8100"/>
                </a:lnTo>
                <a:lnTo>
                  <a:pt x="13745" y="5400"/>
                </a:lnTo>
                <a:lnTo>
                  <a:pt x="16633" y="5400"/>
                </a:lnTo>
                <a:cubicBezTo>
                  <a:pt x="16633" y="5400"/>
                  <a:pt x="16415" y="8100"/>
                  <a:pt x="16415" y="8100"/>
                </a:cubicBezTo>
                <a:close/>
                <a:moveTo>
                  <a:pt x="16088" y="12150"/>
                </a:moveTo>
                <a:lnTo>
                  <a:pt x="13745" y="12150"/>
                </a:lnTo>
                <a:lnTo>
                  <a:pt x="13745" y="9450"/>
                </a:lnTo>
                <a:lnTo>
                  <a:pt x="16306" y="9450"/>
                </a:lnTo>
                <a:cubicBezTo>
                  <a:pt x="16306" y="9450"/>
                  <a:pt x="16088" y="12150"/>
                  <a:pt x="16088" y="12150"/>
                </a:cubicBezTo>
                <a:close/>
                <a:moveTo>
                  <a:pt x="15761" y="16200"/>
                </a:moveTo>
                <a:lnTo>
                  <a:pt x="13745" y="16200"/>
                </a:lnTo>
                <a:lnTo>
                  <a:pt x="13745" y="13500"/>
                </a:lnTo>
                <a:lnTo>
                  <a:pt x="15979" y="13500"/>
                </a:lnTo>
                <a:cubicBezTo>
                  <a:pt x="15979" y="13500"/>
                  <a:pt x="15761" y="16200"/>
                  <a:pt x="15761" y="16200"/>
                </a:cubicBezTo>
                <a:close/>
                <a:moveTo>
                  <a:pt x="12764" y="8100"/>
                </a:moveTo>
                <a:lnTo>
                  <a:pt x="10094" y="8100"/>
                </a:lnTo>
                <a:lnTo>
                  <a:pt x="9876" y="5400"/>
                </a:lnTo>
                <a:lnTo>
                  <a:pt x="12764" y="5400"/>
                </a:lnTo>
                <a:cubicBezTo>
                  <a:pt x="12764" y="5400"/>
                  <a:pt x="12764" y="8100"/>
                  <a:pt x="12764" y="8100"/>
                </a:cubicBezTo>
                <a:close/>
                <a:moveTo>
                  <a:pt x="12764" y="12150"/>
                </a:moveTo>
                <a:lnTo>
                  <a:pt x="10421" y="12150"/>
                </a:lnTo>
                <a:lnTo>
                  <a:pt x="10203" y="9450"/>
                </a:lnTo>
                <a:lnTo>
                  <a:pt x="12764" y="9450"/>
                </a:lnTo>
                <a:cubicBezTo>
                  <a:pt x="12764" y="9450"/>
                  <a:pt x="12764" y="12150"/>
                  <a:pt x="12764" y="12150"/>
                </a:cubicBezTo>
                <a:close/>
                <a:moveTo>
                  <a:pt x="12764" y="16200"/>
                </a:moveTo>
                <a:lnTo>
                  <a:pt x="10748" y="16200"/>
                </a:lnTo>
                <a:lnTo>
                  <a:pt x="10531" y="13500"/>
                </a:lnTo>
                <a:lnTo>
                  <a:pt x="12764" y="13500"/>
                </a:lnTo>
                <a:cubicBezTo>
                  <a:pt x="12764" y="13500"/>
                  <a:pt x="12764" y="16200"/>
                  <a:pt x="12764" y="16200"/>
                </a:cubicBezTo>
                <a:close/>
                <a:moveTo>
                  <a:pt x="8836" y="20250"/>
                </a:moveTo>
                <a:cubicBezTo>
                  <a:pt x="8294" y="20250"/>
                  <a:pt x="7855" y="19645"/>
                  <a:pt x="7855" y="18900"/>
                </a:cubicBezTo>
                <a:cubicBezTo>
                  <a:pt x="7855" y="18155"/>
                  <a:pt x="8294" y="17550"/>
                  <a:pt x="8836" y="17550"/>
                </a:cubicBezTo>
                <a:cubicBezTo>
                  <a:pt x="9379" y="17550"/>
                  <a:pt x="9818" y="18155"/>
                  <a:pt x="9818" y="18900"/>
                </a:cubicBezTo>
                <a:cubicBezTo>
                  <a:pt x="9818" y="19645"/>
                  <a:pt x="9379" y="20250"/>
                  <a:pt x="8836" y="20250"/>
                </a:cubicBezTo>
                <a:moveTo>
                  <a:pt x="7213" y="13500"/>
                </a:moveTo>
                <a:lnTo>
                  <a:pt x="9543" y="13500"/>
                </a:lnTo>
                <a:lnTo>
                  <a:pt x="9761" y="16200"/>
                </a:lnTo>
                <a:lnTo>
                  <a:pt x="7740" y="16200"/>
                </a:lnTo>
                <a:cubicBezTo>
                  <a:pt x="7740" y="16200"/>
                  <a:pt x="7213" y="13500"/>
                  <a:pt x="7213" y="13500"/>
                </a:cubicBezTo>
                <a:close/>
                <a:moveTo>
                  <a:pt x="6950" y="12150"/>
                </a:moveTo>
                <a:lnTo>
                  <a:pt x="6423" y="9450"/>
                </a:lnTo>
                <a:lnTo>
                  <a:pt x="9215" y="9450"/>
                </a:lnTo>
                <a:lnTo>
                  <a:pt x="9434" y="12150"/>
                </a:lnTo>
                <a:cubicBezTo>
                  <a:pt x="9434" y="12150"/>
                  <a:pt x="6950" y="12150"/>
                  <a:pt x="6950" y="12150"/>
                </a:cubicBezTo>
                <a:close/>
                <a:moveTo>
                  <a:pt x="5633" y="5400"/>
                </a:moveTo>
                <a:lnTo>
                  <a:pt x="8888" y="5400"/>
                </a:lnTo>
                <a:lnTo>
                  <a:pt x="9106" y="8100"/>
                </a:lnTo>
                <a:lnTo>
                  <a:pt x="6160" y="8100"/>
                </a:lnTo>
                <a:cubicBezTo>
                  <a:pt x="6160" y="8100"/>
                  <a:pt x="5633" y="5400"/>
                  <a:pt x="5633" y="5400"/>
                </a:cubicBezTo>
                <a:close/>
                <a:moveTo>
                  <a:pt x="17621" y="5400"/>
                </a:moveTo>
                <a:lnTo>
                  <a:pt x="20497" y="5400"/>
                </a:lnTo>
                <a:lnTo>
                  <a:pt x="20061" y="8100"/>
                </a:lnTo>
                <a:lnTo>
                  <a:pt x="17403" y="8100"/>
                </a:lnTo>
                <a:cubicBezTo>
                  <a:pt x="17403" y="8100"/>
                  <a:pt x="17621" y="5400"/>
                  <a:pt x="17621" y="5400"/>
                </a:cubicBezTo>
                <a:close/>
                <a:moveTo>
                  <a:pt x="19619" y="17038"/>
                </a:moveTo>
                <a:lnTo>
                  <a:pt x="19621" y="17038"/>
                </a:lnTo>
                <a:lnTo>
                  <a:pt x="21586" y="4889"/>
                </a:lnTo>
                <a:lnTo>
                  <a:pt x="21576" y="4886"/>
                </a:lnTo>
                <a:cubicBezTo>
                  <a:pt x="21586" y="4833"/>
                  <a:pt x="21600" y="4782"/>
                  <a:pt x="21600" y="4725"/>
                </a:cubicBezTo>
                <a:cubicBezTo>
                  <a:pt x="21600" y="4352"/>
                  <a:pt x="21380" y="4050"/>
                  <a:pt x="21109" y="4050"/>
                </a:cubicBezTo>
                <a:lnTo>
                  <a:pt x="5370" y="4050"/>
                </a:lnTo>
                <a:lnTo>
                  <a:pt x="4674" y="481"/>
                </a:lnTo>
                <a:lnTo>
                  <a:pt x="4667" y="484"/>
                </a:lnTo>
                <a:cubicBezTo>
                  <a:pt x="4605" y="207"/>
                  <a:pt x="4425" y="0"/>
                  <a:pt x="4203" y="0"/>
                </a:cubicBezTo>
                <a:lnTo>
                  <a:pt x="491" y="0"/>
                </a:lnTo>
                <a:cubicBezTo>
                  <a:pt x="220" y="0"/>
                  <a:pt x="0" y="302"/>
                  <a:pt x="0" y="675"/>
                </a:cubicBezTo>
                <a:cubicBezTo>
                  <a:pt x="0" y="1048"/>
                  <a:pt x="220" y="1350"/>
                  <a:pt x="491" y="1350"/>
                </a:cubicBezTo>
                <a:lnTo>
                  <a:pt x="3827" y="1350"/>
                </a:lnTo>
                <a:lnTo>
                  <a:pt x="6893" y="17069"/>
                </a:lnTo>
                <a:lnTo>
                  <a:pt x="6894" y="17069"/>
                </a:lnTo>
                <a:cubicBezTo>
                  <a:pt x="6936" y="17259"/>
                  <a:pt x="7037" y="17414"/>
                  <a:pt x="7168" y="17493"/>
                </a:cubicBezTo>
                <a:cubicBezTo>
                  <a:pt x="6984" y="17903"/>
                  <a:pt x="6873" y="18383"/>
                  <a:pt x="6873" y="18900"/>
                </a:cubicBezTo>
                <a:cubicBezTo>
                  <a:pt x="6873" y="20391"/>
                  <a:pt x="7752" y="21600"/>
                  <a:pt x="8836" y="21600"/>
                </a:cubicBezTo>
                <a:cubicBezTo>
                  <a:pt x="9921" y="21600"/>
                  <a:pt x="10800" y="20391"/>
                  <a:pt x="10800" y="18900"/>
                </a:cubicBezTo>
                <a:cubicBezTo>
                  <a:pt x="10800" y="18406"/>
                  <a:pt x="10696" y="17949"/>
                  <a:pt x="10528" y="17550"/>
                </a:cubicBezTo>
                <a:lnTo>
                  <a:pt x="15981" y="17550"/>
                </a:lnTo>
                <a:cubicBezTo>
                  <a:pt x="15813" y="17949"/>
                  <a:pt x="15709" y="18406"/>
                  <a:pt x="15709" y="18900"/>
                </a:cubicBezTo>
                <a:cubicBezTo>
                  <a:pt x="15709" y="20391"/>
                  <a:pt x="16588" y="21600"/>
                  <a:pt x="17673" y="21600"/>
                </a:cubicBezTo>
                <a:cubicBezTo>
                  <a:pt x="18757" y="21600"/>
                  <a:pt x="19636" y="20391"/>
                  <a:pt x="19636" y="18900"/>
                </a:cubicBezTo>
                <a:cubicBezTo>
                  <a:pt x="19636" y="18383"/>
                  <a:pt x="19525" y="17903"/>
                  <a:pt x="19341" y="17493"/>
                </a:cubicBezTo>
                <a:cubicBezTo>
                  <a:pt x="19479" y="17410"/>
                  <a:pt x="19581" y="17241"/>
                  <a:pt x="19619" y="17038"/>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104" name="Square"/>
          <p:cNvSpPr/>
          <p:nvPr/>
        </p:nvSpPr>
        <p:spPr>
          <a:xfrm>
            <a:off x="5635728" y="5573138"/>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105" name="Innovations"/>
          <p:cNvSpPr/>
          <p:nvPr/>
        </p:nvSpPr>
        <p:spPr>
          <a:xfrm>
            <a:off x="3173374" y="7955056"/>
            <a:ext cx="217907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Innovations</a:t>
            </a:r>
          </a:p>
        </p:txBody>
      </p:sp>
      <p:sp>
        <p:nvSpPr>
          <p:cNvPr id="106" name="Shape"/>
          <p:cNvSpPr/>
          <p:nvPr/>
        </p:nvSpPr>
        <p:spPr>
          <a:xfrm>
            <a:off x="5815535" y="8354226"/>
            <a:ext cx="453513" cy="453513"/>
          </a:xfrm>
          <a:custGeom>
            <a:avLst/>
            <a:gdLst/>
            <a:ahLst/>
            <a:cxnLst>
              <a:cxn ang="0">
                <a:pos x="wd2" y="hd2"/>
              </a:cxn>
              <a:cxn ang="5400000">
                <a:pos x="wd2" y="hd2"/>
              </a:cxn>
              <a:cxn ang="10800000">
                <a:pos x="wd2" y="hd2"/>
              </a:cxn>
              <a:cxn ang="16200000">
                <a:pos x="wd2" y="hd2"/>
              </a:cxn>
            </a:cxnLst>
            <a:rect l="0" t="0" r="r" b="b"/>
            <a:pathLst>
              <a:path w="21600" h="21600" extrusionOk="0">
                <a:moveTo>
                  <a:pt x="17481" y="12956"/>
                </a:moveTo>
                <a:cubicBezTo>
                  <a:pt x="17070" y="12258"/>
                  <a:pt x="16576" y="11533"/>
                  <a:pt x="16011" y="10795"/>
                </a:cubicBezTo>
                <a:cubicBezTo>
                  <a:pt x="16573" y="10063"/>
                  <a:pt x="17072" y="9339"/>
                  <a:pt x="17481" y="8644"/>
                </a:cubicBezTo>
                <a:cubicBezTo>
                  <a:pt x="19410" y="9181"/>
                  <a:pt x="20618" y="9948"/>
                  <a:pt x="20618" y="10800"/>
                </a:cubicBezTo>
                <a:cubicBezTo>
                  <a:pt x="20618" y="11652"/>
                  <a:pt x="19410" y="12419"/>
                  <a:pt x="17481" y="12956"/>
                </a:cubicBezTo>
                <a:moveTo>
                  <a:pt x="17742" y="17743"/>
                </a:moveTo>
                <a:cubicBezTo>
                  <a:pt x="17140" y="18345"/>
                  <a:pt x="15740" y="18028"/>
                  <a:pt x="13996" y="17045"/>
                </a:cubicBezTo>
                <a:cubicBezTo>
                  <a:pt x="14198" y="16261"/>
                  <a:pt x="14365" y="15406"/>
                  <a:pt x="14487" y="14488"/>
                </a:cubicBezTo>
                <a:cubicBezTo>
                  <a:pt x="15405" y="14366"/>
                  <a:pt x="16261" y="14198"/>
                  <a:pt x="17044" y="13996"/>
                </a:cubicBezTo>
                <a:cubicBezTo>
                  <a:pt x="18028" y="15740"/>
                  <a:pt x="18345" y="17140"/>
                  <a:pt x="17742" y="17743"/>
                </a:cubicBezTo>
                <a:moveTo>
                  <a:pt x="15404" y="11561"/>
                </a:moveTo>
                <a:cubicBezTo>
                  <a:pt x="15837" y="12119"/>
                  <a:pt x="16219" y="12662"/>
                  <a:pt x="16554" y="13185"/>
                </a:cubicBezTo>
                <a:cubicBezTo>
                  <a:pt x="15950" y="13317"/>
                  <a:pt x="15295" y="13429"/>
                  <a:pt x="14597" y="13517"/>
                </a:cubicBezTo>
                <a:cubicBezTo>
                  <a:pt x="14631" y="13155"/>
                  <a:pt x="14655" y="12784"/>
                  <a:pt x="14677" y="12409"/>
                </a:cubicBezTo>
                <a:cubicBezTo>
                  <a:pt x="14930" y="12127"/>
                  <a:pt x="15170" y="11844"/>
                  <a:pt x="15404" y="11561"/>
                </a:cubicBezTo>
                <a:moveTo>
                  <a:pt x="15402" y="10032"/>
                </a:moveTo>
                <a:cubicBezTo>
                  <a:pt x="15170" y="9752"/>
                  <a:pt x="14928" y="9471"/>
                  <a:pt x="14677" y="9191"/>
                </a:cubicBezTo>
                <a:cubicBezTo>
                  <a:pt x="14655" y="8817"/>
                  <a:pt x="14631" y="8445"/>
                  <a:pt x="14597" y="8084"/>
                </a:cubicBezTo>
                <a:cubicBezTo>
                  <a:pt x="15295" y="8171"/>
                  <a:pt x="15950" y="8283"/>
                  <a:pt x="16554" y="8415"/>
                </a:cubicBezTo>
                <a:cubicBezTo>
                  <a:pt x="16221" y="8935"/>
                  <a:pt x="15832" y="9478"/>
                  <a:pt x="15402" y="10032"/>
                </a:cubicBezTo>
                <a:moveTo>
                  <a:pt x="17742" y="3857"/>
                </a:moveTo>
                <a:cubicBezTo>
                  <a:pt x="18345" y="4460"/>
                  <a:pt x="18028" y="5860"/>
                  <a:pt x="17044" y="7604"/>
                </a:cubicBezTo>
                <a:cubicBezTo>
                  <a:pt x="16261" y="7402"/>
                  <a:pt x="15405" y="7234"/>
                  <a:pt x="14487" y="7112"/>
                </a:cubicBezTo>
                <a:cubicBezTo>
                  <a:pt x="14365" y="6194"/>
                  <a:pt x="14198" y="5339"/>
                  <a:pt x="13996" y="4555"/>
                </a:cubicBezTo>
                <a:cubicBezTo>
                  <a:pt x="15740" y="3572"/>
                  <a:pt x="17140" y="3255"/>
                  <a:pt x="17742" y="3857"/>
                </a:cubicBezTo>
                <a:moveTo>
                  <a:pt x="13718" y="12012"/>
                </a:moveTo>
                <a:cubicBezTo>
                  <a:pt x="13448" y="12303"/>
                  <a:pt x="13172" y="12593"/>
                  <a:pt x="12882" y="12883"/>
                </a:cubicBezTo>
                <a:cubicBezTo>
                  <a:pt x="12593" y="13172"/>
                  <a:pt x="12303" y="13449"/>
                  <a:pt x="12012" y="13719"/>
                </a:cubicBezTo>
                <a:cubicBezTo>
                  <a:pt x="11614" y="13733"/>
                  <a:pt x="11212" y="13745"/>
                  <a:pt x="10800" y="13745"/>
                </a:cubicBezTo>
                <a:cubicBezTo>
                  <a:pt x="10387" y="13745"/>
                  <a:pt x="9985" y="13733"/>
                  <a:pt x="9587" y="13719"/>
                </a:cubicBezTo>
                <a:cubicBezTo>
                  <a:pt x="9297" y="13449"/>
                  <a:pt x="9006" y="13172"/>
                  <a:pt x="8717" y="12883"/>
                </a:cubicBezTo>
                <a:cubicBezTo>
                  <a:pt x="8428" y="12593"/>
                  <a:pt x="8152" y="12303"/>
                  <a:pt x="7881" y="12012"/>
                </a:cubicBezTo>
                <a:cubicBezTo>
                  <a:pt x="7866" y="11614"/>
                  <a:pt x="7855" y="11212"/>
                  <a:pt x="7855" y="10800"/>
                </a:cubicBezTo>
                <a:cubicBezTo>
                  <a:pt x="7855" y="10388"/>
                  <a:pt x="7866" y="9986"/>
                  <a:pt x="7881" y="9587"/>
                </a:cubicBezTo>
                <a:cubicBezTo>
                  <a:pt x="8152" y="9297"/>
                  <a:pt x="8428" y="9007"/>
                  <a:pt x="8717" y="8717"/>
                </a:cubicBezTo>
                <a:cubicBezTo>
                  <a:pt x="9006" y="8428"/>
                  <a:pt x="9297" y="8151"/>
                  <a:pt x="9587" y="7881"/>
                </a:cubicBezTo>
                <a:cubicBezTo>
                  <a:pt x="9985" y="7867"/>
                  <a:pt x="10387" y="7855"/>
                  <a:pt x="10800" y="7855"/>
                </a:cubicBezTo>
                <a:cubicBezTo>
                  <a:pt x="11212" y="7855"/>
                  <a:pt x="11614" y="7867"/>
                  <a:pt x="12012" y="7881"/>
                </a:cubicBezTo>
                <a:cubicBezTo>
                  <a:pt x="12303" y="8151"/>
                  <a:pt x="12593" y="8428"/>
                  <a:pt x="12882" y="8717"/>
                </a:cubicBezTo>
                <a:cubicBezTo>
                  <a:pt x="13172" y="9007"/>
                  <a:pt x="13448" y="9297"/>
                  <a:pt x="13718" y="9587"/>
                </a:cubicBezTo>
                <a:cubicBezTo>
                  <a:pt x="13733" y="9986"/>
                  <a:pt x="13745" y="10388"/>
                  <a:pt x="13745" y="10800"/>
                </a:cubicBezTo>
                <a:cubicBezTo>
                  <a:pt x="13745" y="11212"/>
                  <a:pt x="13733" y="11614"/>
                  <a:pt x="13718" y="12012"/>
                </a:cubicBezTo>
                <a:moveTo>
                  <a:pt x="13185" y="16555"/>
                </a:moveTo>
                <a:cubicBezTo>
                  <a:pt x="12662" y="16219"/>
                  <a:pt x="12120" y="15837"/>
                  <a:pt x="11561" y="15404"/>
                </a:cubicBezTo>
                <a:cubicBezTo>
                  <a:pt x="11844" y="15170"/>
                  <a:pt x="12127" y="14931"/>
                  <a:pt x="12409" y="14677"/>
                </a:cubicBezTo>
                <a:cubicBezTo>
                  <a:pt x="12783" y="14655"/>
                  <a:pt x="13155" y="14631"/>
                  <a:pt x="13517" y="14597"/>
                </a:cubicBezTo>
                <a:cubicBezTo>
                  <a:pt x="13429" y="15295"/>
                  <a:pt x="13316" y="15950"/>
                  <a:pt x="13185" y="16555"/>
                </a:cubicBezTo>
                <a:moveTo>
                  <a:pt x="10800" y="20618"/>
                </a:moveTo>
                <a:cubicBezTo>
                  <a:pt x="9948" y="20618"/>
                  <a:pt x="9181" y="19410"/>
                  <a:pt x="8643" y="17481"/>
                </a:cubicBezTo>
                <a:cubicBezTo>
                  <a:pt x="9339" y="17072"/>
                  <a:pt x="10062" y="16573"/>
                  <a:pt x="10795" y="16011"/>
                </a:cubicBezTo>
                <a:cubicBezTo>
                  <a:pt x="11532" y="16576"/>
                  <a:pt x="12258" y="17070"/>
                  <a:pt x="12957" y="17481"/>
                </a:cubicBezTo>
                <a:cubicBezTo>
                  <a:pt x="12419" y="19410"/>
                  <a:pt x="11652" y="20618"/>
                  <a:pt x="10800" y="20618"/>
                </a:cubicBezTo>
                <a:moveTo>
                  <a:pt x="8083" y="14597"/>
                </a:moveTo>
                <a:cubicBezTo>
                  <a:pt x="8445" y="14631"/>
                  <a:pt x="8816" y="14655"/>
                  <a:pt x="9190" y="14677"/>
                </a:cubicBezTo>
                <a:cubicBezTo>
                  <a:pt x="9471" y="14929"/>
                  <a:pt x="9751" y="15170"/>
                  <a:pt x="10032" y="15403"/>
                </a:cubicBezTo>
                <a:cubicBezTo>
                  <a:pt x="9478" y="15832"/>
                  <a:pt x="8935" y="16221"/>
                  <a:pt x="8415" y="16555"/>
                </a:cubicBezTo>
                <a:cubicBezTo>
                  <a:pt x="8283" y="15950"/>
                  <a:pt x="8171" y="15295"/>
                  <a:pt x="8083" y="14597"/>
                </a:cubicBezTo>
                <a:moveTo>
                  <a:pt x="8415" y="5045"/>
                </a:moveTo>
                <a:cubicBezTo>
                  <a:pt x="8938" y="5381"/>
                  <a:pt x="9480" y="5762"/>
                  <a:pt x="10038" y="6196"/>
                </a:cubicBezTo>
                <a:cubicBezTo>
                  <a:pt x="9756" y="6430"/>
                  <a:pt x="9473" y="6670"/>
                  <a:pt x="9190" y="6924"/>
                </a:cubicBezTo>
                <a:cubicBezTo>
                  <a:pt x="8816" y="6945"/>
                  <a:pt x="8445" y="6969"/>
                  <a:pt x="8083" y="7003"/>
                </a:cubicBezTo>
                <a:cubicBezTo>
                  <a:pt x="8171" y="6305"/>
                  <a:pt x="8283" y="5650"/>
                  <a:pt x="8415" y="5045"/>
                </a:cubicBezTo>
                <a:moveTo>
                  <a:pt x="10800" y="982"/>
                </a:moveTo>
                <a:cubicBezTo>
                  <a:pt x="11652" y="982"/>
                  <a:pt x="12419" y="2191"/>
                  <a:pt x="12957" y="4119"/>
                </a:cubicBezTo>
                <a:cubicBezTo>
                  <a:pt x="12261" y="4528"/>
                  <a:pt x="11537" y="5027"/>
                  <a:pt x="10804" y="5589"/>
                </a:cubicBezTo>
                <a:cubicBezTo>
                  <a:pt x="10067" y="5024"/>
                  <a:pt x="9341" y="4530"/>
                  <a:pt x="8643" y="4119"/>
                </a:cubicBezTo>
                <a:cubicBezTo>
                  <a:pt x="9181" y="2191"/>
                  <a:pt x="9948" y="982"/>
                  <a:pt x="10800" y="982"/>
                </a:cubicBezTo>
                <a:moveTo>
                  <a:pt x="13517" y="7003"/>
                </a:moveTo>
                <a:cubicBezTo>
                  <a:pt x="13155" y="6969"/>
                  <a:pt x="12783" y="6945"/>
                  <a:pt x="12409" y="6924"/>
                </a:cubicBezTo>
                <a:cubicBezTo>
                  <a:pt x="12129" y="6671"/>
                  <a:pt x="11848" y="6430"/>
                  <a:pt x="11568" y="6198"/>
                </a:cubicBezTo>
                <a:cubicBezTo>
                  <a:pt x="12122" y="5768"/>
                  <a:pt x="12665" y="5379"/>
                  <a:pt x="13185" y="5045"/>
                </a:cubicBezTo>
                <a:cubicBezTo>
                  <a:pt x="13316" y="5650"/>
                  <a:pt x="13429" y="6305"/>
                  <a:pt x="13517" y="7003"/>
                </a:cubicBezTo>
                <a:moveTo>
                  <a:pt x="7112" y="7112"/>
                </a:moveTo>
                <a:cubicBezTo>
                  <a:pt x="6194" y="7234"/>
                  <a:pt x="5339" y="7402"/>
                  <a:pt x="4555" y="7604"/>
                </a:cubicBezTo>
                <a:cubicBezTo>
                  <a:pt x="3572" y="5860"/>
                  <a:pt x="3255" y="4460"/>
                  <a:pt x="3858" y="3857"/>
                </a:cubicBezTo>
                <a:cubicBezTo>
                  <a:pt x="4460" y="3255"/>
                  <a:pt x="5860" y="3572"/>
                  <a:pt x="7604" y="4555"/>
                </a:cubicBezTo>
                <a:cubicBezTo>
                  <a:pt x="7402" y="5339"/>
                  <a:pt x="7234" y="6194"/>
                  <a:pt x="7112" y="7112"/>
                </a:cubicBezTo>
                <a:moveTo>
                  <a:pt x="3858" y="17743"/>
                </a:moveTo>
                <a:cubicBezTo>
                  <a:pt x="3255" y="17140"/>
                  <a:pt x="3572" y="15740"/>
                  <a:pt x="4555" y="13996"/>
                </a:cubicBezTo>
                <a:cubicBezTo>
                  <a:pt x="5339" y="14198"/>
                  <a:pt x="6194" y="14366"/>
                  <a:pt x="7112" y="14488"/>
                </a:cubicBezTo>
                <a:cubicBezTo>
                  <a:pt x="7234" y="15406"/>
                  <a:pt x="7402" y="16261"/>
                  <a:pt x="7604" y="17045"/>
                </a:cubicBezTo>
                <a:cubicBezTo>
                  <a:pt x="5860" y="18028"/>
                  <a:pt x="4460" y="18345"/>
                  <a:pt x="3858" y="17743"/>
                </a:cubicBezTo>
                <a:moveTo>
                  <a:pt x="7003" y="13517"/>
                </a:moveTo>
                <a:cubicBezTo>
                  <a:pt x="6305" y="13429"/>
                  <a:pt x="5650" y="13317"/>
                  <a:pt x="5045" y="13185"/>
                </a:cubicBezTo>
                <a:cubicBezTo>
                  <a:pt x="5379" y="12665"/>
                  <a:pt x="5768" y="12122"/>
                  <a:pt x="6197" y="11568"/>
                </a:cubicBezTo>
                <a:cubicBezTo>
                  <a:pt x="6429" y="11848"/>
                  <a:pt x="6671" y="12129"/>
                  <a:pt x="6923" y="12409"/>
                </a:cubicBezTo>
                <a:cubicBezTo>
                  <a:pt x="6944" y="12784"/>
                  <a:pt x="6968" y="13155"/>
                  <a:pt x="7003" y="13517"/>
                </a:cubicBezTo>
                <a:moveTo>
                  <a:pt x="6923" y="9191"/>
                </a:moveTo>
                <a:cubicBezTo>
                  <a:pt x="6669" y="9473"/>
                  <a:pt x="6429" y="9756"/>
                  <a:pt x="6196" y="10039"/>
                </a:cubicBezTo>
                <a:cubicBezTo>
                  <a:pt x="5763" y="9481"/>
                  <a:pt x="5381" y="8938"/>
                  <a:pt x="5045" y="8415"/>
                </a:cubicBezTo>
                <a:cubicBezTo>
                  <a:pt x="5650" y="8283"/>
                  <a:pt x="6305" y="8171"/>
                  <a:pt x="7003" y="8084"/>
                </a:cubicBezTo>
                <a:cubicBezTo>
                  <a:pt x="6968" y="8445"/>
                  <a:pt x="6944" y="8816"/>
                  <a:pt x="6923" y="9191"/>
                </a:cubicBezTo>
                <a:moveTo>
                  <a:pt x="982" y="10800"/>
                </a:moveTo>
                <a:cubicBezTo>
                  <a:pt x="982" y="9948"/>
                  <a:pt x="2190" y="9181"/>
                  <a:pt x="4119" y="8644"/>
                </a:cubicBezTo>
                <a:cubicBezTo>
                  <a:pt x="4530" y="9342"/>
                  <a:pt x="5023" y="10067"/>
                  <a:pt x="5588" y="10805"/>
                </a:cubicBezTo>
                <a:cubicBezTo>
                  <a:pt x="5027" y="11537"/>
                  <a:pt x="4528" y="12262"/>
                  <a:pt x="4119" y="12956"/>
                </a:cubicBezTo>
                <a:cubicBezTo>
                  <a:pt x="2190" y="12419"/>
                  <a:pt x="982" y="11652"/>
                  <a:pt x="982" y="10800"/>
                </a:cubicBezTo>
                <a:moveTo>
                  <a:pt x="21600" y="10800"/>
                </a:moveTo>
                <a:cubicBezTo>
                  <a:pt x="21600" y="9624"/>
                  <a:pt x="20173" y="8571"/>
                  <a:pt x="17918" y="7853"/>
                </a:cubicBezTo>
                <a:cubicBezTo>
                  <a:pt x="19002" y="5750"/>
                  <a:pt x="19269" y="3995"/>
                  <a:pt x="18437" y="3163"/>
                </a:cubicBezTo>
                <a:cubicBezTo>
                  <a:pt x="17605" y="2332"/>
                  <a:pt x="15850" y="2598"/>
                  <a:pt x="13748" y="3682"/>
                </a:cubicBezTo>
                <a:cubicBezTo>
                  <a:pt x="13029" y="1427"/>
                  <a:pt x="11976" y="0"/>
                  <a:pt x="10800" y="0"/>
                </a:cubicBezTo>
                <a:cubicBezTo>
                  <a:pt x="9623" y="0"/>
                  <a:pt x="8571" y="1427"/>
                  <a:pt x="7852" y="3682"/>
                </a:cubicBezTo>
                <a:cubicBezTo>
                  <a:pt x="5750" y="2598"/>
                  <a:pt x="3995" y="2332"/>
                  <a:pt x="3163" y="3163"/>
                </a:cubicBezTo>
                <a:cubicBezTo>
                  <a:pt x="2331" y="3995"/>
                  <a:pt x="2598" y="5750"/>
                  <a:pt x="3682" y="7853"/>
                </a:cubicBezTo>
                <a:cubicBezTo>
                  <a:pt x="1426" y="8571"/>
                  <a:pt x="0" y="9624"/>
                  <a:pt x="0" y="10800"/>
                </a:cubicBezTo>
                <a:cubicBezTo>
                  <a:pt x="0" y="11976"/>
                  <a:pt x="1426" y="13029"/>
                  <a:pt x="3682" y="13748"/>
                </a:cubicBezTo>
                <a:cubicBezTo>
                  <a:pt x="2598" y="15851"/>
                  <a:pt x="2331" y="17605"/>
                  <a:pt x="3163" y="18437"/>
                </a:cubicBezTo>
                <a:cubicBezTo>
                  <a:pt x="3995" y="19268"/>
                  <a:pt x="5750" y="19002"/>
                  <a:pt x="7852" y="17918"/>
                </a:cubicBezTo>
                <a:cubicBezTo>
                  <a:pt x="8571" y="20173"/>
                  <a:pt x="9623" y="21600"/>
                  <a:pt x="10800" y="21600"/>
                </a:cubicBezTo>
                <a:cubicBezTo>
                  <a:pt x="11976" y="21600"/>
                  <a:pt x="13029" y="20173"/>
                  <a:pt x="13748" y="17918"/>
                </a:cubicBezTo>
                <a:cubicBezTo>
                  <a:pt x="15850" y="19002"/>
                  <a:pt x="17605" y="19268"/>
                  <a:pt x="18437" y="18437"/>
                </a:cubicBezTo>
                <a:cubicBezTo>
                  <a:pt x="19269" y="17605"/>
                  <a:pt x="19002" y="15851"/>
                  <a:pt x="17918" y="13748"/>
                </a:cubicBezTo>
                <a:cubicBezTo>
                  <a:pt x="20173" y="13029"/>
                  <a:pt x="21600" y="11976"/>
                  <a:pt x="21600" y="10800"/>
                </a:cubicBezTo>
                <a:moveTo>
                  <a:pt x="10800" y="9818"/>
                </a:moveTo>
                <a:cubicBezTo>
                  <a:pt x="10258" y="9818"/>
                  <a:pt x="9818" y="10258"/>
                  <a:pt x="9818" y="10800"/>
                </a:cubicBezTo>
                <a:cubicBezTo>
                  <a:pt x="9818" y="11342"/>
                  <a:pt x="10258" y="11782"/>
                  <a:pt x="10800" y="11782"/>
                </a:cubicBezTo>
                <a:cubicBezTo>
                  <a:pt x="11342" y="11782"/>
                  <a:pt x="11782" y="11342"/>
                  <a:pt x="11782" y="10800"/>
                </a:cubicBezTo>
                <a:cubicBezTo>
                  <a:pt x="11782" y="10258"/>
                  <a:pt x="11342" y="9818"/>
                  <a:pt x="10800" y="9818"/>
                </a:cubicBezTo>
              </a:path>
            </a:pathLst>
          </a:custGeom>
          <a:solidFill>
            <a:schemeClr val="accent5"/>
          </a:solidFill>
          <a:ln w="12700">
            <a:miter lim="400000"/>
          </a:ln>
        </p:spPr>
        <p:txBody>
          <a:bodyPr lIns="16592" tIns="16592" rIns="16592" bIns="16592" anchor="ctr"/>
          <a:lstStyle/>
          <a:p>
            <a:pPr marL="0" marR="0" defTabSz="199111">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307" dirty="0">
              <a:solidFill>
                <a:schemeClr val="tx1"/>
              </a:solidFill>
              <a:latin typeface="Ubuntu" panose="020B0504030602030204" pitchFamily="34" charset="0"/>
            </a:endParaRPr>
          </a:p>
        </p:txBody>
      </p:sp>
      <p:sp>
        <p:nvSpPr>
          <p:cNvPr id="107" name="Square"/>
          <p:cNvSpPr/>
          <p:nvPr/>
        </p:nvSpPr>
        <p:spPr>
          <a:xfrm>
            <a:off x="5635728" y="8188306"/>
            <a:ext cx="790882" cy="790883"/>
          </a:xfrm>
          <a:prstGeom prst="rect">
            <a:avLst/>
          </a:prstGeom>
          <a:ln w="63500">
            <a:solidFill>
              <a:schemeClr val="accent4"/>
            </a:solidFill>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108" name="Lorem ipsum, or lipsum as it is sometimes known, is dummy text used in laying out print, graphic or web designs."/>
          <p:cNvSpPr/>
          <p:nvPr/>
        </p:nvSpPr>
        <p:spPr>
          <a:xfrm>
            <a:off x="1527989" y="1860403"/>
            <a:ext cx="4904689" cy="4915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09" name="Lorem ipsum, or lipsum as it is sometimes known, is dummy text used in laying out print, graphic or web designs."/>
          <p:cNvSpPr/>
          <p:nvPr/>
        </p:nvSpPr>
        <p:spPr>
          <a:xfrm>
            <a:off x="1527989" y="4433773"/>
            <a:ext cx="4904689" cy="4915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10" name="Lorem ipsum, or lipsum as it is sometimes known, is dummy text used in laying out print, graphic or web designs."/>
          <p:cNvSpPr/>
          <p:nvPr/>
        </p:nvSpPr>
        <p:spPr>
          <a:xfrm>
            <a:off x="1527989" y="7067148"/>
            <a:ext cx="4904689" cy="4915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11" name="Lorem ipsum, or lipsum as it is sometimes known, is dummy text used in laying out print, graphic or web designs."/>
          <p:cNvSpPr/>
          <p:nvPr/>
        </p:nvSpPr>
        <p:spPr>
          <a:xfrm>
            <a:off x="486475" y="3102108"/>
            <a:ext cx="4904689" cy="4915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12" name="Lorem ipsum, or lipsum as it is sometimes known, is dummy text used in laying out print, graphic or web designs."/>
          <p:cNvSpPr/>
          <p:nvPr/>
        </p:nvSpPr>
        <p:spPr>
          <a:xfrm>
            <a:off x="486475" y="5722807"/>
            <a:ext cx="4904689" cy="4915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
        <p:nvSpPr>
          <p:cNvPr id="113" name="Lorem ipsum, or lipsum as it is sometimes known, is dummy text used in laying out print, graphic or web designs."/>
          <p:cNvSpPr/>
          <p:nvPr/>
        </p:nvSpPr>
        <p:spPr>
          <a:xfrm>
            <a:off x="486475" y="8343506"/>
            <a:ext cx="4904689" cy="4915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307">
                <a:solidFill>
                  <a:schemeClr val="tx1"/>
                </a:solidFill>
              </a:rPr>
              <a:t>Lorem ipsum, or lipsum as it is sometimes known, is dummy text used in laying out print, graphic or web designs. </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Rectangle"/>
          <p:cNvSpPr/>
          <p:nvPr/>
        </p:nvSpPr>
        <p:spPr>
          <a:xfrm>
            <a:off x="4435701" y="1289336"/>
            <a:ext cx="2002205" cy="493500"/>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16" name="Rectangle"/>
          <p:cNvSpPr/>
          <p:nvPr/>
        </p:nvSpPr>
        <p:spPr>
          <a:xfrm>
            <a:off x="407341" y="5317671"/>
            <a:ext cx="6034881" cy="3154874"/>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17" name="Kaplan &amp; Norton Strategy Map"/>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Kaplan &amp; Norton Strategy Map</a:t>
            </a:r>
          </a:p>
        </p:txBody>
      </p:sp>
      <p:sp>
        <p:nvSpPr>
          <p:cNvPr id="118" name="Rectangle"/>
          <p:cNvSpPr/>
          <p:nvPr/>
        </p:nvSpPr>
        <p:spPr>
          <a:xfrm>
            <a:off x="419503" y="1289336"/>
            <a:ext cx="2002205" cy="493500"/>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19" name="Line"/>
          <p:cNvSpPr/>
          <p:nvPr/>
        </p:nvSpPr>
        <p:spPr>
          <a:xfrm>
            <a:off x="421244" y="4893648"/>
            <a:ext cx="6020979" cy="0"/>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20" name="Line"/>
          <p:cNvSpPr/>
          <p:nvPr/>
        </p:nvSpPr>
        <p:spPr>
          <a:xfrm>
            <a:off x="421244" y="8929771"/>
            <a:ext cx="6016661" cy="0"/>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21" name="Rectangle"/>
          <p:cNvSpPr/>
          <p:nvPr/>
        </p:nvSpPr>
        <p:spPr>
          <a:xfrm>
            <a:off x="2864290" y="1829920"/>
            <a:ext cx="1280920" cy="857582"/>
          </a:xfrm>
          <a:prstGeom prst="rect">
            <a:avLst/>
          </a:prstGeom>
          <a:solidFill>
            <a:srgbClr val="323C40"/>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2" name="Rectangle"/>
          <p:cNvSpPr/>
          <p:nvPr/>
        </p:nvSpPr>
        <p:spPr>
          <a:xfrm>
            <a:off x="920777" y="3290796"/>
            <a:ext cx="1011747" cy="1143577"/>
          </a:xfrm>
          <a:prstGeom prst="rect">
            <a:avLst/>
          </a:prstGeom>
          <a:solidFill>
            <a:schemeClr val="accent2"/>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3" name="Rectangle"/>
          <p:cNvSpPr/>
          <p:nvPr/>
        </p:nvSpPr>
        <p:spPr>
          <a:xfrm>
            <a:off x="2066047" y="3290796"/>
            <a:ext cx="1011747" cy="1143577"/>
          </a:xfrm>
          <a:prstGeom prst="rect">
            <a:avLst/>
          </a:prstGeom>
          <a:solidFill>
            <a:schemeClr val="accent2"/>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4" name="Rectangle"/>
          <p:cNvSpPr/>
          <p:nvPr/>
        </p:nvSpPr>
        <p:spPr>
          <a:xfrm>
            <a:off x="3879681" y="3290796"/>
            <a:ext cx="1011747" cy="1143577"/>
          </a:xfrm>
          <a:prstGeom prst="rect">
            <a:avLst/>
          </a:prstGeom>
          <a:solidFill>
            <a:schemeClr val="accent2"/>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5" name="Rectangle"/>
          <p:cNvSpPr/>
          <p:nvPr/>
        </p:nvSpPr>
        <p:spPr>
          <a:xfrm>
            <a:off x="5024951" y="3290796"/>
            <a:ext cx="1011747" cy="1143577"/>
          </a:xfrm>
          <a:prstGeom prst="rect">
            <a:avLst/>
          </a:prstGeom>
          <a:solidFill>
            <a:schemeClr val="accent2"/>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grpSp>
        <p:nvGrpSpPr>
          <p:cNvPr id="132" name="Group"/>
          <p:cNvGrpSpPr/>
          <p:nvPr/>
        </p:nvGrpSpPr>
        <p:grpSpPr>
          <a:xfrm>
            <a:off x="485905" y="6924927"/>
            <a:ext cx="5886191" cy="713813"/>
            <a:chOff x="0" y="0"/>
            <a:chExt cx="13516436" cy="1639124"/>
          </a:xfrm>
        </p:grpSpPr>
        <p:sp>
          <p:nvSpPr>
            <p:cNvPr id="126" name="Rectangle"/>
            <p:cNvSpPr/>
            <p:nvPr/>
          </p:nvSpPr>
          <p:spPr>
            <a:xfrm>
              <a:off x="0"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7" name="Rectangle"/>
            <p:cNvSpPr/>
            <p:nvPr/>
          </p:nvSpPr>
          <p:spPr>
            <a:xfrm>
              <a:off x="2281900"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8" name="Rectangle"/>
            <p:cNvSpPr/>
            <p:nvPr/>
          </p:nvSpPr>
          <p:spPr>
            <a:xfrm>
              <a:off x="4562447"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29" name="Rectangle"/>
            <p:cNvSpPr/>
            <p:nvPr/>
          </p:nvSpPr>
          <p:spPr>
            <a:xfrm>
              <a:off x="11398378"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30" name="Rectangle"/>
            <p:cNvSpPr/>
            <p:nvPr/>
          </p:nvSpPr>
          <p:spPr>
            <a:xfrm>
              <a:off x="6843006" y="0"/>
              <a:ext cx="2118059"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31" name="Rectangle"/>
            <p:cNvSpPr/>
            <p:nvPr/>
          </p:nvSpPr>
          <p:spPr>
            <a:xfrm>
              <a:off x="9123547" y="0"/>
              <a:ext cx="2118060" cy="1639125"/>
            </a:xfrm>
            <a:prstGeom prst="rect">
              <a:avLst/>
            </a:prstGeom>
            <a:solidFill>
              <a:srgbClr val="FFFFFF"/>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grpSp>
      <p:sp>
        <p:nvSpPr>
          <p:cNvPr id="133" name="Line"/>
          <p:cNvSpPr/>
          <p:nvPr/>
        </p:nvSpPr>
        <p:spPr>
          <a:xfrm flipV="1">
            <a:off x="1267227" y="2287788"/>
            <a:ext cx="1342582" cy="902792"/>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4" name="Line"/>
          <p:cNvSpPr/>
          <p:nvPr/>
        </p:nvSpPr>
        <p:spPr>
          <a:xfrm flipV="1">
            <a:off x="2434224" y="2494949"/>
            <a:ext cx="259312" cy="702316"/>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5" name="Line"/>
          <p:cNvSpPr/>
          <p:nvPr/>
        </p:nvSpPr>
        <p:spPr>
          <a:xfrm flipH="1" flipV="1">
            <a:off x="4367463" y="2287788"/>
            <a:ext cx="1342582" cy="902792"/>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6" name="Line"/>
          <p:cNvSpPr/>
          <p:nvPr/>
        </p:nvSpPr>
        <p:spPr>
          <a:xfrm flipH="1" flipV="1">
            <a:off x="4328005" y="2494949"/>
            <a:ext cx="259312" cy="702316"/>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7" name="Line"/>
          <p:cNvSpPr/>
          <p:nvPr/>
        </p:nvSpPr>
        <p:spPr>
          <a:xfrm flipH="1" flipV="1">
            <a:off x="1420604" y="4698700"/>
            <a:ext cx="0" cy="313652"/>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8" name="Line"/>
          <p:cNvSpPr/>
          <p:nvPr/>
        </p:nvSpPr>
        <p:spPr>
          <a:xfrm flipH="1" flipV="1">
            <a:off x="2569355" y="4698700"/>
            <a:ext cx="0" cy="313652"/>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39" name="Line"/>
          <p:cNvSpPr/>
          <p:nvPr/>
        </p:nvSpPr>
        <p:spPr>
          <a:xfrm flipH="1" flipV="1">
            <a:off x="4382988" y="4698700"/>
            <a:ext cx="0" cy="313652"/>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40" name="Line"/>
          <p:cNvSpPr/>
          <p:nvPr/>
        </p:nvSpPr>
        <p:spPr>
          <a:xfrm flipH="1" flipV="1">
            <a:off x="5528257" y="4698700"/>
            <a:ext cx="0" cy="313652"/>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42" name="Long-Term…"/>
          <p:cNvSpPr/>
          <p:nvPr/>
        </p:nvSpPr>
        <p:spPr>
          <a:xfrm>
            <a:off x="2853884" y="1987194"/>
            <a:ext cx="1280919"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503307">
              <a:lnSpc>
                <a:spcPct val="90000"/>
              </a:lnSpc>
              <a:defRPr sz="3000">
                <a:solidFill>
                  <a:srgbClr val="FFFFFF"/>
                </a:solidFill>
                <a:uFillTx/>
                <a:latin typeface="Ubuntu"/>
                <a:ea typeface="Ubuntu"/>
                <a:cs typeface="Ubuntu"/>
                <a:sym typeface="Ubuntu"/>
              </a:defRPr>
            </a:pPr>
            <a:r>
              <a:rPr sz="1307"/>
              <a:t>Long-Term</a:t>
            </a:r>
          </a:p>
          <a:p>
            <a:pPr marL="0" marR="0" defTabSz="503307">
              <a:lnSpc>
                <a:spcPct val="90000"/>
              </a:lnSpc>
              <a:defRPr sz="3000">
                <a:solidFill>
                  <a:srgbClr val="FFFFFF"/>
                </a:solidFill>
                <a:uFillTx/>
                <a:latin typeface="Ubuntu"/>
                <a:ea typeface="Ubuntu"/>
                <a:cs typeface="Ubuntu"/>
                <a:sym typeface="Ubuntu"/>
              </a:defRPr>
            </a:pPr>
            <a:r>
              <a:rPr sz="1307"/>
              <a:t>Shareholder Value</a:t>
            </a:r>
          </a:p>
        </p:txBody>
      </p:sp>
      <p:sp>
        <p:nvSpPr>
          <p:cNvPr id="143" name="Growth Strategy"/>
          <p:cNvSpPr/>
          <p:nvPr/>
        </p:nvSpPr>
        <p:spPr>
          <a:xfrm>
            <a:off x="4601216" y="1441312"/>
            <a:ext cx="167117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Growth Strategy </a:t>
            </a:r>
          </a:p>
        </p:txBody>
      </p:sp>
      <p:sp>
        <p:nvSpPr>
          <p:cNvPr id="144" name="Productivity Strategy"/>
          <p:cNvSpPr/>
          <p:nvPr/>
        </p:nvSpPr>
        <p:spPr>
          <a:xfrm>
            <a:off x="509593" y="1441312"/>
            <a:ext cx="167117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Productivity Strategy </a:t>
            </a:r>
          </a:p>
        </p:txBody>
      </p:sp>
      <p:sp>
        <p:nvSpPr>
          <p:cNvPr id="145" name="Enhance…"/>
          <p:cNvSpPr/>
          <p:nvPr/>
        </p:nvSpPr>
        <p:spPr>
          <a:xfrm>
            <a:off x="5115381" y="3551459"/>
            <a:ext cx="825196"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Enhance</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Customer Value</a:t>
            </a:r>
          </a:p>
        </p:txBody>
      </p:sp>
      <p:sp>
        <p:nvSpPr>
          <p:cNvPr id="146" name="Expand Revenue…"/>
          <p:cNvSpPr/>
          <p:nvPr/>
        </p:nvSpPr>
        <p:spPr>
          <a:xfrm>
            <a:off x="3960864" y="3460954"/>
            <a:ext cx="849380" cy="724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Expand Revenue</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Opportunities</a:t>
            </a:r>
          </a:p>
        </p:txBody>
      </p:sp>
      <p:sp>
        <p:nvSpPr>
          <p:cNvPr id="147" name="Increase Asset…"/>
          <p:cNvSpPr/>
          <p:nvPr/>
        </p:nvSpPr>
        <p:spPr>
          <a:xfrm>
            <a:off x="2159322" y="3551459"/>
            <a:ext cx="825196"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Increase Asset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Utilization</a:t>
            </a:r>
          </a:p>
        </p:txBody>
      </p:sp>
      <p:sp>
        <p:nvSpPr>
          <p:cNvPr id="148" name="Improve Cost…"/>
          <p:cNvSpPr/>
          <p:nvPr/>
        </p:nvSpPr>
        <p:spPr>
          <a:xfrm>
            <a:off x="997029" y="3551459"/>
            <a:ext cx="825196"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Improve Cost</a:t>
            </a:r>
          </a:p>
          <a:p>
            <a:pPr marL="0" marR="0" defTabSz="398221">
              <a:lnSpc>
                <a:spcPct val="90000"/>
              </a:lnSpc>
              <a:defRPr sz="3000">
                <a:solidFill>
                  <a:srgbClr val="323C40"/>
                </a:solidFill>
                <a:uFillTx/>
                <a:latin typeface="Ubuntu"/>
                <a:ea typeface="Ubuntu"/>
                <a:cs typeface="Ubuntu"/>
                <a:sym typeface="Ubuntu"/>
              </a:defRPr>
            </a:pPr>
            <a:r>
              <a:rPr sz="1307">
                <a:solidFill>
                  <a:schemeClr val="tx1"/>
                </a:solidFill>
              </a:rPr>
              <a:t>Structure</a:t>
            </a:r>
          </a:p>
        </p:txBody>
      </p:sp>
      <p:sp>
        <p:nvSpPr>
          <p:cNvPr id="149" name="Rectangle"/>
          <p:cNvSpPr/>
          <p:nvPr/>
        </p:nvSpPr>
        <p:spPr>
          <a:xfrm>
            <a:off x="4453638" y="6135407"/>
            <a:ext cx="942682" cy="713813"/>
          </a:xfrm>
          <a:prstGeom prst="rect">
            <a:avLst/>
          </a:prstGeom>
          <a:solidFill>
            <a:srgbClr val="FFFFFF"/>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50" name="Rectangle"/>
          <p:cNvSpPr/>
          <p:nvPr/>
        </p:nvSpPr>
        <p:spPr>
          <a:xfrm>
            <a:off x="1957679" y="6135407"/>
            <a:ext cx="942682" cy="713813"/>
          </a:xfrm>
          <a:prstGeom prst="rect">
            <a:avLst/>
          </a:prstGeom>
          <a:solidFill>
            <a:srgbClr val="FFFFFF"/>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51" name="Customer Value Proposition"/>
          <p:cNvSpPr/>
          <p:nvPr/>
        </p:nvSpPr>
        <p:spPr>
          <a:xfrm>
            <a:off x="2702623" y="5434679"/>
            <a:ext cx="1671175"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 Value Proposition</a:t>
            </a:r>
          </a:p>
        </p:txBody>
      </p:sp>
      <p:sp>
        <p:nvSpPr>
          <p:cNvPr id="152" name="Partnership"/>
          <p:cNvSpPr/>
          <p:nvPr/>
        </p:nvSpPr>
        <p:spPr>
          <a:xfrm>
            <a:off x="4419105" y="6416290"/>
            <a:ext cx="101174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Partnership</a:t>
            </a:r>
          </a:p>
        </p:txBody>
      </p:sp>
      <p:sp>
        <p:nvSpPr>
          <p:cNvPr id="153" name="Availability"/>
          <p:cNvSpPr/>
          <p:nvPr/>
        </p:nvSpPr>
        <p:spPr>
          <a:xfrm>
            <a:off x="1923146" y="6401807"/>
            <a:ext cx="101174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Availability</a:t>
            </a:r>
          </a:p>
        </p:txBody>
      </p:sp>
      <p:sp>
        <p:nvSpPr>
          <p:cNvPr id="154" name="Price"/>
          <p:cNvSpPr/>
          <p:nvPr/>
        </p:nvSpPr>
        <p:spPr>
          <a:xfrm>
            <a:off x="620376" y="7191091"/>
            <a:ext cx="595053"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Price</a:t>
            </a:r>
          </a:p>
        </p:txBody>
      </p:sp>
      <p:sp>
        <p:nvSpPr>
          <p:cNvPr id="155" name="Quality"/>
          <p:cNvSpPr/>
          <p:nvPr/>
        </p:nvSpPr>
        <p:spPr>
          <a:xfrm>
            <a:off x="1566476" y="7191091"/>
            <a:ext cx="73851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Quality</a:t>
            </a:r>
          </a:p>
        </p:txBody>
      </p:sp>
      <p:sp>
        <p:nvSpPr>
          <p:cNvPr id="156" name="Selection"/>
          <p:cNvSpPr/>
          <p:nvPr/>
        </p:nvSpPr>
        <p:spPr>
          <a:xfrm>
            <a:off x="2531205" y="7191091"/>
            <a:ext cx="82519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Selection</a:t>
            </a:r>
          </a:p>
        </p:txBody>
      </p:sp>
      <p:sp>
        <p:nvSpPr>
          <p:cNvPr id="157" name="Functionality"/>
          <p:cNvSpPr/>
          <p:nvPr/>
        </p:nvSpPr>
        <p:spPr>
          <a:xfrm>
            <a:off x="3551934" y="7100586"/>
            <a:ext cx="73851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spc="-29">
                <a:solidFill>
                  <a:srgbClr val="323C40"/>
                </a:solidFill>
                <a:uFillTx/>
                <a:latin typeface="Ubuntu"/>
                <a:ea typeface="Ubuntu"/>
                <a:cs typeface="Ubuntu"/>
                <a:sym typeface="Ubuntu"/>
              </a:defRPr>
            </a:lvl1pPr>
          </a:lstStyle>
          <a:p>
            <a:r>
              <a:rPr sz="1307">
                <a:solidFill>
                  <a:schemeClr val="tx1"/>
                </a:solidFill>
              </a:rPr>
              <a:t>Functionality</a:t>
            </a:r>
          </a:p>
        </p:txBody>
      </p:sp>
      <p:sp>
        <p:nvSpPr>
          <p:cNvPr id="158" name="Service"/>
          <p:cNvSpPr/>
          <p:nvPr/>
        </p:nvSpPr>
        <p:spPr>
          <a:xfrm>
            <a:off x="4561254" y="7191327"/>
            <a:ext cx="73851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Service</a:t>
            </a:r>
          </a:p>
        </p:txBody>
      </p:sp>
      <p:sp>
        <p:nvSpPr>
          <p:cNvPr id="159" name="Brand"/>
          <p:cNvSpPr/>
          <p:nvPr/>
        </p:nvSpPr>
        <p:spPr>
          <a:xfrm>
            <a:off x="5537391" y="7191327"/>
            <a:ext cx="71464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Brand</a:t>
            </a:r>
          </a:p>
        </p:txBody>
      </p:sp>
      <p:sp>
        <p:nvSpPr>
          <p:cNvPr id="160" name="Product / Service Attributes"/>
          <p:cNvSpPr/>
          <p:nvPr/>
        </p:nvSpPr>
        <p:spPr>
          <a:xfrm>
            <a:off x="1722584" y="7736569"/>
            <a:ext cx="1417395"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Product / Service Attributes</a:t>
            </a:r>
          </a:p>
        </p:txBody>
      </p:sp>
      <p:sp>
        <p:nvSpPr>
          <p:cNvPr id="161" name="Relationship"/>
          <p:cNvSpPr/>
          <p:nvPr/>
        </p:nvSpPr>
        <p:spPr>
          <a:xfrm>
            <a:off x="4414832" y="7739734"/>
            <a:ext cx="101174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Relationship</a:t>
            </a:r>
          </a:p>
        </p:txBody>
      </p:sp>
      <p:sp>
        <p:nvSpPr>
          <p:cNvPr id="162" name="Image"/>
          <p:cNvSpPr/>
          <p:nvPr/>
        </p:nvSpPr>
        <p:spPr>
          <a:xfrm>
            <a:off x="5537391" y="7739734"/>
            <a:ext cx="71464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307">
                <a:solidFill>
                  <a:schemeClr val="tx1"/>
                </a:solidFill>
              </a:rPr>
              <a:t>Image</a:t>
            </a:r>
          </a:p>
        </p:txBody>
      </p:sp>
      <p:sp>
        <p:nvSpPr>
          <p:cNvPr id="163" name="Financial Perspective"/>
          <p:cNvSpPr/>
          <p:nvPr/>
        </p:nvSpPr>
        <p:spPr>
          <a:xfrm rot="16200000">
            <a:off x="-857711" y="3192747"/>
            <a:ext cx="221294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Financial Perspective</a:t>
            </a:r>
          </a:p>
        </p:txBody>
      </p:sp>
      <p:sp>
        <p:nvSpPr>
          <p:cNvPr id="164" name="Customer Perspective"/>
          <p:cNvSpPr/>
          <p:nvPr/>
        </p:nvSpPr>
        <p:spPr>
          <a:xfrm rot="16200000">
            <a:off x="-857711" y="6804602"/>
            <a:ext cx="221294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307">
                <a:solidFill>
                  <a:schemeClr val="tx1"/>
                </a:solidFill>
              </a:rPr>
              <a:t>Customer Perspective</a:t>
            </a:r>
          </a:p>
        </p:txBody>
      </p:sp>
      <p:sp>
        <p:nvSpPr>
          <p:cNvPr id="165" name="Line"/>
          <p:cNvSpPr/>
          <p:nvPr/>
        </p:nvSpPr>
        <p:spPr>
          <a:xfrm flipH="1" flipV="1">
            <a:off x="1420604" y="8741120"/>
            <a:ext cx="0" cy="302055"/>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66" name="Line"/>
          <p:cNvSpPr/>
          <p:nvPr/>
        </p:nvSpPr>
        <p:spPr>
          <a:xfrm flipH="1" flipV="1">
            <a:off x="2569355" y="8741120"/>
            <a:ext cx="0" cy="302055"/>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67" name="Line"/>
          <p:cNvSpPr/>
          <p:nvPr/>
        </p:nvSpPr>
        <p:spPr>
          <a:xfrm flipH="1" flipV="1">
            <a:off x="4382988" y="8741120"/>
            <a:ext cx="0" cy="302055"/>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68" name="Line"/>
          <p:cNvSpPr/>
          <p:nvPr/>
        </p:nvSpPr>
        <p:spPr>
          <a:xfrm flipH="1" flipV="1">
            <a:off x="5528257" y="8741120"/>
            <a:ext cx="0" cy="302055"/>
          </a:xfrm>
          <a:prstGeom prst="line">
            <a:avLst/>
          </a:prstGeom>
          <a:noFill/>
          <a:ln w="25400" cap="flat">
            <a:solidFill>
              <a:schemeClr val="accent2"/>
            </a:solidFill>
            <a:prstDash val="solid"/>
            <a:miter lim="400000"/>
            <a:tailEnd type="arrow" w="med" len="med"/>
          </a:ln>
          <a:effectLst/>
        </p:spPr>
        <p:txBody>
          <a:bodyPr wrap="square" lIns="22123" tIns="22123" rIns="22123" bIns="22123" numCol="1" anchor="ctr">
            <a:noAutofit/>
          </a:bodyP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Line">
            <a:extLst>
              <a:ext uri="{FF2B5EF4-FFF2-40B4-BE49-F238E27FC236}">
                <a16:creationId xmlns:a16="http://schemas.microsoft.com/office/drawing/2014/main" id="{A0737009-8D9E-3244-A4DF-ED150B491BAD}"/>
              </a:ext>
            </a:extLst>
          </p:cNvPr>
          <p:cNvSpPr/>
          <p:nvPr/>
        </p:nvSpPr>
        <p:spPr>
          <a:xfrm>
            <a:off x="484800" y="1572023"/>
            <a:ext cx="5869802" cy="0"/>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50" name="Line">
            <a:extLst>
              <a:ext uri="{FF2B5EF4-FFF2-40B4-BE49-F238E27FC236}">
                <a16:creationId xmlns:a16="http://schemas.microsoft.com/office/drawing/2014/main" id="{07834454-ABB1-394B-AD3E-60F10CD480D7}"/>
              </a:ext>
            </a:extLst>
          </p:cNvPr>
          <p:cNvSpPr/>
          <p:nvPr/>
        </p:nvSpPr>
        <p:spPr>
          <a:xfrm>
            <a:off x="484800" y="5486102"/>
            <a:ext cx="5869802" cy="0"/>
          </a:xfrm>
          <a:prstGeom prst="line">
            <a:avLst/>
          </a:prstGeom>
          <a:ln w="12700">
            <a:solidFill>
              <a:schemeClr val="accent2"/>
            </a:solidFill>
            <a:custDash>
              <a:ds d="200000" sp="200000"/>
            </a:custDash>
            <a:miter lim="400000"/>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171" name="Kaplan &amp; Norton Strategy Map"/>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Kaplan &amp; Norton Strategy Map</a:t>
            </a:r>
          </a:p>
        </p:txBody>
      </p:sp>
      <p:sp>
        <p:nvSpPr>
          <p:cNvPr id="172" name="Internal Perspective"/>
          <p:cNvSpPr/>
          <p:nvPr/>
        </p:nvSpPr>
        <p:spPr>
          <a:xfrm rot="16200000">
            <a:off x="-857711" y="3491670"/>
            <a:ext cx="221294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Internal Perspective</a:t>
            </a:r>
          </a:p>
        </p:txBody>
      </p:sp>
      <p:sp>
        <p:nvSpPr>
          <p:cNvPr id="173" name="Learning and Growth Perspective"/>
          <p:cNvSpPr/>
          <p:nvPr/>
        </p:nvSpPr>
        <p:spPr>
          <a:xfrm rot="16200000">
            <a:off x="-1244597" y="7278154"/>
            <a:ext cx="298671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Learning and Growth Perspective</a:t>
            </a:r>
          </a:p>
        </p:txBody>
      </p:sp>
      <p:sp>
        <p:nvSpPr>
          <p:cNvPr id="174" name="Rectangle"/>
          <p:cNvSpPr/>
          <p:nvPr/>
        </p:nvSpPr>
        <p:spPr>
          <a:xfrm>
            <a:off x="485634" y="1820824"/>
            <a:ext cx="1354139" cy="10299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5" name="Rectangle"/>
          <p:cNvSpPr/>
          <p:nvPr/>
        </p:nvSpPr>
        <p:spPr>
          <a:xfrm>
            <a:off x="1990528" y="1820824"/>
            <a:ext cx="1354139" cy="10299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6" name="Rectangle"/>
          <p:cNvSpPr/>
          <p:nvPr/>
        </p:nvSpPr>
        <p:spPr>
          <a:xfrm>
            <a:off x="3500080" y="1820824"/>
            <a:ext cx="1354139" cy="10299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7" name="Rectangle"/>
          <p:cNvSpPr/>
          <p:nvPr/>
        </p:nvSpPr>
        <p:spPr>
          <a:xfrm>
            <a:off x="5004974" y="1820824"/>
            <a:ext cx="1354139" cy="1029949"/>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8" name="Rectangle"/>
          <p:cNvSpPr/>
          <p:nvPr/>
        </p:nvSpPr>
        <p:spPr>
          <a:xfrm>
            <a:off x="484800" y="2963733"/>
            <a:ext cx="1355803" cy="215089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79" name="Rectangle"/>
          <p:cNvSpPr/>
          <p:nvPr/>
        </p:nvSpPr>
        <p:spPr>
          <a:xfrm>
            <a:off x="1989695" y="2963733"/>
            <a:ext cx="1355803" cy="215089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80" name="Rectangle"/>
          <p:cNvSpPr/>
          <p:nvPr/>
        </p:nvSpPr>
        <p:spPr>
          <a:xfrm>
            <a:off x="3499249" y="2963733"/>
            <a:ext cx="1355803" cy="215089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81" name="Rectangle"/>
          <p:cNvSpPr/>
          <p:nvPr/>
        </p:nvSpPr>
        <p:spPr>
          <a:xfrm>
            <a:off x="5004141" y="2963733"/>
            <a:ext cx="1355803" cy="2150892"/>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83" name="Operations Management Processes"/>
          <p:cNvSpPr/>
          <p:nvPr/>
        </p:nvSpPr>
        <p:spPr>
          <a:xfrm>
            <a:off x="623869" y="1945715"/>
            <a:ext cx="1099821" cy="7724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Operations Management Processes</a:t>
            </a:r>
          </a:p>
        </p:txBody>
      </p:sp>
      <p:sp>
        <p:nvSpPr>
          <p:cNvPr id="184" name="Customer…"/>
          <p:cNvSpPr/>
          <p:nvPr/>
        </p:nvSpPr>
        <p:spPr>
          <a:xfrm>
            <a:off x="2136122" y="1945715"/>
            <a:ext cx="1099821" cy="7724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Customer</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Management Processes</a:t>
            </a:r>
          </a:p>
        </p:txBody>
      </p:sp>
      <p:sp>
        <p:nvSpPr>
          <p:cNvPr id="185" name="Innovation…"/>
          <p:cNvSpPr/>
          <p:nvPr/>
        </p:nvSpPr>
        <p:spPr>
          <a:xfrm>
            <a:off x="3636245" y="2071054"/>
            <a:ext cx="1099821" cy="5218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Innovation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Processes</a:t>
            </a:r>
          </a:p>
        </p:txBody>
      </p:sp>
      <p:sp>
        <p:nvSpPr>
          <p:cNvPr id="186" name="Regulatory…"/>
          <p:cNvSpPr/>
          <p:nvPr/>
        </p:nvSpPr>
        <p:spPr>
          <a:xfrm>
            <a:off x="5120194" y="2071054"/>
            <a:ext cx="1181424" cy="5218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Regulatory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and Social Processes</a:t>
            </a:r>
          </a:p>
        </p:txBody>
      </p:sp>
      <p:sp>
        <p:nvSpPr>
          <p:cNvPr id="187" name="• Supply…"/>
          <p:cNvSpPr/>
          <p:nvPr/>
        </p:nvSpPr>
        <p:spPr>
          <a:xfrm>
            <a:off x="574093" y="3526803"/>
            <a:ext cx="1244411" cy="10231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Supply</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Production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Distribution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a:t>
            </a:r>
            <a:r>
              <a:rPr sz="1307" spc="-117">
                <a:solidFill>
                  <a:schemeClr val="tx1"/>
                </a:solidFill>
              </a:rPr>
              <a:t> Risk Management </a:t>
            </a:r>
          </a:p>
        </p:txBody>
      </p:sp>
      <p:sp>
        <p:nvSpPr>
          <p:cNvPr id="188" name="• Selection…"/>
          <p:cNvSpPr/>
          <p:nvPr/>
        </p:nvSpPr>
        <p:spPr>
          <a:xfrm>
            <a:off x="2140165" y="3526803"/>
            <a:ext cx="1169516" cy="10231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Selection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Acquisition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Retention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Growth</a:t>
            </a:r>
          </a:p>
        </p:txBody>
      </p:sp>
      <p:sp>
        <p:nvSpPr>
          <p:cNvPr id="189" name="• Opportunity ID…"/>
          <p:cNvSpPr/>
          <p:nvPr/>
        </p:nvSpPr>
        <p:spPr>
          <a:xfrm>
            <a:off x="3554944" y="3540711"/>
            <a:ext cx="1244412" cy="10231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Opportunity ID</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R&amp;D Portfolio</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a:t>
            </a:r>
            <a:r>
              <a:rPr sz="1307" spc="-26">
                <a:solidFill>
                  <a:schemeClr val="tx1"/>
                </a:solidFill>
              </a:rPr>
              <a:t> Design|Develop</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Launch</a:t>
            </a:r>
          </a:p>
        </p:txBody>
      </p:sp>
      <p:sp>
        <p:nvSpPr>
          <p:cNvPr id="190" name="• Environment…"/>
          <p:cNvSpPr/>
          <p:nvPr/>
        </p:nvSpPr>
        <p:spPr>
          <a:xfrm>
            <a:off x="5067211" y="3526803"/>
            <a:ext cx="1287390" cy="10231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Environment</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Safety &amp; Health</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Employment</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 Community</a:t>
            </a:r>
          </a:p>
        </p:txBody>
      </p:sp>
      <p:sp>
        <p:nvSpPr>
          <p:cNvPr id="195" name="Rectangle"/>
          <p:cNvSpPr/>
          <p:nvPr/>
        </p:nvSpPr>
        <p:spPr>
          <a:xfrm>
            <a:off x="484800" y="5836880"/>
            <a:ext cx="1355803" cy="303188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96" name="Rectangle"/>
          <p:cNvSpPr/>
          <p:nvPr/>
        </p:nvSpPr>
        <p:spPr>
          <a:xfrm>
            <a:off x="1989695" y="5836880"/>
            <a:ext cx="1355803" cy="303188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97" name="Rectangle"/>
          <p:cNvSpPr/>
          <p:nvPr/>
        </p:nvSpPr>
        <p:spPr>
          <a:xfrm>
            <a:off x="3499249" y="5836880"/>
            <a:ext cx="1355803" cy="303188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98" name="Rectangle"/>
          <p:cNvSpPr/>
          <p:nvPr/>
        </p:nvSpPr>
        <p:spPr>
          <a:xfrm>
            <a:off x="5004141" y="5836880"/>
            <a:ext cx="1355803" cy="303188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199" name="Rectangle"/>
          <p:cNvSpPr/>
          <p:nvPr/>
        </p:nvSpPr>
        <p:spPr>
          <a:xfrm>
            <a:off x="412641" y="6106734"/>
            <a:ext cx="6032840" cy="56351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00" name="Rectangle"/>
          <p:cNvSpPr/>
          <p:nvPr/>
        </p:nvSpPr>
        <p:spPr>
          <a:xfrm>
            <a:off x="412641" y="6884547"/>
            <a:ext cx="6032840" cy="56351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01" name="Rectangle"/>
          <p:cNvSpPr/>
          <p:nvPr/>
        </p:nvSpPr>
        <p:spPr>
          <a:xfrm>
            <a:off x="412641" y="7662361"/>
            <a:ext cx="6032840" cy="563518"/>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02" name="Human Capital"/>
          <p:cNvSpPr/>
          <p:nvPr/>
        </p:nvSpPr>
        <p:spPr>
          <a:xfrm>
            <a:off x="2055253" y="6252133"/>
            <a:ext cx="2721248" cy="2711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Human Capital</a:t>
            </a:r>
          </a:p>
        </p:txBody>
      </p:sp>
      <p:sp>
        <p:nvSpPr>
          <p:cNvPr id="203" name="Information Capital"/>
          <p:cNvSpPr/>
          <p:nvPr/>
        </p:nvSpPr>
        <p:spPr>
          <a:xfrm>
            <a:off x="2055253" y="7029946"/>
            <a:ext cx="2721248" cy="2711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Information Capital</a:t>
            </a:r>
          </a:p>
        </p:txBody>
      </p:sp>
      <p:sp>
        <p:nvSpPr>
          <p:cNvPr id="204" name="Organizational Capital"/>
          <p:cNvSpPr/>
          <p:nvPr/>
        </p:nvSpPr>
        <p:spPr>
          <a:xfrm>
            <a:off x="2055253" y="7783949"/>
            <a:ext cx="2721248" cy="2711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Organizational Capital</a:t>
            </a:r>
          </a:p>
        </p:txBody>
      </p:sp>
      <p:sp>
        <p:nvSpPr>
          <p:cNvPr id="205" name="Culture"/>
          <p:cNvSpPr/>
          <p:nvPr/>
        </p:nvSpPr>
        <p:spPr>
          <a:xfrm>
            <a:off x="648129" y="8418898"/>
            <a:ext cx="1031082" cy="2711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Culture</a:t>
            </a:r>
          </a:p>
        </p:txBody>
      </p:sp>
      <p:sp>
        <p:nvSpPr>
          <p:cNvPr id="206" name="Leadership"/>
          <p:cNvSpPr/>
          <p:nvPr/>
        </p:nvSpPr>
        <p:spPr>
          <a:xfrm>
            <a:off x="2152295" y="8418898"/>
            <a:ext cx="1031083" cy="2711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Leadership</a:t>
            </a:r>
          </a:p>
        </p:txBody>
      </p:sp>
      <p:sp>
        <p:nvSpPr>
          <p:cNvPr id="207" name="Alignment"/>
          <p:cNvSpPr/>
          <p:nvPr/>
        </p:nvSpPr>
        <p:spPr>
          <a:xfrm>
            <a:off x="3660505" y="8418898"/>
            <a:ext cx="1031082" cy="2711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Alignment</a:t>
            </a:r>
          </a:p>
        </p:txBody>
      </p:sp>
      <p:sp>
        <p:nvSpPr>
          <p:cNvPr id="208" name="Teamwork"/>
          <p:cNvSpPr/>
          <p:nvPr/>
        </p:nvSpPr>
        <p:spPr>
          <a:xfrm>
            <a:off x="5164672" y="8418898"/>
            <a:ext cx="1031082" cy="2711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Teamwork</a:t>
            </a:r>
          </a:p>
        </p:txBody>
      </p:sp>
      <p:sp>
        <p:nvSpPr>
          <p:cNvPr id="210" name="Line"/>
          <p:cNvSpPr/>
          <p:nvPr/>
        </p:nvSpPr>
        <p:spPr>
          <a:xfrm flipH="1" flipV="1">
            <a:off x="1125709" y="1359148"/>
            <a:ext cx="0" cy="32097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11" name="Line"/>
          <p:cNvSpPr/>
          <p:nvPr/>
        </p:nvSpPr>
        <p:spPr>
          <a:xfrm flipH="1" flipV="1">
            <a:off x="2662740" y="1359148"/>
            <a:ext cx="0" cy="32097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12" name="Line"/>
          <p:cNvSpPr/>
          <p:nvPr/>
        </p:nvSpPr>
        <p:spPr>
          <a:xfrm flipH="1" flipV="1">
            <a:off x="4172292" y="1368608"/>
            <a:ext cx="0" cy="302054"/>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13" name="Line"/>
          <p:cNvSpPr/>
          <p:nvPr/>
        </p:nvSpPr>
        <p:spPr>
          <a:xfrm flipH="1" flipV="1">
            <a:off x="5681759" y="1368608"/>
            <a:ext cx="0" cy="30205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5" name="Line">
            <a:extLst>
              <a:ext uri="{FF2B5EF4-FFF2-40B4-BE49-F238E27FC236}">
                <a16:creationId xmlns:a16="http://schemas.microsoft.com/office/drawing/2014/main" id="{DD0B5A2F-E7DD-1E4F-A228-B7A6BF705B46}"/>
              </a:ext>
            </a:extLst>
          </p:cNvPr>
          <p:cNvSpPr/>
          <p:nvPr/>
        </p:nvSpPr>
        <p:spPr>
          <a:xfrm flipH="1" flipV="1">
            <a:off x="1125709" y="5292651"/>
            <a:ext cx="0" cy="32097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6" name="Line">
            <a:extLst>
              <a:ext uri="{FF2B5EF4-FFF2-40B4-BE49-F238E27FC236}">
                <a16:creationId xmlns:a16="http://schemas.microsoft.com/office/drawing/2014/main" id="{16BAFA38-B0F9-9E44-8793-ACF67F8ADC6E}"/>
              </a:ext>
            </a:extLst>
          </p:cNvPr>
          <p:cNvSpPr/>
          <p:nvPr/>
        </p:nvSpPr>
        <p:spPr>
          <a:xfrm flipH="1" flipV="1">
            <a:off x="2662740" y="5292651"/>
            <a:ext cx="0" cy="32097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7" name="Line">
            <a:extLst>
              <a:ext uri="{FF2B5EF4-FFF2-40B4-BE49-F238E27FC236}">
                <a16:creationId xmlns:a16="http://schemas.microsoft.com/office/drawing/2014/main" id="{ABC4A5F5-75B2-4442-B3BD-B81E089D5C47}"/>
              </a:ext>
            </a:extLst>
          </p:cNvPr>
          <p:cNvSpPr/>
          <p:nvPr/>
        </p:nvSpPr>
        <p:spPr>
          <a:xfrm flipH="1" flipV="1">
            <a:off x="4172292" y="5302111"/>
            <a:ext cx="0" cy="302054"/>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48" name="Line">
            <a:extLst>
              <a:ext uri="{FF2B5EF4-FFF2-40B4-BE49-F238E27FC236}">
                <a16:creationId xmlns:a16="http://schemas.microsoft.com/office/drawing/2014/main" id="{1C6718FA-008D-1A4C-9755-DFC1D9E3C730}"/>
              </a:ext>
            </a:extLst>
          </p:cNvPr>
          <p:cNvSpPr/>
          <p:nvPr/>
        </p:nvSpPr>
        <p:spPr>
          <a:xfrm flipH="1" flipV="1">
            <a:off x="5681759" y="5302111"/>
            <a:ext cx="0" cy="302053"/>
          </a:xfrm>
          <a:prstGeom prst="line">
            <a:avLst/>
          </a:prstGeom>
          <a:ln w="25400">
            <a:solidFill>
              <a:schemeClr val="accent2"/>
            </a:solidFill>
            <a:miter lim="400000"/>
            <a:tail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Strategy Canvas"/>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Strategy Canvas</a:t>
            </a:r>
          </a:p>
        </p:txBody>
      </p:sp>
      <p:sp>
        <p:nvSpPr>
          <p:cNvPr id="216" name="Offering Level"/>
          <p:cNvSpPr/>
          <p:nvPr/>
        </p:nvSpPr>
        <p:spPr>
          <a:xfrm rot="16199996">
            <a:off x="244263" y="3199721"/>
            <a:ext cx="1161436" cy="2875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80000"/>
              </a:lnSpc>
              <a:defRPr sz="3000" b="1">
                <a:solidFill>
                  <a:srgbClr val="323C40"/>
                </a:solidFill>
                <a:uFillTx/>
                <a:latin typeface="Ubuntu"/>
                <a:ea typeface="Ubuntu"/>
                <a:cs typeface="Ubuntu"/>
                <a:sym typeface="Ubuntu"/>
              </a:defRPr>
            </a:lvl1pPr>
          </a:lstStyle>
          <a:p>
            <a:r>
              <a:rPr sz="1307">
                <a:solidFill>
                  <a:schemeClr val="tx1"/>
                </a:solidFill>
              </a:rPr>
              <a:t>Offering Level</a:t>
            </a:r>
          </a:p>
        </p:txBody>
      </p:sp>
      <p:sp>
        <p:nvSpPr>
          <p:cNvPr id="217" name="Competing Factors"/>
          <p:cNvSpPr/>
          <p:nvPr/>
        </p:nvSpPr>
        <p:spPr>
          <a:xfrm rot="21599998">
            <a:off x="2744114" y="5113324"/>
            <a:ext cx="1708970" cy="2875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80000"/>
              </a:lnSpc>
              <a:defRPr sz="3000" b="1">
                <a:solidFill>
                  <a:srgbClr val="323C40"/>
                </a:solidFill>
                <a:uFillTx/>
                <a:latin typeface="Ubuntu"/>
                <a:ea typeface="Ubuntu"/>
                <a:cs typeface="Ubuntu"/>
                <a:sym typeface="Ubuntu"/>
              </a:defRPr>
            </a:lvl1pPr>
          </a:lstStyle>
          <a:p>
            <a:r>
              <a:rPr sz="1307">
                <a:solidFill>
                  <a:schemeClr val="tx1"/>
                </a:solidFill>
              </a:rPr>
              <a:t>Competing Factors</a:t>
            </a:r>
          </a:p>
        </p:txBody>
      </p:sp>
      <p:sp>
        <p:nvSpPr>
          <p:cNvPr id="218" name="Line"/>
          <p:cNvSpPr/>
          <p:nvPr/>
        </p:nvSpPr>
        <p:spPr>
          <a:xfrm flipH="1">
            <a:off x="1055842" y="1792574"/>
            <a:ext cx="0" cy="3253177"/>
          </a:xfrm>
          <a:prstGeom prst="line">
            <a:avLst/>
          </a:prstGeom>
          <a:ln w="635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
        <p:nvSpPr>
          <p:cNvPr id="219" name="Line"/>
          <p:cNvSpPr/>
          <p:nvPr/>
        </p:nvSpPr>
        <p:spPr>
          <a:xfrm flipH="1" flipV="1">
            <a:off x="1053603" y="5032449"/>
            <a:ext cx="4822371" cy="0"/>
          </a:xfrm>
          <a:prstGeom prst="line">
            <a:avLst/>
          </a:prstGeom>
          <a:ln w="63500">
            <a:solidFill>
              <a:schemeClr val="accent2"/>
            </a:solidFill>
            <a:miter lim="400000"/>
            <a:headEnd type="arrow"/>
          </a:ln>
        </p:spPr>
        <p:txBody>
          <a:bodyPr lIns="22123" tIns="22123" rIns="22123" bIns="22123" anchor="ctr"/>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graphicFrame>
        <p:nvGraphicFramePr>
          <p:cNvPr id="220" name="2D Line Chart"/>
          <p:cNvGraphicFramePr/>
          <p:nvPr>
            <p:extLst>
              <p:ext uri="{D42A27DB-BD31-4B8C-83A1-F6EECF244321}">
                <p14:modId xmlns:p14="http://schemas.microsoft.com/office/powerpoint/2010/main" val="3915458543"/>
              </p:ext>
            </p:extLst>
          </p:nvPr>
        </p:nvGraphicFramePr>
        <p:xfrm>
          <a:off x="1267028" y="2234966"/>
          <a:ext cx="4535117" cy="3080432"/>
        </p:xfrm>
        <a:graphic>
          <a:graphicData uri="http://schemas.openxmlformats.org/drawingml/2006/chart">
            <c:chart xmlns:c="http://schemas.openxmlformats.org/drawingml/2006/chart" xmlns:r="http://schemas.openxmlformats.org/officeDocument/2006/relationships" r:id="rId2"/>
          </a:graphicData>
        </a:graphic>
      </p:graphicFrame>
      <p:sp>
        <p:nvSpPr>
          <p:cNvPr id="221" name="Hight"/>
          <p:cNvSpPr/>
          <p:nvPr/>
        </p:nvSpPr>
        <p:spPr>
          <a:xfrm>
            <a:off x="700301" y="1502494"/>
            <a:ext cx="71345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Hight</a:t>
            </a:r>
          </a:p>
        </p:txBody>
      </p:sp>
      <p:sp>
        <p:nvSpPr>
          <p:cNvPr id="222" name="Low"/>
          <p:cNvSpPr/>
          <p:nvPr/>
        </p:nvSpPr>
        <p:spPr>
          <a:xfrm>
            <a:off x="700301" y="5163781"/>
            <a:ext cx="713454"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Low</a:t>
            </a:r>
          </a:p>
        </p:txBody>
      </p:sp>
      <p:sp>
        <p:nvSpPr>
          <p:cNvPr id="223" name="Blue Ocean Strategic Move"/>
          <p:cNvSpPr/>
          <p:nvPr/>
        </p:nvSpPr>
        <p:spPr>
          <a:xfrm>
            <a:off x="4780472" y="2493972"/>
            <a:ext cx="153752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Blue Ocean Strategic Move</a:t>
            </a:r>
          </a:p>
        </p:txBody>
      </p:sp>
      <p:sp>
        <p:nvSpPr>
          <p:cNvPr id="224" name="Industry…"/>
          <p:cNvSpPr/>
          <p:nvPr/>
        </p:nvSpPr>
        <p:spPr>
          <a:xfrm>
            <a:off x="4728027" y="4075226"/>
            <a:ext cx="153752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98221">
              <a:lnSpc>
                <a:spcPct val="90000"/>
              </a:lnSpc>
              <a:defRPr sz="3000">
                <a:solidFill>
                  <a:srgbClr val="323C40"/>
                </a:solidFill>
                <a:uFillTx/>
                <a:latin typeface="Ubuntu"/>
                <a:ea typeface="Ubuntu"/>
                <a:cs typeface="Ubuntu"/>
                <a:sym typeface="Ubuntu"/>
              </a:defRPr>
            </a:pPr>
            <a:r>
              <a:rPr sz="1307" dirty="0">
                <a:solidFill>
                  <a:schemeClr val="tx1"/>
                </a:solidFill>
              </a:rPr>
              <a:t>Industry </a:t>
            </a:r>
          </a:p>
          <a:p>
            <a:pPr marL="0" marR="0" defTabSz="398221">
              <a:lnSpc>
                <a:spcPct val="90000"/>
              </a:lnSpc>
              <a:defRPr sz="3000">
                <a:solidFill>
                  <a:srgbClr val="323C40"/>
                </a:solidFill>
                <a:uFillTx/>
                <a:latin typeface="Ubuntu"/>
                <a:ea typeface="Ubuntu"/>
                <a:cs typeface="Ubuntu"/>
                <a:sym typeface="Ubuntu"/>
              </a:defRPr>
            </a:pPr>
            <a:r>
              <a:rPr sz="1307" dirty="0">
                <a:solidFill>
                  <a:schemeClr val="tx1"/>
                </a:solidFill>
              </a:rPr>
              <a:t>Value Curve </a:t>
            </a:r>
          </a:p>
        </p:txBody>
      </p:sp>
      <p:sp>
        <p:nvSpPr>
          <p:cNvPr id="22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415327" y="7468686"/>
            <a:ext cx="6028404" cy="167802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93471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219">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219">
                <a:solidFill>
                  <a:schemeClr val="tx1"/>
                </a:solidFill>
              </a:rPr>
            </a:br>
            <a:r>
              <a:rPr sz="1219">
                <a:solidFill>
                  <a:schemeClr val="tx1"/>
                </a:solidFill>
              </a:rPr>
              <a:t>Cras dapibus. Vivamus elementum semper nisi. </a:t>
            </a:r>
          </a:p>
        </p:txBody>
      </p:sp>
      <p:sp>
        <p:nvSpPr>
          <p:cNvPr id="226" name="Write Your Heading Here"/>
          <p:cNvSpPr/>
          <p:nvPr/>
        </p:nvSpPr>
        <p:spPr>
          <a:xfrm>
            <a:off x="412646" y="6527442"/>
            <a:ext cx="6033765"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Write Your Heading Here </a:t>
            </a:r>
          </a:p>
        </p:txBody>
      </p:sp>
      <p:sp>
        <p:nvSpPr>
          <p:cNvPr id="15" name="Line">
            <a:extLst>
              <a:ext uri="{FF2B5EF4-FFF2-40B4-BE49-F238E27FC236}">
                <a16:creationId xmlns:a16="http://schemas.microsoft.com/office/drawing/2014/main" id="{5452EE3B-9193-0A49-89DD-4155B27C96C3}"/>
              </a:ext>
            </a:extLst>
          </p:cNvPr>
          <p:cNvSpPr/>
          <p:nvPr/>
        </p:nvSpPr>
        <p:spPr>
          <a:xfrm>
            <a:off x="3243926" y="7157975"/>
            <a:ext cx="359357" cy="0"/>
          </a:xfrm>
          <a:prstGeom prst="line">
            <a:avLst/>
          </a:prstGeom>
          <a:ln w="63500">
            <a:solidFill>
              <a:schemeClr val="accent4"/>
            </a:solidFill>
            <a:miter lim="400000"/>
          </a:ln>
        </p:spPr>
        <p:txBody>
          <a:bodyPr lIns="0" tIns="0" rIns="0" bIns="0"/>
          <a:lstStyle/>
          <a:p>
            <a:pPr marL="0" marR="0" algn="l" defTabSz="199111">
              <a:defRPr sz="1200">
                <a:uFillTx/>
                <a:latin typeface="Helvetica"/>
                <a:ea typeface="Helvetica"/>
                <a:cs typeface="Helvetica"/>
                <a:sym typeface="Helvetica"/>
              </a:defRPr>
            </a:pPr>
            <a:endParaRPr sz="52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Arrow"/>
          <p:cNvSpPr/>
          <p:nvPr/>
        </p:nvSpPr>
        <p:spPr>
          <a:xfrm>
            <a:off x="419633" y="6454280"/>
            <a:ext cx="2979824" cy="481167"/>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30" name="Rectangle"/>
          <p:cNvSpPr/>
          <p:nvPr/>
        </p:nvSpPr>
        <p:spPr>
          <a:xfrm>
            <a:off x="433322" y="7043594"/>
            <a:ext cx="2979824" cy="635606"/>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1" name="Rectangle"/>
          <p:cNvSpPr/>
          <p:nvPr/>
        </p:nvSpPr>
        <p:spPr>
          <a:xfrm>
            <a:off x="3502311" y="7043594"/>
            <a:ext cx="2924993" cy="635606"/>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2" name="Rectangle"/>
          <p:cNvSpPr/>
          <p:nvPr/>
        </p:nvSpPr>
        <p:spPr>
          <a:xfrm>
            <a:off x="433322" y="7759484"/>
            <a:ext cx="2979824" cy="635607"/>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3" name="Rectangle"/>
          <p:cNvSpPr/>
          <p:nvPr/>
        </p:nvSpPr>
        <p:spPr>
          <a:xfrm>
            <a:off x="3502311" y="7759484"/>
            <a:ext cx="2924993" cy="635607"/>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4" name="Rectangle"/>
          <p:cNvSpPr/>
          <p:nvPr/>
        </p:nvSpPr>
        <p:spPr>
          <a:xfrm>
            <a:off x="433322" y="8469939"/>
            <a:ext cx="2979824" cy="635607"/>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5" name="Rectangle"/>
          <p:cNvSpPr/>
          <p:nvPr/>
        </p:nvSpPr>
        <p:spPr>
          <a:xfrm>
            <a:off x="3502311" y="8469939"/>
            <a:ext cx="2924993" cy="635607"/>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6" name="Rectangle"/>
          <p:cNvSpPr/>
          <p:nvPr/>
        </p:nvSpPr>
        <p:spPr>
          <a:xfrm>
            <a:off x="422156" y="2946018"/>
            <a:ext cx="1716506" cy="883903"/>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7" name="Rectangle"/>
          <p:cNvSpPr/>
          <p:nvPr/>
        </p:nvSpPr>
        <p:spPr>
          <a:xfrm>
            <a:off x="422156" y="3913912"/>
            <a:ext cx="1716506" cy="883904"/>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8" name="Rectangle"/>
          <p:cNvSpPr/>
          <p:nvPr/>
        </p:nvSpPr>
        <p:spPr>
          <a:xfrm>
            <a:off x="422156" y="4893805"/>
            <a:ext cx="1716506" cy="883903"/>
          </a:xfrm>
          <a:prstGeom prst="rect">
            <a:avLst/>
          </a:prstGeom>
          <a:solidFill>
            <a:schemeClr val="accent3"/>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39" name="Rectangle"/>
          <p:cNvSpPr/>
          <p:nvPr/>
        </p:nvSpPr>
        <p:spPr>
          <a:xfrm>
            <a:off x="2224216" y="2946033"/>
            <a:ext cx="2345207" cy="883894"/>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0" name="Rectangle"/>
          <p:cNvSpPr/>
          <p:nvPr/>
        </p:nvSpPr>
        <p:spPr>
          <a:xfrm>
            <a:off x="2224216" y="3913917"/>
            <a:ext cx="2345207" cy="1847216"/>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2" name="Rectangle"/>
          <p:cNvSpPr/>
          <p:nvPr/>
        </p:nvSpPr>
        <p:spPr>
          <a:xfrm>
            <a:off x="4654975" y="2946018"/>
            <a:ext cx="1780869" cy="883903"/>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3" name="Rectangle"/>
          <p:cNvSpPr/>
          <p:nvPr/>
        </p:nvSpPr>
        <p:spPr>
          <a:xfrm>
            <a:off x="4654975" y="3913912"/>
            <a:ext cx="1780869" cy="883904"/>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4" name="Rectangle"/>
          <p:cNvSpPr/>
          <p:nvPr/>
        </p:nvSpPr>
        <p:spPr>
          <a:xfrm>
            <a:off x="4654975" y="4893805"/>
            <a:ext cx="1780869" cy="883904"/>
          </a:xfrm>
          <a:prstGeom prst="rect">
            <a:avLst/>
          </a:prstGeom>
          <a:solidFill>
            <a:schemeClr val="accent3"/>
          </a:solidFill>
          <a:ln w="12700" cap="flat">
            <a:noFill/>
            <a:miter lim="400000"/>
          </a:ln>
          <a:effectLst/>
        </p:spPr>
        <p:txBody>
          <a:bodyPr wrap="square" lIns="22123" tIns="22123" rIns="22123" bIns="22123" numCol="1" anchor="ctr">
            <a:noAutofit/>
          </a:bodyP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46" name="Arrow"/>
          <p:cNvSpPr/>
          <p:nvPr/>
        </p:nvSpPr>
        <p:spPr>
          <a:xfrm>
            <a:off x="414945" y="1757430"/>
            <a:ext cx="6019674" cy="481167"/>
          </a:xfrm>
          <a:prstGeom prst="rightArrow">
            <a:avLst>
              <a:gd name="adj1" fmla="val 100000"/>
              <a:gd name="adj2" fmla="val 52119"/>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47" name="Formulation"/>
          <p:cNvSpPr/>
          <p:nvPr/>
        </p:nvSpPr>
        <p:spPr>
          <a:xfrm>
            <a:off x="2669724" y="1907594"/>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Formulation</a:t>
            </a:r>
          </a:p>
        </p:txBody>
      </p:sp>
      <p:sp>
        <p:nvSpPr>
          <p:cNvPr id="248" name="Arrow"/>
          <p:cNvSpPr/>
          <p:nvPr/>
        </p:nvSpPr>
        <p:spPr>
          <a:xfrm>
            <a:off x="420762" y="2336513"/>
            <a:ext cx="1751213" cy="504272"/>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49" name="Arrow"/>
          <p:cNvSpPr/>
          <p:nvPr/>
        </p:nvSpPr>
        <p:spPr>
          <a:xfrm>
            <a:off x="2225041" y="2336513"/>
            <a:ext cx="2354850" cy="504272"/>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50" name="Arrow"/>
          <p:cNvSpPr/>
          <p:nvPr/>
        </p:nvSpPr>
        <p:spPr>
          <a:xfrm>
            <a:off x="4632958" y="2336513"/>
            <a:ext cx="1804280" cy="504272"/>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51" name="Remote…"/>
          <p:cNvSpPr/>
          <p:nvPr/>
        </p:nvSpPr>
        <p:spPr>
          <a:xfrm>
            <a:off x="577262" y="3097040"/>
            <a:ext cx="1355650"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Remote</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External</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Environment</a:t>
            </a:r>
          </a:p>
        </p:txBody>
      </p:sp>
      <p:sp>
        <p:nvSpPr>
          <p:cNvPr id="252" name="Industry…"/>
          <p:cNvSpPr/>
          <p:nvPr/>
        </p:nvSpPr>
        <p:spPr>
          <a:xfrm>
            <a:off x="577262" y="4183898"/>
            <a:ext cx="135565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Industry</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Environment</a:t>
            </a:r>
          </a:p>
        </p:txBody>
      </p:sp>
      <p:sp>
        <p:nvSpPr>
          <p:cNvPr id="253" name="Internal…"/>
          <p:cNvSpPr/>
          <p:nvPr/>
        </p:nvSpPr>
        <p:spPr>
          <a:xfrm>
            <a:off x="577262" y="5137987"/>
            <a:ext cx="1355650"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Internal</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Assessment</a:t>
            </a:r>
          </a:p>
        </p:txBody>
      </p:sp>
      <p:sp>
        <p:nvSpPr>
          <p:cNvPr id="254" name="Guiding…"/>
          <p:cNvSpPr/>
          <p:nvPr/>
        </p:nvSpPr>
        <p:spPr>
          <a:xfrm>
            <a:off x="4891066" y="3182015"/>
            <a:ext cx="101763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Guiding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Policies</a:t>
            </a:r>
          </a:p>
        </p:txBody>
      </p:sp>
      <p:sp>
        <p:nvSpPr>
          <p:cNvPr id="255" name="Objectives…"/>
          <p:cNvSpPr/>
          <p:nvPr/>
        </p:nvSpPr>
        <p:spPr>
          <a:xfrm>
            <a:off x="4891066" y="4002051"/>
            <a:ext cx="1106129" cy="724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b="1">
                <a:solidFill>
                  <a:srgbClr val="323C40"/>
                </a:solidFill>
                <a:uFillTx/>
                <a:latin typeface="Ubuntu"/>
                <a:ea typeface="Ubuntu"/>
                <a:cs typeface="Ubuntu"/>
                <a:sym typeface="Ubuntu"/>
              </a:defRPr>
            </a:pPr>
            <a:r>
              <a:rPr sz="1307">
                <a:solidFill>
                  <a:schemeClr val="tx1"/>
                </a:solidFill>
              </a:rPr>
              <a:t>Objectives</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Corporate</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Business</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Functional</a:t>
            </a:r>
          </a:p>
        </p:txBody>
      </p:sp>
      <p:sp>
        <p:nvSpPr>
          <p:cNvPr id="256" name="Measures &amp;…"/>
          <p:cNvSpPr/>
          <p:nvPr/>
        </p:nvSpPr>
        <p:spPr>
          <a:xfrm>
            <a:off x="4883655" y="5137984"/>
            <a:ext cx="101763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Measures &amp;</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Scorecards</a:t>
            </a:r>
          </a:p>
        </p:txBody>
      </p:sp>
      <p:sp>
        <p:nvSpPr>
          <p:cNvPr id="257" name="Arrow"/>
          <p:cNvSpPr/>
          <p:nvPr/>
        </p:nvSpPr>
        <p:spPr>
          <a:xfrm>
            <a:off x="420329" y="5862501"/>
            <a:ext cx="6017342" cy="481167"/>
          </a:xfrm>
          <a:prstGeom prst="rightArrow">
            <a:avLst>
              <a:gd name="adj1" fmla="val 100000"/>
              <a:gd name="adj2" fmla="val 52119"/>
            </a:avLst>
          </a:prstGeom>
          <a:solidFill>
            <a:schemeClr val="accent5"/>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58" name="Implementation"/>
          <p:cNvSpPr/>
          <p:nvPr/>
        </p:nvSpPr>
        <p:spPr>
          <a:xfrm>
            <a:off x="2608266" y="6012664"/>
            <a:ext cx="1504336"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307"/>
              <a:t>Implementation</a:t>
            </a:r>
          </a:p>
        </p:txBody>
      </p:sp>
      <p:sp>
        <p:nvSpPr>
          <p:cNvPr id="259" name="Arrow"/>
          <p:cNvSpPr/>
          <p:nvPr/>
        </p:nvSpPr>
        <p:spPr>
          <a:xfrm>
            <a:off x="3500245" y="6454280"/>
            <a:ext cx="2929124" cy="481167"/>
          </a:xfrm>
          <a:prstGeom prst="rightArrow">
            <a:avLst>
              <a:gd name="adj1" fmla="val 100000"/>
              <a:gd name="adj2" fmla="val 52119"/>
            </a:avLst>
          </a:prstGeom>
          <a:solidFill>
            <a:schemeClr val="accent2"/>
          </a:solidFill>
          <a:ln w="12700">
            <a:miter lim="400000"/>
          </a:ln>
        </p:spPr>
        <p:txBody>
          <a:bodyPr lIns="22123" tIns="22123" rIns="22123" bIns="22123" anchor="ctr"/>
          <a:lstStyle/>
          <a:p>
            <a:pPr marL="0" marR="0" defTabSz="254419">
              <a:defRPr sz="4000">
                <a:solidFill>
                  <a:srgbClr val="FFFFFF"/>
                </a:solidFill>
                <a:effectLst>
                  <a:outerShdw blurRad="38100" dist="12700" dir="5400000" rotWithShape="0">
                    <a:srgbClr val="000000">
                      <a:alpha val="50000"/>
                    </a:srgbClr>
                  </a:outerShdw>
                </a:effectLst>
                <a:uFillTx/>
              </a:defRPr>
            </a:pPr>
            <a:endParaRPr sz="1742" dirty="0">
              <a:solidFill>
                <a:schemeClr val="tx1"/>
              </a:solidFill>
              <a:latin typeface="Ubuntu" panose="020B0504030602030204" pitchFamily="34" charset="0"/>
            </a:endParaRPr>
          </a:p>
        </p:txBody>
      </p:sp>
      <p:sp>
        <p:nvSpPr>
          <p:cNvPr id="260" name="Structure"/>
          <p:cNvSpPr/>
          <p:nvPr/>
        </p:nvSpPr>
        <p:spPr>
          <a:xfrm>
            <a:off x="534893" y="6600928"/>
            <a:ext cx="1278549" cy="18804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Structure</a:t>
            </a:r>
          </a:p>
        </p:txBody>
      </p:sp>
      <p:sp>
        <p:nvSpPr>
          <p:cNvPr id="261" name="Organizational Structure &amp; Leadership"/>
          <p:cNvSpPr/>
          <p:nvPr/>
        </p:nvSpPr>
        <p:spPr>
          <a:xfrm>
            <a:off x="534893" y="7180386"/>
            <a:ext cx="2720727"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Organizational Structure &amp; Leadership</a:t>
            </a:r>
          </a:p>
        </p:txBody>
      </p:sp>
      <p:sp>
        <p:nvSpPr>
          <p:cNvPr id="262" name="Initiatives, Programs &amp; Investments"/>
          <p:cNvSpPr/>
          <p:nvPr/>
        </p:nvSpPr>
        <p:spPr>
          <a:xfrm>
            <a:off x="534893" y="7999698"/>
            <a:ext cx="281315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Initiatives, Programs &amp; Investments</a:t>
            </a:r>
          </a:p>
        </p:txBody>
      </p:sp>
      <p:sp>
        <p:nvSpPr>
          <p:cNvPr id="263" name="Mergers, Acquisitions &amp; Divestitures"/>
          <p:cNvSpPr/>
          <p:nvPr/>
        </p:nvSpPr>
        <p:spPr>
          <a:xfrm>
            <a:off x="534893" y="8700410"/>
            <a:ext cx="2758067"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Mergers, Acquisitions &amp; Divestitures</a:t>
            </a:r>
          </a:p>
        </p:txBody>
      </p:sp>
      <p:sp>
        <p:nvSpPr>
          <p:cNvPr id="264" name="Budget &amp; Financial Plans"/>
          <p:cNvSpPr/>
          <p:nvPr/>
        </p:nvSpPr>
        <p:spPr>
          <a:xfrm>
            <a:off x="3687361" y="7270891"/>
            <a:ext cx="242225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Budget &amp; Financial Plans</a:t>
            </a:r>
          </a:p>
        </p:txBody>
      </p:sp>
      <p:sp>
        <p:nvSpPr>
          <p:cNvPr id="265" name="Incentives"/>
          <p:cNvSpPr/>
          <p:nvPr/>
        </p:nvSpPr>
        <p:spPr>
          <a:xfrm>
            <a:off x="3698422" y="7999698"/>
            <a:ext cx="1432438"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dirty="0">
                <a:solidFill>
                  <a:schemeClr val="tx1"/>
                </a:solidFill>
              </a:rPr>
              <a:t>Incentives</a:t>
            </a:r>
          </a:p>
        </p:txBody>
      </p:sp>
      <p:sp>
        <p:nvSpPr>
          <p:cNvPr id="266" name="Review &amp; Evaluation"/>
          <p:cNvSpPr/>
          <p:nvPr/>
        </p:nvSpPr>
        <p:spPr>
          <a:xfrm>
            <a:off x="3662473" y="8700410"/>
            <a:ext cx="2117892"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307">
                <a:solidFill>
                  <a:schemeClr val="tx1"/>
                </a:solidFill>
              </a:rPr>
              <a:t>Review &amp; Evaluation</a:t>
            </a:r>
          </a:p>
        </p:txBody>
      </p:sp>
      <p:sp>
        <p:nvSpPr>
          <p:cNvPr id="267" name="Rectangle"/>
          <p:cNvSpPr/>
          <p:nvPr/>
        </p:nvSpPr>
        <p:spPr>
          <a:xfrm>
            <a:off x="416060" y="1282816"/>
            <a:ext cx="6025881" cy="399357"/>
          </a:xfrm>
          <a:prstGeom prst="rect">
            <a:avLst/>
          </a:prstGeom>
          <a:solidFill>
            <a:schemeClr val="accent4"/>
          </a:solidFill>
          <a:ln w="12700">
            <a:miter lim="400000"/>
          </a:ln>
        </p:spPr>
        <p:txBody>
          <a:bodyPr lIns="22123" tIns="22123" rIns="22123" bIns="22123" anchor="ctr"/>
          <a:lstStyle/>
          <a:p>
            <a:pPr marL="0" marR="0" defTabSz="254419">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742">
              <a:solidFill>
                <a:schemeClr val="tx1"/>
              </a:solidFill>
            </a:endParaRPr>
          </a:p>
        </p:txBody>
      </p:sp>
      <p:sp>
        <p:nvSpPr>
          <p:cNvPr id="268" name="Purposes &amp; Values"/>
          <p:cNvSpPr/>
          <p:nvPr/>
        </p:nvSpPr>
        <p:spPr>
          <a:xfrm>
            <a:off x="2676833" y="1399353"/>
            <a:ext cx="1504335"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307" dirty="0">
                <a:solidFill>
                  <a:schemeClr val="tx1"/>
                </a:solidFill>
              </a:rPr>
              <a:t>Purposes &amp; Values</a:t>
            </a:r>
          </a:p>
        </p:txBody>
      </p:sp>
      <p:sp>
        <p:nvSpPr>
          <p:cNvPr id="269" name="Strategic Management Framework"/>
          <p:cNvSpPr/>
          <p:nvPr/>
        </p:nvSpPr>
        <p:spPr>
          <a:xfrm>
            <a:off x="437055" y="691535"/>
            <a:ext cx="5984159" cy="343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787">
                <a:solidFill>
                  <a:schemeClr val="tx1"/>
                </a:solidFill>
              </a:rPr>
              <a:t>Strategic Management Framework</a:t>
            </a:r>
          </a:p>
        </p:txBody>
      </p:sp>
      <p:sp>
        <p:nvSpPr>
          <p:cNvPr id="270" name="Analysis"/>
          <p:cNvSpPr/>
          <p:nvPr/>
        </p:nvSpPr>
        <p:spPr>
          <a:xfrm>
            <a:off x="633786" y="2500324"/>
            <a:ext cx="108863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Analysis</a:t>
            </a:r>
          </a:p>
        </p:txBody>
      </p:sp>
      <p:sp>
        <p:nvSpPr>
          <p:cNvPr id="271" name="Strategy Formation"/>
          <p:cNvSpPr/>
          <p:nvPr/>
        </p:nvSpPr>
        <p:spPr>
          <a:xfrm>
            <a:off x="2463975" y="2500324"/>
            <a:ext cx="1780869"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Strategy Formation</a:t>
            </a:r>
          </a:p>
        </p:txBody>
      </p:sp>
      <p:sp>
        <p:nvSpPr>
          <p:cNvPr id="272" name="Goal Setting"/>
          <p:cNvSpPr/>
          <p:nvPr/>
        </p:nvSpPr>
        <p:spPr>
          <a:xfrm>
            <a:off x="4883223" y="2500324"/>
            <a:ext cx="1088630"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Goal Setting</a:t>
            </a:r>
          </a:p>
        </p:txBody>
      </p:sp>
      <p:sp>
        <p:nvSpPr>
          <p:cNvPr id="273" name="Diagnosis…"/>
          <p:cNvSpPr/>
          <p:nvPr/>
        </p:nvSpPr>
        <p:spPr>
          <a:xfrm>
            <a:off x="2450335" y="3006535"/>
            <a:ext cx="1915898" cy="7240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b="1">
                <a:solidFill>
                  <a:srgbClr val="323C40"/>
                </a:solidFill>
                <a:uFillTx/>
                <a:latin typeface="Ubuntu"/>
                <a:ea typeface="Ubuntu"/>
                <a:cs typeface="Ubuntu"/>
                <a:sym typeface="Ubuntu"/>
              </a:defRPr>
            </a:pPr>
            <a:r>
              <a:rPr sz="1307">
                <a:solidFill>
                  <a:schemeClr val="tx1"/>
                </a:solidFill>
              </a:rPr>
              <a:t>Diagnosis</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Opportunities</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Risk assessment</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Scenarios</a:t>
            </a:r>
          </a:p>
        </p:txBody>
      </p:sp>
      <p:sp>
        <p:nvSpPr>
          <p:cNvPr id="274" name="Strategic Decisions…"/>
          <p:cNvSpPr/>
          <p:nvPr/>
        </p:nvSpPr>
        <p:spPr>
          <a:xfrm>
            <a:off x="2450335" y="4001229"/>
            <a:ext cx="1915898"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b="1">
                <a:solidFill>
                  <a:srgbClr val="323C40"/>
                </a:solidFill>
                <a:uFillTx/>
                <a:latin typeface="Ubuntu"/>
                <a:ea typeface="Ubuntu"/>
                <a:cs typeface="Ubuntu"/>
                <a:sym typeface="Ubuntu"/>
              </a:defRPr>
            </a:pPr>
            <a:r>
              <a:rPr sz="1307" dirty="0">
                <a:solidFill>
                  <a:schemeClr val="tx1"/>
                </a:solidFill>
              </a:rPr>
              <a:t>Strategic Decisions</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Competitive Advantage</a:t>
            </a:r>
          </a:p>
          <a:p>
            <a:pPr marL="0" marR="0" algn="l" defTabSz="398221">
              <a:lnSpc>
                <a:spcPct val="90000"/>
              </a:lnSpc>
              <a:defRPr sz="3000">
                <a:solidFill>
                  <a:srgbClr val="323C40"/>
                </a:solidFill>
                <a:uFillTx/>
                <a:latin typeface="Ubuntu"/>
                <a:ea typeface="Ubuntu"/>
                <a:cs typeface="Ubuntu"/>
                <a:sym typeface="Ubuntu"/>
              </a:defRPr>
            </a:pPr>
            <a:r>
              <a:rPr sz="1307" dirty="0">
                <a:solidFill>
                  <a:schemeClr val="tx1"/>
                </a:solidFill>
              </a:rPr>
              <a:t>Generic Strategy</a:t>
            </a:r>
          </a:p>
        </p:txBody>
      </p:sp>
      <p:sp>
        <p:nvSpPr>
          <p:cNvPr id="275" name="Portfolio Management…"/>
          <p:cNvSpPr/>
          <p:nvPr/>
        </p:nvSpPr>
        <p:spPr>
          <a:xfrm>
            <a:off x="2450335" y="4624011"/>
            <a:ext cx="1915898" cy="5430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Portfolio Management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Geographic Scope </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Market Positioning</a:t>
            </a:r>
          </a:p>
        </p:txBody>
      </p:sp>
      <p:sp>
        <p:nvSpPr>
          <p:cNvPr id="276" name="Value Chain…"/>
          <p:cNvSpPr/>
          <p:nvPr/>
        </p:nvSpPr>
        <p:spPr>
          <a:xfrm>
            <a:off x="2450334" y="5249960"/>
            <a:ext cx="1820199" cy="3620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Value Chain</a:t>
            </a:r>
          </a:p>
          <a:p>
            <a:pPr marL="0" marR="0" algn="l" defTabSz="398221">
              <a:lnSpc>
                <a:spcPct val="90000"/>
              </a:lnSpc>
              <a:defRPr sz="3000">
                <a:solidFill>
                  <a:srgbClr val="323C40"/>
                </a:solidFill>
                <a:uFillTx/>
                <a:latin typeface="Ubuntu"/>
                <a:ea typeface="Ubuntu"/>
                <a:cs typeface="Ubuntu"/>
                <a:sym typeface="Ubuntu"/>
              </a:defRPr>
            </a:pPr>
            <a:r>
              <a:rPr sz="1307">
                <a:solidFill>
                  <a:schemeClr val="tx1"/>
                </a:solidFill>
              </a:rPr>
              <a:t>Core Competence</a:t>
            </a:r>
          </a:p>
        </p:txBody>
      </p:sp>
      <p:sp>
        <p:nvSpPr>
          <p:cNvPr id="277" name="Control &amp;Feedback"/>
          <p:cNvSpPr/>
          <p:nvPr/>
        </p:nvSpPr>
        <p:spPr>
          <a:xfrm>
            <a:off x="3684120" y="6604357"/>
            <a:ext cx="2019291" cy="1810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307">
                <a:solidFill>
                  <a:schemeClr val="tx1"/>
                </a:solidFill>
              </a:rPr>
              <a:t>Control &amp;Feedback</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theme/theme1.xml><?xml version="1.0" encoding="utf-8"?>
<a:theme xmlns:a="http://schemas.openxmlformats.org/drawingml/2006/main" name="White">
  <a:themeElements>
    <a:clrScheme name="Custom 61">
      <a:dk1>
        <a:srgbClr val="323C40"/>
      </a:dk1>
      <a:lt1>
        <a:srgbClr val="FFFFFF"/>
      </a:lt1>
      <a:dk2>
        <a:srgbClr val="323C40"/>
      </a:dk2>
      <a:lt2>
        <a:srgbClr val="FEFFFF"/>
      </a:lt2>
      <a:accent1>
        <a:srgbClr val="C4C2C2"/>
      </a:accent1>
      <a:accent2>
        <a:srgbClr val="E1E1E3"/>
      </a:accent2>
      <a:accent3>
        <a:srgbClr val="F4F4F4"/>
      </a:accent3>
      <a:accent4>
        <a:srgbClr val="C0F0FE"/>
      </a:accent4>
      <a:accent5>
        <a:srgbClr val="323C40"/>
      </a:accent5>
      <a:accent6>
        <a:srgbClr val="FEFFFF"/>
      </a:accent6>
      <a:hlink>
        <a:srgbClr val="E1E1E3"/>
      </a:hlink>
      <a:folHlink>
        <a:srgbClr val="F4F4F4"/>
      </a:folHlink>
    </a:clrScheme>
    <a:fontScheme name="White">
      <a:majorFont>
        <a:latin typeface="Helvetica Neue"/>
        <a:ea typeface="Helvetica Neue"/>
        <a:cs typeface="Helvetica Neue"/>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193C6"/>
        </a:solidFill>
        <a:ln w="9525" cap="flat">
          <a:solidFill>
            <a:srgbClr val="232323"/>
          </a:solidFill>
          <a:prstDash val="solid"/>
          <a:round/>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232323"/>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a:ea typeface="Helvetica Neue"/>
        <a:cs typeface="Helvetica Neue"/>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193C6"/>
        </a:solidFill>
        <a:ln w="9525" cap="flat">
          <a:solidFill>
            <a:srgbClr val="232323"/>
          </a:solidFill>
          <a:prstDash val="solid"/>
          <a:round/>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232323"/>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272</TotalTime>
  <Words>4312</Words>
  <Application>Microsoft Macintosh PowerPoint</Application>
  <PresentationFormat>A4 Paper (210x297 mm)</PresentationFormat>
  <Paragraphs>616</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Helvetica Neue</vt:lpstr>
      <vt:lpstr>Ubuntu</vt:lpstr>
      <vt:lpstr>Ubuntu Medium</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113</cp:revision>
  <dcterms:modified xsi:type="dcterms:W3CDTF">2020-09-01T14:07:09Z</dcterms:modified>
</cp:coreProperties>
</file>