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7" r:id="rId2"/>
    <p:sldId id="258" r:id="rId3"/>
    <p:sldId id="284" r:id="rId4"/>
    <p:sldId id="261" r:id="rId5"/>
    <p:sldId id="280" r:id="rId6"/>
    <p:sldId id="294" r:id="rId7"/>
    <p:sldId id="298" r:id="rId8"/>
    <p:sldId id="265" r:id="rId9"/>
    <p:sldId id="289" r:id="rId10"/>
    <p:sldId id="297" r:id="rId11"/>
    <p:sldId id="271" r:id="rId12"/>
    <p:sldId id="281" r:id="rId13"/>
    <p:sldId id="299" r:id="rId14"/>
  </p:sldIdLst>
  <p:sldSz cx="9144000" cy="5143500" type="screen16x9"/>
  <p:notesSz cx="6858000" cy="9144000"/>
  <p:embeddedFontLst>
    <p:embeddedFont>
      <p:font typeface="Calibri" pitchFamily="34" charset="0"/>
      <p:regular r:id="rId16"/>
      <p:bold r:id="rId17"/>
      <p:italic r:id="rId18"/>
      <p:boldItalic r:id="rId19"/>
    </p:embeddedFont>
    <p:embeddedFont>
      <p:font typeface="Quicksand Medium" charset="0"/>
      <p:regular r:id="rId20"/>
    </p:embeddedFont>
    <p:embeddedFont>
      <p:font typeface="iCiel Cadena"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6404" autoAdjust="0"/>
  </p:normalViewPr>
  <p:slideViewPr>
    <p:cSldViewPr showGuides="1">
      <p:cViewPr>
        <p:scale>
          <a:sx n="89" d="100"/>
          <a:sy n="89" d="100"/>
        </p:scale>
        <p:origin x="-74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1/29/2021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4</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8</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9</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11</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12</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13</a:t>
            </a:fld>
            <a:endParaRPr lang="en-US"/>
          </a:p>
        </p:txBody>
      </p:sp>
    </p:spTree>
    <p:extLst>
      <p:ext uri="{BB962C8B-B14F-4D97-AF65-F5344CB8AC3E}">
        <p14:creationId xmlns:p14="http://schemas.microsoft.com/office/powerpoint/2010/main" val="251455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1/29/2021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a:t>
            </a:r>
            <a:r>
              <a:rPr lang="en-US" sz="2200" b="1" spc="80" dirty="0" smtClean="0">
                <a:solidFill>
                  <a:schemeClr val="bg1"/>
                </a:solidFill>
                <a:latin typeface="iCiel Cadena" panose="02000503000000020004" pitchFamily="2" charset="77"/>
                <a:cs typeface="iCiel Cucho" pitchFamily="50" charset="0"/>
              </a:rPr>
              <a:t> </a:t>
            </a:r>
            <a:r>
              <a:rPr lang="en-US" sz="2200" b="1" spc="80" dirty="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Thật</a:t>
            </a:r>
            <a:r>
              <a:rPr lang="en-US" sz="2200" b="1" spc="80" dirty="0" smtClean="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xmlns=""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xmlns=""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a:t>
              </a:r>
              <a:r>
                <a:rPr lang="en-US" sz="2800" b="1" spc="80" smtClean="0">
                  <a:solidFill>
                    <a:schemeClr val="bg1"/>
                  </a:solidFill>
                  <a:latin typeface="Arial" pitchFamily="34" charset="0"/>
                  <a:cs typeface="Arial" pitchFamily="34" charset="0"/>
                </a:rPr>
                <a:t>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smtClean="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sp>
        <p:nvSpPr>
          <p:cNvPr id="2" name="TextBox 1">
            <a:extLst>
              <a:ext uri="{FF2B5EF4-FFF2-40B4-BE49-F238E27FC236}">
                <a16:creationId xmlns:a16="http://schemas.microsoft.com/office/drawing/2014/main" xmlns="" id="{3F81C538-4572-4404-B174-F7D186F4F481}"/>
              </a:ext>
            </a:extLst>
          </p:cNvPr>
          <p:cNvSpPr txBox="1"/>
          <p:nvPr/>
        </p:nvSpPr>
        <p:spPr>
          <a:xfrm>
            <a:off x="7092281" y="4803998"/>
            <a:ext cx="2051720" cy="338554"/>
          </a:xfrm>
          <a:prstGeom prst="rect">
            <a:avLst/>
          </a:prstGeom>
          <a:noFill/>
        </p:spPr>
        <p:txBody>
          <a:bodyPr wrap="square" rtlCol="0">
            <a:spAutoFit/>
          </a:bodyPr>
          <a:lstStyle>
            <a:defPPr>
              <a:defRPr lang="en-US"/>
            </a:defPPr>
            <a:lvl1pPr algn="r">
              <a:defRPr sz="2200" b="1" spc="80">
                <a:solidFill>
                  <a:schemeClr val="bg1"/>
                </a:solidFill>
                <a:latin typeface="iCiel Cadena" panose="02000503000000020004" pitchFamily="2" charset="77"/>
                <a:cs typeface="iCiel Cucho" pitchFamily="50" charset="0"/>
              </a:defRPr>
            </a:lvl1pPr>
          </a:lstStyle>
          <a:p>
            <a:r>
              <a:rPr lang="en-US" sz="1600" dirty="0">
                <a:solidFill>
                  <a:srgbClr val="BF2174"/>
                </a:solidFill>
                <a:latin typeface="Quicksand Medium" panose="00000600000000000000" pitchFamily="2" charset="0"/>
              </a:rPr>
              <a:t>Ban </a:t>
            </a:r>
            <a:r>
              <a:rPr lang="en-US" sz="1600" dirty="0" err="1">
                <a:solidFill>
                  <a:srgbClr val="BF2174"/>
                </a:solidFill>
                <a:latin typeface="Quicksand Medium" panose="00000600000000000000" pitchFamily="2" charset="0"/>
              </a:rPr>
              <a:t>biên</a:t>
            </a:r>
            <a:r>
              <a:rPr lang="en-US" sz="1600" dirty="0">
                <a:solidFill>
                  <a:srgbClr val="BF2174"/>
                </a:solidFill>
                <a:latin typeface="Quicksand Medium" panose="00000600000000000000" pitchFamily="2" charset="0"/>
              </a:rPr>
              <a:t> </a:t>
            </a:r>
            <a:r>
              <a:rPr lang="en-US" sz="1600" dirty="0" err="1">
                <a:solidFill>
                  <a:srgbClr val="BF2174"/>
                </a:solidFill>
                <a:latin typeface="Quicksand Medium" panose="00000600000000000000" pitchFamily="2" charset="0"/>
              </a:rPr>
              <a:t>tập</a:t>
            </a:r>
            <a:r>
              <a:rPr lang="en-US" sz="1600" dirty="0">
                <a:solidFill>
                  <a:srgbClr val="BF2174"/>
                </a:solidFill>
                <a:latin typeface="Quicksand Medium" panose="00000600000000000000" pitchFamily="2" charset="0"/>
              </a:rPr>
              <a:t> AES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xmlns=""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a:t>Đã bao giờ em nhặt được đổ của người khác chưa? Lúc đó, em đã làm gì?</a:t>
            </a:r>
            <a:endParaRPr lang="en-US" sz="200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smtClean="0">
                <a:solidFill>
                  <a:srgbClr val="26333A"/>
                </a:solidFill>
                <a:latin typeface="Arial" pitchFamily="34" charset="0"/>
                <a:cs typeface="Arial" pitchFamily="34" charset="0"/>
              </a:rPr>
              <a:t>sẽ</a:t>
            </a:r>
            <a:r>
              <a:rPr lang="en-GB" sz="2000" smtClean="0">
                <a:solidFill>
                  <a:srgbClr val="26333A"/>
                </a:solidFill>
                <a:latin typeface="Arial" pitchFamily="34" charset="0"/>
                <a:cs typeface="Arial" pitchFamily="34" charset="0"/>
              </a:rPr>
              <a:t> khuyên bạn điều trong các tình </a:t>
            </a:r>
            <a:r>
              <a:rPr lang="en-GB" sz="2000" dirty="0" err="1" smtClean="0">
                <a:solidFill>
                  <a:srgbClr val="26333A"/>
                </a:solidFill>
                <a:latin typeface="Arial" pitchFamily="34" charset="0"/>
                <a:cs typeface="Arial" pitchFamily="34" charset="0"/>
              </a:rPr>
              <a:t>huống</a:t>
            </a:r>
            <a:r>
              <a:rPr lang="en-GB" sz="2000" dirty="0" smtClean="0">
                <a:solidFill>
                  <a:srgbClr val="26333A"/>
                </a:solidFill>
                <a:latin typeface="Arial" pitchFamily="34" charset="0"/>
                <a:cs typeface="Arial" pitchFamily="34" charset="0"/>
              </a:rPr>
              <a:t> </a:t>
            </a:r>
            <a:r>
              <a:rPr lang="en-GB" sz="2000" dirty="0" err="1" smtClean="0">
                <a:solidFill>
                  <a:srgbClr val="26333A"/>
                </a:solidFill>
                <a:latin typeface="Arial" pitchFamily="34" charset="0"/>
                <a:cs typeface="Arial" pitchFamily="34" charset="0"/>
              </a:rPr>
              <a:t>sau</a:t>
            </a:r>
            <a:r>
              <a:rPr lang="en-GB" sz="2000" dirty="0" smtClean="0">
                <a:solidFill>
                  <a:srgbClr val="26333A"/>
                </a:solidFill>
                <a:latin typeface="Arial" pitchFamily="34" charset="0"/>
                <a:cs typeface="Arial" pitchFamily="34" charset="0"/>
              </a:rPr>
              <a:t>?</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smtClean="0">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smtClean="0">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xmlns=""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smtClean="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smtClean="0"/>
              <a:t>     </a:t>
            </a:r>
            <a:r>
              <a:rPr lang="en-US" sz="2800" b="1" u="sng" smtClean="0">
                <a:solidFill>
                  <a:srgbClr val="FF0000"/>
                </a:solidFill>
              </a:rPr>
              <a:t>Kết luận : </a:t>
            </a:r>
            <a:r>
              <a:rPr lang="vi-VN" sz="2800" smtClean="0">
                <a:solidFill>
                  <a:srgbClr val="3B6BDD"/>
                </a:solidFill>
              </a:rPr>
              <a:t>Nhặt </a:t>
            </a:r>
            <a:r>
              <a:rPr lang="vi-VN" sz="2800">
                <a:solidFill>
                  <a:srgbClr val="3B6BDD"/>
                </a:solidFill>
              </a:rPr>
              <a:t>được của rơi trả lại người đánh mất là hành động nên làm, </a:t>
            </a:r>
            <a:r>
              <a:rPr lang="vi-VN" sz="2800" smtClean="0">
                <a:solidFill>
                  <a:srgbClr val="3B6BDD"/>
                </a:solidFill>
              </a:rPr>
              <a:t>đáng</a:t>
            </a:r>
            <a:r>
              <a:rPr lang="en-US" sz="2800" smtClean="0">
                <a:solidFill>
                  <a:srgbClr val="3B6BDD"/>
                </a:solidFill>
              </a:rPr>
              <a:t> </a:t>
            </a:r>
            <a:r>
              <a:rPr lang="vi-VN" sz="2800" smtClean="0">
                <a:solidFill>
                  <a:srgbClr val="3B6BDD"/>
                </a:solidFill>
              </a:rPr>
              <a:t>được </a:t>
            </a:r>
            <a:r>
              <a:rPr lang="vi-VN" sz="2800">
                <a:solidFill>
                  <a:srgbClr val="3B6BDD"/>
                </a:solidFill>
              </a:rPr>
              <a:t>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xmlns=""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xmlns="" id="{8F4597B1-1A43-4EB3-AC50-4AD9A995DF91}"/>
              </a:ext>
            </a:extLst>
          </p:cNvPr>
          <p:cNvSpPr txBox="1"/>
          <p:nvPr/>
        </p:nvSpPr>
        <p:spPr>
          <a:xfrm>
            <a:off x="1043608" y="504522"/>
            <a:ext cx="7344816" cy="400110"/>
          </a:xfrm>
          <a:prstGeom prst="rect">
            <a:avLst/>
          </a:prstGeom>
          <a:noFill/>
        </p:spPr>
        <p:txBody>
          <a:bodyPr wrap="square" rtlCol="0">
            <a:spAutoFit/>
          </a:bodyPr>
          <a:lstStyle/>
          <a:p>
            <a:r>
              <a:rPr lang="en-GB" sz="2000" smtClean="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pic>
        <p:nvPicPr>
          <p:cNvPr id="7"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79712" y="1434796"/>
            <a:ext cx="4680520" cy="310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8F4597B1-1A43-4EB3-AC50-4AD9A995DF91}"/>
              </a:ext>
            </a:extLst>
          </p:cNvPr>
          <p:cNvSpPr txBox="1"/>
          <p:nvPr/>
        </p:nvSpPr>
        <p:spPr>
          <a:xfrm>
            <a:off x="1043608" y="904632"/>
            <a:ext cx="7920880" cy="400110"/>
          </a:xfrm>
          <a:prstGeom prst="rect">
            <a:avLst/>
          </a:prstGeom>
          <a:noFill/>
        </p:spPr>
        <p:txBody>
          <a:bodyPr wrap="square" rtlCol="0">
            <a:spAutoFit/>
          </a:bodyPr>
          <a:lstStyle/>
          <a:p>
            <a:r>
              <a:rPr lang="en-GB" sz="2000" smtClean="0">
                <a:latin typeface="Arial" pitchFamily="34" charset="0"/>
                <a:cs typeface="Arial" pitchFamily="34" charset="0"/>
              </a:rPr>
              <a:t>Theo em, vì sao nhặt được của rơi cần trả lại cho người đánh mất ?</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190" y="576670"/>
            <a:ext cx="7387236"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smtClean="0">
                <a:latin typeface="Arial" pitchFamily="34" charset="0"/>
                <a:cs typeface="Arial" pitchFamily="34" charset="0"/>
              </a:rPr>
              <a:t>Bài hát: </a:t>
            </a:r>
            <a:r>
              <a:rPr lang="en-US" sz="2800" b="1" smtClean="0">
                <a:solidFill>
                  <a:srgbClr val="3B6BDD"/>
                </a:solidFill>
                <a:latin typeface="Arial" pitchFamily="34" charset="0"/>
                <a:cs typeface="Arial" pitchFamily="34" charset="0"/>
              </a:rPr>
              <a:t>Bà còng đi chợ</a:t>
            </a:r>
            <a:endParaRPr lang="en-US" sz="2800" b="1">
              <a:solidFill>
                <a:srgbClr val="3B6BDD"/>
              </a:solidFill>
              <a:latin typeface="Arial" pitchFamily="34" charset="0"/>
              <a:cs typeface="Arial" pitchFamily="34" charset="0"/>
            </a:endParaRP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72000" y="607266"/>
            <a:ext cx="4195130" cy="425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xmlns="" id="{8F4597B1-1A43-4EB3-AC50-4AD9A995DF91}"/>
              </a:ext>
            </a:extLst>
          </p:cNvPr>
          <p:cNvSpPr txBox="1"/>
          <p:nvPr/>
        </p:nvSpPr>
        <p:spPr>
          <a:xfrm>
            <a:off x="1979712" y="209938"/>
            <a:ext cx="7076256" cy="400110"/>
          </a:xfrm>
          <a:prstGeom prst="rect">
            <a:avLst/>
          </a:prstGeom>
          <a:noFill/>
        </p:spPr>
        <p:txBody>
          <a:bodyPr wrap="square" rtlCol="0">
            <a:spAutoFit/>
          </a:bodyPr>
          <a:lstStyle/>
          <a:p>
            <a:r>
              <a:rPr lang="en-GB" sz="2000" smtClean="0">
                <a:latin typeface="Arial" pitchFamily="34" charset="0"/>
                <a:cs typeface="Arial" pitchFamily="34" charset="0"/>
              </a:rPr>
              <a:t>Việc nào nên làm, việc nào không nên làm ? Vì sao ?</a:t>
            </a:r>
            <a:endParaRPr lang="en-GB" sz="2000" dirty="0">
              <a:latin typeface="Arial" pitchFamily="34" charset="0"/>
              <a:cs typeface="Arial" pitchFamily="34" charset="0"/>
            </a:endParaRPr>
          </a:p>
        </p:txBody>
      </p:sp>
      <p:sp>
        <p:nvSpPr>
          <p:cNvPr id="3" name="Rectangle 2"/>
          <p:cNvSpPr/>
          <p:nvPr/>
        </p:nvSpPr>
        <p:spPr>
          <a:xfrm>
            <a:off x="328811" y="1118163"/>
            <a:ext cx="4572000" cy="1938992"/>
          </a:xfrm>
          <a:prstGeom prst="rect">
            <a:avLst/>
          </a:prstGeom>
        </p:spPr>
        <p:txBody>
          <a:bodyPr>
            <a:spAutoFit/>
          </a:bodyPr>
          <a:lstStyle/>
          <a:p>
            <a:r>
              <a:rPr lang="vi-VN" sz="2000" b="1" u="sng">
                <a:solidFill>
                  <a:srgbClr val="FF0000"/>
                </a:solidFill>
              </a:rPr>
              <a:t>Kết luận</a:t>
            </a:r>
            <a:r>
              <a:rPr lang="vi-VN" sz="2000" i="1"/>
              <a:t>:</a:t>
            </a:r>
            <a:r>
              <a:rPr lang="vi-VN" sz="2000"/>
              <a:t> Nhìn thấy của rơi, bỏ đấy, không quan tâm; hoặc coi của rơi nhặt được là của mình là không nên. Nhặt được của rơi nhờ người đáng tin cậy trả lại người đánh mất là hành động nên làm.</a:t>
            </a:r>
            <a:endParaRPr lang="en-US" sz="2000"/>
          </a:p>
        </p:txBody>
      </p:sp>
      <p:grpSp>
        <p:nvGrpSpPr>
          <p:cNvPr id="19" name="Google Shape;6118;p55">
            <a:extLst>
              <a:ext uri="{FF2B5EF4-FFF2-40B4-BE49-F238E27FC236}">
                <a16:creationId xmlns:a16="http://schemas.microsoft.com/office/drawing/2014/main" xmlns=""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xmlns=""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xmlns=""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xmlns=""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xmlns=""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xmlns=""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xmlns=""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xmlns=""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xmlns=""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xmlns=""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xmlns=""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xmlns=""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xmlns=""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xmlns=""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xmlns=""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xmlns=""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xmlns=""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xmlns=""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xmlns=""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xmlns=""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xmlns=""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xmlns=""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xmlns=""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xmlns=""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1708</TotalTime>
  <Words>230</Words>
  <PresentationFormat>On-screen Show (16:9)</PresentationFormat>
  <Paragraphs>26</Paragraphs>
  <Slides>13</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iCiel Cucho</vt:lpstr>
      <vt:lpstr>Calibri</vt:lpstr>
      <vt:lpstr>Quicksand Medium</vt:lpstr>
      <vt:lpstr>iCiel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2020-04-29T11:34:14Z</dcterms:created>
  <dcterms:modified xsi:type="dcterms:W3CDTF">2021-01-29T13:14:40Z</dcterms:modified>
</cp:coreProperties>
</file>