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97" r:id="rId4"/>
    <p:sldId id="296" r:id="rId5"/>
    <p:sldId id="295" r:id="rId6"/>
    <p:sldId id="294" r:id="rId7"/>
    <p:sldId id="298" r:id="rId8"/>
    <p:sldId id="292" r:id="rId9"/>
    <p:sldId id="285" r:id="rId10"/>
    <p:sldId id="286" r:id="rId11"/>
    <p:sldId id="287" r:id="rId12"/>
    <p:sldId id="288" r:id="rId13"/>
    <p:sldId id="289" r:id="rId14"/>
    <p:sldId id="290" r:id="rId15"/>
    <p:sldId id="299" r:id="rId16"/>
    <p:sldId id="300" r:id="rId17"/>
    <p:sldId id="291" r:id="rId18"/>
    <p:sldId id="301" r:id="rId19"/>
    <p:sldId id="302" r:id="rId20"/>
    <p:sldId id="281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02" autoAdjust="0"/>
  </p:normalViewPr>
  <p:slideViewPr>
    <p:cSldViewPr snapToGrid="0">
      <p:cViewPr varScale="1">
        <p:scale>
          <a:sx n="85" d="100"/>
          <a:sy n="85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18" Type="http://schemas.openxmlformats.org/officeDocument/2006/relationships/image" Target="../media/image2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17" Type="http://schemas.openxmlformats.org/officeDocument/2006/relationships/image" Target="../media/image24.wmf"/><Relationship Id="rId2" Type="http://schemas.openxmlformats.org/officeDocument/2006/relationships/image" Target="../media/image9.wmf"/><Relationship Id="rId16" Type="http://schemas.openxmlformats.org/officeDocument/2006/relationships/image" Target="../media/image23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5" Type="http://schemas.openxmlformats.org/officeDocument/2006/relationships/image" Target="../media/image2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Relationship Id="rId9" Type="http://schemas.openxmlformats.org/officeDocument/2006/relationships/image" Target="../media/image10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image" Target="../media/image109.wmf"/><Relationship Id="rId18" Type="http://schemas.openxmlformats.org/officeDocument/2006/relationships/image" Target="../media/image113.wmf"/><Relationship Id="rId3" Type="http://schemas.openxmlformats.org/officeDocument/2006/relationships/image" Target="../media/image10.wmf"/><Relationship Id="rId7" Type="http://schemas.openxmlformats.org/officeDocument/2006/relationships/image" Target="../media/image104.wmf"/><Relationship Id="rId12" Type="http://schemas.openxmlformats.org/officeDocument/2006/relationships/image" Target="../media/image108.wmf"/><Relationship Id="rId17" Type="http://schemas.openxmlformats.org/officeDocument/2006/relationships/image" Target="../media/image112.wmf"/><Relationship Id="rId2" Type="http://schemas.openxmlformats.org/officeDocument/2006/relationships/image" Target="../media/image9.wmf"/><Relationship Id="rId16" Type="http://schemas.openxmlformats.org/officeDocument/2006/relationships/image" Target="../media/image111.wmf"/><Relationship Id="rId1" Type="http://schemas.openxmlformats.org/officeDocument/2006/relationships/image" Target="../media/image8.wmf"/><Relationship Id="rId6" Type="http://schemas.openxmlformats.org/officeDocument/2006/relationships/image" Target="../media/image103.wmf"/><Relationship Id="rId11" Type="http://schemas.openxmlformats.org/officeDocument/2006/relationships/image" Target="../media/image12.wmf"/><Relationship Id="rId5" Type="http://schemas.openxmlformats.org/officeDocument/2006/relationships/image" Target="../media/image16.wmf"/><Relationship Id="rId15" Type="http://schemas.openxmlformats.org/officeDocument/2006/relationships/image" Target="../media/image35.wmf"/><Relationship Id="rId10" Type="http://schemas.openxmlformats.org/officeDocument/2006/relationships/image" Target="../media/image107.wmf"/><Relationship Id="rId19" Type="http://schemas.openxmlformats.org/officeDocument/2006/relationships/image" Target="../media/image114.wmf"/><Relationship Id="rId4" Type="http://schemas.openxmlformats.org/officeDocument/2006/relationships/image" Target="../media/image11.wmf"/><Relationship Id="rId9" Type="http://schemas.openxmlformats.org/officeDocument/2006/relationships/image" Target="../media/image106.wmf"/><Relationship Id="rId14" Type="http://schemas.openxmlformats.org/officeDocument/2006/relationships/image" Target="../media/image11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10" Type="http://schemas.openxmlformats.org/officeDocument/2006/relationships/image" Target="../media/image131.wmf"/><Relationship Id="rId4" Type="http://schemas.openxmlformats.org/officeDocument/2006/relationships/image" Target="../media/image125.wmf"/><Relationship Id="rId9" Type="http://schemas.openxmlformats.org/officeDocument/2006/relationships/image" Target="../media/image1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7" Type="http://schemas.openxmlformats.org/officeDocument/2006/relationships/image" Target="../media/image139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image" Target="../media/image140.emf"/><Relationship Id="rId5" Type="http://schemas.openxmlformats.org/officeDocument/2006/relationships/image" Target="../media/image144.wmf"/><Relationship Id="rId4" Type="http://schemas.openxmlformats.org/officeDocument/2006/relationships/image" Target="../media/image14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10.wmf"/><Relationship Id="rId7" Type="http://schemas.openxmlformats.org/officeDocument/2006/relationships/image" Target="../media/image16.wmf"/><Relationship Id="rId12" Type="http://schemas.openxmlformats.org/officeDocument/2006/relationships/image" Target="../media/image32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5.wmf"/><Relationship Id="rId11" Type="http://schemas.openxmlformats.org/officeDocument/2006/relationships/image" Target="../media/image31.wmf"/><Relationship Id="rId5" Type="http://schemas.openxmlformats.org/officeDocument/2006/relationships/image" Target="../media/image13.wmf"/><Relationship Id="rId10" Type="http://schemas.openxmlformats.org/officeDocument/2006/relationships/image" Target="../media/image30.wmf"/><Relationship Id="rId4" Type="http://schemas.openxmlformats.org/officeDocument/2006/relationships/image" Target="../media/image12.wmf"/><Relationship Id="rId9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0.wmf"/><Relationship Id="rId7" Type="http://schemas.openxmlformats.org/officeDocument/2006/relationships/image" Target="../media/image35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34.wmf"/><Relationship Id="rId11" Type="http://schemas.openxmlformats.org/officeDocument/2006/relationships/image" Target="../media/image12.wmf"/><Relationship Id="rId5" Type="http://schemas.openxmlformats.org/officeDocument/2006/relationships/image" Target="../media/image16.wmf"/><Relationship Id="rId10" Type="http://schemas.openxmlformats.org/officeDocument/2006/relationships/image" Target="../media/image20.wmf"/><Relationship Id="rId4" Type="http://schemas.openxmlformats.org/officeDocument/2006/relationships/image" Target="../media/image11.wmf"/><Relationship Id="rId9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10.wmf"/><Relationship Id="rId18" Type="http://schemas.openxmlformats.org/officeDocument/2006/relationships/image" Target="../media/image14.wmf"/><Relationship Id="rId3" Type="http://schemas.openxmlformats.org/officeDocument/2006/relationships/image" Target="../media/image69.wmf"/><Relationship Id="rId21" Type="http://schemas.openxmlformats.org/officeDocument/2006/relationships/image" Target="../media/image79.wmf"/><Relationship Id="rId7" Type="http://schemas.openxmlformats.org/officeDocument/2006/relationships/image" Target="../media/image73.wmf"/><Relationship Id="rId12" Type="http://schemas.openxmlformats.org/officeDocument/2006/relationships/image" Target="../media/image9.wmf"/><Relationship Id="rId17" Type="http://schemas.openxmlformats.org/officeDocument/2006/relationships/image" Target="../media/image13.wmf"/><Relationship Id="rId2" Type="http://schemas.openxmlformats.org/officeDocument/2006/relationships/image" Target="../media/image68.wmf"/><Relationship Id="rId16" Type="http://schemas.openxmlformats.org/officeDocument/2006/relationships/image" Target="../media/image12.wmf"/><Relationship Id="rId20" Type="http://schemas.openxmlformats.org/officeDocument/2006/relationships/image" Target="../media/image7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11" Type="http://schemas.openxmlformats.org/officeDocument/2006/relationships/image" Target="../media/image8.wmf"/><Relationship Id="rId5" Type="http://schemas.openxmlformats.org/officeDocument/2006/relationships/image" Target="../media/image71.wmf"/><Relationship Id="rId15" Type="http://schemas.openxmlformats.org/officeDocument/2006/relationships/image" Target="../media/image77.wmf"/><Relationship Id="rId10" Type="http://schemas.openxmlformats.org/officeDocument/2006/relationships/image" Target="../media/image76.wmf"/><Relationship Id="rId19" Type="http://schemas.openxmlformats.org/officeDocument/2006/relationships/image" Target="../media/image15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Relationship Id="rId14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0" Type="http://schemas.openxmlformats.org/officeDocument/2006/relationships/image" Target="../media/image91.emf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E1838-0877-4346-BE70-1FE8525C7F7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0DB2B-5556-4AA2-BECF-D8789B14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6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3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4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5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0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7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5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5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4E0C2-336D-42B4-AFBB-0EF40970B86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3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63.wmf"/><Relationship Id="rId18" Type="http://schemas.openxmlformats.org/officeDocument/2006/relationships/image" Target="../media/image65.wmf"/><Relationship Id="rId3" Type="http://schemas.openxmlformats.org/officeDocument/2006/relationships/image" Target="../media/image66.png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51.bin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oleObject" Target="../embeddings/oleObject52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1.wmf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oleObject" Target="../embeddings/oleObject60.bin"/><Relationship Id="rId26" Type="http://schemas.openxmlformats.org/officeDocument/2006/relationships/oleObject" Target="../embeddings/oleObject1.bin"/><Relationship Id="rId39" Type="http://schemas.openxmlformats.org/officeDocument/2006/relationships/image" Target="../media/image13.wmf"/><Relationship Id="rId21" Type="http://schemas.openxmlformats.org/officeDocument/2006/relationships/image" Target="../media/image74.wmf"/><Relationship Id="rId34" Type="http://schemas.openxmlformats.org/officeDocument/2006/relationships/oleObject" Target="../embeddings/oleObject64.bin"/><Relationship Id="rId42" Type="http://schemas.openxmlformats.org/officeDocument/2006/relationships/oleObject" Target="../embeddings/oleObject8.bin"/><Relationship Id="rId47" Type="http://schemas.openxmlformats.org/officeDocument/2006/relationships/image" Target="../media/image79.wmf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9" Type="http://schemas.openxmlformats.org/officeDocument/2006/relationships/image" Target="../media/image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57.bin"/><Relationship Id="rId24" Type="http://schemas.openxmlformats.org/officeDocument/2006/relationships/oleObject" Target="../embeddings/oleObject63.bin"/><Relationship Id="rId32" Type="http://schemas.openxmlformats.org/officeDocument/2006/relationships/oleObject" Target="../embeddings/oleObject4.bin"/><Relationship Id="rId37" Type="http://schemas.openxmlformats.org/officeDocument/2006/relationships/image" Target="../media/image12.wmf"/><Relationship Id="rId40" Type="http://schemas.openxmlformats.org/officeDocument/2006/relationships/oleObject" Target="../embeddings/oleObject7.bin"/><Relationship Id="rId45" Type="http://schemas.openxmlformats.org/officeDocument/2006/relationships/image" Target="../media/image78.wmf"/><Relationship Id="rId5" Type="http://schemas.openxmlformats.org/officeDocument/2006/relationships/oleObject" Target="../embeddings/oleObject54.bin"/><Relationship Id="rId15" Type="http://schemas.openxmlformats.org/officeDocument/2006/relationships/image" Target="../media/image71.wmf"/><Relationship Id="rId23" Type="http://schemas.openxmlformats.org/officeDocument/2006/relationships/image" Target="../media/image75.wmf"/><Relationship Id="rId28" Type="http://schemas.openxmlformats.org/officeDocument/2006/relationships/oleObject" Target="../embeddings/oleObject2.bin"/><Relationship Id="rId36" Type="http://schemas.openxmlformats.org/officeDocument/2006/relationships/oleObject" Target="../embeddings/oleObject5.bin"/><Relationship Id="rId10" Type="http://schemas.openxmlformats.org/officeDocument/2006/relationships/image" Target="../media/image69.wmf"/><Relationship Id="rId19" Type="http://schemas.openxmlformats.org/officeDocument/2006/relationships/image" Target="../media/image73.wmf"/><Relationship Id="rId31" Type="http://schemas.openxmlformats.org/officeDocument/2006/relationships/image" Target="../media/image10.wmf"/><Relationship Id="rId44" Type="http://schemas.openxmlformats.org/officeDocument/2006/relationships/oleObject" Target="../embeddings/oleObject65.bin"/><Relationship Id="rId4" Type="http://schemas.openxmlformats.org/officeDocument/2006/relationships/image" Target="../media/image81.png"/><Relationship Id="rId9" Type="http://schemas.openxmlformats.org/officeDocument/2006/relationships/oleObject" Target="../embeddings/oleObject56.bin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3.bin"/><Relationship Id="rId35" Type="http://schemas.openxmlformats.org/officeDocument/2006/relationships/image" Target="../media/image77.wmf"/><Relationship Id="rId43" Type="http://schemas.openxmlformats.org/officeDocument/2006/relationships/image" Target="../media/image15.wmf"/><Relationship Id="rId8" Type="http://schemas.openxmlformats.org/officeDocument/2006/relationships/image" Target="../media/image68.wmf"/><Relationship Id="rId3" Type="http://schemas.openxmlformats.org/officeDocument/2006/relationships/image" Target="../media/image80.png"/><Relationship Id="rId12" Type="http://schemas.openxmlformats.org/officeDocument/2006/relationships/image" Target="../media/image70.wmf"/><Relationship Id="rId17" Type="http://schemas.openxmlformats.org/officeDocument/2006/relationships/image" Target="../media/image72.wmf"/><Relationship Id="rId25" Type="http://schemas.openxmlformats.org/officeDocument/2006/relationships/image" Target="../media/image76.wmf"/><Relationship Id="rId33" Type="http://schemas.openxmlformats.org/officeDocument/2006/relationships/image" Target="../media/image11.wmf"/><Relationship Id="rId38" Type="http://schemas.openxmlformats.org/officeDocument/2006/relationships/oleObject" Target="../embeddings/oleObject6.bin"/><Relationship Id="rId46" Type="http://schemas.openxmlformats.org/officeDocument/2006/relationships/oleObject" Target="../embeddings/oleObject66.bin"/><Relationship Id="rId20" Type="http://schemas.openxmlformats.org/officeDocument/2006/relationships/oleObject" Target="../embeddings/oleObject61.bin"/><Relationship Id="rId41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88.wmf"/><Relationship Id="rId26" Type="http://schemas.openxmlformats.org/officeDocument/2006/relationships/image" Target="../media/image92.wmf"/><Relationship Id="rId3" Type="http://schemas.openxmlformats.org/officeDocument/2006/relationships/image" Target="../media/image51.png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73.bin"/><Relationship Id="rId25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70.bin"/><Relationship Id="rId24" Type="http://schemas.openxmlformats.org/officeDocument/2006/relationships/image" Target="../media/image91.emf"/><Relationship Id="rId5" Type="http://schemas.openxmlformats.org/officeDocument/2006/relationships/image" Target="../media/image82.wmf"/><Relationship Id="rId15" Type="http://schemas.openxmlformats.org/officeDocument/2006/relationships/oleObject" Target="../embeddings/oleObject72.bin"/><Relationship Id="rId23" Type="http://schemas.openxmlformats.org/officeDocument/2006/relationships/oleObject" Target="../embeddings/oleObject76.bin"/><Relationship Id="rId10" Type="http://schemas.openxmlformats.org/officeDocument/2006/relationships/image" Target="../media/image84.wmf"/><Relationship Id="rId19" Type="http://schemas.openxmlformats.org/officeDocument/2006/relationships/oleObject" Target="../embeddings/oleObject74.bin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86.wmf"/><Relationship Id="rId22" Type="http://schemas.openxmlformats.org/officeDocument/2006/relationships/image" Target="../media/image9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7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58.png"/><Relationship Id="rId18" Type="http://schemas.openxmlformats.org/officeDocument/2006/relationships/oleObject" Target="../embeddings/oleObject85.bin"/><Relationship Id="rId3" Type="http://schemas.openxmlformats.org/officeDocument/2006/relationships/image" Target="../media/image80.png"/><Relationship Id="rId21" Type="http://schemas.openxmlformats.org/officeDocument/2006/relationships/image" Target="../media/image101.wmf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7.wmf"/><Relationship Id="rId1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image" Target="../media/image98.wmf"/><Relationship Id="rId23" Type="http://schemas.openxmlformats.org/officeDocument/2006/relationships/image" Target="../media/image102.wmf"/><Relationship Id="rId10" Type="http://schemas.openxmlformats.org/officeDocument/2006/relationships/image" Target="../media/image96.wmf"/><Relationship Id="rId19" Type="http://schemas.openxmlformats.org/officeDocument/2006/relationships/image" Target="../media/image100.wmf"/><Relationship Id="rId4" Type="http://schemas.openxmlformats.org/officeDocument/2006/relationships/image" Target="../media/image81.png"/><Relationship Id="rId9" Type="http://schemas.openxmlformats.org/officeDocument/2006/relationships/oleObject" Target="../embeddings/oleObject81.bin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87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wmf"/><Relationship Id="rId18" Type="http://schemas.openxmlformats.org/officeDocument/2006/relationships/oleObject" Target="../embeddings/oleObject91.bin"/><Relationship Id="rId26" Type="http://schemas.openxmlformats.org/officeDocument/2006/relationships/oleObject" Target="../embeddings/oleObject94.bin"/><Relationship Id="rId39" Type="http://schemas.openxmlformats.org/officeDocument/2006/relationships/image" Target="../media/image113.wmf"/><Relationship Id="rId21" Type="http://schemas.openxmlformats.org/officeDocument/2006/relationships/image" Target="../media/image106.wmf"/><Relationship Id="rId34" Type="http://schemas.openxmlformats.org/officeDocument/2006/relationships/oleObject" Target="../embeddings/oleObject98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29" Type="http://schemas.openxmlformats.org/officeDocument/2006/relationships/image" Target="../media/image109.wmf"/><Relationship Id="rId41" Type="http://schemas.openxmlformats.org/officeDocument/2006/relationships/image" Target="../media/image114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5.bin"/><Relationship Id="rId32" Type="http://schemas.openxmlformats.org/officeDocument/2006/relationships/oleObject" Target="../embeddings/oleObject97.bin"/><Relationship Id="rId37" Type="http://schemas.openxmlformats.org/officeDocument/2006/relationships/image" Target="../media/image112.wmf"/><Relationship Id="rId40" Type="http://schemas.openxmlformats.org/officeDocument/2006/relationships/oleObject" Target="../embeddings/oleObject101.bin"/><Relationship Id="rId5" Type="http://schemas.openxmlformats.org/officeDocument/2006/relationships/image" Target="../media/image8.wmf"/><Relationship Id="rId15" Type="http://schemas.openxmlformats.org/officeDocument/2006/relationships/image" Target="../media/image103.wmf"/><Relationship Id="rId23" Type="http://schemas.openxmlformats.org/officeDocument/2006/relationships/image" Target="../media/image107.wmf"/><Relationship Id="rId28" Type="http://schemas.openxmlformats.org/officeDocument/2006/relationships/oleObject" Target="../embeddings/oleObject95.bin"/><Relationship Id="rId36" Type="http://schemas.openxmlformats.org/officeDocument/2006/relationships/oleObject" Target="../embeddings/oleObject99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5.wmf"/><Relationship Id="rId31" Type="http://schemas.openxmlformats.org/officeDocument/2006/relationships/image" Target="../media/image1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3.bin"/><Relationship Id="rId27" Type="http://schemas.openxmlformats.org/officeDocument/2006/relationships/image" Target="../media/image108.wmf"/><Relationship Id="rId30" Type="http://schemas.openxmlformats.org/officeDocument/2006/relationships/oleObject" Target="../embeddings/oleObject96.bin"/><Relationship Id="rId35" Type="http://schemas.openxmlformats.org/officeDocument/2006/relationships/image" Target="../media/image111.wmf"/><Relationship Id="rId8" Type="http://schemas.openxmlformats.org/officeDocument/2006/relationships/oleObject" Target="../embeddings/oleObject3.bin"/><Relationship Id="rId3" Type="http://schemas.openxmlformats.org/officeDocument/2006/relationships/image" Target="../media/image115.png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104.wmf"/><Relationship Id="rId25" Type="http://schemas.openxmlformats.org/officeDocument/2006/relationships/image" Target="../media/image12.wmf"/><Relationship Id="rId33" Type="http://schemas.openxmlformats.org/officeDocument/2006/relationships/image" Target="../media/image35.wmf"/><Relationship Id="rId38" Type="http://schemas.openxmlformats.org/officeDocument/2006/relationships/oleObject" Target="../embeddings/oleObject10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119.wmf"/><Relationship Id="rId3" Type="http://schemas.openxmlformats.org/officeDocument/2006/relationships/image" Target="../media/image115.png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118.wmf"/><Relationship Id="rId5" Type="http://schemas.openxmlformats.org/officeDocument/2006/relationships/image" Target="../media/image121.png"/><Relationship Id="rId10" Type="http://schemas.openxmlformats.org/officeDocument/2006/relationships/oleObject" Target="../embeddings/oleObject104.bin"/><Relationship Id="rId4" Type="http://schemas.openxmlformats.org/officeDocument/2006/relationships/image" Target="../media/image120.png"/><Relationship Id="rId9" Type="http://schemas.openxmlformats.org/officeDocument/2006/relationships/image" Target="../media/image11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24.wmf"/><Relationship Id="rId18" Type="http://schemas.openxmlformats.org/officeDocument/2006/relationships/oleObject" Target="../embeddings/oleObject111.bin"/><Relationship Id="rId26" Type="http://schemas.openxmlformats.org/officeDocument/2006/relationships/oleObject" Target="../embeddings/oleObject115.bin"/><Relationship Id="rId3" Type="http://schemas.openxmlformats.org/officeDocument/2006/relationships/image" Target="../media/image80.png"/><Relationship Id="rId21" Type="http://schemas.openxmlformats.org/officeDocument/2006/relationships/image" Target="../media/image128.wmf"/><Relationship Id="rId7" Type="http://schemas.openxmlformats.org/officeDocument/2006/relationships/image" Target="../media/image122.wmf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126.wmf"/><Relationship Id="rId25" Type="http://schemas.openxmlformats.org/officeDocument/2006/relationships/image" Target="../media/image1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2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23.wmf"/><Relationship Id="rId24" Type="http://schemas.openxmlformats.org/officeDocument/2006/relationships/oleObject" Target="../embeddings/oleObject114.bin"/><Relationship Id="rId5" Type="http://schemas.openxmlformats.org/officeDocument/2006/relationships/image" Target="../media/image58.png"/><Relationship Id="rId15" Type="http://schemas.openxmlformats.org/officeDocument/2006/relationships/image" Target="../media/image125.wmf"/><Relationship Id="rId23" Type="http://schemas.openxmlformats.org/officeDocument/2006/relationships/image" Target="../media/image129.wmf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127.wmf"/><Relationship Id="rId4" Type="http://schemas.openxmlformats.org/officeDocument/2006/relationships/image" Target="../media/image81.png"/><Relationship Id="rId9" Type="http://schemas.openxmlformats.org/officeDocument/2006/relationships/image" Target="../media/image810.png"/><Relationship Id="rId14" Type="http://schemas.openxmlformats.org/officeDocument/2006/relationships/oleObject" Target="../embeddings/oleObject109.bin"/><Relationship Id="rId22" Type="http://schemas.openxmlformats.org/officeDocument/2006/relationships/oleObject" Target="../embeddings/oleObject113.bin"/><Relationship Id="rId27" Type="http://schemas.openxmlformats.org/officeDocument/2006/relationships/image" Target="../media/image13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136.wmf"/><Relationship Id="rId18" Type="http://schemas.openxmlformats.org/officeDocument/2006/relationships/oleObject" Target="../embeddings/oleObject122.bin"/><Relationship Id="rId3" Type="http://schemas.openxmlformats.org/officeDocument/2006/relationships/image" Target="../media/image80.png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119.bin"/><Relationship Id="rId17" Type="http://schemas.openxmlformats.org/officeDocument/2006/relationships/image" Target="../media/image1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1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35.wmf"/><Relationship Id="rId5" Type="http://schemas.openxmlformats.org/officeDocument/2006/relationships/image" Target="../media/image58.png"/><Relationship Id="rId15" Type="http://schemas.openxmlformats.org/officeDocument/2006/relationships/image" Target="../media/image137.wmf"/><Relationship Id="rId10" Type="http://schemas.openxmlformats.org/officeDocument/2006/relationships/oleObject" Target="../embeddings/oleObject118.bin"/><Relationship Id="rId19" Type="http://schemas.openxmlformats.org/officeDocument/2006/relationships/image" Target="../media/image139.wmf"/><Relationship Id="rId4" Type="http://schemas.openxmlformats.org/officeDocument/2006/relationships/image" Target="../media/image81.png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12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image" Target="../media/image142.emf"/><Relationship Id="rId3" Type="http://schemas.openxmlformats.org/officeDocument/2006/relationships/image" Target="../media/image80.png"/><Relationship Id="rId7" Type="http://schemas.openxmlformats.org/officeDocument/2006/relationships/image" Target="../media/image146.png"/><Relationship Id="rId12" Type="http://schemas.openxmlformats.org/officeDocument/2006/relationships/oleObject" Target="../embeddings/oleObject125.bin"/><Relationship Id="rId17" Type="http://schemas.openxmlformats.org/officeDocument/2006/relationships/image" Target="../media/image1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7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5.png"/><Relationship Id="rId11" Type="http://schemas.openxmlformats.org/officeDocument/2006/relationships/image" Target="../media/image141.emf"/><Relationship Id="rId5" Type="http://schemas.openxmlformats.org/officeDocument/2006/relationships/image" Target="../media/image58.png"/><Relationship Id="rId15" Type="http://schemas.openxmlformats.org/officeDocument/2006/relationships/image" Target="../media/image143.emf"/><Relationship Id="rId10" Type="http://schemas.openxmlformats.org/officeDocument/2006/relationships/oleObject" Target="../embeddings/oleObject124.bin"/><Relationship Id="rId4" Type="http://schemas.openxmlformats.org/officeDocument/2006/relationships/image" Target="../media/image81.png"/><Relationship Id="rId9" Type="http://schemas.openxmlformats.org/officeDocument/2006/relationships/image" Target="../media/image140.emf"/><Relationship Id="rId14" Type="http://schemas.openxmlformats.org/officeDocument/2006/relationships/oleObject" Target="../embeddings/oleObject12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9" Type="http://schemas.openxmlformats.org/officeDocument/2006/relationships/image" Target="../media/image26.png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3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8.wmf"/><Relationship Id="rId32" Type="http://schemas.openxmlformats.org/officeDocument/2006/relationships/image" Target="../media/image22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7.pn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0.wmf"/><Relationship Id="rId36" Type="http://schemas.openxmlformats.org/officeDocument/2006/relationships/image" Target="../media/image24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1.wmf"/><Relationship Id="rId35" Type="http://schemas.openxmlformats.org/officeDocument/2006/relationships/oleObject" Target="../embeddings/oleObject17.bin"/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8.wmf"/><Relationship Id="rId26" Type="http://schemas.openxmlformats.org/officeDocument/2006/relationships/image" Target="../media/image3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33.wmf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5.wmf"/><Relationship Id="rId22" Type="http://schemas.openxmlformats.org/officeDocument/2006/relationships/image" Target="../media/image30.wmf"/><Relationship Id="rId27" Type="http://schemas.openxmlformats.org/officeDocument/2006/relationships/oleObject" Target="../embeddings/oleObject2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13.wmf"/><Relationship Id="rId26" Type="http://schemas.openxmlformats.org/officeDocument/2006/relationships/oleObject" Target="../embeddings/oleObject31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15.wmf"/><Relationship Id="rId29" Type="http://schemas.openxmlformats.org/officeDocument/2006/relationships/image" Target="../media/image37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5.bin"/><Relationship Id="rId28" Type="http://schemas.openxmlformats.org/officeDocument/2006/relationships/image" Target="../media/image36.png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8.bin"/><Relationship Id="rId31" Type="http://schemas.openxmlformats.org/officeDocument/2006/relationships/image" Target="../media/image39.png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4.wmf"/><Relationship Id="rId22" Type="http://schemas.openxmlformats.org/officeDocument/2006/relationships/image" Target="../media/image20.wmf"/><Relationship Id="rId27" Type="http://schemas.openxmlformats.org/officeDocument/2006/relationships/oleObject" Target="../embeddings/oleObject32.bin"/><Relationship Id="rId30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1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3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wmf"/><Relationship Id="rId11" Type="http://schemas.openxmlformats.org/officeDocument/2006/relationships/image" Target="../media/image57.png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7" t="78578" r="-3330" b="-1464"/>
          <a:stretch/>
        </p:blipFill>
        <p:spPr bwMode="auto">
          <a:xfrm>
            <a:off x="5423741" y="2978036"/>
            <a:ext cx="5024953" cy="47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283" t="10111" r="1033" b="25016"/>
          <a:stretch/>
        </p:blipFill>
        <p:spPr>
          <a:xfrm>
            <a:off x="2432539" y="2674748"/>
            <a:ext cx="7471316" cy="606576"/>
          </a:xfrm>
          <a:prstGeom prst="rect">
            <a:avLst/>
          </a:prstGeom>
          <a:ln>
            <a:noFill/>
          </a:ln>
          <a:effectLst>
            <a:outerShdw dist="101600" dir="21540000" sx="101000" sy="101000" algn="ctr">
              <a:srgbClr val="000000"/>
            </a:outerShdw>
            <a:reflection endPos="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640" y="3486696"/>
            <a:ext cx="1809950" cy="146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0590" y="72570"/>
            <a:ext cx="2322777" cy="317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9639" y="164018"/>
            <a:ext cx="5579546" cy="7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5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454" y="110571"/>
            <a:ext cx="12051299" cy="1777207"/>
            <a:chOff x="33454" y="110571"/>
            <a:chExt cx="12051299" cy="1777207"/>
          </a:xfrm>
        </p:grpSpPr>
        <p:grpSp>
          <p:nvGrpSpPr>
            <p:cNvPr id="38" name="Group 37"/>
            <p:cNvGrpSpPr/>
            <p:nvPr/>
          </p:nvGrpSpPr>
          <p:grpSpPr>
            <a:xfrm>
              <a:off x="33454" y="110571"/>
              <a:ext cx="12051299" cy="1777207"/>
              <a:chOff x="33454" y="110571"/>
              <a:chExt cx="12051299" cy="177720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3454" y="110571"/>
                <a:ext cx="12051299" cy="1777207"/>
                <a:chOff x="-22302" y="110571"/>
                <a:chExt cx="12051299" cy="1777207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22302" y="110571"/>
                  <a:ext cx="12051299" cy="1777207"/>
                  <a:chOff x="156614" y="172819"/>
                  <a:chExt cx="9443189" cy="1396750"/>
                </a:xfrm>
              </p:grpSpPr>
              <p:sp>
                <p:nvSpPr>
                  <p:cNvPr id="5" name="Rounded Rectangle 4"/>
                  <p:cNvSpPr/>
                  <p:nvPr/>
                </p:nvSpPr>
                <p:spPr>
                  <a:xfrm>
                    <a:off x="689429" y="175686"/>
                    <a:ext cx="8910374" cy="1393883"/>
                  </a:xfrm>
                  <a:prstGeom prst="roundRect">
                    <a:avLst>
                      <a:gd name="adj" fmla="val 9218"/>
                    </a:avLst>
                  </a:prstGeom>
                  <a:gradFill flip="none" rotWithShape="1">
                    <a:gsLst>
                      <a:gs pos="0">
                        <a:srgbClr val="FFE5D8">
                          <a:shade val="30000"/>
                          <a:satMod val="115000"/>
                        </a:srgbClr>
                      </a:gs>
                      <a:gs pos="31000">
                        <a:srgbClr val="FFE5D8">
                          <a:shade val="67500"/>
                          <a:satMod val="115000"/>
                        </a:srgbClr>
                      </a:gs>
                      <a:gs pos="100000">
                        <a:schemeClr val="bg1"/>
                      </a:gs>
                    </a:gsLst>
                    <a:lin ang="18900000" scaled="1"/>
                    <a:tileRect/>
                  </a:gradFill>
                  <a:ln w="3175"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6" name="Oval 5"/>
                  <p:cNvSpPr/>
                  <p:nvPr/>
                </p:nvSpPr>
                <p:spPr>
                  <a:xfrm>
                    <a:off x="174090" y="172819"/>
                    <a:ext cx="1376986" cy="13967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7" name="Oval 6"/>
                  <p:cNvSpPr/>
                  <p:nvPr/>
                </p:nvSpPr>
                <p:spPr>
                  <a:xfrm>
                    <a:off x="156614" y="209667"/>
                    <a:ext cx="1284471" cy="13070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169971" y="547145"/>
                    <a:ext cx="1250057" cy="72566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5400" b="1" spc="50" smtClean="0">
                        <a:ln w="11430"/>
                        <a:solidFill>
                          <a:srgbClr val="FF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.VnCentury SchoolbookH" pitchFamily="34" charset="0"/>
                      </a:rPr>
                      <a:t>1.32</a:t>
                    </a:r>
                    <a:endParaRPr lang="en-US" sz="5400" b="1" cap="none" spc="50">
                      <a:ln w="11430"/>
                      <a:solidFill>
                        <a:srgbClr val="FF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endParaRPr>
                  </a:p>
                </p:txBody>
              </p:sp>
            </p:grp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302" y="385084"/>
                  <a:ext cx="1461002" cy="388498"/>
                </a:xfrm>
                <a:prstGeom prst="rect">
                  <a:avLst/>
                </a:prstGeom>
              </p:spPr>
            </p:pic>
          </p:grpSp>
          <p:sp>
            <p:nvSpPr>
              <p:cNvPr id="15" name="Rectangle 14"/>
              <p:cNvSpPr/>
              <p:nvPr/>
            </p:nvSpPr>
            <p:spPr>
              <a:xfrm>
                <a:off x="3409245" y="114219"/>
                <a:ext cx="67985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b="1" smtClean="0"/>
                  <a:t>H</a:t>
                </a:r>
                <a:r>
                  <a:rPr lang="vi-VN" sz="2400" b="1" smtClean="0"/>
                  <a:t>àm số</a:t>
                </a:r>
                <a:r>
                  <a:rPr lang="en-US" sz="2400" b="1" smtClean="0"/>
                  <a:t> </a:t>
                </a:r>
                <a:r>
                  <a:rPr lang="en-US" sz="2400" b="1"/>
                  <a:t>nào dưới đây không có cực trị</a:t>
                </a:r>
                <a:r>
                  <a:rPr lang="vi-VN" sz="2400" b="1" smtClean="0"/>
                  <a:t>?</a:t>
                </a:r>
                <a:endParaRPr lang="vi-VN" sz="2400" b="1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2493024" y="780848"/>
              <a:ext cx="553425" cy="52374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70C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44336" y="687465"/>
              <a:ext cx="351307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200" b="1" smtClean="0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A</a:t>
              </a:r>
              <a:endPara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888196" y="780848"/>
              <a:ext cx="553425" cy="52374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23466" y="690989"/>
              <a:ext cx="351307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200" b="1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734314" y="803401"/>
              <a:ext cx="553425" cy="52374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70C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86507" y="724693"/>
              <a:ext cx="351307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200" b="1" smtClean="0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B</a:t>
              </a:r>
              <a:endPara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9327948" y="835845"/>
              <a:ext cx="553425" cy="52374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79260" y="757137"/>
              <a:ext cx="351307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200" b="1" smtClean="0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D</a:t>
              </a:r>
              <a:endPara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713873"/>
                </p:ext>
              </p:extLst>
            </p:nvPr>
          </p:nvGraphicFramePr>
          <p:xfrm>
            <a:off x="3133509" y="760673"/>
            <a:ext cx="871154" cy="598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1" name="Equation" r:id="rId4" imgW="406080" imgH="279360" progId="Equation.DSMT4">
                    <p:embed/>
                  </p:oleObj>
                </mc:Choice>
                <mc:Fallback>
                  <p:oleObj name="Equation" r:id="rId4" imgW="406080" imgH="27936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33509" y="760673"/>
                          <a:ext cx="871154" cy="5989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2458970"/>
                </p:ext>
              </p:extLst>
            </p:nvPr>
          </p:nvGraphicFramePr>
          <p:xfrm>
            <a:off x="5339861" y="773582"/>
            <a:ext cx="898525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" name="Equation" r:id="rId6" imgW="419040" imgH="241200" progId="Equation.DSMT4">
                    <p:embed/>
                  </p:oleObj>
                </mc:Choice>
                <mc:Fallback>
                  <p:oleObj name="Equation" r:id="rId6" imgW="419040" imgH="24120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339861" y="773582"/>
                          <a:ext cx="898525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9779164"/>
                </p:ext>
              </p:extLst>
            </p:nvPr>
          </p:nvGraphicFramePr>
          <p:xfrm>
            <a:off x="7531472" y="740411"/>
            <a:ext cx="1552575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" name="Equation" r:id="rId8" imgW="723600" imgH="241200" progId="Equation.DSMT4">
                    <p:embed/>
                  </p:oleObj>
                </mc:Choice>
                <mc:Fallback>
                  <p:oleObj name="Equation" r:id="rId8" imgW="723600" imgH="24120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531472" y="740411"/>
                          <a:ext cx="1552575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9835630"/>
                </p:ext>
              </p:extLst>
            </p:nvPr>
          </p:nvGraphicFramePr>
          <p:xfrm>
            <a:off x="10003478" y="610076"/>
            <a:ext cx="1389063" cy="900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" name="Equation" r:id="rId10" imgW="647640" imgH="419040" progId="Equation.DSMT4">
                    <p:embed/>
                  </p:oleObj>
                </mc:Choice>
                <mc:Fallback>
                  <p:oleObj name="Equation" r:id="rId10" imgW="647640" imgH="41904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003478" y="610076"/>
                          <a:ext cx="1389063" cy="9001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1743852" y="2701429"/>
            <a:ext cx="3515502" cy="900112"/>
            <a:chOff x="1743852" y="2701429"/>
            <a:chExt cx="3251724" cy="900112"/>
          </a:xfrm>
        </p:grpSpPr>
        <p:sp>
          <p:nvSpPr>
            <p:cNvPr id="17" name="Rectangle 16"/>
            <p:cNvSpPr/>
            <p:nvPr/>
          </p:nvSpPr>
          <p:spPr>
            <a:xfrm>
              <a:off x="1743852" y="2966235"/>
              <a:ext cx="19522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/>
                <a:t> Xét h</a:t>
              </a:r>
              <a:r>
                <a:rPr lang="vi-VN" sz="2400" b="1" smtClean="0"/>
                <a:t>àm số</a:t>
              </a:r>
              <a:endParaRPr lang="vi-VN" sz="2400" b="1">
                <a:latin typeface="+mj-lt"/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6235488"/>
                </p:ext>
              </p:extLst>
            </p:nvPr>
          </p:nvGraphicFramePr>
          <p:xfrm>
            <a:off x="3496976" y="2701429"/>
            <a:ext cx="1498600" cy="900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" name="Equation" r:id="rId12" imgW="698400" imgH="419040" progId="Equation.DSMT4">
                    <p:embed/>
                  </p:oleObj>
                </mc:Choice>
                <mc:Fallback>
                  <p:oleObj name="Equation" r:id="rId12" imgW="698400" imgH="41904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496976" y="2701429"/>
                          <a:ext cx="1498600" cy="9001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9861" y="2123501"/>
            <a:ext cx="1298561" cy="31092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624904" y="2897029"/>
            <a:ext cx="2744363" cy="600075"/>
            <a:chOff x="5624905" y="2897029"/>
            <a:chExt cx="2538446" cy="600075"/>
          </a:xfrm>
        </p:grpSpPr>
        <p:sp>
          <p:nvSpPr>
            <p:cNvPr id="41" name="Rectangle 40"/>
            <p:cNvSpPr/>
            <p:nvPr/>
          </p:nvSpPr>
          <p:spPr>
            <a:xfrm>
              <a:off x="5624905" y="2932782"/>
              <a:ext cx="19522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/>
                <a:t> TXĐ: </a:t>
              </a:r>
              <a:endParaRPr lang="vi-VN" sz="2400" b="1">
                <a:latin typeface="+mj-lt"/>
              </a:endParaRP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9055241"/>
                </p:ext>
              </p:extLst>
            </p:nvPr>
          </p:nvGraphicFramePr>
          <p:xfrm>
            <a:off x="6447264" y="2897029"/>
            <a:ext cx="1716087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" name="Equation" r:id="rId15" imgW="799920" imgH="279360" progId="Equation.DSMT4">
                    <p:embed/>
                  </p:oleObj>
                </mc:Choice>
                <mc:Fallback>
                  <p:oleObj name="Equation" r:id="rId15" imgW="799920" imgH="27936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447264" y="2897029"/>
                          <a:ext cx="1716087" cy="600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135861"/>
              </p:ext>
            </p:extLst>
          </p:nvPr>
        </p:nvGraphicFramePr>
        <p:xfrm>
          <a:off x="3568700" y="3545432"/>
          <a:ext cx="324167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Equation" r:id="rId17" imgW="1511280" imgH="533160" progId="Equation.DSMT4">
                  <p:embed/>
                </p:oleObj>
              </mc:Choice>
              <mc:Fallback>
                <p:oleObj name="Equation" r:id="rId17" imgW="1511280" imgH="53316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68700" y="3545432"/>
                        <a:ext cx="3241675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1813051" y="4691607"/>
            <a:ext cx="4576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/>
              <a:t> Do đó, h</a:t>
            </a:r>
            <a:r>
              <a:rPr lang="vi-VN" sz="2400" b="1" smtClean="0"/>
              <a:t>àm </a:t>
            </a:r>
            <a:r>
              <a:rPr lang="en-US" sz="2400" b="1" smtClean="0"/>
              <a:t>không có cực trị.</a:t>
            </a:r>
            <a:endParaRPr lang="vi-VN" sz="2400" b="1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173898" y="610076"/>
            <a:ext cx="2604592" cy="1116523"/>
          </a:xfrm>
          <a:prstGeom prst="roundRect">
            <a:avLst>
              <a:gd name="adj" fmla="val 2204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04941" flipH="1">
            <a:off x="-574629" y="389921"/>
            <a:ext cx="2291371" cy="145097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39928"/>
            <a:ext cx="12099072" cy="1738770"/>
            <a:chOff x="-252274" y="4905332"/>
            <a:chExt cx="12099072" cy="1738770"/>
          </a:xfrm>
        </p:grpSpPr>
        <p:sp>
          <p:nvSpPr>
            <p:cNvPr id="4" name="Rounded Rectangle 3"/>
            <p:cNvSpPr/>
            <p:nvPr/>
          </p:nvSpPr>
          <p:spPr>
            <a:xfrm>
              <a:off x="459301" y="4922893"/>
              <a:ext cx="11387497" cy="1721209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-126019" y="4905332"/>
              <a:ext cx="1633016" cy="1738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-252274" y="4968299"/>
              <a:ext cx="1661530" cy="15905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212552" y="5368208"/>
              <a:ext cx="16040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1.33</a:t>
              </a:r>
              <a:endParaRPr lang="en-US" sz="54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8" y="392581"/>
            <a:ext cx="1369731" cy="390178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598793"/>
              </p:ext>
            </p:extLst>
          </p:nvPr>
        </p:nvGraphicFramePr>
        <p:xfrm>
          <a:off x="3849431" y="623695"/>
          <a:ext cx="2984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0" name="Equation" r:id="rId5" imgW="139680" imgH="419040" progId="Equation.DSMT4">
                  <p:embed/>
                </p:oleObj>
              </mc:Choice>
              <mc:Fallback>
                <p:oleObj name="Equation" r:id="rId5" imgW="139680" imgH="4190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49431" y="623695"/>
                        <a:ext cx="298450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086611"/>
              </p:ext>
            </p:extLst>
          </p:nvPr>
        </p:nvGraphicFramePr>
        <p:xfrm>
          <a:off x="6019847" y="665294"/>
          <a:ext cx="5175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1" name="Equation" r:id="rId7" imgW="241200" imgH="419040" progId="Equation.DSMT4">
                  <p:embed/>
                </p:oleObj>
              </mc:Choice>
              <mc:Fallback>
                <p:oleObj name="Equation" r:id="rId7" imgW="241200" imgH="4190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9847" y="665294"/>
                        <a:ext cx="517525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398302"/>
              </p:ext>
            </p:extLst>
          </p:nvPr>
        </p:nvGraphicFramePr>
        <p:xfrm>
          <a:off x="8092606" y="625475"/>
          <a:ext cx="7080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2" name="Equation" r:id="rId9" imgW="330120" imgH="419040" progId="Equation.DSMT4">
                  <p:embed/>
                </p:oleObj>
              </mc:Choice>
              <mc:Fallback>
                <p:oleObj name="Equation" r:id="rId9" imgW="330120" imgH="4190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92606" y="625475"/>
                        <a:ext cx="708025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899166"/>
              </p:ext>
            </p:extLst>
          </p:nvPr>
        </p:nvGraphicFramePr>
        <p:xfrm>
          <a:off x="10349766" y="612090"/>
          <a:ext cx="490537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" name="Equation" r:id="rId11" imgW="228600" imgH="419040" progId="Equation.DSMT4">
                  <p:embed/>
                </p:oleObj>
              </mc:Choice>
              <mc:Fallback>
                <p:oleObj name="Equation" r:id="rId11" imgW="228600" imgH="4190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349766" y="612090"/>
                        <a:ext cx="490537" cy="90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>
            <a:off x="5407103" y="912441"/>
            <a:ext cx="465029" cy="4161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TextBox 19"/>
          <p:cNvSpPr txBox="1"/>
          <p:nvPr/>
        </p:nvSpPr>
        <p:spPr>
          <a:xfrm>
            <a:off x="5444215" y="843618"/>
            <a:ext cx="3513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 smtClean="0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  <a:endParaRPr lang="en-US" sz="2400" b="1">
              <a:ln w="9525">
                <a:solidFill>
                  <a:schemeClr val="bg1"/>
                </a:solidFill>
              </a:ln>
              <a:solidFill>
                <a:srgbClr val="D26106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542358" y="879403"/>
            <a:ext cx="443614" cy="4161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2" name="TextBox 21"/>
          <p:cNvSpPr txBox="1"/>
          <p:nvPr/>
        </p:nvSpPr>
        <p:spPr>
          <a:xfrm>
            <a:off x="7564337" y="822612"/>
            <a:ext cx="38169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Oval 22"/>
          <p:cNvSpPr/>
          <p:nvPr/>
        </p:nvSpPr>
        <p:spPr>
          <a:xfrm>
            <a:off x="3107559" y="896791"/>
            <a:ext cx="465029" cy="4355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4" name="TextBox 23"/>
          <p:cNvSpPr txBox="1"/>
          <p:nvPr/>
        </p:nvSpPr>
        <p:spPr>
          <a:xfrm>
            <a:off x="3144671" y="834627"/>
            <a:ext cx="3513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 smtClean="0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  <a:endParaRPr lang="en-US" sz="2400" b="1">
              <a:ln w="9525">
                <a:solidFill>
                  <a:schemeClr val="bg1"/>
                </a:solidFill>
              </a:ln>
              <a:solidFill>
                <a:srgbClr val="D26106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725416" y="876430"/>
            <a:ext cx="465029" cy="4161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6" name="TextBox 25"/>
          <p:cNvSpPr txBox="1"/>
          <p:nvPr/>
        </p:nvSpPr>
        <p:spPr>
          <a:xfrm>
            <a:off x="9762528" y="818117"/>
            <a:ext cx="3513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8660" y="1996899"/>
            <a:ext cx="1298561" cy="310923"/>
          </a:xfrm>
          <a:prstGeom prst="rect">
            <a:avLst/>
          </a:prstGeom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201739"/>
              </p:ext>
            </p:extLst>
          </p:nvPr>
        </p:nvGraphicFramePr>
        <p:xfrm>
          <a:off x="1819243" y="3073579"/>
          <a:ext cx="22304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4" name="Equation" r:id="rId14" imgW="1041120" imgH="203040" progId="Equation.DSMT4">
                  <p:embed/>
                </p:oleObj>
              </mc:Choice>
              <mc:Fallback>
                <p:oleObj name="Equation" r:id="rId14" imgW="1041120" imgH="20304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19243" y="3073579"/>
                        <a:ext cx="2230438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1167063" y="2447655"/>
            <a:ext cx="3301886" cy="517525"/>
            <a:chOff x="595084" y="2876701"/>
            <a:chExt cx="3301886" cy="517525"/>
          </a:xfrm>
        </p:grpSpPr>
        <p:sp>
          <p:nvSpPr>
            <p:cNvPr id="29" name="TextBox 28"/>
            <p:cNvSpPr txBox="1"/>
            <p:nvPr/>
          </p:nvSpPr>
          <p:spPr>
            <a:xfrm>
              <a:off x="595084" y="2930399"/>
              <a:ext cx="2036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/>
                <a:t>Xét hàm số:</a:t>
              </a:r>
              <a:endParaRPr lang="en-US" sz="2400" b="1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7711263"/>
                </p:ext>
              </p:extLst>
            </p:nvPr>
          </p:nvGraphicFramePr>
          <p:xfrm>
            <a:off x="2453932" y="2876701"/>
            <a:ext cx="1443038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5" name="Equation" r:id="rId16" imgW="672840" imgH="241200" progId="Equation.DSMT4">
                    <p:embed/>
                  </p:oleObj>
                </mc:Choice>
                <mc:Fallback>
                  <p:oleObj name="Equation" r:id="rId16" imgW="672840" imgH="24120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453932" y="2876701"/>
                          <a:ext cx="1443038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Rounded Rectangle 32"/>
          <p:cNvSpPr/>
          <p:nvPr/>
        </p:nvSpPr>
        <p:spPr>
          <a:xfrm>
            <a:off x="7122692" y="682712"/>
            <a:ext cx="2175013" cy="8588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930722" y="49714"/>
            <a:ext cx="6349815" cy="517525"/>
            <a:chOff x="4139115" y="4677451"/>
            <a:chExt cx="6349815" cy="517525"/>
          </a:xfrm>
        </p:grpSpPr>
        <p:sp>
          <p:nvSpPr>
            <p:cNvPr id="7" name="TextBox 6"/>
            <p:cNvSpPr txBox="1"/>
            <p:nvPr/>
          </p:nvSpPr>
          <p:spPr>
            <a:xfrm>
              <a:off x="4139115" y="4733311"/>
              <a:ext cx="6349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400" b="1" smtClean="0"/>
                <a:t>Giá trị cực tiểu của hàm số                   là</a:t>
              </a:r>
              <a:endParaRPr lang="en-US" sz="2400" b="1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2443083"/>
                </p:ext>
              </p:extLst>
            </p:nvPr>
          </p:nvGraphicFramePr>
          <p:xfrm>
            <a:off x="8566817" y="4677451"/>
            <a:ext cx="1443038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6" name="Equation" r:id="rId18" imgW="672840" imgH="241200" progId="Equation.DSMT4">
                    <p:embed/>
                  </p:oleObj>
                </mc:Choice>
                <mc:Fallback>
                  <p:oleObj name="Equation" r:id="rId18" imgW="672840" imgH="241200" progId="Equation.DSMT4">
                    <p:embed/>
                    <p:pic>
                      <p:nvPicPr>
                        <p:cNvPr id="28" name="Object 27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8566817" y="4677451"/>
                          <a:ext cx="1443038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4527932" y="2465388"/>
            <a:ext cx="2700654" cy="600075"/>
            <a:chOff x="5624905" y="2896817"/>
            <a:chExt cx="2498017" cy="600075"/>
          </a:xfrm>
        </p:grpSpPr>
        <p:sp>
          <p:nvSpPr>
            <p:cNvPr id="36" name="Rectangle 35"/>
            <p:cNvSpPr/>
            <p:nvPr/>
          </p:nvSpPr>
          <p:spPr>
            <a:xfrm>
              <a:off x="5624905" y="2932782"/>
              <a:ext cx="19522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/>
                <a:t> TXĐ: </a:t>
              </a:r>
              <a:endParaRPr lang="vi-VN" sz="2400" b="1">
                <a:latin typeface="+mj-lt"/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681706"/>
                </p:ext>
              </p:extLst>
            </p:nvPr>
          </p:nvGraphicFramePr>
          <p:xfrm>
            <a:off x="6488608" y="2896817"/>
            <a:ext cx="1634314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7" name="Equation" r:id="rId20" imgW="761760" imgH="279360" progId="Equation.DSMT4">
                    <p:embed/>
                  </p:oleObj>
                </mc:Choice>
                <mc:Fallback>
                  <p:oleObj name="Equation" r:id="rId20" imgW="761760" imgH="27936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488608" y="2896817"/>
                          <a:ext cx="1634314" cy="600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301987"/>
              </p:ext>
            </p:extLst>
          </p:nvPr>
        </p:nvGraphicFramePr>
        <p:xfrm>
          <a:off x="3946287" y="2808938"/>
          <a:ext cx="52768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" name="Equation" r:id="rId22" imgW="2463480" imgH="419040" progId="Equation.DSMT4">
                  <p:embed/>
                </p:oleObj>
              </mc:Choice>
              <mc:Fallback>
                <p:oleObj name="Equation" r:id="rId22" imgW="2463480" imgH="41904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946287" y="2808938"/>
                        <a:ext cx="5276850" cy="90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360900"/>
              </p:ext>
            </p:extLst>
          </p:nvPr>
        </p:nvGraphicFramePr>
        <p:xfrm>
          <a:off x="9174700" y="2811134"/>
          <a:ext cx="14700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9" name="Equation" r:id="rId24" imgW="685800" imgH="457200" progId="Equation.DSMT4">
                  <p:embed/>
                </p:oleObj>
              </mc:Choice>
              <mc:Fallback>
                <p:oleObj name="Equation" r:id="rId24" imgW="685800" imgH="4572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174700" y="2811134"/>
                        <a:ext cx="14700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3517334" y="3830721"/>
            <a:ext cx="5001211" cy="1863453"/>
            <a:chOff x="1576968" y="3320232"/>
            <a:chExt cx="5001211" cy="1863453"/>
          </a:xfrm>
        </p:grpSpPr>
        <p:grpSp>
          <p:nvGrpSpPr>
            <p:cNvPr id="41" name="Group 40"/>
            <p:cNvGrpSpPr/>
            <p:nvPr/>
          </p:nvGrpSpPr>
          <p:grpSpPr>
            <a:xfrm>
              <a:off x="1576968" y="3345363"/>
              <a:ext cx="5001211" cy="1838322"/>
              <a:chOff x="652168" y="4749483"/>
              <a:chExt cx="5001211" cy="1838322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652168" y="4749483"/>
                <a:ext cx="5001211" cy="1838322"/>
              </a:xfrm>
              <a:prstGeom prst="rect">
                <a:avLst/>
              </a:prstGeom>
              <a:gradFill rotWithShape="1">
                <a:gsLst>
                  <a:gs pos="0">
                    <a:srgbClr val="B3DCE7"/>
                  </a:gs>
                  <a:gs pos="50000">
                    <a:srgbClr val="FFFFFF"/>
                  </a:gs>
                  <a:gs pos="100000">
                    <a:srgbClr val="C2E3EC"/>
                  </a:gs>
                </a:gsLst>
                <a:lin ang="0" scaled="1"/>
              </a:gradFill>
              <a:ln w="28575">
                <a:solidFill>
                  <a:schemeClr val="tx1"/>
                </a:solidFill>
              </a:ln>
              <a:effectLst/>
            </p:spPr>
            <p:txBody>
              <a:bodyPr wrap="none" anchor="ctr"/>
              <a:lstStyle/>
              <a:p>
                <a:endParaRPr lang="en-US" sz="1800" ker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1326994" y="4749483"/>
                <a:ext cx="0" cy="183832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4164071"/>
                  </p:ext>
                </p:extLst>
              </p:nvPr>
            </p:nvGraphicFramePr>
            <p:xfrm>
              <a:off x="889330" y="5395310"/>
              <a:ext cx="268288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70" name="Equation" r:id="rId26" imgW="164880" imgH="203040" progId="Equation.DSMT4">
                      <p:embed/>
                    </p:oleObj>
                  </mc:Choice>
                  <mc:Fallback>
                    <p:oleObj name="Equation" r:id="rId26" imgW="164880" imgH="203040" progId="Equation.DSMT4">
                      <p:embed/>
                      <p:pic>
                        <p:nvPicPr>
                          <p:cNvPr id="76" name="Object 75"/>
                          <p:cNvPicPr/>
                          <p:nvPr/>
                        </p:nvPicPr>
                        <p:blipFill>
                          <a:blip r:embed="rId27"/>
                          <a:stretch>
                            <a:fillRect/>
                          </a:stretch>
                        </p:blipFill>
                        <p:spPr>
                          <a:xfrm>
                            <a:off x="889330" y="5395310"/>
                            <a:ext cx="268288" cy="3254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3500770"/>
                  </p:ext>
                </p:extLst>
              </p:nvPr>
            </p:nvGraphicFramePr>
            <p:xfrm>
              <a:off x="871868" y="4953985"/>
              <a:ext cx="223837" cy="247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71" name="Equation" r:id="rId28" imgW="126720" imgH="139680" progId="Equation.DSMT4">
                      <p:embed/>
                    </p:oleObj>
                  </mc:Choice>
                  <mc:Fallback>
                    <p:oleObj name="Equation" r:id="rId28" imgW="126720" imgH="139680" progId="Equation.DSMT4">
                      <p:embed/>
                      <p:pic>
                        <p:nvPicPr>
                          <p:cNvPr id="77" name="Object 76"/>
                          <p:cNvPicPr/>
                          <p:nvPr/>
                        </p:nvPicPr>
                        <p:blipFill>
                          <a:blip r:embed="rId29"/>
                          <a:stretch>
                            <a:fillRect/>
                          </a:stretch>
                        </p:blipFill>
                        <p:spPr>
                          <a:xfrm>
                            <a:off x="871868" y="4953985"/>
                            <a:ext cx="223837" cy="2476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709931"/>
                  </p:ext>
                </p:extLst>
              </p:nvPr>
            </p:nvGraphicFramePr>
            <p:xfrm>
              <a:off x="5099788" y="4950492"/>
              <a:ext cx="388937" cy="223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72" name="Equation" r:id="rId30" imgW="241200" imgH="139680" progId="Equation.DSMT4">
                      <p:embed/>
                    </p:oleObj>
                  </mc:Choice>
                  <mc:Fallback>
                    <p:oleObj name="Equation" r:id="rId30" imgW="241200" imgH="139680" progId="Equation.DSMT4">
                      <p:embed/>
                      <p:pic>
                        <p:nvPicPr>
                          <p:cNvPr id="78" name="Object 77"/>
                          <p:cNvPicPr/>
                          <p:nvPr/>
                        </p:nvPicPr>
                        <p:blipFill>
                          <a:blip r:embed="rId31"/>
                          <a:stretch>
                            <a:fillRect/>
                          </a:stretch>
                        </p:blipFill>
                        <p:spPr>
                          <a:xfrm>
                            <a:off x="5099788" y="4950492"/>
                            <a:ext cx="388937" cy="2238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9" name="Straight Connector 48"/>
              <p:cNvCxnSpPr/>
              <p:nvPr/>
            </p:nvCxnSpPr>
            <p:spPr>
              <a:xfrm>
                <a:off x="919969" y="5319053"/>
                <a:ext cx="44525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919969" y="5816284"/>
                <a:ext cx="446719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1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2766153"/>
                  </p:ext>
                </p:extLst>
              </p:nvPr>
            </p:nvGraphicFramePr>
            <p:xfrm>
              <a:off x="863034" y="6019828"/>
              <a:ext cx="227012" cy="2936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73" name="Equation" r:id="rId32" imgW="126720" imgH="164880" progId="Equation.DSMT4">
                      <p:embed/>
                    </p:oleObj>
                  </mc:Choice>
                  <mc:Fallback>
                    <p:oleObj name="Equation" r:id="rId32" imgW="126720" imgH="164880" progId="Equation.DSMT4">
                      <p:embed/>
                      <p:pic>
                        <p:nvPicPr>
                          <p:cNvPr id="81" name="Object 80"/>
                          <p:cNvPicPr/>
                          <p:nvPr/>
                        </p:nvPicPr>
                        <p:blipFill>
                          <a:blip r:embed="rId33"/>
                          <a:stretch>
                            <a:fillRect/>
                          </a:stretch>
                        </p:blipFill>
                        <p:spPr>
                          <a:xfrm>
                            <a:off x="863034" y="6019828"/>
                            <a:ext cx="227012" cy="2936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2" name="Straight Arrow Connector 51"/>
              <p:cNvCxnSpPr/>
              <p:nvPr/>
            </p:nvCxnSpPr>
            <p:spPr>
              <a:xfrm flipV="1">
                <a:off x="3906124" y="6009491"/>
                <a:ext cx="1260338" cy="2165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3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2873280"/>
                  </p:ext>
                </p:extLst>
              </p:nvPr>
            </p:nvGraphicFramePr>
            <p:xfrm>
              <a:off x="1679445" y="5805935"/>
              <a:ext cx="205534" cy="2881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74" name="Equation" r:id="rId34" imgW="126720" imgH="177480" progId="Equation.DSMT4">
                      <p:embed/>
                    </p:oleObj>
                  </mc:Choice>
                  <mc:Fallback>
                    <p:oleObj name="Equation" r:id="rId34" imgW="126720" imgH="177480" progId="Equation.DSMT4">
                      <p:embed/>
                      <p:pic>
                        <p:nvPicPr>
                          <p:cNvPr id="83" name="Object 82"/>
                          <p:cNvPicPr/>
                          <p:nvPr/>
                        </p:nvPicPr>
                        <p:blipFill>
                          <a:blip r:embed="rId35"/>
                          <a:stretch>
                            <a:fillRect/>
                          </a:stretch>
                        </p:blipFill>
                        <p:spPr>
                          <a:xfrm>
                            <a:off x="1679445" y="5805935"/>
                            <a:ext cx="205534" cy="28813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1950577"/>
                  </p:ext>
                </p:extLst>
              </p:nvPr>
            </p:nvGraphicFramePr>
            <p:xfrm>
              <a:off x="1658257" y="4926579"/>
              <a:ext cx="206375" cy="2828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75" name="Equation" r:id="rId36" imgW="126720" imgH="177480" progId="Equation.DSMT4">
                      <p:embed/>
                    </p:oleObj>
                  </mc:Choice>
                  <mc:Fallback>
                    <p:oleObj name="Equation" r:id="rId36" imgW="126720" imgH="177480" progId="Equation.DSMT4">
                      <p:embed/>
                      <p:pic>
                        <p:nvPicPr>
                          <p:cNvPr id="84" name="Object 83"/>
                          <p:cNvPicPr/>
                          <p:nvPr/>
                        </p:nvPicPr>
                        <p:blipFill>
                          <a:blip r:embed="rId37"/>
                          <a:stretch>
                            <a:fillRect/>
                          </a:stretch>
                        </p:blipFill>
                        <p:spPr>
                          <a:xfrm>
                            <a:off x="1658257" y="4926579"/>
                            <a:ext cx="206375" cy="28286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0210856"/>
                  </p:ext>
                </p:extLst>
              </p:nvPr>
            </p:nvGraphicFramePr>
            <p:xfrm>
              <a:off x="4480857" y="5446105"/>
              <a:ext cx="265112" cy="268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76" name="Equation" r:id="rId38" imgW="139680" imgH="139680" progId="Equation.DSMT4">
                      <p:embed/>
                    </p:oleObj>
                  </mc:Choice>
                  <mc:Fallback>
                    <p:oleObj name="Equation" r:id="rId38" imgW="139680" imgH="139680" progId="Equation.DSMT4">
                      <p:embed/>
                      <p:pic>
                        <p:nvPicPr>
                          <p:cNvPr id="85" name="Object 84"/>
                          <p:cNvPicPr/>
                          <p:nvPr/>
                        </p:nvPicPr>
                        <p:blipFill>
                          <a:blip r:embed="rId39"/>
                          <a:stretch>
                            <a:fillRect/>
                          </a:stretch>
                        </p:blipFill>
                        <p:spPr>
                          <a:xfrm>
                            <a:off x="4480857" y="5446105"/>
                            <a:ext cx="265112" cy="2682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8039042"/>
                  </p:ext>
                </p:extLst>
              </p:nvPr>
            </p:nvGraphicFramePr>
            <p:xfrm>
              <a:off x="5166462" y="5874363"/>
              <a:ext cx="322263" cy="187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77" name="Equation" r:id="rId40" imgW="241200" imgH="139680" progId="Equation.DSMT4">
                      <p:embed/>
                    </p:oleObj>
                  </mc:Choice>
                  <mc:Fallback>
                    <p:oleObj name="Equation" r:id="rId40" imgW="241200" imgH="139680" progId="Equation.DSMT4">
                      <p:embed/>
                      <p:pic>
                        <p:nvPicPr>
                          <p:cNvPr id="86" name="Object 85"/>
                          <p:cNvPicPr/>
                          <p:nvPr/>
                        </p:nvPicPr>
                        <p:blipFill>
                          <a:blip r:embed="rId41"/>
                          <a:stretch>
                            <a:fillRect/>
                          </a:stretch>
                        </p:blipFill>
                        <p:spPr>
                          <a:xfrm>
                            <a:off x="5166462" y="5874363"/>
                            <a:ext cx="322263" cy="1873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9358655"/>
                  </p:ext>
                </p:extLst>
              </p:nvPr>
            </p:nvGraphicFramePr>
            <p:xfrm>
              <a:off x="2454237" y="5493306"/>
              <a:ext cx="241300" cy="195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78" name="Equation" r:id="rId42" imgW="126720" imgH="101520" progId="Equation.DSMT4">
                      <p:embed/>
                    </p:oleObj>
                  </mc:Choice>
                  <mc:Fallback>
                    <p:oleObj name="Equation" r:id="rId42" imgW="126720" imgH="101520" progId="Equation.DSMT4">
                      <p:embed/>
                      <p:pic>
                        <p:nvPicPr>
                          <p:cNvPr id="87" name="Object 86"/>
                          <p:cNvPicPr/>
                          <p:nvPr/>
                        </p:nvPicPr>
                        <p:blipFill>
                          <a:blip r:embed="rId43"/>
                          <a:stretch>
                            <a:fillRect/>
                          </a:stretch>
                        </p:blipFill>
                        <p:spPr>
                          <a:xfrm>
                            <a:off x="2454237" y="5493306"/>
                            <a:ext cx="241300" cy="1952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0072175"/>
                  </p:ext>
                </p:extLst>
              </p:nvPr>
            </p:nvGraphicFramePr>
            <p:xfrm>
              <a:off x="3461831" y="5446769"/>
              <a:ext cx="206375" cy="2828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79" name="Equation" r:id="rId36" imgW="126720" imgH="177480" progId="Equation.DSMT4">
                      <p:embed/>
                    </p:oleObj>
                  </mc:Choice>
                  <mc:Fallback>
                    <p:oleObj name="Equation" r:id="rId36" imgW="126720" imgH="177480" progId="Equation.DSMT4">
                      <p:embed/>
                      <p:pic>
                        <p:nvPicPr>
                          <p:cNvPr id="88" name="Object 87"/>
                          <p:cNvPicPr/>
                          <p:nvPr/>
                        </p:nvPicPr>
                        <p:blipFill>
                          <a:blip r:embed="rId37"/>
                          <a:stretch>
                            <a:fillRect/>
                          </a:stretch>
                        </p:blipFill>
                        <p:spPr>
                          <a:xfrm>
                            <a:off x="3461831" y="5446769"/>
                            <a:ext cx="206375" cy="28286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9" name="Straight Arrow Connector 58"/>
              <p:cNvCxnSpPr/>
              <p:nvPr/>
            </p:nvCxnSpPr>
            <p:spPr>
              <a:xfrm>
                <a:off x="1907702" y="5998556"/>
                <a:ext cx="1276903" cy="22749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6508682"/>
                </p:ext>
              </p:extLst>
            </p:nvPr>
          </p:nvGraphicFramePr>
          <p:xfrm>
            <a:off x="4305722" y="3320232"/>
            <a:ext cx="340519" cy="609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0" name="Equation" r:id="rId44" imgW="253800" imgH="457200" progId="Equation.DSMT4">
                    <p:embed/>
                  </p:oleObj>
                </mc:Choice>
                <mc:Fallback>
                  <p:oleObj name="Equation" r:id="rId44" imgW="253800" imgH="457200" progId="Equation.DSMT4">
                    <p:embed/>
                    <p:pic>
                      <p:nvPicPr>
                        <p:cNvPr id="72" name="Object 71"/>
                        <p:cNvPicPr/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4305722" y="3320232"/>
                          <a:ext cx="340519" cy="6094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7400322"/>
                </p:ext>
              </p:extLst>
            </p:nvPr>
          </p:nvGraphicFramePr>
          <p:xfrm>
            <a:off x="4202138" y="4484584"/>
            <a:ext cx="511175" cy="67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1" name="Equation" r:id="rId46" imgW="317160" imgH="419040" progId="Equation.DSMT4">
                    <p:embed/>
                  </p:oleObj>
                </mc:Choice>
                <mc:Fallback>
                  <p:oleObj name="Equation" r:id="rId46" imgW="317160" imgH="419040" progId="Equation.DSMT4">
                    <p:embed/>
                    <p:pic>
                      <p:nvPicPr>
                        <p:cNvPr id="73" name="Object 72"/>
                        <p:cNvPicPr/>
                        <p:nvPr/>
                      </p:nvPicPr>
                      <p:blipFill>
                        <a:blip r:embed="rId47"/>
                        <a:stretch>
                          <a:fillRect/>
                        </a:stretch>
                      </p:blipFill>
                      <p:spPr>
                        <a:xfrm>
                          <a:off x="4202138" y="4484584"/>
                          <a:ext cx="511175" cy="674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6330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861" y="2123501"/>
            <a:ext cx="1298561" cy="310923"/>
          </a:xfrm>
          <a:prstGeom prst="rect">
            <a:avLst/>
          </a:prstGeom>
        </p:spPr>
      </p:pic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574039"/>
              </p:ext>
            </p:extLst>
          </p:nvPr>
        </p:nvGraphicFramePr>
        <p:xfrm>
          <a:off x="2336253" y="3501337"/>
          <a:ext cx="23145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" name="Equation" r:id="rId4" imgW="1079280" imgH="304560" progId="Equation.DSMT4">
                  <p:embed/>
                </p:oleObj>
              </mc:Choice>
              <mc:Fallback>
                <p:oleObj name="Equation" r:id="rId4" imgW="1079280" imgH="3045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6253" y="3501337"/>
                        <a:ext cx="2314575" cy="65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1664480" y="4666666"/>
            <a:ext cx="6511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/>
              <a:t> </a:t>
            </a:r>
            <a:r>
              <a:rPr lang="en-US" sz="2400" b="1"/>
              <a:t>H</a:t>
            </a:r>
            <a:r>
              <a:rPr lang="vi-VN" sz="2400" b="1" smtClean="0"/>
              <a:t>àm </a:t>
            </a:r>
            <a:r>
              <a:rPr lang="en-US" sz="2400" b="1" smtClean="0"/>
              <a:t>số liên tục trên đoạn [1;3] nên ta có: </a:t>
            </a:r>
            <a:endParaRPr lang="vi-VN" sz="2400" b="1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454" y="35247"/>
            <a:ext cx="12051299" cy="1852531"/>
            <a:chOff x="33454" y="35247"/>
            <a:chExt cx="12051299" cy="185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33454" y="110571"/>
              <a:ext cx="12051299" cy="1777207"/>
              <a:chOff x="33454" y="110571"/>
              <a:chExt cx="12051299" cy="177720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3454" y="110571"/>
                <a:ext cx="12051299" cy="1777207"/>
                <a:chOff x="-22302" y="110571"/>
                <a:chExt cx="12051299" cy="1777207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22302" y="110571"/>
                  <a:ext cx="12051299" cy="1777207"/>
                  <a:chOff x="156614" y="172819"/>
                  <a:chExt cx="9443189" cy="1396750"/>
                </a:xfrm>
              </p:grpSpPr>
              <p:sp>
                <p:nvSpPr>
                  <p:cNvPr id="5" name="Rounded Rectangle 4"/>
                  <p:cNvSpPr/>
                  <p:nvPr/>
                </p:nvSpPr>
                <p:spPr>
                  <a:xfrm>
                    <a:off x="689429" y="175686"/>
                    <a:ext cx="8910374" cy="1393883"/>
                  </a:xfrm>
                  <a:prstGeom prst="roundRect">
                    <a:avLst>
                      <a:gd name="adj" fmla="val 9218"/>
                    </a:avLst>
                  </a:prstGeom>
                  <a:gradFill flip="none" rotWithShape="1">
                    <a:gsLst>
                      <a:gs pos="0">
                        <a:srgbClr val="FFE5D8">
                          <a:shade val="30000"/>
                          <a:satMod val="115000"/>
                        </a:srgbClr>
                      </a:gs>
                      <a:gs pos="31000">
                        <a:srgbClr val="FFE5D8">
                          <a:shade val="67500"/>
                          <a:satMod val="115000"/>
                        </a:srgbClr>
                      </a:gs>
                      <a:gs pos="100000">
                        <a:schemeClr val="bg1"/>
                      </a:gs>
                    </a:gsLst>
                    <a:lin ang="18900000" scaled="1"/>
                    <a:tileRect/>
                  </a:gradFill>
                  <a:ln w="3175"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6" name="Oval 5"/>
                  <p:cNvSpPr/>
                  <p:nvPr/>
                </p:nvSpPr>
                <p:spPr>
                  <a:xfrm>
                    <a:off x="174090" y="172819"/>
                    <a:ext cx="1376986" cy="13967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7" name="Oval 6"/>
                  <p:cNvSpPr/>
                  <p:nvPr/>
                </p:nvSpPr>
                <p:spPr>
                  <a:xfrm>
                    <a:off x="156614" y="209667"/>
                    <a:ext cx="1284471" cy="13070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174090" y="495350"/>
                    <a:ext cx="1250056" cy="72566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5400" b="1" spc="50" smtClean="0">
                        <a:ln w="11430"/>
                        <a:solidFill>
                          <a:srgbClr val="FF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.VnCentury SchoolbookH" pitchFamily="34" charset="0"/>
                      </a:rPr>
                      <a:t>1.34</a:t>
                    </a:r>
                    <a:endParaRPr lang="en-US" sz="6600" b="1" cap="none" spc="50">
                      <a:ln w="11430"/>
                      <a:solidFill>
                        <a:srgbClr val="FF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endParaRPr>
                  </a:p>
                </p:txBody>
              </p:sp>
            </p:grp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302" y="385084"/>
                  <a:ext cx="1461002" cy="388498"/>
                </a:xfrm>
                <a:prstGeom prst="rect">
                  <a:avLst/>
                </a:prstGeom>
              </p:spPr>
            </p:pic>
          </p:grpSp>
          <p:sp>
            <p:nvSpPr>
              <p:cNvPr id="15" name="Rectangle 14"/>
              <p:cNvSpPr/>
              <p:nvPr/>
            </p:nvSpPr>
            <p:spPr>
              <a:xfrm>
                <a:off x="1860066" y="158014"/>
                <a:ext cx="99184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b="1" smtClean="0"/>
                  <a:t>Giá trị lớn nhất của h</a:t>
                </a:r>
                <a:r>
                  <a:rPr lang="vi-VN" sz="2400" b="1" smtClean="0"/>
                  <a:t>àm số</a:t>
                </a:r>
                <a:r>
                  <a:rPr lang="en-US" sz="2400" b="1" smtClean="0"/>
                  <a:t>                        trên đoạn </a:t>
                </a: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[1;3] </a:t>
                </a:r>
                <a:r>
                  <a:rPr lang="en-US" sz="2400" b="1" smtClean="0"/>
                  <a:t>là                                  </a:t>
                </a:r>
                <a:endParaRPr lang="vi-VN" sz="2400" b="1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2501291" y="927623"/>
              <a:ext cx="553425" cy="52374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70C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52603" y="834240"/>
              <a:ext cx="351307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200" b="1" smtClean="0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A</a:t>
              </a:r>
              <a:endPara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896463" y="927623"/>
              <a:ext cx="553425" cy="52374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31733" y="837764"/>
              <a:ext cx="351307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200" b="1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742581" y="950176"/>
              <a:ext cx="553425" cy="52374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70C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94774" y="871468"/>
              <a:ext cx="351307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200" b="1" smtClean="0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B</a:t>
              </a:r>
              <a:endPara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9336215" y="982620"/>
              <a:ext cx="553425" cy="52374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87527" y="903912"/>
              <a:ext cx="351307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200" b="1" smtClean="0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D</a:t>
              </a:r>
              <a:endPara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348217"/>
                </p:ext>
              </p:extLst>
            </p:nvPr>
          </p:nvGraphicFramePr>
          <p:xfrm>
            <a:off x="3440113" y="1016000"/>
            <a:ext cx="2730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5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40113" y="1016000"/>
                          <a:ext cx="2730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5453646"/>
                </p:ext>
              </p:extLst>
            </p:nvPr>
          </p:nvGraphicFramePr>
          <p:xfrm>
            <a:off x="5686900" y="1105357"/>
            <a:ext cx="244475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6" name="Equation" r:id="rId9" imgW="114120" imgH="139680" progId="Equation.DSMT4">
                    <p:embed/>
                  </p:oleObj>
                </mc:Choice>
                <mc:Fallback>
                  <p:oleObj name="Equation" r:id="rId9" imgW="114120" imgH="139680" progId="Equation.DSMT4">
                    <p:embed/>
                    <p:pic>
                      <p:nvPicPr>
                        <p:cNvPr id="35" name="Object 3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686900" y="1105357"/>
                          <a:ext cx="244475" cy="300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997961"/>
                </p:ext>
              </p:extLst>
            </p:nvPr>
          </p:nvGraphicFramePr>
          <p:xfrm>
            <a:off x="7836376" y="927132"/>
            <a:ext cx="354013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7" name="Equation" r:id="rId11" imgW="164880" imgH="215640" progId="Equation.DSMT4">
                    <p:embed/>
                  </p:oleObj>
                </mc:Choice>
                <mc:Fallback>
                  <p:oleObj name="Equation" r:id="rId11" imgW="164880" imgH="21564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836376" y="927132"/>
                          <a:ext cx="354013" cy="463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7422561"/>
                </p:ext>
              </p:extLst>
            </p:nvPr>
          </p:nvGraphicFramePr>
          <p:xfrm>
            <a:off x="6269091" y="35247"/>
            <a:ext cx="1906588" cy="68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8" name="Equation" r:id="rId13" imgW="888840" imgH="317160" progId="Equation.DSMT4">
                    <p:embed/>
                  </p:oleObj>
                </mc:Choice>
                <mc:Fallback>
                  <p:oleObj name="Equation" r:id="rId13" imgW="888840" imgH="317160" progId="Equation.DSMT4">
                    <p:embed/>
                    <p:pic>
                      <p:nvPicPr>
                        <p:cNvPr id="35" name="Object 3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269091" y="35247"/>
                          <a:ext cx="1906588" cy="681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1706779"/>
                </p:ext>
              </p:extLst>
            </p:nvPr>
          </p:nvGraphicFramePr>
          <p:xfrm>
            <a:off x="10256367" y="1010372"/>
            <a:ext cx="354013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9" name="Equation" r:id="rId15" imgW="164880" imgH="215640" progId="Equation.DSMT4">
                    <p:embed/>
                  </p:oleObj>
                </mc:Choice>
                <mc:Fallback>
                  <p:oleObj name="Equation" r:id="rId15" imgW="164880" imgH="21564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0256367" y="1010372"/>
                          <a:ext cx="354013" cy="463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1758562" y="2520205"/>
            <a:ext cx="6277670" cy="682625"/>
            <a:chOff x="1743852" y="2814479"/>
            <a:chExt cx="6277670" cy="682625"/>
          </a:xfrm>
        </p:grpSpPr>
        <p:grpSp>
          <p:nvGrpSpPr>
            <p:cNvPr id="13" name="Group 12"/>
            <p:cNvGrpSpPr/>
            <p:nvPr/>
          </p:nvGrpSpPr>
          <p:grpSpPr>
            <a:xfrm>
              <a:off x="1743852" y="2814479"/>
              <a:ext cx="3924141" cy="682625"/>
              <a:chOff x="1743852" y="2814479"/>
              <a:chExt cx="3629701" cy="68262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743852" y="2966235"/>
                <a:ext cx="19522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smtClean="0"/>
                  <a:t> Xét h</a:t>
                </a:r>
                <a:r>
                  <a:rPr lang="vi-VN" sz="2400" b="1" smtClean="0"/>
                  <a:t>àm số</a:t>
                </a:r>
                <a:endParaRPr lang="vi-VN" sz="2400" b="1">
                  <a:latin typeface="+mj-lt"/>
                </a:endParaRPr>
              </a:p>
            </p:txBody>
          </p:sp>
          <p:graphicFrame>
            <p:nvGraphicFramePr>
              <p:cNvPr id="40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0112526"/>
                  </p:ext>
                </p:extLst>
              </p:nvPr>
            </p:nvGraphicFramePr>
            <p:xfrm>
              <a:off x="3464652" y="2814479"/>
              <a:ext cx="1908901" cy="682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0" name="Equation" r:id="rId17" imgW="888840" imgH="317160" progId="Equation.DSMT4">
                      <p:embed/>
                    </p:oleObj>
                  </mc:Choice>
                  <mc:Fallback>
                    <p:oleObj name="Equation" r:id="rId17" imgW="888840" imgH="317160" progId="Equation.DSMT4">
                      <p:embed/>
                      <p:pic>
                        <p:nvPicPr>
                          <p:cNvPr id="40" name="Object 39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3464652" y="2814479"/>
                            <a:ext cx="1908901" cy="6826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Rectangle 15"/>
            <p:cNvSpPr/>
            <p:nvPr/>
          </p:nvSpPr>
          <p:spPr>
            <a:xfrm>
              <a:off x="5667993" y="2939776"/>
              <a:ext cx="23535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/>
                <a:t>trên đoạn </a:t>
              </a:r>
              <a:r>
                <a:rPr lang="en-US" sz="2400"/>
                <a:t>[1;3] </a:t>
              </a:r>
            </a:p>
          </p:txBody>
        </p:sp>
      </p:grp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761549"/>
              </p:ext>
            </p:extLst>
          </p:nvPr>
        </p:nvGraphicFramePr>
        <p:xfrm>
          <a:off x="4650828" y="3232464"/>
          <a:ext cx="3132137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" name="Equation" r:id="rId19" imgW="1460160" imgH="583920" progId="Equation.DSMT4">
                  <p:embed/>
                </p:oleObj>
              </mc:Choice>
              <mc:Fallback>
                <p:oleObj name="Equation" r:id="rId19" imgW="1460160" imgH="58392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50828" y="3232464"/>
                        <a:ext cx="3132137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64762"/>
              </p:ext>
            </p:extLst>
          </p:nvPr>
        </p:nvGraphicFramePr>
        <p:xfrm>
          <a:off x="7836376" y="4596666"/>
          <a:ext cx="3649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" name="Equation" r:id="rId21" imgW="1701720" imgH="279360" progId="Equation.DSMT4">
                  <p:embed/>
                </p:oleObj>
              </mc:Choice>
              <mc:Fallback>
                <p:oleObj name="Equation" r:id="rId21" imgW="1701720" imgH="2793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836376" y="4596666"/>
                        <a:ext cx="3649662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6448534" y="729989"/>
            <a:ext cx="2316834" cy="879459"/>
          </a:xfrm>
          <a:prstGeom prst="roundRect">
            <a:avLst>
              <a:gd name="adj" fmla="val 1179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708200" y="5371362"/>
            <a:ext cx="9777838" cy="666750"/>
            <a:chOff x="1708200" y="5371362"/>
            <a:chExt cx="9777838" cy="666750"/>
          </a:xfrm>
        </p:grpSpPr>
        <p:sp>
          <p:nvSpPr>
            <p:cNvPr id="19" name="Rectangle 18"/>
            <p:cNvSpPr/>
            <p:nvPr/>
          </p:nvSpPr>
          <p:spPr>
            <a:xfrm>
              <a:off x="1708200" y="5492889"/>
              <a:ext cx="97778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/>
                <a:t>Vậy giá </a:t>
              </a:r>
              <a:r>
                <a:rPr lang="en-US" sz="2400" b="1"/>
                <a:t>trị lớn nhất của hàm </a:t>
              </a:r>
              <a:r>
                <a:rPr lang="en-US" sz="2400" b="1" smtClean="0"/>
                <a:t>số                         </a:t>
              </a:r>
              <a:r>
                <a:rPr lang="en-US" sz="2400" b="1"/>
                <a:t>trên đoạn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[1;3] </a:t>
              </a:r>
              <a:r>
                <a:rPr lang="en-US" sz="2400" b="1"/>
                <a:t>là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2470303"/>
                </p:ext>
              </p:extLst>
            </p:nvPr>
          </p:nvGraphicFramePr>
          <p:xfrm>
            <a:off x="6313695" y="5371362"/>
            <a:ext cx="2057400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3" name="Equation" r:id="rId23" imgW="2057400" imgH="666865" progId="Equation.DSMT4">
                    <p:embed/>
                  </p:oleObj>
                </mc:Choice>
                <mc:Fallback>
                  <p:oleObj name="Equation" r:id="rId23" imgW="2057400" imgH="6668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313695" y="5371362"/>
                          <a:ext cx="2057400" cy="666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233663"/>
                </p:ext>
              </p:extLst>
            </p:nvPr>
          </p:nvGraphicFramePr>
          <p:xfrm>
            <a:off x="10867372" y="5453935"/>
            <a:ext cx="350755" cy="458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4" name="Equation" r:id="rId25" imgW="164880" imgH="215640" progId="Equation.DSMT4">
                    <p:embed/>
                  </p:oleObj>
                </mc:Choice>
                <mc:Fallback>
                  <p:oleObj name="Equation" r:id="rId25" imgW="16488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867372" y="5453935"/>
                          <a:ext cx="350755" cy="4583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2172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54" y="110571"/>
            <a:ext cx="12051299" cy="1777207"/>
            <a:chOff x="33454" y="110571"/>
            <a:chExt cx="12051299" cy="1777207"/>
          </a:xfrm>
        </p:grpSpPr>
        <p:grpSp>
          <p:nvGrpSpPr>
            <p:cNvPr id="12" name="Group 11"/>
            <p:cNvGrpSpPr/>
            <p:nvPr/>
          </p:nvGrpSpPr>
          <p:grpSpPr>
            <a:xfrm>
              <a:off x="33454" y="110571"/>
              <a:ext cx="12051299" cy="1777207"/>
              <a:chOff x="-22302" y="110571"/>
              <a:chExt cx="12051299" cy="177720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-22302" y="110571"/>
                <a:ext cx="12051299" cy="1777207"/>
                <a:chOff x="156614" y="172819"/>
                <a:chExt cx="9443189" cy="1396750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689429" y="175686"/>
                  <a:ext cx="8910374" cy="1393883"/>
                </a:xfrm>
                <a:prstGeom prst="roundRect">
                  <a:avLst>
                    <a:gd name="adj" fmla="val 9218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31000">
                      <a:srgbClr val="FFE5D8">
                        <a:shade val="67500"/>
                        <a:satMod val="115000"/>
                      </a:srgb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74090" y="172819"/>
                  <a:ext cx="1376986" cy="13967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56614" y="209667"/>
                  <a:ext cx="1284471" cy="13070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90001" y="525526"/>
                  <a:ext cx="1250056" cy="725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5400" b="1" spc="50" smtClean="0">
                      <a:ln w="11430"/>
                      <a:solidFill>
                        <a:srgbClr val="FF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rPr>
                    <a:t>1.35</a:t>
                  </a:r>
                  <a:endParaRPr lang="en-US" sz="6600" b="1" cap="none" spc="5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endParaRPr>
                </a:p>
              </p:txBody>
            </p: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02" y="385084"/>
                <a:ext cx="1461002" cy="388498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2173391" y="184791"/>
              <a:ext cx="955102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400" b="1"/>
                <a:t>Cho hàm số 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 = </a:t>
              </a:r>
              <a:r>
                <a:rPr lang="vi-VN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smtClean="0"/>
                <a:t>thỏa mãn</a:t>
              </a:r>
            </a:p>
            <a:p>
              <a:endParaRPr lang="en-US" sz="2400" b="1" smtClean="0">
                <a:latin typeface="+mj-lt"/>
              </a:endParaRPr>
            </a:p>
            <a:p>
              <a:r>
                <a:rPr lang="en-US" sz="2400" b="1">
                  <a:latin typeface="+mj-lt"/>
                </a:rPr>
                <a:t> </a:t>
              </a:r>
              <a:r>
                <a:rPr lang="en-US" sz="2400" b="1" smtClean="0">
                  <a:latin typeface="+mj-lt"/>
                </a:rPr>
                <a:t>     </a:t>
              </a:r>
            </a:p>
            <a:p>
              <a:r>
                <a:rPr lang="en-US" sz="2400" b="1" smtClean="0"/>
                <a:t>                                             </a:t>
              </a:r>
              <a:r>
                <a:rPr lang="vi-VN" sz="2400" b="1" smtClean="0"/>
                <a:t>Phát </a:t>
              </a:r>
              <a:r>
                <a:rPr lang="vi-VN" sz="2400" b="1"/>
                <a:t>biểu nào dưới đây là đúng?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62837" y="2185610"/>
            <a:ext cx="8605002" cy="714501"/>
            <a:chOff x="1174619" y="1877768"/>
            <a:chExt cx="8605002" cy="714501"/>
          </a:xfrm>
        </p:grpSpPr>
        <p:sp>
          <p:nvSpPr>
            <p:cNvPr id="16" name="Rectangle 15"/>
            <p:cNvSpPr/>
            <p:nvPr/>
          </p:nvSpPr>
          <p:spPr>
            <a:xfrm>
              <a:off x="1843707" y="2086841"/>
              <a:ext cx="79359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/>
                <a:t> </a:t>
              </a:r>
              <a:r>
                <a:rPr lang="vi-VN" sz="2400"/>
                <a:t>Đường thẳng 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 = 2 </a:t>
              </a:r>
              <a:r>
                <a:rPr lang="vi-VN" sz="2400"/>
                <a:t>là tiệm cận đứng của đồ thị hàm số.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174619" y="2016148"/>
              <a:ext cx="608767" cy="5761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70C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24885" y="1877768"/>
              <a:ext cx="386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600" b="1" smtClean="0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A</a:t>
              </a:r>
              <a:endParaRPr lang="en-US" sz="36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62837" y="3892782"/>
            <a:ext cx="608767" cy="666373"/>
            <a:chOff x="1174619" y="3484866"/>
            <a:chExt cx="608767" cy="666373"/>
          </a:xfrm>
        </p:grpSpPr>
        <p:sp>
          <p:nvSpPr>
            <p:cNvPr id="24" name="Oval 23"/>
            <p:cNvSpPr/>
            <p:nvPr/>
          </p:nvSpPr>
          <p:spPr>
            <a:xfrm>
              <a:off x="1174619" y="3575118"/>
              <a:ext cx="608767" cy="5761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08843" y="3484866"/>
              <a:ext cx="386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600" b="1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62837" y="3063260"/>
            <a:ext cx="8823613" cy="666373"/>
            <a:chOff x="1174619" y="2722266"/>
            <a:chExt cx="8823613" cy="666373"/>
          </a:xfrm>
        </p:grpSpPr>
        <p:sp>
          <p:nvSpPr>
            <p:cNvPr id="17" name="Rectangle 16"/>
            <p:cNvSpPr/>
            <p:nvPr/>
          </p:nvSpPr>
          <p:spPr>
            <a:xfrm>
              <a:off x="1843707" y="2892452"/>
              <a:ext cx="81545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/>
                <a:t> </a:t>
              </a:r>
              <a:r>
                <a:rPr lang="vi-VN" sz="2400"/>
                <a:t>Đường thẳng 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 = 2 </a:t>
              </a:r>
              <a:r>
                <a:rPr lang="vi-VN" sz="2400"/>
                <a:t>là tiệm cận ngang của đồ thị hàm số.</a:t>
              </a:r>
              <a:endParaRPr lang="vi-VN" sz="2400">
                <a:latin typeface="+mj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174619" y="2812518"/>
              <a:ext cx="608767" cy="5761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70C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36917" y="2722266"/>
              <a:ext cx="386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600" b="1" smtClean="0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B</a:t>
              </a:r>
              <a:endParaRPr lang="en-US" sz="36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362837" y="4765043"/>
            <a:ext cx="608767" cy="666373"/>
            <a:chOff x="1174748" y="4259154"/>
            <a:chExt cx="608767" cy="666373"/>
          </a:xfrm>
        </p:grpSpPr>
        <p:sp>
          <p:nvSpPr>
            <p:cNvPr id="28" name="Oval 27"/>
            <p:cNvSpPr/>
            <p:nvPr/>
          </p:nvSpPr>
          <p:spPr>
            <a:xfrm>
              <a:off x="1174748" y="4349406"/>
              <a:ext cx="608767" cy="5761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25014" y="4259154"/>
              <a:ext cx="386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600" b="1" smtClean="0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D</a:t>
              </a:r>
              <a:endParaRPr lang="en-US" sz="36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2173391" y="3039330"/>
            <a:ext cx="8952738" cy="829522"/>
          </a:xfrm>
          <a:prstGeom prst="roundRect">
            <a:avLst>
              <a:gd name="adj" fmla="val 2204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620324"/>
              </p:ext>
            </p:extLst>
          </p:nvPr>
        </p:nvGraphicFramePr>
        <p:xfrm>
          <a:off x="2887663" y="615950"/>
          <a:ext cx="72961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4" imgW="3403440" imgH="317160" progId="Equation.DSMT4">
                  <p:embed/>
                </p:oleObj>
              </mc:Choice>
              <mc:Fallback>
                <p:oleObj name="Equation" r:id="rId4" imgW="34034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7663" y="615950"/>
                        <a:ext cx="7296150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120539" y="4084869"/>
            <a:ext cx="789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/>
              <a:t>Đường thẳng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 = 1 </a:t>
            </a:r>
            <a:r>
              <a:rPr lang="vi-VN" sz="2400"/>
              <a:t>là tiệm cận ngang của đồ thị hàm số.</a:t>
            </a:r>
            <a:endParaRPr lang="en-US" sz="2400"/>
          </a:p>
        </p:txBody>
      </p:sp>
      <p:sp>
        <p:nvSpPr>
          <p:cNvPr id="34" name="Rectangle 33"/>
          <p:cNvSpPr/>
          <p:nvPr/>
        </p:nvSpPr>
        <p:spPr>
          <a:xfrm>
            <a:off x="3111729" y="4938511"/>
            <a:ext cx="8061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smtClean="0"/>
              <a:t>Đường </a:t>
            </a:r>
            <a:r>
              <a:rPr lang="vi-VN" sz="2400"/>
              <a:t>thẳng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 = 2 </a:t>
            </a:r>
            <a:r>
              <a:rPr lang="vi-VN" sz="2400"/>
              <a:t>là tiệm cận ngang của đồ thị hàm số.</a:t>
            </a:r>
          </a:p>
        </p:txBody>
      </p:sp>
    </p:spTree>
    <p:extLst>
      <p:ext uri="{BB962C8B-B14F-4D97-AF65-F5344CB8AC3E}">
        <p14:creationId xmlns:p14="http://schemas.microsoft.com/office/powerpoint/2010/main" val="14565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04941" flipH="1">
            <a:off x="-574629" y="389921"/>
            <a:ext cx="2291371" cy="145097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1575" y="57489"/>
            <a:ext cx="11387497" cy="1721209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0">
                <a:srgbClr val="CDE0C9">
                  <a:shade val="30000"/>
                  <a:satMod val="115000"/>
                </a:srgbClr>
              </a:gs>
              <a:gs pos="35000">
                <a:srgbClr val="CDE0C9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6255" y="39928"/>
            <a:ext cx="1633016" cy="1738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971" y="77865"/>
            <a:ext cx="1661530" cy="15905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089" y="591175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1.36</a:t>
            </a:r>
            <a:endParaRPr lang="en-US" sz="4800" b="1" spc="67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8" y="392581"/>
            <a:ext cx="1369731" cy="390178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760183"/>
              </p:ext>
            </p:extLst>
          </p:nvPr>
        </p:nvGraphicFramePr>
        <p:xfrm>
          <a:off x="3567854" y="1056418"/>
          <a:ext cx="11128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" name="Equation" r:id="rId5" imgW="520560" imgH="203040" progId="Equation.DSMT4">
                  <p:embed/>
                </p:oleObj>
              </mc:Choice>
              <mc:Fallback>
                <p:oleObj name="Equation" r:id="rId5" imgW="520560" imgH="2030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7854" y="1056418"/>
                        <a:ext cx="1112838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288634"/>
              </p:ext>
            </p:extLst>
          </p:nvPr>
        </p:nvGraphicFramePr>
        <p:xfrm>
          <a:off x="5868892" y="1075103"/>
          <a:ext cx="9525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Equation" r:id="rId7" imgW="444240" imgH="203040" progId="Equation.DSMT4">
                  <p:embed/>
                </p:oleObj>
              </mc:Choice>
              <mc:Fallback>
                <p:oleObj name="Equation" r:id="rId7" imgW="444240" imgH="2030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8892" y="1075103"/>
                        <a:ext cx="95250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813720"/>
              </p:ext>
            </p:extLst>
          </p:nvPr>
        </p:nvGraphicFramePr>
        <p:xfrm>
          <a:off x="8003733" y="1069640"/>
          <a:ext cx="1225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Equation" r:id="rId9" imgW="571320" imgH="203040" progId="Equation.DSMT4">
                  <p:embed/>
                </p:oleObj>
              </mc:Choice>
              <mc:Fallback>
                <p:oleObj name="Equation" r:id="rId9" imgW="571320" imgH="2030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03733" y="1069640"/>
                        <a:ext cx="122555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210739"/>
              </p:ext>
            </p:extLst>
          </p:nvPr>
        </p:nvGraphicFramePr>
        <p:xfrm>
          <a:off x="10165760" y="1033013"/>
          <a:ext cx="12255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Equation" r:id="rId11" imgW="571320" imgH="203040" progId="Equation.DSMT4">
                  <p:embed/>
                </p:oleObj>
              </mc:Choice>
              <mc:Fallback>
                <p:oleObj name="Equation" r:id="rId11" imgW="571320" imgH="2030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65760" y="1033013"/>
                        <a:ext cx="1225550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>
            <a:off x="5319658" y="1101836"/>
            <a:ext cx="465029" cy="4161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TextBox 19"/>
          <p:cNvSpPr txBox="1"/>
          <p:nvPr/>
        </p:nvSpPr>
        <p:spPr>
          <a:xfrm>
            <a:off x="5356770" y="1033013"/>
            <a:ext cx="3513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 smtClean="0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  <a:endParaRPr lang="en-US" sz="2400" b="1">
              <a:ln w="9525">
                <a:solidFill>
                  <a:schemeClr val="bg1"/>
                </a:solidFill>
              </a:ln>
              <a:solidFill>
                <a:srgbClr val="D26106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454913" y="1068798"/>
            <a:ext cx="443614" cy="4161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2" name="TextBox 21"/>
          <p:cNvSpPr txBox="1"/>
          <p:nvPr/>
        </p:nvSpPr>
        <p:spPr>
          <a:xfrm>
            <a:off x="7476892" y="1012007"/>
            <a:ext cx="38169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Oval 22"/>
          <p:cNvSpPr/>
          <p:nvPr/>
        </p:nvSpPr>
        <p:spPr>
          <a:xfrm>
            <a:off x="3020114" y="1086186"/>
            <a:ext cx="465029" cy="4355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4" name="TextBox 23"/>
          <p:cNvSpPr txBox="1"/>
          <p:nvPr/>
        </p:nvSpPr>
        <p:spPr>
          <a:xfrm>
            <a:off x="3057226" y="1024022"/>
            <a:ext cx="3513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 smtClean="0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  <a:endParaRPr lang="en-US" sz="2400" b="1">
              <a:ln w="9525">
                <a:solidFill>
                  <a:schemeClr val="bg1"/>
                </a:solidFill>
              </a:ln>
              <a:solidFill>
                <a:srgbClr val="D26106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637971" y="1065825"/>
            <a:ext cx="465029" cy="4161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6" name="TextBox 25"/>
          <p:cNvSpPr txBox="1"/>
          <p:nvPr/>
        </p:nvSpPr>
        <p:spPr>
          <a:xfrm>
            <a:off x="9675083" y="1007512"/>
            <a:ext cx="3513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8660" y="1996899"/>
            <a:ext cx="1298561" cy="310923"/>
          </a:xfrm>
          <a:prstGeom prst="rect">
            <a:avLst/>
          </a:prstGeom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898342"/>
              </p:ext>
            </p:extLst>
          </p:nvPr>
        </p:nvGraphicFramePr>
        <p:xfrm>
          <a:off x="1920875" y="3057525"/>
          <a:ext cx="47879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Equation" r:id="rId14" imgW="2234880" imgH="469800" progId="Equation.DSMT4">
                  <p:embed/>
                </p:oleObj>
              </mc:Choice>
              <mc:Fallback>
                <p:oleObj name="Equation" r:id="rId14" imgW="2234880" imgH="4698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20875" y="3057525"/>
                        <a:ext cx="478790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7257760" y="949288"/>
            <a:ext cx="2075812" cy="71068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748227" y="-25393"/>
            <a:ext cx="7193829" cy="898525"/>
            <a:chOff x="4139115" y="4500257"/>
            <a:chExt cx="7193829" cy="898525"/>
          </a:xfrm>
        </p:grpSpPr>
        <p:sp>
          <p:nvSpPr>
            <p:cNvPr id="7" name="TextBox 6"/>
            <p:cNvSpPr txBox="1"/>
            <p:nvPr/>
          </p:nvSpPr>
          <p:spPr>
            <a:xfrm>
              <a:off x="4139115" y="4733311"/>
              <a:ext cx="71938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400" b="1" smtClean="0"/>
                <a:t>Tiệm cận xiên của đồ thị hàm                         là</a:t>
              </a:r>
              <a:endParaRPr lang="en-US" sz="2400" b="1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5031468"/>
                </p:ext>
              </p:extLst>
            </p:nvPr>
          </p:nvGraphicFramePr>
          <p:xfrm>
            <a:off x="8815905" y="4500257"/>
            <a:ext cx="2014538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9" name="Equation" r:id="rId16" imgW="939600" imgH="419040" progId="Equation.DSMT4">
                    <p:embed/>
                  </p:oleObj>
                </mc:Choice>
                <mc:Fallback>
                  <p:oleObj name="Equation" r:id="rId16" imgW="939600" imgH="41904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815905" y="4500257"/>
                          <a:ext cx="2014538" cy="898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1696552" y="2418699"/>
            <a:ext cx="2845227" cy="600075"/>
            <a:chOff x="5624905" y="2894125"/>
            <a:chExt cx="2631742" cy="600075"/>
          </a:xfrm>
        </p:grpSpPr>
        <p:sp>
          <p:nvSpPr>
            <p:cNvPr id="36" name="Rectangle 35"/>
            <p:cNvSpPr/>
            <p:nvPr/>
          </p:nvSpPr>
          <p:spPr>
            <a:xfrm>
              <a:off x="5624905" y="2932782"/>
              <a:ext cx="19522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/>
                <a:t> TXĐ: </a:t>
              </a:r>
              <a:endParaRPr lang="vi-VN" sz="2400" b="1">
                <a:latin typeface="+mj-lt"/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035487"/>
                </p:ext>
              </p:extLst>
            </p:nvPr>
          </p:nvGraphicFramePr>
          <p:xfrm>
            <a:off x="6512205" y="2894125"/>
            <a:ext cx="1744442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0" name="Equation" r:id="rId18" imgW="812520" imgH="279360" progId="Equation.DSMT4">
                    <p:embed/>
                  </p:oleObj>
                </mc:Choice>
                <mc:Fallback>
                  <p:oleObj name="Equation" r:id="rId18" imgW="812520" imgH="27936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512205" y="2894125"/>
                          <a:ext cx="1744442" cy="600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089378"/>
              </p:ext>
            </p:extLst>
          </p:nvPr>
        </p:nvGraphicFramePr>
        <p:xfrm>
          <a:off x="1877404" y="4197848"/>
          <a:ext cx="641826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Equation" r:id="rId20" imgW="2997000" imgH="482400" progId="Equation.DSMT4">
                  <p:embed/>
                </p:oleObj>
              </mc:Choice>
              <mc:Fallback>
                <p:oleObj name="Equation" r:id="rId20" imgW="2997000" imgH="4824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77404" y="4197848"/>
                        <a:ext cx="6418262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802008" y="5546244"/>
            <a:ext cx="9460723" cy="461665"/>
            <a:chOff x="1802008" y="5546244"/>
            <a:chExt cx="9460723" cy="461665"/>
          </a:xfrm>
        </p:grpSpPr>
        <p:sp>
          <p:nvSpPr>
            <p:cNvPr id="62" name="Rectangle 61"/>
            <p:cNvSpPr/>
            <p:nvPr/>
          </p:nvSpPr>
          <p:spPr>
            <a:xfrm>
              <a:off x="1802008" y="5546244"/>
              <a:ext cx="94607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/>
                <a:t> Vậy                  là tiệm cận xiên của đồ thị hàm số đã cho.                                                  </a:t>
              </a:r>
              <a:endParaRPr lang="vi-VN" sz="2400" b="1">
                <a:latin typeface="+mj-lt"/>
              </a:endParaRPr>
            </a:p>
          </p:txBody>
        </p:sp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887531"/>
                </p:ext>
              </p:extLst>
            </p:nvPr>
          </p:nvGraphicFramePr>
          <p:xfrm>
            <a:off x="2589847" y="5571346"/>
            <a:ext cx="132556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2" name="Equation" r:id="rId22" imgW="571320" imgH="203040" progId="Equation.DSMT4">
                    <p:embed/>
                  </p:oleObj>
                </mc:Choice>
                <mc:Fallback>
                  <p:oleObj name="Equation" r:id="rId22" imgW="571320" imgH="20304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589847" y="5571346"/>
                          <a:ext cx="1325562" cy="436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5817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3467" y="66293"/>
            <a:ext cx="12051299" cy="1777207"/>
            <a:chOff x="33454" y="110571"/>
            <a:chExt cx="12051299" cy="1777207"/>
          </a:xfrm>
        </p:grpSpPr>
        <p:grpSp>
          <p:nvGrpSpPr>
            <p:cNvPr id="3" name="Group 2"/>
            <p:cNvGrpSpPr/>
            <p:nvPr/>
          </p:nvGrpSpPr>
          <p:grpSpPr>
            <a:xfrm>
              <a:off x="33454" y="110571"/>
              <a:ext cx="12051299" cy="1777207"/>
              <a:chOff x="156614" y="172819"/>
              <a:chExt cx="9443189" cy="139675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89429" y="175686"/>
                <a:ext cx="8910374" cy="1393883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FFE5D8">
                      <a:shade val="30000"/>
                      <a:satMod val="115000"/>
                    </a:srgbClr>
                  </a:gs>
                  <a:gs pos="31000">
                    <a:srgbClr val="FFE5D8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74090" y="172819"/>
                <a:ext cx="1376986" cy="1396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6614" y="209667"/>
                <a:ext cx="1284471" cy="13070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64282" y="542695"/>
                <a:ext cx="1131984" cy="65310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b="1" spc="5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1.37</a:t>
                </a:r>
                <a:endParaRPr lang="en-US" sz="4800" b="1" cap="none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173391" y="464132"/>
              <a:ext cx="95510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400" b="1"/>
                <a:t>Cho hàm số 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 = </a:t>
              </a:r>
              <a:r>
                <a:rPr lang="vi-VN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smtClean="0"/>
                <a:t>có bảng biến thiên hình bên. Khẳng định nào sau đây là sai?</a:t>
              </a:r>
              <a:r>
                <a:rPr lang="en-US" sz="2400" b="1" smtClean="0">
                  <a:latin typeface="+mj-lt"/>
                </a:rPr>
                <a:t>      </a:t>
              </a:r>
              <a:endParaRPr lang="vi-VN" sz="2400" b="1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06" y="386108"/>
            <a:ext cx="1371719" cy="39017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161638" y="2007723"/>
            <a:ext cx="7774957" cy="2091670"/>
            <a:chOff x="652168" y="4749483"/>
            <a:chExt cx="4654816" cy="1600134"/>
          </a:xfrm>
        </p:grpSpPr>
        <p:sp>
          <p:nvSpPr>
            <p:cNvPr id="25" name="Rectangle 24"/>
            <p:cNvSpPr/>
            <p:nvPr/>
          </p:nvSpPr>
          <p:spPr>
            <a:xfrm>
              <a:off x="652169" y="4749485"/>
              <a:ext cx="4654815" cy="1578585"/>
            </a:xfrm>
            <a:prstGeom prst="rect">
              <a:avLst/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28575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165301" y="4749483"/>
              <a:ext cx="0" cy="160013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0781537"/>
                </p:ext>
              </p:extLst>
            </p:nvPr>
          </p:nvGraphicFramePr>
          <p:xfrm>
            <a:off x="863034" y="5238106"/>
            <a:ext cx="268288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0" name="Equation" r:id="rId4" imgW="164880" imgH="203040" progId="Equation.DSMT4">
                    <p:embed/>
                  </p:oleObj>
                </mc:Choice>
                <mc:Fallback>
                  <p:oleObj name="Equation" r:id="rId4" imgW="164880" imgH="20304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63034" y="5238106"/>
                          <a:ext cx="268288" cy="325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376472"/>
                </p:ext>
              </p:extLst>
            </p:nvPr>
          </p:nvGraphicFramePr>
          <p:xfrm>
            <a:off x="882043" y="4854053"/>
            <a:ext cx="203488" cy="225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1" name="Equation" r:id="rId6" imgW="126720" imgH="139680" progId="Equation.DSMT4">
                    <p:embed/>
                  </p:oleObj>
                </mc:Choice>
                <mc:Fallback>
                  <p:oleObj name="Equation" r:id="rId6" imgW="126720" imgH="13968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82043" y="4854053"/>
                          <a:ext cx="203488" cy="2251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8955185"/>
                </p:ext>
              </p:extLst>
            </p:nvPr>
          </p:nvGraphicFramePr>
          <p:xfrm>
            <a:off x="4953405" y="4880316"/>
            <a:ext cx="353579" cy="203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2" name="Equation" r:id="rId8" imgW="241200" imgH="139680" progId="Equation.DSMT4">
                    <p:embed/>
                  </p:oleObj>
                </mc:Choice>
                <mc:Fallback>
                  <p:oleObj name="Equation" r:id="rId8" imgW="241200" imgH="13968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953405" y="4880316"/>
                          <a:ext cx="353579" cy="203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Connector 29"/>
            <p:cNvCxnSpPr/>
            <p:nvPr/>
          </p:nvCxnSpPr>
          <p:spPr>
            <a:xfrm>
              <a:off x="652168" y="5162733"/>
              <a:ext cx="44931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52168" y="5591571"/>
              <a:ext cx="44931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310442"/>
                </p:ext>
              </p:extLst>
            </p:nvPr>
          </p:nvGraphicFramePr>
          <p:xfrm>
            <a:off x="863034" y="6019828"/>
            <a:ext cx="227012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3" name="Equation" r:id="rId10" imgW="126720" imgH="164880" progId="Equation.DSMT4">
                    <p:embed/>
                  </p:oleObj>
                </mc:Choice>
                <mc:Fallback>
                  <p:oleObj name="Equation" r:id="rId10" imgW="126720" imgH="16488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63034" y="6019828"/>
                          <a:ext cx="227012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Arrow Connector 32"/>
            <p:cNvCxnSpPr/>
            <p:nvPr/>
          </p:nvCxnSpPr>
          <p:spPr>
            <a:xfrm flipV="1">
              <a:off x="4390635" y="5711839"/>
              <a:ext cx="623280" cy="4362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8744932"/>
                </p:ext>
              </p:extLst>
            </p:nvPr>
          </p:nvGraphicFramePr>
          <p:xfrm>
            <a:off x="1210485" y="4874071"/>
            <a:ext cx="353317" cy="1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4" name="Equation" r:id="rId12" imgW="241200" imgH="126720" progId="Equation.DSMT4">
                    <p:embed/>
                  </p:oleObj>
                </mc:Choice>
                <mc:Fallback>
                  <p:oleObj name="Equation" r:id="rId12" imgW="241200" imgH="126720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210485" y="4874071"/>
                          <a:ext cx="353317" cy="185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1679915"/>
                </p:ext>
              </p:extLst>
            </p:nvPr>
          </p:nvGraphicFramePr>
          <p:xfrm>
            <a:off x="1178736" y="5565009"/>
            <a:ext cx="134787" cy="21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5" name="Equation" r:id="rId14" imgW="101520" imgH="164880" progId="Equation.DSMT4">
                    <p:embed/>
                  </p:oleObj>
                </mc:Choice>
                <mc:Fallback>
                  <p:oleObj name="Equation" r:id="rId14" imgW="101520" imgH="164880" progId="Equation.DSMT4">
                    <p:embed/>
                    <p:pic>
                      <p:nvPicPr>
                        <p:cNvPr id="27" name="Object 26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178736" y="5565009"/>
                          <a:ext cx="134787" cy="21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1386063"/>
                </p:ext>
              </p:extLst>
            </p:nvPr>
          </p:nvGraphicFramePr>
          <p:xfrm>
            <a:off x="2180459" y="4842201"/>
            <a:ext cx="136851" cy="216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6" name="Equation" r:id="rId16" imgW="101520" imgH="164880" progId="Equation.DSMT4">
                    <p:embed/>
                  </p:oleObj>
                </mc:Choice>
                <mc:Fallback>
                  <p:oleObj name="Equation" r:id="rId16" imgW="101520" imgH="164880" progId="Equation.DSMT4">
                    <p:embed/>
                    <p:pic>
                      <p:nvPicPr>
                        <p:cNvPr id="28" name="Object 27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180459" y="4842201"/>
                          <a:ext cx="136851" cy="216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8797461"/>
                </p:ext>
              </p:extLst>
            </p:nvPr>
          </p:nvGraphicFramePr>
          <p:xfrm>
            <a:off x="3134404" y="4848556"/>
            <a:ext cx="172027" cy="217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7" name="Equation" r:id="rId18" imgW="126720" imgH="164880" progId="Equation.DSMT4">
                    <p:embed/>
                  </p:oleObj>
                </mc:Choice>
                <mc:Fallback>
                  <p:oleObj name="Equation" r:id="rId18" imgW="126720" imgH="16488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134404" y="4848556"/>
                          <a:ext cx="172027" cy="2173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1194412"/>
                </p:ext>
              </p:extLst>
            </p:nvPr>
          </p:nvGraphicFramePr>
          <p:xfrm>
            <a:off x="2693406" y="5274824"/>
            <a:ext cx="199589" cy="162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8" name="Equation" r:id="rId20" imgW="126720" imgH="101520" progId="Equation.DSMT4">
                    <p:embed/>
                  </p:oleObj>
                </mc:Choice>
                <mc:Fallback>
                  <p:oleObj name="Equation" r:id="rId20" imgW="126720" imgH="10152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693406" y="5274824"/>
                          <a:ext cx="199589" cy="1627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3657478"/>
                </p:ext>
              </p:extLst>
            </p:nvPr>
          </p:nvGraphicFramePr>
          <p:xfrm>
            <a:off x="3638878" y="5264059"/>
            <a:ext cx="219462" cy="221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9" name="Equation" r:id="rId22" imgW="139680" imgH="139680" progId="Equation.DSMT4">
                    <p:embed/>
                  </p:oleObj>
                </mc:Choice>
                <mc:Fallback>
                  <p:oleObj name="Equation" r:id="rId22" imgW="139680" imgH="139680" progId="Equation.DSMT4">
                    <p:embed/>
                    <p:pic>
                      <p:nvPicPr>
                        <p:cNvPr id="31" name="Object 30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638878" y="5264059"/>
                          <a:ext cx="219462" cy="2219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6499867"/>
                </p:ext>
              </p:extLst>
            </p:nvPr>
          </p:nvGraphicFramePr>
          <p:xfrm>
            <a:off x="3141588" y="5252804"/>
            <a:ext cx="170558" cy="233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0" name="Equation" r:id="rId24" imgW="126720" imgH="177480" progId="Equation.DSMT4">
                    <p:embed/>
                  </p:oleObj>
                </mc:Choice>
                <mc:Fallback>
                  <p:oleObj name="Equation" r:id="rId24" imgW="126720" imgH="17748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141588" y="5252804"/>
                          <a:ext cx="170558" cy="2337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2683912"/>
                </p:ext>
              </p:extLst>
            </p:nvPr>
          </p:nvGraphicFramePr>
          <p:xfrm>
            <a:off x="1715418" y="5293041"/>
            <a:ext cx="199589" cy="161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1" name="Equation" r:id="rId26" imgW="126720" imgH="101520" progId="Equation.DSMT4">
                    <p:embed/>
                  </p:oleObj>
                </mc:Choice>
                <mc:Fallback>
                  <p:oleObj name="Equation" r:id="rId26" imgW="126720" imgH="101520" progId="Equation.DSMT4">
                    <p:embed/>
                    <p:pic>
                      <p:nvPicPr>
                        <p:cNvPr id="54" name="Object 53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715418" y="5293041"/>
                          <a:ext cx="199589" cy="1615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8" name="Straight Connector 57"/>
            <p:cNvCxnSpPr/>
            <p:nvPr/>
          </p:nvCxnSpPr>
          <p:spPr>
            <a:xfrm>
              <a:off x="2248684" y="5164142"/>
              <a:ext cx="0" cy="113231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215183" y="5162733"/>
              <a:ext cx="0" cy="115078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5367990"/>
                </p:ext>
              </p:extLst>
            </p:nvPr>
          </p:nvGraphicFramePr>
          <p:xfrm>
            <a:off x="1971901" y="6077148"/>
            <a:ext cx="270441" cy="219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2" name="Equation" r:id="rId28" imgW="203040" imgH="164880" progId="Equation.DSMT4">
                    <p:embed/>
                  </p:oleObj>
                </mc:Choice>
                <mc:Fallback>
                  <p:oleObj name="Equation" r:id="rId28" imgW="203040" imgH="164880" progId="Equation.DSMT4">
                    <p:embed/>
                    <p:pic>
                      <p:nvPicPr>
                        <p:cNvPr id="60" name="Object 59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971901" y="6077148"/>
                          <a:ext cx="270441" cy="2197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3" name="Straight Arrow Connector 62"/>
            <p:cNvCxnSpPr/>
            <p:nvPr/>
          </p:nvCxnSpPr>
          <p:spPr>
            <a:xfrm>
              <a:off x="1317916" y="5679342"/>
              <a:ext cx="687994" cy="4825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129332" y="5177288"/>
              <a:ext cx="0" cy="115078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093304" y="5177288"/>
              <a:ext cx="0" cy="115078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5283980"/>
                </p:ext>
              </p:extLst>
            </p:nvPr>
          </p:nvGraphicFramePr>
          <p:xfrm>
            <a:off x="4607458" y="5246350"/>
            <a:ext cx="219462" cy="221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3" name="Equation" r:id="rId30" imgW="139680" imgH="139680" progId="Equation.DSMT4">
                    <p:embed/>
                  </p:oleObj>
                </mc:Choice>
                <mc:Fallback>
                  <p:oleObj name="Equation" r:id="rId30" imgW="139680" imgH="139680" progId="Equation.DSMT4">
                    <p:embed/>
                    <p:pic>
                      <p:nvPicPr>
                        <p:cNvPr id="54" name="Object 53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4607458" y="5246350"/>
                          <a:ext cx="219462" cy="2219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9032517"/>
                </p:ext>
              </p:extLst>
            </p:nvPr>
          </p:nvGraphicFramePr>
          <p:xfrm>
            <a:off x="4044978" y="4839571"/>
            <a:ext cx="154919" cy="234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4" name="Equation" r:id="rId32" imgW="114120" imgH="177480" progId="Equation.DSMT4">
                    <p:embed/>
                  </p:oleObj>
                </mc:Choice>
                <mc:Fallback>
                  <p:oleObj name="Equation" r:id="rId32" imgW="114120" imgH="1774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4044978" y="4839571"/>
                          <a:ext cx="154919" cy="234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9695843"/>
                </p:ext>
              </p:extLst>
            </p:nvPr>
          </p:nvGraphicFramePr>
          <p:xfrm>
            <a:off x="3775753" y="5551957"/>
            <a:ext cx="353579" cy="203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5" name="Equation" r:id="rId8" imgW="241200" imgH="139680" progId="Equation.DSMT4">
                    <p:embed/>
                  </p:oleObj>
                </mc:Choice>
                <mc:Fallback>
                  <p:oleObj name="Equation" r:id="rId8" imgW="241200" imgH="13968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775753" y="5551957"/>
                          <a:ext cx="353579" cy="203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1774786"/>
                </p:ext>
              </p:extLst>
            </p:nvPr>
          </p:nvGraphicFramePr>
          <p:xfrm>
            <a:off x="2286272" y="5581731"/>
            <a:ext cx="167275" cy="21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6" name="Equation" r:id="rId34" imgW="126720" imgH="164880" progId="Equation.DSMT4">
                    <p:embed/>
                  </p:oleObj>
                </mc:Choice>
                <mc:Fallback>
                  <p:oleObj name="Equation" r:id="rId34" imgW="126720" imgH="16488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286272" y="5581731"/>
                          <a:ext cx="167275" cy="21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1085158"/>
                </p:ext>
              </p:extLst>
            </p:nvPr>
          </p:nvGraphicFramePr>
          <p:xfrm>
            <a:off x="3166366" y="6042005"/>
            <a:ext cx="151117" cy="235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7" name="Equation" r:id="rId36" imgW="114120" imgH="177480" progId="Equation.DSMT4">
                    <p:embed/>
                  </p:oleObj>
                </mc:Choice>
                <mc:Fallback>
                  <p:oleObj name="Equation" r:id="rId36" imgW="114120" imgH="177480" progId="Equation.DSMT4">
                    <p:embed/>
                    <p:pic>
                      <p:nvPicPr>
                        <p:cNvPr id="82" name="Object 81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3166366" y="6042005"/>
                          <a:ext cx="151117" cy="2356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4" name="Straight Arrow Connector 83"/>
            <p:cNvCxnSpPr/>
            <p:nvPr/>
          </p:nvCxnSpPr>
          <p:spPr>
            <a:xfrm>
              <a:off x="2433774" y="5696609"/>
              <a:ext cx="687994" cy="4825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3329262" y="5714872"/>
              <a:ext cx="623280" cy="4362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003390"/>
                </p:ext>
              </p:extLst>
            </p:nvPr>
          </p:nvGraphicFramePr>
          <p:xfrm>
            <a:off x="4135801" y="6060222"/>
            <a:ext cx="268970" cy="21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8" name="Equation" r:id="rId38" imgW="203040" imgH="164880" progId="Equation.DSMT4">
                    <p:embed/>
                  </p:oleObj>
                </mc:Choice>
                <mc:Fallback>
                  <p:oleObj name="Equation" r:id="rId38" imgW="203040" imgH="164880" progId="Equation.DSMT4">
                    <p:embed/>
                    <p:pic>
                      <p:nvPicPr>
                        <p:cNvPr id="83" name="Object 82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4135801" y="6060222"/>
                          <a:ext cx="268970" cy="21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90046"/>
                </p:ext>
              </p:extLst>
            </p:nvPr>
          </p:nvGraphicFramePr>
          <p:xfrm>
            <a:off x="5008292" y="5624237"/>
            <a:ext cx="268970" cy="21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9" name="Equation" r:id="rId40" imgW="203040" imgH="164880" progId="Equation.DSMT4">
                    <p:embed/>
                  </p:oleObj>
                </mc:Choice>
                <mc:Fallback>
                  <p:oleObj name="Equation" r:id="rId40" imgW="203040" imgH="164880" progId="Equation.DSMT4">
                    <p:embed/>
                    <p:pic>
                      <p:nvPicPr>
                        <p:cNvPr id="86" name="Object 85"/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5008292" y="5624237"/>
                          <a:ext cx="268970" cy="21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Oval 63"/>
          <p:cNvSpPr/>
          <p:nvPr/>
        </p:nvSpPr>
        <p:spPr>
          <a:xfrm>
            <a:off x="2294042" y="4325820"/>
            <a:ext cx="503114" cy="4761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0070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36167" y="4232795"/>
            <a:ext cx="319370" cy="4832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8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  <a:endParaRPr lang="en-US" sz="28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295169" y="5510195"/>
            <a:ext cx="503114" cy="4761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0070C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21252" y="5454147"/>
            <a:ext cx="319370" cy="4832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8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8" name="Oval 67"/>
          <p:cNvSpPr/>
          <p:nvPr/>
        </p:nvSpPr>
        <p:spPr>
          <a:xfrm>
            <a:off x="2294042" y="4913518"/>
            <a:ext cx="503114" cy="4761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0070C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25897" y="4835168"/>
            <a:ext cx="319370" cy="4832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8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  <a:endParaRPr lang="en-US" sz="28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290295" y="6199372"/>
            <a:ext cx="503114" cy="4761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0070C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21269" y="6121022"/>
            <a:ext cx="319370" cy="4832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8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  <a:endParaRPr lang="en-US" sz="28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161638" y="6065263"/>
            <a:ext cx="8041877" cy="7105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85486" y="4379890"/>
            <a:ext cx="7318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Đường thẳng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sz="2000" smtClean="0"/>
              <a:t> là tiệm cận ngang của đồ thị hàm số đã cho.</a:t>
            </a:r>
            <a:endParaRPr lang="en-US" sz="2000"/>
          </a:p>
        </p:txBody>
      </p:sp>
      <p:sp>
        <p:nvSpPr>
          <p:cNvPr id="88" name="TextBox 87"/>
          <p:cNvSpPr txBox="1"/>
          <p:nvPr/>
        </p:nvSpPr>
        <p:spPr>
          <a:xfrm>
            <a:off x="2896437" y="4981132"/>
            <a:ext cx="7473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Đường thẳng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-1</a:t>
            </a:r>
            <a:r>
              <a:rPr lang="en-US" sz="2000" smtClean="0"/>
              <a:t> là tiệm cận ngang của đồ thị hàm số đã cho.</a:t>
            </a:r>
            <a:endParaRPr lang="en-US" sz="2000"/>
          </a:p>
        </p:txBody>
      </p:sp>
      <p:sp>
        <p:nvSpPr>
          <p:cNvPr id="89" name="TextBox 88"/>
          <p:cNvSpPr txBox="1"/>
          <p:nvPr/>
        </p:nvSpPr>
        <p:spPr>
          <a:xfrm>
            <a:off x="2893027" y="5569505"/>
            <a:ext cx="7268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Đường thẳng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000" smtClean="0"/>
              <a:t>là tiệm cận đứng của đồ thị hàm số đã cho.</a:t>
            </a:r>
            <a:endParaRPr lang="en-US" sz="2000"/>
          </a:p>
        </p:txBody>
      </p:sp>
      <p:sp>
        <p:nvSpPr>
          <p:cNvPr id="90" name="TextBox 89"/>
          <p:cNvSpPr txBox="1"/>
          <p:nvPr/>
        </p:nvSpPr>
        <p:spPr>
          <a:xfrm>
            <a:off x="2885486" y="6245267"/>
            <a:ext cx="7268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Đường thẳng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</a:t>
            </a:r>
            <a:r>
              <a:rPr lang="en-US" sz="2000" smtClean="0"/>
              <a:t>là tiệm cận đứng của đồ thị hàm số đã cho.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553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72" grpId="0" animBg="1"/>
      <p:bldP spid="11" grpId="0"/>
      <p:bldP spid="88" grpId="0"/>
      <p:bldP spid="89" grpId="0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3467" y="66293"/>
            <a:ext cx="12051299" cy="1777207"/>
            <a:chOff x="33454" y="110571"/>
            <a:chExt cx="12051299" cy="1777207"/>
          </a:xfrm>
        </p:grpSpPr>
        <p:grpSp>
          <p:nvGrpSpPr>
            <p:cNvPr id="3" name="Group 2"/>
            <p:cNvGrpSpPr/>
            <p:nvPr/>
          </p:nvGrpSpPr>
          <p:grpSpPr>
            <a:xfrm>
              <a:off x="33454" y="110571"/>
              <a:ext cx="12051299" cy="1777207"/>
              <a:chOff x="156614" y="172819"/>
              <a:chExt cx="9443189" cy="139675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89429" y="175686"/>
                <a:ext cx="8910374" cy="1393883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FFE5D8">
                      <a:shade val="30000"/>
                      <a:satMod val="115000"/>
                    </a:srgbClr>
                  </a:gs>
                  <a:gs pos="31000">
                    <a:srgbClr val="FFE5D8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74090" y="172819"/>
                <a:ext cx="1376986" cy="1396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6614" y="209667"/>
                <a:ext cx="1284471" cy="13070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64281" y="542695"/>
                <a:ext cx="1131985" cy="65310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b="1" spc="5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1.39</a:t>
                </a:r>
                <a:endParaRPr lang="en-US" sz="4800" b="1" cap="none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206582" y="723395"/>
              <a:ext cx="80424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400" b="1" smtClean="0"/>
                <a:t>Đồ thị trong hình bên là đồ thị của hàm số:</a:t>
              </a:r>
              <a:r>
                <a:rPr lang="en-US" sz="2400" b="1" smtClean="0">
                  <a:latin typeface="+mj-lt"/>
                </a:rPr>
                <a:t>      </a:t>
              </a:r>
              <a:endParaRPr lang="vi-VN" sz="2400" b="1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06" y="386108"/>
            <a:ext cx="1371719" cy="390178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2807245" y="2479858"/>
            <a:ext cx="503114" cy="4761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0070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49370" y="2386833"/>
            <a:ext cx="319370" cy="4832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8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  <a:endParaRPr lang="en-US" sz="28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813495" y="4476225"/>
            <a:ext cx="503114" cy="4761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0070C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39578" y="4420177"/>
            <a:ext cx="319370" cy="4832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8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8" name="Oval 67"/>
          <p:cNvSpPr/>
          <p:nvPr/>
        </p:nvSpPr>
        <p:spPr>
          <a:xfrm>
            <a:off x="2807723" y="3459387"/>
            <a:ext cx="503114" cy="4761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0070C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39578" y="3381037"/>
            <a:ext cx="319370" cy="4832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8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  <a:endParaRPr lang="en-US" sz="28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807245" y="5515846"/>
            <a:ext cx="503114" cy="4761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0070C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38219" y="5437496"/>
            <a:ext cx="319370" cy="4832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8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  <a:endParaRPr lang="en-US" sz="28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645910" y="4232710"/>
            <a:ext cx="3292046" cy="9234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794702" y="1922820"/>
            <a:ext cx="4159405" cy="4804064"/>
            <a:chOff x="7794702" y="1922820"/>
            <a:chExt cx="4159405" cy="480406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4702" y="1922820"/>
              <a:ext cx="4159405" cy="48040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6060" y="2003269"/>
              <a:ext cx="3776687" cy="4217078"/>
            </a:xfrm>
            <a:prstGeom prst="rect">
              <a:avLst/>
            </a:prstGeom>
          </p:spPr>
        </p:pic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365346"/>
              </p:ext>
            </p:extLst>
          </p:nvPr>
        </p:nvGraphicFramePr>
        <p:xfrm>
          <a:off x="3762788" y="2181485"/>
          <a:ext cx="1856648" cy="988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6" imgW="787320" imgH="419040" progId="Equation.DSMT4">
                  <p:embed/>
                </p:oleObj>
              </mc:Choice>
              <mc:Fallback>
                <p:oleObj name="Equation" r:id="rId6" imgW="787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2788" y="2181485"/>
                        <a:ext cx="1856648" cy="988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705453"/>
              </p:ext>
            </p:extLst>
          </p:nvPr>
        </p:nvGraphicFramePr>
        <p:xfrm>
          <a:off x="3762788" y="3175525"/>
          <a:ext cx="20066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8" imgW="850680" imgH="419040" progId="Equation.DSMT4">
                  <p:embed/>
                </p:oleObj>
              </mc:Choice>
              <mc:Fallback>
                <p:oleObj name="Equation" r:id="rId8" imgW="850680" imgH="4190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62788" y="3175525"/>
                        <a:ext cx="2006600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996315"/>
              </p:ext>
            </p:extLst>
          </p:nvPr>
        </p:nvGraphicFramePr>
        <p:xfrm>
          <a:off x="3748088" y="4168775"/>
          <a:ext cx="203676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10" imgW="863280" imgH="419040" progId="Equation.DSMT4">
                  <p:embed/>
                </p:oleObj>
              </mc:Choice>
              <mc:Fallback>
                <p:oleObj name="Equation" r:id="rId10" imgW="863280" imgH="41904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48088" y="4168775"/>
                        <a:ext cx="2036762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569710"/>
              </p:ext>
            </p:extLst>
          </p:nvPr>
        </p:nvGraphicFramePr>
        <p:xfrm>
          <a:off x="3762788" y="5207440"/>
          <a:ext cx="15271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12" imgW="647640" imgH="419040" progId="Equation.DSMT4">
                  <p:embed/>
                </p:oleObj>
              </mc:Choice>
              <mc:Fallback>
                <p:oleObj name="Equation" r:id="rId12" imgW="647640" imgH="419040" progId="Equation.DSMT4">
                  <p:embed/>
                  <p:pic>
                    <p:nvPicPr>
                      <p:cNvPr id="74" name="Object 7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62788" y="5207440"/>
                        <a:ext cx="1527175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04941" flipH="1">
            <a:off x="-574629" y="389921"/>
            <a:ext cx="2291371" cy="145097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1575" y="57489"/>
            <a:ext cx="11387497" cy="1721209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0">
                <a:srgbClr val="CDE0C9">
                  <a:shade val="30000"/>
                  <a:satMod val="115000"/>
                </a:srgbClr>
              </a:gs>
              <a:gs pos="35000">
                <a:srgbClr val="CDE0C9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6255" y="39928"/>
            <a:ext cx="1633016" cy="1738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102895"/>
            <a:ext cx="1661530" cy="15905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721" y="502804"/>
            <a:ext cx="160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1.44</a:t>
            </a:r>
            <a:endParaRPr lang="en-US" sz="5400" b="1" spc="67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8" y="392581"/>
            <a:ext cx="1369731" cy="3901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386" y="1817380"/>
            <a:ext cx="1298561" cy="310923"/>
          </a:xfrm>
          <a:prstGeom prst="rect">
            <a:avLst/>
          </a:prstGeom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54761"/>
              </p:ext>
            </p:extLst>
          </p:nvPr>
        </p:nvGraphicFramePr>
        <p:xfrm>
          <a:off x="2208363" y="727403"/>
          <a:ext cx="14430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Equation" r:id="rId6" imgW="672840" imgH="444240" progId="Equation.DSMT4">
                  <p:embed/>
                </p:oleObj>
              </mc:Choice>
              <mc:Fallback>
                <p:oleObj name="Equation" r:id="rId6" imgW="672840" imgH="44424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8363" y="727403"/>
                        <a:ext cx="1443037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r="529" b="15678"/>
          <a:stretch/>
        </p:blipFill>
        <p:spPr>
          <a:xfrm>
            <a:off x="6471271" y="1906101"/>
            <a:ext cx="5720729" cy="18987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85526" y="102895"/>
            <a:ext cx="10109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Xét một thấu kính hội tụ có tiêu cự </a:t>
            </a:r>
            <a:r>
              <a:rPr lang="en-US" sz="2400" b="1" smtClean="0"/>
              <a:t>f. </a:t>
            </a:r>
            <a:r>
              <a:rPr lang="en-US" sz="2400" b="1"/>
              <a:t>Khoảng cách p từ vật đến thấu kính liên hệ với khoảng cách q từ ảnh đến thấu kính bởi hệ thức</a:t>
            </a:r>
            <a:r>
              <a:rPr lang="en-US" sz="2400" b="1" smtClean="0"/>
              <a:t>: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74237" y="809547"/>
                <a:ext cx="67135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b="1"/>
                  <a:t>a) Viết công thức tính </a:t>
                </a:r>
                <a:r>
                  <a:rPr lang="vi-VN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vi-V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vi-VN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vi-V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vi-V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b="1" smtClean="0"/>
                  <a:t>với </a:t>
                </a:r>
                <a:r>
                  <a:rPr lang="vi-VN" sz="24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4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vi-VN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+∞</a:t>
                </a:r>
                <a:r>
                  <a:rPr lang="vi-V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37" y="809547"/>
                <a:ext cx="6713500" cy="461665"/>
              </a:xfrm>
              <a:prstGeom prst="rect">
                <a:avLst/>
              </a:prstGeom>
              <a:blipFill>
                <a:blip r:embed="rId9"/>
                <a:stretch>
                  <a:fillRect l="-145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974237" y="1129380"/>
            <a:ext cx="7635542" cy="709612"/>
            <a:chOff x="4328160" y="5385271"/>
            <a:chExt cx="7635542" cy="709612"/>
          </a:xfrm>
        </p:grpSpPr>
        <p:sp>
          <p:nvSpPr>
            <p:cNvPr id="29" name="Rectangle 28"/>
            <p:cNvSpPr/>
            <p:nvPr/>
          </p:nvSpPr>
          <p:spPr>
            <a:xfrm>
              <a:off x="4328160" y="5431188"/>
              <a:ext cx="50558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/>
                <a:t>b) Tính </a:t>
              </a:r>
              <a:r>
                <a:rPr lang="en-US" sz="2400" b="1" smtClean="0"/>
                <a:t>và giải thích các </a:t>
              </a:r>
              <a:r>
                <a:rPr lang="en-US" sz="2400" b="1"/>
                <a:t>giới </a:t>
              </a:r>
              <a:r>
                <a:rPr lang="en-US" sz="2400" b="1" smtClean="0"/>
                <a:t>hạn</a:t>
              </a:r>
              <a:endParaRPr lang="en-US" sz="2400" b="1"/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2300405"/>
                </p:ext>
              </p:extLst>
            </p:nvPr>
          </p:nvGraphicFramePr>
          <p:xfrm>
            <a:off x="9188752" y="5385271"/>
            <a:ext cx="2774950" cy="70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5" name="Equation" r:id="rId10" imgW="1295280" imgH="330120" progId="Equation.DSMT4">
                    <p:embed/>
                  </p:oleObj>
                </mc:Choice>
                <mc:Fallback>
                  <p:oleObj name="Equation" r:id="rId10" imgW="1295280" imgH="330120" progId="Equation.DSMT4">
                    <p:embed/>
                    <p:pic>
                      <p:nvPicPr>
                        <p:cNvPr id="60" name="Object 5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188752" y="5385271"/>
                          <a:ext cx="2774950" cy="709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504039"/>
              </p:ext>
            </p:extLst>
          </p:nvPr>
        </p:nvGraphicFramePr>
        <p:xfrm>
          <a:off x="1498372" y="2350401"/>
          <a:ext cx="50038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Equation" r:id="rId12" imgW="2336760" imgH="444240" progId="Equation.DSMT4">
                  <p:embed/>
                </p:oleObj>
              </mc:Choice>
              <mc:Fallback>
                <p:oleObj name="Equation" r:id="rId12" imgW="2336760" imgH="44424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98372" y="2350401"/>
                        <a:ext cx="5003800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986826" y="25614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a.</a:t>
            </a:r>
            <a:endParaRPr lang="en-US" sz="2400"/>
          </a:p>
        </p:txBody>
      </p:sp>
      <p:sp>
        <p:nvSpPr>
          <p:cNvPr id="42" name="TextBox 41"/>
          <p:cNvSpPr txBox="1"/>
          <p:nvPr/>
        </p:nvSpPr>
        <p:spPr>
          <a:xfrm>
            <a:off x="988768" y="344324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Vậy </a:t>
            </a:r>
            <a:endParaRPr lang="en-US" sz="2400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177757"/>
              </p:ext>
            </p:extLst>
          </p:nvPr>
        </p:nvGraphicFramePr>
        <p:xfrm>
          <a:off x="1689894" y="3191927"/>
          <a:ext cx="233838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Equation" r:id="rId14" imgW="1091880" imgH="444240" progId="Equation.DSMT4">
                  <p:embed/>
                </p:oleObj>
              </mc:Choice>
              <mc:Fallback>
                <p:oleObj name="Equation" r:id="rId14" imgW="1091880" imgH="44424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89894" y="3191927"/>
                        <a:ext cx="2338388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986826" y="422395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  <a:r>
              <a:rPr lang="en-US" sz="2400" smtClean="0"/>
              <a:t>.</a:t>
            </a:r>
            <a:endParaRPr lang="en-US" sz="240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370777"/>
              </p:ext>
            </p:extLst>
          </p:nvPr>
        </p:nvGraphicFramePr>
        <p:xfrm>
          <a:off x="1452563" y="5064125"/>
          <a:ext cx="38385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Equation" r:id="rId16" imgW="1790640" imgH="444240" progId="Equation.DSMT4">
                  <p:embed/>
                </p:oleObj>
              </mc:Choice>
              <mc:Fallback>
                <p:oleObj name="Equation" r:id="rId16" imgW="1790640" imgH="44424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52563" y="5064125"/>
                        <a:ext cx="38385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097263"/>
              </p:ext>
            </p:extLst>
          </p:nvPr>
        </p:nvGraphicFramePr>
        <p:xfrm>
          <a:off x="1465078" y="4008437"/>
          <a:ext cx="36480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Equation" r:id="rId18" imgW="1701720" imgH="444240" progId="Equation.DSMT4">
                  <p:embed/>
                </p:oleObj>
              </mc:Choice>
              <mc:Fallback>
                <p:oleObj name="Equation" r:id="rId18" imgW="1701720" imgH="44424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65078" y="4008437"/>
                        <a:ext cx="36480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5025200" y="4251566"/>
            <a:ext cx="4611574" cy="470919"/>
            <a:chOff x="5113153" y="4284933"/>
            <a:chExt cx="4611574" cy="470919"/>
          </a:xfrm>
        </p:grpSpPr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5163206"/>
                </p:ext>
              </p:extLst>
            </p:nvPr>
          </p:nvGraphicFramePr>
          <p:xfrm>
            <a:off x="6745993" y="4334520"/>
            <a:ext cx="1169987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0" name="Equation" r:id="rId20" imgW="545760" imgH="177480" progId="Equation.DSMT4">
                    <p:embed/>
                  </p:oleObj>
                </mc:Choice>
                <mc:Fallback>
                  <p:oleObj name="Equation" r:id="rId20" imgW="54576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745993" y="4334520"/>
                          <a:ext cx="1169987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Rectangle 38"/>
            <p:cNvSpPr/>
            <p:nvPr/>
          </p:nvSpPr>
          <p:spPr>
            <a:xfrm>
              <a:off x="5113153" y="4294187"/>
              <a:ext cx="46115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/>
                <a:t>có nghĩa là                thì </a:t>
              </a:r>
              <a:endParaRPr lang="en-US" sz="2400"/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543659"/>
                </p:ext>
              </p:extLst>
            </p:nvPr>
          </p:nvGraphicFramePr>
          <p:xfrm>
            <a:off x="8517713" y="4284933"/>
            <a:ext cx="925512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1" name="Equation" r:id="rId22" imgW="431640" imgH="203040" progId="Equation.DSMT4">
                    <p:embed/>
                  </p:oleObj>
                </mc:Choice>
                <mc:Fallback>
                  <p:oleObj name="Equation" r:id="rId22" imgW="431640" imgH="203040" progId="Equation.DSMT4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8517713" y="4284933"/>
                          <a:ext cx="925512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Group 50"/>
          <p:cNvGrpSpPr/>
          <p:nvPr/>
        </p:nvGrpSpPr>
        <p:grpSpPr>
          <a:xfrm>
            <a:off x="5222558" y="5247784"/>
            <a:ext cx="4611574" cy="535738"/>
            <a:chOff x="5113153" y="4320468"/>
            <a:chExt cx="4611574" cy="535738"/>
          </a:xfrm>
        </p:grpSpPr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2312022"/>
                </p:ext>
              </p:extLst>
            </p:nvPr>
          </p:nvGraphicFramePr>
          <p:xfrm>
            <a:off x="8462908" y="4434873"/>
            <a:ext cx="1143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2" name="Equation" r:id="rId24" imgW="533160" imgH="177480" progId="Equation.DSMT4">
                    <p:embed/>
                  </p:oleObj>
                </mc:Choice>
                <mc:Fallback>
                  <p:oleObj name="Equation" r:id="rId24" imgW="533160" imgH="177480" progId="Equation.DSMT4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8462908" y="4434873"/>
                          <a:ext cx="11430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Rectangle 52"/>
            <p:cNvSpPr/>
            <p:nvPr/>
          </p:nvSpPr>
          <p:spPr>
            <a:xfrm>
              <a:off x="5113153" y="4394541"/>
              <a:ext cx="46115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/>
                <a:t>có nghĩa là               thì </a:t>
              </a:r>
              <a:endParaRPr lang="en-US" sz="2400"/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9979957"/>
                </p:ext>
              </p:extLst>
            </p:nvPr>
          </p:nvGraphicFramePr>
          <p:xfrm>
            <a:off x="6784170" y="4320468"/>
            <a:ext cx="1089025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3" name="Equation" r:id="rId26" imgW="507960" imgH="241200" progId="Equation.DSMT4">
                    <p:embed/>
                  </p:oleObj>
                </mc:Choice>
                <mc:Fallback>
                  <p:oleObj name="Equation" r:id="rId26" imgW="507960" imgH="241200" progId="Equation.DSMT4">
                    <p:embed/>
                    <p:pic>
                      <p:nvPicPr>
                        <p:cNvPr id="49" name="Object 48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6784170" y="4320468"/>
                          <a:ext cx="1089025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181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04941" flipH="1">
            <a:off x="-574629" y="389921"/>
            <a:ext cx="2291371" cy="145097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1575" y="57489"/>
            <a:ext cx="11387497" cy="1721209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0">
                <a:srgbClr val="CDE0C9">
                  <a:shade val="30000"/>
                  <a:satMod val="115000"/>
                </a:srgbClr>
              </a:gs>
              <a:gs pos="35000">
                <a:srgbClr val="CDE0C9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6255" y="39928"/>
            <a:ext cx="1633016" cy="1738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102895"/>
            <a:ext cx="1661530" cy="15905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6255" y="587670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1.45</a:t>
            </a:r>
            <a:endParaRPr lang="en-US" sz="4800" b="1" spc="67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8" y="392581"/>
            <a:ext cx="1369731" cy="3901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386" y="1817380"/>
            <a:ext cx="1298561" cy="3109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7573" y="972782"/>
            <a:ext cx="9967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/>
              <a:t>a</a:t>
            </a:r>
            <a:r>
              <a:rPr lang="vi-VN" sz="2400"/>
              <a:t>) </a:t>
            </a:r>
            <a:r>
              <a:rPr lang="en-US" sz="2400" smtClean="0"/>
              <a:t>Ước tính d</a:t>
            </a:r>
            <a:r>
              <a:rPr lang="vi-VN" sz="2400" smtClean="0"/>
              <a:t>ân </a:t>
            </a:r>
            <a:r>
              <a:rPr lang="vi-VN" sz="2400"/>
              <a:t>số của quốc gia này vào các năm 2030 </a:t>
            </a:r>
            <a:r>
              <a:rPr lang="vi-VN" sz="2400"/>
              <a:t>và </a:t>
            </a:r>
            <a:r>
              <a:rPr lang="vi-VN" sz="2400" smtClean="0"/>
              <a:t>2035</a:t>
            </a:r>
            <a:endParaRPr lang="en-US" sz="2400"/>
          </a:p>
        </p:txBody>
      </p:sp>
      <p:grpSp>
        <p:nvGrpSpPr>
          <p:cNvPr id="13" name="Group 12"/>
          <p:cNvGrpSpPr/>
          <p:nvPr/>
        </p:nvGrpSpPr>
        <p:grpSpPr>
          <a:xfrm>
            <a:off x="1828593" y="149295"/>
            <a:ext cx="10409178" cy="940903"/>
            <a:chOff x="1689894" y="2837925"/>
            <a:chExt cx="10409178" cy="940903"/>
          </a:xfrm>
        </p:grpSpPr>
        <p:sp>
          <p:nvSpPr>
            <p:cNvPr id="2" name="Rectangle 1"/>
            <p:cNvSpPr/>
            <p:nvPr/>
          </p:nvSpPr>
          <p:spPr>
            <a:xfrm>
              <a:off x="1689894" y="2837925"/>
              <a:ext cx="1040917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smtClean="0"/>
                <a:t>Dân </a:t>
              </a:r>
              <a:r>
                <a:rPr lang="vi-VN" sz="2400"/>
                <a:t>số </a:t>
              </a:r>
              <a:r>
                <a:rPr lang="vi-VN" sz="2400" smtClean="0"/>
                <a:t>của</a:t>
              </a:r>
              <a:r>
                <a:rPr lang="en-US" sz="2400" smtClean="0"/>
                <a:t> một</a:t>
              </a:r>
              <a:r>
                <a:rPr lang="vi-VN" sz="2400" smtClean="0"/>
                <a:t> </a:t>
              </a:r>
              <a:r>
                <a:rPr lang="vi-VN" sz="2400"/>
                <a:t>quốc </a:t>
              </a:r>
              <a:r>
                <a:rPr lang="vi-VN" sz="2400"/>
                <a:t>gia </a:t>
              </a:r>
              <a:r>
                <a:rPr lang="en-US" sz="2400" smtClean="0"/>
                <a:t>sau t (năm) kể từ </a:t>
              </a:r>
              <a:r>
                <a:rPr lang="vi-VN" sz="2400" smtClean="0"/>
                <a:t>năm 20</a:t>
              </a:r>
              <a:r>
                <a:rPr lang="en-US" sz="2400" smtClean="0"/>
                <a:t>2</a:t>
              </a:r>
              <a:r>
                <a:rPr lang="vi-VN" sz="2400" smtClean="0"/>
                <a:t>3 </a:t>
              </a:r>
              <a:r>
                <a:rPr lang="en-US" sz="2400" smtClean="0"/>
                <a:t>được ước tính bởi công thức                             (</a:t>
              </a:r>
              <a:r>
                <a:rPr lang="en-US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smtClean="0"/>
                <a:t>tính bằng triệu người,                ) </a:t>
              </a:r>
              <a:endParaRPr lang="en-US" sz="2400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1883090"/>
                </p:ext>
              </p:extLst>
            </p:nvPr>
          </p:nvGraphicFramePr>
          <p:xfrm>
            <a:off x="3231645" y="3179910"/>
            <a:ext cx="2232331" cy="598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6" name="Equation" r:id="rId6" imgW="1041120" imgH="279360" progId="Equation.DSMT4">
                    <p:embed/>
                  </p:oleObj>
                </mc:Choice>
                <mc:Fallback>
                  <p:oleObj name="Equation" r:id="rId6" imgW="104112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31645" y="3179910"/>
                          <a:ext cx="2232331" cy="5989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2825392"/>
                </p:ext>
              </p:extLst>
            </p:nvPr>
          </p:nvGraphicFramePr>
          <p:xfrm>
            <a:off x="9223552" y="3253423"/>
            <a:ext cx="1333500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7" name="Equation" r:id="rId8" imgW="622080" imgH="177480" progId="Equation.DSMT4">
                    <p:embed/>
                  </p:oleObj>
                </mc:Choice>
                <mc:Fallback>
                  <p:oleObj name="Equation" r:id="rId8" imgW="622080" imgH="177480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223552" y="3253423"/>
                          <a:ext cx="1333500" cy="382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Rectangle 36"/>
          <p:cNvSpPr/>
          <p:nvPr/>
        </p:nvSpPr>
        <p:spPr>
          <a:xfrm>
            <a:off x="1341300" y="2308761"/>
            <a:ext cx="10473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/>
              <a:t>a) Dân số của quốc gia này vào các năm 2030 và 2035 lần lượt là </a:t>
            </a:r>
            <a:endParaRPr lang="en-US" sz="240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0978"/>
              </p:ext>
            </p:extLst>
          </p:nvPr>
        </p:nvGraphicFramePr>
        <p:xfrm>
          <a:off x="2167260" y="2910893"/>
          <a:ext cx="32924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10" imgW="1688760" imgH="228600" progId="Equation.DSMT4">
                  <p:embed/>
                </p:oleObj>
              </mc:Choice>
              <mc:Fallback>
                <p:oleObj name="Equation" r:id="rId10" imgW="1688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67260" y="2910893"/>
                        <a:ext cx="3292475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63085"/>
              </p:ext>
            </p:extLst>
          </p:nvPr>
        </p:nvGraphicFramePr>
        <p:xfrm>
          <a:off x="5462741" y="2922182"/>
          <a:ext cx="34147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12" imgW="1752480" imgH="228600" progId="Equation.DSMT4">
                  <p:embed/>
                </p:oleObj>
              </mc:Choice>
              <mc:Fallback>
                <p:oleObj name="Equation" r:id="rId12" imgW="1752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62741" y="2922182"/>
                        <a:ext cx="3414712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292750" y="3453230"/>
            <a:ext cx="5761699" cy="496887"/>
            <a:chOff x="1069731" y="4013422"/>
            <a:chExt cx="5761699" cy="496887"/>
          </a:xfrm>
        </p:grpSpPr>
        <p:sp>
          <p:nvSpPr>
            <p:cNvPr id="17" name="Rectangle 16"/>
            <p:cNvSpPr/>
            <p:nvPr/>
          </p:nvSpPr>
          <p:spPr>
            <a:xfrm>
              <a:off x="1069731" y="4013422"/>
              <a:ext cx="51812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smtClean="0"/>
                <a:t>b) Hàm </a:t>
              </a:r>
              <a:r>
                <a:rPr lang="en-US" sz="2400"/>
                <a:t>số </a:t>
              </a:r>
              <a:r>
                <a: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400" smtClean="0"/>
                <a:t> </a:t>
              </a:r>
              <a:r>
                <a:rPr lang="en-US" sz="2400"/>
                <a:t>đồng biến </a:t>
              </a:r>
              <a:r>
                <a:rPr lang="en-US" sz="2400"/>
                <a:t>trên </a:t>
              </a:r>
              <a:r>
                <a:rPr lang="en-US" sz="2400" smtClean="0"/>
                <a:t>đoạn  </a:t>
              </a:r>
              <a:endParaRPr lang="en-US" sz="2400"/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5629402"/>
                </p:ext>
              </p:extLst>
            </p:nvPr>
          </p:nvGraphicFramePr>
          <p:xfrm>
            <a:off x="6013868" y="4013422"/>
            <a:ext cx="817562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0" name="Equation" r:id="rId14" imgW="419040" imgH="253800" progId="Equation.DSMT4">
                    <p:embed/>
                  </p:oleObj>
                </mc:Choice>
                <mc:Fallback>
                  <p:oleObj name="Equation" r:id="rId14" imgW="419040" imgH="253800" progId="Equation.DSMT4">
                    <p:embed/>
                    <p:pic>
                      <p:nvPicPr>
                        <p:cNvPr id="15" name="Object 14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13868" y="4013422"/>
                          <a:ext cx="817562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1292750" y="4272213"/>
            <a:ext cx="10473987" cy="461665"/>
            <a:chOff x="1341299" y="4429667"/>
            <a:chExt cx="10473987" cy="461665"/>
          </a:xfrm>
        </p:grpSpPr>
        <p:sp>
          <p:nvSpPr>
            <p:cNvPr id="20" name="Rectangle 19"/>
            <p:cNvSpPr/>
            <p:nvPr/>
          </p:nvSpPr>
          <p:spPr>
            <a:xfrm>
              <a:off x="1341299" y="4429667"/>
              <a:ext cx="104739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/>
                <a:t>c) </a:t>
              </a:r>
              <a:r>
                <a:rPr lang="vi-VN" sz="2400" smtClean="0"/>
                <a:t>Ta có</a:t>
              </a:r>
              <a:r>
                <a:rPr lang="en-US" sz="2400" smtClean="0"/>
                <a:t>                       </a:t>
              </a:r>
              <a:r>
                <a:rPr lang="vi-VN" sz="2400" smtClean="0"/>
                <a:t>. </a:t>
              </a:r>
              <a:r>
                <a:rPr lang="vi-VN" sz="2400"/>
                <a:t>Tốc độ tăng dân số là 1,6 triệu người/năm nếu </a:t>
              </a:r>
              <a:endParaRPr lang="en-US" sz="2400"/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5814702"/>
                </p:ext>
              </p:extLst>
            </p:nvPr>
          </p:nvGraphicFramePr>
          <p:xfrm>
            <a:off x="2506896" y="4443963"/>
            <a:ext cx="1979613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1" name="Equation" r:id="rId16" imgW="1015920" imgH="228600" progId="Equation.DSMT4">
                    <p:embed/>
                  </p:oleObj>
                </mc:Choice>
                <mc:Fallback>
                  <p:oleObj name="Equation" r:id="rId16" imgW="1015920" imgH="228600" progId="Equation.DSMT4">
                    <p:embed/>
                    <p:pic>
                      <p:nvPicPr>
                        <p:cNvPr id="15" name="Object 14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506896" y="4443963"/>
                          <a:ext cx="1979613" cy="446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201757"/>
              </p:ext>
            </p:extLst>
          </p:nvPr>
        </p:nvGraphicFramePr>
        <p:xfrm>
          <a:off x="2506896" y="4927781"/>
          <a:ext cx="7350125" cy="81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18" imgW="3771720" imgH="419040" progId="Equation.DSMT4">
                  <p:embed/>
                </p:oleObj>
              </mc:Choice>
              <mc:Fallback>
                <p:oleObj name="Equation" r:id="rId18" imgW="3771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506896" y="4927781"/>
                        <a:ext cx="7350125" cy="816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438508" y="5737698"/>
            <a:ext cx="10182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/>
              <a:t>Vậy vào khoảng năm 2047 thì tốc độ tăng dân số là 1,6 triệu người/năm.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850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04941" flipH="1">
            <a:off x="-574629" y="389921"/>
            <a:ext cx="2291371" cy="145097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1575" y="57489"/>
            <a:ext cx="11387497" cy="1721209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0">
                <a:srgbClr val="CDE0C9">
                  <a:shade val="30000"/>
                  <a:satMod val="115000"/>
                </a:srgbClr>
              </a:gs>
              <a:gs pos="35000">
                <a:srgbClr val="CDE0C9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126255" y="39928"/>
            <a:ext cx="1633016" cy="1738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102895"/>
            <a:ext cx="1661530" cy="15905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6255" y="587670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1.46</a:t>
            </a:r>
            <a:endParaRPr lang="en-US" sz="4800" b="1" spc="67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8" y="392581"/>
            <a:ext cx="1369731" cy="3901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386" y="1817380"/>
            <a:ext cx="1298561" cy="310923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7375901" y="1915949"/>
            <a:ext cx="4816098" cy="3118895"/>
            <a:chOff x="7375901" y="1915949"/>
            <a:chExt cx="4816098" cy="31188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75901" y="1915949"/>
              <a:ext cx="4816098" cy="311889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82439" y="2257934"/>
              <a:ext cx="4350902" cy="2353637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759271" y="2151604"/>
            <a:ext cx="5715101" cy="477937"/>
            <a:chOff x="942763" y="2454439"/>
            <a:chExt cx="5715101" cy="477937"/>
          </a:xfrm>
        </p:grpSpPr>
        <p:sp>
          <p:nvSpPr>
            <p:cNvPr id="14" name="Rectangle 13"/>
            <p:cNvSpPr/>
            <p:nvPr/>
          </p:nvSpPr>
          <p:spPr>
            <a:xfrm>
              <a:off x="942763" y="2454439"/>
              <a:ext cx="57151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/>
                <a:t>Đặt                                . </a:t>
              </a:r>
              <a:endParaRPr lang="en-US" sz="240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8875527"/>
                </p:ext>
              </p:extLst>
            </p:nvPr>
          </p:nvGraphicFramePr>
          <p:xfrm>
            <a:off x="1515629" y="2503604"/>
            <a:ext cx="2712149" cy="428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" name="Equation" r:id="rId8" imgW="1265658" imgH="200056" progId="Equation.DSMT4">
                    <p:embed/>
                  </p:oleObj>
                </mc:Choice>
                <mc:Fallback>
                  <p:oleObj name="Equation" r:id="rId8" imgW="1265658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515629" y="2503604"/>
                          <a:ext cx="2712149" cy="4287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233216" y="2613553"/>
            <a:ext cx="6877558" cy="575407"/>
            <a:chOff x="28833" y="3050730"/>
            <a:chExt cx="6877558" cy="575407"/>
          </a:xfrm>
        </p:grpSpPr>
        <p:sp>
          <p:nvSpPr>
            <p:cNvPr id="25" name="Rectangle 24"/>
            <p:cNvSpPr/>
            <p:nvPr/>
          </p:nvSpPr>
          <p:spPr>
            <a:xfrm>
              <a:off x="28833" y="3130180"/>
              <a:ext cx="61204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/>
                <a:t>Tổng chi phí lắp </a:t>
              </a:r>
              <a:r>
                <a:rPr lang="en-US" sz="2400"/>
                <a:t>đặt </a:t>
              </a:r>
              <a:r>
                <a:rPr lang="en-US" sz="2400" smtClean="0"/>
                <a:t>là</a:t>
              </a:r>
              <a:endParaRPr lang="en-US" sz="2400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8263286"/>
                </p:ext>
              </p:extLst>
            </p:nvPr>
          </p:nvGraphicFramePr>
          <p:xfrm>
            <a:off x="3122932" y="3050730"/>
            <a:ext cx="3783459" cy="575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" name="Equation" r:id="rId10" imgW="1941466" imgH="295046" progId="Equation.DSMT4">
                    <p:embed/>
                  </p:oleObj>
                </mc:Choice>
                <mc:Fallback>
                  <p:oleObj name="Equation" r:id="rId10" imgW="1941466" imgH="29504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22932" y="3050730"/>
                          <a:ext cx="3783459" cy="5754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285360" y="3194984"/>
            <a:ext cx="7090541" cy="513209"/>
            <a:chOff x="383831" y="3301440"/>
            <a:chExt cx="7090541" cy="513209"/>
          </a:xfrm>
        </p:grpSpPr>
        <p:sp>
          <p:nvSpPr>
            <p:cNvPr id="30" name="Rectangle 29"/>
            <p:cNvSpPr/>
            <p:nvPr/>
          </p:nvSpPr>
          <p:spPr>
            <a:xfrm>
              <a:off x="383831" y="3301440"/>
              <a:ext cx="64475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/>
                <a:t>C</a:t>
              </a:r>
              <a:r>
                <a:rPr lang="en-US" sz="2400" smtClean="0"/>
                <a:t>ần </a:t>
              </a:r>
              <a:r>
                <a:rPr lang="en-US" sz="2400"/>
                <a:t>tìm giá trị nhỏ nhất của hàm </a:t>
              </a:r>
              <a:r>
                <a:rPr lang="en-US" sz="2400"/>
                <a:t>số </a:t>
              </a:r>
              <a:r>
                <a:rPr lang="en-US" sz="2400" smtClean="0"/>
                <a:t>trên đoạn</a:t>
              </a:r>
              <a:endParaRPr lang="en-US" sz="2400"/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0006324"/>
                </p:ext>
              </p:extLst>
            </p:nvPr>
          </p:nvGraphicFramePr>
          <p:xfrm>
            <a:off x="6694787" y="3313488"/>
            <a:ext cx="779585" cy="501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5" name="Equation" r:id="rId12" imgW="399587" imgH="256906" progId="Equation.DSMT4">
                    <p:embed/>
                  </p:oleObj>
                </mc:Choice>
                <mc:Fallback>
                  <p:oleObj name="Equation" r:id="rId12" imgW="399587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694787" y="3313488"/>
                          <a:ext cx="779585" cy="5011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766509"/>
              </p:ext>
            </p:extLst>
          </p:nvPr>
        </p:nvGraphicFramePr>
        <p:xfrm>
          <a:off x="499188" y="3782723"/>
          <a:ext cx="6601719" cy="8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14" imgW="3387675" imgH="456962" progId="Equation.DSMT4">
                  <p:embed/>
                </p:oleObj>
              </mc:Choice>
              <mc:Fallback>
                <p:oleObj name="Equation" r:id="rId14" imgW="3387675" imgH="4569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9188" y="3782723"/>
                        <a:ext cx="6601719" cy="890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07616"/>
              </p:ext>
            </p:extLst>
          </p:nvPr>
        </p:nvGraphicFramePr>
        <p:xfrm>
          <a:off x="2745504" y="4815749"/>
          <a:ext cx="309086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16" imgW="1587240" imgH="304560" progId="Equation.DSMT4">
                  <p:embed/>
                </p:oleObj>
              </mc:Choice>
              <mc:Fallback>
                <p:oleObj name="Equation" r:id="rId16" imgW="15872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745504" y="4815749"/>
                        <a:ext cx="3090862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285360" y="5553134"/>
            <a:ext cx="11102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/>
              <a:t>Như vậy chi phí lắp đặt nhỏ nhất 460 triệu đồng khi đoạn BM dài 3 km.</a:t>
            </a:r>
            <a:endParaRPr lang="en-US" sz="2400"/>
          </a:p>
        </p:txBody>
      </p:sp>
      <p:sp>
        <p:nvSpPr>
          <p:cNvPr id="38" name="Rectangle 37"/>
          <p:cNvSpPr/>
          <p:nvPr/>
        </p:nvSpPr>
        <p:spPr>
          <a:xfrm>
            <a:off x="1946716" y="95298"/>
            <a:ext cx="101523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Đ</a:t>
            </a:r>
            <a:r>
              <a:rPr lang="vi-VN" sz="2400" smtClean="0"/>
              <a:t>ường </a:t>
            </a:r>
            <a:r>
              <a:rPr lang="vi-VN" sz="2400"/>
              <a:t>dây điện được nối </a:t>
            </a:r>
            <a:r>
              <a:rPr lang="vi-VN" sz="2400"/>
              <a:t>từ </a:t>
            </a:r>
            <a:r>
              <a:rPr lang="vi-VN" sz="2400" smtClean="0"/>
              <a:t>A </a:t>
            </a:r>
            <a:r>
              <a:rPr lang="vi-VN" sz="2400"/>
              <a:t>đến một hòn đảo </a:t>
            </a:r>
            <a:r>
              <a:rPr lang="vi-VN" sz="2400"/>
              <a:t>ở </a:t>
            </a:r>
            <a:r>
              <a:rPr lang="vi-VN" sz="2400" smtClean="0"/>
              <a:t>C. CB </a:t>
            </a:r>
            <a:r>
              <a:rPr lang="en-US" sz="2400" smtClean="0"/>
              <a:t>=</a:t>
            </a:r>
            <a:r>
              <a:rPr lang="vi-VN" sz="2400" smtClean="0"/>
              <a:t> </a:t>
            </a:r>
            <a:r>
              <a:rPr lang="vi-VN" sz="2400"/>
              <a:t>4 km. Bờ </a:t>
            </a:r>
            <a:r>
              <a:rPr lang="vi-VN" sz="2400"/>
              <a:t>biển </a:t>
            </a:r>
            <a:r>
              <a:rPr lang="vi-VN" sz="2400" smtClean="0"/>
              <a:t>AB </a:t>
            </a:r>
            <a:r>
              <a:rPr lang="en-US" sz="2400" smtClean="0"/>
              <a:t>= </a:t>
            </a:r>
            <a:r>
              <a:rPr lang="vi-VN" sz="2400" smtClean="0"/>
              <a:t>10 </a:t>
            </a:r>
            <a:r>
              <a:rPr lang="vi-VN" sz="2400"/>
              <a:t>km. Tổng chi phí lắp </a:t>
            </a:r>
            <a:r>
              <a:rPr lang="vi-VN" sz="2400"/>
              <a:t>đặt </a:t>
            </a:r>
            <a:r>
              <a:rPr lang="vi-VN" sz="2400" smtClean="0"/>
              <a:t>cho</a:t>
            </a:r>
            <a:r>
              <a:rPr lang="en-US" sz="2400" smtClean="0"/>
              <a:t> </a:t>
            </a:r>
            <a:r>
              <a:rPr lang="en-US" sz="2400"/>
              <a:t>1 km dây điện trên biển là 50 tr, còn trên đất liền là 30 tr. Xác định vị trí điểm M trên đoạn AB để tổng chi phí lắp đặt là nhỏ nhất.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787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12" y="1843210"/>
            <a:ext cx="7606586" cy="4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04067" y="5156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9116656" y="4902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9116656" y="4902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24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26" name="Rectangle 15"/>
          <p:cNvSpPr/>
          <p:nvPr/>
        </p:nvSpPr>
        <p:spPr>
          <a:xfrm rot="1132070">
            <a:off x="5711904" y="-2083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856805" y="728979"/>
            <a:ext cx="2213008" cy="39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788549" y="1507274"/>
            <a:ext cx="3342991" cy="44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621530" y="1096773"/>
            <a:ext cx="723665" cy="46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2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04067" y="5156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16656" y="4902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>
            <a:off x="9116656" y="4902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3"/>
          <p:cNvSpPr/>
          <p:nvPr/>
        </p:nvSpPr>
        <p:spPr>
          <a:xfrm rot="873630">
            <a:off x="-722889" y="-198733"/>
            <a:ext cx="4347358" cy="6706705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10" name="Rectangle 15"/>
          <p:cNvSpPr/>
          <p:nvPr/>
        </p:nvSpPr>
        <p:spPr>
          <a:xfrm rot="1661095">
            <a:off x="2910965" y="-239738"/>
            <a:ext cx="1299432" cy="7348358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11" name="Rectangle 15"/>
          <p:cNvSpPr/>
          <p:nvPr/>
        </p:nvSpPr>
        <p:spPr>
          <a:xfrm rot="1702745">
            <a:off x="4375012" y="-248127"/>
            <a:ext cx="1415663" cy="7415219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893263" y="783235"/>
            <a:ext cx="2213008" cy="39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825007" y="1561530"/>
            <a:ext cx="3342991" cy="44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657988" y="1151029"/>
            <a:ext cx="723665" cy="46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95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31557" y="2738126"/>
            <a:ext cx="6353196" cy="2456481"/>
            <a:chOff x="652168" y="4749483"/>
            <a:chExt cx="5001211" cy="1838322"/>
          </a:xfrm>
        </p:grpSpPr>
        <p:sp>
          <p:nvSpPr>
            <p:cNvPr id="19" name="Rectangle 18"/>
            <p:cNvSpPr/>
            <p:nvPr/>
          </p:nvSpPr>
          <p:spPr>
            <a:xfrm>
              <a:off x="652168" y="4749483"/>
              <a:ext cx="5001211" cy="1838322"/>
            </a:xfrm>
            <a:prstGeom prst="rect">
              <a:avLst/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28575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165301" y="4749483"/>
              <a:ext cx="0" cy="18383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2143281"/>
                </p:ext>
              </p:extLst>
            </p:nvPr>
          </p:nvGraphicFramePr>
          <p:xfrm>
            <a:off x="863034" y="5404196"/>
            <a:ext cx="268288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3" name="Equation" r:id="rId3" imgW="164880" imgH="203040" progId="Equation.DSMT4">
                    <p:embed/>
                  </p:oleObj>
                </mc:Choice>
                <mc:Fallback>
                  <p:oleObj name="Equation" r:id="rId3" imgW="164880" imgH="203040" progId="Equation.DSMT4">
                    <p:embed/>
                    <p:pic>
                      <p:nvPicPr>
                        <p:cNvPr id="46" name="Object 4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63034" y="5404196"/>
                          <a:ext cx="268288" cy="325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791580"/>
                </p:ext>
              </p:extLst>
            </p:nvPr>
          </p:nvGraphicFramePr>
          <p:xfrm>
            <a:off x="882043" y="4965241"/>
            <a:ext cx="203488" cy="225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4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47" name="Object 4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82043" y="4965241"/>
                          <a:ext cx="203488" cy="2251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9715490"/>
                </p:ext>
              </p:extLst>
            </p:nvPr>
          </p:nvGraphicFramePr>
          <p:xfrm>
            <a:off x="5256280" y="5003154"/>
            <a:ext cx="353579" cy="203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5" name="Equation" r:id="rId7" imgW="241200" imgH="139680" progId="Equation.DSMT4">
                    <p:embed/>
                  </p:oleObj>
                </mc:Choice>
                <mc:Fallback>
                  <p:oleObj name="Equation" r:id="rId7" imgW="241200" imgH="139680" progId="Equation.DSMT4">
                    <p:embed/>
                    <p:pic>
                      <p:nvPicPr>
                        <p:cNvPr id="48" name="Object 4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256280" y="5003154"/>
                          <a:ext cx="353579" cy="203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Straight Connector 23"/>
            <p:cNvCxnSpPr/>
            <p:nvPr/>
          </p:nvCxnSpPr>
          <p:spPr>
            <a:xfrm>
              <a:off x="652168" y="5319053"/>
              <a:ext cx="50012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52168" y="5816284"/>
              <a:ext cx="50012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0286592"/>
                </p:ext>
              </p:extLst>
            </p:nvPr>
          </p:nvGraphicFramePr>
          <p:xfrm>
            <a:off x="863034" y="6019828"/>
            <a:ext cx="227012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6" name="Equation" r:id="rId9" imgW="126720" imgH="164880" progId="Equation.DSMT4">
                    <p:embed/>
                  </p:oleObj>
                </mc:Choice>
                <mc:Fallback>
                  <p:oleObj name="Equation" r:id="rId9" imgW="126720" imgH="164880" progId="Equation.DSMT4">
                    <p:embed/>
                    <p:pic>
                      <p:nvPicPr>
                        <p:cNvPr id="51" name="Object 5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63034" y="6019828"/>
                          <a:ext cx="227012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Straight Arrow Connector 26"/>
            <p:cNvCxnSpPr/>
            <p:nvPr/>
          </p:nvCxnSpPr>
          <p:spPr>
            <a:xfrm flipV="1">
              <a:off x="2539070" y="6030583"/>
              <a:ext cx="761949" cy="3695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4772498"/>
                </p:ext>
              </p:extLst>
            </p:nvPr>
          </p:nvGraphicFramePr>
          <p:xfrm>
            <a:off x="3384381" y="4984432"/>
            <a:ext cx="170558" cy="233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7" name="Equation" r:id="rId11" imgW="126720" imgH="177480" progId="Equation.DSMT4">
                    <p:embed/>
                  </p:oleObj>
                </mc:Choice>
                <mc:Fallback>
                  <p:oleObj name="Equation" r:id="rId11" imgW="126720" imgH="177480" progId="Equation.DSMT4">
                    <p:embed/>
                    <p:pic>
                      <p:nvPicPr>
                        <p:cNvPr id="54" name="Object 5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384381" y="4984432"/>
                          <a:ext cx="170558" cy="2337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2202273"/>
                </p:ext>
              </p:extLst>
            </p:nvPr>
          </p:nvGraphicFramePr>
          <p:xfrm>
            <a:off x="4858946" y="5453391"/>
            <a:ext cx="219101" cy="221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8" name="Equation" r:id="rId13" imgW="139680" imgH="139680" progId="Equation.DSMT4">
                    <p:embed/>
                  </p:oleObj>
                </mc:Choice>
                <mc:Fallback>
                  <p:oleObj name="Equation" r:id="rId13" imgW="139680" imgH="139680" progId="Equation.DSMT4">
                    <p:embed/>
                    <p:pic>
                      <p:nvPicPr>
                        <p:cNvPr id="55" name="Object 5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858946" y="5453391"/>
                          <a:ext cx="219101" cy="2217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2492455"/>
                </p:ext>
              </p:extLst>
            </p:nvPr>
          </p:nvGraphicFramePr>
          <p:xfrm>
            <a:off x="5309914" y="5832504"/>
            <a:ext cx="322263" cy="187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9" name="Equation" r:id="rId15" imgW="241200" imgH="139680" progId="Equation.DSMT4">
                    <p:embed/>
                  </p:oleObj>
                </mc:Choice>
                <mc:Fallback>
                  <p:oleObj name="Equation" r:id="rId15" imgW="241200" imgH="139680" progId="Equation.DSMT4">
                    <p:embed/>
                    <p:pic>
                      <p:nvPicPr>
                        <p:cNvPr id="56" name="Object 55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309914" y="5832504"/>
                          <a:ext cx="322263" cy="187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0666994"/>
                </p:ext>
              </p:extLst>
            </p:nvPr>
          </p:nvGraphicFramePr>
          <p:xfrm>
            <a:off x="1725867" y="5494025"/>
            <a:ext cx="219364" cy="17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0" name="Equation" r:id="rId17" imgW="126720" imgH="101520" progId="Equation.DSMT4">
                    <p:embed/>
                  </p:oleObj>
                </mc:Choice>
                <mc:Fallback>
                  <p:oleObj name="Equation" r:id="rId17" imgW="126720" imgH="101520" progId="Equation.DSMT4">
                    <p:embed/>
                    <p:pic>
                      <p:nvPicPr>
                        <p:cNvPr id="57" name="Object 56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725867" y="5494025"/>
                          <a:ext cx="219364" cy="177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Straight Arrow Connector 33"/>
            <p:cNvCxnSpPr/>
            <p:nvPr/>
          </p:nvCxnSpPr>
          <p:spPr>
            <a:xfrm>
              <a:off x="1503443" y="5998845"/>
              <a:ext cx="794974" cy="3857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6143629"/>
                </p:ext>
              </p:extLst>
            </p:nvPr>
          </p:nvGraphicFramePr>
          <p:xfrm>
            <a:off x="1210485" y="4976729"/>
            <a:ext cx="353317" cy="1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1" name="Equation" r:id="rId19" imgW="241200" imgH="126720" progId="Equation.DSMT4">
                    <p:embed/>
                  </p:oleObj>
                </mc:Choice>
                <mc:Fallback>
                  <p:oleObj name="Equation" r:id="rId19" imgW="241200" imgH="12672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210485" y="4976729"/>
                          <a:ext cx="353317" cy="185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9610476"/>
                </p:ext>
              </p:extLst>
            </p:nvPr>
          </p:nvGraphicFramePr>
          <p:xfrm>
            <a:off x="1191576" y="5827095"/>
            <a:ext cx="353579" cy="203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2" name="Equation" r:id="rId7" imgW="241200" imgH="139680" progId="Equation.DSMT4">
                    <p:embed/>
                  </p:oleObj>
                </mc:Choice>
                <mc:Fallback>
                  <p:oleObj name="Equation" r:id="rId7" imgW="241200" imgH="13968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91576" y="5827095"/>
                          <a:ext cx="353579" cy="203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9183075"/>
                </p:ext>
              </p:extLst>
            </p:nvPr>
          </p:nvGraphicFramePr>
          <p:xfrm>
            <a:off x="2231650" y="4984765"/>
            <a:ext cx="272429" cy="216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3" name="Equation" r:id="rId21" imgW="203040" imgH="164880" progId="Equation.DSMT4">
                    <p:embed/>
                  </p:oleObj>
                </mc:Choice>
                <mc:Fallback>
                  <p:oleObj name="Equation" r:id="rId21" imgW="203040" imgH="16488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231650" y="4984765"/>
                          <a:ext cx="272429" cy="2162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3443635"/>
                </p:ext>
              </p:extLst>
            </p:nvPr>
          </p:nvGraphicFramePr>
          <p:xfrm>
            <a:off x="4411081" y="5010901"/>
            <a:ext cx="137464" cy="217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4" name="Equation" r:id="rId23" imgW="101520" imgH="164880" progId="Equation.DSMT4">
                    <p:embed/>
                  </p:oleObj>
                </mc:Choice>
                <mc:Fallback>
                  <p:oleObj name="Equation" r:id="rId23" imgW="101520" imgH="16488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411081" y="5010901"/>
                          <a:ext cx="137464" cy="2174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3061491"/>
                </p:ext>
              </p:extLst>
            </p:nvPr>
          </p:nvGraphicFramePr>
          <p:xfrm>
            <a:off x="2778753" y="5436929"/>
            <a:ext cx="219101" cy="221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5" name="Equation" r:id="rId13" imgW="139680" imgH="139680" progId="Equation.DSMT4">
                    <p:embed/>
                  </p:oleObj>
                </mc:Choice>
                <mc:Fallback>
                  <p:oleObj name="Equation" r:id="rId13" imgW="139680" imgH="13968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778753" y="5436929"/>
                          <a:ext cx="219101" cy="2217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0666994"/>
                </p:ext>
              </p:extLst>
            </p:nvPr>
          </p:nvGraphicFramePr>
          <p:xfrm>
            <a:off x="3809855" y="5484648"/>
            <a:ext cx="219364" cy="17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6" name="Equation" r:id="rId17" imgW="126720" imgH="101520" progId="Equation.DSMT4">
                    <p:embed/>
                  </p:oleObj>
                </mc:Choice>
                <mc:Fallback>
                  <p:oleObj name="Equation" r:id="rId17" imgW="126720" imgH="101520" progId="Equation.DSMT4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809855" y="5484648"/>
                          <a:ext cx="219364" cy="177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728208"/>
                </p:ext>
              </p:extLst>
            </p:nvPr>
          </p:nvGraphicFramePr>
          <p:xfrm>
            <a:off x="2265392" y="6311778"/>
            <a:ext cx="273678" cy="216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7" name="Equation" r:id="rId25" imgW="203040" imgH="164880" progId="Equation.DSMT4">
                    <p:embed/>
                  </p:oleObj>
                </mc:Choice>
                <mc:Fallback>
                  <p:oleObj name="Equation" r:id="rId25" imgW="203040" imgH="16488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265392" y="6311778"/>
                          <a:ext cx="273678" cy="2162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1018457"/>
                </p:ext>
              </p:extLst>
            </p:nvPr>
          </p:nvGraphicFramePr>
          <p:xfrm>
            <a:off x="3371353" y="5882904"/>
            <a:ext cx="169956" cy="216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8" name="Equation" r:id="rId27" imgW="126720" imgH="164880" progId="Equation.DSMT4">
                    <p:embed/>
                  </p:oleObj>
                </mc:Choice>
                <mc:Fallback>
                  <p:oleObj name="Equation" r:id="rId27" imgW="126720" imgH="16488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3371353" y="5882904"/>
                          <a:ext cx="169956" cy="2162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0" name="Straight Arrow Connector 49"/>
            <p:cNvCxnSpPr/>
            <p:nvPr/>
          </p:nvCxnSpPr>
          <p:spPr>
            <a:xfrm>
              <a:off x="3541308" y="6014402"/>
              <a:ext cx="794974" cy="3857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609106"/>
                </p:ext>
              </p:extLst>
            </p:nvPr>
          </p:nvGraphicFramePr>
          <p:xfrm>
            <a:off x="4322355" y="6269009"/>
            <a:ext cx="272429" cy="216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9" name="Equation" r:id="rId29" imgW="203040" imgH="164880" progId="Equation.DSMT4">
                    <p:embed/>
                  </p:oleObj>
                </mc:Choice>
                <mc:Fallback>
                  <p:oleObj name="Equation" r:id="rId29" imgW="203040" imgH="164880" progId="Equation.DSMT4">
                    <p:embed/>
                    <p:pic>
                      <p:nvPicPr>
                        <p:cNvPr id="49" name="Object 48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4322355" y="6269009"/>
                          <a:ext cx="272429" cy="2162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" name="Straight Arrow Connector 51"/>
            <p:cNvCxnSpPr/>
            <p:nvPr/>
          </p:nvCxnSpPr>
          <p:spPr>
            <a:xfrm flipV="1">
              <a:off x="4565949" y="6022492"/>
              <a:ext cx="761949" cy="3695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9734680"/>
                </p:ext>
              </p:extLst>
            </p:nvPr>
          </p:nvGraphicFramePr>
          <p:xfrm>
            <a:off x="2314731" y="5451582"/>
            <a:ext cx="170558" cy="233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0" name="Equation" r:id="rId11" imgW="126720" imgH="177480" progId="Equation.DSMT4">
                    <p:embed/>
                  </p:oleObj>
                </mc:Choice>
                <mc:Fallback>
                  <p:oleObj name="Equation" r:id="rId11" imgW="126720" imgH="17748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314731" y="5451582"/>
                          <a:ext cx="170558" cy="2337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4772498"/>
                </p:ext>
              </p:extLst>
            </p:nvPr>
          </p:nvGraphicFramePr>
          <p:xfrm>
            <a:off x="3368401" y="5427921"/>
            <a:ext cx="170558" cy="233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1" name="Equation" r:id="rId11" imgW="126720" imgH="177480" progId="Equation.DSMT4">
                    <p:embed/>
                  </p:oleObj>
                </mc:Choice>
                <mc:Fallback>
                  <p:oleObj name="Equation" r:id="rId11" imgW="126720" imgH="17748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368401" y="5427921"/>
                          <a:ext cx="170558" cy="2337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0580420"/>
                </p:ext>
              </p:extLst>
            </p:nvPr>
          </p:nvGraphicFramePr>
          <p:xfrm>
            <a:off x="4368686" y="5444249"/>
            <a:ext cx="170558" cy="233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2" name="Equation" r:id="rId11" imgW="126720" imgH="177480" progId="Equation.DSMT4">
                    <p:embed/>
                  </p:oleObj>
                </mc:Choice>
                <mc:Fallback>
                  <p:oleObj name="Equation" r:id="rId11" imgW="126720" imgH="177480" progId="Equation.DSMT4">
                    <p:embed/>
                    <p:pic>
                      <p:nvPicPr>
                        <p:cNvPr id="41" name="Object 40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368686" y="5444249"/>
                          <a:ext cx="170558" cy="2337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" name="Oval 81"/>
          <p:cNvSpPr/>
          <p:nvPr/>
        </p:nvSpPr>
        <p:spPr>
          <a:xfrm>
            <a:off x="1141530" y="2813621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92842" y="2697936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  <a:endParaRPr lang="en-US" sz="32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494368" y="2764562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18487" y="2674703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6" name="Oval 85"/>
          <p:cNvSpPr/>
          <p:nvPr/>
        </p:nvSpPr>
        <p:spPr>
          <a:xfrm>
            <a:off x="1089337" y="4503880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41530" y="4414021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  <a:endParaRPr lang="en-US" sz="32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3498190" y="4503880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38351" y="4414021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  <a:endParaRPr lang="en-US" sz="32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22767"/>
              </p:ext>
            </p:extLst>
          </p:nvPr>
        </p:nvGraphicFramePr>
        <p:xfrm>
          <a:off x="4228259" y="2787990"/>
          <a:ext cx="735037" cy="59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3" name="Equation" r:id="rId31" imgW="342720" imgH="279360" progId="Equation.DSMT4">
                  <p:embed/>
                </p:oleObj>
              </mc:Choice>
              <mc:Fallback>
                <p:oleObj name="Equation" r:id="rId31" imgW="342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228259" y="2787990"/>
                        <a:ext cx="735037" cy="598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95240"/>
              </p:ext>
            </p:extLst>
          </p:nvPr>
        </p:nvGraphicFramePr>
        <p:xfrm>
          <a:off x="1803757" y="2812575"/>
          <a:ext cx="11969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" name="Equation" r:id="rId33" imgW="558720" imgH="279360" progId="Equation.DSMT4">
                  <p:embed/>
                </p:oleObj>
              </mc:Choice>
              <mc:Fallback>
                <p:oleObj name="Equation" r:id="rId33" imgW="558720" imgH="279360" progId="Equation.DSMT4">
                  <p:embed/>
                  <p:pic>
                    <p:nvPicPr>
                      <p:cNvPr id="92" name="Object 9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803757" y="2812575"/>
                        <a:ext cx="1196975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589526"/>
              </p:ext>
            </p:extLst>
          </p:nvPr>
        </p:nvGraphicFramePr>
        <p:xfrm>
          <a:off x="1814737" y="4447976"/>
          <a:ext cx="89693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5" name="Equation" r:id="rId35" imgW="419040" imgH="279360" progId="Equation.DSMT4">
                  <p:embed/>
                </p:oleObj>
              </mc:Choice>
              <mc:Fallback>
                <p:oleObj name="Equation" r:id="rId35" imgW="419040" imgH="279360" progId="Equation.DSMT4">
                  <p:embed/>
                  <p:pic>
                    <p:nvPicPr>
                      <p:cNvPr id="93" name="Object 92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814737" y="4447976"/>
                        <a:ext cx="896938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844034"/>
              </p:ext>
            </p:extLst>
          </p:nvPr>
        </p:nvGraphicFramePr>
        <p:xfrm>
          <a:off x="4220230" y="4435475"/>
          <a:ext cx="95091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" name="Equation" r:id="rId37" imgW="444240" imgH="279360" progId="Equation.DSMT4">
                  <p:embed/>
                </p:oleObj>
              </mc:Choice>
              <mc:Fallback>
                <p:oleObj name="Equation" r:id="rId37" imgW="444240" imgH="279360" progId="Equation.DSMT4">
                  <p:embed/>
                  <p:pic>
                    <p:nvPicPr>
                      <p:cNvPr id="94" name="Object 93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220230" y="4435475"/>
                        <a:ext cx="950912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Rounded Rectangle 95"/>
          <p:cNvSpPr/>
          <p:nvPr/>
        </p:nvSpPr>
        <p:spPr>
          <a:xfrm>
            <a:off x="3323063" y="4287120"/>
            <a:ext cx="2018371" cy="9074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33454" y="110571"/>
            <a:ext cx="12051299" cy="1777207"/>
            <a:chOff x="33454" y="110571"/>
            <a:chExt cx="12051299" cy="1777207"/>
          </a:xfrm>
        </p:grpSpPr>
        <p:grpSp>
          <p:nvGrpSpPr>
            <p:cNvPr id="38" name="Group 37"/>
            <p:cNvGrpSpPr/>
            <p:nvPr/>
          </p:nvGrpSpPr>
          <p:grpSpPr>
            <a:xfrm>
              <a:off x="33454" y="110571"/>
              <a:ext cx="12051299" cy="1777207"/>
              <a:chOff x="33454" y="110571"/>
              <a:chExt cx="12051299" cy="177720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3454" y="110571"/>
                <a:ext cx="12051299" cy="1777207"/>
                <a:chOff x="156614" y="172819"/>
                <a:chExt cx="9443189" cy="1396750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689429" y="175686"/>
                  <a:ext cx="8910374" cy="1393883"/>
                </a:xfrm>
                <a:prstGeom prst="roundRect">
                  <a:avLst>
                    <a:gd name="adj" fmla="val 9218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31000">
                      <a:srgbClr val="FFE5D8">
                        <a:shade val="67500"/>
                        <a:satMod val="115000"/>
                      </a:srgb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74090" y="172819"/>
                  <a:ext cx="1376986" cy="13967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56614" y="209667"/>
                  <a:ext cx="1284471" cy="13070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2079502" y="491058"/>
                <a:ext cx="985230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vi-VN" sz="2400" b="1"/>
                  <a:t>Cho hàm số </a:t>
                </a:r>
                <a:r>
                  <a:rPr lang="vi-VN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vi-VN" sz="24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/>
                  <a:t>có </a:t>
                </a:r>
                <a:r>
                  <a:rPr lang="en-US" sz="2400" b="1" smtClean="0"/>
                  <a:t>bảng biến thiên hình bên. </a:t>
                </a:r>
                <a:r>
                  <a:rPr lang="vi-VN" sz="2400" b="1"/>
                  <a:t>Hàm số đã cho đồng biến trên khoảng </a:t>
                </a:r>
                <a:r>
                  <a:rPr lang="vi-VN" sz="2400" b="1"/>
                  <a:t>nào </a:t>
                </a:r>
                <a:r>
                  <a:rPr lang="en-US" sz="2400" b="1" smtClean="0"/>
                  <a:t>dưới</a:t>
                </a:r>
                <a:r>
                  <a:rPr lang="vi-VN" sz="2400" b="1" smtClean="0"/>
                  <a:t> </a:t>
                </a:r>
                <a:r>
                  <a:rPr lang="vi-VN" sz="2400" b="1"/>
                  <a:t>đây</a:t>
                </a:r>
                <a:r>
                  <a:rPr lang="vi-VN" sz="2400" b="1" smtClean="0"/>
                  <a:t>?</a:t>
                </a:r>
                <a:r>
                  <a:rPr lang="en-US" sz="2400" b="1" smtClean="0">
                    <a:latin typeface="+mj-lt"/>
                  </a:rPr>
                  <a:t>      </a:t>
                </a:r>
                <a:endParaRPr lang="vi-VN" sz="2400" b="1"/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 rot="7278492">
              <a:off x="272600" y="325275"/>
              <a:ext cx="1119441" cy="1338462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557571" y="168529"/>
              <a:ext cx="780356" cy="132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35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  <p:bldP spid="84" grpId="0" animBg="1"/>
      <p:bldP spid="85" grpId="0"/>
      <p:bldP spid="86" grpId="0" animBg="1"/>
      <p:bldP spid="87" grpId="0"/>
      <p:bldP spid="88" grpId="0" animBg="1"/>
      <p:bldP spid="89" grpId="0"/>
      <p:bldP spid="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54" y="110571"/>
            <a:ext cx="12051299" cy="1777207"/>
            <a:chOff x="33454" y="110571"/>
            <a:chExt cx="12051299" cy="1777207"/>
          </a:xfrm>
        </p:grpSpPr>
        <p:grpSp>
          <p:nvGrpSpPr>
            <p:cNvPr id="3" name="Group 2"/>
            <p:cNvGrpSpPr/>
            <p:nvPr/>
          </p:nvGrpSpPr>
          <p:grpSpPr>
            <a:xfrm>
              <a:off x="33454" y="110571"/>
              <a:ext cx="12051299" cy="1777207"/>
              <a:chOff x="156614" y="172819"/>
              <a:chExt cx="9443189" cy="139675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89429" y="175686"/>
                <a:ext cx="8910374" cy="1393883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FFE5D8">
                      <a:shade val="30000"/>
                      <a:satMod val="115000"/>
                    </a:srgbClr>
                  </a:gs>
                  <a:gs pos="31000">
                    <a:srgbClr val="FFE5D8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74090" y="172819"/>
                <a:ext cx="1376986" cy="1396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6614" y="209667"/>
                <a:ext cx="1284471" cy="13070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16104" y="326721"/>
                <a:ext cx="565490" cy="94336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7200" b="1" cap="none" spc="5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2</a:t>
                </a:r>
                <a:endParaRPr lang="en-US" sz="7200" b="1" cap="none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292778" y="491061"/>
              <a:ext cx="95510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400" b="1"/>
                <a:t>Cho hàm số 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 = </a:t>
              </a:r>
              <a:r>
                <a:rPr lang="vi-VN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smtClean="0"/>
                <a:t>có</a:t>
              </a:r>
              <a:r>
                <a:rPr lang="en-US" sz="2400" b="1" smtClean="0"/>
                <a:t> bảng xét dấu</a:t>
              </a:r>
              <a:r>
                <a:rPr lang="vi-VN" sz="2400" b="1" smtClean="0"/>
                <a:t> </a:t>
              </a:r>
              <a:r>
                <a:rPr lang="vi-VN" sz="2400" b="1"/>
                <a:t>đạo hàm </a:t>
              </a:r>
              <a:r>
                <a:rPr lang="en-US" sz="2400" b="1" smtClean="0"/>
                <a:t>hình bên</a:t>
              </a:r>
              <a:endPara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>
                  <a:latin typeface="+mj-lt"/>
                </a:rPr>
                <a:t> </a:t>
              </a:r>
              <a:r>
                <a:rPr lang="en-US" sz="2400" b="1" smtClean="0">
                  <a:latin typeface="+mj-lt"/>
                </a:rPr>
                <a:t>   </a:t>
              </a:r>
              <a:r>
                <a:rPr lang="en-US" sz="2400" b="1" smtClean="0"/>
                <a:t>Mệnh đề </a:t>
              </a:r>
              <a:r>
                <a:rPr lang="vi-VN" sz="2400" b="1" smtClean="0"/>
                <a:t>nào </a:t>
              </a:r>
              <a:r>
                <a:rPr lang="vi-VN" sz="2400" b="1"/>
                <a:t>dưới đây là đúng?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05071" y="2264620"/>
            <a:ext cx="8174054" cy="1425528"/>
            <a:chOff x="652168" y="4749483"/>
            <a:chExt cx="5001211" cy="1066802"/>
          </a:xfrm>
        </p:grpSpPr>
        <p:sp>
          <p:nvSpPr>
            <p:cNvPr id="11" name="Rectangle 10"/>
            <p:cNvSpPr/>
            <p:nvPr/>
          </p:nvSpPr>
          <p:spPr>
            <a:xfrm>
              <a:off x="652168" y="4749484"/>
              <a:ext cx="5001211" cy="1066801"/>
            </a:xfrm>
            <a:prstGeom prst="rect">
              <a:avLst/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28575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1159761" y="4749483"/>
              <a:ext cx="5539" cy="106680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5193734"/>
                </p:ext>
              </p:extLst>
            </p:nvPr>
          </p:nvGraphicFramePr>
          <p:xfrm>
            <a:off x="863034" y="5404196"/>
            <a:ext cx="268288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1" name="Equation" r:id="rId3" imgW="164880" imgH="203040" progId="Equation.DSMT4">
                    <p:embed/>
                  </p:oleObj>
                </mc:Choice>
                <mc:Fallback>
                  <p:oleObj name="Equation" r:id="rId3" imgW="164880" imgH="20304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63034" y="5404196"/>
                          <a:ext cx="268288" cy="325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076525"/>
                </p:ext>
              </p:extLst>
            </p:nvPr>
          </p:nvGraphicFramePr>
          <p:xfrm>
            <a:off x="873265" y="4923516"/>
            <a:ext cx="203488" cy="225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2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73265" y="4923516"/>
                          <a:ext cx="203488" cy="2251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1193425"/>
                </p:ext>
              </p:extLst>
            </p:nvPr>
          </p:nvGraphicFramePr>
          <p:xfrm>
            <a:off x="5247502" y="4961429"/>
            <a:ext cx="353579" cy="203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3" name="Equation" r:id="rId7" imgW="241200" imgH="139680" progId="Equation.DSMT4">
                    <p:embed/>
                  </p:oleObj>
                </mc:Choice>
                <mc:Fallback>
                  <p:oleObj name="Equation" r:id="rId7" imgW="241200" imgH="13968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247502" y="4961429"/>
                          <a:ext cx="353579" cy="203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Connector 16"/>
            <p:cNvCxnSpPr/>
            <p:nvPr/>
          </p:nvCxnSpPr>
          <p:spPr>
            <a:xfrm>
              <a:off x="652168" y="5253078"/>
              <a:ext cx="50012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52168" y="5816284"/>
              <a:ext cx="50012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8196031"/>
                </p:ext>
              </p:extLst>
            </p:nvPr>
          </p:nvGraphicFramePr>
          <p:xfrm>
            <a:off x="3349269" y="4926017"/>
            <a:ext cx="170558" cy="233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4" name="Equation" r:id="rId9" imgW="126720" imgH="177480" progId="Equation.DSMT4">
                    <p:embed/>
                  </p:oleObj>
                </mc:Choice>
                <mc:Fallback>
                  <p:oleObj name="Equation" r:id="rId9" imgW="126720" imgH="17748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349269" y="4926017"/>
                          <a:ext cx="170558" cy="2337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9218557"/>
                </p:ext>
              </p:extLst>
            </p:nvPr>
          </p:nvGraphicFramePr>
          <p:xfrm>
            <a:off x="4915883" y="5411496"/>
            <a:ext cx="219101" cy="221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5" name="Equation" r:id="rId11" imgW="139680" imgH="139680" progId="Equation.DSMT4">
                    <p:embed/>
                  </p:oleObj>
                </mc:Choice>
                <mc:Fallback>
                  <p:oleObj name="Equation" r:id="rId11" imgW="139680" imgH="13968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915883" y="5411496"/>
                          <a:ext cx="219101" cy="2217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9135876"/>
                </p:ext>
              </p:extLst>
            </p:nvPr>
          </p:nvGraphicFramePr>
          <p:xfrm>
            <a:off x="2772399" y="5479432"/>
            <a:ext cx="219364" cy="17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6" name="Equation" r:id="rId13" imgW="126720" imgH="101520" progId="Equation.DSMT4">
                    <p:embed/>
                  </p:oleObj>
                </mc:Choice>
                <mc:Fallback>
                  <p:oleObj name="Equation" r:id="rId13" imgW="126720" imgH="101520" progId="Equation.DSMT4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772399" y="5479432"/>
                          <a:ext cx="219364" cy="177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7119998"/>
                </p:ext>
              </p:extLst>
            </p:nvPr>
          </p:nvGraphicFramePr>
          <p:xfrm>
            <a:off x="1201707" y="4935004"/>
            <a:ext cx="353317" cy="1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7" name="Equation" r:id="rId15" imgW="241200" imgH="126720" progId="Equation.DSMT4">
                    <p:embed/>
                  </p:oleObj>
                </mc:Choice>
                <mc:Fallback>
                  <p:oleObj name="Equation" r:id="rId15" imgW="241200" imgH="12672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201707" y="4935004"/>
                          <a:ext cx="353317" cy="185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5171610"/>
                </p:ext>
              </p:extLst>
            </p:nvPr>
          </p:nvGraphicFramePr>
          <p:xfrm>
            <a:off x="2222872" y="4926350"/>
            <a:ext cx="272429" cy="216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8" name="Equation" r:id="rId17" imgW="203040" imgH="164880" progId="Equation.DSMT4">
                    <p:embed/>
                  </p:oleObj>
                </mc:Choice>
                <mc:Fallback>
                  <p:oleObj name="Equation" r:id="rId17" imgW="203040" imgH="16488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222872" y="4926350"/>
                          <a:ext cx="272429" cy="2162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5471623"/>
                </p:ext>
              </p:extLst>
            </p:nvPr>
          </p:nvGraphicFramePr>
          <p:xfrm>
            <a:off x="4368070" y="4952665"/>
            <a:ext cx="171205" cy="217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9" name="Equation" r:id="rId19" imgW="126720" imgH="164880" progId="Equation.DSMT4">
                    <p:embed/>
                  </p:oleObj>
                </mc:Choice>
                <mc:Fallback>
                  <p:oleObj name="Equation" r:id="rId19" imgW="126720" imgH="164880" progId="Equation.DSMT4">
                    <p:embed/>
                    <p:pic>
                      <p:nvPicPr>
                        <p:cNvPr id="41" name="Object 40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68070" y="4952665"/>
                          <a:ext cx="171205" cy="2174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8980344"/>
                </p:ext>
              </p:extLst>
            </p:nvPr>
          </p:nvGraphicFramePr>
          <p:xfrm>
            <a:off x="1693483" y="5464382"/>
            <a:ext cx="241011" cy="193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0" name="Equation" r:id="rId11" imgW="139680" imgH="139680" progId="Equation.DSMT4">
                    <p:embed/>
                  </p:oleObj>
                </mc:Choice>
                <mc:Fallback>
                  <p:oleObj name="Equation" r:id="rId11" imgW="139680" imgH="13968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93483" y="5464382"/>
                          <a:ext cx="241011" cy="1934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0727572"/>
                </p:ext>
              </p:extLst>
            </p:nvPr>
          </p:nvGraphicFramePr>
          <p:xfrm>
            <a:off x="3829608" y="5469525"/>
            <a:ext cx="219364" cy="17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1" name="Equation" r:id="rId13" imgW="126720" imgH="101520" progId="Equation.DSMT4">
                    <p:embed/>
                  </p:oleObj>
                </mc:Choice>
                <mc:Fallback>
                  <p:oleObj name="Equation" r:id="rId13" imgW="126720" imgH="10152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829608" y="5469525"/>
                          <a:ext cx="219364" cy="177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6711786"/>
                </p:ext>
              </p:extLst>
            </p:nvPr>
          </p:nvGraphicFramePr>
          <p:xfrm>
            <a:off x="2314731" y="5451582"/>
            <a:ext cx="170558" cy="233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2" name="Equation" r:id="rId9" imgW="126720" imgH="177480" progId="Equation.DSMT4">
                    <p:embed/>
                  </p:oleObj>
                </mc:Choice>
                <mc:Fallback>
                  <p:oleObj name="Equation" r:id="rId9" imgW="126720" imgH="177480" progId="Equation.DSMT4">
                    <p:embed/>
                    <p:pic>
                      <p:nvPicPr>
                        <p:cNvPr id="79" name="Object 7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314731" y="5451582"/>
                          <a:ext cx="170558" cy="2337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1024889"/>
                </p:ext>
              </p:extLst>
            </p:nvPr>
          </p:nvGraphicFramePr>
          <p:xfrm>
            <a:off x="4368686" y="5444249"/>
            <a:ext cx="170558" cy="233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3" name="Equation" r:id="rId9" imgW="126720" imgH="177480" progId="Equation.DSMT4">
                    <p:embed/>
                  </p:oleObj>
                </mc:Choice>
                <mc:Fallback>
                  <p:oleObj name="Equation" r:id="rId9" imgW="126720" imgH="177480" progId="Equation.DSMT4">
                    <p:embed/>
                    <p:pic>
                      <p:nvPicPr>
                        <p:cNvPr id="81" name="Object 8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368686" y="5444249"/>
                          <a:ext cx="170558" cy="2337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4" name="Straight Connector 63"/>
            <p:cNvCxnSpPr/>
            <p:nvPr/>
          </p:nvCxnSpPr>
          <p:spPr>
            <a:xfrm>
              <a:off x="3389582" y="5248837"/>
              <a:ext cx="640" cy="56744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447043" y="5248838"/>
              <a:ext cx="640" cy="56744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0"/>
          <p:cNvSpPr/>
          <p:nvPr/>
        </p:nvSpPr>
        <p:spPr>
          <a:xfrm>
            <a:off x="769130" y="4313803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0442" y="4198118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  <a:endParaRPr lang="en-US" sz="32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761231" y="4320044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85350" y="4230185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5" name="Oval 44"/>
          <p:cNvSpPr/>
          <p:nvPr/>
        </p:nvSpPr>
        <p:spPr>
          <a:xfrm>
            <a:off x="800651" y="5109333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2844" y="5019474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  <a:endParaRPr lang="en-US" sz="32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813617" y="5042975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53778" y="4953116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  <a:endParaRPr lang="en-US" sz="32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40189" y="4933649"/>
            <a:ext cx="5541459" cy="7864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408899" y="4327742"/>
            <a:ext cx="4999045" cy="598488"/>
            <a:chOff x="2656073" y="3981450"/>
            <a:chExt cx="4999045" cy="598488"/>
          </a:xfrm>
        </p:grpSpPr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2944513"/>
                </p:ext>
              </p:extLst>
            </p:nvPr>
          </p:nvGraphicFramePr>
          <p:xfrm>
            <a:off x="6429568" y="3981450"/>
            <a:ext cx="1225550" cy="59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4" name="Equation" r:id="rId21" imgW="571320" imgH="279360" progId="Equation.DSMT4">
                    <p:embed/>
                  </p:oleObj>
                </mc:Choice>
                <mc:Fallback>
                  <p:oleObj name="Equation" r:id="rId21" imgW="571320" imgH="279360" progId="Equation.DSMT4">
                    <p:embed/>
                    <p:pic>
                      <p:nvPicPr>
                        <p:cNvPr id="93" name="Object 92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429568" y="3981450"/>
                          <a:ext cx="1225550" cy="598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656073" y="4058877"/>
              <a:ext cx="39453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Hàm số nghịch biến trên khoảng 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449655" y="5085752"/>
            <a:ext cx="4658270" cy="598488"/>
            <a:chOff x="2656073" y="3993329"/>
            <a:chExt cx="4658270" cy="598488"/>
          </a:xfrm>
        </p:grpSpPr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3448215"/>
                </p:ext>
              </p:extLst>
            </p:nvPr>
          </p:nvGraphicFramePr>
          <p:xfrm>
            <a:off x="6252306" y="3993329"/>
            <a:ext cx="1062037" cy="59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5" name="Equation" r:id="rId23" imgW="495000" imgH="279360" progId="Equation.DSMT4">
                    <p:embed/>
                  </p:oleObj>
                </mc:Choice>
                <mc:Fallback>
                  <p:oleObj name="Equation" r:id="rId23" imgW="495000" imgH="279360" progId="Equation.DSMT4">
                    <p:embed/>
                    <p:pic>
                      <p:nvPicPr>
                        <p:cNvPr id="50" name="Object 49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252306" y="3993329"/>
                          <a:ext cx="1062037" cy="598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Rectangle 56"/>
            <p:cNvSpPr/>
            <p:nvPr/>
          </p:nvSpPr>
          <p:spPr>
            <a:xfrm>
              <a:off x="2656073" y="4058877"/>
              <a:ext cx="37593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Hàm </a:t>
              </a:r>
              <a:r>
                <a:rPr lang="en-US" sz="2000"/>
                <a:t>số </a:t>
              </a:r>
              <a:r>
                <a:rPr lang="en-US" sz="2000" smtClean="0"/>
                <a:t>đồng </a:t>
              </a:r>
              <a:r>
                <a:rPr lang="en-US" sz="2000"/>
                <a:t>biến trên khoảng 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427450" y="4329147"/>
            <a:ext cx="4594095" cy="598487"/>
            <a:chOff x="2656073" y="3992726"/>
            <a:chExt cx="4594095" cy="598487"/>
          </a:xfrm>
        </p:grpSpPr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4247241"/>
                </p:ext>
              </p:extLst>
            </p:nvPr>
          </p:nvGraphicFramePr>
          <p:xfrm>
            <a:off x="6270680" y="3992726"/>
            <a:ext cx="979488" cy="598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6" name="Equation" r:id="rId25" imgW="457200" imgH="279360" progId="Equation.DSMT4">
                    <p:embed/>
                  </p:oleObj>
                </mc:Choice>
                <mc:Fallback>
                  <p:oleObj name="Equation" r:id="rId25" imgW="457200" imgH="279360" progId="Equation.DSMT4">
                    <p:embed/>
                    <p:pic>
                      <p:nvPicPr>
                        <p:cNvPr id="56" name="Object 55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270680" y="3992726"/>
                          <a:ext cx="979488" cy="598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Rectangle 59"/>
            <p:cNvSpPr/>
            <p:nvPr/>
          </p:nvSpPr>
          <p:spPr>
            <a:xfrm>
              <a:off x="2656073" y="4058877"/>
              <a:ext cx="37593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Hàm </a:t>
              </a:r>
              <a:r>
                <a:rPr lang="en-US" sz="2000"/>
                <a:t>số </a:t>
              </a:r>
              <a:r>
                <a:rPr lang="en-US" sz="2000" smtClean="0"/>
                <a:t>đồng </a:t>
              </a:r>
              <a:r>
                <a:rPr lang="en-US" sz="2000"/>
                <a:t>biến trên khoảng 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442161" y="5052111"/>
            <a:ext cx="4579384" cy="598487"/>
            <a:chOff x="2656073" y="3981713"/>
            <a:chExt cx="4579384" cy="598487"/>
          </a:xfrm>
        </p:grpSpPr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3011353"/>
                </p:ext>
              </p:extLst>
            </p:nvPr>
          </p:nvGraphicFramePr>
          <p:xfrm>
            <a:off x="6446469" y="3981713"/>
            <a:ext cx="788988" cy="598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7" name="Equation" r:id="rId27" imgW="368280" imgH="279360" progId="Equation.DSMT4">
                    <p:embed/>
                  </p:oleObj>
                </mc:Choice>
                <mc:Fallback>
                  <p:oleObj name="Equation" r:id="rId27" imgW="368280" imgH="279360" progId="Equation.DSMT4">
                    <p:embed/>
                    <p:pic>
                      <p:nvPicPr>
                        <p:cNvPr id="50" name="Object 49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6446469" y="3981713"/>
                          <a:ext cx="788988" cy="598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Rectangle 62"/>
            <p:cNvSpPr/>
            <p:nvPr/>
          </p:nvSpPr>
          <p:spPr>
            <a:xfrm>
              <a:off x="2656073" y="4058877"/>
              <a:ext cx="39453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Hàm số nghịch biến trên khoảng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375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54" y="110571"/>
            <a:ext cx="12051299" cy="1777207"/>
            <a:chOff x="33454" y="110571"/>
            <a:chExt cx="12051299" cy="1777207"/>
          </a:xfrm>
        </p:grpSpPr>
        <p:grpSp>
          <p:nvGrpSpPr>
            <p:cNvPr id="3" name="Group 2"/>
            <p:cNvGrpSpPr/>
            <p:nvPr/>
          </p:nvGrpSpPr>
          <p:grpSpPr>
            <a:xfrm>
              <a:off x="33454" y="110571"/>
              <a:ext cx="12051299" cy="1777207"/>
              <a:chOff x="156614" y="172819"/>
              <a:chExt cx="9443189" cy="139675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89429" y="175686"/>
                <a:ext cx="8910374" cy="1393883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FFE5D8">
                      <a:shade val="30000"/>
                      <a:satMod val="115000"/>
                    </a:srgbClr>
                  </a:gs>
                  <a:gs pos="31000">
                    <a:srgbClr val="FFE5D8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74090" y="172819"/>
                <a:ext cx="1376986" cy="1396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6614" y="209667"/>
                <a:ext cx="1284471" cy="13070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16104" y="363005"/>
                <a:ext cx="565490" cy="94336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7200" b="1" cap="none" spc="5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3</a:t>
                </a:r>
                <a:endParaRPr lang="en-US" sz="7200" b="1" cap="none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173391" y="537226"/>
              <a:ext cx="95510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400" b="1"/>
                <a:t>Cho hàm số 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 = </a:t>
              </a:r>
              <a:r>
                <a:rPr lang="vi-VN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/>
                <a:t>có </a:t>
              </a:r>
              <a:r>
                <a:rPr lang="en-US" sz="2400" b="1" smtClean="0"/>
                <a:t>bảng biến thiên hình bên.</a:t>
              </a:r>
              <a:r>
                <a:rPr lang="en-US" sz="2400" b="1" smtClean="0">
                  <a:latin typeface="+mj-lt"/>
                </a:rPr>
                <a:t> </a:t>
              </a:r>
              <a:r>
                <a:rPr lang="en-US" sz="2400" b="1" smtClean="0"/>
                <a:t>Mệnh đề </a:t>
              </a:r>
              <a:r>
                <a:rPr lang="vi-VN" sz="2400" b="1" smtClean="0"/>
                <a:t>nào </a:t>
              </a:r>
              <a:r>
                <a:rPr lang="vi-VN" sz="2400" b="1"/>
                <a:t>dưới đây là đúng?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38837" y="1949098"/>
            <a:ext cx="7600626" cy="2116505"/>
            <a:chOff x="652168" y="4730485"/>
            <a:chExt cx="4550445" cy="1619133"/>
          </a:xfrm>
        </p:grpSpPr>
        <p:sp>
          <p:nvSpPr>
            <p:cNvPr id="11" name="Rectangle 10"/>
            <p:cNvSpPr/>
            <p:nvPr/>
          </p:nvSpPr>
          <p:spPr>
            <a:xfrm>
              <a:off x="652169" y="4749485"/>
              <a:ext cx="4550444" cy="1578585"/>
            </a:xfrm>
            <a:prstGeom prst="rect">
              <a:avLst/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28575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165301" y="4749483"/>
              <a:ext cx="0" cy="160013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984353"/>
                </p:ext>
              </p:extLst>
            </p:nvPr>
          </p:nvGraphicFramePr>
          <p:xfrm>
            <a:off x="863034" y="5238106"/>
            <a:ext cx="268288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2" name="Equation" r:id="rId3" imgW="164880" imgH="203040" progId="Equation.DSMT4">
                    <p:embed/>
                  </p:oleObj>
                </mc:Choice>
                <mc:Fallback>
                  <p:oleObj name="Equation" r:id="rId3" imgW="164880" imgH="20304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63034" y="5238106"/>
                          <a:ext cx="268288" cy="325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2694193"/>
                </p:ext>
              </p:extLst>
            </p:nvPr>
          </p:nvGraphicFramePr>
          <p:xfrm>
            <a:off x="882043" y="4828461"/>
            <a:ext cx="203488" cy="225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3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82043" y="4828461"/>
                          <a:ext cx="203488" cy="2251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8459788"/>
                </p:ext>
              </p:extLst>
            </p:nvPr>
          </p:nvGraphicFramePr>
          <p:xfrm>
            <a:off x="4712130" y="4890735"/>
            <a:ext cx="353579" cy="203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4" name="Equation" r:id="rId7" imgW="241200" imgH="139680" progId="Equation.DSMT4">
                    <p:embed/>
                  </p:oleObj>
                </mc:Choice>
                <mc:Fallback>
                  <p:oleObj name="Equation" r:id="rId7" imgW="241200" imgH="13968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12130" y="4890735"/>
                          <a:ext cx="353579" cy="203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Connector 16"/>
            <p:cNvCxnSpPr/>
            <p:nvPr/>
          </p:nvCxnSpPr>
          <p:spPr>
            <a:xfrm>
              <a:off x="652168" y="5162733"/>
              <a:ext cx="44931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52168" y="5591571"/>
              <a:ext cx="44931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1845323"/>
                </p:ext>
              </p:extLst>
            </p:nvPr>
          </p:nvGraphicFramePr>
          <p:xfrm>
            <a:off x="863034" y="6019828"/>
            <a:ext cx="227012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5" name="Equation" r:id="rId9" imgW="126720" imgH="164880" progId="Equation.DSMT4">
                    <p:embed/>
                  </p:oleObj>
                </mc:Choice>
                <mc:Fallback>
                  <p:oleObj name="Equation" r:id="rId9" imgW="126720" imgH="164880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63034" y="6019828"/>
                          <a:ext cx="227012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Straight Arrow Connector 19"/>
            <p:cNvCxnSpPr/>
            <p:nvPr/>
          </p:nvCxnSpPr>
          <p:spPr>
            <a:xfrm flipV="1">
              <a:off x="2843876" y="5755314"/>
              <a:ext cx="685685" cy="4885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0" idx="3"/>
            </p:cNvCxnSpPr>
            <p:nvPr/>
          </p:nvCxnSpPr>
          <p:spPr>
            <a:xfrm flipV="1">
              <a:off x="1563395" y="5821278"/>
              <a:ext cx="585943" cy="4354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8875798"/>
                </p:ext>
              </p:extLst>
            </p:nvPr>
          </p:nvGraphicFramePr>
          <p:xfrm>
            <a:off x="1210485" y="4839949"/>
            <a:ext cx="353317" cy="1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6" name="Equation" r:id="rId11" imgW="241200" imgH="126720" progId="Equation.DSMT4">
                    <p:embed/>
                  </p:oleObj>
                </mc:Choice>
                <mc:Fallback>
                  <p:oleObj name="Equation" r:id="rId11" imgW="241200" imgH="12672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10485" y="4839949"/>
                          <a:ext cx="353317" cy="185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7553238"/>
                </p:ext>
              </p:extLst>
            </p:nvPr>
          </p:nvGraphicFramePr>
          <p:xfrm>
            <a:off x="2065470" y="5611101"/>
            <a:ext cx="353579" cy="203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7" name="Equation" r:id="rId7" imgW="241200" imgH="139680" progId="Equation.DSMT4">
                    <p:embed/>
                  </p:oleObj>
                </mc:Choice>
                <mc:Fallback>
                  <p:oleObj name="Equation" r:id="rId7" imgW="241200" imgH="1396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65470" y="5611101"/>
                          <a:ext cx="353579" cy="203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4864347"/>
                </p:ext>
              </p:extLst>
            </p:nvPr>
          </p:nvGraphicFramePr>
          <p:xfrm>
            <a:off x="2226742" y="4730485"/>
            <a:ext cx="282148" cy="452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8" name="Equation" r:id="rId13" imgW="253800" imgH="419040" progId="Equation.DSMT4">
                    <p:embed/>
                  </p:oleObj>
                </mc:Choice>
                <mc:Fallback>
                  <p:oleObj name="Equation" r:id="rId13" imgW="253800" imgH="41904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226742" y="4730485"/>
                          <a:ext cx="282148" cy="4526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4477528"/>
                </p:ext>
              </p:extLst>
            </p:nvPr>
          </p:nvGraphicFramePr>
          <p:xfrm>
            <a:off x="3668921" y="4805882"/>
            <a:ext cx="154919" cy="234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9" name="Equation" r:id="rId15" imgW="114120" imgH="177480" progId="Equation.DSMT4">
                    <p:embed/>
                  </p:oleObj>
                </mc:Choice>
                <mc:Fallback>
                  <p:oleObj name="Equation" r:id="rId15" imgW="114120" imgH="177480" progId="Equation.DSMT4">
                    <p:embed/>
                    <p:pic>
                      <p:nvPicPr>
                        <p:cNvPr id="41" name="Object 40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668921" y="4805882"/>
                          <a:ext cx="154919" cy="234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3222991"/>
                </p:ext>
              </p:extLst>
            </p:nvPr>
          </p:nvGraphicFramePr>
          <p:xfrm>
            <a:off x="2884864" y="5279726"/>
            <a:ext cx="219101" cy="221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0" name="Equation" r:id="rId17" imgW="139680" imgH="139680" progId="Equation.DSMT4">
                    <p:embed/>
                  </p:oleObj>
                </mc:Choice>
                <mc:Fallback>
                  <p:oleObj name="Equation" r:id="rId17" imgW="139680" imgH="13968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884864" y="5279726"/>
                          <a:ext cx="219101" cy="2217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9558924"/>
                </p:ext>
              </p:extLst>
            </p:nvPr>
          </p:nvGraphicFramePr>
          <p:xfrm>
            <a:off x="4261560" y="5345983"/>
            <a:ext cx="219364" cy="17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1" name="Equation" r:id="rId19" imgW="126720" imgH="101520" progId="Equation.DSMT4">
                    <p:embed/>
                  </p:oleObj>
                </mc:Choice>
                <mc:Fallback>
                  <p:oleObj name="Equation" r:id="rId19" imgW="126720" imgH="10152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261560" y="5345983"/>
                          <a:ext cx="219364" cy="177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0306191"/>
                </p:ext>
              </p:extLst>
            </p:nvPr>
          </p:nvGraphicFramePr>
          <p:xfrm>
            <a:off x="3669276" y="5618517"/>
            <a:ext cx="169956" cy="216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2" name="Equation" r:id="rId21" imgW="126720" imgH="164880" progId="Equation.DSMT4">
                    <p:embed/>
                  </p:oleObj>
                </mc:Choice>
                <mc:Fallback>
                  <p:oleObj name="Equation" r:id="rId21" imgW="126720" imgH="164880" progId="Equation.DSMT4">
                    <p:embed/>
                    <p:pic>
                      <p:nvPicPr>
                        <p:cNvPr id="49" name="Object 48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669276" y="5618517"/>
                          <a:ext cx="169956" cy="2162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8000246"/>
                </p:ext>
              </p:extLst>
            </p:nvPr>
          </p:nvGraphicFramePr>
          <p:xfrm>
            <a:off x="3676251" y="5269293"/>
            <a:ext cx="170558" cy="233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3" name="Equation" r:id="rId23" imgW="126720" imgH="177480" progId="Equation.DSMT4">
                    <p:embed/>
                  </p:oleObj>
                </mc:Choice>
                <mc:Fallback>
                  <p:oleObj name="Equation" r:id="rId23" imgW="126720" imgH="177480" progId="Equation.DSMT4">
                    <p:embed/>
                    <p:pic>
                      <p:nvPicPr>
                        <p:cNvPr id="81" name="Object 80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676251" y="5269293"/>
                          <a:ext cx="170558" cy="2337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6917613"/>
                </p:ext>
              </p:extLst>
            </p:nvPr>
          </p:nvGraphicFramePr>
          <p:xfrm>
            <a:off x="1706234" y="5263286"/>
            <a:ext cx="219101" cy="221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4" name="Equation" r:id="rId17" imgW="139680" imgH="139680" progId="Equation.DSMT4">
                    <p:embed/>
                  </p:oleObj>
                </mc:Choice>
                <mc:Fallback>
                  <p:oleObj name="Equation" r:id="rId17" imgW="139680" imgH="13968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706234" y="5263286"/>
                          <a:ext cx="219101" cy="2217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5" name="Straight Connector 54"/>
            <p:cNvCxnSpPr/>
            <p:nvPr/>
          </p:nvCxnSpPr>
          <p:spPr>
            <a:xfrm>
              <a:off x="2402232" y="5164142"/>
              <a:ext cx="0" cy="113231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42167" y="5162733"/>
              <a:ext cx="0" cy="115078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1281747"/>
                </p:ext>
              </p:extLst>
            </p:nvPr>
          </p:nvGraphicFramePr>
          <p:xfrm>
            <a:off x="1210078" y="6163855"/>
            <a:ext cx="353317" cy="1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5" name="Equation" r:id="rId25" imgW="241200" imgH="126720" progId="Equation.DSMT4">
                    <p:embed/>
                  </p:oleObj>
                </mc:Choice>
                <mc:Fallback>
                  <p:oleObj name="Equation" r:id="rId25" imgW="241200" imgH="126720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10078" y="6163855"/>
                          <a:ext cx="353317" cy="185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9644440"/>
                </p:ext>
              </p:extLst>
            </p:nvPr>
          </p:nvGraphicFramePr>
          <p:xfrm>
            <a:off x="2465285" y="6163855"/>
            <a:ext cx="353317" cy="1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6" name="Equation" r:id="rId26" imgW="241200" imgH="126720" progId="Equation.DSMT4">
                    <p:embed/>
                  </p:oleObj>
                </mc:Choice>
                <mc:Fallback>
                  <p:oleObj name="Equation" r:id="rId26" imgW="241200" imgH="126720" progId="Equation.DSMT4">
                    <p:embed/>
                    <p:pic>
                      <p:nvPicPr>
                        <p:cNvPr id="60" name="Object 5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465285" y="6163855"/>
                          <a:ext cx="353317" cy="185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4365741"/>
                </p:ext>
              </p:extLst>
            </p:nvPr>
          </p:nvGraphicFramePr>
          <p:xfrm>
            <a:off x="4660368" y="6132939"/>
            <a:ext cx="353317" cy="1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7" name="Equation" r:id="rId27" imgW="241200" imgH="126720" progId="Equation.DSMT4">
                    <p:embed/>
                  </p:oleObj>
                </mc:Choice>
                <mc:Fallback>
                  <p:oleObj name="Equation" r:id="rId27" imgW="241200" imgH="126720" progId="Equation.DSMT4">
                    <p:embed/>
                    <p:pic>
                      <p:nvPicPr>
                        <p:cNvPr id="63" name="Object 6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660368" y="6132939"/>
                          <a:ext cx="353317" cy="185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Straight Arrow Connector 68"/>
            <p:cNvCxnSpPr/>
            <p:nvPr/>
          </p:nvCxnSpPr>
          <p:spPr>
            <a:xfrm>
              <a:off x="3864584" y="5740514"/>
              <a:ext cx="687994" cy="4825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0"/>
          <p:cNvSpPr/>
          <p:nvPr/>
        </p:nvSpPr>
        <p:spPr>
          <a:xfrm>
            <a:off x="265035" y="4551749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6347" y="4436064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  <a:endParaRPr lang="en-US" sz="32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26496" y="4643714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50615" y="4553855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5" name="Oval 44"/>
          <p:cNvSpPr/>
          <p:nvPr/>
        </p:nvSpPr>
        <p:spPr>
          <a:xfrm>
            <a:off x="265035" y="5815555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7228" y="5725696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  <a:endParaRPr lang="en-US" sz="32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795020" y="5769352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35181" y="5679493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  <a:endParaRPr lang="en-US" sz="32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588872" y="4456563"/>
            <a:ext cx="5305869" cy="9074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57562" y="4494600"/>
            <a:ext cx="4545130" cy="86379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214804" y="4688651"/>
            <a:ext cx="4551972" cy="55004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5314" y="5871303"/>
            <a:ext cx="4873558" cy="574234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295677" y="5620505"/>
            <a:ext cx="5619373" cy="82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54" y="110571"/>
            <a:ext cx="12051299" cy="1777207"/>
            <a:chOff x="33454" y="110571"/>
            <a:chExt cx="12051299" cy="1777207"/>
          </a:xfrm>
        </p:grpSpPr>
        <p:grpSp>
          <p:nvGrpSpPr>
            <p:cNvPr id="3" name="Group 2"/>
            <p:cNvGrpSpPr/>
            <p:nvPr/>
          </p:nvGrpSpPr>
          <p:grpSpPr>
            <a:xfrm>
              <a:off x="33454" y="110571"/>
              <a:ext cx="12051299" cy="1777207"/>
              <a:chOff x="156614" y="172819"/>
              <a:chExt cx="9443189" cy="139675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89429" y="175686"/>
                <a:ext cx="8910374" cy="1393883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FFE5D8">
                      <a:shade val="30000"/>
                      <a:satMod val="115000"/>
                    </a:srgbClr>
                  </a:gs>
                  <a:gs pos="31000">
                    <a:srgbClr val="FFE5D8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74090" y="172819"/>
                <a:ext cx="1376986" cy="1396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6614" y="209667"/>
                <a:ext cx="1284471" cy="13070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16104" y="305557"/>
                <a:ext cx="565490" cy="94336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7200" b="1" cap="none" spc="5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4</a:t>
                </a:r>
                <a:endParaRPr lang="en-US" sz="7200" b="1" cap="none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173391" y="464132"/>
              <a:ext cx="95510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400" b="1"/>
                <a:t>Cho hàm số 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 = </a:t>
              </a:r>
              <a:r>
                <a:rPr lang="vi-VN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smtClean="0"/>
                <a:t>có đồ thị là đường cong hình bên. Hàm số đã cho đồng biến trên khoảng nào dưới đây?</a:t>
              </a:r>
              <a:r>
                <a:rPr lang="en-US" sz="2400" b="1" smtClean="0">
                  <a:latin typeface="+mj-lt"/>
                </a:rPr>
                <a:t>      </a:t>
              </a:r>
              <a:endParaRPr lang="vi-VN" sz="2400" b="1"/>
            </a:p>
          </p:txBody>
        </p:sp>
      </p:grpSp>
      <p:sp>
        <p:nvSpPr>
          <p:cNvPr id="41" name="Oval 40"/>
          <p:cNvSpPr/>
          <p:nvPr/>
        </p:nvSpPr>
        <p:spPr>
          <a:xfrm>
            <a:off x="1463861" y="2611935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15173" y="2496250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  <a:endParaRPr lang="en-US" sz="32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40505" y="2642634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64624" y="2552775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5" name="Oval 44"/>
          <p:cNvSpPr/>
          <p:nvPr/>
        </p:nvSpPr>
        <p:spPr>
          <a:xfrm>
            <a:off x="1466903" y="4149248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19096" y="4059389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  <a:endParaRPr lang="en-US" sz="32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964650" y="4137996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4811" y="4048137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  <a:endParaRPr lang="en-US" sz="32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34481"/>
              </p:ext>
            </p:extLst>
          </p:nvPr>
        </p:nvGraphicFramePr>
        <p:xfrm>
          <a:off x="5674396" y="2666062"/>
          <a:ext cx="735037" cy="59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" imgW="342720" imgH="279360" progId="Equation.DSMT4">
                  <p:embed/>
                </p:oleObj>
              </mc:Choice>
              <mc:Fallback>
                <p:oleObj name="Equation" r:id="rId3" imgW="342720" imgH="279360" progId="Equation.DSMT4">
                  <p:embed/>
                  <p:pic>
                    <p:nvPicPr>
                      <p:cNvPr id="92" name="Object 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4396" y="2666062"/>
                        <a:ext cx="735037" cy="598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088607"/>
              </p:ext>
            </p:extLst>
          </p:nvPr>
        </p:nvGraphicFramePr>
        <p:xfrm>
          <a:off x="2126088" y="2610889"/>
          <a:ext cx="11969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5" imgW="558720" imgH="279360" progId="Equation.DSMT4">
                  <p:embed/>
                </p:oleObj>
              </mc:Choice>
              <mc:Fallback>
                <p:oleObj name="Equation" r:id="rId5" imgW="558720" imgH="279360" progId="Equation.DSMT4">
                  <p:embed/>
                  <p:pic>
                    <p:nvPicPr>
                      <p:cNvPr id="93" name="Object 9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6088" y="2610889"/>
                        <a:ext cx="1196975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21686"/>
              </p:ext>
            </p:extLst>
          </p:nvPr>
        </p:nvGraphicFramePr>
        <p:xfrm>
          <a:off x="2154392" y="4138613"/>
          <a:ext cx="950912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7" imgW="444240" imgH="279360" progId="Equation.DSMT4">
                  <p:embed/>
                </p:oleObj>
              </mc:Choice>
              <mc:Fallback>
                <p:oleObj name="Equation" r:id="rId7" imgW="444240" imgH="279360" progId="Equation.DSMT4">
                  <p:embed/>
                  <p:pic>
                    <p:nvPicPr>
                      <p:cNvPr id="94" name="Object 9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54392" y="4138613"/>
                        <a:ext cx="950912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376636"/>
              </p:ext>
            </p:extLst>
          </p:nvPr>
        </p:nvGraphicFramePr>
        <p:xfrm>
          <a:off x="5632450" y="4070350"/>
          <a:ext cx="10604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9" imgW="495000" imgH="279360" progId="Equation.DSMT4">
                  <p:embed/>
                </p:oleObj>
              </mc:Choice>
              <mc:Fallback>
                <p:oleObj name="Equation" r:id="rId9" imgW="495000" imgH="279360" progId="Equation.DSMT4">
                  <p:embed/>
                  <p:pic>
                    <p:nvPicPr>
                      <p:cNvPr id="95" name="Object 9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32450" y="4070350"/>
                        <a:ext cx="1060450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ounded Rectangle 52"/>
          <p:cNvSpPr/>
          <p:nvPr/>
        </p:nvSpPr>
        <p:spPr>
          <a:xfrm>
            <a:off x="1265870" y="3915851"/>
            <a:ext cx="2018371" cy="9074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1411" y="2334590"/>
            <a:ext cx="4012885" cy="29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54" y="110571"/>
            <a:ext cx="12051299" cy="1777207"/>
            <a:chOff x="33454" y="110571"/>
            <a:chExt cx="12051299" cy="1777207"/>
          </a:xfrm>
        </p:grpSpPr>
        <p:grpSp>
          <p:nvGrpSpPr>
            <p:cNvPr id="3" name="Group 2"/>
            <p:cNvGrpSpPr/>
            <p:nvPr/>
          </p:nvGrpSpPr>
          <p:grpSpPr>
            <a:xfrm>
              <a:off x="33454" y="110571"/>
              <a:ext cx="12051299" cy="1777207"/>
              <a:chOff x="156614" y="172819"/>
              <a:chExt cx="9443189" cy="139675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89429" y="175686"/>
                <a:ext cx="8910374" cy="1393883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FFE5D8">
                      <a:shade val="30000"/>
                      <a:satMod val="115000"/>
                    </a:srgbClr>
                  </a:gs>
                  <a:gs pos="31000">
                    <a:srgbClr val="FFE5D8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74090" y="172819"/>
                <a:ext cx="1376986" cy="1396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6614" y="209667"/>
                <a:ext cx="1284471" cy="13070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16104" y="305557"/>
                <a:ext cx="565490" cy="94336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7200" b="1" spc="5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5</a:t>
                </a:r>
                <a:endParaRPr lang="en-US" sz="7200" b="1" cap="none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173391" y="464132"/>
              <a:ext cx="95510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400" b="1"/>
                <a:t>Cho hàm số 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 = </a:t>
              </a:r>
              <a:r>
                <a:rPr lang="vi-VN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smtClean="0"/>
                <a:t>có đồ thị là đường cong hình bên. Hàm số đã cho có bao nhiêu điểm cực trị?</a:t>
              </a:r>
              <a:r>
                <a:rPr lang="en-US" sz="2400" b="1" smtClean="0">
                  <a:latin typeface="+mj-lt"/>
                </a:rPr>
                <a:t>      </a:t>
              </a:r>
              <a:endParaRPr lang="vi-VN" sz="2400" b="1"/>
            </a:p>
          </p:txBody>
        </p:sp>
      </p:grpSp>
      <p:sp>
        <p:nvSpPr>
          <p:cNvPr id="41" name="Oval 40"/>
          <p:cNvSpPr/>
          <p:nvPr/>
        </p:nvSpPr>
        <p:spPr>
          <a:xfrm>
            <a:off x="1463861" y="2611935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15173" y="2496250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  <a:endParaRPr lang="en-US" sz="32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40505" y="2642634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64624" y="2552775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5" name="Oval 44"/>
          <p:cNvSpPr/>
          <p:nvPr/>
        </p:nvSpPr>
        <p:spPr>
          <a:xfrm>
            <a:off x="1466903" y="4149248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19096" y="4059389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  <a:endParaRPr lang="en-US" sz="32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964650" y="4137996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4811" y="4048137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 smtClean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  <a:endParaRPr lang="en-US" sz="3200" b="1">
              <a:ln w="952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25400" dist="25400" dir="5400000" algn="t" rotWithShape="0">
                  <a:prstClr val="black">
                    <a:alpha val="47000"/>
                  </a:prstClr>
                </a:outerShdw>
              </a:effectLst>
              <a:latin typeface="VNI-DOS Sample Font 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702591"/>
              </p:ext>
            </p:extLst>
          </p:nvPr>
        </p:nvGraphicFramePr>
        <p:xfrm>
          <a:off x="5932488" y="2765348"/>
          <a:ext cx="2174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" imgW="101520" imgH="164880" progId="Equation.DSMT4">
                  <p:embed/>
                </p:oleObj>
              </mc:Choice>
              <mc:Fallback>
                <p:oleObj name="Equation" r:id="rId3" imgW="101520" imgH="16488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2488" y="2765348"/>
                        <a:ext cx="217487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11546"/>
              </p:ext>
            </p:extLst>
          </p:nvPr>
        </p:nvGraphicFramePr>
        <p:xfrm>
          <a:off x="2342299" y="2719388"/>
          <a:ext cx="273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2299" y="2719388"/>
                        <a:ext cx="2730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699200"/>
              </p:ext>
            </p:extLst>
          </p:nvPr>
        </p:nvGraphicFramePr>
        <p:xfrm>
          <a:off x="2282090" y="4260850"/>
          <a:ext cx="2714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2090" y="4260850"/>
                        <a:ext cx="271462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824818"/>
              </p:ext>
            </p:extLst>
          </p:nvPr>
        </p:nvGraphicFramePr>
        <p:xfrm>
          <a:off x="5928928" y="4178300"/>
          <a:ext cx="2444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28928" y="4178300"/>
                        <a:ext cx="24447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ounded Rectangle 52"/>
          <p:cNvSpPr/>
          <p:nvPr/>
        </p:nvSpPr>
        <p:spPr>
          <a:xfrm>
            <a:off x="4592830" y="3915057"/>
            <a:ext cx="2018371" cy="9074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6284" y="2113957"/>
            <a:ext cx="4104653" cy="30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54" y="110571"/>
            <a:ext cx="12051299" cy="1777207"/>
            <a:chOff x="33454" y="110571"/>
            <a:chExt cx="12051299" cy="1777207"/>
          </a:xfrm>
        </p:grpSpPr>
        <p:grpSp>
          <p:nvGrpSpPr>
            <p:cNvPr id="3" name="Group 2"/>
            <p:cNvGrpSpPr/>
            <p:nvPr/>
          </p:nvGrpSpPr>
          <p:grpSpPr>
            <a:xfrm>
              <a:off x="33454" y="110571"/>
              <a:ext cx="12051299" cy="1777207"/>
              <a:chOff x="156614" y="172819"/>
              <a:chExt cx="9443189" cy="139675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89429" y="175686"/>
                <a:ext cx="8910374" cy="1393883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FFE5D8">
                      <a:shade val="30000"/>
                      <a:satMod val="115000"/>
                    </a:srgbClr>
                  </a:gs>
                  <a:gs pos="31000">
                    <a:srgbClr val="FFE5D8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74090" y="172819"/>
                <a:ext cx="1376986" cy="1396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6614" y="209667"/>
                <a:ext cx="1284471" cy="13070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3432" y="450691"/>
                <a:ext cx="1234983" cy="72566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400" b="1" cap="none" spc="5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1.30</a:t>
                </a:r>
                <a:endParaRPr lang="en-US" sz="5400" b="1" cap="none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292778" y="491061"/>
              <a:ext cx="95510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400" b="1"/>
                <a:t>Cho hàm số 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 = </a:t>
              </a:r>
              <a:r>
                <a:rPr lang="vi-VN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/>
                <a:t>có đạo hàm trên khoảng 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a; b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). </a:t>
              </a:r>
              <a:endPara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>
                  <a:latin typeface="+mj-lt"/>
                </a:rPr>
                <a:t> </a:t>
              </a:r>
              <a:r>
                <a:rPr lang="en-US" sz="2400" b="1" smtClean="0">
                  <a:latin typeface="+mj-lt"/>
                </a:rPr>
                <a:t>     </a:t>
              </a:r>
              <a:r>
                <a:rPr lang="vi-VN" sz="2400" b="1" smtClean="0"/>
                <a:t>Phát </a:t>
              </a:r>
              <a:r>
                <a:rPr lang="vi-VN" sz="2400" b="1"/>
                <a:t>biểu nào dưới đây là đúng?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4619" y="1877768"/>
            <a:ext cx="11017381" cy="714501"/>
            <a:chOff x="1174619" y="1877768"/>
            <a:chExt cx="11017381" cy="714501"/>
          </a:xfrm>
        </p:grpSpPr>
        <p:sp>
          <p:nvSpPr>
            <p:cNvPr id="16" name="Rectangle 15"/>
            <p:cNvSpPr/>
            <p:nvPr/>
          </p:nvSpPr>
          <p:spPr>
            <a:xfrm>
              <a:off x="1783386" y="2086704"/>
              <a:ext cx="104086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/>
                <a:t> </a:t>
              </a:r>
              <a:r>
                <a:rPr lang="vi-VN" sz="2400" smtClean="0"/>
                <a:t>Nếu </a:t>
              </a:r>
              <a:r>
                <a:rPr lang="vi-VN" sz="2400" i="1">
                  <a:latin typeface="+mj-lt"/>
                </a:rPr>
                <a:t>f'(x) </a:t>
              </a:r>
              <a:r>
                <a:rPr lang="vi-VN" sz="2400">
                  <a:latin typeface="+mj-lt"/>
                </a:rPr>
                <a:t>≥ 0 </a:t>
              </a:r>
              <a:r>
                <a:rPr lang="vi-VN" sz="2400"/>
                <a:t>với mọi </a:t>
              </a:r>
              <a:r>
                <a:rPr lang="vi-VN" sz="2400" i="1">
                  <a:latin typeface="+mj-lt"/>
                </a:rPr>
                <a:t>x</a:t>
              </a:r>
              <a:r>
                <a:rPr lang="vi-VN" sz="2400">
                  <a:latin typeface="+mj-lt"/>
                </a:rPr>
                <a:t> </a:t>
              </a:r>
              <a:r>
                <a:rPr lang="vi-VN" sz="2400"/>
                <a:t>thuộc </a:t>
              </a:r>
              <a:r>
                <a:rPr lang="vi-VN" sz="2400">
                  <a:latin typeface="+mj-lt"/>
                </a:rPr>
                <a:t>(</a:t>
              </a:r>
              <a:r>
                <a:rPr lang="vi-VN" sz="2400" i="1">
                  <a:latin typeface="+mj-lt"/>
                </a:rPr>
                <a:t>a, b</a:t>
              </a:r>
              <a:r>
                <a:rPr lang="vi-VN" sz="2400">
                  <a:latin typeface="+mj-lt"/>
                </a:rPr>
                <a:t>) </a:t>
              </a:r>
              <a:r>
                <a:rPr lang="vi-VN" sz="2400" smtClean="0"/>
                <a:t>thì </a:t>
              </a:r>
              <a:r>
                <a:rPr lang="vi-VN" sz="2400"/>
                <a:t>hàm số </a:t>
              </a:r>
              <a:r>
                <a:rPr lang="vi-VN" sz="2400" i="1">
                  <a:latin typeface="+mj-lt"/>
                </a:rPr>
                <a:t>y = f(x) </a:t>
              </a:r>
              <a:r>
                <a:rPr lang="vi-VN" sz="2400"/>
                <a:t>đồng bi</a:t>
              </a:r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ế</a:t>
              </a:r>
              <a:r>
                <a:rPr lang="vi-VN" sz="2400"/>
                <a:t>n trên </a:t>
              </a:r>
              <a:r>
                <a:rPr lang="vi-VN" sz="2400">
                  <a:latin typeface="+mj-lt"/>
                </a:rPr>
                <a:t>(</a:t>
              </a:r>
              <a:r>
                <a:rPr lang="vi-VN" sz="2400" i="1">
                  <a:latin typeface="+mj-lt"/>
                </a:rPr>
                <a:t>a; b</a:t>
              </a:r>
              <a:r>
                <a:rPr lang="vi-VN" sz="2400">
                  <a:latin typeface="+mj-lt"/>
                </a:rPr>
                <a:t>).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174619" y="2016148"/>
              <a:ext cx="608767" cy="5761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70C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24885" y="1877768"/>
              <a:ext cx="386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600" b="1" smtClean="0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A</a:t>
              </a:r>
              <a:endParaRPr lang="en-US" sz="36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74619" y="3584940"/>
            <a:ext cx="11017381" cy="750019"/>
            <a:chOff x="1174619" y="3484866"/>
            <a:chExt cx="11017381" cy="7500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386" y="3588653"/>
              <a:ext cx="10408614" cy="646232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174619" y="3575118"/>
              <a:ext cx="608767" cy="5761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08843" y="3484866"/>
              <a:ext cx="386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600" b="1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74619" y="2755418"/>
            <a:ext cx="10982658" cy="666373"/>
            <a:chOff x="1174619" y="2722266"/>
            <a:chExt cx="10982658" cy="666373"/>
          </a:xfrm>
        </p:grpSpPr>
        <p:sp>
          <p:nvSpPr>
            <p:cNvPr id="17" name="Rectangle 16"/>
            <p:cNvSpPr/>
            <p:nvPr/>
          </p:nvSpPr>
          <p:spPr>
            <a:xfrm>
              <a:off x="1783386" y="2899631"/>
              <a:ext cx="1037389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/>
                <a:t> </a:t>
              </a:r>
              <a:r>
                <a:rPr lang="vi-VN" sz="2400" smtClean="0"/>
                <a:t>Nếu </a:t>
              </a:r>
              <a:r>
                <a:rPr lang="vi-VN" sz="2400" i="1">
                  <a:latin typeface="+mj-lt"/>
                </a:rPr>
                <a:t>f'(x) </a:t>
              </a:r>
              <a:r>
                <a:rPr lang="vi-VN" sz="2400">
                  <a:latin typeface="+mj-lt"/>
                </a:rPr>
                <a:t>&gt; 0 </a:t>
              </a:r>
              <a:r>
                <a:rPr lang="vi-VN" sz="2400"/>
                <a:t>với mọi </a:t>
              </a:r>
              <a:r>
                <a:rPr lang="vi-VN" sz="2400" i="1">
                  <a:latin typeface="+mj-lt"/>
                </a:rPr>
                <a:t>x</a:t>
              </a:r>
              <a:r>
                <a:rPr lang="vi-VN" sz="2400"/>
                <a:t> thuộc </a:t>
              </a:r>
              <a:r>
                <a:rPr lang="vi-VN" sz="2400">
                  <a:latin typeface="+mj-lt"/>
                </a:rPr>
                <a:t>(</a:t>
              </a:r>
              <a:r>
                <a:rPr lang="vi-VN" sz="2400" i="1">
                  <a:latin typeface="+mj-lt"/>
                </a:rPr>
                <a:t>a, b</a:t>
              </a:r>
              <a:r>
                <a:rPr lang="vi-VN" sz="2400">
                  <a:latin typeface="+mj-lt"/>
                </a:rPr>
                <a:t>) </a:t>
              </a:r>
              <a:r>
                <a:rPr lang="vi-VN" sz="2400"/>
                <a:t>thì hàm số </a:t>
              </a:r>
              <a:r>
                <a:rPr lang="vi-VN" sz="2400" i="1">
                  <a:latin typeface="+mj-lt"/>
                </a:rPr>
                <a:t>y = f(x) </a:t>
              </a:r>
              <a:r>
                <a:rPr lang="vi-VN" sz="2400"/>
                <a:t>đồng biến trên </a:t>
              </a:r>
              <a:r>
                <a:rPr lang="vi-VN" sz="2400">
                  <a:latin typeface="+mj-lt"/>
                </a:rPr>
                <a:t>(</a:t>
              </a:r>
              <a:r>
                <a:rPr lang="vi-VN" sz="2400" i="1">
                  <a:latin typeface="+mj-lt"/>
                </a:rPr>
                <a:t>a, b</a:t>
              </a:r>
              <a:r>
                <a:rPr lang="vi-VN" sz="2400">
                  <a:latin typeface="+mj-lt"/>
                </a:rPr>
                <a:t>).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1174619" y="2812518"/>
              <a:ext cx="608767" cy="5761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70C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36917" y="2722266"/>
              <a:ext cx="386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600" b="1" smtClean="0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B</a:t>
              </a:r>
              <a:endParaRPr lang="en-US" sz="36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74619" y="4457201"/>
            <a:ext cx="11102745" cy="725263"/>
            <a:chOff x="1174748" y="4259154"/>
            <a:chExt cx="11102745" cy="72526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3386" y="4338185"/>
              <a:ext cx="10494107" cy="646232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174748" y="4349406"/>
              <a:ext cx="608767" cy="5761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25014" y="4259154"/>
              <a:ext cx="386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600" b="1" smtClean="0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D</a:t>
              </a:r>
              <a:endParaRPr lang="en-US" sz="36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985173" y="2731488"/>
            <a:ext cx="11099580" cy="829522"/>
          </a:xfrm>
          <a:prstGeom prst="roundRect">
            <a:avLst>
              <a:gd name="adj" fmla="val 2204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82" t="5048" r="2227" b="7357"/>
          <a:stretch/>
        </p:blipFill>
        <p:spPr>
          <a:xfrm>
            <a:off x="4705590" y="5467383"/>
            <a:ext cx="7379163" cy="1375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1072" y="5475317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smtClean="0"/>
              <a:t>Định Lý SGK:</a:t>
            </a:r>
            <a:endParaRPr lang="en-US" sz="24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328" y="5071388"/>
            <a:ext cx="1298561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76291"/>
            <a:ext cx="12099072" cy="1773991"/>
            <a:chOff x="0" y="76291"/>
            <a:chExt cx="12099072" cy="1773991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111512"/>
              <a:ext cx="12099072" cy="1738770"/>
              <a:chOff x="-252274" y="4905332"/>
              <a:chExt cx="12099072" cy="173877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59301" y="4922893"/>
                <a:ext cx="11387497" cy="1721209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CDE0C9">
                      <a:shade val="30000"/>
                      <a:satMod val="115000"/>
                    </a:srgbClr>
                  </a:gs>
                  <a:gs pos="35000">
                    <a:srgbClr val="CDE0C9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-126019" y="4905332"/>
                <a:ext cx="1633016" cy="17387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-252274" y="4968299"/>
                <a:ext cx="1661530" cy="15905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217744" y="5216472"/>
                <a:ext cx="160402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spc="67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1.31</a:t>
                </a:r>
                <a:endParaRPr lang="en-US" sz="5400" b="1" spc="67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505971"/>
                </p:ext>
              </p:extLst>
            </p:nvPr>
          </p:nvGraphicFramePr>
          <p:xfrm>
            <a:off x="3935502" y="512480"/>
            <a:ext cx="2477346" cy="517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" name="Equation" r:id="rId3" imgW="1155600" imgH="241200" progId="Equation.DSMT4">
                    <p:embed/>
                  </p:oleObj>
                </mc:Choice>
                <mc:Fallback>
                  <p:oleObj name="Equation" r:id="rId3" imgW="11556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35502" y="512480"/>
                          <a:ext cx="2477346" cy="5172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7201271"/>
                </p:ext>
              </p:extLst>
            </p:nvPr>
          </p:nvGraphicFramePr>
          <p:xfrm>
            <a:off x="3935502" y="944544"/>
            <a:ext cx="1281112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7" name="Equation" r:id="rId5" imgW="596880" imgH="419040" progId="Equation.DSMT4">
                    <p:embed/>
                  </p:oleObj>
                </mc:Choice>
                <mc:Fallback>
                  <p:oleObj name="Equation" r:id="rId5" imgW="596880" imgH="41904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35502" y="944544"/>
                          <a:ext cx="1281112" cy="898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8993459"/>
                </p:ext>
              </p:extLst>
            </p:nvPr>
          </p:nvGraphicFramePr>
          <p:xfrm>
            <a:off x="8427408" y="470638"/>
            <a:ext cx="1960563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" name="Equation" r:id="rId7" imgW="914400" imgH="241200" progId="Equation.DSMT4">
                    <p:embed/>
                  </p:oleObj>
                </mc:Choice>
                <mc:Fallback>
                  <p:oleObj name="Equation" r:id="rId7" imgW="914400" imgH="24120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427408" y="470638"/>
                          <a:ext cx="1960563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0690526"/>
                </p:ext>
              </p:extLst>
            </p:nvPr>
          </p:nvGraphicFramePr>
          <p:xfrm>
            <a:off x="8423472" y="1138921"/>
            <a:ext cx="2151063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" name="Equation" r:id="rId9" imgW="1002960" imgH="241200" progId="Equation.DSMT4">
                    <p:embed/>
                  </p:oleObj>
                </mc:Choice>
                <mc:Fallback>
                  <p:oleObj name="Equation" r:id="rId9" imgW="1002960" imgH="24120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423472" y="1138921"/>
                          <a:ext cx="2151063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26844" y="76291"/>
              <a:ext cx="6596444" cy="554356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3355543" y="1223717"/>
              <a:ext cx="465029" cy="41616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ED7D3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2655" y="1154894"/>
              <a:ext cx="351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2400" b="1" smtClean="0">
                  <a:ln w="9525">
                    <a:solidFill>
                      <a:schemeClr val="bg1"/>
                    </a:solidFill>
                  </a:ln>
                  <a:solidFill>
                    <a:srgbClr val="D26106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B</a:t>
              </a:r>
              <a:endPara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807457" y="581929"/>
              <a:ext cx="443614" cy="41616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ED7D3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29436" y="525138"/>
              <a:ext cx="381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2400" b="1">
                  <a:ln w="9525">
                    <a:solidFill>
                      <a:schemeClr val="bg1"/>
                    </a:solidFill>
                  </a:ln>
                  <a:solidFill>
                    <a:srgbClr val="D26106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3351168" y="576020"/>
              <a:ext cx="465029" cy="4355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ED7D3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88280" y="513856"/>
              <a:ext cx="351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2400" b="1" smtClean="0">
                  <a:ln w="9525">
                    <a:solidFill>
                      <a:schemeClr val="bg1"/>
                    </a:solidFill>
                  </a:ln>
                  <a:solidFill>
                    <a:srgbClr val="D26106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A</a:t>
              </a:r>
              <a:endPara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807134" y="1235509"/>
              <a:ext cx="465029" cy="41616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ED7D3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44246" y="1177196"/>
              <a:ext cx="351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2400" b="1">
                  <a:ln w="9525">
                    <a:solidFill>
                      <a:schemeClr val="bg1"/>
                    </a:solidFill>
                  </a:ln>
                  <a:solidFill>
                    <a:srgbClr val="D26106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8660" y="1996899"/>
            <a:ext cx="1298561" cy="310923"/>
          </a:xfrm>
          <a:prstGeom prst="rect">
            <a:avLst/>
          </a:prstGeom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867364"/>
              </p:ext>
            </p:extLst>
          </p:nvPr>
        </p:nvGraphicFramePr>
        <p:xfrm>
          <a:off x="3739587" y="2905471"/>
          <a:ext cx="606901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Equation" r:id="rId13" imgW="2831760" imgH="317160" progId="Equation.DSMT4">
                  <p:embed/>
                </p:oleObj>
              </mc:Choice>
              <mc:Fallback>
                <p:oleObj name="Equation" r:id="rId13" imgW="2831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39587" y="2905471"/>
                        <a:ext cx="6069013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1989328" y="2447931"/>
            <a:ext cx="4209297" cy="517249"/>
            <a:chOff x="703673" y="2876977"/>
            <a:chExt cx="4209297" cy="517249"/>
          </a:xfrm>
        </p:grpSpPr>
        <p:sp>
          <p:nvSpPr>
            <p:cNvPr id="29" name="TextBox 28"/>
            <p:cNvSpPr txBox="1"/>
            <p:nvPr/>
          </p:nvSpPr>
          <p:spPr>
            <a:xfrm>
              <a:off x="703673" y="2932561"/>
              <a:ext cx="1896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Xét hàm số:</a:t>
              </a:r>
              <a:endParaRPr lang="en-US" sz="2400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8119689"/>
                </p:ext>
              </p:extLst>
            </p:nvPr>
          </p:nvGraphicFramePr>
          <p:xfrm>
            <a:off x="2435624" y="2876977"/>
            <a:ext cx="2477346" cy="517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" name="Equation" r:id="rId15" imgW="1155600" imgH="241200" progId="Equation.DSMT4">
                    <p:embed/>
                  </p:oleObj>
                </mc:Choice>
                <mc:Fallback>
                  <p:oleObj name="Equation" r:id="rId15" imgW="1155600" imgH="24120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35624" y="2876977"/>
                          <a:ext cx="2477346" cy="5172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Rounded Rectangle 32"/>
          <p:cNvSpPr/>
          <p:nvPr/>
        </p:nvSpPr>
        <p:spPr>
          <a:xfrm>
            <a:off x="3133492" y="526393"/>
            <a:ext cx="3445727" cy="5590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89328" y="3618413"/>
                <a:ext cx="43685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Do đó, hàm nghịch biến trên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28" y="3618413"/>
                <a:ext cx="4368504" cy="461665"/>
              </a:xfrm>
              <a:prstGeom prst="rect">
                <a:avLst/>
              </a:prstGeom>
              <a:blipFill>
                <a:blip r:embed="rId16"/>
                <a:stretch>
                  <a:fillRect l="-209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7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943</Words>
  <Application>Microsoft Office PowerPoint</Application>
  <PresentationFormat>Widescreen</PresentationFormat>
  <Paragraphs>137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.VnCentury SchoolbookH</vt:lpstr>
      <vt:lpstr>Arial</vt:lpstr>
      <vt:lpstr>Calibri</vt:lpstr>
      <vt:lpstr>Cambria Math</vt:lpstr>
      <vt:lpstr>Times New Roman</vt:lpstr>
      <vt:lpstr>VNI-DOS Sample Font 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148</cp:revision>
  <dcterms:created xsi:type="dcterms:W3CDTF">2023-05-22T08:04:31Z</dcterms:created>
  <dcterms:modified xsi:type="dcterms:W3CDTF">2024-05-28T02:33:51Z</dcterms:modified>
</cp:coreProperties>
</file>