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43" r:id="rId2"/>
    <p:sldId id="256" r:id="rId3"/>
    <p:sldId id="342" r:id="rId4"/>
    <p:sldId id="332" r:id="rId5"/>
    <p:sldId id="340" r:id="rId6"/>
    <p:sldId id="341" r:id="rId7"/>
    <p:sldId id="335" r:id="rId8"/>
    <p:sldId id="298" r:id="rId9"/>
    <p:sldId id="325" r:id="rId10"/>
    <p:sldId id="336" r:id="rId11"/>
    <p:sldId id="337" r:id="rId12"/>
    <p:sldId id="338" r:id="rId13"/>
    <p:sldId id="314" r:id="rId14"/>
    <p:sldId id="33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EF4B66"/>
    <a:srgbClr val="F37D91"/>
    <a:srgbClr val="F7A5A5"/>
    <a:srgbClr val="FBCDCD"/>
    <a:srgbClr val="7192A9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2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122645"/>
            <a:ext cx="936642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next to a sentence if it relates to a timetable, schedule or plan, and B if it is an unplanned future action.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3412" y="11739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197" y="10713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83496" y="2172481"/>
            <a:ext cx="9533166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1.</a:t>
            </a:r>
            <a:r>
              <a:rPr lang="en-US" smtClean="0"/>
              <a:t> We</a:t>
            </a:r>
            <a:r>
              <a:rPr lang="en-US" u="sng" smtClean="0"/>
              <a:t>’ll </a:t>
            </a:r>
            <a:r>
              <a:rPr lang="en-US" u="sng" dirty="0" smtClean="0"/>
              <a:t>go</a:t>
            </a:r>
            <a:r>
              <a:rPr lang="en-US" dirty="0" smtClean="0"/>
              <a:t> to Costco to return this suitcase.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2.</a:t>
            </a:r>
            <a:r>
              <a:rPr lang="en-US" smtClean="0"/>
              <a:t> Look! We </a:t>
            </a:r>
            <a:r>
              <a:rPr lang="en-US" u="sng" smtClean="0"/>
              <a:t>have</a:t>
            </a:r>
            <a:r>
              <a:rPr lang="en-US" smtClean="0"/>
              <a:t> a whole afternoon for shopping on the second day of our tour.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3.</a:t>
            </a:r>
            <a:r>
              <a:rPr lang="en-US" smtClean="0"/>
              <a:t> The </a:t>
            </a:r>
            <a:r>
              <a:rPr lang="en-US" dirty="0" smtClean="0"/>
              <a:t>summer sales </a:t>
            </a:r>
            <a:r>
              <a:rPr lang="en-US" u="sng" dirty="0" smtClean="0"/>
              <a:t>end</a:t>
            </a:r>
            <a:r>
              <a:rPr lang="en-US" dirty="0" smtClean="0"/>
              <a:t> next Sunday.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4.</a:t>
            </a:r>
            <a:r>
              <a:rPr lang="en-US" smtClean="0"/>
              <a:t> Listen </a:t>
            </a:r>
            <a:r>
              <a:rPr lang="en-US" dirty="0" smtClean="0"/>
              <a:t>to the announcement. The train </a:t>
            </a:r>
            <a:r>
              <a:rPr lang="en-US" u="sng" dirty="0" smtClean="0"/>
              <a:t>doesn’t leave</a:t>
            </a:r>
            <a:r>
              <a:rPr lang="en-US" dirty="0" smtClean="0"/>
              <a:t> till 12:00.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5.</a:t>
            </a:r>
            <a:r>
              <a:rPr lang="en-US" smtClean="0"/>
              <a:t> I’m </a:t>
            </a:r>
            <a:r>
              <a:rPr lang="en-US" dirty="0" smtClean="0"/>
              <a:t>too busy today, so we</a:t>
            </a:r>
            <a:r>
              <a:rPr lang="en-US" u="sng" dirty="0" smtClean="0"/>
              <a:t>’ll go </a:t>
            </a:r>
            <a:r>
              <a:rPr lang="en-US" dirty="0" smtClean="0"/>
              <a:t>shopping on Tuesday.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290468" y="2733964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276618" y="3440546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336654" y="4784445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355124" y="5495644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373598" y="6206846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498016" y="2172481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499844" y="2910063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546030" y="4256676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529115" y="4957814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558052" y="5665700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23981"/>
            <a:ext cx="70980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17216" y="1873525"/>
            <a:ext cx="1115017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1. </a:t>
            </a:r>
            <a:r>
              <a:rPr lang="en-US" sz="3000" smtClean="0"/>
              <a:t>The </a:t>
            </a:r>
            <a:r>
              <a:rPr lang="en-US" sz="3000" dirty="0" smtClean="0"/>
              <a:t>supermarket in my </a:t>
            </a:r>
            <a:r>
              <a:rPr lang="en-US" sz="3000" smtClean="0"/>
              <a:t>neighbourhood </a:t>
            </a:r>
            <a:r>
              <a:rPr lang="en-US" sz="3000" i="1" smtClean="0">
                <a:solidFill>
                  <a:srgbClr val="7030A0"/>
                </a:solidFill>
              </a:rPr>
              <a:t>opens / </a:t>
            </a:r>
            <a:r>
              <a:rPr lang="en-US" sz="3000" i="1" dirty="0" smtClean="0">
                <a:solidFill>
                  <a:srgbClr val="7030A0"/>
                </a:solidFill>
              </a:rPr>
              <a:t>will open </a:t>
            </a:r>
            <a:r>
              <a:rPr lang="en-US" sz="3000" dirty="0" smtClean="0"/>
              <a:t>longer hours than the one in yours.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2.</a:t>
            </a:r>
            <a:r>
              <a:rPr lang="en-US" sz="3000" smtClean="0"/>
              <a:t> Don’t </a:t>
            </a:r>
            <a:r>
              <a:rPr lang="en-US" sz="3000" dirty="0" smtClean="0"/>
              <a:t>worry. </a:t>
            </a:r>
            <a:r>
              <a:rPr lang="en-US" sz="3000" smtClean="0"/>
              <a:t>I </a:t>
            </a:r>
            <a:r>
              <a:rPr lang="en-US" sz="3000" i="1" smtClean="0">
                <a:solidFill>
                  <a:srgbClr val="7030A0"/>
                </a:solidFill>
              </a:rPr>
              <a:t>make / will </a:t>
            </a:r>
            <a:r>
              <a:rPr lang="en-US" sz="3000" i="1" dirty="0" smtClean="0">
                <a:solidFill>
                  <a:srgbClr val="7030A0"/>
                </a:solidFill>
              </a:rPr>
              <a:t>make </a:t>
            </a:r>
            <a:r>
              <a:rPr lang="en-US" sz="3000" dirty="0" smtClean="0"/>
              <a:t>a shopping list, and you just give it to the shop owner.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3.</a:t>
            </a:r>
            <a:r>
              <a:rPr lang="en-US" sz="3000" smtClean="0"/>
              <a:t> We </a:t>
            </a:r>
            <a:r>
              <a:rPr lang="en-US" sz="3000" i="1" smtClean="0">
                <a:solidFill>
                  <a:srgbClr val="7030A0"/>
                </a:solidFill>
              </a:rPr>
              <a:t>don’t buy / </a:t>
            </a:r>
            <a:r>
              <a:rPr lang="en-US" sz="3000" i="1" dirty="0" smtClean="0">
                <a:solidFill>
                  <a:srgbClr val="7030A0"/>
                </a:solidFill>
              </a:rPr>
              <a:t>won’t buy </a:t>
            </a:r>
            <a:r>
              <a:rPr lang="en-US" sz="3000" dirty="0" smtClean="0"/>
              <a:t>a birthday cake this year. We can bake one at home.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4.</a:t>
            </a:r>
            <a:r>
              <a:rPr lang="en-US" sz="3000" smtClean="0"/>
              <a:t> The </a:t>
            </a:r>
            <a:r>
              <a:rPr lang="en-US" sz="3000" dirty="0" smtClean="0"/>
              <a:t>bus schedule says that </a:t>
            </a:r>
            <a:r>
              <a:rPr lang="en-US" sz="3000" smtClean="0"/>
              <a:t>there </a:t>
            </a:r>
            <a:r>
              <a:rPr lang="en-US" sz="3000" i="1">
                <a:solidFill>
                  <a:srgbClr val="7030A0"/>
                </a:solidFill>
              </a:rPr>
              <a:t>is / </a:t>
            </a:r>
            <a:r>
              <a:rPr lang="en-US" sz="3000" i="1" dirty="0">
                <a:solidFill>
                  <a:srgbClr val="7030A0"/>
                </a:solidFill>
              </a:rPr>
              <a:t>will be </a:t>
            </a:r>
            <a:r>
              <a:rPr lang="en-US" sz="3000" dirty="0" smtClean="0"/>
              <a:t>a bus to Aeon at 10:05.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5.</a:t>
            </a:r>
            <a:r>
              <a:rPr lang="en-US" sz="3000" smtClean="0"/>
              <a:t> Look </a:t>
            </a:r>
            <a:r>
              <a:rPr lang="en-US" sz="3000" dirty="0" smtClean="0"/>
              <a:t>at the advertisement</a:t>
            </a:r>
            <a:r>
              <a:rPr lang="en-US" sz="3000" smtClean="0"/>
              <a:t>. </a:t>
            </a:r>
            <a:r>
              <a:rPr lang="en-US" sz="3000" i="1" smtClean="0">
                <a:solidFill>
                  <a:srgbClr val="7030A0"/>
                </a:solidFill>
              </a:rPr>
              <a:t>Does / </a:t>
            </a:r>
            <a:r>
              <a:rPr lang="en-US" sz="3000" i="1" dirty="0" smtClean="0">
                <a:solidFill>
                  <a:srgbClr val="7030A0"/>
                </a:solidFill>
              </a:rPr>
              <a:t>Will </a:t>
            </a:r>
            <a:r>
              <a:rPr lang="en-US" sz="3000" dirty="0" smtClean="0"/>
              <a:t>the big sale start next Friday?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sz="3000" dirty="0" smtClean="0"/>
          </a:p>
          <a:p>
            <a:pPr marL="514350" indent="-514350">
              <a:buAutoNum type="arabicPeriod"/>
            </a:pPr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109071" y="2359500"/>
            <a:ext cx="86652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49324" y="3366993"/>
            <a:ext cx="1385432" cy="1385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78690" y="4414213"/>
            <a:ext cx="1510810" cy="1510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085840" y="5468761"/>
            <a:ext cx="2768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97817" y="6031468"/>
            <a:ext cx="71940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-5351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363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84" y="988515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answer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check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planned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events for the community fair next month.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0336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9206" y="2506431"/>
            <a:ext cx="5612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Example: </a:t>
            </a:r>
            <a:r>
              <a:rPr lang="en-US" sz="3200" smtClean="0"/>
              <a:t>	</a:t>
            </a:r>
          </a:p>
          <a:p>
            <a:r>
              <a:rPr lang="en-US" sz="3200" b="1" smtClean="0"/>
              <a:t>A</a:t>
            </a:r>
            <a:r>
              <a:rPr lang="en-US" sz="3200" dirty="0" smtClean="0"/>
              <a:t>: When do we start preparing for the fair?</a:t>
            </a:r>
          </a:p>
          <a:p>
            <a:pPr>
              <a:lnSpc>
                <a:spcPct val="150000"/>
              </a:lnSpc>
            </a:pPr>
            <a:r>
              <a:rPr lang="en-US" sz="3200" b="1" smtClean="0"/>
              <a:t>B</a:t>
            </a:r>
            <a:r>
              <a:rPr lang="en-US" sz="3200" b="1" dirty="0" smtClean="0"/>
              <a:t>:</a:t>
            </a:r>
            <a:r>
              <a:rPr lang="en-US" sz="3200" dirty="0" smtClean="0"/>
              <a:t> We start on the first of March.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89" t="2580" r="2347" b="2157"/>
          <a:stretch/>
        </p:blipFill>
        <p:spPr>
          <a:xfrm>
            <a:off x="381751" y="1864588"/>
            <a:ext cx="5712344" cy="47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576672"/>
            <a:ext cx="977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Recall </a:t>
            </a:r>
            <a:r>
              <a:rPr lang="en-US" sz="3600" dirty="0" smtClean="0"/>
              <a:t>adverbs of frequency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Present simple for </a:t>
            </a:r>
            <a:r>
              <a:rPr lang="en-US" sz="3600" smtClean="0"/>
              <a:t>future uses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0618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04" y="2092920"/>
            <a:ext cx="10788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Learn the use of adverbs of frequency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Make 5 sentences of the simple </a:t>
            </a:r>
            <a:r>
              <a:rPr lang="en-US" sz="3200" smtClean="0"/>
              <a:t>present for future meaning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/>
              <a:t>Do </a:t>
            </a:r>
            <a:r>
              <a:rPr lang="en-US" sz="3200" smtClean="0"/>
              <a:t>the exercises </a:t>
            </a:r>
            <a:r>
              <a:rPr lang="en-US" sz="3200" smtClean="0"/>
              <a:t>in the Workbook</a:t>
            </a:r>
            <a:endParaRPr lang="en-US" sz="3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49" y="3785402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603166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13" y="1438843"/>
            <a:ext cx="1450088" cy="132430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11001" y="1788178"/>
            <a:ext cx="507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</a:t>
            </a:r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r>
              <a:rPr lang="en-US" sz="3600" b="1" smtClean="0">
                <a:solidFill>
                  <a:schemeClr val="bg1"/>
                </a:solidFill>
              </a:rPr>
              <a:t>: A </a:t>
            </a:r>
            <a:r>
              <a:rPr lang="en-US" sz="3600" b="1" dirty="0" smtClean="0">
                <a:solidFill>
                  <a:schemeClr val="bg1"/>
                </a:solidFill>
              </a:rPr>
              <a:t>closer look 2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72" y="2593334"/>
            <a:ext cx="609319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009549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9882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86589" y="4810865"/>
            <a:ext cx="2055309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44134"/>
            <a:ext cx="6012611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9949" y="2000407"/>
            <a:ext cx="6030388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- Adverbs of frequency</a:t>
            </a:r>
          </a:p>
          <a:p>
            <a:r>
              <a:rPr lang="en-GB">
                <a:solidFill>
                  <a:schemeClr val="tx1"/>
                </a:solidFill>
              </a:rPr>
              <a:t>- Present simple for future events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5638" y="2960227"/>
            <a:ext cx="6035811" cy="162300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Complete the sentences.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Underline the verbs. Answer the questions.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Write A: a timetable, schedule or plan; and B: unplanned future action.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Choose the correct answer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09168" cy="60039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18352"/>
            <a:ext cx="1309168" cy="108047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699550"/>
            <a:ext cx="1309169" cy="11113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69161" y="5825346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54811" y="5111588"/>
            <a:ext cx="1131779" cy="71375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3295" y="5837218"/>
            <a:ext cx="601261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2B296B37-31A1-E0D3-0223-6CF67DA34147}"/>
              </a:ext>
            </a:extLst>
          </p:cNvPr>
          <p:cNvSpPr/>
          <p:nvPr/>
        </p:nvSpPr>
        <p:spPr>
          <a:xfrm>
            <a:off x="5579949" y="4896601"/>
            <a:ext cx="6005956" cy="6529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pairs. Ask and answer to check planned events for the community fair next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41898" y="474711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1471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1091" y="1482104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BRAINSTORMING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2781" y="2657796"/>
            <a:ext cx="100140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smtClean="0"/>
              <a:t>List as </a:t>
            </a:r>
            <a:r>
              <a:rPr lang="en-US" sz="5400"/>
              <a:t>many adverbs of frequency as possible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543" y="2919045"/>
            <a:ext cx="481174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ADVERBS OF FREQUENCY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r="2647"/>
          <a:stretch/>
        </p:blipFill>
        <p:spPr>
          <a:xfrm>
            <a:off x="4959286" y="1165483"/>
            <a:ext cx="6822406" cy="54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752" y="1542201"/>
            <a:ext cx="61862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SIMPLE PRESENT FOR FUTURE EVENTS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354" b="12453"/>
          <a:stretch/>
        </p:blipFill>
        <p:spPr>
          <a:xfrm>
            <a:off x="326900" y="3382885"/>
            <a:ext cx="6858000" cy="2980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5159" y="1791478"/>
            <a:ext cx="4515357" cy="4572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68083" y="1807757"/>
            <a:ext cx="14895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Vogue" panose="020B7200000000000000" pitchFamily="34" charset="0"/>
              </a:rPr>
              <a:t>USES</a:t>
            </a:r>
            <a:endParaRPr lang="en-US" sz="44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Vogue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5416" y="2851771"/>
            <a:ext cx="39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Facts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5416" y="3480287"/>
            <a:ext cx="463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Habitual 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25416" y="4752391"/>
            <a:ext cx="39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Future events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02326" y="153496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291" y="165502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always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1330" y="165502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often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6458" y="166503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sometimes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39723" y="164656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</a:t>
            </a:r>
            <a:r>
              <a:rPr lang="en-US" sz="2800" b="1" dirty="0" smtClean="0">
                <a:solidFill>
                  <a:srgbClr val="7030A0"/>
                </a:solidFill>
              </a:rPr>
              <a:t>arely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19760" y="165674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never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79153" y="2590891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1.</a:t>
            </a:r>
            <a:r>
              <a:rPr lang="en-US" smtClean="0"/>
              <a:t> My </a:t>
            </a:r>
            <a:r>
              <a:rPr lang="en-US" err="1" smtClean="0"/>
              <a:t>mother</a:t>
            </a:r>
            <a:r>
              <a:rPr lang="en-US" smtClean="0"/>
              <a:t>________ shops </a:t>
            </a:r>
            <a:r>
              <a:rPr lang="en-US" dirty="0" smtClean="0"/>
              <a:t>at the supermarket. She never shops anywhere else.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2.</a:t>
            </a:r>
            <a:r>
              <a:rPr lang="en-US" smtClean="0"/>
              <a:t> I ________ buy </a:t>
            </a:r>
            <a:r>
              <a:rPr lang="en-US" dirty="0" smtClean="0"/>
              <a:t>things online, just once or twice a year. I prefer to shop at the shopping mall.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3.</a:t>
            </a:r>
            <a:r>
              <a:rPr lang="en-US" smtClean="0"/>
              <a:t> You can _______ </a:t>
            </a:r>
            <a:r>
              <a:rPr lang="en-US" dirty="0" smtClean="0"/>
              <a:t>bargain at a supermarket because the prices are fixed.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4.</a:t>
            </a:r>
            <a:r>
              <a:rPr lang="en-US" smtClean="0"/>
              <a:t> How ______ </a:t>
            </a:r>
            <a:r>
              <a:rPr lang="en-US" dirty="0" smtClean="0"/>
              <a:t>do you return things you buy online?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5.</a:t>
            </a:r>
            <a:r>
              <a:rPr lang="en-US" smtClean="0"/>
              <a:t> I </a:t>
            </a:r>
            <a:r>
              <a:rPr lang="en-US" dirty="0" smtClean="0"/>
              <a:t>don’t often buy things at the dollar store. My mother only takes </a:t>
            </a:r>
            <a:r>
              <a:rPr lang="en-US" smtClean="0"/>
              <a:t>me there __________. </a:t>
            </a:r>
            <a:endParaRPr lang="en-US" dirty="0" smtClean="0"/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0694 0.139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51706 0.2807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56927 0.4254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64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15286 0.5064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32149 0.6474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-5351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363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989605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schedule for the grade 8 field trip tomorrow, and underline the verbs in the sentences. Then answer the questions.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0336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75913"/>
              </p:ext>
            </p:extLst>
          </p:nvPr>
        </p:nvGraphicFramePr>
        <p:xfrm>
          <a:off x="657478" y="2586001"/>
          <a:ext cx="10961868" cy="304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95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609637">
                <a:tc>
                  <a:txBody>
                    <a:bodyPr/>
                    <a:lstStyle/>
                    <a:p>
                      <a:r>
                        <a:rPr lang="en-US" sz="2400" b="0" smtClean="0">
                          <a:solidFill>
                            <a:schemeClr val="tx1"/>
                          </a:solidFill>
                        </a:rPr>
                        <a:t>9:00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The bus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leaves.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arrive at 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factory.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watch a documentary introducing the factory.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10:30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The tour of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the factory starts.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12:10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Students return to school to write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the trip reports.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206079"/>
              </p:ext>
            </p:extLst>
          </p:nvPr>
        </p:nvGraphicFramePr>
        <p:xfrm>
          <a:off x="657478" y="1767146"/>
          <a:ext cx="1096186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868">
                  <a:extLst>
                    <a:ext uri="{9D8B030D-6E8A-4147-A177-3AD203B41FA5}">
                      <a16:colId xmlns:a16="http://schemas.microsoft.com/office/drawing/2014/main" val="4219744637"/>
                    </a:ext>
                  </a:extLst>
                </a:gridCol>
              </a:tblGrid>
              <a:tr h="77267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Field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trip to the Double Dragon </a:t>
                      </a:r>
                      <a:r>
                        <a:rPr lang="en-US" sz="2400" b="1" baseline="0" smtClean="0">
                          <a:solidFill>
                            <a:schemeClr val="bg1"/>
                          </a:solidFill>
                        </a:rPr>
                        <a:t>Chocolate </a:t>
                      </a:r>
                      <a:r>
                        <a:rPr lang="en-US" sz="2400" b="1" baseline="0" smtClean="0">
                          <a:solidFill>
                            <a:schemeClr val="bg1"/>
                          </a:solidFill>
                        </a:rPr>
                        <a:t>Factory</a:t>
                      </a:r>
                      <a:endParaRPr lang="en-US" sz="24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0" baseline="0" smtClean="0">
                          <a:solidFill>
                            <a:schemeClr val="bg1"/>
                          </a:solidFill>
                        </a:rPr>
                        <a:t>26 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February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7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709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7478" y="5692416"/>
            <a:ext cx="10759420" cy="11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What tense are the verbs in the sentences?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smtClean="0"/>
              <a:t>Are the sentences about habits or future activities?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58762" y="2967135"/>
            <a:ext cx="758471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79196" y="357673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16544" y="4192556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12025" y="478971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79196" y="5396203"/>
            <a:ext cx="68113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19825" y="5640423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F4B66"/>
                </a:solidFill>
              </a:rPr>
              <a:t>Present simple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19825" y="6221873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F4B66"/>
                </a:solidFill>
              </a:rPr>
              <a:t>Future activities</a:t>
            </a:r>
            <a:endParaRPr lang="en-US" sz="2800" b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848" y="1276530"/>
            <a:ext cx="7111146" cy="52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4105</TotalTime>
  <Words>581</Words>
  <PresentationFormat>Widescreen</PresentationFormat>
  <Paragraphs>113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.VnVogue</vt:lpstr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2023-08-03T07:50:39Z</dcterms:modified>
</cp:coreProperties>
</file>