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79" r:id="rId4"/>
    <p:sldId id="378" r:id="rId5"/>
    <p:sldId id="381" r:id="rId6"/>
    <p:sldId id="398" r:id="rId7"/>
    <p:sldId id="399" r:id="rId8"/>
    <p:sldId id="400" r:id="rId9"/>
    <p:sldId id="401" r:id="rId10"/>
    <p:sldId id="384" r:id="rId11"/>
    <p:sldId id="402" r:id="rId12"/>
    <p:sldId id="405" r:id="rId13"/>
    <p:sldId id="403" r:id="rId14"/>
    <p:sldId id="406" r:id="rId15"/>
    <p:sldId id="411" r:id="rId16"/>
    <p:sldId id="386" r:id="rId17"/>
    <p:sldId id="412" r:id="rId18"/>
    <p:sldId id="413" r:id="rId19"/>
    <p:sldId id="389" r:id="rId20"/>
    <p:sldId id="390" r:id="rId21"/>
    <p:sldId id="416" r:id="rId22"/>
    <p:sldId id="4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6F89E"/>
    <a:srgbClr val="FAF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6" autoAdjust="0"/>
    <p:restoredTop sz="94660"/>
  </p:normalViewPr>
  <p:slideViewPr>
    <p:cSldViewPr snapToGrid="0">
      <p:cViewPr varScale="1">
        <p:scale>
          <a:sx n="54" d="100"/>
          <a:sy n="54" d="100"/>
        </p:scale>
        <p:origin x="84"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D325-BDD3-10EF-3892-63C519E7DF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7666F0-0835-C4BB-7CE0-9C91C76BA0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7E3FA1-5F16-D4DE-276A-34A7FCB4F2DB}"/>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5" name="Footer Placeholder 4">
            <a:extLst>
              <a:ext uri="{FF2B5EF4-FFF2-40B4-BE49-F238E27FC236}">
                <a16:creationId xmlns:a16="http://schemas.microsoft.com/office/drawing/2014/main" id="{F0332D09-E5BC-02CD-10C2-2C25F33FC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D5112-B534-731F-16C3-D4120D4F116B}"/>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118778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CA470-0F38-D8DA-1A46-99E27FF506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796ED6-E201-1F00-9A66-6385C22E4A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9710E-443F-DC6B-D254-D01F4F305B63}"/>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5" name="Footer Placeholder 4">
            <a:extLst>
              <a:ext uri="{FF2B5EF4-FFF2-40B4-BE49-F238E27FC236}">
                <a16:creationId xmlns:a16="http://schemas.microsoft.com/office/drawing/2014/main" id="{0CCF4FA4-14B9-ED0F-0FEA-212B299DC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A599D-AB01-262B-79BF-49CC640FC88A}"/>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3806064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9FAED8-08C5-B094-6CF9-87AFD7677D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0AC1CB-8E52-BCE9-7665-BD0F76A0DB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F3824-E437-D2E5-7D8D-E736031FF2F6}"/>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5" name="Footer Placeholder 4">
            <a:extLst>
              <a:ext uri="{FF2B5EF4-FFF2-40B4-BE49-F238E27FC236}">
                <a16:creationId xmlns:a16="http://schemas.microsoft.com/office/drawing/2014/main" id="{3CFD569D-7662-FBB3-9BB7-B2B6C1995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783B7-AFC2-424E-AEF7-A57E02D02883}"/>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350309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15DA88B-3E11-48D7-9DCD-FD7098770A13}" type="slidenum">
              <a:rPr lang="en-US" altLang="en-US" smtClean="0"/>
              <a:pPr/>
              <a:t>‹#›</a:t>
            </a:fld>
            <a:endParaRPr lang="en-US" altLang="en-US"/>
          </a:p>
        </p:txBody>
      </p:sp>
    </p:spTree>
    <p:extLst>
      <p:ext uri="{BB962C8B-B14F-4D97-AF65-F5344CB8AC3E}">
        <p14:creationId xmlns:p14="http://schemas.microsoft.com/office/powerpoint/2010/main" val="581015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AEEAFD7-83F3-4EBA-B801-AD20420ECA10}" type="slidenum">
              <a:rPr lang="en-US" altLang="en-US" smtClean="0"/>
              <a:pPr/>
              <a:t>‹#›</a:t>
            </a:fld>
            <a:endParaRPr lang="en-US" altLang="en-US"/>
          </a:p>
        </p:txBody>
      </p:sp>
    </p:spTree>
    <p:extLst>
      <p:ext uri="{BB962C8B-B14F-4D97-AF65-F5344CB8AC3E}">
        <p14:creationId xmlns:p14="http://schemas.microsoft.com/office/powerpoint/2010/main" val="2240121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46ECA6F-9CDD-4A6A-BD31-F01586228CAC}" type="slidenum">
              <a:rPr lang="en-US" altLang="en-US" smtClean="0"/>
              <a:pPr/>
              <a:t>‹#›</a:t>
            </a:fld>
            <a:endParaRPr lang="en-US" altLang="en-US"/>
          </a:p>
        </p:txBody>
      </p:sp>
    </p:spTree>
    <p:extLst>
      <p:ext uri="{BB962C8B-B14F-4D97-AF65-F5344CB8AC3E}">
        <p14:creationId xmlns:p14="http://schemas.microsoft.com/office/powerpoint/2010/main" val="2032159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75564EA-4CD1-48C9-91A4-DF57040AF5BB}" type="slidenum">
              <a:rPr lang="en-US" altLang="en-US" smtClean="0"/>
              <a:pPr/>
              <a:t>‹#›</a:t>
            </a:fld>
            <a:endParaRPr lang="en-US" altLang="en-US"/>
          </a:p>
        </p:txBody>
      </p:sp>
    </p:spTree>
    <p:extLst>
      <p:ext uri="{BB962C8B-B14F-4D97-AF65-F5344CB8AC3E}">
        <p14:creationId xmlns:p14="http://schemas.microsoft.com/office/powerpoint/2010/main" val="115332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7EB87FD4-570A-4380-9D02-E36C9ECCD464}" type="slidenum">
              <a:rPr lang="en-US" altLang="en-US" smtClean="0"/>
              <a:pPr/>
              <a:t>‹#›</a:t>
            </a:fld>
            <a:endParaRPr lang="en-US" altLang="en-US"/>
          </a:p>
        </p:txBody>
      </p:sp>
    </p:spTree>
    <p:extLst>
      <p:ext uri="{BB962C8B-B14F-4D97-AF65-F5344CB8AC3E}">
        <p14:creationId xmlns:p14="http://schemas.microsoft.com/office/powerpoint/2010/main" val="75718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CD9A21C-7D14-4222-B9F0-CCB1509D818C}" type="slidenum">
              <a:rPr lang="en-US" altLang="en-US" smtClean="0"/>
              <a:pPr/>
              <a:t>‹#›</a:t>
            </a:fld>
            <a:endParaRPr lang="en-US" altLang="en-US"/>
          </a:p>
        </p:txBody>
      </p:sp>
    </p:spTree>
    <p:extLst>
      <p:ext uri="{BB962C8B-B14F-4D97-AF65-F5344CB8AC3E}">
        <p14:creationId xmlns:p14="http://schemas.microsoft.com/office/powerpoint/2010/main" val="4127900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6C9E5B92-C4F2-414B-93F0-F859A85B0144}" type="slidenum">
              <a:rPr lang="en-US" altLang="en-US" smtClean="0"/>
              <a:pPr/>
              <a:t>‹#›</a:t>
            </a:fld>
            <a:endParaRPr lang="en-US" altLang="en-US"/>
          </a:p>
        </p:txBody>
      </p:sp>
    </p:spTree>
    <p:extLst>
      <p:ext uri="{BB962C8B-B14F-4D97-AF65-F5344CB8AC3E}">
        <p14:creationId xmlns:p14="http://schemas.microsoft.com/office/powerpoint/2010/main" val="1217003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C498EA4-207E-41B2-8880-7F6548F072FA}" type="slidenum">
              <a:rPr lang="en-US" altLang="en-US" smtClean="0"/>
              <a:pPr/>
              <a:t>‹#›</a:t>
            </a:fld>
            <a:endParaRPr lang="en-US" altLang="en-US"/>
          </a:p>
        </p:txBody>
      </p:sp>
    </p:spTree>
    <p:extLst>
      <p:ext uri="{BB962C8B-B14F-4D97-AF65-F5344CB8AC3E}">
        <p14:creationId xmlns:p14="http://schemas.microsoft.com/office/powerpoint/2010/main" val="3758392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1F36-A2A4-B55E-309B-441F86D44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464BD-DC65-14E2-CDBE-DFFDFF5D8A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0A0B3D-F3C1-7091-84B8-E6E625B59CEF}"/>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5" name="Footer Placeholder 4">
            <a:extLst>
              <a:ext uri="{FF2B5EF4-FFF2-40B4-BE49-F238E27FC236}">
                <a16:creationId xmlns:a16="http://schemas.microsoft.com/office/drawing/2014/main" id="{812FCB08-D909-6172-E73C-94B21F3A5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C83E9-C434-FBCC-94E7-9385B4BADAC9}"/>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2841487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B161D18-C65F-4AE3-AC7D-83D4BC3C2F93}" type="slidenum">
              <a:rPr lang="en-US" altLang="en-US" smtClean="0"/>
              <a:pPr/>
              <a:t>‹#›</a:t>
            </a:fld>
            <a:endParaRPr lang="en-US" altLang="en-US"/>
          </a:p>
        </p:txBody>
      </p:sp>
    </p:spTree>
    <p:extLst>
      <p:ext uri="{BB962C8B-B14F-4D97-AF65-F5344CB8AC3E}">
        <p14:creationId xmlns:p14="http://schemas.microsoft.com/office/powerpoint/2010/main" val="3411215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0DB16F7-0A85-4F43-92D8-C332C683D2CE}" type="slidenum">
              <a:rPr lang="en-US" altLang="en-US" smtClean="0"/>
              <a:pPr/>
              <a:t>‹#›</a:t>
            </a:fld>
            <a:endParaRPr lang="en-US" altLang="en-US"/>
          </a:p>
        </p:txBody>
      </p:sp>
    </p:spTree>
    <p:extLst>
      <p:ext uri="{BB962C8B-B14F-4D97-AF65-F5344CB8AC3E}">
        <p14:creationId xmlns:p14="http://schemas.microsoft.com/office/powerpoint/2010/main" val="235157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B4E9D79-90A9-4CE6-9889-6AE1B0900577}" type="slidenum">
              <a:rPr lang="en-US" altLang="en-US" smtClean="0"/>
              <a:pPr/>
              <a:t>‹#›</a:t>
            </a:fld>
            <a:endParaRPr lang="en-US" altLang="en-US"/>
          </a:p>
        </p:txBody>
      </p:sp>
    </p:spTree>
    <p:extLst>
      <p:ext uri="{BB962C8B-B14F-4D97-AF65-F5344CB8AC3E}">
        <p14:creationId xmlns:p14="http://schemas.microsoft.com/office/powerpoint/2010/main" val="287474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7058-09F9-0E03-6F27-0A4B4A0D72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53B1C1-EF32-74D1-EB2F-4FD74C3C0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0B2AAA-3F17-CE72-3D55-A4927AB97447}"/>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5" name="Footer Placeholder 4">
            <a:extLst>
              <a:ext uri="{FF2B5EF4-FFF2-40B4-BE49-F238E27FC236}">
                <a16:creationId xmlns:a16="http://schemas.microsoft.com/office/drawing/2014/main" id="{F312B46B-2CB5-47EC-BE79-41DABE95E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5F0C3-FB8D-7383-7526-6690CAA6DDE8}"/>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1382022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247B-9983-B96F-4D90-7CF677AAAE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8D28A-2A2F-BFD3-4E51-3F604BD4F8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014D3E-DB2C-C16A-32D3-770318F705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37A3DC-3D27-B482-7389-2CD62DF2369E}"/>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6" name="Footer Placeholder 5">
            <a:extLst>
              <a:ext uri="{FF2B5EF4-FFF2-40B4-BE49-F238E27FC236}">
                <a16:creationId xmlns:a16="http://schemas.microsoft.com/office/drawing/2014/main" id="{BB565624-A6C4-4A84-7E04-6D3A74000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4E833-8E83-4D90-81A4-CFDE8661067C}"/>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289602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E3B9-65E3-70AD-29E4-85D566C780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3A221E-3384-3544-D045-9AD5C75CA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EA1D52-6C18-0C1A-E3DA-BC598FD8C6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1EE64-7DCB-79F2-DA6B-8D23DBF531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B2E675-C06F-07F7-FFE5-A23776F632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4473E1-CA68-79FE-C121-D085F0DF1E23}"/>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8" name="Footer Placeholder 7">
            <a:extLst>
              <a:ext uri="{FF2B5EF4-FFF2-40B4-BE49-F238E27FC236}">
                <a16:creationId xmlns:a16="http://schemas.microsoft.com/office/drawing/2014/main" id="{C372B8A4-E47C-FCF2-73D6-1BDE73F5EC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FF466F-DF5D-D8F0-31D9-7BF523C04DFC}"/>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382756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39104-6FC0-5C13-9977-A2EEF4BC25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EA362D-82B6-0313-4212-DEAA8164A3AB}"/>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4" name="Footer Placeholder 3">
            <a:extLst>
              <a:ext uri="{FF2B5EF4-FFF2-40B4-BE49-F238E27FC236}">
                <a16:creationId xmlns:a16="http://schemas.microsoft.com/office/drawing/2014/main" id="{8EB4B733-5457-524E-3FDC-1536CC9AD8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9FFB89-4032-9123-7A63-B5A3D9EEAFAD}"/>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326585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11745D-C9B8-22D7-3221-B8FACB7B4558}"/>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3" name="Footer Placeholder 2">
            <a:extLst>
              <a:ext uri="{FF2B5EF4-FFF2-40B4-BE49-F238E27FC236}">
                <a16:creationId xmlns:a16="http://schemas.microsoft.com/office/drawing/2014/main" id="{3428399A-8598-C522-B03C-794069F125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2A00C4-468E-F315-61A9-CA66DD5B4932}"/>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339081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3A641-E808-66FB-85C3-6A5970B7A0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DCECBD-FAEF-92CA-392E-A6DE90BB5B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DB8064-D09D-ADAB-EF2A-EF68EBE2C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7DAB0C-1ABD-B571-9C0B-B8CC0ED51B6F}"/>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6" name="Footer Placeholder 5">
            <a:extLst>
              <a:ext uri="{FF2B5EF4-FFF2-40B4-BE49-F238E27FC236}">
                <a16:creationId xmlns:a16="http://schemas.microsoft.com/office/drawing/2014/main" id="{CD4D5C6A-0ECB-FD1E-FF44-39908526D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A837A-8370-87EA-5505-4FF06A94DE53}"/>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3993900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9A003-EB06-761C-8278-9DAA9DA3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1F0729-740F-F5CA-9434-6BE723293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5EA45C-E0AD-3E14-23DB-5D7ED3387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7796F-947A-20C5-B482-68DD7003C197}"/>
              </a:ext>
            </a:extLst>
          </p:cNvPr>
          <p:cNvSpPr>
            <a:spLocks noGrp="1"/>
          </p:cNvSpPr>
          <p:nvPr>
            <p:ph type="dt" sz="half" idx="10"/>
          </p:nvPr>
        </p:nvSpPr>
        <p:spPr/>
        <p:txBody>
          <a:bodyPr/>
          <a:lstStyle/>
          <a:p>
            <a:fld id="{43B5209E-C58A-412F-8942-047BFCB888AB}" type="datetimeFigureOut">
              <a:rPr lang="en-US" smtClean="0"/>
              <a:t>9/1/2022</a:t>
            </a:fld>
            <a:endParaRPr lang="en-US"/>
          </a:p>
        </p:txBody>
      </p:sp>
      <p:sp>
        <p:nvSpPr>
          <p:cNvPr id="6" name="Footer Placeholder 5">
            <a:extLst>
              <a:ext uri="{FF2B5EF4-FFF2-40B4-BE49-F238E27FC236}">
                <a16:creationId xmlns:a16="http://schemas.microsoft.com/office/drawing/2014/main" id="{466792EA-D005-10DB-B57B-62D742C61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8EEB86-7014-9A2D-F611-BF35AE5EB1B4}"/>
              </a:ext>
            </a:extLst>
          </p:cNvPr>
          <p:cNvSpPr>
            <a:spLocks noGrp="1"/>
          </p:cNvSpPr>
          <p:nvPr>
            <p:ph type="sldNum" sz="quarter" idx="12"/>
          </p:nvPr>
        </p:nvSpPr>
        <p:spPr/>
        <p:txBody>
          <a:bodyPr/>
          <a:lstStyle/>
          <a:p>
            <a:fld id="{C5E96837-05CA-4DBA-A906-317C63F5F7AB}" type="slidenum">
              <a:rPr lang="en-US" smtClean="0"/>
              <a:t>‹#›</a:t>
            </a:fld>
            <a:endParaRPr lang="en-US"/>
          </a:p>
        </p:txBody>
      </p:sp>
    </p:spTree>
    <p:extLst>
      <p:ext uri="{BB962C8B-B14F-4D97-AF65-F5344CB8AC3E}">
        <p14:creationId xmlns:p14="http://schemas.microsoft.com/office/powerpoint/2010/main" val="237448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ACFCCB-E5CA-3EC4-A5D4-F838790569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D3E6A9-142D-15C0-4765-F05223A69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80253-D49C-D4C0-C799-5526858582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5209E-C58A-412F-8942-047BFCB888AB}" type="datetimeFigureOut">
              <a:rPr lang="en-US" smtClean="0"/>
              <a:t>9/1/2022</a:t>
            </a:fld>
            <a:endParaRPr lang="en-US"/>
          </a:p>
        </p:txBody>
      </p:sp>
      <p:sp>
        <p:nvSpPr>
          <p:cNvPr id="5" name="Footer Placeholder 4">
            <a:extLst>
              <a:ext uri="{FF2B5EF4-FFF2-40B4-BE49-F238E27FC236}">
                <a16:creationId xmlns:a16="http://schemas.microsoft.com/office/drawing/2014/main" id="{7285F064-994B-E2BE-4AFF-5AF918F7B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93FFED-66D4-86B1-6C3A-9194BC783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96837-05CA-4DBA-A906-317C63F5F7AB}" type="slidenum">
              <a:rPr lang="en-US" smtClean="0"/>
              <a:t>‹#›</a:t>
            </a:fld>
            <a:endParaRPr lang="en-US"/>
          </a:p>
        </p:txBody>
      </p:sp>
    </p:spTree>
    <p:extLst>
      <p:ext uri="{BB962C8B-B14F-4D97-AF65-F5344CB8AC3E}">
        <p14:creationId xmlns:p14="http://schemas.microsoft.com/office/powerpoint/2010/main" val="4285517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B407B1-15F7-4DAB-BD2A-B70D08F9656B}" type="slidenum">
              <a:rPr lang="en-US" altLang="en-US" smtClean="0"/>
              <a:pPr/>
              <a:t>‹#›</a:t>
            </a:fld>
            <a:endParaRPr lang="en-US" altLang="en-US"/>
          </a:p>
        </p:txBody>
      </p:sp>
    </p:spTree>
    <p:extLst>
      <p:ext uri="{BB962C8B-B14F-4D97-AF65-F5344CB8AC3E}">
        <p14:creationId xmlns:p14="http://schemas.microsoft.com/office/powerpoint/2010/main" val="313492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696D59-018B-A15B-DF00-E62B80773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614" y="3725779"/>
            <a:ext cx="7125894" cy="2953274"/>
          </a:xfrm>
          <a:prstGeom prst="rect">
            <a:avLst/>
          </a:prstGeom>
        </p:spPr>
      </p:pic>
      <p:pic>
        <p:nvPicPr>
          <p:cNvPr id="9" name="Picture 8">
            <a:extLst>
              <a:ext uri="{FF2B5EF4-FFF2-40B4-BE49-F238E27FC236}">
                <a16:creationId xmlns:a16="http://schemas.microsoft.com/office/drawing/2014/main" id="{EA3B44DB-2652-F4E6-B801-62D379CE8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359" y="178947"/>
            <a:ext cx="5860398" cy="3332208"/>
          </a:xfrm>
          <a:prstGeom prst="rect">
            <a:avLst/>
          </a:prstGeom>
        </p:spPr>
      </p:pic>
      <p:sp>
        <p:nvSpPr>
          <p:cNvPr id="10" name="Flowchart: Sequential Access Storage 9">
            <a:extLst>
              <a:ext uri="{FF2B5EF4-FFF2-40B4-BE49-F238E27FC236}">
                <a16:creationId xmlns:a16="http://schemas.microsoft.com/office/drawing/2014/main" id="{EFE0C15C-0699-D76E-39A5-CCF06DC37279}"/>
              </a:ext>
            </a:extLst>
          </p:cNvPr>
          <p:cNvSpPr/>
          <p:nvPr/>
        </p:nvSpPr>
        <p:spPr>
          <a:xfrm>
            <a:off x="0" y="1"/>
            <a:ext cx="4950613" cy="6368716"/>
          </a:xfrm>
          <a:prstGeom prst="flowChartMagneticTape">
            <a:avLst/>
          </a:prstGeom>
          <a:solidFill>
            <a:schemeClr val="accent6">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lnSpc>
                <a:spcPct val="150000"/>
              </a:lnSpc>
              <a:spcBef>
                <a:spcPts val="300"/>
              </a:spcBef>
              <a:spcAft>
                <a:spcPts val="300"/>
              </a:spcAft>
            </a:pPr>
            <a:r>
              <a:rPr lang="vi-VN"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Dựa vào hiểu biết của mình, em hãy cho biết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ổi</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hạt</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trùng</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Arrow: Right 11">
            <a:extLst>
              <a:ext uri="{FF2B5EF4-FFF2-40B4-BE49-F238E27FC236}">
                <a16:creationId xmlns:a16="http://schemas.microsoft.com/office/drawing/2014/main" id="{52C8F435-9730-36C9-7D1A-92DFC3A105A0}"/>
              </a:ext>
            </a:extLst>
          </p:cNvPr>
          <p:cNvSpPr/>
          <p:nvPr/>
        </p:nvSpPr>
        <p:spPr>
          <a:xfrm>
            <a:off x="410547" y="1733084"/>
            <a:ext cx="317241" cy="2239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60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uôi Cây Mô Tế Bào Thực Vật Là Gì- - Visitech.vn">
            <a:hlinkClick r:id="" action="ppaction://media"/>
            <a:extLst>
              <a:ext uri="{FF2B5EF4-FFF2-40B4-BE49-F238E27FC236}">
                <a16:creationId xmlns:a16="http://schemas.microsoft.com/office/drawing/2014/main" id="{576F9E5C-6432-1369-E8E5-0A32D11B85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286" y="815686"/>
            <a:ext cx="9551427" cy="5372678"/>
          </a:xfrm>
          <a:prstGeom prst="rect">
            <a:avLst/>
          </a:prstGeom>
        </p:spPr>
      </p:pic>
      <p:sp>
        <p:nvSpPr>
          <p:cNvPr id="3" name="Rectangle 2">
            <a:extLst>
              <a:ext uri="{FF2B5EF4-FFF2-40B4-BE49-F238E27FC236}">
                <a16:creationId xmlns:a16="http://schemas.microsoft.com/office/drawing/2014/main" id="{73ECC091-6BA7-1EE2-AB26-A2CF14AFC501}"/>
              </a:ext>
            </a:extLst>
          </p:cNvPr>
          <p:cNvSpPr/>
          <p:nvPr/>
        </p:nvSpPr>
        <p:spPr>
          <a:xfrm>
            <a:off x="1579417" y="0"/>
            <a:ext cx="9033164" cy="538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FF"/>
                </a:solidFill>
                <a:latin typeface="Times New Roman" panose="02020603050405020304" pitchFamily="18" charset="0"/>
                <a:cs typeface="Times New Roman" panose="02020603050405020304" pitchFamily="18" charset="0"/>
              </a:rPr>
              <a:t>VIDEO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NHÂN</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NHANH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endParaRPr lang="en-US"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3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62C2A-20BE-F2B9-5E30-BBC75F92E6DD}"/>
              </a:ext>
            </a:extLst>
          </p:cNvPr>
          <p:cNvSpPr/>
          <p:nvPr/>
        </p:nvSpPr>
        <p:spPr>
          <a:xfrm>
            <a:off x="1579417" y="0"/>
            <a:ext cx="9033164" cy="538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FF"/>
                </a:solidFill>
                <a:latin typeface="Times New Roman" panose="02020603050405020304" pitchFamily="18" charset="0"/>
                <a:cs typeface="Times New Roman" panose="02020603050405020304" pitchFamily="18" charset="0"/>
              </a:rPr>
              <a:t>HÌNH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ẢNH</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MỘT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SỐ</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GIỐNG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TRỒNG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MỚI</a:t>
            </a:r>
            <a:endParaRPr lang="en-US" sz="2400" b="1" dirty="0">
              <a:solidFill>
                <a:srgbClr val="0000FF"/>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32F0D0D2-AAC0-F09F-95D7-4C16E8793A39}"/>
              </a:ext>
            </a:extLst>
          </p:cNvPr>
          <p:cNvGrpSpPr/>
          <p:nvPr/>
        </p:nvGrpSpPr>
        <p:grpSpPr>
          <a:xfrm>
            <a:off x="0" y="424873"/>
            <a:ext cx="12174795" cy="6449852"/>
            <a:chOff x="0" y="443489"/>
            <a:chExt cx="12174795" cy="6431236"/>
          </a:xfrm>
        </p:grpSpPr>
        <p:pic>
          <p:nvPicPr>
            <p:cNvPr id="4" name="Picture 3">
              <a:extLst>
                <a:ext uri="{FF2B5EF4-FFF2-40B4-BE49-F238E27FC236}">
                  <a16:creationId xmlns:a16="http://schemas.microsoft.com/office/drawing/2014/main" id="{4B26DFE9-6520-FFC6-6610-48E88A7984DE}"/>
                </a:ext>
              </a:extLst>
            </p:cNvPr>
            <p:cNvPicPr>
              <a:picLocks noChangeAspect="1"/>
            </p:cNvPicPr>
            <p:nvPr/>
          </p:nvPicPr>
          <p:blipFill>
            <a:blip r:embed="rId2"/>
            <a:stretch>
              <a:fillRect/>
            </a:stretch>
          </p:blipFill>
          <p:spPr>
            <a:xfrm>
              <a:off x="3335133" y="1376220"/>
              <a:ext cx="5715000" cy="4286250"/>
            </a:xfrm>
            <a:prstGeom prst="rect">
              <a:avLst/>
            </a:prstGeom>
          </p:spPr>
        </p:pic>
        <p:pic>
          <p:nvPicPr>
            <p:cNvPr id="1026" name="Picture 2" descr="10 loại trái cây không hạt tạo amp;#34;cơn sốtamp;#34; trên thị trường, giá đắt đỏ chị em vẫn mê mẩn - 5">
              <a:extLst>
                <a:ext uri="{FF2B5EF4-FFF2-40B4-BE49-F238E27FC236}">
                  <a16:creationId xmlns:a16="http://schemas.microsoft.com/office/drawing/2014/main" id="{C587B910-4C40-04A5-F2A3-CD2BA17E8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572" y="443489"/>
              <a:ext cx="3860223" cy="2895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962B21-C098-057A-DC6A-C6F21726F31D}"/>
                </a:ext>
              </a:extLst>
            </p:cNvPr>
            <p:cNvPicPr>
              <a:picLocks noChangeAspect="1"/>
            </p:cNvPicPr>
            <p:nvPr/>
          </p:nvPicPr>
          <p:blipFill>
            <a:blip r:embed="rId4"/>
            <a:stretch>
              <a:fillRect/>
            </a:stretch>
          </p:blipFill>
          <p:spPr>
            <a:xfrm>
              <a:off x="0" y="443489"/>
              <a:ext cx="4036291" cy="3223635"/>
            </a:xfrm>
            <a:prstGeom prst="rect">
              <a:avLst/>
            </a:prstGeom>
          </p:spPr>
        </p:pic>
        <p:pic>
          <p:nvPicPr>
            <p:cNvPr id="8" name="Picture 7">
              <a:extLst>
                <a:ext uri="{FF2B5EF4-FFF2-40B4-BE49-F238E27FC236}">
                  <a16:creationId xmlns:a16="http://schemas.microsoft.com/office/drawing/2014/main" id="{1871ACA5-3189-C936-F197-0FBEB54EFB68}"/>
                </a:ext>
              </a:extLst>
            </p:cNvPr>
            <p:cNvPicPr>
              <a:picLocks noChangeAspect="1"/>
            </p:cNvPicPr>
            <p:nvPr/>
          </p:nvPicPr>
          <p:blipFill>
            <a:blip r:embed="rId5"/>
            <a:stretch>
              <a:fillRect/>
            </a:stretch>
          </p:blipFill>
          <p:spPr>
            <a:xfrm>
              <a:off x="8348976" y="3417454"/>
              <a:ext cx="3825819" cy="3440546"/>
            </a:xfrm>
            <a:prstGeom prst="rect">
              <a:avLst/>
            </a:prstGeom>
          </p:spPr>
        </p:pic>
        <p:pic>
          <p:nvPicPr>
            <p:cNvPr id="11" name="Picture 10">
              <a:extLst>
                <a:ext uri="{FF2B5EF4-FFF2-40B4-BE49-F238E27FC236}">
                  <a16:creationId xmlns:a16="http://schemas.microsoft.com/office/drawing/2014/main" id="{4DEC2A7F-0B58-954F-199F-CEBBA5712442}"/>
                </a:ext>
              </a:extLst>
            </p:cNvPr>
            <p:cNvPicPr>
              <a:picLocks noChangeAspect="1"/>
            </p:cNvPicPr>
            <p:nvPr/>
          </p:nvPicPr>
          <p:blipFill>
            <a:blip r:embed="rId6"/>
            <a:stretch>
              <a:fillRect/>
            </a:stretch>
          </p:blipFill>
          <p:spPr>
            <a:xfrm>
              <a:off x="0" y="3352221"/>
              <a:ext cx="4036290" cy="3522504"/>
            </a:xfrm>
            <a:prstGeom prst="rect">
              <a:avLst/>
            </a:prstGeom>
          </p:spPr>
        </p:pic>
      </p:grpSp>
    </p:spTree>
    <p:extLst>
      <p:ext uri="{BB962C8B-B14F-4D97-AF65-F5344CB8AC3E}">
        <p14:creationId xmlns:p14="http://schemas.microsoft.com/office/powerpoint/2010/main" val="425556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F4CF27B-38F2-F7DF-4D24-C9FBDF5D4B1F}"/>
              </a:ext>
            </a:extLst>
          </p:cNvPr>
          <p:cNvGraphicFramePr>
            <a:graphicFrameLocks noGrp="1"/>
          </p:cNvGraphicFramePr>
          <p:nvPr>
            <p:extLst>
              <p:ext uri="{D42A27DB-BD31-4B8C-83A1-F6EECF244321}">
                <p14:modId xmlns:p14="http://schemas.microsoft.com/office/powerpoint/2010/main" val="4196417931"/>
              </p:ext>
            </p:extLst>
          </p:nvPr>
        </p:nvGraphicFramePr>
        <p:xfrm>
          <a:off x="-9236" y="0"/>
          <a:ext cx="12201236" cy="6858000"/>
        </p:xfrm>
        <a:graphic>
          <a:graphicData uri="http://schemas.openxmlformats.org/drawingml/2006/table">
            <a:tbl>
              <a:tblPr bandRow="1"/>
              <a:tblGrid>
                <a:gridCol w="12201236">
                  <a:extLst>
                    <a:ext uri="{9D8B030D-6E8A-4147-A177-3AD203B41FA5}">
                      <a16:colId xmlns:a16="http://schemas.microsoft.com/office/drawing/2014/main" val="3457284845"/>
                    </a:ext>
                  </a:extLst>
                </a:gridCol>
              </a:tblGrid>
              <a:tr h="6858000">
                <a:tc>
                  <a:txBody>
                    <a:bodyPr/>
                    <a:lstStyle/>
                    <a:p>
                      <a:pPr algn="ctr">
                        <a:lnSpc>
                          <a:spcPct val="100000"/>
                        </a:lnSpc>
                        <a:spcBef>
                          <a:spcPts val="0"/>
                        </a:spcBef>
                        <a:spcAft>
                          <a:spcPts val="0"/>
                        </a:spcAft>
                      </a:pPr>
                      <a:r>
                        <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Dung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669514"/>
                  </a:ext>
                </a:extLst>
              </a:tr>
            </a:tbl>
          </a:graphicData>
        </a:graphic>
      </p:graphicFrame>
    </p:spTree>
    <p:extLst>
      <p:ext uri="{BB962C8B-B14F-4D97-AF65-F5344CB8AC3E}">
        <p14:creationId xmlns:p14="http://schemas.microsoft.com/office/powerpoint/2010/main" val="226137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F4CF27B-38F2-F7DF-4D24-C9FBDF5D4B1F}"/>
              </a:ext>
            </a:extLst>
          </p:cNvPr>
          <p:cNvGraphicFramePr>
            <a:graphicFrameLocks noGrp="1"/>
          </p:cNvGraphicFramePr>
          <p:nvPr>
            <p:extLst>
              <p:ext uri="{D42A27DB-BD31-4B8C-83A1-F6EECF244321}">
                <p14:modId xmlns:p14="http://schemas.microsoft.com/office/powerpoint/2010/main" val="4026159316"/>
              </p:ext>
            </p:extLst>
          </p:nvPr>
        </p:nvGraphicFramePr>
        <p:xfrm>
          <a:off x="-9236" y="0"/>
          <a:ext cx="12201236" cy="7415530"/>
        </p:xfrm>
        <a:graphic>
          <a:graphicData uri="http://schemas.openxmlformats.org/drawingml/2006/table">
            <a:tbl>
              <a:tblPr bandRow="1"/>
              <a:tblGrid>
                <a:gridCol w="12201236">
                  <a:extLst>
                    <a:ext uri="{9D8B030D-6E8A-4147-A177-3AD203B41FA5}">
                      <a16:colId xmlns:a16="http://schemas.microsoft.com/office/drawing/2014/main" val="3457284845"/>
                    </a:ext>
                  </a:extLst>
                </a:gridCol>
              </a:tblGrid>
              <a:tr h="6858000">
                <a:tc>
                  <a:txBody>
                    <a:bodyPr/>
                    <a:lstStyle/>
                    <a:p>
                      <a:pPr algn="ctr">
                        <a:lnSpc>
                          <a:spcPct val="100000"/>
                        </a:lnSpc>
                        <a:spcAft>
                          <a:spcPts val="0"/>
                        </a:spcAft>
                      </a:pPr>
                      <a:r>
                        <a:rPr lang="vi-VN"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Vi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hiếm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0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Ưu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800" dirty="0" err="1">
                          <a:effectLst/>
                          <a:latin typeface="Times New Roman" panose="02020603050405020304" pitchFamily="18" charset="0"/>
                          <a:ea typeface="Calibri" panose="020F0502020204030204" pitchFamily="34" charset="0"/>
                        </a:rPr>
                        <a:t>Là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kĩ</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thuật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thành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giữa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cùng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loài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hoặc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loài</a:t>
                      </a:r>
                      <a:r>
                        <a:rPr lang="en-US" sz="2800" dirty="0">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3n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liệu.Ví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vaccine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hormone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669514"/>
                  </a:ext>
                </a:extLst>
              </a:tr>
            </a:tbl>
          </a:graphicData>
        </a:graphic>
      </p:graphicFrame>
    </p:spTree>
    <p:extLst>
      <p:ext uri="{BB962C8B-B14F-4D97-AF65-F5344CB8AC3E}">
        <p14:creationId xmlns:p14="http://schemas.microsoft.com/office/powerpoint/2010/main" val="394275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9CCBF5-BF48-89E1-DA25-A7D82A217A4D}"/>
              </a:ext>
            </a:extLst>
          </p:cNvPr>
          <p:cNvSpPr txBox="1"/>
          <p:nvPr/>
        </p:nvSpPr>
        <p:spPr>
          <a:xfrm>
            <a:off x="0" y="2044005"/>
            <a:ext cx="12192000" cy="1384995"/>
          </a:xfrm>
          <a:prstGeom prst="rect">
            <a:avLst/>
          </a:prstGeom>
          <a:solidFill>
            <a:schemeClr val="accent6">
              <a:lumMod val="40000"/>
              <a:lumOff val="60000"/>
            </a:schemeClr>
          </a:solidFill>
        </p:spPr>
        <p:txBody>
          <a:bodyPr wrap="square">
            <a:spAutoFit/>
          </a:bodyPr>
          <a:lstStyle/>
          <a:p>
            <a:r>
              <a:rPr lang="vi-VN" sz="2800" b="0" i="0" dirty="0">
                <a:solidFill>
                  <a:srgbClr val="0000FF"/>
                </a:solidFill>
                <a:effectLst/>
                <a:latin typeface="+mj-lt"/>
              </a:rPr>
              <a:t>Vì phương pháp vi nhân giống có thể tạo ra nhanh chóng các cây con từ một số bộ phận của cây mẹ như lá, thân, rễ,... dựa vào quá trình phản biệt hóa, công nghệ nhân giống </a:t>
            </a:r>
            <a:r>
              <a:rPr lang="vi-VN" sz="2800" b="0" i="1" dirty="0">
                <a:solidFill>
                  <a:srgbClr val="0000FF"/>
                </a:solidFill>
                <a:effectLst/>
                <a:latin typeface="+mj-lt"/>
              </a:rPr>
              <a:t>in vitro. </a:t>
            </a:r>
            <a:r>
              <a:rPr lang="vi-VN" sz="2800" b="0" i="0" dirty="0">
                <a:solidFill>
                  <a:srgbClr val="0000FF"/>
                </a:solidFill>
                <a:effectLst/>
                <a:latin typeface="+mj-lt"/>
              </a:rPr>
              <a:t>Cách làm này có tính ứng dụng và khả năng thành công cao.</a:t>
            </a:r>
            <a:endParaRPr lang="en-US" sz="2800" dirty="0">
              <a:solidFill>
                <a:srgbClr val="0000FF"/>
              </a:solidFill>
              <a:latin typeface="+mj-lt"/>
            </a:endParaRPr>
          </a:p>
        </p:txBody>
      </p:sp>
      <p:sp>
        <p:nvSpPr>
          <p:cNvPr id="5" name="TextBox 4">
            <a:extLst>
              <a:ext uri="{FF2B5EF4-FFF2-40B4-BE49-F238E27FC236}">
                <a16:creationId xmlns:a16="http://schemas.microsoft.com/office/drawing/2014/main" id="{F739C2F3-6E57-F4AE-88C6-43C74E8FAF36}"/>
              </a:ext>
            </a:extLst>
          </p:cNvPr>
          <p:cNvSpPr txBox="1"/>
          <p:nvPr/>
        </p:nvSpPr>
        <p:spPr>
          <a:xfrm>
            <a:off x="0" y="171118"/>
            <a:ext cx="12192000" cy="1384995"/>
          </a:xfrm>
          <a:prstGeom prst="rect">
            <a:avLst/>
          </a:prstGeom>
          <a:solidFill>
            <a:srgbClr val="F6F89E"/>
          </a:solidFill>
        </p:spPr>
        <p:txBody>
          <a:bodyPr wrap="square">
            <a:spAutoFit/>
          </a:bodyPr>
          <a:lstStyle/>
          <a:p>
            <a:r>
              <a:rPr lang="vi-VN" sz="2800" b="0" i="0" dirty="0">
                <a:solidFill>
                  <a:srgbClr val="FF0000"/>
                </a:solidFill>
                <a:effectLst/>
                <a:latin typeface="+mj-lt"/>
              </a:rPr>
              <a:t>Vì sao người ta thường áp dụng kĩ thuật vi nhân giống để nhân nhanh các giống cây quý hiếm như các cây dược liệu, cây gỗ quý, cây thuộc loài nằm trong Sách Đỏ (ví dụ: lan kim tuyến, sâm ngọc linh,...)? Kĩ thuật này có ý nghĩa gì?</a:t>
            </a:r>
            <a:endParaRPr lang="en-US" sz="2800" dirty="0">
              <a:solidFill>
                <a:srgbClr val="FF0000"/>
              </a:solidFill>
              <a:latin typeface="+mj-lt"/>
            </a:endParaRPr>
          </a:p>
        </p:txBody>
      </p:sp>
      <p:sp>
        <p:nvSpPr>
          <p:cNvPr id="7" name="TextBox 6">
            <a:extLst>
              <a:ext uri="{FF2B5EF4-FFF2-40B4-BE49-F238E27FC236}">
                <a16:creationId xmlns:a16="http://schemas.microsoft.com/office/drawing/2014/main" id="{0C921006-5F24-2750-E22E-34DD4BBE2E29}"/>
              </a:ext>
            </a:extLst>
          </p:cNvPr>
          <p:cNvSpPr txBox="1"/>
          <p:nvPr/>
        </p:nvSpPr>
        <p:spPr>
          <a:xfrm>
            <a:off x="0" y="3858131"/>
            <a:ext cx="6465455" cy="523220"/>
          </a:xfrm>
          <a:prstGeom prst="rect">
            <a:avLst/>
          </a:prstGeom>
          <a:solidFill>
            <a:srgbClr val="F6F89E"/>
          </a:solidFill>
        </p:spPr>
        <p:txBody>
          <a:bodyPr wrap="square">
            <a:spAutoFit/>
          </a:bodyPr>
          <a:lstStyle/>
          <a:p>
            <a:pPr algn="ct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E6F2138-016C-ABCB-BDBC-8E711DB24B4D}"/>
              </a:ext>
            </a:extLst>
          </p:cNvPr>
          <p:cNvSpPr txBox="1"/>
          <p:nvPr/>
        </p:nvSpPr>
        <p:spPr>
          <a:xfrm>
            <a:off x="0" y="4817192"/>
            <a:ext cx="12192000" cy="1815882"/>
          </a:xfrm>
          <a:prstGeom prst="rect">
            <a:avLst/>
          </a:prstGeom>
          <a:solidFill>
            <a:schemeClr val="accent6">
              <a:lumMod val="40000"/>
              <a:lumOff val="60000"/>
            </a:schemeClr>
          </a:solidFill>
        </p:spPr>
        <p:txBody>
          <a:bodyPr wrap="square">
            <a:spAutoFit/>
          </a:bodyPr>
          <a:lstStyle/>
          <a:p>
            <a:pPr algn="just"/>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2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id="{9C5ABB57-BD67-D38F-E692-CAB56F4446A1}"/>
              </a:ext>
            </a:extLst>
          </p:cNvPr>
          <p:cNvSpPr txBox="1">
            <a:spLocks noChangeArrowheads="1"/>
          </p:cNvSpPr>
          <p:nvPr/>
        </p:nvSpPr>
        <p:spPr bwMode="auto">
          <a:xfrm>
            <a:off x="573174" y="3361516"/>
            <a:ext cx="11045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id="{210E7587-B095-9346-A79D-DDCE7B3D213B}"/>
              </a:ext>
            </a:extLst>
          </p:cNvPr>
          <p:cNvSpPr txBox="1">
            <a:spLocks noChangeArrowheads="1"/>
          </p:cNvSpPr>
          <p:nvPr/>
        </p:nvSpPr>
        <p:spPr bwMode="auto">
          <a:xfrm>
            <a:off x="685927" y="2078021"/>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id="{9FB2873A-34CB-52C5-35FB-29947909FA31}"/>
              </a:ext>
            </a:extLst>
          </p:cNvPr>
          <p:cNvSpPr txBox="1">
            <a:spLocks noChangeArrowheads="1"/>
          </p:cNvSpPr>
          <p:nvPr/>
        </p:nvSpPr>
        <p:spPr bwMode="auto">
          <a:xfrm>
            <a:off x="685927" y="2754657"/>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0" name="TextBox 4">
            <a:extLst>
              <a:ext uri="{FF2B5EF4-FFF2-40B4-BE49-F238E27FC236}">
                <a16:creationId xmlns:a16="http://schemas.microsoft.com/office/drawing/2014/main" id="{CCD07D2E-6161-DE68-3437-5C74C5C54CCA}"/>
              </a:ext>
            </a:extLst>
          </p:cNvPr>
          <p:cNvSpPr txBox="1">
            <a:spLocks noChangeArrowheads="1"/>
          </p:cNvSpPr>
          <p:nvPr/>
        </p:nvSpPr>
        <p:spPr bwMode="auto">
          <a:xfrm>
            <a:off x="584317" y="3968375"/>
            <a:ext cx="11045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IV.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2" name="Arrow: Pentagon 1">
            <a:extLst>
              <a:ext uri="{FF2B5EF4-FFF2-40B4-BE49-F238E27FC236}">
                <a16:creationId xmlns:a16="http://schemas.microsoft.com/office/drawing/2014/main" id="{27B40C26-74F2-D3B8-24E0-C97D90B6801C}"/>
              </a:ext>
            </a:extLst>
          </p:cNvPr>
          <p:cNvSpPr/>
          <p:nvPr/>
        </p:nvSpPr>
        <p:spPr>
          <a:xfrm>
            <a:off x="679126" y="4747490"/>
            <a:ext cx="11081657" cy="1810327"/>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khoa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697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style.rotation</p:attrName>
                                        </p:attrNameLst>
                                      </p:cBhvr>
                                      <p:tavLst>
                                        <p:tav tm="0">
                                          <p:val>
                                            <p:fltVal val="90"/>
                                          </p:val>
                                        </p:tav>
                                        <p:tav tm="100000">
                                          <p:val>
                                            <p:fltVal val="0"/>
                                          </p:val>
                                        </p:tav>
                                      </p:tavLst>
                                    </p:anim>
                                    <p:animEffect transition="in" filter="fade">
                                      <p:cBhvr>
                                        <p:cTn id="4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3" grpId="0"/>
      <p:bldP spid="6" grpId="0"/>
      <p:bldP spid="8" grpId="0"/>
      <p:bldP spid="10"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625159-BB4F-C0CF-36D4-C7567C1820FD}"/>
              </a:ext>
            </a:extLst>
          </p:cNvPr>
          <p:cNvGraphicFramePr>
            <a:graphicFrameLocks noGrp="1"/>
          </p:cNvGraphicFramePr>
          <p:nvPr>
            <p:extLst>
              <p:ext uri="{D42A27DB-BD31-4B8C-83A1-F6EECF244321}">
                <p14:modId xmlns:p14="http://schemas.microsoft.com/office/powerpoint/2010/main" val="2013334875"/>
              </p:ext>
            </p:extLst>
          </p:nvPr>
        </p:nvGraphicFramePr>
        <p:xfrm>
          <a:off x="0" y="82577"/>
          <a:ext cx="12312072" cy="7086600"/>
        </p:xfrm>
        <a:graphic>
          <a:graphicData uri="http://schemas.openxmlformats.org/drawingml/2006/table">
            <a:tbl>
              <a:tblPr bandRow="1"/>
              <a:tblGrid>
                <a:gridCol w="12312072">
                  <a:extLst>
                    <a:ext uri="{9D8B030D-6E8A-4147-A177-3AD203B41FA5}">
                      <a16:colId xmlns:a16="http://schemas.microsoft.com/office/drawing/2014/main" val="1202942450"/>
                    </a:ext>
                  </a:extLst>
                </a:gridCol>
              </a:tblGrid>
              <a:tr h="4351338">
                <a:tc>
                  <a:txBody>
                    <a:bodyPr/>
                    <a:lstStyle/>
                    <a:p>
                      <a:pPr algn="ctr">
                        <a:lnSpc>
                          <a:spcPct val="100000"/>
                        </a:lnSpc>
                        <a:spcAft>
                          <a:spcPts val="0"/>
                        </a:spcAft>
                      </a:pPr>
                      <a:r>
                        <a:rPr lang="vi-VN" sz="2400" b="1" dirty="0">
                          <a:effectLst/>
                          <a:latin typeface="+mj-lt"/>
                          <a:ea typeface="Times New Roman" panose="02020603050405020304" pitchFamily="18" charset="0"/>
                          <a:cs typeface="Times New Roman" panose="02020603050405020304" pitchFamily="18" charset="0"/>
                        </a:rPr>
                        <a:t>PHIẾU HỌC TẬP SỐ </a:t>
                      </a:r>
                      <a:r>
                        <a:rPr lang="en-US" sz="2400" b="1" dirty="0">
                          <a:effectLst/>
                          <a:latin typeface="+mj-lt"/>
                          <a:ea typeface="Times New Roman" panose="02020603050405020304" pitchFamily="18" charset="0"/>
                          <a:cs typeface="Times New Roman" panose="02020603050405020304" pitchFamily="18" charset="0"/>
                        </a:rPr>
                        <a:t>3</a:t>
                      </a:r>
                      <a:endParaRPr lang="en-US" sz="2400" dirty="0">
                        <a:effectLst/>
                        <a:latin typeface="+mj-lt"/>
                        <a:ea typeface="Calibri" panose="020F0502020204030204" pitchFamily="34" charset="0"/>
                        <a:cs typeface="Times New Roman" panose="02020603050405020304" pitchFamily="18" charset="0"/>
                      </a:endParaRPr>
                    </a:p>
                    <a:p>
                      <a:pPr algn="ctr">
                        <a:lnSpc>
                          <a:spcPct val="100000"/>
                        </a:lnSpc>
                        <a:spcAft>
                          <a:spcPts val="0"/>
                        </a:spcAft>
                      </a:pPr>
                      <a:r>
                        <a:rPr lang="vi-VN" sz="2400" i="1" dirty="0">
                          <a:effectLst/>
                          <a:latin typeface="+mj-lt"/>
                          <a:ea typeface="Times New Roman" panose="02020603050405020304" pitchFamily="18" charset="0"/>
                          <a:cs typeface="Times New Roman" panose="02020603050405020304" pitchFamily="18" charset="0"/>
                        </a:rPr>
                        <a:t>Nội dung: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tựu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vi-VN" sz="2400" b="1" dirty="0">
                          <a:effectLst/>
                          <a:latin typeface="+mj-lt"/>
                          <a:ea typeface="Times New Roman" panose="02020603050405020304" pitchFamily="18" charset="0"/>
                          <a:cs typeface="Times New Roman" panose="02020603050405020304" pitchFamily="18" charset="0"/>
                        </a:rPr>
                        <a:t>Nhóm:…</a:t>
                      </a:r>
                      <a:endParaRPr lang="en-US" sz="2400" b="1" dirty="0">
                        <a:effectLst/>
                        <a:latin typeface="+mj-lt"/>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dưỡng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gốc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y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600"/>
                        </a:spcBef>
                        <a:spcAft>
                          <a:spcPts val="600"/>
                        </a:spcAft>
                        <a:buClrTx/>
                        <a:buSzTx/>
                        <a:buFontTx/>
                        <a:buNone/>
                        <a:tabLst/>
                        <a:defRPr/>
                      </a:pPr>
                      <a:r>
                        <a:rPr kumimoji="0" lang="vi-V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vi-VN" sz="2400" b="1" dirty="0">
                          <a:effectLst/>
                          <a:latin typeface="+mj-lt"/>
                          <a:ea typeface="Times New Roman" panose="02020603050405020304" pitchFamily="18"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a:txBody>
                  <a:tcPr marL="20610" marR="20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111898"/>
                  </a:ext>
                </a:extLst>
              </a:tr>
            </a:tbl>
          </a:graphicData>
        </a:graphic>
      </p:graphicFrame>
    </p:spTree>
    <p:extLst>
      <p:ext uri="{BB962C8B-B14F-4D97-AF65-F5344CB8AC3E}">
        <p14:creationId xmlns:p14="http://schemas.microsoft.com/office/powerpoint/2010/main" val="132034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625159-BB4F-C0CF-36D4-C7567C1820FD}"/>
              </a:ext>
            </a:extLst>
          </p:cNvPr>
          <p:cNvGraphicFramePr>
            <a:graphicFrameLocks noGrp="1"/>
          </p:cNvGraphicFramePr>
          <p:nvPr>
            <p:extLst>
              <p:ext uri="{D42A27DB-BD31-4B8C-83A1-F6EECF244321}">
                <p14:modId xmlns:p14="http://schemas.microsoft.com/office/powerpoint/2010/main" val="4171622220"/>
              </p:ext>
            </p:extLst>
          </p:nvPr>
        </p:nvGraphicFramePr>
        <p:xfrm>
          <a:off x="129308" y="221122"/>
          <a:ext cx="11804073" cy="6217920"/>
        </p:xfrm>
        <a:graphic>
          <a:graphicData uri="http://schemas.openxmlformats.org/drawingml/2006/table">
            <a:tbl>
              <a:tblPr bandRow="1"/>
              <a:tblGrid>
                <a:gridCol w="11804073">
                  <a:extLst>
                    <a:ext uri="{9D8B030D-6E8A-4147-A177-3AD203B41FA5}">
                      <a16:colId xmlns:a16="http://schemas.microsoft.com/office/drawing/2014/main" val="1202942450"/>
                    </a:ext>
                  </a:extLst>
                </a:gridCol>
              </a:tblGrid>
              <a:tr h="4351338">
                <a:tc>
                  <a:txBody>
                    <a:bodyPr/>
                    <a:lstStyle/>
                    <a:p>
                      <a:pPr algn="ctr">
                        <a:lnSpc>
                          <a:spcPct val="100000"/>
                        </a:lnSpc>
                        <a:spcBef>
                          <a:spcPts val="0"/>
                        </a:spcBef>
                        <a:spcAft>
                          <a:spcPts val="0"/>
                        </a:spcAft>
                      </a:pPr>
                      <a:r>
                        <a:rPr lang="vi-VN" sz="2400" b="1" dirty="0">
                          <a:effectLst/>
                          <a:latin typeface="Times New Roman "/>
                          <a:ea typeface="Times New Roman" panose="02020603050405020304" pitchFamily="18" charset="0"/>
                          <a:cs typeface="Times New Roman" panose="02020603050405020304" pitchFamily="18" charset="0"/>
                        </a:rPr>
                        <a:t>PHIẾU HỌC TẬP SỐ </a:t>
                      </a:r>
                      <a:r>
                        <a:rPr lang="en-US" sz="2400" b="1" dirty="0">
                          <a:effectLst/>
                          <a:latin typeface="Times New Roman "/>
                          <a:ea typeface="Times New Roman" panose="02020603050405020304" pitchFamily="18" charset="0"/>
                          <a:cs typeface="Times New Roman" panose="02020603050405020304" pitchFamily="18" charset="0"/>
                        </a:rPr>
                        <a:t>3</a:t>
                      </a:r>
                      <a:endParaRPr lang="en-US" sz="2400" dirty="0">
                        <a:effectLst/>
                        <a:latin typeface="Times New Roman "/>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i="1" dirty="0">
                          <a:effectLst/>
                          <a:latin typeface="Times New Roman "/>
                          <a:ea typeface="Times New Roman" panose="02020603050405020304" pitchFamily="18" charset="0"/>
                          <a:cs typeface="Times New Roman" panose="02020603050405020304" pitchFamily="18" charset="0"/>
                        </a:rPr>
                        <a:t>Nội dung: </a:t>
                      </a:r>
                      <a:r>
                        <a:rPr lang="en-US" sz="2400" i="1" dirty="0" err="1">
                          <a:effectLst/>
                          <a:latin typeface="Times New Roman "/>
                          <a:ea typeface="Times New Roman" panose="02020603050405020304" pitchFamily="18" charset="0"/>
                          <a:cs typeface="Times New Roman" panose="02020603050405020304" pitchFamily="18" charset="0"/>
                        </a:rPr>
                        <a:t>Một</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số</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thành</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tựu</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của</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công</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nghệ</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tế</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bào</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động</a:t>
                      </a:r>
                      <a:r>
                        <a:rPr lang="en-US" sz="2400" i="1" dirty="0">
                          <a:effectLst/>
                          <a:latin typeface="Times New Roman "/>
                          <a:ea typeface="Times New Roman" panose="02020603050405020304" pitchFamily="18" charset="0"/>
                          <a:cs typeface="Times New Roman" panose="02020603050405020304" pitchFamily="18" charset="0"/>
                        </a:rPr>
                        <a:t> </a:t>
                      </a:r>
                      <a:r>
                        <a:rPr lang="en-US" sz="2400" i="1" dirty="0" err="1">
                          <a:effectLst/>
                          <a:latin typeface="Times New Roman "/>
                          <a:ea typeface="Times New Roman" panose="02020603050405020304" pitchFamily="18" charset="0"/>
                          <a:cs typeface="Times New Roman" panose="02020603050405020304" pitchFamily="18" charset="0"/>
                        </a:rPr>
                        <a:t>vật</a:t>
                      </a:r>
                      <a:endParaRPr lang="en-US" sz="2400" dirty="0">
                        <a:effectLst/>
                        <a:latin typeface="Times New Roman "/>
                        <a:ea typeface="Calibri" panose="020F0502020204030204" pitchFamily="34" charset="0"/>
                        <a:cs typeface="Times New Roman" panose="02020603050405020304" pitchFamily="18" charset="0"/>
                      </a:endParaRPr>
                    </a:p>
                    <a:p>
                      <a:pPr algn="ctr">
                        <a:lnSpc>
                          <a:spcPct val="100000"/>
                        </a:lnSpc>
                        <a:spcBef>
                          <a:spcPts val="0"/>
                        </a:spcBef>
                        <a:spcAft>
                          <a:spcPts val="0"/>
                        </a:spcAft>
                      </a:pPr>
                      <a:r>
                        <a:rPr lang="vi-VN" sz="2400" b="1" dirty="0">
                          <a:effectLst/>
                          <a:latin typeface="Times New Roman "/>
                          <a:ea typeface="Times New Roman" panose="02020603050405020304" pitchFamily="18" charset="0"/>
                          <a:cs typeface="Times New Roman" panose="02020603050405020304" pitchFamily="18" charset="0"/>
                        </a:rPr>
                        <a:t>Nhóm:…</a:t>
                      </a:r>
                      <a:endParaRPr lang="en-US" sz="2400" b="1" dirty="0">
                        <a:effectLst/>
                        <a:latin typeface="Times New Roman "/>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1</a:t>
                      </a:r>
                      <a:r>
                        <a:rPr kumimoji="0" lang="vi-VN"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quả</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phản</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biệt</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hóa</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tế</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bào</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dinh</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dưỡng</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là</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
                          <a:ea typeface="Times New Roman" panose="02020603050405020304" pitchFamily="18" charset="0"/>
                          <a:cs typeface="Times New Roman" panose="02020603050405020304" pitchFamily="18" charset="0"/>
                        </a:rPr>
                        <a:t>gì</a:t>
                      </a:r>
                      <a:r>
                        <a:rPr kumimoji="0" lang="en-US" sz="2400" b="1" i="0" u="none" strike="noStrike" kern="1200" cap="none" spc="0" normalizeH="0" baseline="0" noProof="0" dirty="0">
                          <a:ln>
                            <a:noFill/>
                          </a:ln>
                          <a:solidFill>
                            <a:prstClr val="black"/>
                          </a:solidFill>
                          <a:effectLst/>
                          <a:uLnTx/>
                          <a:uFillTx/>
                          <a:latin typeface="Times New Roman "/>
                          <a:ea typeface="Times New Roman" panose="02020603050405020304" pitchFamily="18" charset="0"/>
                          <a:cs typeface="Times New Roman" panose="02020603050405020304" pitchFamily="18" charset="0"/>
                        </a:rPr>
                        <a:t>? </a:t>
                      </a:r>
                    </a:p>
                    <a:p>
                      <a:pPr algn="l">
                        <a:lnSpc>
                          <a:spcPct val="100000"/>
                        </a:lnSpc>
                        <a:spcBef>
                          <a:spcPts val="0"/>
                        </a:spcBef>
                        <a:spcAft>
                          <a:spcPts val="0"/>
                        </a:spcAft>
                      </a:pPr>
                      <a:r>
                        <a:rPr lang="en-US" sz="2400" dirty="0" err="1">
                          <a:effectLst/>
                          <a:latin typeface="Times New Roman "/>
                          <a:ea typeface="Calibri" panose="020F0502020204030204" pitchFamily="34" charset="0"/>
                          <a:cs typeface="Times New Roman" panose="02020603050405020304" pitchFamily="18" charset="0"/>
                        </a:rPr>
                        <a:t>Tạo</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thành</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tế</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bào</a:t>
                      </a:r>
                      <a:r>
                        <a:rPr lang="en-US" sz="2400" dirty="0">
                          <a:effectLst/>
                          <a:latin typeface="Times New Roman "/>
                          <a:ea typeface="Calibri" panose="020F0502020204030204" pitchFamily="34" charset="0"/>
                          <a:cs typeface="Times New Roman" panose="02020603050405020304" pitchFamily="18" charset="0"/>
                        </a:rPr>
                        <a:t> </a:t>
                      </a:r>
                      <a:r>
                        <a:rPr lang="en-US" sz="2400" dirty="0" err="1">
                          <a:effectLst/>
                          <a:latin typeface="Times New Roman "/>
                          <a:ea typeface="Calibri" panose="020F0502020204030204" pitchFamily="34" charset="0"/>
                          <a:cs typeface="Times New Roman" panose="02020603050405020304" pitchFamily="18" charset="0"/>
                        </a:rPr>
                        <a:t>gốc</a:t>
                      </a:r>
                      <a:r>
                        <a:rPr lang="en-US" sz="2400" dirty="0">
                          <a:effectLst/>
                          <a:latin typeface="Times New Roman "/>
                          <a:ea typeface="Calibri" panose="020F0502020204030204" pitchFamily="34" charset="0"/>
                          <a:cs typeface="Times New Roman" panose="02020603050405020304" pitchFamily="18" charset="0"/>
                        </a:rPr>
                        <a:t>.</a:t>
                      </a:r>
                      <a:endParaRPr lang="en-US" sz="2400" b="0" dirty="0">
                        <a:effectLst/>
                        <a:latin typeface="Times New Roman "/>
                        <a:ea typeface="Calibri" panose="020F0502020204030204" pitchFamily="34" charset="0"/>
                        <a:cs typeface="Times New Roman" panose="02020603050405020304" pitchFamily="18" charset="0"/>
                      </a:endParaRPr>
                    </a:p>
                    <a:p>
                      <a:pPr algn="l">
                        <a:lnSpc>
                          <a:spcPct val="100000"/>
                        </a:lnSpc>
                        <a:spcBef>
                          <a:spcPts val="0"/>
                        </a:spcBef>
                        <a:spcAft>
                          <a:spcPts val="0"/>
                        </a:spcAft>
                      </a:pPr>
                      <a:r>
                        <a:rPr lang="en-US" sz="2400" b="1" dirty="0">
                          <a:effectLst/>
                          <a:latin typeface="Times New Roman "/>
                          <a:ea typeface="Times New Roman" panose="02020603050405020304" pitchFamily="18" charset="0"/>
                          <a:cs typeface="Times New Roman" panose="02020603050405020304" pitchFamily="18" charset="0"/>
                        </a:rPr>
                        <a:t>2. </a:t>
                      </a:r>
                      <a:r>
                        <a:rPr lang="en-US" sz="2400" b="1" dirty="0" err="1">
                          <a:effectLst/>
                          <a:latin typeface="Times New Roman "/>
                          <a:ea typeface="Times New Roman" panose="02020603050405020304" pitchFamily="18" charset="0"/>
                          <a:cs typeface="Times New Roman" panose="02020603050405020304" pitchFamily="18" charset="0"/>
                        </a:rPr>
                        <a:t>Tế</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bào</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gốc</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là</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gì</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Thành</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tựu</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của</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ứng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dụng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công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nghệ</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tế</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bào</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gốc</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trong</a:t>
                      </a:r>
                      <a:r>
                        <a:rPr lang="en-US" sz="2400" b="1" dirty="0">
                          <a:effectLst/>
                          <a:latin typeface="Times New Roman "/>
                          <a:ea typeface="Times New Roman" panose="02020603050405020304" pitchFamily="18" charset="0"/>
                          <a:cs typeface="Times New Roman" panose="02020603050405020304" pitchFamily="18" charset="0"/>
                        </a:rPr>
                        <a:t> y </a:t>
                      </a:r>
                      <a:r>
                        <a:rPr lang="en-US" sz="2400" b="1" dirty="0" err="1">
                          <a:effectLst/>
                          <a:latin typeface="Times New Roman "/>
                          <a:ea typeface="Times New Roman" panose="02020603050405020304" pitchFamily="18" charset="0"/>
                          <a:cs typeface="Times New Roman" panose="02020603050405020304" pitchFamily="18" charset="0"/>
                        </a:rPr>
                        <a:t>học</a:t>
                      </a:r>
                      <a:r>
                        <a:rPr lang="en-US" sz="2400" b="1" dirty="0">
                          <a:effectLst/>
                          <a:latin typeface="Times New Roman "/>
                          <a:ea typeface="Times New Roman" panose="02020603050405020304" pitchFamily="18" charset="0"/>
                          <a:cs typeface="Times New Roman" panose="02020603050405020304" pitchFamily="18" charset="0"/>
                        </a:rPr>
                        <a:t>?</a:t>
                      </a:r>
                    </a:p>
                    <a:p>
                      <a:pPr marL="0" indent="0">
                        <a:lnSpc>
                          <a:spcPct val="100000"/>
                        </a:lnSpc>
                        <a:spcBef>
                          <a:spcPts val="0"/>
                        </a:spcBef>
                        <a:spcAft>
                          <a:spcPts val="0"/>
                        </a:spcAft>
                        <a:buNone/>
                      </a:pPr>
                      <a:r>
                        <a:rPr lang="vi-VN" sz="2400" b="1" i="0" dirty="0">
                          <a:solidFill>
                            <a:srgbClr val="202122"/>
                          </a:solidFill>
                          <a:effectLst/>
                          <a:latin typeface="Times New Roman "/>
                        </a:rPr>
                        <a:t>Tế bào gốc</a:t>
                      </a:r>
                      <a:r>
                        <a:rPr lang="vi-VN" sz="2400" b="0" i="0" dirty="0">
                          <a:solidFill>
                            <a:srgbClr val="202122"/>
                          </a:solidFill>
                          <a:effectLst/>
                          <a:latin typeface="Times New Roman "/>
                        </a:rPr>
                        <a:t> là các tế bào sinh học có khả năng biệt hoá thành các tế bào khác, từ đó phân bào để tạo ra nhiều tế bào gốc hơn. </a:t>
                      </a:r>
                      <a:endParaRPr lang="en-US" sz="2400" b="0" i="0" dirty="0">
                        <a:solidFill>
                          <a:srgbClr val="202122"/>
                        </a:solidFill>
                        <a:effectLst/>
                        <a:latin typeface="Times New Roman "/>
                      </a:endParaRPr>
                    </a:p>
                    <a:p>
                      <a:pPr algn="just">
                        <a:lnSpc>
                          <a:spcPct val="100000"/>
                        </a:lnSpc>
                        <a:spcBef>
                          <a:spcPts val="0"/>
                        </a:spcBef>
                        <a:spcAft>
                          <a:spcPts val="0"/>
                        </a:spcAft>
                      </a:pPr>
                      <a:r>
                        <a:rPr lang="en-US" sz="2400" dirty="0" err="1">
                          <a:effectLst/>
                          <a:latin typeface="Times New Roman "/>
                          <a:ea typeface="Times New Roman" panose="02020603050405020304" pitchFamily="18" charset="0"/>
                        </a:rPr>
                        <a:t>Nuôi</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cấy</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và</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biệt</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hóa</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gốc</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thành</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mỡ</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dùng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trong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công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nghệ</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thẩm</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mĩ</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cơ</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sụn</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Chữa</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bệnh</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hiểm</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nghèo</a:t>
                      </a:r>
                      <a:r>
                        <a:rPr lang="en-US" sz="2400" dirty="0">
                          <a:effectLst/>
                          <a:latin typeface="Times New Roman "/>
                          <a:ea typeface="Times New Roman" panose="02020603050405020304" pitchFamily="18" charset="0"/>
                        </a:rPr>
                        <a:t> bang dung </a:t>
                      </a:r>
                      <a:r>
                        <a:rPr lang="en-US" sz="2400" dirty="0" err="1">
                          <a:effectLst/>
                          <a:latin typeface="Times New Roman "/>
                          <a:ea typeface="Times New Roman" panose="02020603050405020304" pitchFamily="18" charset="0"/>
                        </a:rPr>
                        <a:t>tế</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bào</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gốc</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cuống</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rPr>
                        <a:t>rốn</a:t>
                      </a:r>
                      <a:r>
                        <a:rPr lang="en-US" sz="2400" dirty="0">
                          <a:effectLst/>
                          <a:latin typeface="Times New Roman "/>
                          <a:ea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Tái</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tạo</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các</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mô</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tự</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thân</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nhằm</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thay</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thế</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mô</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bị</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tổn</a:t>
                      </a:r>
                      <a:r>
                        <a:rPr lang="en-US" sz="2400"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
                          <a:ea typeface="Times New Roman" panose="02020603050405020304" pitchFamily="18" charset="0"/>
                          <a:cs typeface="Times New Roman" panose="02020603050405020304" pitchFamily="18" charset="0"/>
                        </a:rPr>
                        <a:t>thương</a:t>
                      </a:r>
                      <a:r>
                        <a:rPr lang="en-US" sz="2400" dirty="0">
                          <a:effectLst/>
                          <a:latin typeface="Times New Roman "/>
                          <a:ea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a:noFill/>
                        </a:ln>
                        <a:solidFill>
                          <a:prstClr val="black"/>
                        </a:solidFill>
                        <a:effectLst/>
                        <a:uLnTx/>
                        <a:uFillTx/>
                        <a:latin typeface="Times New Roman "/>
                        <a:ea typeface="Calibri" panose="020F0502020204030204" pitchFamily="34" charset="0"/>
                        <a:cs typeface="Times New Roman" panose="02020603050405020304" pitchFamily="18" charset="0"/>
                      </a:endParaRPr>
                    </a:p>
                    <a:p>
                      <a:pPr>
                        <a:lnSpc>
                          <a:spcPct val="100000"/>
                        </a:lnSpc>
                        <a:spcBef>
                          <a:spcPts val="0"/>
                        </a:spcBef>
                        <a:spcAft>
                          <a:spcPts val="0"/>
                        </a:spcAft>
                      </a:pPr>
                      <a:r>
                        <a:rPr lang="vi-VN" sz="2400" b="1" dirty="0">
                          <a:effectLst/>
                          <a:latin typeface="Times New Roman "/>
                          <a:ea typeface="Times New Roman" panose="02020603050405020304" pitchFamily="18" charset="0"/>
                          <a:cs typeface="Times New Roman" panose="02020603050405020304" pitchFamily="18" charset="0"/>
                        </a:rPr>
                        <a:t>3. </a:t>
                      </a:r>
                      <a:r>
                        <a:rPr lang="en-US" sz="2400" b="1" dirty="0" err="1">
                          <a:effectLst/>
                          <a:latin typeface="Times New Roman "/>
                          <a:ea typeface="Times New Roman" panose="02020603050405020304" pitchFamily="18" charset="0"/>
                          <a:cs typeface="Times New Roman" panose="02020603050405020304" pitchFamily="18" charset="0"/>
                        </a:rPr>
                        <a:t>Nhân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bản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vô</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tính</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động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vật</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là</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gì</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thành</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quả</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ứng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dụng</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trong</a:t>
                      </a:r>
                      <a:r>
                        <a:rPr lang="en-US" sz="2400" b="1" dirty="0">
                          <a:effectLst/>
                          <a:latin typeface="Times New Roman "/>
                          <a:ea typeface="Times New Roman" panose="02020603050405020304" pitchFamily="18" charset="0"/>
                          <a:cs typeface="Times New Roman" panose="02020603050405020304" pitchFamily="18" charset="0"/>
                        </a:rPr>
                        <a:t> y </a:t>
                      </a:r>
                      <a:r>
                        <a:rPr lang="en-US" sz="2400" b="1" dirty="0" err="1">
                          <a:effectLst/>
                          <a:latin typeface="Times New Roman "/>
                          <a:ea typeface="Times New Roman" panose="02020603050405020304" pitchFamily="18" charset="0"/>
                          <a:cs typeface="Times New Roman" panose="02020603050405020304" pitchFamily="18" charset="0"/>
                        </a:rPr>
                        <a:t>học</a:t>
                      </a:r>
                      <a:r>
                        <a:rPr lang="vi-VN" sz="2400" b="1" dirty="0">
                          <a:effectLst/>
                          <a:latin typeface="Times New Roman "/>
                          <a:ea typeface="Times New Roman" panose="02020603050405020304" pitchFamily="18" charset="0"/>
                          <a:cs typeface="Times New Roman" panose="02020603050405020304" pitchFamily="18" charset="0"/>
                        </a:rPr>
                        <a:t>?</a:t>
                      </a:r>
                      <a:endParaRPr lang="en-US" sz="2400" b="1" dirty="0">
                        <a:effectLst/>
                        <a:latin typeface="Times New Roman "/>
                        <a:ea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en-US" sz="2400" b="1" dirty="0" err="1">
                          <a:effectLst/>
                          <a:latin typeface="Times New Roman "/>
                          <a:ea typeface="Times New Roman" panose="02020603050405020304" pitchFamily="18" charset="0"/>
                          <a:cs typeface="Times New Roman" panose="02020603050405020304" pitchFamily="18" charset="0"/>
                        </a:rPr>
                        <a:t>Nhân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bản</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vô</a:t>
                      </a:r>
                      <a:r>
                        <a:rPr lang="en-US" sz="2400" b="1" dirty="0">
                          <a:effectLst/>
                          <a:latin typeface="Times New Roman "/>
                          <a:ea typeface="Times New Roman" panose="02020603050405020304" pitchFamily="18" charset="0"/>
                          <a:cs typeface="Times New Roman" panose="02020603050405020304" pitchFamily="18" charset="0"/>
                        </a:rPr>
                        <a:t> </a:t>
                      </a:r>
                      <a:r>
                        <a:rPr lang="en-US" sz="2400" b="1" dirty="0" err="1">
                          <a:effectLst/>
                          <a:latin typeface="Times New Roman "/>
                          <a:ea typeface="Times New Roman" panose="02020603050405020304" pitchFamily="18" charset="0"/>
                          <a:cs typeface="Times New Roman" panose="02020603050405020304" pitchFamily="18" charset="0"/>
                        </a:rPr>
                        <a:t>tính</a:t>
                      </a:r>
                      <a:r>
                        <a:rPr lang="en-US" sz="2400" b="1" dirty="0">
                          <a:effectLst/>
                          <a:latin typeface="Times New Roman "/>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rPr>
                        <a:t>là</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quá</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trình</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tạo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ra</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tế</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bào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hoặc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nhiều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cá</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thể</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hoàn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toàn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giống</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nhau</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về</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mặt</a:t>
                      </a:r>
                      <a:r>
                        <a:rPr lang="en-US" sz="2400" dirty="0">
                          <a:effectLst/>
                          <a:latin typeface="Times New Roman" panose="02020603050405020304" pitchFamily="18" charset="0"/>
                          <a:ea typeface="Arial" panose="020B0604020202020204" pitchFamily="34" charset="0"/>
                        </a:rPr>
                        <a:t> di </a:t>
                      </a:r>
                      <a:r>
                        <a:rPr lang="en-US" sz="2400" dirty="0" err="1">
                          <a:effectLst/>
                          <a:latin typeface="Times New Roman" panose="02020603050405020304" pitchFamily="18" charset="0"/>
                          <a:ea typeface="Arial" panose="020B0604020202020204" pitchFamily="34" charset="0"/>
                        </a:rPr>
                        <a:t>truyền</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từ</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một</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hoặc</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một</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số</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tế</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bào</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sinh</a:t>
                      </a:r>
                      <a:r>
                        <a:rPr lang="en-US" sz="2400" dirty="0">
                          <a:effectLst/>
                          <a:latin typeface="Times New Roman" panose="02020603050405020304" pitchFamily="18" charset="0"/>
                          <a:ea typeface="Arial" panose="020B0604020202020204" pitchFamily="34" charset="0"/>
                        </a:rPr>
                        <a:t> </a:t>
                      </a:r>
                      <a:r>
                        <a:rPr lang="en-US" sz="2400" dirty="0" err="1">
                          <a:effectLst/>
                          <a:latin typeface="Times New Roman" panose="02020603050405020304" pitchFamily="18" charset="0"/>
                          <a:ea typeface="Arial" panose="020B0604020202020204" pitchFamily="34" charset="0"/>
                        </a:rPr>
                        <a:t>dưỡng</a:t>
                      </a:r>
                      <a:r>
                        <a:rPr lang="en-US" sz="2400" dirty="0">
                          <a:effectLst/>
                          <a:latin typeface="Times New Roman" panose="02020603050405020304" pitchFamily="18" charset="0"/>
                          <a:ea typeface="Arial" panose="020B0604020202020204" pitchFamily="34" charset="0"/>
                        </a:rPr>
                        <a:t> ban </a:t>
                      </a:r>
                      <a:r>
                        <a:rPr lang="en-US" sz="2400" dirty="0" err="1">
                          <a:effectLst/>
                          <a:latin typeface="Times New Roman" panose="02020603050405020304" pitchFamily="18" charset="0"/>
                          <a:ea typeface="Arial" panose="020B0604020202020204" pitchFamily="34" charset="0"/>
                        </a:rPr>
                        <a:t>đầu</a:t>
                      </a:r>
                      <a:r>
                        <a:rPr lang="en-US" sz="2400" dirty="0">
                          <a:effectLst/>
                          <a:latin typeface="Times New Roman" panose="02020603050405020304" pitchFamily="18" charset="0"/>
                          <a:ea typeface="Arial" panose="020B0604020202020204" pitchFamily="34" charset="0"/>
                        </a:rPr>
                        <a:t>.</a:t>
                      </a:r>
                    </a:p>
                    <a:p>
                      <a:pPr algn="l"/>
                      <a:r>
                        <a:rPr lang="en-US" sz="2400" b="0" i="0" dirty="0" err="1">
                          <a:solidFill>
                            <a:schemeClr val="tx1"/>
                          </a:solidFill>
                          <a:effectLst/>
                          <a:latin typeface="Times New Roman" panose="02020603050405020304" pitchFamily="18" charset="0"/>
                        </a:rPr>
                        <a:t>Thành</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tựu</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Tạo</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muỗi</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chuyển</a:t>
                      </a:r>
                      <a:r>
                        <a:rPr lang="en-US" sz="2400" b="0" i="0" dirty="0">
                          <a:solidFill>
                            <a:schemeClr val="tx1"/>
                          </a:solidFill>
                          <a:effectLst/>
                          <a:latin typeface="Times New Roman" panose="02020603050405020304" pitchFamily="18" charset="0"/>
                        </a:rPr>
                        <a:t> gen, </a:t>
                      </a:r>
                      <a:r>
                        <a:rPr lang="en-US" sz="2400" b="0" i="0" dirty="0" err="1">
                          <a:solidFill>
                            <a:schemeClr val="tx1"/>
                          </a:solidFill>
                          <a:effectLst/>
                          <a:latin typeface="Times New Roman" panose="02020603050405020304" pitchFamily="18" charset="0"/>
                        </a:rPr>
                        <a:t>chỉnh</a:t>
                      </a:r>
                      <a:r>
                        <a:rPr lang="en-US" sz="2400" b="0" i="0" dirty="0">
                          <a:solidFill>
                            <a:schemeClr val="tx1"/>
                          </a:solidFill>
                          <a:effectLst/>
                          <a:latin typeface="Times New Roman" panose="02020603050405020304" pitchFamily="18" charset="0"/>
                        </a:rPr>
                        <a:t> </a:t>
                      </a:r>
                      <a:r>
                        <a:rPr lang="en-US" sz="2400" b="0" i="0" dirty="0" err="1">
                          <a:solidFill>
                            <a:schemeClr val="tx1"/>
                          </a:solidFill>
                          <a:effectLst/>
                          <a:latin typeface="Times New Roman" panose="02020603050405020304" pitchFamily="18" charset="0"/>
                        </a:rPr>
                        <a:t>sủa</a:t>
                      </a:r>
                      <a:r>
                        <a:rPr lang="en-US" sz="2400" b="0" i="0" dirty="0">
                          <a:solidFill>
                            <a:schemeClr val="tx1"/>
                          </a:solidFill>
                          <a:effectLst/>
                          <a:latin typeface="Times New Roman" panose="02020603050405020304" pitchFamily="18" charset="0"/>
                        </a:rPr>
                        <a:t> gen </a:t>
                      </a:r>
                      <a:r>
                        <a:rPr lang="en-US" sz="2400" b="0" i="0" dirty="0" err="1">
                          <a:solidFill>
                            <a:schemeClr val="tx1"/>
                          </a:solidFill>
                          <a:effectLst/>
                          <a:latin typeface="Times New Roman" panose="02020603050405020304" pitchFamily="18" charset="0"/>
                        </a:rPr>
                        <a:t>người</a:t>
                      </a:r>
                      <a:r>
                        <a:rPr lang="en-US" sz="2400" b="0" i="0" dirty="0">
                          <a:solidFill>
                            <a:schemeClr val="tx1"/>
                          </a:solidFill>
                          <a:effectLst/>
                          <a:latin typeface="Times New Roman" panose="02020603050405020304" pitchFamily="18" charset="0"/>
                        </a:rPr>
                        <a:t>, </a:t>
                      </a:r>
                      <a:r>
                        <a:rPr lang="vi-VN" sz="2400" b="0" i="0" dirty="0">
                          <a:solidFill>
                            <a:schemeClr val="tx1"/>
                          </a:solidFill>
                          <a:effectLst/>
                          <a:latin typeface="Times New Roman" panose="02020603050405020304" pitchFamily="18" charset="0"/>
                        </a:rPr>
                        <a:t>tinh trùng nhân tạo</a:t>
                      </a:r>
                      <a:r>
                        <a:rPr lang="en-US" sz="2400" b="0" i="0" dirty="0">
                          <a:solidFill>
                            <a:schemeClr val="tx1"/>
                          </a:solidFill>
                          <a:effectLst/>
                          <a:latin typeface="Times New Roman" panose="02020603050405020304" pitchFamily="18" charset="0"/>
                        </a:rPr>
                        <a:t>.</a:t>
                      </a:r>
                      <a:endParaRPr lang="vi-VN" sz="2400" b="0" i="0" dirty="0">
                        <a:solidFill>
                          <a:schemeClr val="tx1"/>
                        </a:solidFill>
                        <a:effectLst/>
                        <a:latin typeface="Times New Roman" panose="02020603050405020304" pitchFamily="18" charset="0"/>
                      </a:endParaRPr>
                    </a:p>
                    <a:p>
                      <a:pPr>
                        <a:lnSpc>
                          <a:spcPct val="100000"/>
                        </a:lnSpc>
                        <a:spcBef>
                          <a:spcPts val="0"/>
                        </a:spcBef>
                        <a:spcAft>
                          <a:spcPts val="0"/>
                        </a:spcAft>
                      </a:pPr>
                      <a:endParaRPr lang="en-US" sz="2400" b="1" dirty="0">
                        <a:effectLst/>
                        <a:latin typeface="Times New Roman "/>
                        <a:ea typeface="Times New Roman" panose="02020603050405020304" pitchFamily="18" charset="0"/>
                        <a:cs typeface="Times New Roman" panose="02020603050405020304" pitchFamily="18" charset="0"/>
                      </a:endParaRPr>
                    </a:p>
                    <a:p>
                      <a:pPr>
                        <a:lnSpc>
                          <a:spcPct val="100000"/>
                        </a:lnSpc>
                        <a:spcBef>
                          <a:spcPts val="0"/>
                        </a:spcBef>
                        <a:spcAft>
                          <a:spcPts val="0"/>
                        </a:spcAft>
                      </a:pPr>
                      <a:endParaRPr lang="en-US" sz="2400" dirty="0">
                        <a:effectLst/>
                        <a:latin typeface="Times New Roman "/>
                        <a:ea typeface="Calibri" panose="020F0502020204030204" pitchFamily="34" charset="0"/>
                        <a:cs typeface="Times New Roman" panose="02020603050405020304" pitchFamily="18" charset="0"/>
                      </a:endParaRPr>
                    </a:p>
                  </a:txBody>
                  <a:tcPr marL="20610" marR="206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111898"/>
                  </a:ext>
                </a:extLst>
              </a:tr>
            </a:tbl>
          </a:graphicData>
        </a:graphic>
      </p:graphicFrame>
    </p:spTree>
    <p:extLst>
      <p:ext uri="{BB962C8B-B14F-4D97-AF65-F5344CB8AC3E}">
        <p14:creationId xmlns:p14="http://schemas.microsoft.com/office/powerpoint/2010/main" val="125367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4410336" y="137959"/>
            <a:ext cx="2943434"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altLang="en-US" sz="375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TẬP</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42BA0A43-EDF9-A69F-8108-0A28FAFFA52A}"/>
              </a:ext>
            </a:extLst>
          </p:cNvPr>
          <p:cNvSpPr txBox="1"/>
          <p:nvPr/>
        </p:nvSpPr>
        <p:spPr>
          <a:xfrm>
            <a:off x="0" y="900914"/>
            <a:ext cx="12192000" cy="2923877"/>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cấy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2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spc="-2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F44DCDD-0807-4214-CBBD-4F29A438399A}"/>
              </a:ext>
            </a:extLst>
          </p:cNvPr>
          <p:cNvSpPr txBox="1"/>
          <p:nvPr/>
        </p:nvSpPr>
        <p:spPr>
          <a:xfrm>
            <a:off x="0" y="3918332"/>
            <a:ext cx="11647054" cy="2554545"/>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7132C3-F38E-999E-65A9-58A33E489C82}"/>
              </a:ext>
            </a:extLst>
          </p:cNvPr>
          <p:cNvSpPr/>
          <p:nvPr/>
        </p:nvSpPr>
        <p:spPr>
          <a:xfrm>
            <a:off x="513184" y="3377682"/>
            <a:ext cx="363894"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0298158-5019-F666-B093-B0165C7D4966}"/>
              </a:ext>
            </a:extLst>
          </p:cNvPr>
          <p:cNvSpPr/>
          <p:nvPr/>
        </p:nvSpPr>
        <p:spPr>
          <a:xfrm>
            <a:off x="498293" y="6005296"/>
            <a:ext cx="363894" cy="3887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5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AF36BC-7C79-2BD6-2316-96A89C31A459}"/>
              </a:ext>
            </a:extLst>
          </p:cNvPr>
          <p:cNvSpPr txBox="1"/>
          <p:nvPr/>
        </p:nvSpPr>
        <p:spPr>
          <a:xfrm>
            <a:off x="0" y="385915"/>
            <a:ext cx="12192000" cy="2923877"/>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57200">
              <a:spcBef>
                <a:spcPts val="600"/>
              </a:spcBef>
              <a:spcAft>
                <a:spcPts val="600"/>
              </a:spcAft>
            </a:pP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spc="1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400" spc="1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1788227-4C74-2A76-5878-B544A4909E2D}"/>
              </a:ext>
            </a:extLst>
          </p:cNvPr>
          <p:cNvSpPr txBox="1"/>
          <p:nvPr/>
        </p:nvSpPr>
        <p:spPr>
          <a:xfrm>
            <a:off x="0" y="3650845"/>
            <a:ext cx="11770895" cy="1354217"/>
          </a:xfrm>
          <a:prstGeom prst="rect">
            <a:avLst/>
          </a:prstGeom>
          <a:noFill/>
        </p:spPr>
        <p:txBody>
          <a:bodyPr wrap="square">
            <a:spAutoFit/>
          </a:bodyPr>
          <a:lstStyle/>
          <a:p>
            <a:pPr indent="457200" algn="just">
              <a:spcBef>
                <a:spcPts val="600"/>
              </a:spcBef>
              <a:spcAft>
                <a:spcPts val="600"/>
              </a:spcAft>
            </a:pP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giống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a:p>
            <a:pPr indent="431800" algn="just">
              <a:spcBef>
                <a:spcPts val="600"/>
              </a:spcBef>
              <a:spcAft>
                <a:spcPts val="60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đỉnh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bần</a:t>
            </a:r>
            <a:endParaRPr lang="en-US" sz="2400"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67D689C9-C85A-B05C-03A0-05D8BA590235}"/>
              </a:ext>
            </a:extLst>
          </p:cNvPr>
          <p:cNvSpPr/>
          <p:nvPr/>
        </p:nvSpPr>
        <p:spPr>
          <a:xfrm>
            <a:off x="466529" y="1324437"/>
            <a:ext cx="382555"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9A0C480-BAAF-A6FE-671D-71549282A701}"/>
              </a:ext>
            </a:extLst>
          </p:cNvPr>
          <p:cNvSpPr/>
          <p:nvPr/>
        </p:nvSpPr>
        <p:spPr>
          <a:xfrm>
            <a:off x="3651378" y="4603336"/>
            <a:ext cx="382555"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22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id="{9C5ABB57-BD67-D38F-E692-CAB56F4446A1}"/>
              </a:ext>
            </a:extLst>
          </p:cNvPr>
          <p:cNvSpPr txBox="1">
            <a:spLocks noChangeArrowheads="1"/>
          </p:cNvSpPr>
          <p:nvPr/>
        </p:nvSpPr>
        <p:spPr bwMode="auto">
          <a:xfrm>
            <a:off x="424415" y="3580124"/>
            <a:ext cx="11343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id="{210E7587-B095-9346-A79D-DDCE7B3D213B}"/>
              </a:ext>
            </a:extLst>
          </p:cNvPr>
          <p:cNvSpPr txBox="1">
            <a:spLocks noChangeArrowheads="1"/>
          </p:cNvSpPr>
          <p:nvPr/>
        </p:nvSpPr>
        <p:spPr bwMode="auto">
          <a:xfrm>
            <a:off x="685927" y="2078021"/>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id="{9FB2873A-34CB-52C5-35FB-29947909FA31}"/>
              </a:ext>
            </a:extLst>
          </p:cNvPr>
          <p:cNvSpPr txBox="1">
            <a:spLocks noChangeArrowheads="1"/>
          </p:cNvSpPr>
          <p:nvPr/>
        </p:nvSpPr>
        <p:spPr bwMode="auto">
          <a:xfrm>
            <a:off x="685927" y="2754657"/>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0" name="TextBox 4">
            <a:extLst>
              <a:ext uri="{FF2B5EF4-FFF2-40B4-BE49-F238E27FC236}">
                <a16:creationId xmlns:a16="http://schemas.microsoft.com/office/drawing/2014/main" id="{CCD07D2E-6161-DE68-3437-5C74C5C54CCA}"/>
              </a:ext>
            </a:extLst>
          </p:cNvPr>
          <p:cNvSpPr txBox="1">
            <a:spLocks noChangeArrowheads="1"/>
          </p:cNvSpPr>
          <p:nvPr/>
        </p:nvSpPr>
        <p:spPr bwMode="auto">
          <a:xfrm>
            <a:off x="545250" y="4491596"/>
            <a:ext cx="110456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IV.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ĐỘNG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6743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3" grpId="0"/>
      <p:bldP spid="6"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0E17D6-539B-AD21-2733-764C173F221B}"/>
              </a:ext>
            </a:extLst>
          </p:cNvPr>
          <p:cNvSpPr txBox="1"/>
          <p:nvPr/>
        </p:nvSpPr>
        <p:spPr>
          <a:xfrm>
            <a:off x="0" y="952106"/>
            <a:ext cx="12279086" cy="4401205"/>
          </a:xfrm>
          <a:prstGeom prst="rect">
            <a:avLst/>
          </a:prstGeom>
          <a:noFill/>
        </p:spPr>
        <p:txBody>
          <a:bodyPr wrap="square">
            <a:spAutoFit/>
          </a:bodyPr>
          <a:lstStyle/>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5:</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Sắp</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xếp</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dưới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đây</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theo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thứ</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tự</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tăng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dần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về</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tính</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toàn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năng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của</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các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a:p>
            <a:pPr marL="0" marR="0" lvl="0" indent="457200" algn="just"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phôi</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tim</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gốc</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cuống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rốn</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dòng</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tế</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bào</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mô</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cơ</a:t>
            </a:r>
            <a:r>
              <a:rPr kumimoji="0" lang="en-US" sz="2400" b="0" i="0" u="none" strike="noStrike" kern="1200" cap="none" spc="0" normalizeH="0" baseline="0" noProof="0" dirty="0">
                <a:ln>
                  <a:noFill/>
                </a:ln>
                <a:solidFill>
                  <a:srgbClr val="0000FF"/>
                </a:solidFill>
                <a:effectLst/>
                <a:uLnTx/>
                <a:uFillTx/>
                <a:latin typeface="Times New Roman "/>
                <a:ea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ACD02F47-0B91-78F1-828D-5326DD774E01}"/>
              </a:ext>
            </a:extLst>
          </p:cNvPr>
          <p:cNvSpPr/>
          <p:nvPr/>
        </p:nvSpPr>
        <p:spPr>
          <a:xfrm>
            <a:off x="506961" y="4533637"/>
            <a:ext cx="382555" cy="3452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874FF0-AB1B-FBA7-7FD0-76B65F021C32}"/>
              </a:ext>
            </a:extLst>
          </p:cNvPr>
          <p:cNvSpPr txBox="1"/>
          <p:nvPr/>
        </p:nvSpPr>
        <p:spPr>
          <a:xfrm>
            <a:off x="1" y="4041028"/>
            <a:ext cx="12258502" cy="1969770"/>
          </a:xfrm>
          <a:prstGeom prst="rect">
            <a:avLst/>
          </a:prstGeom>
          <a:noFill/>
        </p:spPr>
        <p:txBody>
          <a:bodyPr wrap="square">
            <a:spAutoFit/>
          </a:bodyPr>
          <a:lstStyle/>
          <a:p>
            <a:pPr indent="457200" algn="ctr">
              <a:spcBef>
                <a:spcPts val="600"/>
              </a:spcBef>
              <a:spcAft>
                <a:spcPts val="600"/>
              </a:spcAft>
            </a:pP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indent="457200" algn="ctr">
              <a:spcBef>
                <a:spcPts val="600"/>
              </a:spcBef>
              <a:spcAft>
                <a:spcPts val="600"/>
              </a:spcAft>
            </a:pP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thuốc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vaccine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TextBox 4">
            <a:extLst>
              <a:ext uri="{FF2B5EF4-FFF2-40B4-BE49-F238E27FC236}">
                <a16:creationId xmlns:a16="http://schemas.microsoft.com/office/drawing/2014/main" id="{D7EDFC7E-FEE7-8E39-7694-63EAAC59A558}"/>
              </a:ext>
            </a:extLst>
          </p:cNvPr>
          <p:cNvSpPr txBox="1">
            <a:spLocks noChangeArrowheads="1"/>
          </p:cNvSpPr>
          <p:nvPr/>
        </p:nvSpPr>
        <p:spPr bwMode="auto">
          <a:xfrm>
            <a:off x="3244157" y="137959"/>
            <a:ext cx="5275803"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RỘNG</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Arrow: Down 6">
            <a:extLst>
              <a:ext uri="{FF2B5EF4-FFF2-40B4-BE49-F238E27FC236}">
                <a16:creationId xmlns:a16="http://schemas.microsoft.com/office/drawing/2014/main" id="{3A9B84F0-C213-46F9-AEFC-1EA07D94914C}"/>
              </a:ext>
            </a:extLst>
          </p:cNvPr>
          <p:cNvSpPr/>
          <p:nvPr/>
        </p:nvSpPr>
        <p:spPr>
          <a:xfrm>
            <a:off x="1867010" y="847202"/>
            <a:ext cx="8030095" cy="319382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lnSpc>
                <a:spcPct val="107000"/>
              </a:lnSpc>
              <a:spcBef>
                <a:spcPts val="600"/>
              </a:spcBef>
              <a:spcAft>
                <a:spcPts val="600"/>
              </a:spcAft>
            </a:pP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EM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kern="1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71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D8924C0-F94F-84B1-C0EC-8D2D06EDC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6568"/>
            <a:ext cx="12162262" cy="4315811"/>
          </a:xfrm>
          <a:prstGeom prst="rect">
            <a:avLst/>
          </a:prstGeom>
        </p:spPr>
      </p:pic>
      <p:sp>
        <p:nvSpPr>
          <p:cNvPr id="2" name="Rectangle 1">
            <a:extLst>
              <a:ext uri="{FF2B5EF4-FFF2-40B4-BE49-F238E27FC236}">
                <a16:creationId xmlns:a16="http://schemas.microsoft.com/office/drawing/2014/main" id="{14A687AE-1B6E-7FB5-0AE9-6AC6D41AF9B2}"/>
              </a:ext>
            </a:extLst>
          </p:cNvPr>
          <p:cNvSpPr/>
          <p:nvPr/>
        </p:nvSpPr>
        <p:spPr>
          <a:xfrm>
            <a:off x="1364752" y="2506566"/>
            <a:ext cx="4716379" cy="143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5"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sz="3750" b="1" dirty="0">
                <a:solidFill>
                  <a:srgbClr val="0000FF"/>
                </a:solidFill>
                <a:latin typeface="Times New Roman" panose="02020603050405020304" pitchFamily="18" charset="0"/>
                <a:cs typeface="Times New Roman" panose="02020603050405020304" pitchFamily="18" charset="0"/>
              </a:rPr>
              <a:t>Bài </a:t>
            </a:r>
            <a:r>
              <a:rPr lang="en-US" altLang="en-US" sz="3750" b="1" dirty="0">
                <a:solidFill>
                  <a:srgbClr val="0000FF"/>
                </a:solidFill>
                <a:latin typeface="Times New Roman" panose="02020603050405020304" pitchFamily="18" charset="0"/>
                <a:cs typeface="Times New Roman" panose="02020603050405020304" pitchFamily="18" charset="0"/>
              </a:rPr>
              <a:t>16: </a:t>
            </a:r>
            <a:r>
              <a:rPr lang="vi-VN" altLang="en-US" sz="3750" b="1" dirty="0">
                <a:solidFill>
                  <a:srgbClr val="0000FF"/>
                </a:solidFill>
                <a:latin typeface="Times New Roman" panose="02020603050405020304" pitchFamily="18" charset="0"/>
                <a:cs typeface="Times New Roman" panose="02020603050405020304" pitchFamily="18" charset="0"/>
              </a:rPr>
              <a:t>CÔNG NGHỆ TẾ BÀO</a:t>
            </a:r>
            <a:endParaRPr lang="en-US" altLang="en-US" sz="3750" b="1" dirty="0">
              <a:solidFill>
                <a:srgbClr val="0000FF"/>
              </a:solidFill>
              <a:latin typeface="Times New Roman" panose="02020603050405020304" pitchFamily="18" charset="0"/>
              <a:cs typeface="Times New Roman" panose="02020603050405020304" pitchFamily="18" charset="0"/>
            </a:endParaRPr>
          </a:p>
        </p:txBody>
      </p:sp>
      <p:sp>
        <p:nvSpPr>
          <p:cNvPr id="7"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8: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TẾ</a:t>
            </a:r>
            <a:r>
              <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75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BÀO</a:t>
            </a:r>
            <a:endParaRPr lang="en-US" altLang="en-US" sz="375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id="{210E7587-B095-9346-A79D-DDCE7B3D213B}"/>
              </a:ext>
            </a:extLst>
          </p:cNvPr>
          <p:cNvSpPr txBox="1">
            <a:spLocks noChangeArrowheads="1"/>
          </p:cNvSpPr>
          <p:nvPr/>
        </p:nvSpPr>
        <p:spPr bwMode="auto">
          <a:xfrm>
            <a:off x="463188" y="1840222"/>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b="1" dirty="0">
                <a:solidFill>
                  <a:srgbClr val="0000FF"/>
                </a:solidFill>
                <a:latin typeface="Times New Roman" panose="02020603050405020304" pitchFamily="18" charset="0"/>
                <a:cs typeface="Times New Roman" panose="02020603050405020304" pitchFamily="18" charset="0"/>
              </a:rPr>
              <a:t>I. </a:t>
            </a:r>
            <a:r>
              <a:rPr lang="vi-VN" altLang="en-US" sz="2800" b="1" dirty="0">
                <a:solidFill>
                  <a:srgbClr val="0000FF"/>
                </a:solidFill>
                <a:latin typeface="Times New Roman" panose="02020603050405020304" pitchFamily="18" charset="0"/>
                <a:cs typeface="Times New Roman" panose="02020603050405020304" pitchFamily="18" charset="0"/>
              </a:rPr>
              <a:t>CÔNG NGHỆ TẾ BÀO</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BAB3BF03-88B5-3C57-340C-0BC5FA4C7488}"/>
              </a:ext>
            </a:extLst>
          </p:cNvPr>
          <p:cNvGraphicFramePr>
            <a:graphicFrameLocks noGrp="1"/>
          </p:cNvGraphicFramePr>
          <p:nvPr>
            <p:extLst>
              <p:ext uri="{D42A27DB-BD31-4B8C-83A1-F6EECF244321}">
                <p14:modId xmlns:p14="http://schemas.microsoft.com/office/powerpoint/2010/main" val="1638886389"/>
              </p:ext>
            </p:extLst>
          </p:nvPr>
        </p:nvGraphicFramePr>
        <p:xfrm>
          <a:off x="240108" y="2506567"/>
          <a:ext cx="11682046" cy="2847912"/>
        </p:xfrm>
        <a:graphic>
          <a:graphicData uri="http://schemas.openxmlformats.org/drawingml/2006/table">
            <a:tbl>
              <a:tblPr/>
              <a:tblGrid>
                <a:gridCol w="11682046">
                  <a:extLst>
                    <a:ext uri="{9D8B030D-6E8A-4147-A177-3AD203B41FA5}">
                      <a16:colId xmlns:a16="http://schemas.microsoft.com/office/drawing/2014/main" val="1221647183"/>
                    </a:ext>
                  </a:extLst>
                </a:gridCol>
              </a:tblGrid>
              <a:tr h="0">
                <a:tc>
                  <a:txBody>
                    <a:bodyPr/>
                    <a:lstStyle/>
                    <a:p>
                      <a:pPr algn="just">
                        <a:lnSpc>
                          <a:spcPct val="150000"/>
                        </a:lnSpc>
                        <a:spcBef>
                          <a:spcPts val="300"/>
                        </a:spcBef>
                        <a:spcAft>
                          <a:spcPts val="3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kỹ</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vitro)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778567290"/>
                  </a:ext>
                </a:extLst>
              </a:tr>
            </a:tbl>
          </a:graphicData>
        </a:graphic>
      </p:graphicFrame>
      <p:sp>
        <p:nvSpPr>
          <p:cNvPr id="15" name="Text Box 16">
            <a:extLst>
              <a:ext uri="{FF2B5EF4-FFF2-40B4-BE49-F238E27FC236}">
                <a16:creationId xmlns:a16="http://schemas.microsoft.com/office/drawing/2014/main" id="{D0A4933D-953E-1B03-4BC1-F3C98E6D68ED}"/>
              </a:ext>
            </a:extLst>
          </p:cNvPr>
          <p:cNvSpPr txBox="1">
            <a:spLocks noChangeArrowheads="1"/>
          </p:cNvSpPr>
          <p:nvPr/>
        </p:nvSpPr>
        <p:spPr bwMode="auto">
          <a:xfrm>
            <a:off x="6321239" y="1985415"/>
            <a:ext cx="372207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2800" b="1" i="1" dirty="0" err="1">
                <a:solidFill>
                  <a:srgbClr val="FF0000"/>
                </a:solidFill>
                <a:latin typeface="Times New Roman" panose="02020603050405020304" pitchFamily="18" charset="0"/>
                <a:cs typeface="Times New Roman" panose="02020603050405020304" pitchFamily="18" charset="0"/>
              </a:rPr>
              <a:t>Công</a:t>
            </a:r>
            <a:r>
              <a:rPr lang="en-US" altLang="en-US" sz="2800" b="1" i="1" dirty="0">
                <a:solidFill>
                  <a:srgbClr val="FF0000"/>
                </a:solidFill>
                <a:latin typeface="Times New Roman" panose="02020603050405020304" pitchFamily="18" charset="0"/>
                <a:cs typeface="Times New Roman" panose="02020603050405020304" pitchFamily="18" charset="0"/>
              </a:rPr>
              <a:t> nghệ tế bào </a:t>
            </a:r>
            <a:r>
              <a:rPr lang="en-US" altLang="en-US" sz="2800" b="1" i="1" dirty="0" err="1">
                <a:solidFill>
                  <a:srgbClr val="FF0000"/>
                </a:solidFill>
                <a:latin typeface="Times New Roman" panose="02020603050405020304" pitchFamily="18" charset="0"/>
                <a:cs typeface="Times New Roman" panose="02020603050405020304" pitchFamily="18" charset="0"/>
              </a:rPr>
              <a:t>là</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gì</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6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2"/>
                                        </p:tgtEl>
                                      </p:cBhvr>
                                    </p:animEffect>
                                    <p:anim calcmode="lin" valueType="num">
                                      <p:cBhvr>
                                        <p:cTn id="41" dur="1000"/>
                                        <p:tgtEl>
                                          <p:spTgt spid="2"/>
                                        </p:tgtEl>
                                        <p:attrNameLst>
                                          <p:attrName>ppt_x</p:attrName>
                                        </p:attrNameLst>
                                      </p:cBhvr>
                                      <p:tavLst>
                                        <p:tav tm="0">
                                          <p:val>
                                            <p:strVal val="ppt_x"/>
                                          </p:val>
                                        </p:tav>
                                        <p:tav tm="100000">
                                          <p:val>
                                            <p:strVal val="ppt_x"/>
                                          </p:val>
                                        </p:tav>
                                      </p:tavLst>
                                    </p:anim>
                                    <p:anim calcmode="lin" valueType="num">
                                      <p:cBhvr>
                                        <p:cTn id="42" dur="1000"/>
                                        <p:tgtEl>
                                          <p:spTgt spid="2"/>
                                        </p:tgtEl>
                                        <p:attrNameLst>
                                          <p:attrName>ppt_y</p:attrName>
                                        </p:attrNameLst>
                                      </p:cBhvr>
                                      <p:tavLst>
                                        <p:tav tm="0">
                                          <p:val>
                                            <p:strVal val="ppt_y"/>
                                          </p:val>
                                        </p:tav>
                                        <p:tav tm="100000">
                                          <p:val>
                                            <p:strVal val="ppt_y+.1"/>
                                          </p:val>
                                        </p:tav>
                                      </p:tavLst>
                                    </p:anim>
                                    <p:set>
                                      <p:cBhvr>
                                        <p:cTn id="43" dur="1" fill="hold">
                                          <p:stCondLst>
                                            <p:cond delay="999"/>
                                          </p:stCondLst>
                                        </p:cTn>
                                        <p:tgtEl>
                                          <p:spTgt spid="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075" grpId="0"/>
      <p:bldP spid="7" grpId="0"/>
      <p:bldP spid="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id="{210E7587-B095-9346-A79D-DDCE7B3D213B}"/>
              </a:ext>
            </a:extLst>
          </p:cNvPr>
          <p:cNvSpPr txBox="1">
            <a:spLocks noChangeArrowheads="1"/>
          </p:cNvSpPr>
          <p:nvPr/>
        </p:nvSpPr>
        <p:spPr bwMode="auto">
          <a:xfrm>
            <a:off x="580419" y="1642758"/>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id="{9FB2873A-34CB-52C5-35FB-29947909FA31}"/>
              </a:ext>
            </a:extLst>
          </p:cNvPr>
          <p:cNvSpPr txBox="1">
            <a:spLocks noChangeArrowheads="1"/>
          </p:cNvSpPr>
          <p:nvPr/>
        </p:nvSpPr>
        <p:spPr bwMode="auto">
          <a:xfrm>
            <a:off x="580419" y="2104795"/>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42A9589F-07D2-56A8-79DE-A3FE31744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9835"/>
            <a:ext cx="12192000" cy="2889739"/>
          </a:xfrm>
          <a:prstGeom prst="rect">
            <a:avLst/>
          </a:prstGeom>
        </p:spPr>
      </p:pic>
      <p:sp>
        <p:nvSpPr>
          <p:cNvPr id="12" name="TextBox 11">
            <a:extLst>
              <a:ext uri="{FF2B5EF4-FFF2-40B4-BE49-F238E27FC236}">
                <a16:creationId xmlns:a16="http://schemas.microsoft.com/office/drawing/2014/main" id="{7767E30C-EEDE-D6B7-8ED4-FA08ADA3250E}"/>
              </a:ext>
            </a:extLst>
          </p:cNvPr>
          <p:cNvSpPr txBox="1"/>
          <p:nvPr/>
        </p:nvSpPr>
        <p:spPr>
          <a:xfrm>
            <a:off x="0" y="5794450"/>
            <a:ext cx="12192000" cy="991618"/>
          </a:xfrm>
          <a:prstGeom prst="rect">
            <a:avLst/>
          </a:prstGeom>
          <a:noFill/>
        </p:spPr>
        <p:txBody>
          <a:bodyPr wrap="square">
            <a:spAutoFit/>
          </a:bodyPr>
          <a:lstStyle/>
          <a:p>
            <a:pPr>
              <a:lnSpc>
                <a:spcPct val="107000"/>
              </a:lnSpc>
              <a:spcAft>
                <a:spcPts val="8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thông tin và quan sát hình ảnh trong mục 1 phần II (SGK tr.</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95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9</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6) để tìm hiểu về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hoàn thành Phiếu học tập số 1</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986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6"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F4CF27B-38F2-F7DF-4D24-C9FBDF5D4B1F}"/>
              </a:ext>
            </a:extLst>
          </p:cNvPr>
          <p:cNvGraphicFramePr>
            <a:graphicFrameLocks noGrp="1"/>
          </p:cNvGraphicFramePr>
          <p:nvPr>
            <p:extLst>
              <p:ext uri="{D42A27DB-BD31-4B8C-83A1-F6EECF244321}">
                <p14:modId xmlns:p14="http://schemas.microsoft.com/office/powerpoint/2010/main" val="799368800"/>
              </p:ext>
            </p:extLst>
          </p:nvPr>
        </p:nvGraphicFramePr>
        <p:xfrm>
          <a:off x="0" y="0"/>
          <a:ext cx="12192000" cy="6858000"/>
        </p:xfrm>
        <a:graphic>
          <a:graphicData uri="http://schemas.openxmlformats.org/drawingml/2006/table">
            <a:tbl>
              <a:tblPr bandRow="1"/>
              <a:tblGrid>
                <a:gridCol w="12192000">
                  <a:extLst>
                    <a:ext uri="{9D8B030D-6E8A-4147-A177-3AD203B41FA5}">
                      <a16:colId xmlns:a16="http://schemas.microsoft.com/office/drawing/2014/main" val="3457284845"/>
                    </a:ext>
                  </a:extLst>
                </a:gridCol>
              </a:tblGrid>
              <a:tr h="6858000">
                <a:tc>
                  <a:txBody>
                    <a:bodyPr/>
                    <a:lstStyle/>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i="1" dirty="0">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ọc thông tin SGK, thảo luận và trả lời các câu hỏi sau: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tr.95</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q</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uan sát hình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16.2</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0"/>
                        </a:spcAft>
                      </a:pP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669514"/>
                  </a:ext>
                </a:extLst>
              </a:tr>
            </a:tbl>
          </a:graphicData>
        </a:graphic>
      </p:graphicFrame>
    </p:spTree>
    <p:extLst>
      <p:ext uri="{BB962C8B-B14F-4D97-AF65-F5344CB8AC3E}">
        <p14:creationId xmlns:p14="http://schemas.microsoft.com/office/powerpoint/2010/main" val="259091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F4CF27B-38F2-F7DF-4D24-C9FBDF5D4B1F}"/>
              </a:ext>
            </a:extLst>
          </p:cNvPr>
          <p:cNvGraphicFramePr>
            <a:graphicFrameLocks noGrp="1"/>
          </p:cNvGraphicFramePr>
          <p:nvPr>
            <p:extLst>
              <p:ext uri="{D42A27DB-BD31-4B8C-83A1-F6EECF244321}">
                <p14:modId xmlns:p14="http://schemas.microsoft.com/office/powerpoint/2010/main" val="1710265937"/>
              </p:ext>
            </p:extLst>
          </p:nvPr>
        </p:nvGraphicFramePr>
        <p:xfrm>
          <a:off x="0" y="0"/>
          <a:ext cx="12250615" cy="6858000"/>
        </p:xfrm>
        <a:graphic>
          <a:graphicData uri="http://schemas.openxmlformats.org/drawingml/2006/table">
            <a:tbl>
              <a:tblPr bandRow="1"/>
              <a:tblGrid>
                <a:gridCol w="12250615">
                  <a:extLst>
                    <a:ext uri="{9D8B030D-6E8A-4147-A177-3AD203B41FA5}">
                      <a16:colId xmlns:a16="http://schemas.microsoft.com/office/drawing/2014/main" val="3457284845"/>
                    </a:ext>
                  </a:extLst>
                </a:gridCol>
              </a:tblGrid>
              <a:tr h="6858000">
                <a:tc>
                  <a:txBody>
                    <a:bodyPr/>
                    <a:lstStyle/>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Nội dung: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spcAft>
                          <a:spcPts val="0"/>
                        </a:spcAf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Đọc thông tin SGK, thảo luận và trả lời các câu hỏi sau:</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tr.95</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q</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uan sát hình </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16.2</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0000"/>
                        </a:lnSpc>
                        <a:spcBef>
                          <a:spcPts val="0"/>
                        </a:spcBef>
                        <a:spcAft>
                          <a:spcPts val="0"/>
                        </a:spcAft>
                        <a:buFont typeface="Times New Roman" panose="02020603050405020304" pitchFamily="18" charset="0"/>
                        <a:buNone/>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p>
                    <a:p>
                      <a:pPr algn="just">
                        <a:lnSpc>
                          <a:spcPct val="100000"/>
                        </a:lnSpc>
                        <a:spcBef>
                          <a:spcPts val="0"/>
                        </a:spcBef>
                        <a:spcAft>
                          <a:spcPts val="0"/>
                        </a:spcAft>
                      </a:pP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môi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0"/>
                        </a:spcBef>
                        <a:spcAft>
                          <a:spcPts val="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hóa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hóa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33601" marR="336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669514"/>
                  </a:ext>
                </a:extLst>
              </a:tr>
            </a:tbl>
          </a:graphicData>
        </a:graphic>
      </p:graphicFrame>
    </p:spTree>
    <p:extLst>
      <p:ext uri="{BB962C8B-B14F-4D97-AF65-F5344CB8AC3E}">
        <p14:creationId xmlns:p14="http://schemas.microsoft.com/office/powerpoint/2010/main" val="1557466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440AA0-DD37-6006-BB60-E6570E40240C}"/>
              </a:ext>
            </a:extLst>
          </p:cNvPr>
          <p:cNvSpPr txBox="1"/>
          <p:nvPr/>
        </p:nvSpPr>
        <p:spPr>
          <a:xfrm>
            <a:off x="5650523" y="3911637"/>
            <a:ext cx="6541477" cy="2677656"/>
          </a:xfrm>
          <a:prstGeom prst="rect">
            <a:avLst/>
          </a:prstGeom>
          <a:noFill/>
        </p:spPr>
        <p:txBody>
          <a:bodyPr wrap="square">
            <a:spAutoFit/>
          </a:bodyPr>
          <a:lstStyle/>
          <a:p>
            <a:pPr algn="just">
              <a:spcBef>
                <a:spcPts val="600"/>
              </a:spcBef>
              <a:spcAft>
                <a:spcPts val="600"/>
              </a:spcAft>
            </a:pPr>
            <a:r>
              <a:rPr lang="en-US" sz="2800" dirty="0">
                <a:solidFill>
                  <a:srgbClr val="0000FF"/>
                </a:solidFill>
                <a:latin typeface="Times New Roman" panose="02020603050405020304" pitchFamily="18" charset="0"/>
                <a:cs typeface="Times New Roman" panose="02020603050405020304" pitchFamily="18" charset="0"/>
              </a:rPr>
              <a:t>* </a:t>
            </a:r>
            <a:r>
              <a:rPr lang="vi-VN" sz="2800" b="0" i="0" dirty="0">
                <a:solidFill>
                  <a:srgbClr val="0000FF"/>
                </a:solidFill>
                <a:effectLst/>
                <a:latin typeface="Times New Roman" panose="02020603050405020304" pitchFamily="18" charset="0"/>
                <a:cs typeface="Times New Roman" panose="02020603050405020304" pitchFamily="18" charset="0"/>
              </a:rPr>
              <a:t>Giải thích: Hợp tử có tính toàn năng vì hợp tử có khả năng phân chia, phát triển thành mô, cơ quan, cơ thể hoàn chỉnh trong môi trường thích hợp. Còn tế bào hồng cầu thì không có tính toàn năng vì tế bào này không có khả năng này.</a:t>
            </a:r>
          </a:p>
        </p:txBody>
      </p:sp>
      <p:sp>
        <p:nvSpPr>
          <p:cNvPr id="5" name="TextBox 4">
            <a:extLst>
              <a:ext uri="{FF2B5EF4-FFF2-40B4-BE49-F238E27FC236}">
                <a16:creationId xmlns:a16="http://schemas.microsoft.com/office/drawing/2014/main" id="{AF84D49B-EA7F-7781-F349-B925270B718E}"/>
              </a:ext>
            </a:extLst>
          </p:cNvPr>
          <p:cNvSpPr txBox="1"/>
          <p:nvPr/>
        </p:nvSpPr>
        <p:spPr>
          <a:xfrm>
            <a:off x="5791201" y="3094112"/>
            <a:ext cx="6400800" cy="523220"/>
          </a:xfrm>
          <a:prstGeom prst="rect">
            <a:avLst/>
          </a:prstGeom>
          <a:noFill/>
        </p:spPr>
        <p:txBody>
          <a:bodyPr wrap="square">
            <a:spAutoFit/>
          </a:bodyPr>
          <a:lstStyle/>
          <a:p>
            <a:pPr algn="ctr">
              <a:spcBef>
                <a:spcPts val="600"/>
              </a:spcBef>
              <a:spcAft>
                <a:spcPts val="600"/>
              </a:spcAft>
            </a:pPr>
            <a:r>
              <a:rPr lang="en-US" sz="2800" b="0" i="0" dirty="0" err="1">
                <a:solidFill>
                  <a:srgbClr val="0000FF"/>
                </a:solidFill>
                <a:effectLst/>
                <a:latin typeface="Times New Roman" panose="02020603050405020304" pitchFamily="18" charset="0"/>
                <a:cs typeface="Times New Roman" panose="02020603050405020304" pitchFamily="18" charset="0"/>
              </a:rPr>
              <a:t>Tế</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en-US" sz="2800" b="0" i="0" dirty="0" err="1">
                <a:solidFill>
                  <a:srgbClr val="0000FF"/>
                </a:solidFill>
                <a:effectLst/>
                <a:latin typeface="Times New Roman" panose="02020603050405020304" pitchFamily="18" charset="0"/>
                <a:cs typeface="Times New Roman" panose="02020603050405020304" pitchFamily="18" charset="0"/>
              </a:rPr>
              <a:t>bào</a:t>
            </a:r>
            <a:r>
              <a:rPr lang="en-US" sz="2800" b="0" i="0" dirty="0">
                <a:solidFill>
                  <a:srgbClr val="0000FF"/>
                </a:solidFill>
                <a:effectLst/>
                <a:latin typeface="Times New Roman" panose="02020603050405020304" pitchFamily="18" charset="0"/>
                <a:cs typeface="Times New Roman" panose="02020603050405020304" pitchFamily="18" charset="0"/>
              </a:rPr>
              <a:t> </a:t>
            </a:r>
            <a:r>
              <a:rPr lang="vi-VN" sz="2800" b="0" i="0" dirty="0">
                <a:solidFill>
                  <a:srgbClr val="0000FF"/>
                </a:solidFill>
                <a:effectLst/>
                <a:latin typeface="Times New Roman" panose="02020603050405020304" pitchFamily="18" charset="0"/>
                <a:cs typeface="Times New Roman" panose="02020603050405020304" pitchFamily="18" charset="0"/>
              </a:rPr>
              <a:t>hợp tử có tính toàn năng.</a:t>
            </a:r>
          </a:p>
        </p:txBody>
      </p:sp>
      <p:sp>
        <p:nvSpPr>
          <p:cNvPr id="8" name="Thought Bubble: Cloud 7">
            <a:extLst>
              <a:ext uri="{FF2B5EF4-FFF2-40B4-BE49-F238E27FC236}">
                <a16:creationId xmlns:a16="http://schemas.microsoft.com/office/drawing/2014/main" id="{0305F935-D854-CFCA-FD21-68B6A564729A}"/>
              </a:ext>
            </a:extLst>
          </p:cNvPr>
          <p:cNvSpPr/>
          <p:nvPr/>
        </p:nvSpPr>
        <p:spPr>
          <a:xfrm>
            <a:off x="5650523" y="44105"/>
            <a:ext cx="6400800" cy="2677656"/>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0" i="0" dirty="0">
              <a:solidFill>
                <a:srgbClr val="FF0000"/>
              </a:solidFill>
              <a:effectLst/>
              <a:latin typeface="Roboto" panose="02000000000000000000" pitchFamily="2" charset="0"/>
            </a:endParaRPr>
          </a:p>
          <a:p>
            <a:pPr algn="ctr"/>
            <a:r>
              <a:rPr lang="en-US" sz="2800" b="0" i="0" dirty="0" err="1">
                <a:solidFill>
                  <a:srgbClr val="FF0000"/>
                </a:solidFill>
                <a:effectLst/>
                <a:latin typeface="Roboto" panose="02000000000000000000" pitchFamily="2" charset="0"/>
              </a:rPr>
              <a:t>Trong</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hai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loại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tế</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bào</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hồng</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cầu</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và</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hợp</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tử</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thi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loại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nào</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có</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tính</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toàn</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năng</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Giải</a:t>
            </a:r>
            <a:r>
              <a:rPr lang="en-US" sz="2800" b="0" i="0" dirty="0">
                <a:solidFill>
                  <a:srgbClr val="FF0000"/>
                </a:solidFill>
                <a:effectLst/>
                <a:latin typeface="Roboto" panose="02000000000000000000" pitchFamily="2" charset="0"/>
              </a:rPr>
              <a:t> </a:t>
            </a:r>
            <a:r>
              <a:rPr lang="en-US" sz="2800" b="0" i="0" dirty="0" err="1">
                <a:solidFill>
                  <a:srgbClr val="FF0000"/>
                </a:solidFill>
                <a:effectLst/>
                <a:latin typeface="Roboto" panose="02000000000000000000" pitchFamily="2" charset="0"/>
              </a:rPr>
              <a:t>thích</a:t>
            </a:r>
            <a:r>
              <a:rPr lang="en-US" sz="2800" b="0" i="0" dirty="0">
                <a:solidFill>
                  <a:srgbClr val="FF0000"/>
                </a:solidFill>
                <a:effectLst/>
                <a:latin typeface="Roboto" panose="02000000000000000000" pitchFamily="2" charset="0"/>
              </a:rPr>
              <a:t>. </a:t>
            </a:r>
            <a:endParaRPr lang="en-US" sz="2800" dirty="0">
              <a:solidFill>
                <a:srgbClr val="FF0000"/>
              </a:solidFill>
            </a:endParaRPr>
          </a:p>
          <a:p>
            <a:pPr algn="ctr"/>
            <a:endParaRPr lang="en-US" sz="2800" dirty="0"/>
          </a:p>
        </p:txBody>
      </p:sp>
      <p:grpSp>
        <p:nvGrpSpPr>
          <p:cNvPr id="14" name="Group 13">
            <a:extLst>
              <a:ext uri="{FF2B5EF4-FFF2-40B4-BE49-F238E27FC236}">
                <a16:creationId xmlns:a16="http://schemas.microsoft.com/office/drawing/2014/main" id="{264E8817-FCB8-CD21-09D1-47A82ACDFA74}"/>
              </a:ext>
            </a:extLst>
          </p:cNvPr>
          <p:cNvGrpSpPr/>
          <p:nvPr/>
        </p:nvGrpSpPr>
        <p:grpSpPr>
          <a:xfrm>
            <a:off x="1" y="44105"/>
            <a:ext cx="5380892" cy="3777618"/>
            <a:chOff x="140677" y="44105"/>
            <a:chExt cx="5240215" cy="3777618"/>
          </a:xfrm>
        </p:grpSpPr>
        <p:pic>
          <p:nvPicPr>
            <p:cNvPr id="9" name="Picture 8">
              <a:extLst>
                <a:ext uri="{FF2B5EF4-FFF2-40B4-BE49-F238E27FC236}">
                  <a16:creationId xmlns:a16="http://schemas.microsoft.com/office/drawing/2014/main" id="{03CD5232-3F34-D1E7-0844-4D67FAD2FD24}"/>
                </a:ext>
              </a:extLst>
            </p:cNvPr>
            <p:cNvPicPr>
              <a:picLocks noChangeAspect="1"/>
            </p:cNvPicPr>
            <p:nvPr/>
          </p:nvPicPr>
          <p:blipFill>
            <a:blip r:embed="rId2"/>
            <a:stretch>
              <a:fillRect/>
            </a:stretch>
          </p:blipFill>
          <p:spPr>
            <a:xfrm>
              <a:off x="140677" y="44105"/>
              <a:ext cx="5240215" cy="3777618"/>
            </a:xfrm>
            <a:prstGeom prst="rect">
              <a:avLst/>
            </a:prstGeom>
          </p:spPr>
        </p:pic>
        <p:sp>
          <p:nvSpPr>
            <p:cNvPr id="10" name="Rectangle 9">
              <a:extLst>
                <a:ext uri="{FF2B5EF4-FFF2-40B4-BE49-F238E27FC236}">
                  <a16:creationId xmlns:a16="http://schemas.microsoft.com/office/drawing/2014/main" id="{728FE42A-3FB1-6BDE-CAE5-5B4114447DC4}"/>
                </a:ext>
              </a:extLst>
            </p:cNvPr>
            <p:cNvSpPr/>
            <p:nvPr/>
          </p:nvSpPr>
          <p:spPr>
            <a:xfrm>
              <a:off x="140677" y="44105"/>
              <a:ext cx="5240215" cy="439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TỬ</a:t>
              </a:r>
              <a:r>
                <a:rPr lang="en-US" sz="2400" b="1" dirty="0">
                  <a:solidFill>
                    <a:schemeClr val="bg1"/>
                  </a:solidFill>
                  <a:latin typeface="Times New Roman" panose="02020603050405020304" pitchFamily="18" charset="0"/>
                  <a:cs typeface="Times New Roman" panose="02020603050405020304" pitchFamily="18" charset="0"/>
                </a:rPr>
                <a:t> 4 </a:t>
              </a:r>
              <a:r>
                <a:rPr lang="en-US" sz="2400" b="1" dirty="0" err="1">
                  <a:solidFill>
                    <a:schemeClr val="bg1"/>
                  </a:solidFill>
                  <a:latin typeface="Times New Roman" panose="02020603050405020304" pitchFamily="18" charset="0"/>
                  <a:cs typeface="Times New Roman" panose="02020603050405020304" pitchFamily="18" charset="0"/>
                </a:rPr>
                <a:t>NGÀY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TUỔI</a:t>
              </a:r>
              <a:endParaRPr lang="en-US" sz="2400" b="1" dirty="0">
                <a:solidFill>
                  <a:schemeClr val="bg1"/>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4BE3A7F0-3857-ECD8-800B-688162B5B873}"/>
              </a:ext>
            </a:extLst>
          </p:cNvPr>
          <p:cNvGrpSpPr/>
          <p:nvPr/>
        </p:nvGrpSpPr>
        <p:grpSpPr>
          <a:xfrm>
            <a:off x="0" y="3429000"/>
            <a:ext cx="5380892" cy="3420525"/>
            <a:chOff x="0" y="3429000"/>
            <a:chExt cx="5380892" cy="3420525"/>
          </a:xfrm>
        </p:grpSpPr>
        <p:pic>
          <p:nvPicPr>
            <p:cNvPr id="12" name="Picture 11">
              <a:extLst>
                <a:ext uri="{FF2B5EF4-FFF2-40B4-BE49-F238E27FC236}">
                  <a16:creationId xmlns:a16="http://schemas.microsoft.com/office/drawing/2014/main" id="{ECC9B192-E774-E0AA-2088-6700B87B0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5380892" cy="3420525"/>
            </a:xfrm>
            <a:prstGeom prst="rect">
              <a:avLst/>
            </a:prstGeom>
          </p:spPr>
        </p:pic>
        <p:sp>
          <p:nvSpPr>
            <p:cNvPr id="13" name="Rectangle 12">
              <a:extLst>
                <a:ext uri="{FF2B5EF4-FFF2-40B4-BE49-F238E27FC236}">
                  <a16:creationId xmlns:a16="http://schemas.microsoft.com/office/drawing/2014/main" id="{9E3AF1CC-4264-C141-2A57-BFD0E95368BA}"/>
                </a:ext>
              </a:extLst>
            </p:cNvPr>
            <p:cNvSpPr/>
            <p:nvPr/>
          </p:nvSpPr>
          <p:spPr>
            <a:xfrm>
              <a:off x="0" y="6374280"/>
              <a:ext cx="5380892" cy="439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latin typeface="Times New Roman" panose="02020603050405020304" pitchFamily="18" charset="0"/>
                  <a:cs typeface="Times New Roman" panose="02020603050405020304" pitchFamily="18" charset="0"/>
                </a:rPr>
                <a:t>TẾ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BÀO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HỒNG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CẦU</a:t>
              </a:r>
              <a:endParaRPr lang="en-US" sz="24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971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par>
                                <p:cTn id="12" presetID="14" presetClass="entr" presetSubtype="1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440AA0-DD37-6006-BB60-E6570E40240C}"/>
              </a:ext>
            </a:extLst>
          </p:cNvPr>
          <p:cNvSpPr txBox="1"/>
          <p:nvPr/>
        </p:nvSpPr>
        <p:spPr>
          <a:xfrm>
            <a:off x="5576632" y="1759565"/>
            <a:ext cx="6541477" cy="3108543"/>
          </a:xfrm>
          <a:prstGeom prst="rect">
            <a:avLst/>
          </a:prstGeom>
          <a:noFill/>
        </p:spPr>
        <p:txBody>
          <a:bodyPr wrap="square">
            <a:spAutoFit/>
          </a:bodyPr>
          <a:lstStyle/>
          <a:p>
            <a:pPr lvl="0" algn="just">
              <a:spcBef>
                <a:spcPts val="600"/>
              </a:spcBef>
              <a:spcAft>
                <a:spcPts val="600"/>
              </a:spcAft>
              <a:defRPr/>
            </a:pPr>
            <a:r>
              <a:rPr lang="vi-VN" sz="2800" dirty="0">
                <a:solidFill>
                  <a:srgbClr val="0000FF"/>
                </a:solidFill>
                <a:latin typeface="Open Sans" panose="020B0606030504020204" pitchFamily="34" charset="0"/>
              </a:rPr>
              <a:t>Trong kĩ thuật giâm cành, một đoạn cành hoặc thân có đủ mắt, chồi (các tế bào đã biệt hóa) có thể phát triển thành một cây mới hoàn chỉnh → Tính toàn năng và phản biệt hóa của tế bào thực vật chính là nguyên lí để thực hiện kĩ thuật giâm cành.</a:t>
            </a:r>
            <a:endPar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id="{0305F935-D854-CFCA-FD21-68B6A564729A}"/>
              </a:ext>
            </a:extLst>
          </p:cNvPr>
          <p:cNvSpPr/>
          <p:nvPr/>
        </p:nvSpPr>
        <p:spPr>
          <a:xfrm>
            <a:off x="5791200" y="-4702"/>
            <a:ext cx="6400800" cy="579522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srgbClr val="FF0000"/>
                </a:solidFill>
                <a:latin typeface="Open Sans" panose="020B0606030504020204" pitchFamily="34" charset="0"/>
              </a:rPr>
              <a:t>Trong thực tiễn sản xuất, người nông dân thường dùng kĩ thuật giâm cành đối với một số cây trồng như sắn, mía, rau muống, khoai lang,... Đặc tính nào của tế bào thực vật là nguyên lí để thực hiện kĩ thuật trên?</a:t>
            </a:r>
            <a:endParaRPr kumimoji="0" lang="en-US" sz="2800" b="0"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18CAECC8-B6D3-5B23-C648-B43DCF6ACC6E}"/>
              </a:ext>
            </a:extLst>
          </p:cNvPr>
          <p:cNvPicPr>
            <a:picLocks noChangeAspect="1"/>
          </p:cNvPicPr>
          <p:nvPr/>
        </p:nvPicPr>
        <p:blipFill>
          <a:blip r:embed="rId2"/>
          <a:stretch>
            <a:fillRect/>
          </a:stretch>
        </p:blipFill>
        <p:spPr>
          <a:xfrm>
            <a:off x="-1" y="-4703"/>
            <a:ext cx="5380891" cy="3363057"/>
          </a:xfrm>
          <a:prstGeom prst="rect">
            <a:avLst/>
          </a:prstGeom>
        </p:spPr>
      </p:pic>
      <p:pic>
        <p:nvPicPr>
          <p:cNvPr id="7" name="Picture 6">
            <a:extLst>
              <a:ext uri="{FF2B5EF4-FFF2-40B4-BE49-F238E27FC236}">
                <a16:creationId xmlns:a16="http://schemas.microsoft.com/office/drawing/2014/main" id="{7A9A7EB2-1EED-B130-EFD5-999F81DC3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58354"/>
            <a:ext cx="5380891" cy="3499646"/>
          </a:xfrm>
          <a:prstGeom prst="rect">
            <a:avLst/>
          </a:prstGeom>
        </p:spPr>
      </p:pic>
      <p:sp>
        <p:nvSpPr>
          <p:cNvPr id="11" name="Rectangle 10">
            <a:extLst>
              <a:ext uri="{FF2B5EF4-FFF2-40B4-BE49-F238E27FC236}">
                <a16:creationId xmlns:a16="http://schemas.microsoft.com/office/drawing/2014/main" id="{0E2F07B2-E72A-9193-16A2-F7CEDB3BD93C}"/>
              </a:ext>
            </a:extLst>
          </p:cNvPr>
          <p:cNvSpPr/>
          <p:nvPr/>
        </p:nvSpPr>
        <p:spPr>
          <a:xfrm>
            <a:off x="0" y="2918691"/>
            <a:ext cx="5380890" cy="43966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GIÂM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CÀNH</a:t>
            </a:r>
            <a:r>
              <a:rPr lang="en-US" sz="2400" b="1" dirty="0">
                <a:latin typeface="Times New Roman" panose="02020603050405020304" pitchFamily="18" charset="0"/>
                <a:cs typeface="Times New Roman" panose="02020603050405020304" pitchFamily="18" charset="0"/>
              </a:rPr>
              <a:t> RAU </a:t>
            </a:r>
            <a:r>
              <a:rPr lang="en-US" sz="2400" b="1" dirty="0" err="1">
                <a:latin typeface="Times New Roman" panose="02020603050405020304" pitchFamily="18" charset="0"/>
                <a:cs typeface="Times New Roman" panose="02020603050405020304" pitchFamily="18" charset="0"/>
              </a:rPr>
              <a:t>MUỐNG</a:t>
            </a:r>
            <a:endParaRPr lang="en-US" sz="2400" b="1"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9758B36-9DC1-DA6E-A0F8-8923D58CBBDE}"/>
              </a:ext>
            </a:extLst>
          </p:cNvPr>
          <p:cNvSpPr/>
          <p:nvPr/>
        </p:nvSpPr>
        <p:spPr>
          <a:xfrm>
            <a:off x="-2" y="6418337"/>
            <a:ext cx="5380890" cy="43966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GIÂM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CÀNH</a:t>
            </a:r>
            <a:r>
              <a:rPr lang="en-US" sz="2400" b="1" dirty="0">
                <a:latin typeface="Times New Roman" panose="02020603050405020304" pitchFamily="18" charset="0"/>
                <a:cs typeface="Times New Roman" panose="02020603050405020304" pitchFamily="18" charset="0"/>
              </a:rPr>
              <a:t> RAU </a:t>
            </a:r>
            <a:r>
              <a:rPr lang="en-US" sz="2400" b="1" dirty="0" err="1">
                <a:latin typeface="Times New Roman" panose="02020603050405020304" pitchFamily="18" charset="0"/>
                <a:cs typeface="Times New Roman" panose="02020603050405020304" pitchFamily="18" charset="0"/>
              </a:rPr>
              <a:t>NGÓT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68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075"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1285049" y="871524"/>
            <a:ext cx="9621902"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Bài </a:t>
            </a:r>
            <a:r>
              <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16: </a:t>
            </a:r>
            <a:r>
              <a:rPr kumimoji="0" lang="vi-VN"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375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7" name="TextBox 4">
            <a:extLst>
              <a:ext uri="{FF2B5EF4-FFF2-40B4-BE49-F238E27FC236}">
                <a16:creationId xmlns:a16="http://schemas.microsoft.com/office/drawing/2014/main" id="{A9BD578C-203B-4800-9F42-A8734D75D1C0}"/>
              </a:ext>
            </a:extLst>
          </p:cNvPr>
          <p:cNvSpPr txBox="1">
            <a:spLocks noChangeArrowheads="1"/>
          </p:cNvSpPr>
          <p:nvPr/>
        </p:nvSpPr>
        <p:spPr bwMode="auto">
          <a:xfrm>
            <a:off x="2280265" y="137959"/>
            <a:ext cx="72035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8: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TẾ</a:t>
            </a:r>
            <a:r>
              <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75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BÀO</a:t>
            </a:r>
            <a:endParaRPr kumimoji="0" lang="en-US" altLang="en-US" sz="375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id="{9C5ABB57-BD67-D38F-E692-CAB56F4446A1}"/>
              </a:ext>
            </a:extLst>
          </p:cNvPr>
          <p:cNvSpPr txBox="1">
            <a:spLocks noChangeArrowheads="1"/>
          </p:cNvSpPr>
          <p:nvPr/>
        </p:nvSpPr>
        <p:spPr bwMode="auto">
          <a:xfrm>
            <a:off x="424416" y="3580124"/>
            <a:ext cx="11343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SỐ</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THÀNH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TỰU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VẬT</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6" name="TextBox 4">
            <a:extLst>
              <a:ext uri="{FF2B5EF4-FFF2-40B4-BE49-F238E27FC236}">
                <a16:creationId xmlns:a16="http://schemas.microsoft.com/office/drawing/2014/main" id="{210E7587-B095-9346-A79D-DDCE7B3D213B}"/>
              </a:ext>
            </a:extLst>
          </p:cNvPr>
          <p:cNvSpPr txBox="1">
            <a:spLocks noChangeArrowheads="1"/>
          </p:cNvSpPr>
          <p:nvPr/>
        </p:nvSpPr>
        <p:spPr bwMode="auto">
          <a:xfrm>
            <a:off x="685927" y="2078021"/>
            <a:ext cx="4155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8" name="TextBox 4">
            <a:extLst>
              <a:ext uri="{FF2B5EF4-FFF2-40B4-BE49-F238E27FC236}">
                <a16:creationId xmlns:a16="http://schemas.microsoft.com/office/drawing/2014/main" id="{9FB2873A-34CB-52C5-35FB-29947909FA31}"/>
              </a:ext>
            </a:extLst>
          </p:cNvPr>
          <p:cNvSpPr txBox="1">
            <a:spLocks noChangeArrowheads="1"/>
          </p:cNvSpPr>
          <p:nvPr/>
        </p:nvSpPr>
        <p:spPr bwMode="auto">
          <a:xfrm>
            <a:off x="685927" y="2754657"/>
            <a:ext cx="65293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II.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CÔNG NGHỆ TẾ BÀO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Arrow: Pentagon 3">
            <a:extLst>
              <a:ext uri="{FF2B5EF4-FFF2-40B4-BE49-F238E27FC236}">
                <a16:creationId xmlns:a16="http://schemas.microsoft.com/office/drawing/2014/main" id="{177B8663-F2AB-7517-4F5C-C3F2BFF2F687}"/>
              </a:ext>
            </a:extLst>
          </p:cNvPr>
          <p:cNvSpPr/>
          <p:nvPr/>
        </p:nvSpPr>
        <p:spPr>
          <a:xfrm>
            <a:off x="685926" y="4356076"/>
            <a:ext cx="11081657" cy="2451689"/>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khoa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21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circle(in)">
                                      <p:cBhvr>
                                        <p:cTn id="10" dur="2000"/>
                                        <p:tgtEl>
                                          <p:spTgt spid="307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7" grpId="0"/>
      <p:bldP spid="3" grpId="0"/>
      <p:bldP spid="6" grpId="0"/>
      <p:bldP spid="8"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2358</Words>
  <Application>Microsoft Office PowerPoint</Application>
  <PresentationFormat>Widescreen</PresentationFormat>
  <Paragraphs>168</Paragraphs>
  <Slides>21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.VnTime</vt:lpstr>
      <vt:lpstr>Arial</vt:lpstr>
      <vt:lpstr>Calibri</vt:lpstr>
      <vt:lpstr>Calibri Light</vt:lpstr>
      <vt:lpstr>Open Sans</vt:lpstr>
      <vt:lpstr>Roboto</vt:lpstr>
      <vt:lpstr>Times New Roman</vt:lpstr>
      <vt:lpstr>Times New Roman </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TV_STEM</Manager>
  <Company>TV_STEM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TV_STEM</dc:title>
  <dc:subject>TV_STEM</dc:subject>
  <dc:creator>TV_STEM</dc:creator>
  <cp:keywords>TV_STEM</cp:keywords>
  <dc:description>TV_STEM</dc:description>
  <cp:lastModifiedBy>Nghiêm Xuân</cp:lastModifiedBy>
  <cp:revision>29</cp:revision>
  <dcterms:created xsi:type="dcterms:W3CDTF">2022-08-29T02:02:36Z</dcterms:created>
  <dcterms:modified xsi:type="dcterms:W3CDTF">2022-09-01T08:50:26Z</dcterms:modified>
  <cp:category>TV_STEM</cp:category>
</cp:coreProperties>
</file>