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2" r:id="rId26"/>
    <p:sldId id="287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 Math" panose="02040503050406030204" pitchFamily="18" charset="0"/>
      <p:regular r:id="rId32"/>
    </p:embeddedFont>
    <p:embeddedFont>
      <p:font typeface="DM Serif Display" pitchFamily="2" charset="0"/>
      <p:regular r:id="rId33"/>
      <p: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0.pn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86.png"/><Relationship Id="rId17" Type="http://schemas.openxmlformats.org/officeDocument/2006/relationships/image" Target="../media/image89.png"/><Relationship Id="rId2" Type="http://schemas.openxmlformats.org/officeDocument/2006/relationships/image" Target="../media/image1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34.svg"/><Relationship Id="rId5" Type="http://schemas.openxmlformats.org/officeDocument/2006/relationships/image" Target="../media/image72.svg"/><Relationship Id="rId15" Type="http://schemas.openxmlformats.org/officeDocument/2006/relationships/image" Target="../media/image26.svg"/><Relationship Id="rId10" Type="http://schemas.openxmlformats.org/officeDocument/2006/relationships/image" Target="../media/image33.png"/><Relationship Id="rId4" Type="http://schemas.openxmlformats.org/officeDocument/2006/relationships/image" Target="../media/image71.png"/><Relationship Id="rId9" Type="http://schemas.openxmlformats.org/officeDocument/2006/relationships/image" Target="../media/image85.sv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5" Type="http://schemas.openxmlformats.org/officeDocument/2006/relationships/image" Target="../media/image92.pn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94.svg"/><Relationship Id="rId5" Type="http://schemas.openxmlformats.org/officeDocument/2006/relationships/image" Target="../media/image72.sv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71.png"/><Relationship Id="rId9" Type="http://schemas.openxmlformats.org/officeDocument/2006/relationships/image" Target="../media/image29.svg"/><Relationship Id="rId14" Type="http://schemas.openxmlformats.org/officeDocument/2006/relationships/image" Target="../media/image9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98.svg"/><Relationship Id="rId15" Type="http://schemas.openxmlformats.org/officeDocument/2006/relationships/image" Target="../media/image96.png"/><Relationship Id="rId10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6.svg"/><Relationship Id="rId14" Type="http://schemas.openxmlformats.org/officeDocument/2006/relationships/image" Target="../media/image9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image" Target="../media/image2.svg"/><Relationship Id="rId7" Type="http://schemas.openxmlformats.org/officeDocument/2006/relationships/image" Target="../media/image58.svg"/><Relationship Id="rId12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41.svg"/><Relationship Id="rId5" Type="http://schemas.openxmlformats.org/officeDocument/2006/relationships/image" Target="../media/image102.svg"/><Relationship Id="rId10" Type="http://schemas.openxmlformats.org/officeDocument/2006/relationships/image" Target="../media/image40.png"/><Relationship Id="rId4" Type="http://schemas.openxmlformats.org/officeDocument/2006/relationships/image" Target="../media/image101.png"/><Relationship Id="rId9" Type="http://schemas.openxmlformats.org/officeDocument/2006/relationships/image" Target="../media/image10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0.svg"/><Relationship Id="rId3" Type="http://schemas.openxmlformats.org/officeDocument/2006/relationships/image" Target="../media/image2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17" Type="http://schemas.openxmlformats.org/officeDocument/2006/relationships/image" Target="../media/image110.png"/><Relationship Id="rId2" Type="http://schemas.openxmlformats.org/officeDocument/2006/relationships/image" Target="../media/image1.png"/><Relationship Id="rId16" Type="http://schemas.openxmlformats.org/officeDocument/2006/relationships/image" Target="../media/image8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6.svg"/><Relationship Id="rId5" Type="http://schemas.openxmlformats.org/officeDocument/2006/relationships/image" Target="../media/image108.svg"/><Relationship Id="rId15" Type="http://schemas.openxmlformats.org/officeDocument/2006/relationships/image" Target="../media/image79.png"/><Relationship Id="rId10" Type="http://schemas.openxmlformats.org/officeDocument/2006/relationships/image" Target="../media/image25.png"/><Relationship Id="rId4" Type="http://schemas.openxmlformats.org/officeDocument/2006/relationships/image" Target="../media/image107.png"/><Relationship Id="rId9" Type="http://schemas.openxmlformats.org/officeDocument/2006/relationships/image" Target="../media/image31.svg"/><Relationship Id="rId1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113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image" Target="../media/image112.png"/><Relationship Id="rId10" Type="http://schemas.openxmlformats.org/officeDocument/2006/relationships/image" Target="../media/image102.svg"/><Relationship Id="rId4" Type="http://schemas.openxmlformats.org/officeDocument/2006/relationships/image" Target="../media/image111.png"/><Relationship Id="rId9" Type="http://schemas.openxmlformats.org/officeDocument/2006/relationships/image" Target="../media/image101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3.png"/><Relationship Id="rId17" Type="http://schemas.openxmlformats.org/officeDocument/2006/relationships/image" Target="../media/image116.png"/><Relationship Id="rId2" Type="http://schemas.openxmlformats.org/officeDocument/2006/relationships/image" Target="../media/image1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20.pn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18.sv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21.svg"/><Relationship Id="rId1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123.svg"/><Relationship Id="rId12" Type="http://schemas.openxmlformats.org/officeDocument/2006/relationships/image" Target="../media/image29.svg"/><Relationship Id="rId17" Type="http://schemas.openxmlformats.org/officeDocument/2006/relationships/image" Target="../media/image33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28.png"/><Relationship Id="rId5" Type="http://schemas.openxmlformats.org/officeDocument/2006/relationships/image" Target="../media/image58.sv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124.png"/><Relationship Id="rId4" Type="http://schemas.openxmlformats.org/officeDocument/2006/relationships/image" Target="../media/image57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2.svg"/><Relationship Id="rId10" Type="http://schemas.openxmlformats.org/officeDocument/2006/relationships/image" Target="../media/image22.png"/><Relationship Id="rId4" Type="http://schemas.openxmlformats.org/officeDocument/2006/relationships/image" Target="../media/image1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37.svg"/><Relationship Id="rId5" Type="http://schemas.openxmlformats.org/officeDocument/2006/relationships/image" Target="../media/image51.svg"/><Relationship Id="rId15" Type="http://schemas.openxmlformats.org/officeDocument/2006/relationships/image" Target="../media/image126.png"/><Relationship Id="rId10" Type="http://schemas.openxmlformats.org/officeDocument/2006/relationships/image" Target="../media/image3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64.svg"/><Relationship Id="rId5" Type="http://schemas.openxmlformats.org/officeDocument/2006/relationships/image" Target="../media/image37.svg"/><Relationship Id="rId15" Type="http://schemas.openxmlformats.org/officeDocument/2006/relationships/image" Target="../media/image129.png"/><Relationship Id="rId10" Type="http://schemas.openxmlformats.org/officeDocument/2006/relationships/image" Target="../media/image63.png"/><Relationship Id="rId4" Type="http://schemas.openxmlformats.org/officeDocument/2006/relationships/image" Target="../media/image36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0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131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svg"/><Relationship Id="rId5" Type="http://schemas.openxmlformats.org/officeDocument/2006/relationships/image" Target="../media/image37.svg"/><Relationship Id="rId10" Type="http://schemas.openxmlformats.org/officeDocument/2006/relationships/image" Target="../media/image75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02.svg"/><Relationship Id="rId3" Type="http://schemas.openxmlformats.org/officeDocument/2006/relationships/image" Target="../media/image2.svg"/><Relationship Id="rId7" Type="http://schemas.openxmlformats.org/officeDocument/2006/relationships/image" Target="../media/image32.png"/><Relationship Id="rId12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85.svg"/><Relationship Id="rId5" Type="http://schemas.openxmlformats.org/officeDocument/2006/relationships/image" Target="../media/image111.png"/><Relationship Id="rId10" Type="http://schemas.openxmlformats.org/officeDocument/2006/relationships/image" Target="../media/image84.png"/><Relationship Id="rId4" Type="http://schemas.openxmlformats.org/officeDocument/2006/relationships/image" Target="../media/image17.png"/><Relationship Id="rId9" Type="http://schemas.openxmlformats.org/officeDocument/2006/relationships/image" Target="../media/image13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5.png"/><Relationship Id="rId2" Type="http://schemas.openxmlformats.org/officeDocument/2006/relationships/video" Target="../media/media2.wmv"/><Relationship Id="rId16" Type="http://schemas.openxmlformats.org/officeDocument/2006/relationships/image" Target="../media/image34.svg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.svg"/><Relationship Id="rId15" Type="http://schemas.openxmlformats.org/officeDocument/2006/relationships/image" Target="../media/image33.png"/><Relationship Id="rId10" Type="http://schemas.openxmlformats.org/officeDocument/2006/relationships/image" Target="../media/image29.sv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svg"/><Relationship Id="rId18" Type="http://schemas.openxmlformats.org/officeDocument/2006/relationships/image" Target="../media/image46.png"/><Relationship Id="rId3" Type="http://schemas.openxmlformats.org/officeDocument/2006/relationships/image" Target="../media/image2.svg"/><Relationship Id="rId21" Type="http://schemas.openxmlformats.org/officeDocument/2006/relationships/image" Target="../media/image49.png"/><Relationship Id="rId7" Type="http://schemas.openxmlformats.org/officeDocument/2006/relationships/image" Target="../media/image10.svg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" Type="http://schemas.openxmlformats.org/officeDocument/2006/relationships/image" Target="../media/image1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4.svg"/><Relationship Id="rId3" Type="http://schemas.openxmlformats.org/officeDocument/2006/relationships/image" Target="../media/image2.svg"/><Relationship Id="rId7" Type="http://schemas.openxmlformats.org/officeDocument/2006/relationships/image" Target="../media/image37.sv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19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12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29.svg"/><Relationship Id="rId10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openxmlformats.org/officeDocument/2006/relationships/image" Target="../media/image69.sv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7.svg"/><Relationship Id="rId10" Type="http://schemas.openxmlformats.org/officeDocument/2006/relationships/image" Target="../media/image14.png"/><Relationship Id="rId4" Type="http://schemas.openxmlformats.org/officeDocument/2006/relationships/image" Target="../media/image36.png"/><Relationship Id="rId9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svg"/><Relationship Id="rId3" Type="http://schemas.openxmlformats.org/officeDocument/2006/relationships/image" Target="../media/image2.svg"/><Relationship Id="rId7" Type="http://schemas.openxmlformats.org/officeDocument/2006/relationships/image" Target="../media/image74.svg"/><Relationship Id="rId12" Type="http://schemas.openxmlformats.org/officeDocument/2006/relationships/image" Target="../media/image79.png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386371" y="-1329070"/>
            <a:ext cx="8427015" cy="131672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69952" y="4255618"/>
            <a:ext cx="3657382" cy="56159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5417345" y="-1228738"/>
            <a:ext cx="8023840" cy="12157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896793">
            <a:off x="3192230" y="18305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-906556">
            <a:off x="385703" y="6616755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4287500" y="5625817"/>
            <a:ext cx="3288026" cy="4450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338CB-A32F-8AF9-4B53-980A7CF240D7}"/>
              </a:ext>
            </a:extLst>
          </p:cNvPr>
          <p:cNvSpPr txBox="1"/>
          <p:nvPr/>
        </p:nvSpPr>
        <p:spPr>
          <a:xfrm>
            <a:off x="3761900" y="3106979"/>
            <a:ext cx="11277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599022"/>
            <a:ext cx="16043099" cy="93090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248" y="1374089"/>
            <a:ext cx="1639271" cy="295606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05987" y="2736603"/>
            <a:ext cx="1718510" cy="18716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3858" y="8750881"/>
            <a:ext cx="1363675" cy="1426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43988" y="7586721"/>
            <a:ext cx="3066494" cy="10541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508392" y="6841652"/>
            <a:ext cx="2655658" cy="24166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8F6E5F3-78E5-1004-60CD-6849C8FB166D}"/>
              </a:ext>
            </a:extLst>
          </p:cNvPr>
          <p:cNvSpPr txBox="1"/>
          <p:nvPr/>
        </p:nvSpPr>
        <p:spPr>
          <a:xfrm>
            <a:off x="3610481" y="747787"/>
            <a:ext cx="119253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Vẽ đường trung trực của một đoạn thẳng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/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trung trực của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D33CFD8-2B1B-EE4A-4CFF-D5456407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7040" y="2297590"/>
                <a:ext cx="12153901" cy="2004459"/>
              </a:xfrm>
              <a:prstGeom prst="rect">
                <a:avLst/>
              </a:prstGeom>
              <a:blipFill>
                <a:blip r:embed="rId17"/>
                <a:stretch>
                  <a:fillRect l="-1805" r="-100" b="-12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ạn Lan vẽ đường trung trực của đoạn thẳng AB theo các bước như sau">
            <a:extLst>
              <a:ext uri="{FF2B5EF4-FFF2-40B4-BE49-F238E27FC236}">
                <a16:creationId xmlns:a16="http://schemas.microsoft.com/office/drawing/2014/main" id="{16F72C47-69AF-90F6-C4CB-1CB7F8C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020" y="4544576"/>
            <a:ext cx="5811877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171995" y="-11918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9962" y="8578441"/>
            <a:ext cx="1267542" cy="1245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D1E9716-91E4-D0EC-BA8A-13DAEC59576F}"/>
              </a:ext>
            </a:extLst>
          </p:cNvPr>
          <p:cNvSpPr txBox="1"/>
          <p:nvPr/>
        </p:nvSpPr>
        <p:spPr>
          <a:xfrm>
            <a:off x="3404074" y="1327205"/>
            <a:ext cx="102870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Vẽ tam giác biết độ dài ba cạnh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/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51453A-49FA-B3F0-5E6A-B1A89416D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2460016"/>
                <a:ext cx="14117769" cy="901593"/>
              </a:xfrm>
              <a:prstGeom prst="rect">
                <a:avLst/>
              </a:prstGeom>
              <a:blipFill>
                <a:blip r:embed="rId14"/>
                <a:stretch>
                  <a:fillRect l="-1511" r="-475" b="-29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/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bằng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giao điểm của hai đường tròn vừa vẽ.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5: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0A036151-74A8-4E97-BDD1-1DFB3520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250" y="3710450"/>
                <a:ext cx="14287500" cy="5005281"/>
              </a:xfrm>
              <a:prstGeom prst="rect">
                <a:avLst/>
              </a:prstGeom>
              <a:blipFill>
                <a:blip r:embed="rId15"/>
                <a:stretch>
                  <a:fillRect l="-1536" b="-4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71800" y="1239987"/>
            <a:ext cx="13069576" cy="8269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425815" y="1324627"/>
            <a:ext cx="1639271" cy="29560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26663" y="1646172"/>
            <a:ext cx="567637" cy="5284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37422" y="1269123"/>
            <a:ext cx="4071481" cy="64125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059121" y="7801653"/>
            <a:ext cx="1267542" cy="124536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25468">
            <a:off x="13993261" y="6837022"/>
            <a:ext cx="2645765" cy="22323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840FC8-ABAD-93D2-A41B-1FA11EA7AF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62415" y="1900856"/>
            <a:ext cx="5913537" cy="69142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C748493-09A4-3A18-4EA0-BF42A5351B23}"/>
              </a:ext>
            </a:extLst>
          </p:cNvPr>
          <p:cNvSpPr txBox="1"/>
          <p:nvPr/>
        </p:nvSpPr>
        <p:spPr>
          <a:xfrm>
            <a:off x="4824753" y="13767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7443" y="227102"/>
            <a:ext cx="15566633" cy="9829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5824" y="941771"/>
            <a:ext cx="813682" cy="75746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9000" y="5370602"/>
            <a:ext cx="3657382" cy="561594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64017" y="581632"/>
            <a:ext cx="3066494" cy="10541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0153" y="8722549"/>
            <a:ext cx="1267542" cy="1245360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53DB5EC-00E4-967D-9F81-1EAB95F87DBE}"/>
              </a:ext>
            </a:extLst>
          </p:cNvPr>
          <p:cNvSpPr/>
          <p:nvPr/>
        </p:nvSpPr>
        <p:spPr>
          <a:xfrm>
            <a:off x="1159938" y="1178539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/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862843-1F54-A67A-AFF5-9314AB898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005" y="838327"/>
                <a:ext cx="13848516" cy="1824923"/>
              </a:xfrm>
              <a:prstGeom prst="rect">
                <a:avLst/>
              </a:prstGeom>
              <a:blipFill>
                <a:blip r:embed="rId14"/>
                <a:stretch>
                  <a:fillRect l="-1585" r="-1540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DCECB764-1AAE-FF23-2E2D-9CFFACF19C2E}"/>
              </a:ext>
            </a:extLst>
          </p:cNvPr>
          <p:cNvSpPr txBox="1"/>
          <p:nvPr/>
        </p:nvSpPr>
        <p:spPr>
          <a:xfrm>
            <a:off x="3917413" y="4119923"/>
            <a:ext cx="113157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được hai tam giác thỏa mãn yêu cầu bài toán.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FAEDFE-3DDF-CAB3-6482-F244DBE59B25}"/>
              </a:ext>
            </a:extLst>
          </p:cNvPr>
          <p:cNvSpPr txBox="1"/>
          <p:nvPr/>
        </p:nvSpPr>
        <p:spPr>
          <a:xfrm>
            <a:off x="7620000" y="309471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BE00916-06A8-2569-4120-5AE7E091C0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8005" y="5141350"/>
            <a:ext cx="3665641" cy="4285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87A577-7780-179B-1DA8-62E883AC9E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75263" y="5234330"/>
            <a:ext cx="3988977" cy="4075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20800" y="466863"/>
            <a:ext cx="4071481" cy="64125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5900" y="466863"/>
            <a:ext cx="15011399" cy="95755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347479">
            <a:off x="194136" y="7157158"/>
            <a:ext cx="1591416" cy="14525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38853">
            <a:off x="15807487" y="8997715"/>
            <a:ext cx="1684424" cy="437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E789CAF-A9ED-2174-96A8-F8C84278FE09}"/>
              </a:ext>
            </a:extLst>
          </p:cNvPr>
          <p:cNvSpPr txBox="1"/>
          <p:nvPr/>
        </p:nvSpPr>
        <p:spPr>
          <a:xfrm>
            <a:off x="1981200" y="1173610"/>
            <a:ext cx="13906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Vẽ tam giác biết độ dài hai cạnh và góc xen giữa.</a:t>
            </a:r>
            <a:endParaRPr lang="en-US" sz="44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/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i="1" dirty="0">
                    <a:solidFill>
                      <a:srgbClr val="C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Ví dụ: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8F0FCC-A71B-AFD1-A755-E2C192B1D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34070"/>
                <a:ext cx="14020800" cy="924356"/>
              </a:xfrm>
              <a:prstGeom prst="rect">
                <a:avLst/>
              </a:prstGeom>
              <a:blipFill>
                <a:blip r:embed="rId12"/>
                <a:stretch>
                  <a:fillRect l="-1522" r="-1348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/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bán kính 5.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Nối các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tạo thành các đoạn thẳng.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BB2B154-2A00-2036-0FE6-1CC17CE3D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4050" y="3673611"/>
                <a:ext cx="14306550" cy="5003870"/>
              </a:xfrm>
              <a:prstGeom prst="rect">
                <a:avLst/>
              </a:prstGeom>
              <a:blipFill>
                <a:blip r:embed="rId13"/>
                <a:stretch>
                  <a:fillRect l="-1534" r="-2514" b="-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 rot="173666">
            <a:off x="2787510" y="680311"/>
            <a:ext cx="12417096" cy="8529878"/>
            <a:chOff x="0" y="0"/>
            <a:chExt cx="16556128" cy="593961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54856"/>
              <a:ext cx="10284933" cy="568476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271196" y="0"/>
              <a:ext cx="10284933" cy="5684763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0675" y="0"/>
            <a:ext cx="1489798" cy="138686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0514" y="372246"/>
            <a:ext cx="750119" cy="6423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57101" y="1646620"/>
            <a:ext cx="3066494" cy="105410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377395" y="6328210"/>
            <a:ext cx="3975926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377607" y="5842960"/>
            <a:ext cx="2881693" cy="34153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10277" y="10287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4CC416-4211-3467-4833-A7578C2F4AF7}"/>
              </a:ext>
            </a:extLst>
          </p:cNvPr>
          <p:cNvSpPr txBox="1"/>
          <p:nvPr/>
        </p:nvSpPr>
        <p:spPr>
          <a:xfrm>
            <a:off x="7295947" y="1261899"/>
            <a:ext cx="40982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oán lớp 7 Vẽ hình đơn giản với phần mềm Geogrbra | Kết nối tri thức">
            <a:extLst>
              <a:ext uri="{FF2B5EF4-FFF2-40B4-BE49-F238E27FC236}">
                <a16:creationId xmlns:a16="http://schemas.microsoft.com/office/drawing/2014/main" id="{2CD240CE-BC22-A09F-21CD-E052A77FF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6" b="38437"/>
          <a:stretch/>
        </p:blipFill>
        <p:spPr bwMode="auto">
          <a:xfrm>
            <a:off x="6726615" y="2173673"/>
            <a:ext cx="6541305" cy="658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880276">
            <a:off x="16452068" y="591353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899334">
            <a:off x="692202" y="1051153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06419">
            <a:off x="1158955" y="7851215"/>
            <a:ext cx="1796889" cy="184060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48224" y="-20373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D9579CC2-BB95-3BA8-E58E-CB6AA52C0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400000">
            <a:off x="5059281" y="-1097774"/>
            <a:ext cx="8169437" cy="12764745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A5F6BD9-7AE8-54D8-E56A-0E0F1B10FB6E}"/>
              </a:ext>
            </a:extLst>
          </p:cNvPr>
          <p:cNvSpPr/>
          <p:nvPr/>
        </p:nvSpPr>
        <p:spPr>
          <a:xfrm>
            <a:off x="3115839" y="2692871"/>
            <a:ext cx="1257081" cy="914400"/>
          </a:xfrm>
          <a:prstGeom prst="wedgeRoundRectCallout">
            <a:avLst>
              <a:gd name="adj1" fmla="val 31341"/>
              <a:gd name="adj2" fmla="val 746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/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 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lời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74453D5-B0B5-6E3D-2381-E081AEA91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309" y="1856977"/>
                <a:ext cx="10856154" cy="2748253"/>
              </a:xfrm>
              <a:prstGeom prst="rect">
                <a:avLst/>
              </a:prstGeom>
              <a:blipFill>
                <a:blip r:embed="rId13"/>
                <a:stretch>
                  <a:fillRect l="-1965" r="-202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AB716BF-C48C-E7FB-45F6-1739D688FE77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/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là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nhọn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BE97B85-D76A-E855-3082-6328024496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996" y="6612604"/>
                <a:ext cx="7886700" cy="707886"/>
              </a:xfrm>
              <a:prstGeom prst="rect">
                <a:avLst/>
              </a:prstGeom>
              <a:blipFill>
                <a:blip r:embed="rId14"/>
                <a:stretch>
                  <a:fillRect l="-27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5451350" y="-1114655"/>
            <a:ext cx="7908551" cy="123571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54260" y="5331883"/>
            <a:ext cx="3657382" cy="561594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7266" y="6540301"/>
            <a:ext cx="3975926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48720" y="1281589"/>
            <a:ext cx="1688988" cy="174798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896793">
            <a:off x="369494" y="6507007"/>
            <a:ext cx="1524494" cy="192669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906556">
            <a:off x="13847520" y="7363241"/>
            <a:ext cx="2265234" cy="24689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54260" y="1028700"/>
            <a:ext cx="1833877" cy="140708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7AC5B-3E69-5B23-1F58-7D047D0B4675}"/>
              </a:ext>
            </a:extLst>
          </p:cNvPr>
          <p:cNvSpPr/>
          <p:nvPr/>
        </p:nvSpPr>
        <p:spPr>
          <a:xfrm>
            <a:off x="7321234" y="1423479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/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Vẽ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=50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B848502-51F3-0997-A2C1-92BE4F156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949" y="3076461"/>
                <a:ext cx="8620102" cy="1878656"/>
              </a:xfrm>
              <a:prstGeom prst="rect">
                <a:avLst/>
              </a:prstGeom>
              <a:blipFill>
                <a:blip r:embed="rId16"/>
                <a:stretch>
                  <a:fillRect l="-2546" r="-2475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6F2639-492C-923E-5D1E-612E11C00CDF}"/>
              </a:ext>
            </a:extLst>
          </p:cNvPr>
          <p:cNvSpPr txBox="1"/>
          <p:nvPr/>
        </p:nvSpPr>
        <p:spPr>
          <a:xfrm>
            <a:off x="7619999" y="503839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/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 algn="just"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6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EA1752-71FC-2EBE-CEE8-61D56FC015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899" y="6232359"/>
                <a:ext cx="7555524" cy="707886"/>
              </a:xfrm>
              <a:prstGeom prst="rect">
                <a:avLst/>
              </a:prstGeom>
              <a:blipFill>
                <a:blip r:embed="rId17"/>
                <a:stretch>
                  <a:fillRect l="-2906" t="-17241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33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950" y="647700"/>
            <a:ext cx="16040099" cy="89916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43000" y="2057403"/>
            <a:ext cx="4071481" cy="6412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078402" y="5738634"/>
            <a:ext cx="3180898" cy="3519666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17015" y="7044160"/>
            <a:ext cx="1363675" cy="14260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/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FB48493-4B49-D137-6C55-714B16C18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549" y="1735608"/>
                <a:ext cx="11772900" cy="1926105"/>
              </a:xfrm>
              <a:prstGeom prst="rect">
                <a:avLst/>
              </a:prstGeom>
              <a:blipFill>
                <a:blip r:embed="rId13"/>
                <a:stretch>
                  <a:fillRect l="-1863" r="-181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53.png">
            <a:extLst>
              <a:ext uri="{FF2B5EF4-FFF2-40B4-BE49-F238E27FC236}">
                <a16:creationId xmlns:a16="http://schemas.microsoft.com/office/drawing/2014/main" id="{36A007C4-4299-1508-CEC1-906D0199A2AF}"/>
              </a:ext>
            </a:extLst>
          </p:cNvPr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4304777" y="4225145"/>
            <a:ext cx="7734300" cy="401252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45247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28700" y="1456615"/>
            <a:ext cx="15447872" cy="8032639"/>
            <a:chOff x="0" y="0"/>
            <a:chExt cx="15844609" cy="801196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5844609" cy="724890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97278" y="6133168"/>
              <a:ext cx="2250053" cy="1878794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209967" y="5748034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86517" y="592040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56356" y="964286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8700" y="6537545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5" name="image64.png">
            <a:extLst>
              <a:ext uri="{FF2B5EF4-FFF2-40B4-BE49-F238E27FC236}">
                <a16:creationId xmlns:a16="http://schemas.microsoft.com/office/drawing/2014/main" id="{F6B5BF1F-3E9B-C31F-9D72-0C049B3F22A2}"/>
              </a:ext>
            </a:extLst>
          </p:cNvPr>
          <p:cNvPicPr/>
          <p:nvPr/>
        </p:nvPicPr>
        <p:blipFill rotWithShape="1">
          <a:blip r:embed="rId19"/>
          <a:srcRect b="16431"/>
          <a:stretch/>
        </p:blipFill>
        <p:spPr>
          <a:xfrm>
            <a:off x="5939133" y="3763985"/>
            <a:ext cx="6198713" cy="4488180"/>
          </a:xfrm>
          <a:prstGeom prst="rect">
            <a:avLst/>
          </a:prstGeom>
          <a:ln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/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𝐴𝐵𝐴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(theo ngược chiều kim đồng hồ).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721FE52-C612-BE5F-2538-C2871039F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865" y="2169119"/>
                <a:ext cx="11849100" cy="1926105"/>
              </a:xfrm>
              <a:prstGeom prst="rect">
                <a:avLst/>
              </a:prstGeom>
              <a:blipFill>
                <a:blip r:embed="rId20"/>
                <a:stretch>
                  <a:fillRect l="-1852" r="-1852"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0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1758" y="1028700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8726" y="387442"/>
            <a:ext cx="4071481" cy="64125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3400" y="8724900"/>
            <a:ext cx="1363675" cy="142606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6D902F4-85CB-C110-EC50-76BFC51F00AF}"/>
              </a:ext>
            </a:extLst>
          </p:cNvPr>
          <p:cNvSpPr txBox="1"/>
          <p:nvPr/>
        </p:nvSpPr>
        <p:spPr>
          <a:xfrm>
            <a:off x="5791200" y="387442"/>
            <a:ext cx="670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90B8F8-78BC-0CCD-B9B5-9959F576D40B}"/>
              </a:ext>
            </a:extLst>
          </p:cNvPr>
          <p:cNvSpPr txBox="1"/>
          <p:nvPr/>
        </p:nvSpPr>
        <p:spPr>
          <a:xfrm>
            <a:off x="3957638" y="1391623"/>
            <a:ext cx="10372724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đoạn thẳng AB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4" name="[GSP 5.0] Vẽ đường trung trực của đoạn thẳng">
            <a:hlinkClick r:id="" action="ppaction://media"/>
            <a:extLst>
              <a:ext uri="{FF2B5EF4-FFF2-40B4-BE49-F238E27FC236}">
                <a16:creationId xmlns:a16="http://schemas.microsoft.com/office/drawing/2014/main" id="{6B71C006-CEE3-E209-F97D-8128FDC6E4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16764" y="2452677"/>
            <a:ext cx="13854471" cy="7793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4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01078" y="6964489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6AE33BE5-8FF1-9D02-4E20-3E1F1CDDA7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66900" y="565952"/>
            <a:ext cx="14554200" cy="90003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541337">
            <a:off x="15628806" y="968044"/>
            <a:ext cx="2006199" cy="19961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2051905" y="752305"/>
            <a:ext cx="1547986" cy="221140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73843" y="6743700"/>
            <a:ext cx="1911401" cy="3239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/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hai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422FBD1-8DD2-5741-693E-99E1310B8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1925" y="1475468"/>
                <a:ext cx="10629900" cy="1824923"/>
              </a:xfrm>
              <a:prstGeom prst="rect">
                <a:avLst/>
              </a:prstGeom>
              <a:blipFill>
                <a:blip r:embed="rId15"/>
                <a:stretch>
                  <a:fillRect l="-2065" r="-20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age31.png">
            <a:extLst>
              <a:ext uri="{FF2B5EF4-FFF2-40B4-BE49-F238E27FC236}">
                <a16:creationId xmlns:a16="http://schemas.microsoft.com/office/drawing/2014/main" id="{FAAA1658-6BB3-AE81-0CBF-0AB227816D8E}"/>
              </a:ext>
            </a:extLst>
          </p:cNvPr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5188589" y="3611636"/>
            <a:ext cx="7152544" cy="531016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57079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2550" y="837447"/>
            <a:ext cx="15582900" cy="864505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77131" y="568947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3517010" y="1288129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1821" y="8428397"/>
            <a:ext cx="3066494" cy="10541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C40A81-4B4D-C507-F4DF-A359BB1CE8EF}"/>
              </a:ext>
            </a:extLst>
          </p:cNvPr>
          <p:cNvSpPr txBox="1"/>
          <p:nvPr/>
        </p:nvSpPr>
        <p:spPr>
          <a:xfrm>
            <a:off x="3790950" y="1328480"/>
            <a:ext cx="10706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DBB20A-4DA1-1111-787B-119907E69486}"/>
              </a:ext>
            </a:extLst>
          </p:cNvPr>
          <p:cNvSpPr/>
          <p:nvPr/>
        </p:nvSpPr>
        <p:spPr>
          <a:xfrm>
            <a:off x="7061362" y="3922484"/>
            <a:ext cx="3746175" cy="1295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/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9AE07A-5435-FEC3-9E84-0AF0B81D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67" y="5752840"/>
                <a:ext cx="8058150" cy="1824923"/>
              </a:xfrm>
              <a:prstGeom prst="rect">
                <a:avLst/>
              </a:prstGeom>
              <a:blipFill>
                <a:blip r:embed="rId14"/>
                <a:stretch>
                  <a:fillRect l="-2648" r="-446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46186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5089" y="829193"/>
            <a:ext cx="15166880" cy="84823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07341" y="406020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7161" y="8267700"/>
            <a:ext cx="2033143" cy="13714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7977" y="1200302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54857" y="826770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112029" y="763332"/>
            <a:ext cx="3746506" cy="2271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/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đoạn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tròn tâm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bán kính 6. 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4: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giao điểm của đường tròn vẽ ở bước 3 và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9B8C4C3-E872-564E-F828-D762262E77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319" y="2503585"/>
                <a:ext cx="11111357" cy="5133521"/>
              </a:xfrm>
              <a:prstGeom prst="rect">
                <a:avLst/>
              </a:prstGeom>
              <a:blipFill>
                <a:blip r:embed="rId15"/>
                <a:stretch>
                  <a:fillRect l="-1975" r="-1920" b="-4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774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7325" y="1028700"/>
            <a:ext cx="15735300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0504" y="11811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468600" y="6667500"/>
            <a:ext cx="3084955" cy="3362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/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tr.114)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=60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=70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Geogebra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tệp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đuôi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A89BD9-1FD5-61EC-51CE-9CC7458D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975" y="2918307"/>
                <a:ext cx="13716000" cy="4656852"/>
              </a:xfrm>
              <a:prstGeom prst="rect">
                <a:avLst/>
              </a:prstGeom>
              <a:blipFill>
                <a:blip r:embed="rId11"/>
                <a:stretch>
                  <a:fillRect l="-1600" r="-1556" b="-4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99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7866" y="843086"/>
            <a:ext cx="16840199" cy="8991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621128" y="-5300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577390" y="1893686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355905" y="329474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6318352" y="7409747"/>
            <a:ext cx="2187303" cy="2663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/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tập: 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 tam giác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Hãy vẽ đường trung trực của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của tam giác.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Vẽ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Gọi giao điểm của đường trung trực đoạn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tia phân giác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hãy vẽ đường thẳng song song với AB.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F1C58C-AB82-CADD-2762-84E344BC4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817" y="2205033"/>
                <a:ext cx="14640183" cy="6149760"/>
              </a:xfrm>
              <a:prstGeom prst="rect">
                <a:avLst/>
              </a:prstGeom>
              <a:blipFill>
                <a:blip r:embed="rId15"/>
                <a:stretch>
                  <a:fillRect l="-1457" r="-1457" b="-3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01472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5898" y="1028700"/>
            <a:ext cx="16040100" cy="8229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900977" y="-284607"/>
            <a:ext cx="1639271" cy="295606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779640" y="6521041"/>
            <a:ext cx="3975926" cy="411480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624551">
            <a:off x="15447591" y="1823192"/>
            <a:ext cx="2033947" cy="52882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94979" y="8953500"/>
            <a:ext cx="1267542" cy="12453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BF54D-5237-A822-0EFC-B98F251BB6DB}"/>
              </a:ext>
            </a:extLst>
          </p:cNvPr>
          <p:cNvSpPr txBox="1"/>
          <p:nvPr/>
        </p:nvSpPr>
        <p:spPr>
          <a:xfrm>
            <a:off x="5029200" y="1533607"/>
            <a:ext cx="9258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AA95B-142D-3320-9272-FAA10F059EF6}"/>
              </a:ext>
            </a:extLst>
          </p:cNvPr>
          <p:cNvSpPr txBox="1"/>
          <p:nvPr/>
        </p:nvSpPr>
        <p:spPr>
          <a:xfrm>
            <a:off x="1432305" y="6802788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0DCB9E-056D-1F68-A9B8-807C02B2415C}"/>
              </a:ext>
            </a:extLst>
          </p:cNvPr>
          <p:cNvSpPr txBox="1"/>
          <p:nvPr/>
        </p:nvSpPr>
        <p:spPr>
          <a:xfrm>
            <a:off x="7270644" y="6756403"/>
            <a:ext cx="43815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được giao.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7B34E-6ECD-95A2-9585-B44650C89062}"/>
              </a:ext>
            </a:extLst>
          </p:cNvPr>
          <p:cNvSpPr txBox="1"/>
          <p:nvPr/>
        </p:nvSpPr>
        <p:spPr>
          <a:xfrm>
            <a:off x="12770610" y="6695336"/>
            <a:ext cx="292896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bài mới. </a:t>
            </a:r>
            <a:endParaRPr lang="en-US" sz="4000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30" name="Picture 18">
            <a:extLst>
              <a:ext uri="{FF2B5EF4-FFF2-40B4-BE49-F238E27FC236}">
                <a16:creationId xmlns:a16="http://schemas.microsoft.com/office/drawing/2014/main" id="{C1A74452-1F4E-30F9-2037-584AF58B81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630932" y="4391146"/>
            <a:ext cx="1861708" cy="2206469"/>
          </a:xfrm>
          <a:prstGeom prst="rect">
            <a:avLst/>
          </a:prstGeom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5153E057-CE3A-1E4E-306E-691AF3084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24671" y="4391145"/>
            <a:ext cx="1861708" cy="2206469"/>
          </a:xfrm>
          <a:prstGeom prst="rect">
            <a:avLst/>
          </a:prstGeom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911B02D7-C2E1-CBC4-5F56-9802B7ACC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410072" y="4442433"/>
            <a:ext cx="1861708" cy="220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1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09310" y="4975064"/>
            <a:ext cx="3164240" cy="42832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880276">
            <a:off x="15215018" y="1527176"/>
            <a:ext cx="1446456" cy="19350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899334">
            <a:off x="1240884" y="1678032"/>
            <a:ext cx="2730396" cy="200001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906419">
            <a:off x="2084938" y="6980324"/>
            <a:ext cx="1796889" cy="18406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267058">
            <a:off x="3791064" y="-828707"/>
            <a:ext cx="9513699" cy="1098262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20259" y="332560"/>
            <a:ext cx="1718510" cy="187164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088099" y="5234335"/>
            <a:ext cx="4071481" cy="6412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9C5874-461F-358F-261E-4E62451B583D}"/>
              </a:ext>
            </a:extLst>
          </p:cNvPr>
          <p:cNvSpPr txBox="1"/>
          <p:nvPr/>
        </p:nvSpPr>
        <p:spPr>
          <a:xfrm>
            <a:off x="5031905" y="3280526"/>
            <a:ext cx="7129626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7167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42607" y="924800"/>
            <a:ext cx="3066494" cy="10541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087600" y="6570882"/>
            <a:ext cx="4049333" cy="35102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245512" y="231366"/>
            <a:ext cx="1489798" cy="1386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86628" y="603611"/>
            <a:ext cx="750119" cy="6423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555232" y="1028700"/>
            <a:ext cx="1704068" cy="174552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762000" y="7620329"/>
            <a:ext cx="2496292" cy="27207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61317" y="3552298"/>
            <a:ext cx="1363675" cy="1426066"/>
          </a:xfrm>
          <a:prstGeom prst="rect">
            <a:avLst/>
          </a:prstGeom>
        </p:spPr>
      </p:pic>
      <p:pic>
        <p:nvPicPr>
          <p:cNvPr id="22" name="[GSP 5.0] Vẽ tia phân giác của một góc bằng Compas và thước thẳng">
            <a:hlinkClick r:id="" action="ppaction://media"/>
            <a:extLst>
              <a:ext uri="{FF2B5EF4-FFF2-40B4-BE49-F238E27FC236}">
                <a16:creationId xmlns:a16="http://schemas.microsoft.com/office/drawing/2014/main" id="{77A58DE3-1EBE-D74F-5B3F-49C3FD522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828800" y="946132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9059" y="746128"/>
            <a:ext cx="16497300" cy="88392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333017" y="6785896"/>
            <a:ext cx="3720009" cy="384994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1225422"/>
            <a:ext cx="1267542" cy="124536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30859">
            <a:off x="16516445" y="1203691"/>
            <a:ext cx="2033947" cy="52882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62000" y="9029700"/>
            <a:ext cx="3066494" cy="10541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73CD30-D7E9-3CA9-4EFA-8BC75DEBD3B7}"/>
              </a:ext>
            </a:extLst>
          </p:cNvPr>
          <p:cNvSpPr txBox="1"/>
          <p:nvPr/>
        </p:nvSpPr>
        <p:spPr>
          <a:xfrm>
            <a:off x="3333793" y="799975"/>
            <a:ext cx="12001500" cy="982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ối các hàng ở cột A với cột B để được ý đúng.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485F004-A944-6397-FC0A-80C53FD5C2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823688"/>
              </p:ext>
            </p:extLst>
          </p:nvPr>
        </p:nvGraphicFramePr>
        <p:xfrm>
          <a:off x="2635633" y="1964301"/>
          <a:ext cx="12671086" cy="7275213"/>
        </p:xfrm>
        <a:graphic>
          <a:graphicData uri="http://schemas.openxmlformats.org/drawingml/2006/table">
            <a:tbl>
              <a:tblPr bandRow="1"/>
              <a:tblGrid>
                <a:gridCol w="3536567">
                  <a:extLst>
                    <a:ext uri="{9D8B030D-6E8A-4147-A177-3AD203B41FA5}">
                      <a16:colId xmlns:a16="http://schemas.microsoft.com/office/drawing/2014/main" val="3042324577"/>
                    </a:ext>
                  </a:extLst>
                </a:gridCol>
                <a:gridCol w="2226053">
                  <a:extLst>
                    <a:ext uri="{9D8B030D-6E8A-4147-A177-3AD203B41FA5}">
                      <a16:colId xmlns:a16="http://schemas.microsoft.com/office/drawing/2014/main" val="2017145254"/>
                    </a:ext>
                  </a:extLst>
                </a:gridCol>
                <a:gridCol w="6908466">
                  <a:extLst>
                    <a:ext uri="{9D8B030D-6E8A-4147-A177-3AD203B41FA5}">
                      <a16:colId xmlns:a16="http://schemas.microsoft.com/office/drawing/2014/main" val="3069737563"/>
                    </a:ext>
                  </a:extLst>
                </a:gridCol>
              </a:tblGrid>
              <a:tr h="808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3988771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(a) Di chuyển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11712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(b) Trung điểm hoặc tâm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03932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(c) Đoạn thẳng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1558786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(4)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(d) Đường thẳng qua hai điểm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98454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(e) Đường vuông góc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219680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(f) Giao điểm hai đối tượng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825057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(g) Điểm mới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9841308"/>
                  </a:ext>
                </a:extLst>
              </a:tr>
              <a:tr h="8083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(8) 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(h) Đường song song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1022"/>
                  </a:ext>
                </a:extLst>
              </a:tr>
            </a:tbl>
          </a:graphicData>
        </a:graphic>
      </p:graphicFrame>
      <p:pic>
        <p:nvPicPr>
          <p:cNvPr id="1032" name="image14.png">
            <a:extLst>
              <a:ext uri="{FF2B5EF4-FFF2-40B4-BE49-F238E27FC236}">
                <a16:creationId xmlns:a16="http://schemas.microsoft.com/office/drawing/2014/main" id="{56F9C03E-FA6A-6F33-66B5-52EE43D9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13" y="2824048"/>
            <a:ext cx="697847" cy="64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17.png">
            <a:extLst>
              <a:ext uri="{FF2B5EF4-FFF2-40B4-BE49-F238E27FC236}">
                <a16:creationId xmlns:a16="http://schemas.microsoft.com/office/drawing/2014/main" id="{9B4D4CEA-23E4-F905-CF71-56D14BF0E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3650435"/>
            <a:ext cx="698342" cy="71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image42.png">
            <a:extLst>
              <a:ext uri="{FF2B5EF4-FFF2-40B4-BE49-F238E27FC236}">
                <a16:creationId xmlns:a16="http://schemas.microsoft.com/office/drawing/2014/main" id="{E77DE1E1-F568-2E4D-9133-CC691A1E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30" y="4463055"/>
            <a:ext cx="698342" cy="6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33.png">
            <a:extLst>
              <a:ext uri="{FF2B5EF4-FFF2-40B4-BE49-F238E27FC236}">
                <a16:creationId xmlns:a16="http://schemas.microsoft.com/office/drawing/2014/main" id="{1FB1DB13-F47B-4C48-05AC-96601165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5325313"/>
            <a:ext cx="702766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image37.png">
            <a:extLst>
              <a:ext uri="{FF2B5EF4-FFF2-40B4-BE49-F238E27FC236}">
                <a16:creationId xmlns:a16="http://schemas.microsoft.com/office/drawing/2014/main" id="{A3331C13-2504-25B0-B220-033AF2755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18" y="6093016"/>
            <a:ext cx="686867" cy="65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34.png">
            <a:extLst>
              <a:ext uri="{FF2B5EF4-FFF2-40B4-BE49-F238E27FC236}">
                <a16:creationId xmlns:a16="http://schemas.microsoft.com/office/drawing/2014/main" id="{D82DC199-767B-60CF-55A6-D3FAF891F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6875138"/>
            <a:ext cx="744480" cy="6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image48.png">
            <a:extLst>
              <a:ext uri="{FF2B5EF4-FFF2-40B4-BE49-F238E27FC236}">
                <a16:creationId xmlns:a16="http://schemas.microsoft.com/office/drawing/2014/main" id="{97B82341-05FF-E275-5502-A6971A83C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9" y="7712261"/>
            <a:ext cx="744480" cy="7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age38.png">
            <a:extLst>
              <a:ext uri="{FF2B5EF4-FFF2-40B4-BE49-F238E27FC236}">
                <a16:creationId xmlns:a16="http://schemas.microsoft.com/office/drawing/2014/main" id="{B5EC8AA0-BD19-8B56-BE2F-1583C028C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63" y="8497622"/>
            <a:ext cx="686867" cy="72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111ADE-F704-39F4-8435-F7C3DE0A22A3}"/>
              </a:ext>
            </a:extLst>
          </p:cNvPr>
          <p:cNvCxnSpPr/>
          <p:nvPr/>
        </p:nvCxnSpPr>
        <p:spPr>
          <a:xfrm>
            <a:off x="6172200" y="3145348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FB2A551-35B2-C527-8328-92E090C6FE16}"/>
              </a:ext>
            </a:extLst>
          </p:cNvPr>
          <p:cNvCxnSpPr>
            <a:cxnSpLocks/>
          </p:cNvCxnSpPr>
          <p:nvPr/>
        </p:nvCxnSpPr>
        <p:spPr>
          <a:xfrm>
            <a:off x="6172200" y="4006880"/>
            <a:ext cx="2209800" cy="4184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A782D2-52D0-16BE-E69E-B8E622130471}"/>
              </a:ext>
            </a:extLst>
          </p:cNvPr>
          <p:cNvCxnSpPr>
            <a:cxnSpLocks/>
          </p:cNvCxnSpPr>
          <p:nvPr/>
        </p:nvCxnSpPr>
        <p:spPr>
          <a:xfrm flipV="1">
            <a:off x="6172200" y="4006880"/>
            <a:ext cx="2209800" cy="760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345D2FD-FFBF-4CF1-3A37-76649012BF64}"/>
              </a:ext>
            </a:extLst>
          </p:cNvPr>
          <p:cNvCxnSpPr/>
          <p:nvPr/>
        </p:nvCxnSpPr>
        <p:spPr>
          <a:xfrm>
            <a:off x="6172200" y="5678757"/>
            <a:ext cx="22098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7D8AA4-2C15-FA55-DC1D-317CDA2F4289}"/>
              </a:ext>
            </a:extLst>
          </p:cNvPr>
          <p:cNvCxnSpPr>
            <a:cxnSpLocks/>
          </p:cNvCxnSpPr>
          <p:nvPr/>
        </p:nvCxnSpPr>
        <p:spPr>
          <a:xfrm flipV="1">
            <a:off x="6172200" y="4784582"/>
            <a:ext cx="2209800" cy="1635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D5FEC45-AC28-7C15-6408-42A20E267202}"/>
              </a:ext>
            </a:extLst>
          </p:cNvPr>
          <p:cNvCxnSpPr>
            <a:cxnSpLocks/>
          </p:cNvCxnSpPr>
          <p:nvPr/>
        </p:nvCxnSpPr>
        <p:spPr>
          <a:xfrm flipV="1">
            <a:off x="6172200" y="6420550"/>
            <a:ext cx="2209800" cy="8565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F9CFD31-9428-0FAA-DBB9-F074E4D7CC6C}"/>
              </a:ext>
            </a:extLst>
          </p:cNvPr>
          <p:cNvCxnSpPr>
            <a:cxnSpLocks/>
          </p:cNvCxnSpPr>
          <p:nvPr/>
        </p:nvCxnSpPr>
        <p:spPr>
          <a:xfrm>
            <a:off x="6172200" y="8067267"/>
            <a:ext cx="2209800" cy="7940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236EEB-A38E-E8BF-ECCE-623DB53988A7}"/>
              </a:ext>
            </a:extLst>
          </p:cNvPr>
          <p:cNvCxnSpPr>
            <a:cxnSpLocks/>
          </p:cNvCxnSpPr>
          <p:nvPr/>
        </p:nvCxnSpPr>
        <p:spPr>
          <a:xfrm flipV="1">
            <a:off x="6172200" y="7277100"/>
            <a:ext cx="2209800" cy="1584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95145" y="-2374848"/>
            <a:ext cx="3785616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07684" y="9154288"/>
            <a:ext cx="4071481" cy="6412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09478" y="831634"/>
            <a:ext cx="3321689" cy="303179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1458" y="6964489"/>
            <a:ext cx="1911401" cy="3239663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CABAAC5-5488-F852-6272-1D6E12DA93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15805" y="587267"/>
            <a:ext cx="15656390" cy="911246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17186">
            <a:off x="15857913" y="926079"/>
            <a:ext cx="1547986" cy="221140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541337">
            <a:off x="15790716" y="8146679"/>
            <a:ext cx="2006199" cy="19961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FB8D54-B094-D9E1-4185-B2FA8E712D43}"/>
              </a:ext>
            </a:extLst>
          </p:cNvPr>
          <p:cNvSpPr txBox="1"/>
          <p:nvPr/>
        </p:nvSpPr>
        <p:spPr>
          <a:xfrm>
            <a:off x="2936877" y="805639"/>
            <a:ext cx="12414246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THỰC HÀNH TRẢI NGHIỆM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B1F-8D9A-78DD-1154-AF2C623A5CC5}"/>
              </a:ext>
            </a:extLst>
          </p:cNvPr>
          <p:cNvSpPr txBox="1"/>
          <p:nvPr/>
        </p:nvSpPr>
        <p:spPr>
          <a:xfrm>
            <a:off x="2095500" y="4418074"/>
            <a:ext cx="14097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VẼ HÌNH ĐƠN GIẢN VỚI PHẦN MỀM GEOGEBRA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8123" y="761852"/>
            <a:ext cx="9839926" cy="282429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9599" y="3376855"/>
            <a:ext cx="17205076" cy="670085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9599" y="296272"/>
            <a:ext cx="1267542" cy="12453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37838" y="3316915"/>
            <a:ext cx="2033143" cy="13714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95224" y="9091480"/>
            <a:ext cx="2033143" cy="13714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85425" y="-2810116"/>
            <a:ext cx="3785616" cy="41148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29852" y="2440847"/>
            <a:ext cx="3066494" cy="105410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189799" y="1162254"/>
            <a:ext cx="3746506" cy="22713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E4CD691-A3C5-EF14-E4BF-56398383AB70}"/>
              </a:ext>
            </a:extLst>
          </p:cNvPr>
          <p:cNvSpPr txBox="1"/>
          <p:nvPr/>
        </p:nvSpPr>
        <p:spPr>
          <a:xfrm>
            <a:off x="1295400" y="1409700"/>
            <a:ext cx="8763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cxnSp>
        <p:nvCxnSpPr>
          <p:cNvPr id="41" name="Google Shape;3603;p46">
            <a:extLst>
              <a:ext uri="{FF2B5EF4-FFF2-40B4-BE49-F238E27FC236}">
                <a16:creationId xmlns:a16="http://schemas.microsoft.com/office/drawing/2014/main" id="{F739E054-E1C4-F5F8-644B-FC8D2ECA51E9}"/>
              </a:ext>
            </a:extLst>
          </p:cNvPr>
          <p:cNvCxnSpPr>
            <a:cxnSpLocks/>
          </p:cNvCxnSpPr>
          <p:nvPr/>
        </p:nvCxnSpPr>
        <p:spPr>
          <a:xfrm>
            <a:off x="9678524" y="6658746"/>
            <a:ext cx="1924397" cy="1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3604;p46">
            <a:extLst>
              <a:ext uri="{FF2B5EF4-FFF2-40B4-BE49-F238E27FC236}">
                <a16:creationId xmlns:a16="http://schemas.microsoft.com/office/drawing/2014/main" id="{2939B326-6076-4161-9E48-3BB969DC3484}"/>
              </a:ext>
            </a:extLst>
          </p:cNvPr>
          <p:cNvCxnSpPr>
            <a:cxnSpLocks/>
          </p:cNvCxnSpPr>
          <p:nvPr/>
        </p:nvCxnSpPr>
        <p:spPr>
          <a:xfrm flipV="1">
            <a:off x="6533685" y="6624467"/>
            <a:ext cx="1749389" cy="3608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3605;p46">
            <a:extLst>
              <a:ext uri="{FF2B5EF4-FFF2-40B4-BE49-F238E27FC236}">
                <a16:creationId xmlns:a16="http://schemas.microsoft.com/office/drawing/2014/main" id="{9CA5776F-0301-C475-1F5F-8DD42D6B3C4F}"/>
              </a:ext>
            </a:extLst>
          </p:cNvPr>
          <p:cNvCxnSpPr>
            <a:cxnSpLocks/>
          </p:cNvCxnSpPr>
          <p:nvPr/>
        </p:nvCxnSpPr>
        <p:spPr>
          <a:xfrm flipV="1">
            <a:off x="3392524" y="6662480"/>
            <a:ext cx="1813320" cy="19028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8175B5-A052-698B-69B6-EB20D117B3F6}"/>
              </a:ext>
            </a:extLst>
          </p:cNvPr>
          <p:cNvGrpSpPr/>
          <p:nvPr/>
        </p:nvGrpSpPr>
        <p:grpSpPr>
          <a:xfrm>
            <a:off x="1783911" y="6013016"/>
            <a:ext cx="1578004" cy="1333118"/>
            <a:chOff x="5031130" y="5827879"/>
            <a:chExt cx="1578004" cy="1333118"/>
          </a:xfrm>
        </p:grpSpPr>
        <p:sp>
          <p:nvSpPr>
            <p:cNvPr id="44" name="Google Shape;3606;p46">
              <a:extLst>
                <a:ext uri="{FF2B5EF4-FFF2-40B4-BE49-F238E27FC236}">
                  <a16:creationId xmlns:a16="http://schemas.microsoft.com/office/drawing/2014/main" id="{1367BEDF-3824-2E9A-D4E6-D921A06DD1B2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987;p39">
              <a:extLst>
                <a:ext uri="{FF2B5EF4-FFF2-40B4-BE49-F238E27FC236}">
                  <a16:creationId xmlns:a16="http://schemas.microsoft.com/office/drawing/2014/main" id="{7ACC064A-FA00-711A-BF42-E4B9DB8782EB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70005DC-1271-0230-5077-CE2A18764DBA}"/>
              </a:ext>
            </a:extLst>
          </p:cNvPr>
          <p:cNvGrpSpPr/>
          <p:nvPr/>
        </p:nvGrpSpPr>
        <p:grpSpPr>
          <a:xfrm>
            <a:off x="5288826" y="5981286"/>
            <a:ext cx="1407568" cy="1303451"/>
            <a:chOff x="7506455" y="5912805"/>
            <a:chExt cx="1407568" cy="1303451"/>
          </a:xfrm>
        </p:grpSpPr>
        <p:sp>
          <p:nvSpPr>
            <p:cNvPr id="46" name="Google Shape;3608;p46">
              <a:extLst>
                <a:ext uri="{FF2B5EF4-FFF2-40B4-BE49-F238E27FC236}">
                  <a16:creationId xmlns:a16="http://schemas.microsoft.com/office/drawing/2014/main" id="{3FB1F81F-DAE0-AEA1-7BB3-9FF71D4E366B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987;p39">
              <a:extLst>
                <a:ext uri="{FF2B5EF4-FFF2-40B4-BE49-F238E27FC236}">
                  <a16:creationId xmlns:a16="http://schemas.microsoft.com/office/drawing/2014/main" id="{69247A92-61EE-32F9-DE19-C7AEDABF4A25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02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DA89FAC-992C-5772-D87B-C1387EE872BE}"/>
              </a:ext>
            </a:extLst>
          </p:cNvPr>
          <p:cNvGrpSpPr/>
          <p:nvPr/>
        </p:nvGrpSpPr>
        <p:grpSpPr>
          <a:xfrm>
            <a:off x="8264701" y="5982470"/>
            <a:ext cx="1397939" cy="1352555"/>
            <a:chOff x="9391992" y="5879650"/>
            <a:chExt cx="1397939" cy="1352555"/>
          </a:xfrm>
        </p:grpSpPr>
        <p:sp>
          <p:nvSpPr>
            <p:cNvPr id="45" name="Google Shape;3607;p46">
              <a:extLst>
                <a:ext uri="{FF2B5EF4-FFF2-40B4-BE49-F238E27FC236}">
                  <a16:creationId xmlns:a16="http://schemas.microsoft.com/office/drawing/2014/main" id="{2AA3BEB5-7FB9-CA25-4BE8-C12386B31E87}"/>
                </a:ext>
              </a:extLst>
            </p:cNvPr>
            <p:cNvSpPr/>
            <p:nvPr/>
          </p:nvSpPr>
          <p:spPr>
            <a:xfrm rot="5237534" flipH="1">
              <a:off x="9414684" y="5856958"/>
              <a:ext cx="1352555" cy="1397939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987;p39">
              <a:extLst>
                <a:ext uri="{FF2B5EF4-FFF2-40B4-BE49-F238E27FC236}">
                  <a16:creationId xmlns:a16="http://schemas.microsoft.com/office/drawing/2014/main" id="{D41FA984-A4D5-61C7-13FE-1796458C6A9A}"/>
                </a:ext>
              </a:extLst>
            </p:cNvPr>
            <p:cNvSpPr txBox="1">
              <a:spLocks/>
            </p:cNvSpPr>
            <p:nvPr/>
          </p:nvSpPr>
          <p:spPr>
            <a:xfrm>
              <a:off x="9479400" y="6004847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BCFD54-0DE5-BD0A-2D17-E21F81F1295E}"/>
              </a:ext>
            </a:extLst>
          </p:cNvPr>
          <p:cNvGrpSpPr/>
          <p:nvPr/>
        </p:nvGrpSpPr>
        <p:grpSpPr>
          <a:xfrm>
            <a:off x="11659667" y="6007020"/>
            <a:ext cx="1407568" cy="1303451"/>
            <a:chOff x="7506455" y="5912805"/>
            <a:chExt cx="1407568" cy="1303451"/>
          </a:xfrm>
        </p:grpSpPr>
        <p:sp>
          <p:nvSpPr>
            <p:cNvPr id="57" name="Google Shape;3608;p46">
              <a:extLst>
                <a:ext uri="{FF2B5EF4-FFF2-40B4-BE49-F238E27FC236}">
                  <a16:creationId xmlns:a16="http://schemas.microsoft.com/office/drawing/2014/main" id="{2E5B4D58-EDD0-F0EB-ED9F-ECEBC2F7B84C}"/>
                </a:ext>
              </a:extLst>
            </p:cNvPr>
            <p:cNvSpPr/>
            <p:nvPr/>
          </p:nvSpPr>
          <p:spPr>
            <a:xfrm>
              <a:off x="7506455" y="5912805"/>
              <a:ext cx="1407568" cy="1303451"/>
            </a:xfrm>
            <a:custGeom>
              <a:avLst/>
              <a:gdLst/>
              <a:ahLst/>
              <a:cxnLst/>
              <a:rect l="l" t="t" r="r" b="b"/>
              <a:pathLst>
                <a:path w="12528" h="10355" extrusionOk="0">
                  <a:moveTo>
                    <a:pt x="192" y="1"/>
                  </a:moveTo>
                  <a:lnTo>
                    <a:pt x="1" y="10355"/>
                  </a:lnTo>
                  <a:lnTo>
                    <a:pt x="12528" y="9972"/>
                  </a:lnTo>
                  <a:lnTo>
                    <a:pt x="10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987;p39">
              <a:extLst>
                <a:ext uri="{FF2B5EF4-FFF2-40B4-BE49-F238E27FC236}">
                  <a16:creationId xmlns:a16="http://schemas.microsoft.com/office/drawing/2014/main" id="{5C32070E-A0F0-2F05-C4E1-C725FA0678DF}"/>
                </a:ext>
              </a:extLst>
            </p:cNvPr>
            <p:cNvSpPr txBox="1">
              <a:spLocks/>
            </p:cNvSpPr>
            <p:nvPr/>
          </p:nvSpPr>
          <p:spPr>
            <a:xfrm>
              <a:off x="7603725" y="6036691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158BAF7-8763-808C-B2FA-6EBC3B3DEB1D}"/>
              </a:ext>
            </a:extLst>
          </p:cNvPr>
          <p:cNvGrpSpPr/>
          <p:nvPr/>
        </p:nvGrpSpPr>
        <p:grpSpPr>
          <a:xfrm>
            <a:off x="14733114" y="5993813"/>
            <a:ext cx="1578004" cy="1333118"/>
            <a:chOff x="5031130" y="5827879"/>
            <a:chExt cx="1578004" cy="1333118"/>
          </a:xfrm>
        </p:grpSpPr>
        <p:sp>
          <p:nvSpPr>
            <p:cNvPr id="60" name="Google Shape;3606;p46">
              <a:extLst>
                <a:ext uri="{FF2B5EF4-FFF2-40B4-BE49-F238E27FC236}">
                  <a16:creationId xmlns:a16="http://schemas.microsoft.com/office/drawing/2014/main" id="{B144D374-ED09-CC78-2BD4-B8FDEB9D07FA}"/>
                </a:ext>
              </a:extLst>
            </p:cNvPr>
            <p:cNvSpPr/>
            <p:nvPr/>
          </p:nvSpPr>
          <p:spPr>
            <a:xfrm rot="-5237534">
              <a:off x="5153573" y="5705436"/>
              <a:ext cx="1333118" cy="1578004"/>
            </a:xfrm>
            <a:custGeom>
              <a:avLst/>
              <a:gdLst/>
              <a:ahLst/>
              <a:cxnLst/>
              <a:rect l="l" t="t" r="r" b="b"/>
              <a:pathLst>
                <a:path w="12368" h="12651" extrusionOk="0">
                  <a:moveTo>
                    <a:pt x="11065" y="1"/>
                  </a:moveTo>
                  <a:lnTo>
                    <a:pt x="1" y="568"/>
                  </a:lnTo>
                  <a:lnTo>
                    <a:pt x="968" y="12651"/>
                  </a:lnTo>
                  <a:lnTo>
                    <a:pt x="12367" y="12309"/>
                  </a:lnTo>
                  <a:lnTo>
                    <a:pt x="11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987;p39">
              <a:extLst>
                <a:ext uri="{FF2B5EF4-FFF2-40B4-BE49-F238E27FC236}">
                  <a16:creationId xmlns:a16="http://schemas.microsoft.com/office/drawing/2014/main" id="{4E62E8A9-254A-6CB5-9B58-5E4FE3F09436}"/>
                </a:ext>
              </a:extLst>
            </p:cNvPr>
            <p:cNvSpPr txBox="1">
              <a:spLocks/>
            </p:cNvSpPr>
            <p:nvPr/>
          </p:nvSpPr>
          <p:spPr>
            <a:xfrm>
              <a:off x="5274387" y="6057556"/>
              <a:ext cx="1158000" cy="94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DM Serif Display"/>
                <a:buNone/>
                <a:defRPr sz="3000" b="0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90B"/>
                </a:buClr>
                <a:buSzPts val="3000"/>
                <a:buFont typeface="DM Serif Display"/>
                <a:buNone/>
                <a:tabLst/>
                <a:defRPr/>
              </a:pPr>
              <a:r>
                <a:rPr kumimoji="0" lang="en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E422C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Arial"/>
                  <a:sym typeface="DM Serif Display"/>
                </a:rPr>
                <a:t>05</a:t>
              </a:r>
            </a:p>
          </p:txBody>
        </p:sp>
      </p:grpSp>
      <p:cxnSp>
        <p:nvCxnSpPr>
          <p:cNvPr id="62" name="Google Shape;3603;p46">
            <a:extLst>
              <a:ext uri="{FF2B5EF4-FFF2-40B4-BE49-F238E27FC236}">
                <a16:creationId xmlns:a16="http://schemas.microsoft.com/office/drawing/2014/main" id="{AAD308C6-5384-C0F1-E7E3-213AAE769314}"/>
              </a:ext>
            </a:extLst>
          </p:cNvPr>
          <p:cNvCxnSpPr>
            <a:cxnSpLocks/>
          </p:cNvCxnSpPr>
          <p:nvPr/>
        </p:nvCxnSpPr>
        <p:spPr>
          <a:xfrm>
            <a:off x="12984678" y="6656344"/>
            <a:ext cx="1734037" cy="0"/>
          </a:xfrm>
          <a:prstGeom prst="straightConnector1">
            <a:avLst/>
          </a:prstGeom>
          <a:noFill/>
          <a:ln w="28575" cap="flat" cmpd="sng">
            <a:solidFill>
              <a:srgbClr val="1D190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AB4AC18-F429-1826-6F1E-5488FA1A231D}"/>
              </a:ext>
            </a:extLst>
          </p:cNvPr>
          <p:cNvSpPr txBox="1"/>
          <p:nvPr/>
        </p:nvSpPr>
        <p:spPr>
          <a:xfrm>
            <a:off x="700135" y="7184093"/>
            <a:ext cx="3482580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đường thẳng song song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547B336-AB4B-1C3E-2017-6FD1750394A3}"/>
              </a:ext>
            </a:extLst>
          </p:cNvPr>
          <p:cNvSpPr txBox="1"/>
          <p:nvPr/>
        </p:nvSpPr>
        <p:spPr>
          <a:xfrm>
            <a:off x="3840595" y="3874898"/>
            <a:ext cx="428257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tia phân giác của một góc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E217C1D-7258-C64D-A261-513412599B76}"/>
              </a:ext>
            </a:extLst>
          </p:cNvPr>
          <p:cNvSpPr txBox="1"/>
          <p:nvPr/>
        </p:nvSpPr>
        <p:spPr>
          <a:xfrm>
            <a:off x="6650255" y="7117977"/>
            <a:ext cx="4361129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3F10462-7E89-9100-E219-84BA1B2916B9}"/>
              </a:ext>
            </a:extLst>
          </p:cNvPr>
          <p:cNvSpPr txBox="1"/>
          <p:nvPr/>
        </p:nvSpPr>
        <p:spPr>
          <a:xfrm>
            <a:off x="10164831" y="3888622"/>
            <a:ext cx="4384925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ba cạnh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537A67F-6AA3-66B1-39A7-AF36563D681D}"/>
              </a:ext>
            </a:extLst>
          </p:cNvPr>
          <p:cNvSpPr txBox="1"/>
          <p:nvPr/>
        </p:nvSpPr>
        <p:spPr>
          <a:xfrm>
            <a:off x="13046258" y="7141676"/>
            <a:ext cx="449922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tam giác biết độ dài hai cạnh và góc xen giữa.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1" grpId="0"/>
      <p:bldP spid="74" grpId="0"/>
      <p:bldP spid="77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5749426"/>
            <a:ext cx="1163603" cy="108320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7186989"/>
            <a:ext cx="1163603" cy="108320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3370" y="3995970"/>
            <a:ext cx="1363675" cy="142606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06355" y="1914525"/>
            <a:ext cx="2834475" cy="1140876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6116E303-14D3-A2DC-3808-21DB1B8764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95500" y="1291768"/>
            <a:ext cx="14097000" cy="82296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496164" y="5390930"/>
            <a:ext cx="3657382" cy="56159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81D7BD-0FED-71FF-807F-2E8CCB3F7E7B}"/>
              </a:ext>
            </a:extLst>
          </p:cNvPr>
          <p:cNvSpPr txBox="1"/>
          <p:nvPr/>
        </p:nvSpPr>
        <p:spPr>
          <a:xfrm>
            <a:off x="2756386" y="2252310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Vẽ hai đường thẳng song song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/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hai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ngoài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đi qua điểm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song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7299F38-D659-E634-2AD9-6B2911420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2422" y="3701147"/>
                <a:ext cx="12863155" cy="4030655"/>
              </a:xfrm>
              <a:prstGeom prst="rect">
                <a:avLst/>
              </a:prstGeom>
              <a:blipFill>
                <a:blip r:embed="rId14"/>
                <a:stretch>
                  <a:fillRect l="-1706" r="-1659" b="-5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2250" y="1223963"/>
            <a:ext cx="15798493" cy="82296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5318" y="1028700"/>
            <a:ext cx="4071481" cy="64125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092" y="6562726"/>
            <a:ext cx="3975926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331059" y="6410302"/>
            <a:ext cx="3084955" cy="336234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F8E53B3-34BC-503A-B63B-00D31CF73FAD}"/>
              </a:ext>
            </a:extLst>
          </p:cNvPr>
          <p:cNvSpPr txBox="1"/>
          <p:nvPr/>
        </p:nvSpPr>
        <p:spPr>
          <a:xfrm>
            <a:off x="2257296" y="1809605"/>
            <a:ext cx="138684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Sau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61C08A-1554-84F8-8ADB-339525484C65}"/>
              </a:ext>
            </a:extLst>
          </p:cNvPr>
          <p:cNvSpPr txBox="1"/>
          <p:nvPr/>
        </p:nvSpPr>
        <p:spPr>
          <a:xfrm>
            <a:off x="2552700" y="5610142"/>
            <a:ext cx="13182600" cy="2927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Liên tưởng đến tiên đề Euclid.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 một điểm ở ngoài một đường thẳng, chỉ có một đường thẳng song song với đường thẳng đó.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75C774-5A9D-EA2B-CA78-1FE7DD804229}"/>
              </a:ext>
            </a:extLst>
          </p:cNvPr>
          <p:cNvSpPr txBox="1"/>
          <p:nvPr/>
        </p:nvSpPr>
        <p:spPr>
          <a:xfrm>
            <a:off x="7620000" y="47625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0"/>
            <a:ext cx="20574000" cy="10287000"/>
            <a:chOff x="0" y="0"/>
            <a:chExt cx="2743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8000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0"/>
              <a:ext cx="6858000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858000"/>
              <a:ext cx="68580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58000" y="6858000"/>
              <a:ext cx="6858000" cy="68580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0"/>
              <a:ext cx="6858000" cy="68580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0"/>
              <a:ext cx="6858000" cy="68580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716000" y="6858000"/>
              <a:ext cx="6858000" cy="6858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0574000" y="6858000"/>
              <a:ext cx="6858000" cy="6858000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9250" y="839044"/>
            <a:ext cx="15049500" cy="95222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88922">
            <a:off x="1257653" y="-339401"/>
            <a:ext cx="1639271" cy="29560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83888">
            <a:off x="15431329" y="2699290"/>
            <a:ext cx="2033947" cy="52882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53747" y="3598125"/>
            <a:ext cx="1301322" cy="200203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958062" y="703710"/>
            <a:ext cx="1267542" cy="124536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474231">
            <a:off x="15927965" y="7485879"/>
            <a:ext cx="2187303" cy="266338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3127015-FCA9-D829-1BD2-BF7ADD535D5D}"/>
              </a:ext>
            </a:extLst>
          </p:cNvPr>
          <p:cNvSpPr txBox="1"/>
          <p:nvPr/>
        </p:nvSpPr>
        <p:spPr>
          <a:xfrm>
            <a:off x="4032596" y="1320488"/>
            <a:ext cx="10287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4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Vẽ tia phân giác của một góc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/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1: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tia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2: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 3: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Vẽ đường phân giác của góc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B99D0E-EC8D-7399-9B35-6227526CA3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1816" y="2264504"/>
                <a:ext cx="10611733" cy="3107326"/>
              </a:xfrm>
              <a:prstGeom prst="rect">
                <a:avLst/>
              </a:prstGeom>
              <a:blipFill>
                <a:blip r:embed="rId15"/>
                <a:stretch>
                  <a:fillRect l="-2068" r="-1379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ẽ tia phân giác của một góc">
            <a:extLst>
              <a:ext uri="{FF2B5EF4-FFF2-40B4-BE49-F238E27FC236}">
                <a16:creationId xmlns:a16="http://schemas.microsoft.com/office/drawing/2014/main" id="{8B5C39EB-551B-48AD-C5AC-12C3C387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5700847"/>
            <a:ext cx="5800725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990</Words>
  <PresentationFormat>Custom</PresentationFormat>
  <Paragraphs>99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Symbol</vt:lpstr>
      <vt:lpstr>DM Serif Display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2022-11-10T03:31:51Z</dcterms:modified>
  <dc:identifier>DAFPXz5jK6c</dc:identifier>
</cp:coreProperties>
</file>