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2" r:id="rId4"/>
    <p:sldId id="263" r:id="rId5"/>
    <p:sldId id="264" r:id="rId6"/>
    <p:sldId id="268" r:id="rId7"/>
    <p:sldId id="278" r:id="rId8"/>
    <p:sldId id="276" r:id="rId9"/>
    <p:sldId id="270" r:id="rId10"/>
    <p:sldId id="277" r:id="rId11"/>
    <p:sldId id="279" r:id="rId12"/>
    <p:sldId id="280" r:id="rId13"/>
    <p:sldId id="286" r:id="rId14"/>
    <p:sldId id="290" r:id="rId15"/>
    <p:sldId id="288" r:id="rId16"/>
    <p:sldId id="28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 Id="rId5" Type="http://schemas.openxmlformats.org/officeDocument/2006/relationships/image" Target="../media/image17.gif"/><Relationship Id="rId4" Type="http://schemas.openxmlformats.org/officeDocument/2006/relationships/image" Target="../media/image16.gif"/></Relationships>
</file>

<file path=ppt/slides/_rels/slide1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 Id="rId5" Type="http://schemas.openxmlformats.org/officeDocument/2006/relationships/image" Target="../media/image17.gif"/><Relationship Id="rId4" Type="http://schemas.openxmlformats.org/officeDocument/2006/relationships/image" Target="../media/image16.gif"/></Relationships>
</file>

<file path=ppt/slides/_rels/slide1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 Id="rId5" Type="http://schemas.openxmlformats.org/officeDocument/2006/relationships/image" Target="../media/image17.gif"/><Relationship Id="rId4" Type="http://schemas.openxmlformats.org/officeDocument/2006/relationships/image" Target="../media/image16.gif"/></Relationships>
</file>

<file path=ppt/slides/_rels/slide14.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 Id="rId5" Type="http://schemas.openxmlformats.org/officeDocument/2006/relationships/image" Target="../media/image17.gif"/><Relationship Id="rId4" Type="http://schemas.openxmlformats.org/officeDocument/2006/relationships/image" Target="../media/image16.gif"/></Relationships>
</file>

<file path=ppt/slides/_rels/slide15.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 Id="rId5" Type="http://schemas.openxmlformats.org/officeDocument/2006/relationships/image" Target="../media/image17.gif"/><Relationship Id="rId4" Type="http://schemas.openxmlformats.org/officeDocument/2006/relationships/image" Target="../media/image16.gif"/></Relationships>
</file>

<file path=ppt/slides/_rels/slide16.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 Id="rId5" Type="http://schemas.openxmlformats.org/officeDocument/2006/relationships/image" Target="../media/image17.gif"/><Relationship Id="rId4" Type="http://schemas.openxmlformats.org/officeDocument/2006/relationships/image" Target="../media/image1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gif"/><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0B2E03E-84C9-5A0F-2758-0D287CC168E4}"/>
              </a:ext>
            </a:extLst>
          </p:cNvPr>
          <p:cNvSpPr>
            <a:spLocks noChangeArrowheads="1"/>
          </p:cNvSpPr>
          <p:nvPr/>
        </p:nvSpPr>
        <p:spPr bwMode="auto">
          <a:xfrm>
            <a:off x="0" y="0"/>
            <a:ext cx="9144000" cy="6858000"/>
          </a:xfrm>
          <a:prstGeom prst="rect">
            <a:avLst/>
          </a:prstGeom>
          <a:gradFill rotWithShape="1">
            <a:gsLst>
              <a:gs pos="0">
                <a:srgbClr val="66FF33"/>
              </a:gs>
              <a:gs pos="100000">
                <a:srgbClr val="FFFFCC"/>
              </a:gs>
            </a:gsLst>
            <a:lin ang="2700000" scaled="1"/>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pic>
        <p:nvPicPr>
          <p:cNvPr id="5123" name="Picture 3" descr="post-60-1080598003">
            <a:extLst>
              <a:ext uri="{FF2B5EF4-FFF2-40B4-BE49-F238E27FC236}">
                <a16:creationId xmlns:a16="http://schemas.microsoft.com/office/drawing/2014/main" id="{7F1E7B9A-AADA-A0E7-EC5E-33495739326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604963" cy="367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4" descr="post-60-1080598003">
            <a:extLst>
              <a:ext uri="{FF2B5EF4-FFF2-40B4-BE49-F238E27FC236}">
                <a16:creationId xmlns:a16="http://schemas.microsoft.com/office/drawing/2014/main" id="{7E90EB5D-577C-7F5E-8BC8-1E7C03A977C4}"/>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H="1">
            <a:off x="7543800" y="152400"/>
            <a:ext cx="1595438"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5">
            <a:extLst>
              <a:ext uri="{FF2B5EF4-FFF2-40B4-BE49-F238E27FC236}">
                <a16:creationId xmlns:a16="http://schemas.microsoft.com/office/drawing/2014/main" id="{090F5D4E-316C-D0C4-2CFA-F6A3C88D02CD}"/>
              </a:ext>
            </a:extLst>
          </p:cNvPr>
          <p:cNvGrpSpPr>
            <a:grpSpLocks/>
          </p:cNvGrpSpPr>
          <p:nvPr/>
        </p:nvGrpSpPr>
        <p:grpSpPr bwMode="auto">
          <a:xfrm>
            <a:off x="5638800" y="2743200"/>
            <a:ext cx="685800" cy="609600"/>
            <a:chOff x="672" y="624"/>
            <a:chExt cx="525" cy="480"/>
          </a:xfrm>
        </p:grpSpPr>
        <p:sp>
          <p:nvSpPr>
            <p:cNvPr id="5142" name="Freeform 6">
              <a:extLst>
                <a:ext uri="{FF2B5EF4-FFF2-40B4-BE49-F238E27FC236}">
                  <a16:creationId xmlns:a16="http://schemas.microsoft.com/office/drawing/2014/main" id="{206D7B73-15F3-17AA-AE1E-9618204647E6}"/>
                </a:ext>
              </a:extLst>
            </p:cNvPr>
            <p:cNvSpPr>
              <a:spLocks/>
            </p:cNvSpPr>
            <p:nvPr/>
          </p:nvSpPr>
          <p:spPr bwMode="gray">
            <a:xfrm>
              <a:off x="672" y="624"/>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143" name="Freeform 7">
              <a:extLst>
                <a:ext uri="{FF2B5EF4-FFF2-40B4-BE49-F238E27FC236}">
                  <a16:creationId xmlns:a16="http://schemas.microsoft.com/office/drawing/2014/main" id="{DB431A33-6543-1F0B-A8FC-648AF6C33F8A}"/>
                </a:ext>
              </a:extLst>
            </p:cNvPr>
            <p:cNvSpPr>
              <a:spLocks/>
            </p:cNvSpPr>
            <p:nvPr/>
          </p:nvSpPr>
          <p:spPr bwMode="gray">
            <a:xfrm>
              <a:off x="744" y="689"/>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rgbClr val="9966FF"/>
                </a:gs>
              </a:gsLst>
              <a:path path="rect">
                <a:fillToRect l="50000" t="50000" r="50000" b="50000"/>
              </a:path>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144" name="Freeform 8">
              <a:extLst>
                <a:ext uri="{FF2B5EF4-FFF2-40B4-BE49-F238E27FC236}">
                  <a16:creationId xmlns:a16="http://schemas.microsoft.com/office/drawing/2014/main" id="{7E2D3C82-6C65-4171-43E8-083C30371E3F}"/>
                </a:ext>
              </a:extLst>
            </p:cNvPr>
            <p:cNvSpPr>
              <a:spLocks/>
            </p:cNvSpPr>
            <p:nvPr/>
          </p:nvSpPr>
          <p:spPr bwMode="gray">
            <a:xfrm>
              <a:off x="800" y="698"/>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145" name="Freeform 9">
              <a:extLst>
                <a:ext uri="{FF2B5EF4-FFF2-40B4-BE49-F238E27FC236}">
                  <a16:creationId xmlns:a16="http://schemas.microsoft.com/office/drawing/2014/main" id="{D14135DF-C355-7B6E-EEC1-428D57B0F731}"/>
                </a:ext>
              </a:extLst>
            </p:cNvPr>
            <p:cNvSpPr>
              <a:spLocks/>
            </p:cNvSpPr>
            <p:nvPr/>
          </p:nvSpPr>
          <p:spPr bwMode="gray">
            <a:xfrm>
              <a:off x="901" y="821"/>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grpSp>
        <p:nvGrpSpPr>
          <p:cNvPr id="3" name="Group 10">
            <a:extLst>
              <a:ext uri="{FF2B5EF4-FFF2-40B4-BE49-F238E27FC236}">
                <a16:creationId xmlns:a16="http://schemas.microsoft.com/office/drawing/2014/main" id="{5A50B773-073A-5642-AA8E-65729CF2EA1F}"/>
              </a:ext>
            </a:extLst>
          </p:cNvPr>
          <p:cNvGrpSpPr>
            <a:grpSpLocks/>
          </p:cNvGrpSpPr>
          <p:nvPr/>
        </p:nvGrpSpPr>
        <p:grpSpPr bwMode="auto">
          <a:xfrm>
            <a:off x="2895600" y="2743200"/>
            <a:ext cx="685800" cy="609600"/>
            <a:chOff x="672" y="624"/>
            <a:chExt cx="525" cy="480"/>
          </a:xfrm>
        </p:grpSpPr>
        <p:sp>
          <p:nvSpPr>
            <p:cNvPr id="5138" name="Freeform 11">
              <a:extLst>
                <a:ext uri="{FF2B5EF4-FFF2-40B4-BE49-F238E27FC236}">
                  <a16:creationId xmlns:a16="http://schemas.microsoft.com/office/drawing/2014/main" id="{473890D5-EACF-25A5-908D-376C83AEC2DD}"/>
                </a:ext>
              </a:extLst>
            </p:cNvPr>
            <p:cNvSpPr>
              <a:spLocks/>
            </p:cNvSpPr>
            <p:nvPr/>
          </p:nvSpPr>
          <p:spPr bwMode="gray">
            <a:xfrm>
              <a:off x="672" y="624"/>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139" name="Freeform 12">
              <a:extLst>
                <a:ext uri="{FF2B5EF4-FFF2-40B4-BE49-F238E27FC236}">
                  <a16:creationId xmlns:a16="http://schemas.microsoft.com/office/drawing/2014/main" id="{12BD4F43-5F9A-BAE7-792C-B9AB64260F6E}"/>
                </a:ext>
              </a:extLst>
            </p:cNvPr>
            <p:cNvSpPr>
              <a:spLocks/>
            </p:cNvSpPr>
            <p:nvPr/>
          </p:nvSpPr>
          <p:spPr bwMode="gray">
            <a:xfrm>
              <a:off x="744" y="689"/>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rgbClr val="9966FF"/>
                </a:gs>
              </a:gsLst>
              <a:path path="rect">
                <a:fillToRect l="50000" t="50000" r="50000" b="50000"/>
              </a:path>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140" name="Freeform 13">
              <a:extLst>
                <a:ext uri="{FF2B5EF4-FFF2-40B4-BE49-F238E27FC236}">
                  <a16:creationId xmlns:a16="http://schemas.microsoft.com/office/drawing/2014/main" id="{499EE8BA-C416-53FB-AB4A-C658015A6937}"/>
                </a:ext>
              </a:extLst>
            </p:cNvPr>
            <p:cNvSpPr>
              <a:spLocks/>
            </p:cNvSpPr>
            <p:nvPr/>
          </p:nvSpPr>
          <p:spPr bwMode="gray">
            <a:xfrm>
              <a:off x="800" y="698"/>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1"/>
                </a:gs>
              </a:gsLst>
              <a:path path="rect">
                <a:fillToRect l="50000" t="50000" r="50000" b="50000"/>
              </a:path>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141" name="Freeform 14">
              <a:extLst>
                <a:ext uri="{FF2B5EF4-FFF2-40B4-BE49-F238E27FC236}">
                  <a16:creationId xmlns:a16="http://schemas.microsoft.com/office/drawing/2014/main" id="{25D1D048-7D0C-A732-2A81-0B23ED75A944}"/>
                </a:ext>
              </a:extLst>
            </p:cNvPr>
            <p:cNvSpPr>
              <a:spLocks/>
            </p:cNvSpPr>
            <p:nvPr/>
          </p:nvSpPr>
          <p:spPr bwMode="gray">
            <a:xfrm>
              <a:off x="901" y="821"/>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pic>
        <p:nvPicPr>
          <p:cNvPr id="191503" name="Picture 15" descr="DEN">
            <a:extLst>
              <a:ext uri="{FF2B5EF4-FFF2-40B4-BE49-F238E27FC236}">
                <a16:creationId xmlns:a16="http://schemas.microsoft.com/office/drawing/2014/main" id="{ACD07C11-9C72-8487-A67F-BAD34024DBC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6200000" flipH="1">
            <a:off x="-1360487" y="1314449"/>
            <a:ext cx="2819400" cy="19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1504" name="Picture 16" descr="DEN">
            <a:extLst>
              <a:ext uri="{FF2B5EF4-FFF2-40B4-BE49-F238E27FC236}">
                <a16:creationId xmlns:a16="http://schemas.microsoft.com/office/drawing/2014/main" id="{EB8E5EDB-7D48-AE49-0E55-EC8215FD8DF0}"/>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5400000" flipH="1">
            <a:off x="7639050" y="1314450"/>
            <a:ext cx="28194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17">
            <a:extLst>
              <a:ext uri="{FF2B5EF4-FFF2-40B4-BE49-F238E27FC236}">
                <a16:creationId xmlns:a16="http://schemas.microsoft.com/office/drawing/2014/main" id="{53BBD01C-2E3E-2BF7-D5C4-D7ACDD2F4FF6}"/>
              </a:ext>
            </a:extLst>
          </p:cNvPr>
          <p:cNvGrpSpPr>
            <a:grpSpLocks/>
          </p:cNvGrpSpPr>
          <p:nvPr/>
        </p:nvGrpSpPr>
        <p:grpSpPr bwMode="auto">
          <a:xfrm>
            <a:off x="4114800" y="2209800"/>
            <a:ext cx="833438" cy="762000"/>
            <a:chOff x="2400" y="1968"/>
            <a:chExt cx="525" cy="480"/>
          </a:xfrm>
        </p:grpSpPr>
        <p:sp>
          <p:nvSpPr>
            <p:cNvPr id="5134" name="Freeform 18">
              <a:extLst>
                <a:ext uri="{FF2B5EF4-FFF2-40B4-BE49-F238E27FC236}">
                  <a16:creationId xmlns:a16="http://schemas.microsoft.com/office/drawing/2014/main" id="{F5F75219-41B8-3AC7-E1F1-B67E43BCF7BD}"/>
                </a:ext>
              </a:extLst>
            </p:cNvPr>
            <p:cNvSpPr>
              <a:spLocks/>
            </p:cNvSpPr>
            <p:nvPr/>
          </p:nvSpPr>
          <p:spPr bwMode="gray">
            <a:xfrm>
              <a:off x="2400" y="1968"/>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1"/>
                </a:gs>
              </a:gsLst>
              <a:path path="rect">
                <a:fillToRect l="50000" t="50000" r="50000" b="50000"/>
              </a:path>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135" name="Freeform 19">
              <a:extLst>
                <a:ext uri="{FF2B5EF4-FFF2-40B4-BE49-F238E27FC236}">
                  <a16:creationId xmlns:a16="http://schemas.microsoft.com/office/drawing/2014/main" id="{F10D35CB-2ECB-DCE8-419E-F6EC42FC3B6E}"/>
                </a:ext>
              </a:extLst>
            </p:cNvPr>
            <p:cNvSpPr>
              <a:spLocks/>
            </p:cNvSpPr>
            <p:nvPr/>
          </p:nvSpPr>
          <p:spPr bwMode="gray">
            <a:xfrm>
              <a:off x="2472" y="2033"/>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1">
              <a:gsLst>
                <a:gs pos="0">
                  <a:srgbClr val="FFFFFF"/>
                </a:gs>
                <a:gs pos="100000">
                  <a:schemeClr val="accent1"/>
                </a:gs>
              </a:gsLst>
              <a:path path="rect">
                <a:fillToRect l="50000" t="50000" r="50000" b="50000"/>
              </a:path>
            </a:gra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5136" name="Freeform 20">
              <a:extLst>
                <a:ext uri="{FF2B5EF4-FFF2-40B4-BE49-F238E27FC236}">
                  <a16:creationId xmlns:a16="http://schemas.microsoft.com/office/drawing/2014/main" id="{9B8E9706-1795-9E9D-210B-02D275951ACA}"/>
                </a:ext>
              </a:extLst>
            </p:cNvPr>
            <p:cNvSpPr>
              <a:spLocks/>
            </p:cNvSpPr>
            <p:nvPr/>
          </p:nvSpPr>
          <p:spPr bwMode="gray">
            <a:xfrm>
              <a:off x="2528" y="2042"/>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1">
              <a:gsLst>
                <a:gs pos="0">
                  <a:srgbClr val="FFFFFF"/>
                </a:gs>
                <a:gs pos="100000">
                  <a:schemeClr val="hlink"/>
                </a:gs>
              </a:gsLst>
              <a:path path="rect">
                <a:fillToRect l="50000" t="50000" r="50000" b="50000"/>
              </a:path>
            </a:gradFill>
            <a:ln w="9525" cap="rnd">
              <a:solidFill>
                <a:srgbClr val="FFFF00"/>
              </a:solidFill>
              <a:round/>
              <a:headEnd/>
              <a:tailEnd/>
            </a:ln>
          </p:spPr>
          <p:txBody>
            <a:bodyPr/>
            <a:lstStyle/>
            <a:p>
              <a:endParaRPr lang="en-US"/>
            </a:p>
          </p:txBody>
        </p:sp>
        <p:sp>
          <p:nvSpPr>
            <p:cNvPr id="5137" name="Freeform 21">
              <a:extLst>
                <a:ext uri="{FF2B5EF4-FFF2-40B4-BE49-F238E27FC236}">
                  <a16:creationId xmlns:a16="http://schemas.microsoft.com/office/drawing/2014/main" id="{B9BFA6DC-B07E-75DA-1887-279C485F9B1F}"/>
                </a:ext>
              </a:extLst>
            </p:cNvPr>
            <p:cNvSpPr>
              <a:spLocks/>
            </p:cNvSpPr>
            <p:nvPr/>
          </p:nvSpPr>
          <p:spPr bwMode="gray">
            <a:xfrm>
              <a:off x="2629" y="2165"/>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grpSp>
      <p:sp>
        <p:nvSpPr>
          <p:cNvPr id="5130" name="WordArt 22">
            <a:extLst>
              <a:ext uri="{FF2B5EF4-FFF2-40B4-BE49-F238E27FC236}">
                <a16:creationId xmlns:a16="http://schemas.microsoft.com/office/drawing/2014/main" id="{4ADC4842-35D3-2094-AFCD-A380EDA2574F}"/>
              </a:ext>
            </a:extLst>
          </p:cNvPr>
          <p:cNvSpPr>
            <a:spLocks noChangeArrowheads="1" noChangeShapeType="1" noTextEdit="1"/>
          </p:cNvSpPr>
          <p:nvPr/>
        </p:nvSpPr>
        <p:spPr bwMode="auto">
          <a:xfrm>
            <a:off x="838200" y="2133600"/>
            <a:ext cx="7715250" cy="3048000"/>
          </a:xfrm>
          <a:prstGeom prst="rect">
            <a:avLst/>
          </a:prstGeom>
        </p:spPr>
        <p:txBody>
          <a:bodyPr wrap="none" fromWordArt="1">
            <a:prstTxWarp prst="textDeflate">
              <a:avLst>
                <a:gd name="adj" fmla="val 25991"/>
              </a:avLst>
            </a:prstTxWarp>
          </a:bodyPr>
          <a:lstStyle/>
          <a:p>
            <a:pPr algn="ctr"/>
            <a:r>
              <a:rPr lang="en-US" sz="3600" kern="10" dirty="0">
                <a:ln w="9525">
                  <a:solidFill>
                    <a:srgbClr val="000000"/>
                  </a:solidFill>
                  <a:round/>
                  <a:headEnd/>
                  <a:tailEnd/>
                </a:ln>
                <a:solidFill>
                  <a:srgbClr val="FF00FF"/>
                </a:solidFill>
                <a:latin typeface="Times New Roman" panose="02020603050405020304" pitchFamily="18" charset="0"/>
                <a:cs typeface="Times New Roman" panose="02020603050405020304" pitchFamily="18" charset="0"/>
              </a:rPr>
              <a:t>BÀI </a:t>
            </a:r>
            <a:r>
              <a:rPr lang="en-US" sz="3600" kern="10" dirty="0" smtClean="0">
                <a:ln w="9525">
                  <a:solidFill>
                    <a:srgbClr val="000000"/>
                  </a:solidFill>
                  <a:round/>
                  <a:headEnd/>
                  <a:tailEnd/>
                </a:ln>
                <a:solidFill>
                  <a:srgbClr val="FF00FF"/>
                </a:solidFill>
                <a:latin typeface="Times New Roman" panose="02020603050405020304" pitchFamily="18" charset="0"/>
                <a:cs typeface="Times New Roman" panose="02020603050405020304" pitchFamily="18" charset="0"/>
              </a:rPr>
              <a:t>40</a:t>
            </a:r>
            <a:endParaRPr lang="en-US" sz="3600" kern="10" dirty="0">
              <a:ln w="9525">
                <a:solidFill>
                  <a:srgbClr val="000000"/>
                </a:solidFill>
                <a:round/>
                <a:headEnd/>
                <a:tailEnd/>
              </a:ln>
              <a:solidFill>
                <a:srgbClr val="FF00FF"/>
              </a:solidFill>
              <a:latin typeface="Times New Roman" panose="02020603050405020304" pitchFamily="18" charset="0"/>
              <a:cs typeface="Times New Roman" panose="02020603050405020304" pitchFamily="18" charset="0"/>
            </a:endParaRPr>
          </a:p>
          <a:p>
            <a:pPr algn="ctr"/>
            <a:r>
              <a:rPr lang="en-US" sz="3600" kern="10" dirty="0">
                <a:ln w="9525">
                  <a:solidFill>
                    <a:srgbClr val="000000"/>
                  </a:solidFill>
                  <a:round/>
                  <a:headEnd/>
                  <a:tailEnd/>
                </a:ln>
                <a:solidFill>
                  <a:srgbClr val="FF00FF"/>
                </a:solidFill>
                <a:latin typeface="Times New Roman" panose="02020603050405020304" pitchFamily="18" charset="0"/>
                <a:cs typeface="Times New Roman" panose="02020603050405020304" pitchFamily="18" charset="0"/>
              </a:rPr>
              <a:t>SINH SẢN HỮU TÍNH </a:t>
            </a:r>
            <a:r>
              <a:rPr lang="en-US" sz="3600" kern="10" dirty="0" smtClean="0">
                <a:ln w="9525">
                  <a:solidFill>
                    <a:srgbClr val="000000"/>
                  </a:solidFill>
                  <a:round/>
                  <a:headEnd/>
                  <a:tailEnd/>
                </a:ln>
                <a:solidFill>
                  <a:srgbClr val="FF00FF"/>
                </a:solidFill>
                <a:latin typeface="Times New Roman" panose="02020603050405020304" pitchFamily="18" charset="0"/>
                <a:cs typeface="Times New Roman" panose="02020603050405020304" pitchFamily="18" charset="0"/>
              </a:rPr>
              <a:t>Ở SINH VẬT</a:t>
            </a:r>
            <a:endParaRPr lang="en-US" sz="3600" kern="10" dirty="0">
              <a:ln w="9525">
                <a:solidFill>
                  <a:srgbClr val="000000"/>
                </a:solidFill>
                <a:round/>
                <a:headEnd/>
                <a:tailEnd/>
              </a:ln>
              <a:solidFill>
                <a:srgbClr val="FF00FF"/>
              </a:solidFill>
              <a:latin typeface="Times New Roman" panose="02020603050405020304" pitchFamily="18" charset="0"/>
              <a:cs typeface="Times New Roman" panose="02020603050405020304" pitchFamily="18" charset="0"/>
            </a:endParaRPr>
          </a:p>
        </p:txBody>
      </p:sp>
      <p:pic>
        <p:nvPicPr>
          <p:cNvPr id="191511" name="Picture 23" descr="DEN">
            <a:extLst>
              <a:ext uri="{FF2B5EF4-FFF2-40B4-BE49-F238E27FC236}">
                <a16:creationId xmlns:a16="http://schemas.microsoft.com/office/drawing/2014/main" id="{D821025F-9A2B-5FB0-388B-CF49F5C4154F}"/>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1000" y="0"/>
            <a:ext cx="8501062"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nodeType="withEffect">
                                  <p:stCondLst>
                                    <p:cond delay="0"/>
                                  </p:stCondLst>
                                  <p:childTnLst>
                                    <p:animRot by="21600000">
                                      <p:cBhvr>
                                        <p:cTn id="6" dur="500" fill="hold"/>
                                        <p:tgtEl>
                                          <p:spTgt spid="2"/>
                                        </p:tgtEl>
                                        <p:attrNameLst>
                                          <p:attrName>r</p:attrName>
                                        </p:attrNameLst>
                                      </p:cBhvr>
                                    </p:animRot>
                                  </p:childTnLst>
                                </p:cTn>
                              </p:par>
                              <p:par>
                                <p:cTn id="7" presetID="8" presetClass="emph" presetSubtype="0" repeatCount="indefinite" fill="hold" nodeType="withEffect">
                                  <p:stCondLst>
                                    <p:cond delay="0"/>
                                  </p:stCondLst>
                                  <p:childTnLst>
                                    <p:animRot by="21600000">
                                      <p:cBhvr>
                                        <p:cTn id="8" dur="500" fill="hold"/>
                                        <p:tgtEl>
                                          <p:spTgt spid="3"/>
                                        </p:tgtEl>
                                        <p:attrNameLst>
                                          <p:attrName>r</p:attrName>
                                        </p:attrNameLst>
                                      </p:cBhvr>
                                    </p:animRot>
                                  </p:childTnLst>
                                </p:cTn>
                              </p:par>
                              <p:par>
                                <p:cTn id="9" presetID="10" presetClass="entr" presetSubtype="0" fill="hold" nodeType="withEffect">
                                  <p:stCondLst>
                                    <p:cond delay="0"/>
                                  </p:stCondLst>
                                  <p:childTnLst>
                                    <p:set>
                                      <p:cBhvr>
                                        <p:cTn id="10" dur="1" fill="hold">
                                          <p:stCondLst>
                                            <p:cond delay="0"/>
                                          </p:stCondLst>
                                        </p:cTn>
                                        <p:tgtEl>
                                          <p:spTgt spid="191503"/>
                                        </p:tgtEl>
                                        <p:attrNameLst>
                                          <p:attrName>style.visibility</p:attrName>
                                        </p:attrNameLst>
                                      </p:cBhvr>
                                      <p:to>
                                        <p:strVal val="visible"/>
                                      </p:to>
                                    </p:set>
                                    <p:animEffect transition="in" filter="fade">
                                      <p:cBhvr>
                                        <p:cTn id="11" dur="1000"/>
                                        <p:tgtEl>
                                          <p:spTgt spid="191503"/>
                                        </p:tgtEl>
                                      </p:cBhvr>
                                    </p:animEffect>
                                  </p:childTnLst>
                                  <p:subTnLst>
                                    <p:audio>
                                      <p:cMediaNode vol="90000">
                                        <p:cTn display="0" masterRel="sameClick">
                                          <p:stCondLst>
                                            <p:cond evt="begin" delay="0">
                                              <p:tn val="9"/>
                                            </p:cond>
                                          </p:stCondLst>
                                          <p:endCondLst>
                                            <p:cond evt="onStopAudio" delay="0">
                                              <p:tgtEl>
                                                <p:sldTgt/>
                                              </p:tgtEl>
                                            </p:cond>
                                          </p:endCondLst>
                                        </p:cTn>
                                        <p:tgtEl>
                                          <p:sndTgt r:embed="rId2" name="chimes.wav"/>
                                        </p:tgtEl>
                                      </p:cMediaNode>
                                    </p:audio>
                                  </p:subTnLst>
                                </p:cTn>
                              </p:par>
                              <p:par>
                                <p:cTn id="12" presetID="10" presetClass="entr" presetSubtype="0" fill="hold" nodeType="withEffect">
                                  <p:stCondLst>
                                    <p:cond delay="0"/>
                                  </p:stCondLst>
                                  <p:childTnLst>
                                    <p:set>
                                      <p:cBhvr>
                                        <p:cTn id="13" dur="1" fill="hold">
                                          <p:stCondLst>
                                            <p:cond delay="0"/>
                                          </p:stCondLst>
                                        </p:cTn>
                                        <p:tgtEl>
                                          <p:spTgt spid="191504"/>
                                        </p:tgtEl>
                                        <p:attrNameLst>
                                          <p:attrName>style.visibility</p:attrName>
                                        </p:attrNameLst>
                                      </p:cBhvr>
                                      <p:to>
                                        <p:strVal val="visible"/>
                                      </p:to>
                                    </p:set>
                                    <p:animEffect transition="in" filter="fade">
                                      <p:cBhvr>
                                        <p:cTn id="14" dur="1000"/>
                                        <p:tgtEl>
                                          <p:spTgt spid="191504"/>
                                        </p:tgtEl>
                                      </p:cBhvr>
                                    </p:animEffect>
                                  </p:childTnLst>
                                  <p:subTnLst>
                                    <p:audio>
                                      <p:cMediaNode vol="90000">
                                        <p:cTn display="0" masterRel="sameClick">
                                          <p:stCondLst>
                                            <p:cond evt="begin" delay="0">
                                              <p:tn val="12"/>
                                            </p:cond>
                                          </p:stCondLst>
                                          <p:endCondLst>
                                            <p:cond evt="onStopAudio" delay="0">
                                              <p:tgtEl>
                                                <p:sldTgt/>
                                              </p:tgtEl>
                                            </p:cond>
                                          </p:endCondLst>
                                        </p:cTn>
                                        <p:tgtEl>
                                          <p:sndTgt r:embed="rId2" name="chimes.wav"/>
                                        </p:tgtEl>
                                      </p:cMediaNode>
                                    </p:audio>
                                  </p:subTnLst>
                                </p:cTn>
                              </p:par>
                              <p:par>
                                <p:cTn id="15" presetID="6" presetClass="emph" presetSubtype="0" repeatCount="indefinite" fill="hold" nodeType="withEffect">
                                  <p:stCondLst>
                                    <p:cond delay="0"/>
                                  </p:stCondLst>
                                  <p:childTnLst>
                                    <p:animScale>
                                      <p:cBhvr>
                                        <p:cTn id="16" dur="500" fill="hold"/>
                                        <p:tgtEl>
                                          <p:spTgt spid="4"/>
                                        </p:tgtEl>
                                      </p:cBhvr>
                                      <p:by x="150000" y="150000"/>
                                    </p:animScale>
                                  </p:childTnLst>
                                </p:cTn>
                              </p:par>
                              <p:par>
                                <p:cTn id="17" presetID="10" presetClass="entr" presetSubtype="0" fill="hold" nodeType="withEffect">
                                  <p:stCondLst>
                                    <p:cond delay="0"/>
                                  </p:stCondLst>
                                  <p:childTnLst>
                                    <p:set>
                                      <p:cBhvr>
                                        <p:cTn id="18" dur="1" fill="hold">
                                          <p:stCondLst>
                                            <p:cond delay="0"/>
                                          </p:stCondLst>
                                        </p:cTn>
                                        <p:tgtEl>
                                          <p:spTgt spid="191511"/>
                                        </p:tgtEl>
                                        <p:attrNameLst>
                                          <p:attrName>style.visibility</p:attrName>
                                        </p:attrNameLst>
                                      </p:cBhvr>
                                      <p:to>
                                        <p:strVal val="visible"/>
                                      </p:to>
                                    </p:set>
                                    <p:animEffect transition="in" filter="fade">
                                      <p:cBhvr>
                                        <p:cTn id="19" dur="1000"/>
                                        <p:tgtEl>
                                          <p:spTgt spid="191511"/>
                                        </p:tgtEl>
                                      </p:cBhvr>
                                    </p:animEffect>
                                  </p:childTnLst>
                                  <p:subTnLst>
                                    <p:audio>
                                      <p:cMediaNode vol="90000">
                                        <p:cTn display="0" masterRel="sameClick">
                                          <p:stCondLst>
                                            <p:cond evt="begin" delay="0">
                                              <p:tn val="17"/>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a:extLst>
              <a:ext uri="{FF2B5EF4-FFF2-40B4-BE49-F238E27FC236}">
                <a16:creationId xmlns:a16="http://schemas.microsoft.com/office/drawing/2014/main" id="{41815147-2EE0-89CE-1925-239081F341EE}"/>
              </a:ext>
            </a:extLst>
          </p:cNvPr>
          <p:cNvSpPr txBox="1">
            <a:spLocks noChangeArrowheads="1"/>
          </p:cNvSpPr>
          <p:nvPr/>
        </p:nvSpPr>
        <p:spPr bwMode="auto">
          <a:xfrm>
            <a:off x="0" y="6858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a:solidFill>
                  <a:srgbClr val="0066FF"/>
                </a:solidFill>
              </a:rPr>
              <a:t>II. SINH SẢN HỮU TÍNH Ở THỰC VẬT CÓ HOA</a:t>
            </a:r>
          </a:p>
        </p:txBody>
      </p:sp>
      <p:sp>
        <p:nvSpPr>
          <p:cNvPr id="25628" name="Text Box 171">
            <a:extLst>
              <a:ext uri="{FF2B5EF4-FFF2-40B4-BE49-F238E27FC236}">
                <a16:creationId xmlns:a16="http://schemas.microsoft.com/office/drawing/2014/main" id="{9792DB29-242F-FEAD-5B6C-2B831F412438}"/>
              </a:ext>
            </a:extLst>
          </p:cNvPr>
          <p:cNvSpPr txBox="1">
            <a:spLocks noChangeArrowheads="1"/>
          </p:cNvSpPr>
          <p:nvPr/>
        </p:nvSpPr>
        <p:spPr bwMode="auto">
          <a:xfrm>
            <a:off x="0" y="3810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grpSp>
        <p:nvGrpSpPr>
          <p:cNvPr id="2" name="Group 172">
            <a:extLst>
              <a:ext uri="{FF2B5EF4-FFF2-40B4-BE49-F238E27FC236}">
                <a16:creationId xmlns:a16="http://schemas.microsoft.com/office/drawing/2014/main" id="{294790C9-6D59-8468-5D37-F2603177053F}"/>
              </a:ext>
            </a:extLst>
          </p:cNvPr>
          <p:cNvGrpSpPr>
            <a:grpSpLocks/>
          </p:cNvGrpSpPr>
          <p:nvPr/>
        </p:nvGrpSpPr>
        <p:grpSpPr bwMode="auto">
          <a:xfrm>
            <a:off x="19050" y="0"/>
            <a:ext cx="9124950" cy="381000"/>
            <a:chOff x="0" y="0"/>
            <a:chExt cx="4848" cy="624"/>
          </a:xfrm>
        </p:grpSpPr>
        <p:sp>
          <p:nvSpPr>
            <p:cNvPr id="25640" name="AutoShape 173">
              <a:extLst>
                <a:ext uri="{FF2B5EF4-FFF2-40B4-BE49-F238E27FC236}">
                  <a16:creationId xmlns:a16="http://schemas.microsoft.com/office/drawing/2014/main" id="{FAAD795C-1673-0A22-2424-F20952AE154F}"/>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dirty="0">
                  <a:solidFill>
                    <a:srgbClr val="0000FF"/>
                  </a:solidFill>
                </a:rPr>
                <a:t>              </a:t>
              </a:r>
              <a:r>
                <a:rPr lang="en-US" altLang="vi-VN" sz="2200" b="1" dirty="0" err="1"/>
                <a:t>Bài</a:t>
              </a:r>
              <a:r>
                <a:rPr lang="en-US" altLang="vi-VN" sz="2200" b="1" dirty="0"/>
                <a:t> </a:t>
              </a:r>
              <a:r>
                <a:rPr lang="en-US" altLang="vi-VN" sz="2200" b="1" dirty="0" smtClean="0"/>
                <a:t>40:   </a:t>
              </a:r>
              <a:r>
                <a:rPr lang="en-US" altLang="vi-VN" sz="2200" b="1" dirty="0"/>
                <a:t>SINH SẢN HỮU TÍNH Ở </a:t>
              </a:r>
              <a:r>
                <a:rPr lang="en-US" altLang="vi-VN" sz="2200" b="1" dirty="0" smtClean="0"/>
                <a:t>SINH </a:t>
              </a:r>
              <a:r>
                <a:rPr lang="en-US" altLang="vi-VN" sz="2200" b="1" dirty="0"/>
                <a:t>VẬT</a:t>
              </a:r>
            </a:p>
          </p:txBody>
        </p:sp>
        <p:sp>
          <p:nvSpPr>
            <p:cNvPr id="25641" name="plant">
              <a:extLst>
                <a:ext uri="{FF2B5EF4-FFF2-40B4-BE49-F238E27FC236}">
                  <a16:creationId xmlns:a16="http://schemas.microsoft.com/office/drawing/2014/main" id="{4DC4D740-C02D-173A-9287-21FDEB6EF3B0}"/>
                </a:ext>
              </a:extLst>
            </p:cNvPr>
            <p:cNvSpPr>
              <a:spLocks noEditPoints="1" noChangeArrowheads="1"/>
            </p:cNvSpPr>
            <p:nvPr/>
          </p:nvSpPr>
          <p:spPr bwMode="auto">
            <a:xfrm>
              <a:off x="0" y="0"/>
              <a:ext cx="768" cy="577"/>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107 h 21600"/>
                <a:gd name="T26" fmla="*/ 14541 w 21600"/>
                <a:gd name="T27" fmla="*/ 1358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25630" name="Line 175">
            <a:extLst>
              <a:ext uri="{FF2B5EF4-FFF2-40B4-BE49-F238E27FC236}">
                <a16:creationId xmlns:a16="http://schemas.microsoft.com/office/drawing/2014/main" id="{25FF06BA-8343-486D-E7E8-1F13FF485263}"/>
              </a:ext>
            </a:extLst>
          </p:cNvPr>
          <p:cNvSpPr>
            <a:spLocks noChangeShapeType="1"/>
          </p:cNvSpPr>
          <p:nvPr/>
        </p:nvSpPr>
        <p:spPr bwMode="auto">
          <a:xfrm>
            <a:off x="0" y="0"/>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1" name="Line 176">
            <a:extLst>
              <a:ext uri="{FF2B5EF4-FFF2-40B4-BE49-F238E27FC236}">
                <a16:creationId xmlns:a16="http://schemas.microsoft.com/office/drawing/2014/main" id="{547D6C3C-4733-C98E-1B78-174C731ADEC4}"/>
              </a:ext>
            </a:extLst>
          </p:cNvPr>
          <p:cNvSpPr>
            <a:spLocks noChangeShapeType="1"/>
          </p:cNvSpPr>
          <p:nvPr/>
        </p:nvSpPr>
        <p:spPr bwMode="auto">
          <a:xfrm>
            <a:off x="9144000" y="30163"/>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Rectangle 49"/>
          <p:cNvSpPr/>
          <p:nvPr/>
        </p:nvSpPr>
        <p:spPr>
          <a:xfrm>
            <a:off x="0" y="990600"/>
            <a:ext cx="6096000" cy="400110"/>
          </a:xfrm>
          <a:prstGeom prst="rect">
            <a:avLst/>
          </a:prstGeom>
        </p:spPr>
        <p:txBody>
          <a:bodyPr wrap="square">
            <a:spAutoFit/>
          </a:bodyPr>
          <a:lstStyle/>
          <a:p>
            <a:pPr>
              <a:spcBef>
                <a:spcPct val="50000"/>
              </a:spcBef>
            </a:pPr>
            <a:r>
              <a:rPr lang="en-US" altLang="vi-VN" sz="2000" b="1" dirty="0" smtClean="0">
                <a:solidFill>
                  <a:srgbClr val="0066FF"/>
                </a:solidFill>
                <a:latin typeface="Times New Roman" pitchFamily="18" charset="0"/>
                <a:cs typeface="Times New Roman" pitchFamily="18" charset="0"/>
              </a:rPr>
              <a:t>III. SINH SẢN HỮU TÍNH Ở ĐỘNG VẬT</a:t>
            </a:r>
            <a:endParaRPr lang="en-US" altLang="vi-VN" sz="2000" b="1" dirty="0">
              <a:solidFill>
                <a:srgbClr val="0066FF"/>
              </a:solidFill>
              <a:latin typeface="Times New Roman" pitchFamily="18" charset="0"/>
              <a:cs typeface="Times New Roman" pitchFamily="18" charset="0"/>
            </a:endParaRPr>
          </a:p>
        </p:txBody>
      </p:sp>
      <p:sp>
        <p:nvSpPr>
          <p:cNvPr id="14" name="Text Box 4">
            <a:extLst>
              <a:ext uri="{FF2B5EF4-FFF2-40B4-BE49-F238E27FC236}">
                <a16:creationId xmlns:a16="http://schemas.microsoft.com/office/drawing/2014/main" id="{41815147-2EE0-89CE-1925-239081F341EE}"/>
              </a:ext>
            </a:extLst>
          </p:cNvPr>
          <p:cNvSpPr txBox="1">
            <a:spLocks noChangeArrowheads="1"/>
          </p:cNvSpPr>
          <p:nvPr/>
        </p:nvSpPr>
        <p:spPr bwMode="auto">
          <a:xfrm>
            <a:off x="0" y="1371600"/>
            <a:ext cx="6324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smtClean="0">
                <a:solidFill>
                  <a:srgbClr val="0066FF"/>
                </a:solidFill>
              </a:rPr>
              <a:t>IV. VAI TRÒ VÀ ƯNG DUNG SINH </a:t>
            </a:r>
            <a:r>
              <a:rPr lang="en-US" altLang="vi-VN" sz="2000" b="1" dirty="0">
                <a:solidFill>
                  <a:srgbClr val="0066FF"/>
                </a:solidFill>
              </a:rPr>
              <a:t>SẢN HỮU </a:t>
            </a:r>
            <a:r>
              <a:rPr lang="en-US" altLang="vi-VN" sz="2000" b="1" dirty="0" smtClean="0">
                <a:solidFill>
                  <a:srgbClr val="0066FF"/>
                </a:solidFill>
              </a:rPr>
              <a:t>TÍNH</a:t>
            </a:r>
            <a:endParaRPr lang="en-US" altLang="vi-VN" sz="2000" b="1" dirty="0">
              <a:solidFill>
                <a:srgbClr val="0066FF"/>
              </a:solidFill>
            </a:endParaRPr>
          </a:p>
        </p:txBody>
      </p:sp>
      <p:sp>
        <p:nvSpPr>
          <p:cNvPr id="15" name="TextBox 14"/>
          <p:cNvSpPr txBox="1"/>
          <p:nvPr/>
        </p:nvSpPr>
        <p:spPr>
          <a:xfrm>
            <a:off x="304800" y="1905000"/>
            <a:ext cx="7467600" cy="2492990"/>
          </a:xfrm>
          <a:prstGeom prst="rect">
            <a:avLst/>
          </a:prstGeom>
          <a:noFill/>
        </p:spPr>
        <p:txBody>
          <a:bodyPr wrap="square" rtlCol="0">
            <a:spAutoFit/>
          </a:bodyPr>
          <a:lstStyle/>
          <a:p>
            <a:r>
              <a:rPr lang="en-US" sz="2000" dirty="0" err="1" smtClean="0"/>
              <a:t>Sinh</a:t>
            </a:r>
            <a:r>
              <a:rPr lang="en-US" sz="2000" dirty="0" smtClean="0"/>
              <a:t> </a:t>
            </a:r>
            <a:r>
              <a:rPr lang="en-US" sz="2000" dirty="0" err="1" smtClean="0"/>
              <a:t>sản</a:t>
            </a:r>
            <a:r>
              <a:rPr lang="en-US" sz="2000" dirty="0" smtClean="0"/>
              <a:t> </a:t>
            </a:r>
            <a:r>
              <a:rPr lang="en-US" sz="2000" dirty="0" err="1" smtClean="0"/>
              <a:t>hữu</a:t>
            </a:r>
            <a:r>
              <a:rPr lang="en-US" sz="2000" dirty="0" smtClean="0"/>
              <a:t> </a:t>
            </a:r>
            <a:r>
              <a:rPr lang="en-US" sz="2000" dirty="0" err="1" smtClean="0"/>
              <a:t>tính</a:t>
            </a:r>
            <a:r>
              <a:rPr lang="en-US" sz="2000" dirty="0" smtClean="0"/>
              <a:t> </a:t>
            </a:r>
            <a:r>
              <a:rPr lang="en-US" sz="2000" dirty="0" err="1" smtClean="0"/>
              <a:t>có</a:t>
            </a:r>
            <a:r>
              <a:rPr lang="en-US" sz="2000" dirty="0" smtClean="0"/>
              <a:t> </a:t>
            </a:r>
            <a:r>
              <a:rPr lang="en-US" sz="2000" dirty="0" err="1" smtClean="0"/>
              <a:t>vai</a:t>
            </a:r>
            <a:r>
              <a:rPr lang="en-US" sz="2000" dirty="0" smtClean="0"/>
              <a:t> </a:t>
            </a:r>
            <a:r>
              <a:rPr lang="en-US" sz="2000" dirty="0" err="1" smtClean="0"/>
              <a:t>trò</a:t>
            </a:r>
            <a:r>
              <a:rPr lang="en-US" sz="2000" dirty="0" smtClean="0"/>
              <a:t> </a:t>
            </a:r>
            <a:r>
              <a:rPr lang="en-US" sz="2000" dirty="0" err="1" smtClean="0"/>
              <a:t>gì</a:t>
            </a:r>
            <a:r>
              <a:rPr lang="en-US" sz="2000" dirty="0" smtClean="0"/>
              <a:t> </a:t>
            </a:r>
            <a:r>
              <a:rPr lang="en-US" sz="2000" dirty="0" err="1" smtClean="0"/>
              <a:t>đối</a:t>
            </a:r>
            <a:r>
              <a:rPr lang="en-US" sz="2000" dirty="0" smtClean="0"/>
              <a:t> </a:t>
            </a:r>
            <a:r>
              <a:rPr lang="en-US" sz="2000" dirty="0" err="1" smtClean="0"/>
              <a:t>với</a:t>
            </a:r>
            <a:r>
              <a:rPr lang="en-US" sz="2000" dirty="0" smtClean="0"/>
              <a:t> </a:t>
            </a:r>
            <a:r>
              <a:rPr lang="en-US" sz="2000" dirty="0" err="1" smtClean="0"/>
              <a:t>cơ</a:t>
            </a:r>
            <a:r>
              <a:rPr lang="en-US" sz="2000" dirty="0" smtClean="0"/>
              <a:t> </a:t>
            </a:r>
            <a:r>
              <a:rPr lang="en-US" sz="2000" dirty="0" err="1" smtClean="0"/>
              <a:t>thể</a:t>
            </a:r>
            <a:r>
              <a:rPr lang="en-US" sz="2000" dirty="0" smtClean="0"/>
              <a:t> </a:t>
            </a:r>
            <a:r>
              <a:rPr lang="en-US" sz="2000" dirty="0" err="1" smtClean="0"/>
              <a:t>sinh</a:t>
            </a:r>
            <a:r>
              <a:rPr lang="en-US" sz="2000" dirty="0" smtClean="0"/>
              <a:t> </a:t>
            </a:r>
            <a:r>
              <a:rPr lang="en-US" sz="2000" dirty="0" err="1" smtClean="0"/>
              <a:t>vật</a:t>
            </a:r>
            <a:r>
              <a:rPr lang="en-US" sz="2000" dirty="0" smtClean="0"/>
              <a:t>?</a:t>
            </a:r>
          </a:p>
          <a:p>
            <a:endParaRPr lang="en-US" sz="2000" dirty="0" smtClean="0"/>
          </a:p>
          <a:p>
            <a:r>
              <a:rPr lang="en-US" sz="2000" dirty="0" err="1" smtClean="0"/>
              <a:t>Sinh</a:t>
            </a:r>
            <a:r>
              <a:rPr lang="en-US" sz="2000" dirty="0" smtClean="0"/>
              <a:t> </a:t>
            </a:r>
            <a:r>
              <a:rPr lang="en-US" sz="2000" dirty="0" err="1" smtClean="0"/>
              <a:t>sản</a:t>
            </a:r>
            <a:r>
              <a:rPr lang="en-US" sz="2000" dirty="0" smtClean="0"/>
              <a:t> </a:t>
            </a:r>
            <a:r>
              <a:rPr lang="en-US" sz="2000" dirty="0" err="1" smtClean="0"/>
              <a:t>hữu</a:t>
            </a:r>
            <a:r>
              <a:rPr lang="en-US" sz="2000" dirty="0" smtClean="0"/>
              <a:t> </a:t>
            </a:r>
            <a:r>
              <a:rPr lang="en-US" sz="2000" dirty="0" err="1" smtClean="0"/>
              <a:t>tính</a:t>
            </a:r>
            <a:r>
              <a:rPr lang="en-US" sz="2000" dirty="0" smtClean="0"/>
              <a:t> </a:t>
            </a:r>
            <a:r>
              <a:rPr lang="en-US" sz="2000" dirty="0" err="1" smtClean="0"/>
              <a:t>có</a:t>
            </a:r>
            <a:r>
              <a:rPr lang="en-US" sz="2000" dirty="0" smtClean="0"/>
              <a:t> </a:t>
            </a:r>
            <a:r>
              <a:rPr lang="en-US" sz="2000" dirty="0" err="1" smtClean="0"/>
              <a:t>vai</a:t>
            </a:r>
            <a:r>
              <a:rPr lang="en-US" sz="2000" dirty="0" smtClean="0"/>
              <a:t> </a:t>
            </a:r>
            <a:r>
              <a:rPr lang="en-US" sz="2000" dirty="0" err="1" smtClean="0"/>
              <a:t>trò</a:t>
            </a:r>
            <a:r>
              <a:rPr lang="en-US" sz="2000" dirty="0" smtClean="0"/>
              <a:t> </a:t>
            </a:r>
            <a:r>
              <a:rPr lang="en-US" sz="2000" dirty="0" err="1" smtClean="0"/>
              <a:t>gì</a:t>
            </a:r>
            <a:r>
              <a:rPr lang="en-US" sz="2000" dirty="0" smtClean="0"/>
              <a:t> </a:t>
            </a:r>
            <a:r>
              <a:rPr lang="en-US" sz="2000" dirty="0" err="1" smtClean="0"/>
              <a:t>đối</a:t>
            </a:r>
            <a:r>
              <a:rPr lang="en-US" sz="2000" dirty="0" smtClean="0"/>
              <a:t> </a:t>
            </a:r>
            <a:r>
              <a:rPr lang="en-US" sz="2000" dirty="0" err="1" smtClean="0"/>
              <a:t>với</a:t>
            </a:r>
            <a:r>
              <a:rPr lang="en-US" sz="2000" dirty="0" smtClean="0"/>
              <a:t> con </a:t>
            </a:r>
            <a:r>
              <a:rPr lang="en-US" sz="2000" dirty="0" err="1" smtClean="0"/>
              <a:t>người</a:t>
            </a:r>
            <a:endParaRPr lang="en-US" sz="2000" dirty="0" smtClean="0"/>
          </a:p>
          <a:p>
            <a:endParaRPr lang="en-US" sz="2000" dirty="0" smtClean="0"/>
          </a:p>
          <a:p>
            <a:r>
              <a:rPr lang="en-US" sz="2000" dirty="0" err="1" smtClean="0"/>
              <a:t>Nêu</a:t>
            </a:r>
            <a:r>
              <a:rPr lang="en-US" sz="2000" dirty="0" smtClean="0"/>
              <a:t> </a:t>
            </a:r>
            <a:r>
              <a:rPr lang="en-US" sz="2000" dirty="0" err="1" smtClean="0"/>
              <a:t>ví</a:t>
            </a:r>
            <a:r>
              <a:rPr lang="en-US" sz="2000" dirty="0" smtClean="0"/>
              <a:t> </a:t>
            </a:r>
            <a:r>
              <a:rPr lang="en-US" sz="2000" dirty="0" err="1" smtClean="0"/>
              <a:t>dụ</a:t>
            </a:r>
            <a:r>
              <a:rPr lang="en-US" sz="2000" dirty="0" smtClean="0"/>
              <a:t> </a:t>
            </a:r>
            <a:r>
              <a:rPr lang="en-US" sz="2000" dirty="0" err="1" smtClean="0"/>
              <a:t>ứng</a:t>
            </a:r>
            <a:r>
              <a:rPr lang="en-US" sz="2000" dirty="0" smtClean="0"/>
              <a:t> </a:t>
            </a:r>
            <a:r>
              <a:rPr lang="en-US" sz="2000" dirty="0" err="1" smtClean="0"/>
              <a:t>dụng</a:t>
            </a:r>
            <a:r>
              <a:rPr lang="en-US" sz="2000" dirty="0" smtClean="0"/>
              <a:t> </a:t>
            </a:r>
            <a:r>
              <a:rPr lang="en-US" sz="2000" dirty="0" err="1" smtClean="0"/>
              <a:t>của</a:t>
            </a:r>
            <a:r>
              <a:rPr lang="en-US" sz="2000" dirty="0" smtClean="0"/>
              <a:t> </a:t>
            </a:r>
            <a:r>
              <a:rPr lang="en-US" sz="2000" dirty="0" err="1" smtClean="0"/>
              <a:t>sinh</a:t>
            </a:r>
            <a:r>
              <a:rPr lang="en-US" sz="2000" dirty="0" smtClean="0"/>
              <a:t> </a:t>
            </a:r>
            <a:r>
              <a:rPr lang="en-US" sz="2000" dirty="0" err="1" smtClean="0"/>
              <a:t>sản</a:t>
            </a:r>
            <a:r>
              <a:rPr lang="en-US" sz="2000" dirty="0" smtClean="0"/>
              <a:t> </a:t>
            </a:r>
            <a:r>
              <a:rPr lang="en-US" sz="2000" dirty="0" err="1" smtClean="0"/>
              <a:t>hữu</a:t>
            </a:r>
            <a:r>
              <a:rPr lang="en-US" sz="2000" dirty="0" smtClean="0"/>
              <a:t> </a:t>
            </a:r>
            <a:r>
              <a:rPr lang="en-US" sz="2000" dirty="0" err="1" smtClean="0"/>
              <a:t>tính</a:t>
            </a:r>
            <a:r>
              <a:rPr lang="en-US" sz="2000" dirty="0" smtClean="0"/>
              <a:t> </a:t>
            </a:r>
            <a:r>
              <a:rPr lang="en-US" sz="2000" dirty="0" err="1" smtClean="0"/>
              <a:t>trong</a:t>
            </a:r>
            <a:r>
              <a:rPr lang="en-US" sz="2000" dirty="0" smtClean="0"/>
              <a:t> </a:t>
            </a:r>
            <a:r>
              <a:rPr lang="en-US" sz="2000" dirty="0" err="1" smtClean="0"/>
              <a:t>chăn</a:t>
            </a:r>
            <a:r>
              <a:rPr lang="en-US" sz="2000" dirty="0" smtClean="0"/>
              <a:t> </a:t>
            </a:r>
            <a:r>
              <a:rPr lang="en-US" sz="2000" dirty="0" err="1" smtClean="0"/>
              <a:t>nuôi</a:t>
            </a:r>
            <a:r>
              <a:rPr lang="en-US" sz="2000" dirty="0" smtClean="0"/>
              <a:t> </a:t>
            </a:r>
            <a:r>
              <a:rPr lang="en-US" sz="2000" dirty="0" err="1" smtClean="0"/>
              <a:t>và</a:t>
            </a:r>
            <a:r>
              <a:rPr lang="en-US" sz="2000" dirty="0" smtClean="0"/>
              <a:t> </a:t>
            </a:r>
            <a:r>
              <a:rPr lang="en-US" sz="2000" dirty="0" err="1" smtClean="0"/>
              <a:t>trồng</a:t>
            </a:r>
            <a:r>
              <a:rPr lang="en-US" sz="2000" dirty="0" smtClean="0"/>
              <a:t> </a:t>
            </a:r>
            <a:r>
              <a:rPr lang="en-US" sz="2000" dirty="0" err="1" smtClean="0"/>
              <a:t>trọt</a:t>
            </a:r>
            <a:endParaRPr lang="en-US" sz="2000" dirty="0" smtClean="0"/>
          </a:p>
          <a:p>
            <a:endParaRPr lang="en-US" dirty="0" smtClean="0"/>
          </a:p>
          <a:p>
            <a:endParaRPr lang="en-US" dirty="0"/>
          </a:p>
        </p:txBody>
      </p:sp>
      <p:pic>
        <p:nvPicPr>
          <p:cNvPr id="16" name="Picture 7" descr="Picture65">
            <a:extLst>
              <a:ext uri="{FF2B5EF4-FFF2-40B4-BE49-F238E27FC236}">
                <a16:creationId xmlns:a16="http://schemas.microsoft.com/office/drawing/2014/main" id="{A70943F7-F5FD-7A63-306B-C3D1181F020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1905000"/>
            <a:ext cx="3603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7" descr="Picture65">
            <a:extLst>
              <a:ext uri="{FF2B5EF4-FFF2-40B4-BE49-F238E27FC236}">
                <a16:creationId xmlns:a16="http://schemas.microsoft.com/office/drawing/2014/main" id="{A70943F7-F5FD-7A63-306B-C3D1181F020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2514600"/>
            <a:ext cx="3603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7" descr="Picture65">
            <a:extLst>
              <a:ext uri="{FF2B5EF4-FFF2-40B4-BE49-F238E27FC236}">
                <a16:creationId xmlns:a16="http://schemas.microsoft.com/office/drawing/2014/main" id="{A70943F7-F5FD-7A63-306B-C3D1181F020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3200400"/>
            <a:ext cx="3603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18"/>
          <p:cNvSpPr txBox="1"/>
          <p:nvPr/>
        </p:nvSpPr>
        <p:spPr>
          <a:xfrm>
            <a:off x="152400" y="3962400"/>
            <a:ext cx="7924800" cy="2585323"/>
          </a:xfrm>
          <a:prstGeom prst="rect">
            <a:avLst/>
          </a:prstGeom>
          <a:noFill/>
        </p:spPr>
        <p:txBody>
          <a:bodyPr wrap="square" rtlCol="0">
            <a:spAutoFit/>
          </a:bodyPr>
          <a:lstStyle/>
          <a:p>
            <a:r>
              <a:rPr lang="en-US" dirty="0" smtClean="0"/>
              <a:t>- </a:t>
            </a:r>
            <a:r>
              <a:rPr lang="en-US" dirty="0" err="1" smtClean="0"/>
              <a:t>Sinh</a:t>
            </a:r>
            <a:r>
              <a:rPr lang="en-US" dirty="0" smtClean="0"/>
              <a:t> </a:t>
            </a:r>
            <a:r>
              <a:rPr lang="en-US" dirty="0" err="1" smtClean="0"/>
              <a:t>sản</a:t>
            </a:r>
            <a:r>
              <a:rPr lang="en-US" dirty="0" smtClean="0"/>
              <a:t> </a:t>
            </a:r>
            <a:r>
              <a:rPr lang="en-US" dirty="0" err="1" smtClean="0"/>
              <a:t>hữu</a:t>
            </a:r>
            <a:r>
              <a:rPr lang="en-US" dirty="0" smtClean="0"/>
              <a:t> </a:t>
            </a:r>
            <a:r>
              <a:rPr lang="en-US" dirty="0" err="1" smtClean="0"/>
              <a:t>tính</a:t>
            </a:r>
            <a:r>
              <a:rPr lang="en-US" dirty="0" smtClean="0"/>
              <a:t> </a:t>
            </a:r>
            <a:r>
              <a:rPr lang="en-US" dirty="0" err="1" smtClean="0"/>
              <a:t>tạo</a:t>
            </a:r>
            <a:r>
              <a:rPr lang="en-US" dirty="0" smtClean="0"/>
              <a:t> </a:t>
            </a:r>
            <a:r>
              <a:rPr lang="en-US" dirty="0" err="1" smtClean="0"/>
              <a:t>ra</a:t>
            </a:r>
            <a:r>
              <a:rPr lang="en-US" dirty="0" smtClean="0"/>
              <a:t> </a:t>
            </a:r>
            <a:r>
              <a:rPr lang="en-US" dirty="0" err="1" smtClean="0"/>
              <a:t>các</a:t>
            </a:r>
            <a:r>
              <a:rPr lang="en-US" dirty="0" smtClean="0"/>
              <a:t> </a:t>
            </a:r>
            <a:r>
              <a:rPr lang="en-US" dirty="0" err="1" smtClean="0"/>
              <a:t>cá</a:t>
            </a:r>
            <a:r>
              <a:rPr lang="en-US" dirty="0" smtClean="0"/>
              <a:t> </a:t>
            </a:r>
            <a:r>
              <a:rPr lang="en-US" dirty="0" err="1" smtClean="0"/>
              <a:t>thể</a:t>
            </a:r>
            <a:r>
              <a:rPr lang="en-US" dirty="0" smtClean="0"/>
              <a:t> con </a:t>
            </a:r>
            <a:r>
              <a:rPr lang="en-US" dirty="0" err="1" smtClean="0"/>
              <a:t>mang</a:t>
            </a:r>
            <a:r>
              <a:rPr lang="en-US" dirty="0" smtClean="0"/>
              <a:t> </a:t>
            </a:r>
            <a:r>
              <a:rPr lang="en-US" dirty="0" err="1" smtClean="0"/>
              <a:t>đặc</a:t>
            </a:r>
            <a:r>
              <a:rPr lang="en-US" dirty="0" smtClean="0"/>
              <a:t> </a:t>
            </a:r>
            <a:r>
              <a:rPr lang="en-US" dirty="0" err="1" smtClean="0"/>
              <a:t>điểm</a:t>
            </a:r>
            <a:r>
              <a:rPr lang="en-US" dirty="0" smtClean="0"/>
              <a:t> </a:t>
            </a:r>
            <a:r>
              <a:rPr lang="en-US" dirty="0" err="1" smtClean="0"/>
              <a:t>di</a:t>
            </a:r>
            <a:r>
              <a:rPr lang="en-US" dirty="0" smtClean="0"/>
              <a:t> </a:t>
            </a:r>
            <a:r>
              <a:rPr lang="en-US" dirty="0" err="1" smtClean="0"/>
              <a:t>truyền</a:t>
            </a:r>
            <a:r>
              <a:rPr lang="en-US" dirty="0" smtClean="0"/>
              <a:t> </a:t>
            </a:r>
            <a:r>
              <a:rPr lang="en-US" dirty="0" err="1" smtClean="0"/>
              <a:t>của</a:t>
            </a:r>
            <a:r>
              <a:rPr lang="en-US" dirty="0" smtClean="0"/>
              <a:t> </a:t>
            </a:r>
            <a:r>
              <a:rPr lang="en-US" dirty="0" err="1" smtClean="0"/>
              <a:t>cả</a:t>
            </a:r>
            <a:r>
              <a:rPr lang="en-US" dirty="0" smtClean="0"/>
              <a:t> </a:t>
            </a:r>
            <a:r>
              <a:rPr lang="en-US" dirty="0" err="1" smtClean="0"/>
              <a:t>bố</a:t>
            </a:r>
            <a:r>
              <a:rPr lang="en-US" dirty="0" smtClean="0"/>
              <a:t> </a:t>
            </a:r>
            <a:r>
              <a:rPr lang="en-US" dirty="0" err="1" smtClean="0"/>
              <a:t>và</a:t>
            </a:r>
            <a:r>
              <a:rPr lang="en-US" dirty="0" smtClean="0"/>
              <a:t> </a:t>
            </a:r>
            <a:r>
              <a:rPr lang="en-US" dirty="0" err="1" smtClean="0"/>
              <a:t>mẹ</a:t>
            </a:r>
            <a:r>
              <a:rPr lang="en-US" dirty="0" smtClean="0"/>
              <a:t> </a:t>
            </a:r>
            <a:r>
              <a:rPr lang="en-US" dirty="0" err="1" smtClean="0"/>
              <a:t>các</a:t>
            </a:r>
            <a:r>
              <a:rPr lang="en-US" dirty="0" smtClean="0"/>
              <a:t> </a:t>
            </a:r>
            <a:r>
              <a:rPr lang="en-US" dirty="0" err="1" smtClean="0"/>
              <a:t>cá</a:t>
            </a:r>
            <a:r>
              <a:rPr lang="en-US" dirty="0" smtClean="0"/>
              <a:t> </a:t>
            </a:r>
            <a:r>
              <a:rPr lang="en-US" dirty="0" err="1" smtClean="0"/>
              <a:t>thể</a:t>
            </a:r>
            <a:r>
              <a:rPr lang="en-US" dirty="0" smtClean="0"/>
              <a:t> </a:t>
            </a:r>
            <a:r>
              <a:rPr lang="en-US" dirty="0" err="1" smtClean="0"/>
              <a:t>có</a:t>
            </a:r>
            <a:r>
              <a:rPr lang="en-US" dirty="0" smtClean="0"/>
              <a:t> </a:t>
            </a:r>
            <a:r>
              <a:rPr lang="en-US" dirty="0" err="1" smtClean="0"/>
              <a:t>những</a:t>
            </a:r>
            <a:r>
              <a:rPr lang="en-US" dirty="0" smtClean="0"/>
              <a:t> </a:t>
            </a:r>
            <a:r>
              <a:rPr lang="en-US" dirty="0" err="1" smtClean="0"/>
              <a:t>đặc</a:t>
            </a:r>
            <a:r>
              <a:rPr lang="en-US" dirty="0" smtClean="0"/>
              <a:t> </a:t>
            </a:r>
            <a:r>
              <a:rPr lang="en-US" dirty="0" err="1" smtClean="0"/>
              <a:t>điểm</a:t>
            </a:r>
            <a:r>
              <a:rPr lang="en-US" dirty="0" smtClean="0"/>
              <a:t> </a:t>
            </a:r>
            <a:r>
              <a:rPr lang="en-US" dirty="0" err="1" smtClean="0"/>
              <a:t>di</a:t>
            </a:r>
            <a:r>
              <a:rPr lang="en-US" dirty="0" smtClean="0"/>
              <a:t> </a:t>
            </a:r>
            <a:r>
              <a:rPr lang="en-US" dirty="0" err="1" smtClean="0"/>
              <a:t>truyền</a:t>
            </a:r>
            <a:r>
              <a:rPr lang="en-US" dirty="0" smtClean="0"/>
              <a:t> </a:t>
            </a:r>
            <a:r>
              <a:rPr lang="en-US" dirty="0" err="1" smtClean="0"/>
              <a:t>khác</a:t>
            </a:r>
            <a:r>
              <a:rPr lang="en-US" dirty="0" smtClean="0"/>
              <a:t> </a:t>
            </a:r>
            <a:r>
              <a:rPr lang="en-US" dirty="0" err="1" smtClean="0"/>
              <a:t>nhau</a:t>
            </a:r>
            <a:r>
              <a:rPr lang="en-US" dirty="0" smtClean="0"/>
              <a:t> </a:t>
            </a:r>
            <a:r>
              <a:rPr lang="en-US" dirty="0" err="1" smtClean="0"/>
              <a:t>nên</a:t>
            </a:r>
            <a:r>
              <a:rPr lang="en-US" dirty="0" smtClean="0"/>
              <a:t> </a:t>
            </a:r>
            <a:r>
              <a:rPr lang="en-US" dirty="0" err="1" smtClean="0"/>
              <a:t>có</a:t>
            </a:r>
            <a:r>
              <a:rPr lang="en-US" dirty="0" smtClean="0"/>
              <a:t> </a:t>
            </a:r>
            <a:r>
              <a:rPr lang="en-US" dirty="0" err="1" smtClean="0"/>
              <a:t>khả</a:t>
            </a:r>
            <a:r>
              <a:rPr lang="en-US" dirty="0" smtClean="0"/>
              <a:t> </a:t>
            </a:r>
            <a:r>
              <a:rPr lang="en-US" dirty="0" err="1" smtClean="0"/>
              <a:t>năng</a:t>
            </a:r>
            <a:r>
              <a:rPr lang="en-US" dirty="0" smtClean="0"/>
              <a:t> </a:t>
            </a:r>
            <a:r>
              <a:rPr lang="en-US" dirty="0" err="1" smtClean="0"/>
              <a:t>thích</a:t>
            </a:r>
            <a:r>
              <a:rPr lang="en-US" dirty="0" smtClean="0"/>
              <a:t> </a:t>
            </a:r>
            <a:r>
              <a:rPr lang="en-US" dirty="0" err="1" smtClean="0"/>
              <a:t>nghi</a:t>
            </a:r>
            <a:r>
              <a:rPr lang="en-US" dirty="0" smtClean="0"/>
              <a:t> </a:t>
            </a:r>
            <a:r>
              <a:rPr lang="en-US" dirty="0" err="1" smtClean="0"/>
              <a:t>trước</a:t>
            </a:r>
            <a:r>
              <a:rPr lang="en-US" dirty="0" smtClean="0"/>
              <a:t> </a:t>
            </a:r>
            <a:r>
              <a:rPr lang="en-US" dirty="0" err="1" smtClean="0"/>
              <a:t>sự</a:t>
            </a:r>
            <a:r>
              <a:rPr lang="en-US" dirty="0" smtClean="0"/>
              <a:t> </a:t>
            </a:r>
            <a:r>
              <a:rPr lang="en-US" dirty="0" err="1" smtClean="0"/>
              <a:t>thay</a:t>
            </a:r>
            <a:r>
              <a:rPr lang="en-US" dirty="0" smtClean="0"/>
              <a:t> </a:t>
            </a:r>
            <a:r>
              <a:rPr lang="en-US" dirty="0" err="1" smtClean="0"/>
              <a:t>đổi</a:t>
            </a:r>
            <a:r>
              <a:rPr lang="en-US" dirty="0" smtClean="0"/>
              <a:t> </a:t>
            </a:r>
            <a:r>
              <a:rPr lang="en-US" dirty="0" err="1" smtClean="0"/>
              <a:t>của</a:t>
            </a:r>
            <a:r>
              <a:rPr lang="en-US" dirty="0" smtClean="0"/>
              <a:t> </a:t>
            </a:r>
            <a:r>
              <a:rPr lang="en-US" dirty="0" err="1" smtClean="0"/>
              <a:t>môi</a:t>
            </a:r>
            <a:r>
              <a:rPr lang="en-US" dirty="0" smtClean="0"/>
              <a:t> </a:t>
            </a:r>
            <a:r>
              <a:rPr lang="en-US" dirty="0" err="1" smtClean="0"/>
              <a:t>trường</a:t>
            </a:r>
            <a:r>
              <a:rPr lang="en-US" dirty="0" smtClean="0"/>
              <a:t> </a:t>
            </a:r>
            <a:r>
              <a:rPr lang="en-US" dirty="0" err="1" smtClean="0"/>
              <a:t>khác</a:t>
            </a:r>
            <a:r>
              <a:rPr lang="en-US" dirty="0" smtClean="0"/>
              <a:t> </a:t>
            </a:r>
            <a:r>
              <a:rPr lang="en-US" dirty="0" err="1" smtClean="0"/>
              <a:t>nhau</a:t>
            </a:r>
            <a:r>
              <a:rPr lang="en-US" dirty="0" smtClean="0"/>
              <a:t>.</a:t>
            </a:r>
          </a:p>
          <a:p>
            <a:pPr>
              <a:buFontTx/>
              <a:buChar char="-"/>
            </a:pPr>
            <a:r>
              <a:rPr lang="en-US" dirty="0" err="1" smtClean="0"/>
              <a:t>Đối</a:t>
            </a:r>
            <a:r>
              <a:rPr lang="en-US" dirty="0" smtClean="0"/>
              <a:t> </a:t>
            </a:r>
            <a:r>
              <a:rPr lang="en-US" dirty="0" err="1" smtClean="0"/>
              <a:t>với</a:t>
            </a:r>
            <a:r>
              <a:rPr lang="en-US" dirty="0" smtClean="0"/>
              <a:t> con </a:t>
            </a:r>
            <a:r>
              <a:rPr lang="en-US" dirty="0" err="1" smtClean="0"/>
              <a:t>người</a:t>
            </a:r>
            <a:r>
              <a:rPr lang="en-US" dirty="0" smtClean="0"/>
              <a:t> </a:t>
            </a:r>
            <a:r>
              <a:rPr lang="en-US" dirty="0" err="1" smtClean="0"/>
              <a:t>sự</a:t>
            </a:r>
            <a:r>
              <a:rPr lang="en-US" dirty="0" smtClean="0"/>
              <a:t> </a:t>
            </a:r>
            <a:r>
              <a:rPr lang="en-US" dirty="0" err="1" smtClean="0"/>
              <a:t>đa</a:t>
            </a:r>
            <a:r>
              <a:rPr lang="en-US" dirty="0" smtClean="0"/>
              <a:t> </a:t>
            </a:r>
            <a:r>
              <a:rPr lang="en-US" dirty="0" err="1" smtClean="0"/>
              <a:t>dạng</a:t>
            </a:r>
            <a:r>
              <a:rPr lang="en-US" dirty="0" smtClean="0"/>
              <a:t> </a:t>
            </a:r>
            <a:r>
              <a:rPr lang="en-US" dirty="0" err="1" smtClean="0"/>
              <a:t>di</a:t>
            </a:r>
            <a:r>
              <a:rPr lang="en-US" dirty="0" smtClean="0"/>
              <a:t> </a:t>
            </a:r>
            <a:r>
              <a:rPr lang="en-US" dirty="0" err="1" smtClean="0"/>
              <a:t>truyền</a:t>
            </a:r>
            <a:r>
              <a:rPr lang="en-US" dirty="0" smtClean="0"/>
              <a:t> </a:t>
            </a:r>
            <a:r>
              <a:rPr lang="en-US" dirty="0" err="1" smtClean="0"/>
              <a:t>là</a:t>
            </a:r>
            <a:r>
              <a:rPr lang="en-US" dirty="0" smtClean="0"/>
              <a:t> </a:t>
            </a:r>
            <a:r>
              <a:rPr lang="en-US" dirty="0" err="1" smtClean="0"/>
              <a:t>nguyên</a:t>
            </a:r>
            <a:r>
              <a:rPr lang="en-US" dirty="0" smtClean="0"/>
              <a:t> </a:t>
            </a:r>
            <a:r>
              <a:rPr lang="en-US" dirty="0" err="1" smtClean="0"/>
              <a:t>liệu</a:t>
            </a:r>
            <a:r>
              <a:rPr lang="en-US" dirty="0" smtClean="0"/>
              <a:t> </a:t>
            </a:r>
            <a:r>
              <a:rPr lang="en-US" dirty="0" err="1" smtClean="0"/>
              <a:t>cho</a:t>
            </a:r>
            <a:r>
              <a:rPr lang="en-US" dirty="0" smtClean="0"/>
              <a:t> </a:t>
            </a:r>
            <a:r>
              <a:rPr lang="en-US" dirty="0" err="1" smtClean="0"/>
              <a:t>chọn</a:t>
            </a:r>
            <a:r>
              <a:rPr lang="en-US" dirty="0" smtClean="0"/>
              <a:t> </a:t>
            </a:r>
            <a:r>
              <a:rPr lang="en-US" dirty="0" err="1" smtClean="0"/>
              <a:t>giống</a:t>
            </a:r>
            <a:r>
              <a:rPr lang="en-US" dirty="0" smtClean="0"/>
              <a:t> </a:t>
            </a:r>
            <a:r>
              <a:rPr lang="en-US" dirty="0" err="1" smtClean="0"/>
              <a:t>vật</a:t>
            </a:r>
            <a:r>
              <a:rPr lang="en-US" dirty="0" smtClean="0"/>
              <a:t> </a:t>
            </a:r>
            <a:r>
              <a:rPr lang="en-US" dirty="0" err="1" smtClean="0"/>
              <a:t>nuôi</a:t>
            </a:r>
            <a:r>
              <a:rPr lang="en-US" dirty="0" smtClean="0"/>
              <a:t> </a:t>
            </a:r>
            <a:r>
              <a:rPr lang="en-US" dirty="0" err="1" smtClean="0"/>
              <a:t>và</a:t>
            </a:r>
            <a:r>
              <a:rPr lang="en-US" dirty="0" smtClean="0"/>
              <a:t> </a:t>
            </a:r>
            <a:r>
              <a:rPr lang="en-US" dirty="0" err="1" smtClean="0"/>
              <a:t>cây</a:t>
            </a:r>
            <a:r>
              <a:rPr lang="en-US" dirty="0" smtClean="0"/>
              <a:t> </a:t>
            </a:r>
            <a:r>
              <a:rPr lang="en-US" dirty="0" err="1" smtClean="0"/>
              <a:t>trồng</a:t>
            </a:r>
            <a:r>
              <a:rPr lang="en-US" dirty="0" smtClean="0"/>
              <a:t>.</a:t>
            </a:r>
          </a:p>
          <a:p>
            <a:pPr>
              <a:buFontTx/>
              <a:buChar char="-"/>
            </a:pPr>
            <a:r>
              <a:rPr lang="en-US" dirty="0" err="1" smtClean="0"/>
              <a:t>Tạo</a:t>
            </a:r>
            <a:r>
              <a:rPr lang="en-US" dirty="0" smtClean="0"/>
              <a:t> </a:t>
            </a:r>
            <a:r>
              <a:rPr lang="en-US" dirty="0" err="1" smtClean="0"/>
              <a:t>ra</a:t>
            </a:r>
            <a:r>
              <a:rPr lang="en-US" dirty="0" smtClean="0"/>
              <a:t> </a:t>
            </a:r>
            <a:r>
              <a:rPr lang="en-US" dirty="0" err="1" smtClean="0"/>
              <a:t>thế</a:t>
            </a:r>
            <a:r>
              <a:rPr lang="en-US" dirty="0" smtClean="0"/>
              <a:t> </a:t>
            </a:r>
            <a:r>
              <a:rPr lang="en-US" dirty="0" err="1" smtClean="0"/>
              <a:t>hệ</a:t>
            </a:r>
            <a:r>
              <a:rPr lang="en-US" dirty="0" smtClean="0"/>
              <a:t> con </a:t>
            </a:r>
            <a:r>
              <a:rPr lang="en-US" dirty="0" err="1" smtClean="0"/>
              <a:t>mang</a:t>
            </a:r>
            <a:r>
              <a:rPr lang="en-US" dirty="0" smtClean="0"/>
              <a:t> </a:t>
            </a:r>
            <a:r>
              <a:rPr lang="en-US" dirty="0" err="1" smtClean="0"/>
              <a:t>đặc</a:t>
            </a:r>
            <a:r>
              <a:rPr lang="en-US" dirty="0" smtClean="0"/>
              <a:t> </a:t>
            </a:r>
            <a:r>
              <a:rPr lang="en-US" dirty="0" err="1" smtClean="0"/>
              <a:t>điểm</a:t>
            </a:r>
            <a:r>
              <a:rPr lang="en-US" dirty="0" smtClean="0"/>
              <a:t> </a:t>
            </a:r>
            <a:r>
              <a:rPr lang="en-US" dirty="0" err="1" smtClean="0"/>
              <a:t>tốt</a:t>
            </a:r>
            <a:r>
              <a:rPr lang="en-US" dirty="0" smtClean="0"/>
              <a:t> </a:t>
            </a:r>
            <a:r>
              <a:rPr lang="en-US" dirty="0" err="1" smtClean="0"/>
              <a:t>của</a:t>
            </a:r>
            <a:r>
              <a:rPr lang="en-US" dirty="0" smtClean="0"/>
              <a:t> </a:t>
            </a:r>
            <a:r>
              <a:rPr lang="en-US" dirty="0" err="1" smtClean="0"/>
              <a:t>cả</a:t>
            </a:r>
            <a:r>
              <a:rPr lang="en-US" dirty="0" smtClean="0"/>
              <a:t> </a:t>
            </a:r>
            <a:r>
              <a:rPr lang="en-US" dirty="0" err="1" smtClean="0"/>
              <a:t>bố</a:t>
            </a:r>
            <a:r>
              <a:rPr lang="en-US" dirty="0" smtClean="0"/>
              <a:t> </a:t>
            </a:r>
            <a:r>
              <a:rPr lang="en-US" dirty="0" err="1" smtClean="0"/>
              <a:t>lẫn</a:t>
            </a:r>
            <a:r>
              <a:rPr lang="en-US" dirty="0" smtClean="0"/>
              <a:t> </a:t>
            </a:r>
            <a:r>
              <a:rPr lang="en-US" dirty="0" err="1" smtClean="0"/>
              <a:t>mẹ</a:t>
            </a:r>
            <a:r>
              <a:rPr lang="en-US" dirty="0" smtClean="0"/>
              <a:t> </a:t>
            </a:r>
            <a:r>
              <a:rPr lang="en-US" dirty="0" err="1" smtClean="0"/>
              <a:t>đáp</a:t>
            </a:r>
            <a:r>
              <a:rPr lang="en-US" dirty="0" smtClean="0"/>
              <a:t> </a:t>
            </a:r>
            <a:r>
              <a:rPr lang="en-US" dirty="0" err="1" smtClean="0"/>
              <a:t>ứng</a:t>
            </a:r>
            <a:r>
              <a:rPr lang="en-US" dirty="0" smtClean="0"/>
              <a:t> </a:t>
            </a:r>
            <a:r>
              <a:rPr lang="en-US" dirty="0" err="1" smtClean="0"/>
              <a:t>nhu</a:t>
            </a:r>
            <a:r>
              <a:rPr lang="en-US" dirty="0" smtClean="0"/>
              <a:t> </a:t>
            </a:r>
            <a:r>
              <a:rPr lang="en-US" dirty="0" err="1" smtClean="0"/>
              <a:t>cầu</a:t>
            </a:r>
            <a:r>
              <a:rPr lang="en-US" dirty="0" smtClean="0"/>
              <a:t> </a:t>
            </a:r>
            <a:r>
              <a:rPr lang="en-US" dirty="0" err="1" smtClean="0"/>
              <a:t>đa</a:t>
            </a:r>
            <a:r>
              <a:rPr lang="en-US" dirty="0" smtClean="0"/>
              <a:t> </a:t>
            </a:r>
            <a:r>
              <a:rPr lang="en-US" dirty="0" err="1" smtClean="0"/>
              <a:t>dạng</a:t>
            </a:r>
            <a:r>
              <a:rPr lang="en-US" dirty="0" smtClean="0"/>
              <a:t> </a:t>
            </a:r>
            <a:r>
              <a:rPr lang="en-US" dirty="0" err="1" smtClean="0"/>
              <a:t>của</a:t>
            </a:r>
            <a:r>
              <a:rPr lang="en-US" dirty="0" smtClean="0"/>
              <a:t> con </a:t>
            </a:r>
            <a:r>
              <a:rPr lang="en-US" dirty="0" err="1" smtClean="0"/>
              <a:t>người</a:t>
            </a:r>
            <a:r>
              <a:rPr lang="en-US" dirty="0" smtClean="0"/>
              <a:t>. </a:t>
            </a:r>
            <a:r>
              <a:rPr lang="en-US" dirty="0" err="1" smtClean="0"/>
              <a:t>Vd</a:t>
            </a:r>
            <a:r>
              <a:rPr lang="en-US" dirty="0" smtClean="0"/>
              <a:t> </a:t>
            </a:r>
            <a:r>
              <a:rPr lang="en-US" dirty="0" err="1" smtClean="0"/>
              <a:t>như</a:t>
            </a:r>
            <a:r>
              <a:rPr lang="en-US" dirty="0" smtClean="0"/>
              <a:t> </a:t>
            </a:r>
            <a:r>
              <a:rPr lang="en-US" dirty="0" err="1" smtClean="0"/>
              <a:t>ngô</a:t>
            </a:r>
            <a:r>
              <a:rPr lang="en-US" dirty="0" smtClean="0"/>
              <a:t> </a:t>
            </a:r>
            <a:r>
              <a:rPr lang="en-US" dirty="0" err="1" smtClean="0"/>
              <a:t>nếp</a:t>
            </a:r>
            <a:r>
              <a:rPr lang="en-US" dirty="0" smtClean="0"/>
              <a:t> </a:t>
            </a:r>
            <a:r>
              <a:rPr lang="en-US" dirty="0" err="1" smtClean="0"/>
              <a:t>tím</a:t>
            </a:r>
            <a:r>
              <a:rPr lang="en-US" dirty="0" smtClean="0"/>
              <a:t>, </a:t>
            </a:r>
            <a:r>
              <a:rPr lang="en-US" dirty="0" err="1" smtClean="0"/>
              <a:t>lợn</a:t>
            </a:r>
            <a:r>
              <a:rPr lang="en-US" dirty="0" smtClean="0"/>
              <a:t> Ỉ- </a:t>
            </a:r>
            <a:r>
              <a:rPr lang="en-US" dirty="0" err="1" smtClean="0"/>
              <a:t>Đại</a:t>
            </a:r>
            <a:r>
              <a:rPr lang="en-US" dirty="0" smtClean="0"/>
              <a:t> </a:t>
            </a:r>
            <a:r>
              <a:rPr lang="en-US" dirty="0" err="1" smtClean="0"/>
              <a:t>bạch</a:t>
            </a:r>
            <a:r>
              <a:rPr lang="en-US" dirty="0" smtClean="0"/>
              <a:t>, </a:t>
            </a:r>
            <a:r>
              <a:rPr lang="en-US" dirty="0" err="1" smtClean="0"/>
              <a:t>vịt</a:t>
            </a:r>
            <a:r>
              <a:rPr lang="en-US" dirty="0" smtClean="0"/>
              <a:t> </a:t>
            </a:r>
            <a:r>
              <a:rPr lang="en-US" dirty="0" err="1" smtClean="0"/>
              <a:t>xiêm</a:t>
            </a:r>
            <a:r>
              <a:rPr lang="en-US" dirty="0" smtClean="0"/>
              <a:t>, </a:t>
            </a:r>
            <a:r>
              <a:rPr lang="en-US" dirty="0" err="1" smtClean="0"/>
              <a:t>giống</a:t>
            </a:r>
            <a:r>
              <a:rPr lang="en-US" dirty="0" smtClean="0"/>
              <a:t> </a:t>
            </a:r>
            <a:r>
              <a:rPr lang="en-US" dirty="0" err="1" smtClean="0"/>
              <a:t>lúa</a:t>
            </a:r>
            <a:r>
              <a:rPr lang="en-US" dirty="0" smtClean="0"/>
              <a:t> DT17, DT24, DT25...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fill="hold"/>
                                        <p:tgtEl>
                                          <p:spTgt spid="19"/>
                                        </p:tgtEl>
                                        <p:attrNameLst>
                                          <p:attrName>ppt_x</p:attrName>
                                        </p:attrNameLst>
                                      </p:cBhvr>
                                      <p:tavLst>
                                        <p:tav tm="0">
                                          <p:val>
                                            <p:strVal val="#ppt_x"/>
                                          </p:val>
                                        </p:tav>
                                        <p:tav tm="100000">
                                          <p:val>
                                            <p:strVal val="#ppt_x"/>
                                          </p:val>
                                        </p:tav>
                                      </p:tavLst>
                                    </p:anim>
                                    <p:anim calcmode="lin" valueType="num">
                                      <p:cBhvr additive="base">
                                        <p:cTn id="1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E1D9D76DECD649AF8BEFAAC206169413">
            <a:extLst>
              <a:ext uri="{FF2B5EF4-FFF2-40B4-BE49-F238E27FC236}">
                <a16:creationId xmlns:a16="http://schemas.microsoft.com/office/drawing/2014/main" id="{9E7E4B58-2003-7CD6-CFB4-2F508768D5CA}"/>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86750" y="0"/>
            <a:ext cx="857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Text Box 3">
            <a:extLst>
              <a:ext uri="{FF2B5EF4-FFF2-40B4-BE49-F238E27FC236}">
                <a16:creationId xmlns:a16="http://schemas.microsoft.com/office/drawing/2014/main" id="{EC51DFB8-47EF-E688-EF6B-1FFB7A0E775B}"/>
              </a:ext>
            </a:extLst>
          </p:cNvPr>
          <p:cNvSpPr txBox="1">
            <a:spLocks noChangeArrowheads="1"/>
          </p:cNvSpPr>
          <p:nvPr/>
        </p:nvSpPr>
        <p:spPr bwMode="auto">
          <a:xfrm>
            <a:off x="762000" y="1219200"/>
            <a:ext cx="815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sz="2800" dirty="0" err="1" smtClean="0"/>
              <a:t>Câu</a:t>
            </a:r>
            <a:r>
              <a:rPr lang="en-US" sz="2800" dirty="0" smtClean="0"/>
              <a:t> 1: </a:t>
            </a:r>
            <a:r>
              <a:rPr lang="en-US" sz="2800" dirty="0" err="1" smtClean="0"/>
              <a:t>Sinh</a:t>
            </a:r>
            <a:r>
              <a:rPr lang="en-US" sz="2800" dirty="0" smtClean="0"/>
              <a:t> </a:t>
            </a:r>
            <a:r>
              <a:rPr lang="en-US" sz="2800" dirty="0" err="1" smtClean="0"/>
              <a:t>sản</a:t>
            </a:r>
            <a:r>
              <a:rPr lang="en-US" sz="2800" dirty="0" smtClean="0"/>
              <a:t> </a:t>
            </a:r>
            <a:r>
              <a:rPr lang="en-US" sz="2800" dirty="0" err="1" smtClean="0"/>
              <a:t>hữu</a:t>
            </a:r>
            <a:r>
              <a:rPr lang="en-US" sz="2800" dirty="0" smtClean="0"/>
              <a:t> </a:t>
            </a:r>
            <a:r>
              <a:rPr lang="en-US" sz="2800" dirty="0" err="1" smtClean="0"/>
              <a:t>tính</a:t>
            </a:r>
            <a:r>
              <a:rPr lang="en-US" sz="2800" dirty="0" smtClean="0"/>
              <a:t> </a:t>
            </a:r>
            <a:r>
              <a:rPr lang="en-US" sz="2800" dirty="0" err="1" smtClean="0"/>
              <a:t>là</a:t>
            </a:r>
            <a:r>
              <a:rPr lang="en-US" sz="2800" dirty="0" smtClean="0"/>
              <a:t> </a:t>
            </a:r>
            <a:r>
              <a:rPr lang="en-US" sz="2800" dirty="0" err="1" smtClean="0"/>
              <a:t>sự</a:t>
            </a:r>
            <a:r>
              <a:rPr lang="en-US" sz="2800" dirty="0" smtClean="0"/>
              <a:t> </a:t>
            </a:r>
            <a:r>
              <a:rPr lang="en-US" sz="2800" dirty="0" err="1" smtClean="0"/>
              <a:t>kết</a:t>
            </a:r>
            <a:r>
              <a:rPr lang="en-US" sz="2800" dirty="0" smtClean="0"/>
              <a:t> </a:t>
            </a:r>
            <a:r>
              <a:rPr lang="en-US" sz="2800" dirty="0" err="1" smtClean="0"/>
              <a:t>hợp</a:t>
            </a:r>
            <a:endParaRPr lang="en-US" altLang="vi-VN" sz="2800" b="1" dirty="0">
              <a:solidFill>
                <a:srgbClr val="0000FF"/>
              </a:solidFill>
            </a:endParaRPr>
          </a:p>
        </p:txBody>
      </p:sp>
      <p:pic>
        <p:nvPicPr>
          <p:cNvPr id="33796" name="Picture 4" descr="1_070301neody_d_o">
            <a:extLst>
              <a:ext uri="{FF2B5EF4-FFF2-40B4-BE49-F238E27FC236}">
                <a16:creationId xmlns:a16="http://schemas.microsoft.com/office/drawing/2014/main" id="{DEAD20AD-B402-5C0A-BE19-F6AF170FDAB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62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5" descr="bl78">
            <a:extLst>
              <a:ext uri="{FF2B5EF4-FFF2-40B4-BE49-F238E27FC236}">
                <a16:creationId xmlns:a16="http://schemas.microsoft.com/office/drawing/2014/main" id="{7A5031A8-5CD7-9323-19F7-1B9F3987829B}"/>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134350" y="4314825"/>
            <a:ext cx="85725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WordArt 10">
            <a:extLst>
              <a:ext uri="{FF2B5EF4-FFF2-40B4-BE49-F238E27FC236}">
                <a16:creationId xmlns:a16="http://schemas.microsoft.com/office/drawing/2014/main" id="{8B778132-9E68-1F79-C712-D2266A425D52}"/>
              </a:ext>
            </a:extLst>
          </p:cNvPr>
          <p:cNvSpPr>
            <a:spLocks noChangeArrowheads="1" noChangeShapeType="1" noTextEdit="1"/>
          </p:cNvSpPr>
          <p:nvPr/>
        </p:nvSpPr>
        <p:spPr bwMode="auto">
          <a:xfrm>
            <a:off x="685800" y="304800"/>
            <a:ext cx="7696200" cy="8382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VnTimeH"/>
              </a:rPr>
              <a:t>hoµn thµnh c¸c c©u hái tr¾c nghiÖm sau</a:t>
            </a:r>
          </a:p>
        </p:txBody>
      </p:sp>
      <p:pic>
        <p:nvPicPr>
          <p:cNvPr id="33799" name="Picture 11" descr="D6813819845B4220B39B42C244DE315A">
            <a:extLst>
              <a:ext uri="{FF2B5EF4-FFF2-40B4-BE49-F238E27FC236}">
                <a16:creationId xmlns:a16="http://schemas.microsoft.com/office/drawing/2014/main" id="{16BA2579-1A4C-544F-FE38-31745E2E0A42}"/>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7150" y="4876800"/>
            <a:ext cx="8572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0" name="Text Box 13">
            <a:extLst>
              <a:ext uri="{FF2B5EF4-FFF2-40B4-BE49-F238E27FC236}">
                <a16:creationId xmlns:a16="http://schemas.microsoft.com/office/drawing/2014/main" id="{CD6335E2-1A15-E7DC-C5A7-CA50BCAF0550}"/>
              </a:ext>
            </a:extLst>
          </p:cNvPr>
          <p:cNvSpPr txBox="1">
            <a:spLocks noChangeArrowheads="1"/>
          </p:cNvSpPr>
          <p:nvPr/>
        </p:nvSpPr>
        <p:spPr bwMode="auto">
          <a:xfrm>
            <a:off x="609600" y="1905000"/>
            <a:ext cx="835183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vi-VN" sz="2400" b="1" dirty="0">
                <a:solidFill>
                  <a:srgbClr val="CC3300"/>
                </a:solidFill>
              </a:rPr>
              <a:t>A. </a:t>
            </a:r>
            <a:r>
              <a:rPr lang="en-US" sz="2400" dirty="0" err="1" smtClean="0"/>
              <a:t>của</a:t>
            </a:r>
            <a:r>
              <a:rPr lang="en-US" sz="2400" dirty="0" smtClean="0"/>
              <a:t> </a:t>
            </a:r>
            <a:r>
              <a:rPr lang="en-US" sz="2400" dirty="0" err="1" smtClean="0"/>
              <a:t>nhiều</a:t>
            </a:r>
            <a:r>
              <a:rPr lang="en-US" sz="2400" dirty="0" smtClean="0"/>
              <a:t> </a:t>
            </a:r>
            <a:r>
              <a:rPr lang="en-US" sz="2400" dirty="0" err="1" smtClean="0"/>
              <a:t>giao</a:t>
            </a:r>
            <a:r>
              <a:rPr lang="en-US" sz="2400" dirty="0" smtClean="0"/>
              <a:t> </a:t>
            </a:r>
            <a:r>
              <a:rPr lang="en-US" sz="2400" dirty="0" err="1" smtClean="0"/>
              <a:t>tử</a:t>
            </a:r>
            <a:r>
              <a:rPr lang="en-US" sz="2400" dirty="0" smtClean="0"/>
              <a:t> đực </a:t>
            </a:r>
            <a:r>
              <a:rPr lang="en-US" sz="2400" dirty="0" err="1" smtClean="0"/>
              <a:t>với</a:t>
            </a:r>
            <a:r>
              <a:rPr lang="en-US" sz="2400" dirty="0" smtClean="0"/>
              <a:t> </a:t>
            </a:r>
            <a:r>
              <a:rPr lang="en-US" sz="2400" dirty="0" err="1" smtClean="0"/>
              <a:t>một</a:t>
            </a:r>
            <a:r>
              <a:rPr lang="en-US" sz="2400" dirty="0" smtClean="0"/>
              <a:t> </a:t>
            </a:r>
            <a:r>
              <a:rPr lang="en-US" sz="2400" dirty="0" err="1" smtClean="0"/>
              <a:t>giao</a:t>
            </a:r>
            <a:r>
              <a:rPr lang="en-US" sz="2400" dirty="0" smtClean="0"/>
              <a:t> </a:t>
            </a:r>
            <a:r>
              <a:rPr lang="en-US" sz="2400" dirty="0" err="1" smtClean="0"/>
              <a:t>tử</a:t>
            </a:r>
            <a:r>
              <a:rPr lang="en-US" sz="2400" dirty="0" smtClean="0"/>
              <a:t> </a:t>
            </a:r>
            <a:r>
              <a:rPr lang="en-US" sz="2400" dirty="0" err="1" smtClean="0"/>
              <a:t>cái</a:t>
            </a:r>
            <a:r>
              <a:rPr lang="en-US" sz="2400" dirty="0" smtClean="0"/>
              <a:t> </a:t>
            </a:r>
            <a:r>
              <a:rPr lang="en-US" sz="2400" dirty="0" err="1" smtClean="0"/>
              <a:t>tạo</a:t>
            </a:r>
            <a:r>
              <a:rPr lang="en-US" sz="2400" dirty="0" smtClean="0"/>
              <a:t> </a:t>
            </a:r>
            <a:r>
              <a:rPr lang="en-US" sz="2400" dirty="0" err="1" smtClean="0"/>
              <a:t>nên</a:t>
            </a:r>
            <a:r>
              <a:rPr lang="en-US" sz="2400" dirty="0" smtClean="0"/>
              <a:t> </a:t>
            </a:r>
            <a:r>
              <a:rPr lang="en-US" sz="2400" dirty="0" err="1" smtClean="0"/>
              <a:t>hợp</a:t>
            </a:r>
            <a:r>
              <a:rPr lang="en-US" sz="2400" dirty="0" smtClean="0"/>
              <a:t> </a:t>
            </a:r>
            <a:r>
              <a:rPr lang="en-US" sz="2400" dirty="0" err="1" smtClean="0"/>
              <a:t>tử</a:t>
            </a:r>
            <a:r>
              <a:rPr lang="en-US" sz="2400" dirty="0" smtClean="0"/>
              <a:t> </a:t>
            </a:r>
            <a:r>
              <a:rPr lang="en-US" sz="2400" dirty="0" err="1" smtClean="0"/>
              <a:t>phát</a:t>
            </a:r>
            <a:r>
              <a:rPr lang="en-US" sz="2400" dirty="0" smtClean="0"/>
              <a:t> </a:t>
            </a:r>
            <a:r>
              <a:rPr lang="en-US" sz="2400" dirty="0" err="1" smtClean="0"/>
              <a:t>triển</a:t>
            </a:r>
            <a:r>
              <a:rPr lang="en-US" sz="2400" dirty="0" smtClean="0"/>
              <a:t> </a:t>
            </a:r>
            <a:r>
              <a:rPr lang="en-US" sz="2400" dirty="0" err="1" smtClean="0"/>
              <a:t>thành</a:t>
            </a:r>
            <a:r>
              <a:rPr lang="en-US" sz="2400" dirty="0" smtClean="0"/>
              <a:t> </a:t>
            </a:r>
            <a:r>
              <a:rPr lang="en-US" sz="2400" dirty="0" err="1" smtClean="0"/>
              <a:t>cơ</a:t>
            </a:r>
            <a:r>
              <a:rPr lang="en-US" sz="2400" dirty="0" smtClean="0"/>
              <a:t> </a:t>
            </a:r>
            <a:r>
              <a:rPr lang="en-US" sz="2400" dirty="0" err="1" smtClean="0"/>
              <a:t>thể</a:t>
            </a:r>
            <a:r>
              <a:rPr lang="en-US" sz="2400" dirty="0" smtClean="0"/>
              <a:t> </a:t>
            </a:r>
            <a:r>
              <a:rPr lang="en-US" sz="2400" dirty="0" err="1" smtClean="0"/>
              <a:t>mới</a:t>
            </a:r>
            <a:endParaRPr lang="en-US" sz="2400" dirty="0" smtClean="0"/>
          </a:p>
          <a:p>
            <a:pPr eaLnBrk="1" hangingPunct="1">
              <a:spcBef>
                <a:spcPct val="50000"/>
              </a:spcBef>
              <a:buFontTx/>
              <a:buNone/>
            </a:pPr>
            <a:endParaRPr lang="en-US" altLang="vi-VN" sz="2400" b="1" dirty="0">
              <a:solidFill>
                <a:srgbClr val="CC3300"/>
              </a:solidFill>
            </a:endParaRPr>
          </a:p>
        </p:txBody>
      </p:sp>
      <p:sp>
        <p:nvSpPr>
          <p:cNvPr id="33801" name="Text Box 14">
            <a:extLst>
              <a:ext uri="{FF2B5EF4-FFF2-40B4-BE49-F238E27FC236}">
                <a16:creationId xmlns:a16="http://schemas.microsoft.com/office/drawing/2014/main" id="{D74822B0-A41B-0270-74A9-71E31FEF5B4F}"/>
              </a:ext>
            </a:extLst>
          </p:cNvPr>
          <p:cNvSpPr txBox="1">
            <a:spLocks noChangeArrowheads="1"/>
          </p:cNvSpPr>
          <p:nvPr/>
        </p:nvSpPr>
        <p:spPr bwMode="auto">
          <a:xfrm>
            <a:off x="609600" y="2743200"/>
            <a:ext cx="845185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vi-VN" sz="2400" b="1" dirty="0">
                <a:solidFill>
                  <a:srgbClr val="CC3300"/>
                </a:solidFill>
              </a:rPr>
              <a:t>B. </a:t>
            </a:r>
            <a:r>
              <a:rPr lang="en-US" sz="2400" dirty="0" err="1" smtClean="0"/>
              <a:t>có</a:t>
            </a:r>
            <a:r>
              <a:rPr lang="en-US" sz="2400" dirty="0" smtClean="0"/>
              <a:t> </a:t>
            </a:r>
            <a:r>
              <a:rPr lang="en-US" sz="2400" dirty="0" err="1" smtClean="0"/>
              <a:t>chọn</a:t>
            </a:r>
            <a:r>
              <a:rPr lang="en-US" sz="2400" dirty="0" smtClean="0"/>
              <a:t> </a:t>
            </a:r>
            <a:r>
              <a:rPr lang="en-US" sz="2400" dirty="0" err="1" smtClean="0"/>
              <a:t>lọc</a:t>
            </a:r>
            <a:r>
              <a:rPr lang="en-US" sz="2400" dirty="0" smtClean="0"/>
              <a:t> </a:t>
            </a:r>
            <a:r>
              <a:rPr lang="en-US" sz="2400" dirty="0" err="1" smtClean="0"/>
              <a:t>của</a:t>
            </a:r>
            <a:r>
              <a:rPr lang="en-US" sz="2400" dirty="0" smtClean="0"/>
              <a:t> </a:t>
            </a:r>
            <a:r>
              <a:rPr lang="en-US" sz="2400" dirty="0" err="1" smtClean="0"/>
              <a:t>hai</a:t>
            </a:r>
            <a:r>
              <a:rPr lang="en-US" sz="2400" dirty="0" smtClean="0"/>
              <a:t> </a:t>
            </a:r>
            <a:r>
              <a:rPr lang="en-US" sz="2400" dirty="0" err="1" smtClean="0"/>
              <a:t>giao</a:t>
            </a:r>
            <a:r>
              <a:rPr lang="en-US" sz="2400" dirty="0" smtClean="0"/>
              <a:t> </a:t>
            </a:r>
            <a:r>
              <a:rPr lang="en-US" sz="2400" dirty="0" err="1" smtClean="0"/>
              <a:t>tử</a:t>
            </a:r>
            <a:r>
              <a:rPr lang="en-US" sz="2400" dirty="0" smtClean="0"/>
              <a:t> đực </a:t>
            </a:r>
            <a:r>
              <a:rPr lang="en-US" sz="2400" dirty="0" err="1" smtClean="0"/>
              <a:t>và</a:t>
            </a:r>
            <a:r>
              <a:rPr lang="en-US" sz="2400" dirty="0" smtClean="0"/>
              <a:t> </a:t>
            </a:r>
            <a:r>
              <a:rPr lang="en-US" sz="2400" dirty="0" err="1" smtClean="0"/>
              <a:t>một</a:t>
            </a:r>
            <a:r>
              <a:rPr lang="en-US" sz="2400" dirty="0" smtClean="0"/>
              <a:t> </a:t>
            </a:r>
            <a:r>
              <a:rPr lang="en-US" sz="2400" dirty="0" err="1" smtClean="0"/>
              <a:t>giao</a:t>
            </a:r>
            <a:r>
              <a:rPr lang="en-US" sz="2400" dirty="0" smtClean="0"/>
              <a:t> </a:t>
            </a:r>
            <a:r>
              <a:rPr lang="en-US" sz="2400" dirty="0" err="1" smtClean="0"/>
              <a:t>tử</a:t>
            </a:r>
            <a:r>
              <a:rPr lang="en-US" sz="2400" dirty="0" smtClean="0"/>
              <a:t> </a:t>
            </a:r>
            <a:r>
              <a:rPr lang="en-US" sz="2400" dirty="0" err="1" smtClean="0"/>
              <a:t>cái</a:t>
            </a:r>
            <a:r>
              <a:rPr lang="en-US" sz="2400" dirty="0" smtClean="0"/>
              <a:t> </a:t>
            </a:r>
            <a:r>
              <a:rPr lang="en-US" sz="2400" dirty="0" err="1" smtClean="0"/>
              <a:t>tạo</a:t>
            </a:r>
            <a:r>
              <a:rPr lang="en-US" sz="2400" dirty="0" smtClean="0"/>
              <a:t> </a:t>
            </a:r>
            <a:r>
              <a:rPr lang="en-US" sz="2400" dirty="0" err="1" smtClean="0"/>
              <a:t>nên</a:t>
            </a:r>
            <a:r>
              <a:rPr lang="en-US" sz="2400" dirty="0" smtClean="0"/>
              <a:t> </a:t>
            </a:r>
            <a:r>
              <a:rPr lang="en-US" sz="2400" dirty="0" err="1" smtClean="0"/>
              <a:t>hợp</a:t>
            </a:r>
            <a:r>
              <a:rPr lang="en-US" sz="2400" dirty="0" smtClean="0"/>
              <a:t> </a:t>
            </a:r>
            <a:r>
              <a:rPr lang="en-US" sz="2400" dirty="0" err="1" smtClean="0"/>
              <a:t>tác</a:t>
            </a:r>
            <a:r>
              <a:rPr lang="en-US" sz="2400" dirty="0" smtClean="0"/>
              <a:t> </a:t>
            </a:r>
            <a:r>
              <a:rPr lang="en-US" sz="2400" dirty="0" err="1" smtClean="0"/>
              <a:t>phát</a:t>
            </a:r>
            <a:r>
              <a:rPr lang="en-US" sz="2400" dirty="0" smtClean="0"/>
              <a:t> </a:t>
            </a:r>
            <a:r>
              <a:rPr lang="en-US" sz="2400" dirty="0" err="1" smtClean="0"/>
              <a:t>triển</a:t>
            </a:r>
            <a:r>
              <a:rPr lang="en-US" sz="2400" dirty="0" smtClean="0"/>
              <a:t> </a:t>
            </a:r>
            <a:r>
              <a:rPr lang="en-US" sz="2400" dirty="0" err="1" smtClean="0"/>
              <a:t>thành</a:t>
            </a:r>
            <a:r>
              <a:rPr lang="en-US" sz="2400" dirty="0" smtClean="0"/>
              <a:t> </a:t>
            </a:r>
            <a:r>
              <a:rPr lang="en-US" sz="2400" dirty="0" err="1" smtClean="0"/>
              <a:t>cơ</a:t>
            </a:r>
            <a:r>
              <a:rPr lang="en-US" sz="2400" dirty="0" smtClean="0"/>
              <a:t> </a:t>
            </a:r>
            <a:r>
              <a:rPr lang="en-US" sz="2400" dirty="0" err="1" smtClean="0"/>
              <a:t>thể</a:t>
            </a:r>
            <a:r>
              <a:rPr lang="en-US" sz="2400" dirty="0" smtClean="0"/>
              <a:t> </a:t>
            </a:r>
            <a:r>
              <a:rPr lang="en-US" sz="2400" dirty="0" err="1" smtClean="0"/>
              <a:t>mới</a:t>
            </a:r>
            <a:endParaRPr lang="en-US" sz="2400" dirty="0" smtClean="0"/>
          </a:p>
          <a:p>
            <a:pPr eaLnBrk="1" hangingPunct="1">
              <a:spcBef>
                <a:spcPct val="50000"/>
              </a:spcBef>
              <a:buFontTx/>
              <a:buNone/>
            </a:pPr>
            <a:endParaRPr lang="en-US" altLang="vi-VN" sz="2400" b="1" dirty="0">
              <a:solidFill>
                <a:srgbClr val="CC3300"/>
              </a:solidFill>
            </a:endParaRPr>
          </a:p>
        </p:txBody>
      </p:sp>
      <p:sp>
        <p:nvSpPr>
          <p:cNvPr id="33802" name="Text Box 15">
            <a:extLst>
              <a:ext uri="{FF2B5EF4-FFF2-40B4-BE49-F238E27FC236}">
                <a16:creationId xmlns:a16="http://schemas.microsoft.com/office/drawing/2014/main" id="{9608352E-42EB-4A59-4BCA-112724AD1DCB}"/>
              </a:ext>
            </a:extLst>
          </p:cNvPr>
          <p:cNvSpPr txBox="1">
            <a:spLocks noChangeArrowheads="1"/>
          </p:cNvSpPr>
          <p:nvPr/>
        </p:nvSpPr>
        <p:spPr bwMode="auto">
          <a:xfrm>
            <a:off x="590550" y="3505200"/>
            <a:ext cx="855345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vi-VN" sz="2400" b="1" dirty="0">
                <a:solidFill>
                  <a:srgbClr val="CC3300"/>
                </a:solidFill>
              </a:rPr>
              <a:t>C. </a:t>
            </a:r>
            <a:r>
              <a:rPr lang="en-US" sz="2400" dirty="0" err="1" smtClean="0"/>
              <a:t>có</a:t>
            </a:r>
            <a:r>
              <a:rPr lang="en-US" sz="2400" dirty="0" smtClean="0"/>
              <a:t> </a:t>
            </a:r>
            <a:r>
              <a:rPr lang="en-US" sz="2400" dirty="0" err="1" smtClean="0"/>
              <a:t>chọn</a:t>
            </a:r>
            <a:r>
              <a:rPr lang="en-US" sz="2400" dirty="0" smtClean="0"/>
              <a:t> </a:t>
            </a:r>
            <a:r>
              <a:rPr lang="en-US" sz="2400" dirty="0" err="1" smtClean="0"/>
              <a:t>lọc</a:t>
            </a:r>
            <a:r>
              <a:rPr lang="en-US" sz="2400" dirty="0" smtClean="0"/>
              <a:t> </a:t>
            </a:r>
            <a:r>
              <a:rPr lang="en-US" sz="2400" dirty="0" err="1" smtClean="0"/>
              <a:t>của</a:t>
            </a:r>
            <a:r>
              <a:rPr lang="en-US" sz="2400" dirty="0" smtClean="0"/>
              <a:t> </a:t>
            </a:r>
            <a:r>
              <a:rPr lang="en-US" sz="2400" dirty="0" err="1" smtClean="0"/>
              <a:t>giao</a:t>
            </a:r>
            <a:r>
              <a:rPr lang="en-US" sz="2400" dirty="0" smtClean="0"/>
              <a:t> </a:t>
            </a:r>
            <a:r>
              <a:rPr lang="en-US" sz="2400" dirty="0" err="1" smtClean="0"/>
              <a:t>tử</a:t>
            </a:r>
            <a:r>
              <a:rPr lang="en-US" sz="2400" dirty="0" smtClean="0"/>
              <a:t> </a:t>
            </a:r>
            <a:r>
              <a:rPr lang="en-US" sz="2400" dirty="0" err="1" smtClean="0"/>
              <a:t>cái</a:t>
            </a:r>
            <a:r>
              <a:rPr lang="en-US" sz="2400" dirty="0" smtClean="0"/>
              <a:t> </a:t>
            </a:r>
            <a:r>
              <a:rPr lang="en-US" sz="2400" dirty="0" err="1" smtClean="0"/>
              <a:t>với</a:t>
            </a:r>
            <a:r>
              <a:rPr lang="en-US" sz="2400" dirty="0" smtClean="0"/>
              <a:t> </a:t>
            </a:r>
            <a:r>
              <a:rPr lang="en-US" sz="2400" dirty="0" err="1" smtClean="0"/>
              <a:t>nhiều</a:t>
            </a:r>
            <a:r>
              <a:rPr lang="en-US" sz="2400" dirty="0" smtClean="0"/>
              <a:t> </a:t>
            </a:r>
            <a:r>
              <a:rPr lang="en-US" sz="2400" dirty="0" err="1" smtClean="0"/>
              <a:t>giao</a:t>
            </a:r>
            <a:r>
              <a:rPr lang="en-US" sz="2400" dirty="0" smtClean="0"/>
              <a:t> </a:t>
            </a:r>
            <a:r>
              <a:rPr lang="en-US" sz="2400" dirty="0" err="1" smtClean="0"/>
              <a:t>tử</a:t>
            </a:r>
            <a:r>
              <a:rPr lang="en-US" sz="2400" dirty="0" smtClean="0"/>
              <a:t> đực </a:t>
            </a:r>
            <a:r>
              <a:rPr lang="en-US" sz="2400" dirty="0" err="1" smtClean="0"/>
              <a:t>và</a:t>
            </a:r>
            <a:r>
              <a:rPr lang="en-US" sz="2400" dirty="0" smtClean="0"/>
              <a:t> </a:t>
            </a:r>
            <a:r>
              <a:rPr lang="en-US" sz="2400" dirty="0" err="1" smtClean="0"/>
              <a:t>một</a:t>
            </a:r>
            <a:r>
              <a:rPr lang="en-US" sz="2400" dirty="0" smtClean="0"/>
              <a:t> </a:t>
            </a:r>
            <a:r>
              <a:rPr lang="en-US" sz="2400" dirty="0" err="1" smtClean="0"/>
              <a:t>tạo</a:t>
            </a:r>
            <a:r>
              <a:rPr lang="en-US" sz="2400" dirty="0" smtClean="0"/>
              <a:t> </a:t>
            </a:r>
            <a:r>
              <a:rPr lang="en-US" sz="2400" dirty="0" err="1" smtClean="0"/>
              <a:t>nên</a:t>
            </a:r>
            <a:r>
              <a:rPr lang="en-US" sz="2400" dirty="0" smtClean="0"/>
              <a:t> </a:t>
            </a:r>
            <a:r>
              <a:rPr lang="en-US" sz="2400" dirty="0" err="1" smtClean="0"/>
              <a:t>hợp</a:t>
            </a:r>
            <a:r>
              <a:rPr lang="en-US" sz="2400" dirty="0" smtClean="0"/>
              <a:t> </a:t>
            </a:r>
            <a:r>
              <a:rPr lang="en-US" sz="2400" dirty="0" err="1" smtClean="0"/>
              <a:t>tử</a:t>
            </a:r>
            <a:r>
              <a:rPr lang="en-US" sz="2400" dirty="0" smtClean="0"/>
              <a:t> </a:t>
            </a:r>
            <a:r>
              <a:rPr lang="en-US" sz="2400" dirty="0" err="1" smtClean="0"/>
              <a:t>phát</a:t>
            </a:r>
            <a:r>
              <a:rPr lang="en-US" sz="2400" dirty="0" smtClean="0"/>
              <a:t> </a:t>
            </a:r>
            <a:r>
              <a:rPr lang="en-US" sz="2400" dirty="0" err="1" smtClean="0"/>
              <a:t>triển</a:t>
            </a:r>
            <a:r>
              <a:rPr lang="en-US" sz="2400" dirty="0" smtClean="0"/>
              <a:t> </a:t>
            </a:r>
            <a:r>
              <a:rPr lang="en-US" sz="2400" dirty="0" err="1" smtClean="0"/>
              <a:t>thành</a:t>
            </a:r>
            <a:r>
              <a:rPr lang="en-US" sz="2400" dirty="0" smtClean="0"/>
              <a:t> </a:t>
            </a:r>
            <a:r>
              <a:rPr lang="en-US" sz="2400" dirty="0" err="1" smtClean="0"/>
              <a:t>cơ</a:t>
            </a:r>
            <a:r>
              <a:rPr lang="en-US" sz="2400" dirty="0" smtClean="0"/>
              <a:t> </a:t>
            </a:r>
            <a:r>
              <a:rPr lang="en-US" sz="2400" dirty="0" err="1" smtClean="0"/>
              <a:t>thể</a:t>
            </a:r>
            <a:r>
              <a:rPr lang="en-US" sz="2400" dirty="0" smtClean="0"/>
              <a:t> </a:t>
            </a:r>
            <a:r>
              <a:rPr lang="en-US" sz="2400" dirty="0" err="1" smtClean="0"/>
              <a:t>mới</a:t>
            </a:r>
            <a:endParaRPr lang="en-US" sz="2400" dirty="0" smtClean="0"/>
          </a:p>
          <a:p>
            <a:pPr eaLnBrk="1" hangingPunct="1">
              <a:spcBef>
                <a:spcPct val="50000"/>
              </a:spcBef>
              <a:buFontTx/>
              <a:buNone/>
            </a:pPr>
            <a:endParaRPr lang="en-US" altLang="vi-VN" sz="2400" b="1" dirty="0">
              <a:solidFill>
                <a:srgbClr val="CC3300"/>
              </a:solidFill>
            </a:endParaRPr>
          </a:p>
        </p:txBody>
      </p:sp>
      <p:sp>
        <p:nvSpPr>
          <p:cNvPr id="33803" name="Text Box 16">
            <a:extLst>
              <a:ext uri="{FF2B5EF4-FFF2-40B4-BE49-F238E27FC236}">
                <a16:creationId xmlns:a16="http://schemas.microsoft.com/office/drawing/2014/main" id="{F4BBF800-B795-E82D-9BFB-788E3C891379}"/>
              </a:ext>
            </a:extLst>
          </p:cNvPr>
          <p:cNvSpPr txBox="1">
            <a:spLocks noChangeArrowheads="1"/>
          </p:cNvSpPr>
          <p:nvPr/>
        </p:nvSpPr>
        <p:spPr bwMode="auto">
          <a:xfrm>
            <a:off x="609600" y="4343400"/>
            <a:ext cx="85344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vi-VN" sz="2400" b="1" dirty="0">
                <a:solidFill>
                  <a:srgbClr val="CC3300"/>
                </a:solidFill>
              </a:rPr>
              <a:t>D</a:t>
            </a:r>
            <a:r>
              <a:rPr lang="en-US" altLang="vi-VN" sz="2400" b="1" dirty="0">
                <a:solidFill>
                  <a:srgbClr val="FF65B2"/>
                </a:solidFill>
              </a:rPr>
              <a:t>. </a:t>
            </a:r>
            <a:r>
              <a:rPr lang="en-US" sz="2400" dirty="0" err="1" smtClean="0"/>
              <a:t>ngẫu</a:t>
            </a:r>
            <a:r>
              <a:rPr lang="en-US" sz="2400" dirty="0" smtClean="0"/>
              <a:t> </a:t>
            </a:r>
            <a:r>
              <a:rPr lang="en-US" sz="2400" dirty="0" err="1" smtClean="0"/>
              <a:t>nhiên</a:t>
            </a:r>
            <a:r>
              <a:rPr lang="en-US" sz="2400" dirty="0" smtClean="0"/>
              <a:t> </a:t>
            </a:r>
            <a:r>
              <a:rPr lang="en-US" sz="2400" dirty="0" err="1" smtClean="0"/>
              <a:t>của</a:t>
            </a:r>
            <a:r>
              <a:rPr lang="en-US" sz="2400" dirty="0" smtClean="0"/>
              <a:t> </a:t>
            </a:r>
            <a:r>
              <a:rPr lang="en-US" sz="2400" dirty="0" err="1" smtClean="0"/>
              <a:t>giao</a:t>
            </a:r>
            <a:r>
              <a:rPr lang="en-US" sz="2400" dirty="0" smtClean="0"/>
              <a:t> </a:t>
            </a:r>
            <a:r>
              <a:rPr lang="en-US" sz="2400" dirty="0" err="1" smtClean="0"/>
              <a:t>tử</a:t>
            </a:r>
            <a:r>
              <a:rPr lang="en-US" sz="2400" dirty="0" smtClean="0"/>
              <a:t> đực </a:t>
            </a:r>
            <a:r>
              <a:rPr lang="en-US" sz="2400" dirty="0" err="1" smtClean="0"/>
              <a:t>và</a:t>
            </a:r>
            <a:r>
              <a:rPr lang="en-US" sz="2400" dirty="0" smtClean="0"/>
              <a:t> </a:t>
            </a:r>
            <a:r>
              <a:rPr lang="en-US" sz="2400" dirty="0" err="1" smtClean="0"/>
              <a:t>giao</a:t>
            </a:r>
            <a:r>
              <a:rPr lang="en-US" sz="2400" dirty="0" smtClean="0"/>
              <a:t> </a:t>
            </a:r>
            <a:r>
              <a:rPr lang="en-US" sz="2400" dirty="0" err="1" smtClean="0"/>
              <a:t>tử</a:t>
            </a:r>
            <a:r>
              <a:rPr lang="en-US" sz="2400" dirty="0" smtClean="0"/>
              <a:t> </a:t>
            </a:r>
            <a:r>
              <a:rPr lang="en-US" sz="2400" dirty="0" err="1" smtClean="0"/>
              <a:t>cái</a:t>
            </a:r>
            <a:r>
              <a:rPr lang="en-US" sz="2400" dirty="0" smtClean="0"/>
              <a:t> </a:t>
            </a:r>
            <a:r>
              <a:rPr lang="en-US" sz="2400" dirty="0" err="1" smtClean="0"/>
              <a:t>tạo</a:t>
            </a:r>
            <a:r>
              <a:rPr lang="en-US" sz="2400" dirty="0" smtClean="0"/>
              <a:t> </a:t>
            </a:r>
            <a:r>
              <a:rPr lang="en-US" sz="2400" dirty="0" err="1" smtClean="0"/>
              <a:t>nên</a:t>
            </a:r>
            <a:r>
              <a:rPr lang="en-US" sz="2400" dirty="0" smtClean="0"/>
              <a:t> </a:t>
            </a:r>
            <a:r>
              <a:rPr lang="en-US" sz="2400" dirty="0" err="1" smtClean="0"/>
              <a:t>hợp</a:t>
            </a:r>
            <a:r>
              <a:rPr lang="en-US" sz="2400" dirty="0" smtClean="0"/>
              <a:t> </a:t>
            </a:r>
            <a:r>
              <a:rPr lang="en-US" sz="2400" dirty="0" err="1" smtClean="0"/>
              <a:t>tử</a:t>
            </a:r>
            <a:r>
              <a:rPr lang="en-US" sz="2400" dirty="0" smtClean="0"/>
              <a:t> </a:t>
            </a:r>
            <a:r>
              <a:rPr lang="en-US" sz="2400" dirty="0" err="1" smtClean="0"/>
              <a:t>phát</a:t>
            </a:r>
            <a:r>
              <a:rPr lang="en-US" sz="2400" dirty="0" smtClean="0"/>
              <a:t> </a:t>
            </a:r>
            <a:r>
              <a:rPr lang="en-US" sz="2400" dirty="0" err="1" smtClean="0"/>
              <a:t>triển</a:t>
            </a:r>
            <a:r>
              <a:rPr lang="en-US" sz="2400" dirty="0" smtClean="0"/>
              <a:t> </a:t>
            </a:r>
            <a:r>
              <a:rPr lang="en-US" sz="2400" dirty="0" err="1" smtClean="0"/>
              <a:t>thành</a:t>
            </a:r>
            <a:r>
              <a:rPr lang="en-US" sz="2400" dirty="0" smtClean="0"/>
              <a:t> </a:t>
            </a:r>
            <a:r>
              <a:rPr lang="en-US" sz="2400" dirty="0" err="1" smtClean="0"/>
              <a:t>cơ</a:t>
            </a:r>
            <a:r>
              <a:rPr lang="en-US" sz="2400" dirty="0" smtClean="0"/>
              <a:t> </a:t>
            </a:r>
            <a:r>
              <a:rPr lang="en-US" sz="2400" dirty="0" err="1" smtClean="0"/>
              <a:t>thể</a:t>
            </a:r>
            <a:r>
              <a:rPr lang="en-US" sz="2400" dirty="0" smtClean="0"/>
              <a:t> </a:t>
            </a:r>
            <a:r>
              <a:rPr lang="en-US" sz="2400" dirty="0" err="1" smtClean="0"/>
              <a:t>mới</a:t>
            </a:r>
            <a:endParaRPr lang="en-US" sz="2400" dirty="0" smtClean="0"/>
          </a:p>
          <a:p>
            <a:pPr eaLnBrk="1" hangingPunct="1">
              <a:spcBef>
                <a:spcPct val="50000"/>
              </a:spcBef>
              <a:buFontTx/>
              <a:buNone/>
            </a:pPr>
            <a:endParaRPr lang="en-US" altLang="vi-VN" sz="2400" b="1" dirty="0">
              <a:solidFill>
                <a:srgbClr val="CC3300"/>
              </a:solidFill>
            </a:endParaRPr>
          </a:p>
        </p:txBody>
      </p:sp>
      <p:sp>
        <p:nvSpPr>
          <p:cNvPr id="172049" name="Oval 17">
            <a:extLst>
              <a:ext uri="{FF2B5EF4-FFF2-40B4-BE49-F238E27FC236}">
                <a16:creationId xmlns:a16="http://schemas.microsoft.com/office/drawing/2014/main" id="{3A142CEC-F5A9-F2A2-444D-7AECB3077109}"/>
              </a:ext>
            </a:extLst>
          </p:cNvPr>
          <p:cNvSpPr>
            <a:spLocks noChangeArrowheads="1"/>
          </p:cNvSpPr>
          <p:nvPr/>
        </p:nvSpPr>
        <p:spPr bwMode="auto">
          <a:xfrm>
            <a:off x="533400" y="4191000"/>
            <a:ext cx="533400" cy="6096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400" b="1" dirty="0"/>
              <a:t>D</a:t>
            </a:r>
          </a:p>
        </p:txBody>
      </p:sp>
      <p:sp>
        <p:nvSpPr>
          <p:cNvPr id="33805" name="AutoShape 18">
            <a:hlinkClick r:id="" action="ppaction://noaction" highlightClick="1"/>
            <a:extLst>
              <a:ext uri="{FF2B5EF4-FFF2-40B4-BE49-F238E27FC236}">
                <a16:creationId xmlns:a16="http://schemas.microsoft.com/office/drawing/2014/main" id="{5DE5FC6F-D054-3C0E-F6E3-7A68ABA03352}"/>
              </a:ext>
            </a:extLst>
          </p:cNvPr>
          <p:cNvSpPr>
            <a:spLocks noChangeArrowheads="1"/>
          </p:cNvSpPr>
          <p:nvPr/>
        </p:nvSpPr>
        <p:spPr bwMode="auto">
          <a:xfrm>
            <a:off x="8305800" y="6172200"/>
            <a:ext cx="838200" cy="6858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2049"/>
                                        </p:tgtEl>
                                        <p:attrNameLst>
                                          <p:attrName>style.visibility</p:attrName>
                                        </p:attrNameLst>
                                      </p:cBhvr>
                                      <p:to>
                                        <p:strVal val="visible"/>
                                      </p:to>
                                    </p:set>
                                    <p:anim calcmode="lin" valueType="num">
                                      <p:cBhvr additive="base">
                                        <p:cTn id="7" dur="1000" fill="hold"/>
                                        <p:tgtEl>
                                          <p:spTgt spid="172049"/>
                                        </p:tgtEl>
                                        <p:attrNameLst>
                                          <p:attrName>ppt_x</p:attrName>
                                        </p:attrNameLst>
                                      </p:cBhvr>
                                      <p:tavLst>
                                        <p:tav tm="0">
                                          <p:val>
                                            <p:strVal val="#ppt_x"/>
                                          </p:val>
                                        </p:tav>
                                        <p:tav tm="100000">
                                          <p:val>
                                            <p:strVal val="#ppt_x"/>
                                          </p:val>
                                        </p:tav>
                                      </p:tavLst>
                                    </p:anim>
                                    <p:anim calcmode="lin" valueType="num">
                                      <p:cBhvr additive="base">
                                        <p:cTn id="8" dur="1000" fill="hold"/>
                                        <p:tgtEl>
                                          <p:spTgt spid="1720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4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E1D9D76DECD649AF8BEFAAC206169413">
            <a:extLst>
              <a:ext uri="{FF2B5EF4-FFF2-40B4-BE49-F238E27FC236}">
                <a16:creationId xmlns:a16="http://schemas.microsoft.com/office/drawing/2014/main" id="{BFCE2349-3CCD-A744-6454-CA5F0121755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86750" y="0"/>
            <a:ext cx="857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ext Box 3">
            <a:extLst>
              <a:ext uri="{FF2B5EF4-FFF2-40B4-BE49-F238E27FC236}">
                <a16:creationId xmlns:a16="http://schemas.microsoft.com/office/drawing/2014/main" id="{332B30A5-44FB-9E79-73DC-644C94AB7D6C}"/>
              </a:ext>
            </a:extLst>
          </p:cNvPr>
          <p:cNvSpPr txBox="1">
            <a:spLocks noChangeArrowheads="1"/>
          </p:cNvSpPr>
          <p:nvPr/>
        </p:nvSpPr>
        <p:spPr bwMode="auto">
          <a:xfrm>
            <a:off x="0" y="1143000"/>
            <a:ext cx="88392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sz="2800" dirty="0" smtClean="0"/>
              <a:t>Câu 2. Quá trình sinh sản hữu tính ở thực vật gồm mấy giai đoạn và thứ tự các giai đoạn lần lượt là:</a:t>
            </a:r>
            <a:endParaRPr lang="vi-VN" sz="2800" dirty="0" smtClean="0"/>
          </a:p>
          <a:p>
            <a:pPr eaLnBrk="1" hangingPunct="1">
              <a:spcBef>
                <a:spcPct val="50000"/>
              </a:spcBef>
              <a:buFontTx/>
              <a:buNone/>
            </a:pPr>
            <a:endParaRPr lang="en-US" altLang="vi-VN" sz="2800" b="1" dirty="0">
              <a:solidFill>
                <a:srgbClr val="0000FF"/>
              </a:solidFill>
            </a:endParaRPr>
          </a:p>
        </p:txBody>
      </p:sp>
      <p:pic>
        <p:nvPicPr>
          <p:cNvPr id="36868" name="Picture 4" descr="1_070301neody_d_o">
            <a:extLst>
              <a:ext uri="{FF2B5EF4-FFF2-40B4-BE49-F238E27FC236}">
                <a16:creationId xmlns:a16="http://schemas.microsoft.com/office/drawing/2014/main" id="{60469AFD-473A-47B4-2CCC-E896431D4B8B}"/>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62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bl78">
            <a:extLst>
              <a:ext uri="{FF2B5EF4-FFF2-40B4-BE49-F238E27FC236}">
                <a16:creationId xmlns:a16="http://schemas.microsoft.com/office/drawing/2014/main" id="{E4BCBD0D-DB3E-9A0A-61F6-17C1B5A4F7E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134350" y="4314825"/>
            <a:ext cx="85725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WordArt 6">
            <a:extLst>
              <a:ext uri="{FF2B5EF4-FFF2-40B4-BE49-F238E27FC236}">
                <a16:creationId xmlns:a16="http://schemas.microsoft.com/office/drawing/2014/main" id="{C411375B-BCAB-26D2-F0B4-327D00F79EED}"/>
              </a:ext>
            </a:extLst>
          </p:cNvPr>
          <p:cNvSpPr>
            <a:spLocks noChangeArrowheads="1" noChangeShapeType="1" noTextEdit="1"/>
          </p:cNvSpPr>
          <p:nvPr/>
        </p:nvSpPr>
        <p:spPr bwMode="auto">
          <a:xfrm>
            <a:off x="685800" y="304800"/>
            <a:ext cx="7696200" cy="8382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VnTimeH"/>
              </a:rPr>
              <a:t>hoµn thµnh c¸c c©u hái tr¾c nghiÖm sau</a:t>
            </a:r>
          </a:p>
        </p:txBody>
      </p:sp>
      <p:pic>
        <p:nvPicPr>
          <p:cNvPr id="36871" name="Picture 7" descr="D6813819845B4220B39B42C244DE315A">
            <a:extLst>
              <a:ext uri="{FF2B5EF4-FFF2-40B4-BE49-F238E27FC236}">
                <a16:creationId xmlns:a16="http://schemas.microsoft.com/office/drawing/2014/main" id="{3F0C7F60-DC1A-8186-702A-6380E24A8086}"/>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7150" y="4876800"/>
            <a:ext cx="8572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2" name="Text Box 8">
            <a:extLst>
              <a:ext uri="{FF2B5EF4-FFF2-40B4-BE49-F238E27FC236}">
                <a16:creationId xmlns:a16="http://schemas.microsoft.com/office/drawing/2014/main" id="{7CD99BFC-C75A-DCA7-C3EC-A1FA4683BE16}"/>
              </a:ext>
            </a:extLst>
          </p:cNvPr>
          <p:cNvSpPr txBox="1">
            <a:spLocks noChangeArrowheads="1"/>
          </p:cNvSpPr>
          <p:nvPr/>
        </p:nvSpPr>
        <p:spPr bwMode="auto">
          <a:xfrm>
            <a:off x="609600" y="2590800"/>
            <a:ext cx="8534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vi-VN" sz="2400" b="1" dirty="0"/>
              <a:t>A. </a:t>
            </a:r>
            <a:r>
              <a:rPr lang="en-US" sz="2400" dirty="0" smtClean="0"/>
              <a:t>5, Hình thành giao tử, Thụ phấn, Thụ tinh, Tạo quả và hạt , Phát triển phôi tạo thành cây con</a:t>
            </a:r>
            <a:endParaRPr lang="en-US" altLang="vi-VN" sz="2400" b="1" dirty="0"/>
          </a:p>
        </p:txBody>
      </p:sp>
      <p:sp>
        <p:nvSpPr>
          <p:cNvPr id="36873" name="Text Box 9">
            <a:extLst>
              <a:ext uri="{FF2B5EF4-FFF2-40B4-BE49-F238E27FC236}">
                <a16:creationId xmlns:a16="http://schemas.microsoft.com/office/drawing/2014/main" id="{B0224D61-4BFB-E54B-CB16-A16CA53D263E}"/>
              </a:ext>
            </a:extLst>
          </p:cNvPr>
          <p:cNvSpPr txBox="1">
            <a:spLocks noChangeArrowheads="1"/>
          </p:cNvSpPr>
          <p:nvPr/>
        </p:nvSpPr>
        <p:spPr bwMode="auto">
          <a:xfrm>
            <a:off x="609600" y="3276600"/>
            <a:ext cx="8534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vi-VN" sz="2400" b="1" dirty="0"/>
              <a:t>B. </a:t>
            </a:r>
            <a:r>
              <a:rPr lang="en-US" sz="2400" dirty="0" smtClean="0"/>
              <a:t>4, Thụ phấn, Thụ tinh, Tạo quả và hạt, Phát triển phôi tạo thành cây con</a:t>
            </a:r>
            <a:endParaRPr lang="en-US" altLang="vi-VN" sz="2400" b="1" dirty="0"/>
          </a:p>
        </p:txBody>
      </p:sp>
      <p:sp>
        <p:nvSpPr>
          <p:cNvPr id="36874" name="Text Box 10">
            <a:extLst>
              <a:ext uri="{FF2B5EF4-FFF2-40B4-BE49-F238E27FC236}">
                <a16:creationId xmlns:a16="http://schemas.microsoft.com/office/drawing/2014/main" id="{89E11CF6-1953-88C3-22FC-CFF6199A9BFF}"/>
              </a:ext>
            </a:extLst>
          </p:cNvPr>
          <p:cNvSpPr txBox="1">
            <a:spLocks noChangeArrowheads="1"/>
          </p:cNvSpPr>
          <p:nvPr/>
        </p:nvSpPr>
        <p:spPr bwMode="auto">
          <a:xfrm>
            <a:off x="590550" y="4114800"/>
            <a:ext cx="85534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vi-VN" sz="2400" b="1" dirty="0"/>
              <a:t>C. </a:t>
            </a:r>
            <a:r>
              <a:rPr lang="en-US" sz="2400" dirty="0" smtClean="0"/>
              <a:t>4, Hình thành giao tử, Thụ phấn, Thụ tinh, Tạo quả và hạt</a:t>
            </a:r>
            <a:endParaRPr lang="vi-VN" sz="2400" dirty="0" smtClean="0"/>
          </a:p>
          <a:p>
            <a:pPr eaLnBrk="1" hangingPunct="1">
              <a:spcBef>
                <a:spcPct val="50000"/>
              </a:spcBef>
              <a:buFontTx/>
              <a:buNone/>
            </a:pPr>
            <a:endParaRPr lang="en-US" altLang="vi-VN" sz="2400" b="1" dirty="0"/>
          </a:p>
        </p:txBody>
      </p:sp>
      <p:sp>
        <p:nvSpPr>
          <p:cNvPr id="36875" name="Text Box 11">
            <a:extLst>
              <a:ext uri="{FF2B5EF4-FFF2-40B4-BE49-F238E27FC236}">
                <a16:creationId xmlns:a16="http://schemas.microsoft.com/office/drawing/2014/main" id="{63F9D114-62D1-D323-4FB6-87FF9887481B}"/>
              </a:ext>
            </a:extLst>
          </p:cNvPr>
          <p:cNvSpPr txBox="1">
            <a:spLocks noChangeArrowheads="1"/>
          </p:cNvSpPr>
          <p:nvPr/>
        </p:nvSpPr>
        <p:spPr bwMode="auto">
          <a:xfrm>
            <a:off x="609600" y="5029200"/>
            <a:ext cx="6858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vi-VN" sz="2400" b="1" dirty="0"/>
              <a:t>D.</a:t>
            </a:r>
            <a:r>
              <a:rPr lang="en-US" altLang="vi-VN" sz="2400" b="1" dirty="0">
                <a:solidFill>
                  <a:srgbClr val="FF65B2"/>
                </a:solidFill>
              </a:rPr>
              <a:t> </a:t>
            </a:r>
            <a:r>
              <a:rPr lang="en-US" sz="2400" dirty="0" smtClean="0"/>
              <a:t>5, Hình thành giao tử, Thụ tinh, Thụ phấn, Tạo quả và hạt , Phát triển phôi tạo thành cây con</a:t>
            </a:r>
            <a:endParaRPr lang="vi-VN" sz="2400" dirty="0" smtClean="0"/>
          </a:p>
          <a:p>
            <a:pPr eaLnBrk="1" hangingPunct="1">
              <a:spcBef>
                <a:spcPct val="50000"/>
              </a:spcBef>
              <a:buFontTx/>
              <a:buNone/>
            </a:pPr>
            <a:endParaRPr lang="en-US" altLang="vi-VN" sz="2400" b="1" dirty="0"/>
          </a:p>
        </p:txBody>
      </p:sp>
      <p:sp>
        <p:nvSpPr>
          <p:cNvPr id="176140" name="Oval 12">
            <a:extLst>
              <a:ext uri="{FF2B5EF4-FFF2-40B4-BE49-F238E27FC236}">
                <a16:creationId xmlns:a16="http://schemas.microsoft.com/office/drawing/2014/main" id="{574904DC-7726-C10E-9073-CDEEAE306E0C}"/>
              </a:ext>
            </a:extLst>
          </p:cNvPr>
          <p:cNvSpPr>
            <a:spLocks noChangeArrowheads="1"/>
          </p:cNvSpPr>
          <p:nvPr/>
        </p:nvSpPr>
        <p:spPr bwMode="auto">
          <a:xfrm>
            <a:off x="533400" y="2590800"/>
            <a:ext cx="533400" cy="6096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400" b="1" dirty="0"/>
              <a:t>A</a:t>
            </a:r>
          </a:p>
        </p:txBody>
      </p:sp>
      <p:sp>
        <p:nvSpPr>
          <p:cNvPr id="36877" name="AutoShape 13">
            <a:hlinkClick r:id="" action="ppaction://noaction" highlightClick="1"/>
            <a:extLst>
              <a:ext uri="{FF2B5EF4-FFF2-40B4-BE49-F238E27FC236}">
                <a16:creationId xmlns:a16="http://schemas.microsoft.com/office/drawing/2014/main" id="{8C988FEF-CD14-BE4C-2ECE-E6BF375057B2}"/>
              </a:ext>
            </a:extLst>
          </p:cNvPr>
          <p:cNvSpPr>
            <a:spLocks noChangeArrowheads="1"/>
          </p:cNvSpPr>
          <p:nvPr/>
        </p:nvSpPr>
        <p:spPr bwMode="auto">
          <a:xfrm>
            <a:off x="8305800" y="6172200"/>
            <a:ext cx="838200" cy="6858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40"/>
                                        </p:tgtEl>
                                        <p:attrNameLst>
                                          <p:attrName>style.visibility</p:attrName>
                                        </p:attrNameLst>
                                      </p:cBhvr>
                                      <p:to>
                                        <p:strVal val="visible"/>
                                      </p:to>
                                    </p:set>
                                    <p:anim calcmode="lin" valueType="num">
                                      <p:cBhvr additive="base">
                                        <p:cTn id="7" dur="1000" fill="hold"/>
                                        <p:tgtEl>
                                          <p:spTgt spid="176140"/>
                                        </p:tgtEl>
                                        <p:attrNameLst>
                                          <p:attrName>ppt_x</p:attrName>
                                        </p:attrNameLst>
                                      </p:cBhvr>
                                      <p:tavLst>
                                        <p:tav tm="0">
                                          <p:val>
                                            <p:strVal val="#ppt_x"/>
                                          </p:val>
                                        </p:tav>
                                        <p:tav tm="100000">
                                          <p:val>
                                            <p:strVal val="#ppt_x"/>
                                          </p:val>
                                        </p:tav>
                                      </p:tavLst>
                                    </p:anim>
                                    <p:anim calcmode="lin" valueType="num">
                                      <p:cBhvr additive="base">
                                        <p:cTn id="8" dur="1000" fill="hold"/>
                                        <p:tgtEl>
                                          <p:spTgt spid="176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4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E1D9D76DECD649AF8BEFAAC206169413">
            <a:extLst>
              <a:ext uri="{FF2B5EF4-FFF2-40B4-BE49-F238E27FC236}">
                <a16:creationId xmlns:a16="http://schemas.microsoft.com/office/drawing/2014/main" id="{BFCE2349-3CCD-A744-6454-CA5F0121755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86750" y="0"/>
            <a:ext cx="857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ext Box 3">
            <a:extLst>
              <a:ext uri="{FF2B5EF4-FFF2-40B4-BE49-F238E27FC236}">
                <a16:creationId xmlns:a16="http://schemas.microsoft.com/office/drawing/2014/main" id="{332B30A5-44FB-9E79-73DC-644C94AB7D6C}"/>
              </a:ext>
            </a:extLst>
          </p:cNvPr>
          <p:cNvSpPr txBox="1">
            <a:spLocks noChangeArrowheads="1"/>
          </p:cNvSpPr>
          <p:nvPr/>
        </p:nvSpPr>
        <p:spPr bwMode="auto">
          <a:xfrm>
            <a:off x="0" y="1143001"/>
            <a:ext cx="8839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sz="2800" dirty="0" smtClean="0"/>
              <a:t>Câu 3. Sinh sản hữu tính ở hầu hết động vật là 1 quá trình gồm ba giai đoạn nối tiếp là: </a:t>
            </a:r>
            <a:endParaRPr lang="vi-VN" sz="2800" dirty="0" smtClean="0"/>
          </a:p>
          <a:p>
            <a:pPr>
              <a:spcBef>
                <a:spcPct val="50000"/>
              </a:spcBef>
              <a:buNone/>
            </a:pPr>
            <a:endParaRPr lang="vi-VN" sz="2800" dirty="0" smtClean="0"/>
          </a:p>
          <a:p>
            <a:pPr eaLnBrk="1" hangingPunct="1">
              <a:spcBef>
                <a:spcPct val="50000"/>
              </a:spcBef>
              <a:buFontTx/>
              <a:buNone/>
            </a:pPr>
            <a:endParaRPr lang="en-US" altLang="vi-VN" sz="2800" b="1" dirty="0">
              <a:solidFill>
                <a:srgbClr val="0000FF"/>
              </a:solidFill>
            </a:endParaRPr>
          </a:p>
        </p:txBody>
      </p:sp>
      <p:pic>
        <p:nvPicPr>
          <p:cNvPr id="36868" name="Picture 4" descr="1_070301neody_d_o">
            <a:extLst>
              <a:ext uri="{FF2B5EF4-FFF2-40B4-BE49-F238E27FC236}">
                <a16:creationId xmlns:a16="http://schemas.microsoft.com/office/drawing/2014/main" id="{60469AFD-473A-47B4-2CCC-E896431D4B8B}"/>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62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bl78">
            <a:extLst>
              <a:ext uri="{FF2B5EF4-FFF2-40B4-BE49-F238E27FC236}">
                <a16:creationId xmlns:a16="http://schemas.microsoft.com/office/drawing/2014/main" id="{E4BCBD0D-DB3E-9A0A-61F6-17C1B5A4F7E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134350" y="4314825"/>
            <a:ext cx="85725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WordArt 6">
            <a:extLst>
              <a:ext uri="{FF2B5EF4-FFF2-40B4-BE49-F238E27FC236}">
                <a16:creationId xmlns:a16="http://schemas.microsoft.com/office/drawing/2014/main" id="{C411375B-BCAB-26D2-F0B4-327D00F79EED}"/>
              </a:ext>
            </a:extLst>
          </p:cNvPr>
          <p:cNvSpPr>
            <a:spLocks noChangeArrowheads="1" noChangeShapeType="1" noTextEdit="1"/>
          </p:cNvSpPr>
          <p:nvPr/>
        </p:nvSpPr>
        <p:spPr bwMode="auto">
          <a:xfrm>
            <a:off x="685800" y="304800"/>
            <a:ext cx="7696200" cy="8382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VnTimeH"/>
              </a:rPr>
              <a:t>hoµn thµnh c¸c c©u hái tr¾c nghiÖm sau</a:t>
            </a:r>
          </a:p>
        </p:txBody>
      </p:sp>
      <p:pic>
        <p:nvPicPr>
          <p:cNvPr id="36871" name="Picture 7" descr="D6813819845B4220B39B42C244DE315A">
            <a:extLst>
              <a:ext uri="{FF2B5EF4-FFF2-40B4-BE49-F238E27FC236}">
                <a16:creationId xmlns:a16="http://schemas.microsoft.com/office/drawing/2014/main" id="{3F0C7F60-DC1A-8186-702A-6380E24A8086}"/>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7150" y="4876800"/>
            <a:ext cx="8572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2" name="Text Box 8">
            <a:extLst>
              <a:ext uri="{FF2B5EF4-FFF2-40B4-BE49-F238E27FC236}">
                <a16:creationId xmlns:a16="http://schemas.microsoft.com/office/drawing/2014/main" id="{7CD99BFC-C75A-DCA7-C3EC-A1FA4683BE16}"/>
              </a:ext>
            </a:extLst>
          </p:cNvPr>
          <p:cNvSpPr txBox="1">
            <a:spLocks noChangeArrowheads="1"/>
          </p:cNvSpPr>
          <p:nvPr/>
        </p:nvSpPr>
        <p:spPr bwMode="auto">
          <a:xfrm>
            <a:off x="914400" y="2438401"/>
            <a:ext cx="82296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sz="2400" dirty="0" smtClean="0"/>
              <a:t>A. Giảm phân hình thành tinh trùng và trứng- thụ tinh tạo thành hợp tử- phát triển phôi và hình thành cơ thể mới</a:t>
            </a:r>
            <a:endParaRPr lang="vi-VN" sz="2400" dirty="0" smtClean="0"/>
          </a:p>
          <a:p>
            <a:pPr>
              <a:spcBef>
                <a:spcPct val="50000"/>
              </a:spcBef>
              <a:buNone/>
            </a:pPr>
            <a:endParaRPr lang="en-US" altLang="vi-VN" sz="2400" b="1" dirty="0"/>
          </a:p>
        </p:txBody>
      </p:sp>
      <p:sp>
        <p:nvSpPr>
          <p:cNvPr id="36873" name="Text Box 9">
            <a:extLst>
              <a:ext uri="{FF2B5EF4-FFF2-40B4-BE49-F238E27FC236}">
                <a16:creationId xmlns:a16="http://schemas.microsoft.com/office/drawing/2014/main" id="{B0224D61-4BFB-E54B-CB16-A16CA53D263E}"/>
              </a:ext>
            </a:extLst>
          </p:cNvPr>
          <p:cNvSpPr txBox="1">
            <a:spLocks noChangeArrowheads="1"/>
          </p:cNvSpPr>
          <p:nvPr/>
        </p:nvSpPr>
        <p:spPr bwMode="auto">
          <a:xfrm>
            <a:off x="609600" y="3276600"/>
            <a:ext cx="8534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B. Giảm phân hình thành tinh trùng và trứng- phát triển phôi và hình thành cơ thể mới</a:t>
            </a:r>
            <a:endParaRPr lang="vi-VN" sz="2400" dirty="0"/>
          </a:p>
        </p:txBody>
      </p:sp>
      <p:sp>
        <p:nvSpPr>
          <p:cNvPr id="36874" name="Text Box 10">
            <a:extLst>
              <a:ext uri="{FF2B5EF4-FFF2-40B4-BE49-F238E27FC236}">
                <a16:creationId xmlns:a16="http://schemas.microsoft.com/office/drawing/2014/main" id="{89E11CF6-1953-88C3-22FC-CFF6199A9BFF}"/>
              </a:ext>
            </a:extLst>
          </p:cNvPr>
          <p:cNvSpPr txBox="1">
            <a:spLocks noChangeArrowheads="1"/>
          </p:cNvSpPr>
          <p:nvPr/>
        </p:nvSpPr>
        <p:spPr bwMode="auto">
          <a:xfrm>
            <a:off x="590550" y="4114800"/>
            <a:ext cx="85534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C. Phát triển phôi và hình thành cơ thể mới- thụ tinh tạo thành hợp tử- giảm phân hình thành tinh trùng và trứng</a:t>
            </a:r>
            <a:endParaRPr lang="vi-VN" sz="2400" dirty="0"/>
          </a:p>
        </p:txBody>
      </p:sp>
      <p:sp>
        <p:nvSpPr>
          <p:cNvPr id="36875" name="Text Box 11">
            <a:extLst>
              <a:ext uri="{FF2B5EF4-FFF2-40B4-BE49-F238E27FC236}">
                <a16:creationId xmlns:a16="http://schemas.microsoft.com/office/drawing/2014/main" id="{63F9D114-62D1-D323-4FB6-87FF9887481B}"/>
              </a:ext>
            </a:extLst>
          </p:cNvPr>
          <p:cNvSpPr txBox="1">
            <a:spLocks noChangeArrowheads="1"/>
          </p:cNvSpPr>
          <p:nvPr/>
        </p:nvSpPr>
        <p:spPr bwMode="auto">
          <a:xfrm>
            <a:off x="609600" y="5029200"/>
            <a:ext cx="6858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D. Thụ tinh tạo thành hợp tử- giảm phân hình thành tinh trùng và trứng- phát triển phôi và hình thành cơ thể mới</a:t>
            </a:r>
            <a:endParaRPr lang="vi-VN" sz="2400" dirty="0" smtClean="0"/>
          </a:p>
          <a:p>
            <a:pPr eaLnBrk="1" hangingPunct="1">
              <a:spcBef>
                <a:spcPct val="50000"/>
              </a:spcBef>
              <a:buFontTx/>
              <a:buNone/>
            </a:pPr>
            <a:endParaRPr lang="en-US" altLang="vi-VN" sz="2400" b="1" dirty="0"/>
          </a:p>
        </p:txBody>
      </p:sp>
      <p:sp>
        <p:nvSpPr>
          <p:cNvPr id="176140" name="Oval 12">
            <a:extLst>
              <a:ext uri="{FF2B5EF4-FFF2-40B4-BE49-F238E27FC236}">
                <a16:creationId xmlns:a16="http://schemas.microsoft.com/office/drawing/2014/main" id="{574904DC-7726-C10E-9073-CDEEAE306E0C}"/>
              </a:ext>
            </a:extLst>
          </p:cNvPr>
          <p:cNvSpPr>
            <a:spLocks noChangeArrowheads="1"/>
          </p:cNvSpPr>
          <p:nvPr/>
        </p:nvSpPr>
        <p:spPr bwMode="auto">
          <a:xfrm>
            <a:off x="838200" y="2438400"/>
            <a:ext cx="533400" cy="6096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400" b="1" dirty="0"/>
              <a:t>A</a:t>
            </a:r>
          </a:p>
        </p:txBody>
      </p:sp>
      <p:sp>
        <p:nvSpPr>
          <p:cNvPr id="36877" name="AutoShape 13">
            <a:hlinkClick r:id="" action="ppaction://noaction" highlightClick="1"/>
            <a:extLst>
              <a:ext uri="{FF2B5EF4-FFF2-40B4-BE49-F238E27FC236}">
                <a16:creationId xmlns:a16="http://schemas.microsoft.com/office/drawing/2014/main" id="{8C988FEF-CD14-BE4C-2ECE-E6BF375057B2}"/>
              </a:ext>
            </a:extLst>
          </p:cNvPr>
          <p:cNvSpPr>
            <a:spLocks noChangeArrowheads="1"/>
          </p:cNvSpPr>
          <p:nvPr/>
        </p:nvSpPr>
        <p:spPr bwMode="auto">
          <a:xfrm>
            <a:off x="8305800" y="6172200"/>
            <a:ext cx="838200" cy="6858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40"/>
                                        </p:tgtEl>
                                        <p:attrNameLst>
                                          <p:attrName>style.visibility</p:attrName>
                                        </p:attrNameLst>
                                      </p:cBhvr>
                                      <p:to>
                                        <p:strVal val="visible"/>
                                      </p:to>
                                    </p:set>
                                    <p:anim calcmode="lin" valueType="num">
                                      <p:cBhvr additive="base">
                                        <p:cTn id="7" dur="1000" fill="hold"/>
                                        <p:tgtEl>
                                          <p:spTgt spid="176140"/>
                                        </p:tgtEl>
                                        <p:attrNameLst>
                                          <p:attrName>ppt_x</p:attrName>
                                        </p:attrNameLst>
                                      </p:cBhvr>
                                      <p:tavLst>
                                        <p:tav tm="0">
                                          <p:val>
                                            <p:strVal val="#ppt_x"/>
                                          </p:val>
                                        </p:tav>
                                        <p:tav tm="100000">
                                          <p:val>
                                            <p:strVal val="#ppt_x"/>
                                          </p:val>
                                        </p:tav>
                                      </p:tavLst>
                                    </p:anim>
                                    <p:anim calcmode="lin" valueType="num">
                                      <p:cBhvr additive="base">
                                        <p:cTn id="8" dur="1000" fill="hold"/>
                                        <p:tgtEl>
                                          <p:spTgt spid="176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4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E1D9D76DECD649AF8BEFAAC206169413">
            <a:extLst>
              <a:ext uri="{FF2B5EF4-FFF2-40B4-BE49-F238E27FC236}">
                <a16:creationId xmlns:a16="http://schemas.microsoft.com/office/drawing/2014/main" id="{BFCE2349-3CCD-A744-6454-CA5F0121755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86750" y="0"/>
            <a:ext cx="857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ext Box 3">
            <a:extLst>
              <a:ext uri="{FF2B5EF4-FFF2-40B4-BE49-F238E27FC236}">
                <a16:creationId xmlns:a16="http://schemas.microsoft.com/office/drawing/2014/main" id="{332B30A5-44FB-9E79-73DC-644C94AB7D6C}"/>
              </a:ext>
            </a:extLst>
          </p:cNvPr>
          <p:cNvSpPr txBox="1">
            <a:spLocks noChangeArrowheads="1"/>
          </p:cNvSpPr>
          <p:nvPr/>
        </p:nvSpPr>
        <p:spPr bwMode="auto">
          <a:xfrm>
            <a:off x="0" y="1143001"/>
            <a:ext cx="8839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800" dirty="0" smtClean="0"/>
              <a:t>Câu 4: Nhược điểm của hình thức đẻ con so với đẻ trứng là: </a:t>
            </a:r>
            <a:endParaRPr lang="vi-VN" sz="2800" dirty="0" smtClean="0"/>
          </a:p>
          <a:p>
            <a:pPr>
              <a:spcBef>
                <a:spcPct val="50000"/>
              </a:spcBef>
              <a:buNone/>
            </a:pPr>
            <a:endParaRPr lang="vi-VN" sz="2800" dirty="0" smtClean="0"/>
          </a:p>
          <a:p>
            <a:pPr eaLnBrk="1" hangingPunct="1">
              <a:spcBef>
                <a:spcPct val="50000"/>
              </a:spcBef>
              <a:buFontTx/>
              <a:buNone/>
            </a:pPr>
            <a:endParaRPr lang="en-US" altLang="vi-VN" sz="2800" b="1" dirty="0">
              <a:solidFill>
                <a:srgbClr val="0000FF"/>
              </a:solidFill>
            </a:endParaRPr>
          </a:p>
        </p:txBody>
      </p:sp>
      <p:pic>
        <p:nvPicPr>
          <p:cNvPr id="36868" name="Picture 4" descr="1_070301neody_d_o">
            <a:extLst>
              <a:ext uri="{FF2B5EF4-FFF2-40B4-BE49-F238E27FC236}">
                <a16:creationId xmlns:a16="http://schemas.microsoft.com/office/drawing/2014/main" id="{60469AFD-473A-47B4-2CCC-E896431D4B8B}"/>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62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bl78">
            <a:extLst>
              <a:ext uri="{FF2B5EF4-FFF2-40B4-BE49-F238E27FC236}">
                <a16:creationId xmlns:a16="http://schemas.microsoft.com/office/drawing/2014/main" id="{E4BCBD0D-DB3E-9A0A-61F6-17C1B5A4F7E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134350" y="4314825"/>
            <a:ext cx="85725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WordArt 6">
            <a:extLst>
              <a:ext uri="{FF2B5EF4-FFF2-40B4-BE49-F238E27FC236}">
                <a16:creationId xmlns:a16="http://schemas.microsoft.com/office/drawing/2014/main" id="{C411375B-BCAB-26D2-F0B4-327D00F79EED}"/>
              </a:ext>
            </a:extLst>
          </p:cNvPr>
          <p:cNvSpPr>
            <a:spLocks noChangeArrowheads="1" noChangeShapeType="1" noTextEdit="1"/>
          </p:cNvSpPr>
          <p:nvPr/>
        </p:nvSpPr>
        <p:spPr bwMode="auto">
          <a:xfrm>
            <a:off x="685800" y="304800"/>
            <a:ext cx="7696200" cy="8382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VnTimeH"/>
              </a:rPr>
              <a:t>hoµn thµnh c¸c c©u hái tr¾c nghiÖm sau</a:t>
            </a:r>
          </a:p>
        </p:txBody>
      </p:sp>
      <p:pic>
        <p:nvPicPr>
          <p:cNvPr id="36871" name="Picture 7" descr="D6813819845B4220B39B42C244DE315A">
            <a:extLst>
              <a:ext uri="{FF2B5EF4-FFF2-40B4-BE49-F238E27FC236}">
                <a16:creationId xmlns:a16="http://schemas.microsoft.com/office/drawing/2014/main" id="{3F0C7F60-DC1A-8186-702A-6380E24A8086}"/>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7150" y="4876800"/>
            <a:ext cx="8572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2" name="Text Box 8">
            <a:extLst>
              <a:ext uri="{FF2B5EF4-FFF2-40B4-BE49-F238E27FC236}">
                <a16:creationId xmlns:a16="http://schemas.microsoft.com/office/drawing/2014/main" id="{7CD99BFC-C75A-DCA7-C3EC-A1FA4683BE16}"/>
              </a:ext>
            </a:extLst>
          </p:cNvPr>
          <p:cNvSpPr txBox="1">
            <a:spLocks noChangeArrowheads="1"/>
          </p:cNvSpPr>
          <p:nvPr/>
        </p:nvSpPr>
        <p:spPr bwMode="auto">
          <a:xfrm>
            <a:off x="533400" y="2438401"/>
            <a:ext cx="8610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 A. Hiệu suất sinh sản thấp hơn</a:t>
            </a:r>
            <a:endParaRPr lang="vi-VN" sz="2400" dirty="0" smtClean="0"/>
          </a:p>
          <a:p>
            <a:pPr>
              <a:spcBef>
                <a:spcPct val="50000"/>
              </a:spcBef>
              <a:buNone/>
            </a:pPr>
            <a:endParaRPr lang="en-US" altLang="vi-VN" sz="2400" b="1" dirty="0"/>
          </a:p>
        </p:txBody>
      </p:sp>
      <p:sp>
        <p:nvSpPr>
          <p:cNvPr id="36873" name="Text Box 9">
            <a:extLst>
              <a:ext uri="{FF2B5EF4-FFF2-40B4-BE49-F238E27FC236}">
                <a16:creationId xmlns:a16="http://schemas.microsoft.com/office/drawing/2014/main" id="{B0224D61-4BFB-E54B-CB16-A16CA53D263E}"/>
              </a:ext>
            </a:extLst>
          </p:cNvPr>
          <p:cNvSpPr txBox="1">
            <a:spLocks noChangeArrowheads="1"/>
          </p:cNvSpPr>
          <p:nvPr/>
        </p:nvSpPr>
        <p:spPr bwMode="auto">
          <a:xfrm>
            <a:off x="609600" y="3276600"/>
            <a:ext cx="8534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B. Con non yếu nên tỉ lệ sống sót thấp hơn</a:t>
            </a:r>
            <a:endParaRPr lang="vi-VN" sz="2400" dirty="0"/>
          </a:p>
        </p:txBody>
      </p:sp>
      <p:sp>
        <p:nvSpPr>
          <p:cNvPr id="36874" name="Text Box 10">
            <a:extLst>
              <a:ext uri="{FF2B5EF4-FFF2-40B4-BE49-F238E27FC236}">
                <a16:creationId xmlns:a16="http://schemas.microsoft.com/office/drawing/2014/main" id="{89E11CF6-1953-88C3-22FC-CFF6199A9BFF}"/>
              </a:ext>
            </a:extLst>
          </p:cNvPr>
          <p:cNvSpPr txBox="1">
            <a:spLocks noChangeArrowheads="1"/>
          </p:cNvSpPr>
          <p:nvPr/>
        </p:nvSpPr>
        <p:spPr bwMode="auto">
          <a:xfrm>
            <a:off x="590550" y="4114800"/>
            <a:ext cx="85534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C. Luôn cần phải có 2 cá thể bố và mẹ tham gia vào quá trình sinh sản</a:t>
            </a:r>
            <a:endParaRPr lang="vi-VN" sz="2400" dirty="0"/>
          </a:p>
        </p:txBody>
      </p:sp>
      <p:sp>
        <p:nvSpPr>
          <p:cNvPr id="36875" name="Text Box 11">
            <a:extLst>
              <a:ext uri="{FF2B5EF4-FFF2-40B4-BE49-F238E27FC236}">
                <a16:creationId xmlns:a16="http://schemas.microsoft.com/office/drawing/2014/main" id="{63F9D114-62D1-D323-4FB6-87FF9887481B}"/>
              </a:ext>
            </a:extLst>
          </p:cNvPr>
          <p:cNvSpPr txBox="1">
            <a:spLocks noChangeArrowheads="1"/>
          </p:cNvSpPr>
          <p:nvPr/>
        </p:nvSpPr>
        <p:spPr bwMode="auto">
          <a:xfrm>
            <a:off x="609600" y="5029200"/>
            <a:ext cx="6858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D. Cơ thể cái chi phối nhiều năng lượng cho sự phát triển của con</a:t>
            </a:r>
            <a:endParaRPr lang="vi-VN" sz="2400" dirty="0" smtClean="0"/>
          </a:p>
          <a:p>
            <a:pPr eaLnBrk="1" hangingPunct="1">
              <a:spcBef>
                <a:spcPct val="50000"/>
              </a:spcBef>
              <a:buFontTx/>
              <a:buNone/>
            </a:pPr>
            <a:endParaRPr lang="en-US" altLang="vi-VN" sz="2400" b="1" dirty="0"/>
          </a:p>
        </p:txBody>
      </p:sp>
      <p:sp>
        <p:nvSpPr>
          <p:cNvPr id="176140" name="Oval 12">
            <a:extLst>
              <a:ext uri="{FF2B5EF4-FFF2-40B4-BE49-F238E27FC236}">
                <a16:creationId xmlns:a16="http://schemas.microsoft.com/office/drawing/2014/main" id="{574904DC-7726-C10E-9073-CDEEAE306E0C}"/>
              </a:ext>
            </a:extLst>
          </p:cNvPr>
          <p:cNvSpPr>
            <a:spLocks noChangeArrowheads="1"/>
          </p:cNvSpPr>
          <p:nvPr/>
        </p:nvSpPr>
        <p:spPr bwMode="auto">
          <a:xfrm>
            <a:off x="838200" y="4953000"/>
            <a:ext cx="533400" cy="6096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400" b="1" dirty="0"/>
              <a:t>D</a:t>
            </a:r>
          </a:p>
        </p:txBody>
      </p:sp>
      <p:sp>
        <p:nvSpPr>
          <p:cNvPr id="36877" name="AutoShape 13">
            <a:hlinkClick r:id="" action="ppaction://noaction" highlightClick="1"/>
            <a:extLst>
              <a:ext uri="{FF2B5EF4-FFF2-40B4-BE49-F238E27FC236}">
                <a16:creationId xmlns:a16="http://schemas.microsoft.com/office/drawing/2014/main" id="{8C988FEF-CD14-BE4C-2ECE-E6BF375057B2}"/>
              </a:ext>
            </a:extLst>
          </p:cNvPr>
          <p:cNvSpPr>
            <a:spLocks noChangeArrowheads="1"/>
          </p:cNvSpPr>
          <p:nvPr/>
        </p:nvSpPr>
        <p:spPr bwMode="auto">
          <a:xfrm>
            <a:off x="8305800" y="6172200"/>
            <a:ext cx="838200" cy="6858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40"/>
                                        </p:tgtEl>
                                        <p:attrNameLst>
                                          <p:attrName>style.visibility</p:attrName>
                                        </p:attrNameLst>
                                      </p:cBhvr>
                                      <p:to>
                                        <p:strVal val="visible"/>
                                      </p:to>
                                    </p:set>
                                    <p:anim calcmode="lin" valueType="num">
                                      <p:cBhvr additive="base">
                                        <p:cTn id="7" dur="1000" fill="hold"/>
                                        <p:tgtEl>
                                          <p:spTgt spid="176140"/>
                                        </p:tgtEl>
                                        <p:attrNameLst>
                                          <p:attrName>ppt_x</p:attrName>
                                        </p:attrNameLst>
                                      </p:cBhvr>
                                      <p:tavLst>
                                        <p:tav tm="0">
                                          <p:val>
                                            <p:strVal val="#ppt_x"/>
                                          </p:val>
                                        </p:tav>
                                        <p:tav tm="100000">
                                          <p:val>
                                            <p:strVal val="#ppt_x"/>
                                          </p:val>
                                        </p:tav>
                                      </p:tavLst>
                                    </p:anim>
                                    <p:anim calcmode="lin" valueType="num">
                                      <p:cBhvr additive="base">
                                        <p:cTn id="8" dur="1000" fill="hold"/>
                                        <p:tgtEl>
                                          <p:spTgt spid="176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4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E1D9D76DECD649AF8BEFAAC206169413">
            <a:extLst>
              <a:ext uri="{FF2B5EF4-FFF2-40B4-BE49-F238E27FC236}">
                <a16:creationId xmlns:a16="http://schemas.microsoft.com/office/drawing/2014/main" id="{BFCE2349-3CCD-A744-6454-CA5F0121755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86750" y="0"/>
            <a:ext cx="857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ext Box 3">
            <a:extLst>
              <a:ext uri="{FF2B5EF4-FFF2-40B4-BE49-F238E27FC236}">
                <a16:creationId xmlns:a16="http://schemas.microsoft.com/office/drawing/2014/main" id="{332B30A5-44FB-9E79-73DC-644C94AB7D6C}"/>
              </a:ext>
            </a:extLst>
          </p:cNvPr>
          <p:cNvSpPr txBox="1">
            <a:spLocks noChangeArrowheads="1"/>
          </p:cNvSpPr>
          <p:nvPr/>
        </p:nvSpPr>
        <p:spPr bwMode="auto">
          <a:xfrm>
            <a:off x="304800" y="1143001"/>
            <a:ext cx="8534400" cy="4262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sz="2400" b="1" dirty="0" smtClean="0">
                <a:latin typeface="Times New Roman" pitchFamily="18" charset="0"/>
                <a:cs typeface="Times New Roman" pitchFamily="18" charset="0"/>
              </a:rPr>
              <a:t>Câu 5</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Xét các đặc điểm sau </a:t>
            </a:r>
          </a:p>
          <a:p>
            <a:pPr lvl="0"/>
            <a:r>
              <a:rPr lang="en-US" sz="2000" b="1" dirty="0" smtClean="0">
                <a:latin typeface="Times New Roman" pitchFamily="18" charset="0"/>
                <a:cs typeface="Times New Roman" pitchFamily="18" charset="0"/>
              </a:rPr>
              <a:t>Tạo ra được nhiều biến dị tổ hợp làm nguyên liệu cho quá trình tiến hóa và chọn giống</a:t>
            </a:r>
            <a:endParaRPr lang="vi-VN" sz="2000" b="1" dirty="0" smtClean="0">
              <a:latin typeface="Times New Roman" pitchFamily="18" charset="0"/>
              <a:cs typeface="Times New Roman" pitchFamily="18" charset="0"/>
            </a:endParaRPr>
          </a:p>
          <a:p>
            <a:pPr lvl="0"/>
            <a:r>
              <a:rPr lang="en-US" sz="2000" b="1" dirty="0" smtClean="0">
                <a:latin typeface="Times New Roman" pitchFamily="18" charset="0"/>
                <a:cs typeface="Times New Roman" pitchFamily="18" charset="0"/>
              </a:rPr>
              <a:t>Duy trì ổn định những tính trạng tốt về mặt di chuyền</a:t>
            </a:r>
            <a:endParaRPr lang="vi-VN" sz="2000" b="1" dirty="0" smtClean="0">
              <a:latin typeface="Times New Roman" pitchFamily="18" charset="0"/>
              <a:cs typeface="Times New Roman" pitchFamily="18" charset="0"/>
            </a:endParaRPr>
          </a:p>
          <a:p>
            <a:pPr lvl="0"/>
            <a:r>
              <a:rPr lang="en-US" sz="2000" b="1" dirty="0" smtClean="0">
                <a:latin typeface="Times New Roman" pitchFamily="18" charset="0"/>
                <a:cs typeface="Times New Roman" pitchFamily="18" charset="0"/>
              </a:rPr>
              <a:t>Có khả năng thích nghi với những điều kiện môi trường biến đổi</a:t>
            </a:r>
            <a:endParaRPr lang="vi-VN" sz="2000" b="1" dirty="0" smtClean="0">
              <a:latin typeface="Times New Roman" pitchFamily="18" charset="0"/>
              <a:cs typeface="Times New Roman" pitchFamily="18" charset="0"/>
            </a:endParaRPr>
          </a:p>
          <a:p>
            <a:pPr lvl="0"/>
            <a:r>
              <a:rPr lang="en-US" sz="2000" b="1" dirty="0" smtClean="0">
                <a:latin typeface="Times New Roman" pitchFamily="18" charset="0"/>
                <a:cs typeface="Times New Roman" pitchFamily="18" charset="0"/>
              </a:rPr>
              <a:t>Là hình thức sinh sản phổ biến</a:t>
            </a:r>
            <a:endParaRPr lang="vi-VN" sz="2000" b="1" dirty="0" smtClean="0">
              <a:latin typeface="Times New Roman" pitchFamily="18" charset="0"/>
              <a:cs typeface="Times New Roman" pitchFamily="18" charset="0"/>
            </a:endParaRPr>
          </a:p>
          <a:p>
            <a:pPr lvl="0"/>
            <a:r>
              <a:rPr lang="en-US" sz="2000" b="1" dirty="0" smtClean="0">
                <a:latin typeface="Times New Roman" pitchFamily="18" charset="0"/>
                <a:cs typeface="Times New Roman" pitchFamily="18" charset="0"/>
              </a:rPr>
              <a:t>Thích nghi tốt với môi trường sống ổn định</a:t>
            </a:r>
            <a:endParaRPr lang="vi-VN"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Những đặc điểm không phải là ưu thế của sinh sản hữu tính so với sinh sản vô tính ở động vật là</a:t>
            </a:r>
            <a:endParaRPr lang="vi-VN" sz="2000" b="1" dirty="0" smtClean="0">
              <a:latin typeface="Times New Roman" pitchFamily="18" charset="0"/>
              <a:cs typeface="Times New Roman" pitchFamily="18" charset="0"/>
            </a:endParaRPr>
          </a:p>
          <a:p>
            <a:pPr>
              <a:spcBef>
                <a:spcPct val="50000"/>
              </a:spcBef>
              <a:buNone/>
            </a:pPr>
            <a:r>
              <a:rPr lang="en-US" sz="1400" dirty="0" smtClean="0"/>
              <a:t> </a:t>
            </a:r>
            <a:endParaRPr lang="vi-VN" sz="1400" dirty="0" smtClean="0"/>
          </a:p>
          <a:p>
            <a:pPr>
              <a:spcBef>
                <a:spcPct val="50000"/>
              </a:spcBef>
              <a:buNone/>
            </a:pPr>
            <a:endParaRPr lang="vi-VN" sz="1400" dirty="0" smtClean="0"/>
          </a:p>
          <a:p>
            <a:pPr eaLnBrk="1" hangingPunct="1">
              <a:spcBef>
                <a:spcPct val="50000"/>
              </a:spcBef>
              <a:buFontTx/>
              <a:buNone/>
            </a:pPr>
            <a:endParaRPr lang="en-US" altLang="vi-VN" sz="1400" b="1" dirty="0">
              <a:solidFill>
                <a:srgbClr val="0000FF"/>
              </a:solidFill>
            </a:endParaRPr>
          </a:p>
        </p:txBody>
      </p:sp>
      <p:pic>
        <p:nvPicPr>
          <p:cNvPr id="36868" name="Picture 4" descr="1_070301neody_d_o">
            <a:extLst>
              <a:ext uri="{FF2B5EF4-FFF2-40B4-BE49-F238E27FC236}">
                <a16:creationId xmlns:a16="http://schemas.microsoft.com/office/drawing/2014/main" id="{60469AFD-473A-47B4-2CCC-E896431D4B8B}"/>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62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bl78">
            <a:extLst>
              <a:ext uri="{FF2B5EF4-FFF2-40B4-BE49-F238E27FC236}">
                <a16:creationId xmlns:a16="http://schemas.microsoft.com/office/drawing/2014/main" id="{E4BCBD0D-DB3E-9A0A-61F6-17C1B5A4F7E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134350" y="4314825"/>
            <a:ext cx="85725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WordArt 6">
            <a:extLst>
              <a:ext uri="{FF2B5EF4-FFF2-40B4-BE49-F238E27FC236}">
                <a16:creationId xmlns:a16="http://schemas.microsoft.com/office/drawing/2014/main" id="{C411375B-BCAB-26D2-F0B4-327D00F79EED}"/>
              </a:ext>
            </a:extLst>
          </p:cNvPr>
          <p:cNvSpPr>
            <a:spLocks noChangeArrowheads="1" noChangeShapeType="1" noTextEdit="1"/>
          </p:cNvSpPr>
          <p:nvPr/>
        </p:nvSpPr>
        <p:spPr bwMode="auto">
          <a:xfrm>
            <a:off x="685800" y="304800"/>
            <a:ext cx="7696200" cy="8382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VnTimeH"/>
              </a:rPr>
              <a:t>hoµn thµnh c¸c c©u hái tr¾c nghiÖm sau</a:t>
            </a:r>
          </a:p>
        </p:txBody>
      </p:sp>
      <p:pic>
        <p:nvPicPr>
          <p:cNvPr id="36871" name="Picture 7" descr="D6813819845B4220B39B42C244DE315A">
            <a:extLst>
              <a:ext uri="{FF2B5EF4-FFF2-40B4-BE49-F238E27FC236}">
                <a16:creationId xmlns:a16="http://schemas.microsoft.com/office/drawing/2014/main" id="{3F0C7F60-DC1A-8186-702A-6380E24A8086}"/>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7150" y="4876800"/>
            <a:ext cx="8572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2" name="Text Box 8">
            <a:extLst>
              <a:ext uri="{FF2B5EF4-FFF2-40B4-BE49-F238E27FC236}">
                <a16:creationId xmlns:a16="http://schemas.microsoft.com/office/drawing/2014/main" id="{7CD99BFC-C75A-DCA7-C3EC-A1FA4683BE16}"/>
              </a:ext>
            </a:extLst>
          </p:cNvPr>
          <p:cNvSpPr txBox="1">
            <a:spLocks noChangeArrowheads="1"/>
          </p:cNvSpPr>
          <p:nvPr/>
        </p:nvSpPr>
        <p:spPr bwMode="auto">
          <a:xfrm>
            <a:off x="533400" y="4724400"/>
            <a:ext cx="8610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400" dirty="0" smtClean="0"/>
              <a:t>	 A. (4) và (5)       </a:t>
            </a:r>
            <a:endParaRPr lang="vi-VN" sz="2400" dirty="0" smtClean="0"/>
          </a:p>
          <a:p>
            <a:pPr>
              <a:spcBef>
                <a:spcPct val="50000"/>
              </a:spcBef>
              <a:buNone/>
            </a:pPr>
            <a:endParaRPr lang="en-US" altLang="vi-VN" sz="2400" b="1" dirty="0"/>
          </a:p>
        </p:txBody>
      </p:sp>
      <p:sp>
        <p:nvSpPr>
          <p:cNvPr id="36873" name="Text Box 9">
            <a:extLst>
              <a:ext uri="{FF2B5EF4-FFF2-40B4-BE49-F238E27FC236}">
                <a16:creationId xmlns:a16="http://schemas.microsoft.com/office/drawing/2014/main" id="{B0224D61-4BFB-E54B-CB16-A16CA53D263E}"/>
              </a:ext>
            </a:extLst>
          </p:cNvPr>
          <p:cNvSpPr txBox="1">
            <a:spLocks noChangeArrowheads="1"/>
          </p:cNvSpPr>
          <p:nvPr/>
        </p:nvSpPr>
        <p:spPr bwMode="auto">
          <a:xfrm>
            <a:off x="609600" y="5257800"/>
            <a:ext cx="8534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400" dirty="0" smtClean="0"/>
              <a:t>	B. (2) và (5)</a:t>
            </a:r>
            <a:endParaRPr lang="vi-VN" sz="2400" dirty="0"/>
          </a:p>
        </p:txBody>
      </p:sp>
      <p:sp>
        <p:nvSpPr>
          <p:cNvPr id="36874" name="Text Box 10">
            <a:extLst>
              <a:ext uri="{FF2B5EF4-FFF2-40B4-BE49-F238E27FC236}">
                <a16:creationId xmlns:a16="http://schemas.microsoft.com/office/drawing/2014/main" id="{89E11CF6-1953-88C3-22FC-CFF6199A9BFF}"/>
              </a:ext>
            </a:extLst>
          </p:cNvPr>
          <p:cNvSpPr txBox="1">
            <a:spLocks noChangeArrowheads="1"/>
          </p:cNvSpPr>
          <p:nvPr/>
        </p:nvSpPr>
        <p:spPr bwMode="auto">
          <a:xfrm>
            <a:off x="590550" y="5791200"/>
            <a:ext cx="85534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C. (2) và (3)       </a:t>
            </a:r>
            <a:endParaRPr lang="vi-VN" sz="2400" dirty="0"/>
          </a:p>
        </p:txBody>
      </p:sp>
      <p:sp>
        <p:nvSpPr>
          <p:cNvPr id="36875" name="Text Box 11">
            <a:extLst>
              <a:ext uri="{FF2B5EF4-FFF2-40B4-BE49-F238E27FC236}">
                <a16:creationId xmlns:a16="http://schemas.microsoft.com/office/drawing/2014/main" id="{63F9D114-62D1-D323-4FB6-87FF9887481B}"/>
              </a:ext>
            </a:extLst>
          </p:cNvPr>
          <p:cNvSpPr txBox="1">
            <a:spLocks noChangeArrowheads="1"/>
          </p:cNvSpPr>
          <p:nvPr/>
        </p:nvSpPr>
        <p:spPr bwMode="auto">
          <a:xfrm>
            <a:off x="609600" y="6324600"/>
            <a:ext cx="6858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en-US" sz="2400" dirty="0" smtClean="0"/>
              <a:t>D. (1) và (5)</a:t>
            </a:r>
            <a:endParaRPr lang="vi-VN" sz="2400" dirty="0" smtClean="0"/>
          </a:p>
          <a:p>
            <a:pPr eaLnBrk="1" hangingPunct="1">
              <a:spcBef>
                <a:spcPct val="50000"/>
              </a:spcBef>
              <a:buFontTx/>
              <a:buNone/>
            </a:pPr>
            <a:endParaRPr lang="en-US" altLang="vi-VN" sz="2400" b="1" dirty="0"/>
          </a:p>
        </p:txBody>
      </p:sp>
      <p:sp>
        <p:nvSpPr>
          <p:cNvPr id="176140" name="Oval 12">
            <a:extLst>
              <a:ext uri="{FF2B5EF4-FFF2-40B4-BE49-F238E27FC236}">
                <a16:creationId xmlns:a16="http://schemas.microsoft.com/office/drawing/2014/main" id="{574904DC-7726-C10E-9073-CDEEAE306E0C}"/>
              </a:ext>
            </a:extLst>
          </p:cNvPr>
          <p:cNvSpPr>
            <a:spLocks noChangeArrowheads="1"/>
          </p:cNvSpPr>
          <p:nvPr/>
        </p:nvSpPr>
        <p:spPr bwMode="auto">
          <a:xfrm>
            <a:off x="914400" y="4648200"/>
            <a:ext cx="533400" cy="6096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400" b="1" dirty="0"/>
              <a:t>A</a:t>
            </a:r>
          </a:p>
        </p:txBody>
      </p:sp>
      <p:sp>
        <p:nvSpPr>
          <p:cNvPr id="36877" name="AutoShape 13">
            <a:hlinkClick r:id="" action="ppaction://noaction" highlightClick="1"/>
            <a:extLst>
              <a:ext uri="{FF2B5EF4-FFF2-40B4-BE49-F238E27FC236}">
                <a16:creationId xmlns:a16="http://schemas.microsoft.com/office/drawing/2014/main" id="{8C988FEF-CD14-BE4C-2ECE-E6BF375057B2}"/>
              </a:ext>
            </a:extLst>
          </p:cNvPr>
          <p:cNvSpPr>
            <a:spLocks noChangeArrowheads="1"/>
          </p:cNvSpPr>
          <p:nvPr/>
        </p:nvSpPr>
        <p:spPr bwMode="auto">
          <a:xfrm>
            <a:off x="8305800" y="6172200"/>
            <a:ext cx="838200" cy="6858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87375" algn="l"/>
              </a:tabLst>
            </a:pP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5, H</a:t>
            </a:r>
            <a:r>
              <a:rPr kumimoji="0" lang="en-US" sz="1400" b="0" i="0" u="none" strike="noStrike" cap="none" normalizeH="0" baseline="0" smtClean="0">
                <a:ln>
                  <a:noFill/>
                </a:ln>
                <a:solidFill>
                  <a:schemeClr val="tx1"/>
                </a:solidFill>
                <a:effectLst/>
                <a:latin typeface="Calibri"/>
                <a:ea typeface="Calibri" pitchFamily="34" charset="0"/>
                <a:cs typeface="Times New Roman" pitchFamily="18" charset="0"/>
              </a:rPr>
              <a:t>ì</a:t>
            </a: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nh th</a:t>
            </a:r>
            <a:r>
              <a:rPr kumimoji="0" lang="en-US" sz="1400" b="0" i="0" u="none" strike="noStrike" cap="none" normalizeH="0" baseline="0" smtClean="0">
                <a:ln>
                  <a:noFill/>
                </a:ln>
                <a:solidFill>
                  <a:schemeClr val="tx1"/>
                </a:solidFill>
                <a:effectLst/>
                <a:latin typeface="Calibri"/>
                <a:ea typeface="Calibri" pitchFamily="34" charset="0"/>
                <a:cs typeface="Times New Roman" pitchFamily="18" charset="0"/>
              </a:rPr>
              <a:t>à</a:t>
            </a: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nh giao tử, Thụ tinh, Thụ phấn, Tạo quả v</a:t>
            </a:r>
            <a:r>
              <a:rPr kumimoji="0" lang="en-US" sz="1400" b="0" i="0" u="none" strike="noStrike" cap="none" normalizeH="0" baseline="0" smtClean="0">
                <a:ln>
                  <a:noFill/>
                </a:ln>
                <a:solidFill>
                  <a:schemeClr val="tx1"/>
                </a:solidFill>
                <a:effectLst/>
                <a:latin typeface="Calibri"/>
                <a:ea typeface="Calibri" pitchFamily="34" charset="0"/>
                <a:cs typeface="Times New Roman" pitchFamily="18" charset="0"/>
              </a:rPr>
              <a:t>à</a:t>
            </a: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hạt , Ph</a:t>
            </a:r>
            <a:r>
              <a:rPr kumimoji="0" lang="en-US" sz="1400" b="0" i="0" u="none" strike="noStrike" cap="none" normalizeH="0" baseline="0" smtClean="0">
                <a:ln>
                  <a:noFill/>
                </a:ln>
                <a:solidFill>
                  <a:schemeClr val="tx1"/>
                </a:solidFill>
                <a:effectLst/>
                <a:latin typeface="Calibri"/>
                <a:ea typeface="Calibri" pitchFamily="34" charset="0"/>
                <a:cs typeface="Times New Roman" pitchFamily="18" charset="0"/>
              </a:rPr>
              <a:t>á</a:t>
            </a: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 triển phôi tạo th</a:t>
            </a:r>
            <a:r>
              <a:rPr kumimoji="0" lang="en-US" sz="1400" b="0" i="0" u="none" strike="noStrike" cap="none" normalizeH="0" baseline="0" smtClean="0">
                <a:ln>
                  <a:noFill/>
                </a:ln>
                <a:solidFill>
                  <a:schemeClr val="tx1"/>
                </a:solidFill>
                <a:effectLst/>
                <a:latin typeface="Calibri"/>
                <a:ea typeface="Calibri" pitchFamily="34" charset="0"/>
                <a:cs typeface="Times New Roman" pitchFamily="18" charset="0"/>
              </a:rPr>
              <a:t>à</a:t>
            </a: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nh cây con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81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333333"/>
                </a:solidFill>
                <a:effectLst/>
                <a:latin typeface="Calibri" pitchFamily="34" charset="0"/>
                <a:ea typeface="Times New Roman" pitchFamily="18" charset="0"/>
                <a:cs typeface="Cambria" pitchFamily="18" charset="0"/>
              </a:rPr>
              <a:t>A. (4) và (5)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40"/>
                                        </p:tgtEl>
                                        <p:attrNameLst>
                                          <p:attrName>style.visibility</p:attrName>
                                        </p:attrNameLst>
                                      </p:cBhvr>
                                      <p:to>
                                        <p:strVal val="visible"/>
                                      </p:to>
                                    </p:set>
                                    <p:anim calcmode="lin" valueType="num">
                                      <p:cBhvr additive="base">
                                        <p:cTn id="7" dur="1000" fill="hold"/>
                                        <p:tgtEl>
                                          <p:spTgt spid="176140"/>
                                        </p:tgtEl>
                                        <p:attrNameLst>
                                          <p:attrName>ppt_x</p:attrName>
                                        </p:attrNameLst>
                                      </p:cBhvr>
                                      <p:tavLst>
                                        <p:tav tm="0">
                                          <p:val>
                                            <p:strVal val="#ppt_x"/>
                                          </p:val>
                                        </p:tav>
                                        <p:tav tm="100000">
                                          <p:val>
                                            <p:strVal val="#ppt_x"/>
                                          </p:val>
                                        </p:tav>
                                      </p:tavLst>
                                    </p:anim>
                                    <p:anim calcmode="lin" valueType="num">
                                      <p:cBhvr additive="base">
                                        <p:cTn id="8" dur="1000" fill="hold"/>
                                        <p:tgtEl>
                                          <p:spTgt spid="176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4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E1D9D76DECD649AF8BEFAAC206169413">
            <a:extLst>
              <a:ext uri="{FF2B5EF4-FFF2-40B4-BE49-F238E27FC236}">
                <a16:creationId xmlns:a16="http://schemas.microsoft.com/office/drawing/2014/main" id="{BFCE2349-3CCD-A744-6454-CA5F0121755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86750" y="0"/>
            <a:ext cx="857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ext Box 3">
            <a:extLst>
              <a:ext uri="{FF2B5EF4-FFF2-40B4-BE49-F238E27FC236}">
                <a16:creationId xmlns:a16="http://schemas.microsoft.com/office/drawing/2014/main" id="{332B30A5-44FB-9E79-73DC-644C94AB7D6C}"/>
              </a:ext>
            </a:extLst>
          </p:cNvPr>
          <p:cNvSpPr txBox="1">
            <a:spLocks noChangeArrowheads="1"/>
          </p:cNvSpPr>
          <p:nvPr/>
        </p:nvSpPr>
        <p:spPr bwMode="auto">
          <a:xfrm>
            <a:off x="533400" y="1066800"/>
            <a:ext cx="88392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800" b="1" dirty="0" smtClean="0"/>
              <a:t>Câu 6: </a:t>
            </a:r>
            <a:r>
              <a:rPr lang="en-US" sz="2800" dirty="0" smtClean="0"/>
              <a:t>Xét các phát biểu sau, phát biểu đúng là</a:t>
            </a:r>
            <a:endParaRPr lang="vi-VN" sz="2800" dirty="0" smtClean="0"/>
          </a:p>
          <a:p>
            <a:pPr>
              <a:spcBef>
                <a:spcPct val="50000"/>
              </a:spcBef>
              <a:buNone/>
            </a:pPr>
            <a:endParaRPr lang="vi-VN" sz="2800" dirty="0" smtClean="0"/>
          </a:p>
          <a:p>
            <a:pPr eaLnBrk="1" hangingPunct="1">
              <a:spcBef>
                <a:spcPct val="50000"/>
              </a:spcBef>
              <a:buFontTx/>
              <a:buNone/>
            </a:pPr>
            <a:endParaRPr lang="en-US" altLang="vi-VN" sz="2800" b="1" dirty="0">
              <a:solidFill>
                <a:srgbClr val="0000FF"/>
              </a:solidFill>
            </a:endParaRPr>
          </a:p>
        </p:txBody>
      </p:sp>
      <p:pic>
        <p:nvPicPr>
          <p:cNvPr id="36868" name="Picture 4" descr="1_070301neody_d_o">
            <a:extLst>
              <a:ext uri="{FF2B5EF4-FFF2-40B4-BE49-F238E27FC236}">
                <a16:creationId xmlns:a16="http://schemas.microsoft.com/office/drawing/2014/main" id="{60469AFD-473A-47B4-2CCC-E896431D4B8B}"/>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62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bl78">
            <a:extLst>
              <a:ext uri="{FF2B5EF4-FFF2-40B4-BE49-F238E27FC236}">
                <a16:creationId xmlns:a16="http://schemas.microsoft.com/office/drawing/2014/main" id="{E4BCBD0D-DB3E-9A0A-61F6-17C1B5A4F7E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134350" y="4314825"/>
            <a:ext cx="85725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WordArt 6">
            <a:extLst>
              <a:ext uri="{FF2B5EF4-FFF2-40B4-BE49-F238E27FC236}">
                <a16:creationId xmlns:a16="http://schemas.microsoft.com/office/drawing/2014/main" id="{C411375B-BCAB-26D2-F0B4-327D00F79EED}"/>
              </a:ext>
            </a:extLst>
          </p:cNvPr>
          <p:cNvSpPr>
            <a:spLocks noChangeArrowheads="1" noChangeShapeType="1" noTextEdit="1"/>
          </p:cNvSpPr>
          <p:nvPr/>
        </p:nvSpPr>
        <p:spPr bwMode="auto">
          <a:xfrm>
            <a:off x="685800" y="304800"/>
            <a:ext cx="7696200" cy="8382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VnTimeH"/>
              </a:rPr>
              <a:t>hoµn thµnh c¸c c©u hái tr¾c nghiÖm sau</a:t>
            </a:r>
          </a:p>
        </p:txBody>
      </p:sp>
      <p:pic>
        <p:nvPicPr>
          <p:cNvPr id="36871" name="Picture 7" descr="D6813819845B4220B39B42C244DE315A">
            <a:extLst>
              <a:ext uri="{FF2B5EF4-FFF2-40B4-BE49-F238E27FC236}">
                <a16:creationId xmlns:a16="http://schemas.microsoft.com/office/drawing/2014/main" id="{3F0C7F60-DC1A-8186-702A-6380E24A8086}"/>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7150" y="4876800"/>
            <a:ext cx="8572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2" name="Text Box 8">
            <a:extLst>
              <a:ext uri="{FF2B5EF4-FFF2-40B4-BE49-F238E27FC236}">
                <a16:creationId xmlns:a16="http://schemas.microsoft.com/office/drawing/2014/main" id="{7CD99BFC-C75A-DCA7-C3EC-A1FA4683BE16}"/>
              </a:ext>
            </a:extLst>
          </p:cNvPr>
          <p:cNvSpPr txBox="1">
            <a:spLocks noChangeArrowheads="1"/>
          </p:cNvSpPr>
          <p:nvPr/>
        </p:nvSpPr>
        <p:spPr bwMode="auto">
          <a:xfrm>
            <a:off x="228600" y="1676400"/>
            <a:ext cx="86106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400" dirty="0" smtClean="0"/>
              <a:t>	A. Hoa là cơ quan sinh sản hữu tính ở thực vật. Hoa lưỡng tính là hoa có cả nhị và nhụy trên cùng một hoa.</a:t>
            </a:r>
            <a:endParaRPr lang="vi-VN" sz="2400" dirty="0" smtClean="0"/>
          </a:p>
          <a:p>
            <a:pPr>
              <a:spcBef>
                <a:spcPct val="50000"/>
              </a:spcBef>
              <a:buNone/>
            </a:pPr>
            <a:endParaRPr lang="en-US" altLang="vi-VN" sz="2400" b="1" dirty="0"/>
          </a:p>
        </p:txBody>
      </p:sp>
      <p:sp>
        <p:nvSpPr>
          <p:cNvPr id="36873" name="Text Box 9">
            <a:extLst>
              <a:ext uri="{FF2B5EF4-FFF2-40B4-BE49-F238E27FC236}">
                <a16:creationId xmlns:a16="http://schemas.microsoft.com/office/drawing/2014/main" id="{B0224D61-4BFB-E54B-CB16-A16CA53D263E}"/>
              </a:ext>
            </a:extLst>
          </p:cNvPr>
          <p:cNvSpPr txBox="1">
            <a:spLocks noChangeArrowheads="1"/>
          </p:cNvSpPr>
          <p:nvPr/>
        </p:nvSpPr>
        <p:spPr bwMode="auto">
          <a:xfrm>
            <a:off x="609600" y="2590800"/>
            <a:ext cx="7924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400" dirty="0" smtClean="0"/>
              <a:t>B. Hoa đơn tính là hoa có cả nhị và nhụy trên cùng một hoa.	</a:t>
            </a:r>
            <a:endParaRPr lang="vi-VN" sz="2400" dirty="0"/>
          </a:p>
        </p:txBody>
      </p:sp>
      <p:sp>
        <p:nvSpPr>
          <p:cNvPr id="36874" name="Text Box 10">
            <a:extLst>
              <a:ext uri="{FF2B5EF4-FFF2-40B4-BE49-F238E27FC236}">
                <a16:creationId xmlns:a16="http://schemas.microsoft.com/office/drawing/2014/main" id="{89E11CF6-1953-88C3-22FC-CFF6199A9BFF}"/>
              </a:ext>
            </a:extLst>
          </p:cNvPr>
          <p:cNvSpPr txBox="1">
            <a:spLocks noChangeArrowheads="1"/>
          </p:cNvSpPr>
          <p:nvPr/>
        </p:nvSpPr>
        <p:spPr bwMode="auto">
          <a:xfrm>
            <a:off x="590550" y="3429000"/>
            <a:ext cx="85534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400" dirty="0" smtClean="0"/>
              <a:t>C. Hạt do phôi phát triển thành. Bầu nhụy phát thành quả chứa hạt</a:t>
            </a:r>
            <a:endParaRPr lang="vi-VN" sz="2400" dirty="0"/>
          </a:p>
        </p:txBody>
      </p:sp>
      <p:sp>
        <p:nvSpPr>
          <p:cNvPr id="36875" name="Text Box 11">
            <a:extLst>
              <a:ext uri="{FF2B5EF4-FFF2-40B4-BE49-F238E27FC236}">
                <a16:creationId xmlns:a16="http://schemas.microsoft.com/office/drawing/2014/main" id="{63F9D114-62D1-D323-4FB6-87FF9887481B}"/>
              </a:ext>
            </a:extLst>
          </p:cNvPr>
          <p:cNvSpPr txBox="1">
            <a:spLocks noChangeArrowheads="1"/>
          </p:cNvSpPr>
          <p:nvPr/>
        </p:nvSpPr>
        <p:spPr bwMode="auto">
          <a:xfrm>
            <a:off x="304800" y="4191000"/>
            <a:ext cx="84582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400" dirty="0" smtClean="0"/>
              <a:t>	D. Thụ tinh là sự chuyển hạt phấn đến đầu nhụy của hoa. Thụ phấn là sự hợp nhất của giao tử đực và giao tử cái tạo thành hợp tử. hợp tử phát triển thành phôi</a:t>
            </a:r>
            <a:endParaRPr lang="vi-VN" sz="2400" dirty="0" smtClean="0"/>
          </a:p>
          <a:p>
            <a:pPr eaLnBrk="1" hangingPunct="1">
              <a:spcBef>
                <a:spcPct val="50000"/>
              </a:spcBef>
              <a:buFontTx/>
              <a:buNone/>
            </a:pPr>
            <a:endParaRPr lang="en-US" altLang="vi-VN" sz="2400" b="1" dirty="0"/>
          </a:p>
        </p:txBody>
      </p:sp>
      <p:sp>
        <p:nvSpPr>
          <p:cNvPr id="176140" name="Oval 12">
            <a:extLst>
              <a:ext uri="{FF2B5EF4-FFF2-40B4-BE49-F238E27FC236}">
                <a16:creationId xmlns:a16="http://schemas.microsoft.com/office/drawing/2014/main" id="{574904DC-7726-C10E-9073-CDEEAE306E0C}"/>
              </a:ext>
            </a:extLst>
          </p:cNvPr>
          <p:cNvSpPr>
            <a:spLocks noChangeArrowheads="1"/>
          </p:cNvSpPr>
          <p:nvPr/>
        </p:nvSpPr>
        <p:spPr bwMode="auto">
          <a:xfrm>
            <a:off x="457200" y="1600200"/>
            <a:ext cx="533400" cy="6096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400" b="1" dirty="0"/>
              <a:t>A</a:t>
            </a:r>
          </a:p>
        </p:txBody>
      </p:sp>
      <p:sp>
        <p:nvSpPr>
          <p:cNvPr id="36877" name="AutoShape 13">
            <a:hlinkClick r:id="" action="ppaction://noaction" highlightClick="1"/>
            <a:extLst>
              <a:ext uri="{FF2B5EF4-FFF2-40B4-BE49-F238E27FC236}">
                <a16:creationId xmlns:a16="http://schemas.microsoft.com/office/drawing/2014/main" id="{8C988FEF-CD14-BE4C-2ECE-E6BF375057B2}"/>
              </a:ext>
            </a:extLst>
          </p:cNvPr>
          <p:cNvSpPr>
            <a:spLocks noChangeArrowheads="1"/>
          </p:cNvSpPr>
          <p:nvPr/>
        </p:nvSpPr>
        <p:spPr bwMode="auto">
          <a:xfrm>
            <a:off x="8305800" y="6172200"/>
            <a:ext cx="838200" cy="6858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40"/>
                                        </p:tgtEl>
                                        <p:attrNameLst>
                                          <p:attrName>style.visibility</p:attrName>
                                        </p:attrNameLst>
                                      </p:cBhvr>
                                      <p:to>
                                        <p:strVal val="visible"/>
                                      </p:to>
                                    </p:set>
                                    <p:anim calcmode="lin" valueType="num">
                                      <p:cBhvr additive="base">
                                        <p:cTn id="7" dur="1000" fill="hold"/>
                                        <p:tgtEl>
                                          <p:spTgt spid="176140"/>
                                        </p:tgtEl>
                                        <p:attrNameLst>
                                          <p:attrName>ppt_x</p:attrName>
                                        </p:attrNameLst>
                                      </p:cBhvr>
                                      <p:tavLst>
                                        <p:tav tm="0">
                                          <p:val>
                                            <p:strVal val="#ppt_x"/>
                                          </p:val>
                                        </p:tav>
                                        <p:tav tm="100000">
                                          <p:val>
                                            <p:strVal val="#ppt_x"/>
                                          </p:val>
                                        </p:tav>
                                      </p:tavLst>
                                    </p:anim>
                                    <p:anim calcmode="lin" valueType="num">
                                      <p:cBhvr additive="base">
                                        <p:cTn id="8" dur="1000" fill="hold"/>
                                        <p:tgtEl>
                                          <p:spTgt spid="176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21495B7B-E333-30E1-8114-3ED28A9F52CC}"/>
              </a:ext>
            </a:extLst>
          </p:cNvPr>
          <p:cNvGrpSpPr>
            <a:grpSpLocks/>
          </p:cNvGrpSpPr>
          <p:nvPr/>
        </p:nvGrpSpPr>
        <p:grpSpPr bwMode="auto">
          <a:xfrm>
            <a:off x="19050" y="0"/>
            <a:ext cx="9124950" cy="381000"/>
            <a:chOff x="0" y="0"/>
            <a:chExt cx="4848" cy="624"/>
          </a:xfrm>
        </p:grpSpPr>
        <p:sp>
          <p:nvSpPr>
            <p:cNvPr id="8246" name="AutoShape 3">
              <a:extLst>
                <a:ext uri="{FF2B5EF4-FFF2-40B4-BE49-F238E27FC236}">
                  <a16:creationId xmlns:a16="http://schemas.microsoft.com/office/drawing/2014/main" id="{5A7101F2-6DA7-EC25-617B-C6B50BD5604B}"/>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dirty="0">
                  <a:solidFill>
                    <a:srgbClr val="0000FF"/>
                  </a:solidFill>
                </a:rPr>
                <a:t>              </a:t>
              </a:r>
              <a:r>
                <a:rPr lang="en-US" altLang="vi-VN" sz="2200" b="1" dirty="0" err="1">
                  <a:solidFill>
                    <a:srgbClr val="0000FF"/>
                  </a:solidFill>
                </a:rPr>
                <a:t>Bài</a:t>
              </a:r>
              <a:r>
                <a:rPr lang="en-US" altLang="vi-VN" sz="2200" b="1" dirty="0">
                  <a:solidFill>
                    <a:srgbClr val="0000FF"/>
                  </a:solidFill>
                </a:rPr>
                <a:t> </a:t>
              </a:r>
              <a:r>
                <a:rPr lang="en-US" altLang="vi-VN" sz="2200" b="1" dirty="0" smtClean="0">
                  <a:solidFill>
                    <a:srgbClr val="0000FF"/>
                  </a:solidFill>
                </a:rPr>
                <a:t>40:   </a:t>
              </a:r>
              <a:r>
                <a:rPr lang="en-US" altLang="vi-VN" sz="2200" b="1" dirty="0">
                  <a:solidFill>
                    <a:srgbClr val="0000FF"/>
                  </a:solidFill>
                </a:rPr>
                <a:t>SINH SẢN HỮU TÍNH Ở </a:t>
              </a:r>
              <a:r>
                <a:rPr lang="en-US" altLang="vi-VN" sz="2200" b="1" dirty="0" smtClean="0">
                  <a:solidFill>
                    <a:srgbClr val="0000FF"/>
                  </a:solidFill>
                </a:rPr>
                <a:t>SINH VẬT</a:t>
              </a:r>
              <a:endParaRPr lang="en-US" altLang="vi-VN" sz="2200" b="1" dirty="0">
                <a:solidFill>
                  <a:srgbClr val="0000FF"/>
                </a:solidFill>
              </a:endParaRPr>
            </a:p>
          </p:txBody>
        </p:sp>
        <p:sp>
          <p:nvSpPr>
            <p:cNvPr id="8247" name="plant">
              <a:extLst>
                <a:ext uri="{FF2B5EF4-FFF2-40B4-BE49-F238E27FC236}">
                  <a16:creationId xmlns:a16="http://schemas.microsoft.com/office/drawing/2014/main" id="{7C29B2D9-2D78-8922-366D-B11912F62967}"/>
                </a:ext>
              </a:extLst>
            </p:cNvPr>
            <p:cNvSpPr>
              <a:spLocks noEditPoints="1" noChangeArrowheads="1"/>
            </p:cNvSpPr>
            <p:nvPr/>
          </p:nvSpPr>
          <p:spPr bwMode="auto">
            <a:xfrm>
              <a:off x="0" y="0"/>
              <a:ext cx="768" cy="577"/>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107 h 21600"/>
                <a:gd name="T26" fmla="*/ 14541 w 21600"/>
                <a:gd name="T27" fmla="*/ 1358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8195" name="Text Box 5">
            <a:extLst>
              <a:ext uri="{FF2B5EF4-FFF2-40B4-BE49-F238E27FC236}">
                <a16:creationId xmlns:a16="http://schemas.microsoft.com/office/drawing/2014/main" id="{2AE97838-F03E-F2EC-15CB-C82419E64FFD}"/>
              </a:ext>
            </a:extLst>
          </p:cNvPr>
          <p:cNvSpPr txBox="1">
            <a:spLocks noChangeArrowheads="1"/>
          </p:cNvSpPr>
          <p:nvPr/>
        </p:nvSpPr>
        <p:spPr bwMode="auto">
          <a:xfrm>
            <a:off x="0" y="3810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sp>
        <p:nvSpPr>
          <p:cNvPr id="8196" name="Text Box 6">
            <a:extLst>
              <a:ext uri="{FF2B5EF4-FFF2-40B4-BE49-F238E27FC236}">
                <a16:creationId xmlns:a16="http://schemas.microsoft.com/office/drawing/2014/main" id="{A1B736CD-88ED-1C6A-97A8-33FD25340785}"/>
              </a:ext>
            </a:extLst>
          </p:cNvPr>
          <p:cNvSpPr txBox="1">
            <a:spLocks noChangeArrowheads="1"/>
          </p:cNvSpPr>
          <p:nvPr/>
        </p:nvSpPr>
        <p:spPr bwMode="auto">
          <a:xfrm>
            <a:off x="-20638" y="874713"/>
            <a:ext cx="4364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a:solidFill>
                  <a:srgbClr val="CC3300"/>
                </a:solidFill>
              </a:rPr>
              <a:t>1. </a:t>
            </a:r>
            <a:r>
              <a:rPr lang="en-US" altLang="vi-VN" sz="2000" b="1" dirty="0" err="1">
                <a:solidFill>
                  <a:srgbClr val="CC3300"/>
                </a:solidFill>
              </a:rPr>
              <a:t>Khái</a:t>
            </a:r>
            <a:r>
              <a:rPr lang="en-US" altLang="vi-VN" sz="2000" b="1" dirty="0">
                <a:solidFill>
                  <a:srgbClr val="CC3300"/>
                </a:solidFill>
              </a:rPr>
              <a:t> </a:t>
            </a:r>
            <a:r>
              <a:rPr lang="en-US" altLang="vi-VN" sz="2000" b="1" dirty="0" err="1">
                <a:solidFill>
                  <a:srgbClr val="CC3300"/>
                </a:solidFill>
              </a:rPr>
              <a:t>niệm</a:t>
            </a:r>
            <a:r>
              <a:rPr lang="en-US" altLang="vi-VN" sz="2000" b="1" dirty="0">
                <a:solidFill>
                  <a:srgbClr val="CC3300"/>
                </a:solidFill>
              </a:rPr>
              <a:t> </a:t>
            </a:r>
            <a:r>
              <a:rPr lang="en-US" altLang="vi-VN" sz="2000" b="1" dirty="0" err="1">
                <a:solidFill>
                  <a:srgbClr val="CC3300"/>
                </a:solidFill>
              </a:rPr>
              <a:t>sinh</a:t>
            </a:r>
            <a:r>
              <a:rPr lang="en-US" altLang="vi-VN" sz="2000" b="1" dirty="0">
                <a:solidFill>
                  <a:srgbClr val="CC3300"/>
                </a:solidFill>
              </a:rPr>
              <a:t> </a:t>
            </a:r>
            <a:r>
              <a:rPr lang="en-US" altLang="vi-VN" sz="2000" b="1" dirty="0" err="1">
                <a:solidFill>
                  <a:srgbClr val="CC3300"/>
                </a:solidFill>
              </a:rPr>
              <a:t>sản</a:t>
            </a:r>
            <a:r>
              <a:rPr lang="en-US" altLang="vi-VN" sz="2000" b="1" dirty="0">
                <a:solidFill>
                  <a:srgbClr val="CC3300"/>
                </a:solidFill>
              </a:rPr>
              <a:t> </a:t>
            </a:r>
            <a:r>
              <a:rPr lang="en-US" altLang="vi-VN" sz="2000" b="1" dirty="0" err="1">
                <a:solidFill>
                  <a:srgbClr val="CC3300"/>
                </a:solidFill>
              </a:rPr>
              <a:t>hữu</a:t>
            </a:r>
            <a:r>
              <a:rPr lang="en-US" altLang="vi-VN" sz="2000" b="1" dirty="0">
                <a:solidFill>
                  <a:srgbClr val="CC3300"/>
                </a:solidFill>
              </a:rPr>
              <a:t> </a:t>
            </a:r>
            <a:r>
              <a:rPr lang="en-US" altLang="vi-VN" sz="2000" b="1" dirty="0" err="1">
                <a:solidFill>
                  <a:srgbClr val="CC3300"/>
                </a:solidFill>
              </a:rPr>
              <a:t>tính</a:t>
            </a:r>
            <a:endParaRPr lang="en-US" altLang="vi-VN" sz="2000" b="1" dirty="0">
              <a:solidFill>
                <a:srgbClr val="CC3300"/>
              </a:solidFill>
            </a:endParaRPr>
          </a:p>
        </p:txBody>
      </p:sp>
      <p:sp>
        <p:nvSpPr>
          <p:cNvPr id="8197" name="Line 7">
            <a:extLst>
              <a:ext uri="{FF2B5EF4-FFF2-40B4-BE49-F238E27FC236}">
                <a16:creationId xmlns:a16="http://schemas.microsoft.com/office/drawing/2014/main" id="{50EF59DE-CFCD-2E1A-B268-E56DD279C8D9}"/>
              </a:ext>
            </a:extLst>
          </p:cNvPr>
          <p:cNvSpPr>
            <a:spLocks noChangeShapeType="1"/>
          </p:cNvSpPr>
          <p:nvPr/>
        </p:nvSpPr>
        <p:spPr bwMode="auto">
          <a:xfrm>
            <a:off x="0" y="0"/>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 name="Line 8">
            <a:extLst>
              <a:ext uri="{FF2B5EF4-FFF2-40B4-BE49-F238E27FC236}">
                <a16:creationId xmlns:a16="http://schemas.microsoft.com/office/drawing/2014/main" id="{E02C8CA2-AE52-48BE-7594-512FC0AB2AB2}"/>
              </a:ext>
            </a:extLst>
          </p:cNvPr>
          <p:cNvSpPr>
            <a:spLocks noChangeShapeType="1"/>
          </p:cNvSpPr>
          <p:nvPr/>
        </p:nvSpPr>
        <p:spPr bwMode="auto">
          <a:xfrm>
            <a:off x="9144000" y="30163"/>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9">
            <a:extLst>
              <a:ext uri="{FF2B5EF4-FFF2-40B4-BE49-F238E27FC236}">
                <a16:creationId xmlns:a16="http://schemas.microsoft.com/office/drawing/2014/main" id="{82D3FADA-3477-4FBA-9F0D-9E05FA4C07D1}"/>
              </a:ext>
            </a:extLst>
          </p:cNvPr>
          <p:cNvGrpSpPr>
            <a:grpSpLocks/>
          </p:cNvGrpSpPr>
          <p:nvPr/>
        </p:nvGrpSpPr>
        <p:grpSpPr bwMode="auto">
          <a:xfrm>
            <a:off x="0" y="1438278"/>
            <a:ext cx="5300663" cy="655639"/>
            <a:chOff x="0" y="906"/>
            <a:chExt cx="3339" cy="413"/>
          </a:xfrm>
        </p:grpSpPr>
        <p:sp>
          <p:nvSpPr>
            <p:cNvPr id="8232" name="Text Box 10">
              <a:extLst>
                <a:ext uri="{FF2B5EF4-FFF2-40B4-BE49-F238E27FC236}">
                  <a16:creationId xmlns:a16="http://schemas.microsoft.com/office/drawing/2014/main" id="{222F1409-A3B1-BF19-E9F5-25CBCBB00C01}"/>
                </a:ext>
              </a:extLst>
            </p:cNvPr>
            <p:cNvSpPr txBox="1">
              <a:spLocks noChangeArrowheads="1"/>
            </p:cNvSpPr>
            <p:nvPr/>
          </p:nvSpPr>
          <p:spPr bwMode="auto">
            <a:xfrm>
              <a:off x="2640" y="912"/>
              <a:ext cx="699"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000" dirty="0" err="1"/>
                <a:t>Cơ</a:t>
              </a:r>
              <a:r>
                <a:rPr lang="en-US" altLang="vi-VN" sz="2000" dirty="0"/>
                <a:t> </a:t>
              </a:r>
              <a:r>
                <a:rPr lang="en-US" altLang="vi-VN" sz="2000" dirty="0" err="1"/>
                <a:t>thể</a:t>
              </a:r>
              <a:r>
                <a:rPr lang="en-US" altLang="vi-VN" sz="2000" dirty="0"/>
                <a:t> </a:t>
              </a:r>
              <a:r>
                <a:rPr lang="en-US" altLang="vi-VN" sz="2000" dirty="0" err="1"/>
                <a:t>mới</a:t>
              </a:r>
              <a:endParaRPr lang="en-US" altLang="vi-VN" sz="2000" dirty="0"/>
            </a:p>
          </p:txBody>
        </p:sp>
        <p:sp>
          <p:nvSpPr>
            <p:cNvPr id="8235" name="Text Box 18">
              <a:extLst>
                <a:ext uri="{FF2B5EF4-FFF2-40B4-BE49-F238E27FC236}">
                  <a16:creationId xmlns:a16="http://schemas.microsoft.com/office/drawing/2014/main" id="{F75336A2-2EFD-5A56-2231-8C561BB3E86A}"/>
                </a:ext>
              </a:extLst>
            </p:cNvPr>
            <p:cNvSpPr txBox="1">
              <a:spLocks noChangeArrowheads="1"/>
            </p:cNvSpPr>
            <p:nvPr/>
          </p:nvSpPr>
          <p:spPr bwMode="auto">
            <a:xfrm>
              <a:off x="672" y="960"/>
              <a:ext cx="2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800" dirty="0"/>
                <a:t>+</a:t>
              </a:r>
            </a:p>
          </p:txBody>
        </p:sp>
        <p:sp>
          <p:nvSpPr>
            <p:cNvPr id="8236" name="Text Box 19">
              <a:extLst>
                <a:ext uri="{FF2B5EF4-FFF2-40B4-BE49-F238E27FC236}">
                  <a16:creationId xmlns:a16="http://schemas.microsoft.com/office/drawing/2014/main" id="{9E95235B-A26F-1A35-F589-BD5E345BE442}"/>
                </a:ext>
              </a:extLst>
            </p:cNvPr>
            <p:cNvSpPr txBox="1">
              <a:spLocks noChangeArrowheads="1"/>
            </p:cNvSpPr>
            <p:nvPr/>
          </p:nvSpPr>
          <p:spPr bwMode="auto">
            <a:xfrm>
              <a:off x="1920" y="960"/>
              <a:ext cx="55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1800" dirty="0" err="1"/>
                <a:t>Hợp</a:t>
              </a:r>
              <a:r>
                <a:rPr lang="en-US" altLang="vi-VN" sz="1800" dirty="0"/>
                <a:t>  </a:t>
              </a:r>
              <a:r>
                <a:rPr lang="en-US" altLang="vi-VN" sz="1800" dirty="0" err="1"/>
                <a:t>tử</a:t>
              </a:r>
              <a:r>
                <a:rPr lang="en-US" altLang="vi-VN" sz="1800" dirty="0"/>
                <a:t> </a:t>
              </a:r>
            </a:p>
          </p:txBody>
        </p:sp>
        <p:sp>
          <p:nvSpPr>
            <p:cNvPr id="8237" name="Text Box 20">
              <a:extLst>
                <a:ext uri="{FF2B5EF4-FFF2-40B4-BE49-F238E27FC236}">
                  <a16:creationId xmlns:a16="http://schemas.microsoft.com/office/drawing/2014/main" id="{9C4574AF-1359-5C3D-C063-783D539812B7}"/>
                </a:ext>
              </a:extLst>
            </p:cNvPr>
            <p:cNvSpPr txBox="1">
              <a:spLocks noChangeArrowheads="1"/>
            </p:cNvSpPr>
            <p:nvPr/>
          </p:nvSpPr>
          <p:spPr bwMode="auto">
            <a:xfrm>
              <a:off x="0" y="906"/>
              <a:ext cx="629"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1800" dirty="0" err="1"/>
                <a:t>Giao</a:t>
              </a:r>
              <a:r>
                <a:rPr lang="en-US" altLang="vi-VN" sz="1800" dirty="0"/>
                <a:t> </a:t>
              </a:r>
              <a:r>
                <a:rPr lang="en-US" altLang="vi-VN" sz="1800" dirty="0" err="1" smtClean="0"/>
                <a:t>tử</a:t>
              </a:r>
              <a:r>
                <a:rPr lang="en-US" altLang="vi-VN" sz="1800" dirty="0" smtClean="0"/>
                <a:t> đực </a:t>
              </a:r>
              <a:endParaRPr lang="en-US" altLang="vi-VN" sz="1800" dirty="0"/>
            </a:p>
          </p:txBody>
        </p:sp>
        <p:sp>
          <p:nvSpPr>
            <p:cNvPr id="8238" name="Text Box 21">
              <a:extLst>
                <a:ext uri="{FF2B5EF4-FFF2-40B4-BE49-F238E27FC236}">
                  <a16:creationId xmlns:a16="http://schemas.microsoft.com/office/drawing/2014/main" id="{7EEBDF8B-B0E6-8E92-78AF-50BF9F850476}"/>
                </a:ext>
              </a:extLst>
            </p:cNvPr>
            <p:cNvSpPr txBox="1">
              <a:spLocks noChangeArrowheads="1"/>
            </p:cNvSpPr>
            <p:nvPr/>
          </p:nvSpPr>
          <p:spPr bwMode="auto">
            <a:xfrm>
              <a:off x="960" y="912"/>
              <a:ext cx="628"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1800" dirty="0" err="1"/>
                <a:t>Giao</a:t>
              </a:r>
              <a:r>
                <a:rPr lang="en-US" altLang="vi-VN" sz="1800" dirty="0"/>
                <a:t> </a:t>
              </a:r>
              <a:r>
                <a:rPr lang="en-US" altLang="vi-VN" sz="1800" dirty="0" err="1"/>
                <a:t>tử</a:t>
              </a:r>
              <a:r>
                <a:rPr lang="en-US" altLang="vi-VN" sz="1800" dirty="0"/>
                <a:t> </a:t>
              </a:r>
              <a:r>
                <a:rPr lang="en-US" altLang="vi-VN" sz="1800" dirty="0" err="1" smtClean="0"/>
                <a:t>cái</a:t>
              </a:r>
              <a:endParaRPr lang="en-US" altLang="vi-VN" sz="1800" dirty="0"/>
            </a:p>
          </p:txBody>
        </p:sp>
        <p:sp>
          <p:nvSpPr>
            <p:cNvPr id="8239" name="Line 22">
              <a:extLst>
                <a:ext uri="{FF2B5EF4-FFF2-40B4-BE49-F238E27FC236}">
                  <a16:creationId xmlns:a16="http://schemas.microsoft.com/office/drawing/2014/main" id="{A4E52424-9DFB-5BB4-E6CE-E46BAE67A8DB}"/>
                </a:ext>
              </a:extLst>
            </p:cNvPr>
            <p:cNvSpPr>
              <a:spLocks noChangeShapeType="1"/>
            </p:cNvSpPr>
            <p:nvPr/>
          </p:nvSpPr>
          <p:spPr bwMode="auto">
            <a:xfrm>
              <a:off x="1604" y="1034"/>
              <a:ext cx="29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40" name="Line 23">
              <a:extLst>
                <a:ext uri="{FF2B5EF4-FFF2-40B4-BE49-F238E27FC236}">
                  <a16:creationId xmlns:a16="http://schemas.microsoft.com/office/drawing/2014/main" id="{98F6D15B-6C6C-3B4C-E89E-248C72D6277B}"/>
                </a:ext>
              </a:extLst>
            </p:cNvPr>
            <p:cNvSpPr>
              <a:spLocks noChangeShapeType="1"/>
            </p:cNvSpPr>
            <p:nvPr/>
          </p:nvSpPr>
          <p:spPr bwMode="auto">
            <a:xfrm>
              <a:off x="2468" y="1023"/>
              <a:ext cx="291"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8200" name="Line 24">
            <a:extLst>
              <a:ext uri="{FF2B5EF4-FFF2-40B4-BE49-F238E27FC236}">
                <a16:creationId xmlns:a16="http://schemas.microsoft.com/office/drawing/2014/main" id="{C9B3E3C2-6FE0-6F38-45CA-64690B30AE8E}"/>
              </a:ext>
            </a:extLst>
          </p:cNvPr>
          <p:cNvSpPr>
            <a:spLocks noChangeShapeType="1"/>
          </p:cNvSpPr>
          <p:nvPr/>
        </p:nvSpPr>
        <p:spPr bwMode="auto">
          <a:xfrm flipH="1">
            <a:off x="5072380" y="457200"/>
            <a:ext cx="45719" cy="64008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3561" name="Oval 25">
            <a:extLst>
              <a:ext uri="{FF2B5EF4-FFF2-40B4-BE49-F238E27FC236}">
                <a16:creationId xmlns:a16="http://schemas.microsoft.com/office/drawing/2014/main" id="{D96C9618-2C7F-BAEE-948A-60F3DB95135B}"/>
              </a:ext>
            </a:extLst>
          </p:cNvPr>
          <p:cNvSpPr>
            <a:spLocks noChangeArrowheads="1"/>
          </p:cNvSpPr>
          <p:nvPr/>
        </p:nvSpPr>
        <p:spPr bwMode="auto">
          <a:xfrm>
            <a:off x="5726113" y="2501900"/>
            <a:ext cx="141287" cy="198438"/>
          </a:xfrm>
          <a:prstGeom prst="ellipse">
            <a:avLst/>
          </a:prstGeom>
          <a:gradFill rotWithShape="1">
            <a:gsLst>
              <a:gs pos="0">
                <a:srgbClr val="765E00"/>
              </a:gs>
              <a:gs pos="100000">
                <a:srgbClr val="FFCC00"/>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93562" name="Text Box 26">
            <a:extLst>
              <a:ext uri="{FF2B5EF4-FFF2-40B4-BE49-F238E27FC236}">
                <a16:creationId xmlns:a16="http://schemas.microsoft.com/office/drawing/2014/main" id="{A2255A3C-1F85-83C1-12DB-79A1E037D493}"/>
              </a:ext>
            </a:extLst>
          </p:cNvPr>
          <p:cNvSpPr txBox="1">
            <a:spLocks noChangeArrowheads="1"/>
          </p:cNvSpPr>
          <p:nvPr/>
        </p:nvSpPr>
        <p:spPr bwMode="auto">
          <a:xfrm>
            <a:off x="5181600" y="1295400"/>
            <a:ext cx="135096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400" dirty="0" err="1"/>
              <a:t>Giao</a:t>
            </a:r>
            <a:r>
              <a:rPr lang="en-US" altLang="vi-VN" sz="2400" dirty="0"/>
              <a:t> </a:t>
            </a:r>
            <a:r>
              <a:rPr lang="en-US" altLang="vi-VN" sz="2400" dirty="0" err="1"/>
              <a:t>tử</a:t>
            </a:r>
            <a:r>
              <a:rPr lang="en-US" altLang="vi-VN" sz="2400" dirty="0"/>
              <a:t> đực </a:t>
            </a:r>
          </a:p>
        </p:txBody>
      </p:sp>
      <p:grpSp>
        <p:nvGrpSpPr>
          <p:cNvPr id="4" name="Group 27">
            <a:extLst>
              <a:ext uri="{FF2B5EF4-FFF2-40B4-BE49-F238E27FC236}">
                <a16:creationId xmlns:a16="http://schemas.microsoft.com/office/drawing/2014/main" id="{D0020259-A64A-BC42-C1BF-29E021BF53F6}"/>
              </a:ext>
            </a:extLst>
          </p:cNvPr>
          <p:cNvGrpSpPr>
            <a:grpSpLocks/>
          </p:cNvGrpSpPr>
          <p:nvPr/>
        </p:nvGrpSpPr>
        <p:grpSpPr bwMode="auto">
          <a:xfrm>
            <a:off x="8305800" y="2349500"/>
            <a:ext cx="214313" cy="450850"/>
            <a:chOff x="2605" y="4019"/>
            <a:chExt cx="192" cy="288"/>
          </a:xfrm>
        </p:grpSpPr>
        <p:grpSp>
          <p:nvGrpSpPr>
            <p:cNvPr id="5" name="Group 28">
              <a:extLst>
                <a:ext uri="{FF2B5EF4-FFF2-40B4-BE49-F238E27FC236}">
                  <a16:creationId xmlns:a16="http://schemas.microsoft.com/office/drawing/2014/main" id="{A3F49BD9-9529-0324-384A-B6870AD6427C}"/>
                </a:ext>
              </a:extLst>
            </p:cNvPr>
            <p:cNvGrpSpPr>
              <a:grpSpLocks/>
            </p:cNvGrpSpPr>
            <p:nvPr/>
          </p:nvGrpSpPr>
          <p:grpSpPr bwMode="auto">
            <a:xfrm>
              <a:off x="2605" y="4019"/>
              <a:ext cx="192" cy="288"/>
              <a:chOff x="1536" y="768"/>
              <a:chExt cx="1824" cy="2472"/>
            </a:xfrm>
          </p:grpSpPr>
          <p:grpSp>
            <p:nvGrpSpPr>
              <p:cNvPr id="6" name="Group 29">
                <a:extLst>
                  <a:ext uri="{FF2B5EF4-FFF2-40B4-BE49-F238E27FC236}">
                    <a16:creationId xmlns:a16="http://schemas.microsoft.com/office/drawing/2014/main" id="{0E810563-18C4-A4AC-51EB-80CF029B49E3}"/>
                  </a:ext>
                </a:extLst>
              </p:cNvPr>
              <p:cNvGrpSpPr>
                <a:grpSpLocks/>
              </p:cNvGrpSpPr>
              <p:nvPr/>
            </p:nvGrpSpPr>
            <p:grpSpPr bwMode="auto">
              <a:xfrm>
                <a:off x="1536" y="768"/>
                <a:ext cx="1824" cy="2472"/>
                <a:chOff x="1536" y="768"/>
                <a:chExt cx="1824" cy="2472"/>
              </a:xfrm>
            </p:grpSpPr>
            <p:sp>
              <p:nvSpPr>
                <p:cNvPr id="8230" name="Freeform 30">
                  <a:extLst>
                    <a:ext uri="{FF2B5EF4-FFF2-40B4-BE49-F238E27FC236}">
                      <a16:creationId xmlns:a16="http://schemas.microsoft.com/office/drawing/2014/main" id="{C14AE355-3B15-C626-FD03-4CA4AB7F4E1A}"/>
                    </a:ext>
                  </a:extLst>
                </p:cNvPr>
                <p:cNvSpPr>
                  <a:spLocks/>
                </p:cNvSpPr>
                <p:nvPr/>
              </p:nvSpPr>
              <p:spPr bwMode="auto">
                <a:xfrm>
                  <a:off x="1536" y="768"/>
                  <a:ext cx="912" cy="2472"/>
                </a:xfrm>
                <a:custGeom>
                  <a:avLst/>
                  <a:gdLst>
                    <a:gd name="T0" fmla="*/ 0 w 912"/>
                    <a:gd name="T1" fmla="*/ 0 h 2472"/>
                    <a:gd name="T2" fmla="*/ 288 w 912"/>
                    <a:gd name="T3" fmla="*/ 336 h 2472"/>
                    <a:gd name="T4" fmla="*/ 240 w 912"/>
                    <a:gd name="T5" fmla="*/ 864 h 2472"/>
                    <a:gd name="T6" fmla="*/ 48 w 912"/>
                    <a:gd name="T7" fmla="*/ 1488 h 2472"/>
                    <a:gd name="T8" fmla="*/ 96 w 912"/>
                    <a:gd name="T9" fmla="*/ 2016 h 2472"/>
                    <a:gd name="T10" fmla="*/ 624 w 912"/>
                    <a:gd name="T11" fmla="*/ 2400 h 2472"/>
                    <a:gd name="T12" fmla="*/ 912 w 912"/>
                    <a:gd name="T13" fmla="*/ 2448 h 2472"/>
                    <a:gd name="T14" fmla="*/ 0 60000 65536"/>
                    <a:gd name="T15" fmla="*/ 0 60000 65536"/>
                    <a:gd name="T16" fmla="*/ 0 60000 65536"/>
                    <a:gd name="T17" fmla="*/ 0 60000 65536"/>
                    <a:gd name="T18" fmla="*/ 0 60000 65536"/>
                    <a:gd name="T19" fmla="*/ 0 60000 65536"/>
                    <a:gd name="T20" fmla="*/ 0 60000 65536"/>
                    <a:gd name="T21" fmla="*/ 0 w 912"/>
                    <a:gd name="T22" fmla="*/ 0 h 2472"/>
                    <a:gd name="T23" fmla="*/ 912 w 912"/>
                    <a:gd name="T24" fmla="*/ 2472 h 24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2" h="2472">
                      <a:moveTo>
                        <a:pt x="0" y="0"/>
                      </a:moveTo>
                      <a:cubicBezTo>
                        <a:pt x="124" y="96"/>
                        <a:pt x="248" y="192"/>
                        <a:pt x="288" y="336"/>
                      </a:cubicBezTo>
                      <a:cubicBezTo>
                        <a:pt x="328" y="480"/>
                        <a:pt x="280" y="672"/>
                        <a:pt x="240" y="864"/>
                      </a:cubicBezTo>
                      <a:cubicBezTo>
                        <a:pt x="200" y="1056"/>
                        <a:pt x="72" y="1296"/>
                        <a:pt x="48" y="1488"/>
                      </a:cubicBezTo>
                      <a:cubicBezTo>
                        <a:pt x="24" y="1680"/>
                        <a:pt x="0" y="1864"/>
                        <a:pt x="96" y="2016"/>
                      </a:cubicBezTo>
                      <a:cubicBezTo>
                        <a:pt x="192" y="2168"/>
                        <a:pt x="488" y="2328"/>
                        <a:pt x="624" y="2400"/>
                      </a:cubicBezTo>
                      <a:cubicBezTo>
                        <a:pt x="760" y="2472"/>
                        <a:pt x="864" y="2432"/>
                        <a:pt x="912" y="24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31" name="Freeform 31">
                  <a:extLst>
                    <a:ext uri="{FF2B5EF4-FFF2-40B4-BE49-F238E27FC236}">
                      <a16:creationId xmlns:a16="http://schemas.microsoft.com/office/drawing/2014/main" id="{9327A70D-ED05-13BB-BE42-FB5946EB71BF}"/>
                    </a:ext>
                  </a:extLst>
                </p:cNvPr>
                <p:cNvSpPr>
                  <a:spLocks/>
                </p:cNvSpPr>
                <p:nvPr/>
              </p:nvSpPr>
              <p:spPr bwMode="auto">
                <a:xfrm flipH="1">
                  <a:off x="2448" y="768"/>
                  <a:ext cx="912" cy="2472"/>
                </a:xfrm>
                <a:custGeom>
                  <a:avLst/>
                  <a:gdLst>
                    <a:gd name="T0" fmla="*/ 0 w 912"/>
                    <a:gd name="T1" fmla="*/ 0 h 2472"/>
                    <a:gd name="T2" fmla="*/ 288 w 912"/>
                    <a:gd name="T3" fmla="*/ 336 h 2472"/>
                    <a:gd name="T4" fmla="*/ 240 w 912"/>
                    <a:gd name="T5" fmla="*/ 864 h 2472"/>
                    <a:gd name="T6" fmla="*/ 48 w 912"/>
                    <a:gd name="T7" fmla="*/ 1488 h 2472"/>
                    <a:gd name="T8" fmla="*/ 96 w 912"/>
                    <a:gd name="T9" fmla="*/ 2016 h 2472"/>
                    <a:gd name="T10" fmla="*/ 624 w 912"/>
                    <a:gd name="T11" fmla="*/ 2400 h 2472"/>
                    <a:gd name="T12" fmla="*/ 912 w 912"/>
                    <a:gd name="T13" fmla="*/ 2448 h 2472"/>
                    <a:gd name="T14" fmla="*/ 0 60000 65536"/>
                    <a:gd name="T15" fmla="*/ 0 60000 65536"/>
                    <a:gd name="T16" fmla="*/ 0 60000 65536"/>
                    <a:gd name="T17" fmla="*/ 0 60000 65536"/>
                    <a:gd name="T18" fmla="*/ 0 60000 65536"/>
                    <a:gd name="T19" fmla="*/ 0 60000 65536"/>
                    <a:gd name="T20" fmla="*/ 0 60000 65536"/>
                    <a:gd name="T21" fmla="*/ 0 w 912"/>
                    <a:gd name="T22" fmla="*/ 0 h 2472"/>
                    <a:gd name="T23" fmla="*/ 912 w 912"/>
                    <a:gd name="T24" fmla="*/ 2472 h 24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2" h="2472">
                      <a:moveTo>
                        <a:pt x="0" y="0"/>
                      </a:moveTo>
                      <a:cubicBezTo>
                        <a:pt x="124" y="96"/>
                        <a:pt x="248" y="192"/>
                        <a:pt x="288" y="336"/>
                      </a:cubicBezTo>
                      <a:cubicBezTo>
                        <a:pt x="328" y="480"/>
                        <a:pt x="280" y="672"/>
                        <a:pt x="240" y="864"/>
                      </a:cubicBezTo>
                      <a:cubicBezTo>
                        <a:pt x="200" y="1056"/>
                        <a:pt x="72" y="1296"/>
                        <a:pt x="48" y="1488"/>
                      </a:cubicBezTo>
                      <a:cubicBezTo>
                        <a:pt x="24" y="1680"/>
                        <a:pt x="0" y="1864"/>
                        <a:pt x="96" y="2016"/>
                      </a:cubicBezTo>
                      <a:cubicBezTo>
                        <a:pt x="192" y="2168"/>
                        <a:pt x="488" y="2328"/>
                        <a:pt x="624" y="2400"/>
                      </a:cubicBezTo>
                      <a:cubicBezTo>
                        <a:pt x="760" y="2472"/>
                        <a:pt x="864" y="2432"/>
                        <a:pt x="912" y="24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7" name="Group 32">
                <a:extLst>
                  <a:ext uri="{FF2B5EF4-FFF2-40B4-BE49-F238E27FC236}">
                    <a16:creationId xmlns:a16="http://schemas.microsoft.com/office/drawing/2014/main" id="{EBA19494-7467-4954-F666-E572C28D21B2}"/>
                  </a:ext>
                </a:extLst>
              </p:cNvPr>
              <p:cNvGrpSpPr>
                <a:grpSpLocks/>
              </p:cNvGrpSpPr>
              <p:nvPr/>
            </p:nvGrpSpPr>
            <p:grpSpPr bwMode="auto">
              <a:xfrm>
                <a:off x="1714" y="773"/>
                <a:ext cx="1480" cy="2303"/>
                <a:chOff x="1536" y="768"/>
                <a:chExt cx="1824" cy="2472"/>
              </a:xfrm>
            </p:grpSpPr>
            <p:sp>
              <p:nvSpPr>
                <p:cNvPr id="8228" name="Freeform 33">
                  <a:extLst>
                    <a:ext uri="{FF2B5EF4-FFF2-40B4-BE49-F238E27FC236}">
                      <a16:creationId xmlns:a16="http://schemas.microsoft.com/office/drawing/2014/main" id="{D824BDD5-E89A-E894-624A-09039633CEF5}"/>
                    </a:ext>
                  </a:extLst>
                </p:cNvPr>
                <p:cNvSpPr>
                  <a:spLocks/>
                </p:cNvSpPr>
                <p:nvPr/>
              </p:nvSpPr>
              <p:spPr bwMode="auto">
                <a:xfrm>
                  <a:off x="1536" y="768"/>
                  <a:ext cx="912" cy="2472"/>
                </a:xfrm>
                <a:custGeom>
                  <a:avLst/>
                  <a:gdLst>
                    <a:gd name="T0" fmla="*/ 0 w 912"/>
                    <a:gd name="T1" fmla="*/ 0 h 2472"/>
                    <a:gd name="T2" fmla="*/ 288 w 912"/>
                    <a:gd name="T3" fmla="*/ 336 h 2472"/>
                    <a:gd name="T4" fmla="*/ 240 w 912"/>
                    <a:gd name="T5" fmla="*/ 864 h 2472"/>
                    <a:gd name="T6" fmla="*/ 48 w 912"/>
                    <a:gd name="T7" fmla="*/ 1488 h 2472"/>
                    <a:gd name="T8" fmla="*/ 96 w 912"/>
                    <a:gd name="T9" fmla="*/ 2016 h 2472"/>
                    <a:gd name="T10" fmla="*/ 624 w 912"/>
                    <a:gd name="T11" fmla="*/ 2400 h 2472"/>
                    <a:gd name="T12" fmla="*/ 912 w 912"/>
                    <a:gd name="T13" fmla="*/ 2448 h 2472"/>
                    <a:gd name="T14" fmla="*/ 0 60000 65536"/>
                    <a:gd name="T15" fmla="*/ 0 60000 65536"/>
                    <a:gd name="T16" fmla="*/ 0 60000 65536"/>
                    <a:gd name="T17" fmla="*/ 0 60000 65536"/>
                    <a:gd name="T18" fmla="*/ 0 60000 65536"/>
                    <a:gd name="T19" fmla="*/ 0 60000 65536"/>
                    <a:gd name="T20" fmla="*/ 0 60000 65536"/>
                    <a:gd name="T21" fmla="*/ 0 w 912"/>
                    <a:gd name="T22" fmla="*/ 0 h 2472"/>
                    <a:gd name="T23" fmla="*/ 912 w 912"/>
                    <a:gd name="T24" fmla="*/ 2472 h 24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2" h="2472">
                      <a:moveTo>
                        <a:pt x="0" y="0"/>
                      </a:moveTo>
                      <a:cubicBezTo>
                        <a:pt x="124" y="96"/>
                        <a:pt x="248" y="192"/>
                        <a:pt x="288" y="336"/>
                      </a:cubicBezTo>
                      <a:cubicBezTo>
                        <a:pt x="328" y="480"/>
                        <a:pt x="280" y="672"/>
                        <a:pt x="240" y="864"/>
                      </a:cubicBezTo>
                      <a:cubicBezTo>
                        <a:pt x="200" y="1056"/>
                        <a:pt x="72" y="1296"/>
                        <a:pt x="48" y="1488"/>
                      </a:cubicBezTo>
                      <a:cubicBezTo>
                        <a:pt x="24" y="1680"/>
                        <a:pt x="0" y="1864"/>
                        <a:pt x="96" y="2016"/>
                      </a:cubicBezTo>
                      <a:cubicBezTo>
                        <a:pt x="192" y="2168"/>
                        <a:pt x="488" y="2328"/>
                        <a:pt x="624" y="2400"/>
                      </a:cubicBezTo>
                      <a:cubicBezTo>
                        <a:pt x="760" y="2472"/>
                        <a:pt x="864" y="2432"/>
                        <a:pt x="912" y="24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29" name="Freeform 34">
                  <a:extLst>
                    <a:ext uri="{FF2B5EF4-FFF2-40B4-BE49-F238E27FC236}">
                      <a16:creationId xmlns:a16="http://schemas.microsoft.com/office/drawing/2014/main" id="{1D543070-830A-A15A-C224-C757815FB49F}"/>
                    </a:ext>
                  </a:extLst>
                </p:cNvPr>
                <p:cNvSpPr>
                  <a:spLocks/>
                </p:cNvSpPr>
                <p:nvPr/>
              </p:nvSpPr>
              <p:spPr bwMode="auto">
                <a:xfrm flipH="1">
                  <a:off x="2448" y="768"/>
                  <a:ext cx="912" cy="2472"/>
                </a:xfrm>
                <a:custGeom>
                  <a:avLst/>
                  <a:gdLst>
                    <a:gd name="T0" fmla="*/ 0 w 912"/>
                    <a:gd name="T1" fmla="*/ 0 h 2472"/>
                    <a:gd name="T2" fmla="*/ 288 w 912"/>
                    <a:gd name="T3" fmla="*/ 336 h 2472"/>
                    <a:gd name="T4" fmla="*/ 240 w 912"/>
                    <a:gd name="T5" fmla="*/ 864 h 2472"/>
                    <a:gd name="T6" fmla="*/ 48 w 912"/>
                    <a:gd name="T7" fmla="*/ 1488 h 2472"/>
                    <a:gd name="T8" fmla="*/ 96 w 912"/>
                    <a:gd name="T9" fmla="*/ 2016 h 2472"/>
                    <a:gd name="T10" fmla="*/ 624 w 912"/>
                    <a:gd name="T11" fmla="*/ 2400 h 2472"/>
                    <a:gd name="T12" fmla="*/ 912 w 912"/>
                    <a:gd name="T13" fmla="*/ 2448 h 2472"/>
                    <a:gd name="T14" fmla="*/ 0 60000 65536"/>
                    <a:gd name="T15" fmla="*/ 0 60000 65536"/>
                    <a:gd name="T16" fmla="*/ 0 60000 65536"/>
                    <a:gd name="T17" fmla="*/ 0 60000 65536"/>
                    <a:gd name="T18" fmla="*/ 0 60000 65536"/>
                    <a:gd name="T19" fmla="*/ 0 60000 65536"/>
                    <a:gd name="T20" fmla="*/ 0 60000 65536"/>
                    <a:gd name="T21" fmla="*/ 0 w 912"/>
                    <a:gd name="T22" fmla="*/ 0 h 2472"/>
                    <a:gd name="T23" fmla="*/ 912 w 912"/>
                    <a:gd name="T24" fmla="*/ 2472 h 24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2" h="2472">
                      <a:moveTo>
                        <a:pt x="0" y="0"/>
                      </a:moveTo>
                      <a:cubicBezTo>
                        <a:pt x="124" y="96"/>
                        <a:pt x="248" y="192"/>
                        <a:pt x="288" y="336"/>
                      </a:cubicBezTo>
                      <a:cubicBezTo>
                        <a:pt x="328" y="480"/>
                        <a:pt x="280" y="672"/>
                        <a:pt x="240" y="864"/>
                      </a:cubicBezTo>
                      <a:cubicBezTo>
                        <a:pt x="200" y="1056"/>
                        <a:pt x="72" y="1296"/>
                        <a:pt x="48" y="1488"/>
                      </a:cubicBezTo>
                      <a:cubicBezTo>
                        <a:pt x="24" y="1680"/>
                        <a:pt x="0" y="1864"/>
                        <a:pt x="96" y="2016"/>
                      </a:cubicBezTo>
                      <a:cubicBezTo>
                        <a:pt x="192" y="2168"/>
                        <a:pt x="488" y="2328"/>
                        <a:pt x="624" y="2400"/>
                      </a:cubicBezTo>
                      <a:cubicBezTo>
                        <a:pt x="760" y="2472"/>
                        <a:pt x="864" y="2432"/>
                        <a:pt x="912" y="24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226" name="Line 35">
                <a:extLst>
                  <a:ext uri="{FF2B5EF4-FFF2-40B4-BE49-F238E27FC236}">
                    <a16:creationId xmlns:a16="http://schemas.microsoft.com/office/drawing/2014/main" id="{EE57B576-DAEF-503B-9A2E-292C4EB907E9}"/>
                  </a:ext>
                </a:extLst>
              </p:cNvPr>
              <p:cNvSpPr>
                <a:spLocks noChangeShapeType="1"/>
              </p:cNvSpPr>
              <p:nvPr/>
            </p:nvSpPr>
            <p:spPr bwMode="auto">
              <a:xfrm>
                <a:off x="1549" y="768"/>
                <a:ext cx="1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7" name="Line 36">
                <a:extLst>
                  <a:ext uri="{FF2B5EF4-FFF2-40B4-BE49-F238E27FC236}">
                    <a16:creationId xmlns:a16="http://schemas.microsoft.com/office/drawing/2014/main" id="{66F54510-A3A7-B574-BF2B-F3315C8C2B94}"/>
                  </a:ext>
                </a:extLst>
              </p:cNvPr>
              <p:cNvSpPr>
                <a:spLocks noChangeShapeType="1"/>
              </p:cNvSpPr>
              <p:nvPr/>
            </p:nvSpPr>
            <p:spPr bwMode="auto">
              <a:xfrm>
                <a:off x="3201" y="777"/>
                <a:ext cx="1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23" name="Oval 37">
              <a:extLst>
                <a:ext uri="{FF2B5EF4-FFF2-40B4-BE49-F238E27FC236}">
                  <a16:creationId xmlns:a16="http://schemas.microsoft.com/office/drawing/2014/main" id="{F35A21DB-7182-316E-7B81-304B7F99CE85}"/>
                </a:ext>
              </a:extLst>
            </p:cNvPr>
            <p:cNvSpPr>
              <a:spLocks noChangeArrowheads="1"/>
            </p:cNvSpPr>
            <p:nvPr/>
          </p:nvSpPr>
          <p:spPr bwMode="auto">
            <a:xfrm>
              <a:off x="2631" y="4141"/>
              <a:ext cx="127" cy="127"/>
            </a:xfrm>
            <a:prstGeom prst="ellipse">
              <a:avLst/>
            </a:prstGeom>
            <a:gradFill rotWithShape="1">
              <a:gsLst>
                <a:gs pos="0">
                  <a:srgbClr val="2F5E76"/>
                </a:gs>
                <a:gs pos="100000">
                  <a:srgbClr val="66CCFF"/>
                </a:gs>
              </a:gsLst>
              <a:lin ang="18900000" scaled="1"/>
            </a:gradFill>
            <a:ln w="9525">
              <a:solidFill>
                <a:srgbClr val="66CCFF"/>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sp>
        <p:nvSpPr>
          <p:cNvPr id="193574" name="Text Box 38">
            <a:extLst>
              <a:ext uri="{FF2B5EF4-FFF2-40B4-BE49-F238E27FC236}">
                <a16:creationId xmlns:a16="http://schemas.microsoft.com/office/drawing/2014/main" id="{8C9D007D-6724-7D88-A4ED-DF3DDC598CED}"/>
              </a:ext>
            </a:extLst>
          </p:cNvPr>
          <p:cNvSpPr txBox="1">
            <a:spLocks noChangeArrowheads="1"/>
          </p:cNvSpPr>
          <p:nvPr/>
        </p:nvSpPr>
        <p:spPr bwMode="auto">
          <a:xfrm>
            <a:off x="7747000" y="1143000"/>
            <a:ext cx="1397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400" dirty="0" err="1"/>
              <a:t>Giao</a:t>
            </a:r>
            <a:r>
              <a:rPr lang="en-US" altLang="vi-VN" sz="2400" dirty="0"/>
              <a:t> </a:t>
            </a:r>
            <a:r>
              <a:rPr lang="en-US" altLang="vi-VN" sz="2400" dirty="0" err="1"/>
              <a:t>tử</a:t>
            </a:r>
            <a:r>
              <a:rPr lang="en-US" altLang="vi-VN" sz="2400" dirty="0"/>
              <a:t> </a:t>
            </a:r>
            <a:r>
              <a:rPr lang="en-US" altLang="vi-VN" sz="2400" dirty="0" err="1"/>
              <a:t>cái</a:t>
            </a:r>
            <a:r>
              <a:rPr lang="en-US" altLang="vi-VN" sz="2400" dirty="0"/>
              <a:t> </a:t>
            </a:r>
          </a:p>
        </p:txBody>
      </p:sp>
      <p:sp>
        <p:nvSpPr>
          <p:cNvPr id="193575" name="Text Box 39">
            <a:extLst>
              <a:ext uri="{FF2B5EF4-FFF2-40B4-BE49-F238E27FC236}">
                <a16:creationId xmlns:a16="http://schemas.microsoft.com/office/drawing/2014/main" id="{58B7C1A3-2CE5-40FB-CA3F-7A89F199DB58}"/>
              </a:ext>
            </a:extLst>
          </p:cNvPr>
          <p:cNvSpPr txBox="1">
            <a:spLocks noChangeArrowheads="1"/>
          </p:cNvSpPr>
          <p:nvPr/>
        </p:nvSpPr>
        <p:spPr bwMode="auto">
          <a:xfrm>
            <a:off x="6208713" y="3597275"/>
            <a:ext cx="20970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400" dirty="0" err="1"/>
              <a:t>Hợp</a:t>
            </a:r>
            <a:r>
              <a:rPr lang="en-US" altLang="vi-VN" sz="2400" dirty="0"/>
              <a:t> </a:t>
            </a:r>
            <a:r>
              <a:rPr lang="en-US" altLang="vi-VN" sz="2400" dirty="0" err="1"/>
              <a:t>tử</a:t>
            </a:r>
            <a:r>
              <a:rPr lang="en-US" altLang="vi-VN" sz="2400" dirty="0"/>
              <a:t> </a:t>
            </a:r>
          </a:p>
        </p:txBody>
      </p:sp>
      <p:grpSp>
        <p:nvGrpSpPr>
          <p:cNvPr id="8" name="Group 40">
            <a:extLst>
              <a:ext uri="{FF2B5EF4-FFF2-40B4-BE49-F238E27FC236}">
                <a16:creationId xmlns:a16="http://schemas.microsoft.com/office/drawing/2014/main" id="{26D5F80C-EE4C-52EA-9D7B-E20A5DEE3E35}"/>
              </a:ext>
            </a:extLst>
          </p:cNvPr>
          <p:cNvGrpSpPr>
            <a:grpSpLocks/>
          </p:cNvGrpSpPr>
          <p:nvPr/>
        </p:nvGrpSpPr>
        <p:grpSpPr bwMode="auto">
          <a:xfrm>
            <a:off x="7086600" y="3132138"/>
            <a:ext cx="217488" cy="525462"/>
            <a:chOff x="1824" y="3984"/>
            <a:chExt cx="195" cy="336"/>
          </a:xfrm>
        </p:grpSpPr>
        <p:grpSp>
          <p:nvGrpSpPr>
            <p:cNvPr id="9" name="Group 41">
              <a:extLst>
                <a:ext uri="{FF2B5EF4-FFF2-40B4-BE49-F238E27FC236}">
                  <a16:creationId xmlns:a16="http://schemas.microsoft.com/office/drawing/2014/main" id="{692DBF19-E32F-16F4-07A8-633AE68F4D55}"/>
                </a:ext>
              </a:extLst>
            </p:cNvPr>
            <p:cNvGrpSpPr>
              <a:grpSpLocks/>
            </p:cNvGrpSpPr>
            <p:nvPr/>
          </p:nvGrpSpPr>
          <p:grpSpPr bwMode="auto">
            <a:xfrm>
              <a:off x="1824" y="3984"/>
              <a:ext cx="195" cy="336"/>
              <a:chOff x="1536" y="720"/>
              <a:chExt cx="195" cy="336"/>
            </a:xfrm>
          </p:grpSpPr>
          <p:grpSp>
            <p:nvGrpSpPr>
              <p:cNvPr id="10" name="Group 42">
                <a:extLst>
                  <a:ext uri="{FF2B5EF4-FFF2-40B4-BE49-F238E27FC236}">
                    <a16:creationId xmlns:a16="http://schemas.microsoft.com/office/drawing/2014/main" id="{6D4C6721-2501-6657-6EA4-462F0CF9B62C}"/>
                  </a:ext>
                </a:extLst>
              </p:cNvPr>
              <p:cNvGrpSpPr>
                <a:grpSpLocks/>
              </p:cNvGrpSpPr>
              <p:nvPr/>
            </p:nvGrpSpPr>
            <p:grpSpPr bwMode="auto">
              <a:xfrm>
                <a:off x="1536" y="768"/>
                <a:ext cx="192" cy="288"/>
                <a:chOff x="1536" y="768"/>
                <a:chExt cx="1824" cy="2472"/>
              </a:xfrm>
            </p:grpSpPr>
            <p:grpSp>
              <p:nvGrpSpPr>
                <p:cNvPr id="11" name="Group 43">
                  <a:extLst>
                    <a:ext uri="{FF2B5EF4-FFF2-40B4-BE49-F238E27FC236}">
                      <a16:creationId xmlns:a16="http://schemas.microsoft.com/office/drawing/2014/main" id="{1CA3F7CE-59F7-6E0C-6D11-87D819DDD154}"/>
                    </a:ext>
                  </a:extLst>
                </p:cNvPr>
                <p:cNvGrpSpPr>
                  <a:grpSpLocks/>
                </p:cNvGrpSpPr>
                <p:nvPr/>
              </p:nvGrpSpPr>
              <p:grpSpPr bwMode="auto">
                <a:xfrm>
                  <a:off x="1536" y="768"/>
                  <a:ext cx="1824" cy="2472"/>
                  <a:chOff x="1536" y="768"/>
                  <a:chExt cx="1824" cy="2472"/>
                </a:xfrm>
              </p:grpSpPr>
              <p:sp>
                <p:nvSpPr>
                  <p:cNvPr id="8220" name="Freeform 44">
                    <a:extLst>
                      <a:ext uri="{FF2B5EF4-FFF2-40B4-BE49-F238E27FC236}">
                        <a16:creationId xmlns:a16="http://schemas.microsoft.com/office/drawing/2014/main" id="{C3D09922-14F1-E33E-A04C-29C378E193B1}"/>
                      </a:ext>
                    </a:extLst>
                  </p:cNvPr>
                  <p:cNvSpPr>
                    <a:spLocks/>
                  </p:cNvSpPr>
                  <p:nvPr/>
                </p:nvSpPr>
                <p:spPr bwMode="auto">
                  <a:xfrm>
                    <a:off x="1536" y="768"/>
                    <a:ext cx="912" cy="2472"/>
                  </a:xfrm>
                  <a:custGeom>
                    <a:avLst/>
                    <a:gdLst>
                      <a:gd name="T0" fmla="*/ 0 w 912"/>
                      <a:gd name="T1" fmla="*/ 0 h 2472"/>
                      <a:gd name="T2" fmla="*/ 288 w 912"/>
                      <a:gd name="T3" fmla="*/ 336 h 2472"/>
                      <a:gd name="T4" fmla="*/ 240 w 912"/>
                      <a:gd name="T5" fmla="*/ 864 h 2472"/>
                      <a:gd name="T6" fmla="*/ 48 w 912"/>
                      <a:gd name="T7" fmla="*/ 1488 h 2472"/>
                      <a:gd name="T8" fmla="*/ 96 w 912"/>
                      <a:gd name="T9" fmla="*/ 2016 h 2472"/>
                      <a:gd name="T10" fmla="*/ 624 w 912"/>
                      <a:gd name="T11" fmla="*/ 2400 h 2472"/>
                      <a:gd name="T12" fmla="*/ 912 w 912"/>
                      <a:gd name="T13" fmla="*/ 2448 h 2472"/>
                      <a:gd name="T14" fmla="*/ 0 60000 65536"/>
                      <a:gd name="T15" fmla="*/ 0 60000 65536"/>
                      <a:gd name="T16" fmla="*/ 0 60000 65536"/>
                      <a:gd name="T17" fmla="*/ 0 60000 65536"/>
                      <a:gd name="T18" fmla="*/ 0 60000 65536"/>
                      <a:gd name="T19" fmla="*/ 0 60000 65536"/>
                      <a:gd name="T20" fmla="*/ 0 60000 65536"/>
                      <a:gd name="T21" fmla="*/ 0 w 912"/>
                      <a:gd name="T22" fmla="*/ 0 h 2472"/>
                      <a:gd name="T23" fmla="*/ 912 w 912"/>
                      <a:gd name="T24" fmla="*/ 2472 h 24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2" h="2472">
                        <a:moveTo>
                          <a:pt x="0" y="0"/>
                        </a:moveTo>
                        <a:cubicBezTo>
                          <a:pt x="124" y="96"/>
                          <a:pt x="248" y="192"/>
                          <a:pt x="288" y="336"/>
                        </a:cubicBezTo>
                        <a:cubicBezTo>
                          <a:pt x="328" y="480"/>
                          <a:pt x="280" y="672"/>
                          <a:pt x="240" y="864"/>
                        </a:cubicBezTo>
                        <a:cubicBezTo>
                          <a:pt x="200" y="1056"/>
                          <a:pt x="72" y="1296"/>
                          <a:pt x="48" y="1488"/>
                        </a:cubicBezTo>
                        <a:cubicBezTo>
                          <a:pt x="24" y="1680"/>
                          <a:pt x="0" y="1864"/>
                          <a:pt x="96" y="2016"/>
                        </a:cubicBezTo>
                        <a:cubicBezTo>
                          <a:pt x="192" y="2168"/>
                          <a:pt x="488" y="2328"/>
                          <a:pt x="624" y="2400"/>
                        </a:cubicBezTo>
                        <a:cubicBezTo>
                          <a:pt x="760" y="2472"/>
                          <a:pt x="864" y="2432"/>
                          <a:pt x="912" y="24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21" name="Freeform 45">
                    <a:extLst>
                      <a:ext uri="{FF2B5EF4-FFF2-40B4-BE49-F238E27FC236}">
                        <a16:creationId xmlns:a16="http://schemas.microsoft.com/office/drawing/2014/main" id="{F3871E98-319F-B038-40D4-2DD16976ABF2}"/>
                      </a:ext>
                    </a:extLst>
                  </p:cNvPr>
                  <p:cNvSpPr>
                    <a:spLocks/>
                  </p:cNvSpPr>
                  <p:nvPr/>
                </p:nvSpPr>
                <p:spPr bwMode="auto">
                  <a:xfrm flipH="1">
                    <a:off x="2448" y="768"/>
                    <a:ext cx="912" cy="2472"/>
                  </a:xfrm>
                  <a:custGeom>
                    <a:avLst/>
                    <a:gdLst>
                      <a:gd name="T0" fmla="*/ 0 w 912"/>
                      <a:gd name="T1" fmla="*/ 0 h 2472"/>
                      <a:gd name="T2" fmla="*/ 288 w 912"/>
                      <a:gd name="T3" fmla="*/ 336 h 2472"/>
                      <a:gd name="T4" fmla="*/ 240 w 912"/>
                      <a:gd name="T5" fmla="*/ 864 h 2472"/>
                      <a:gd name="T6" fmla="*/ 48 w 912"/>
                      <a:gd name="T7" fmla="*/ 1488 h 2472"/>
                      <a:gd name="T8" fmla="*/ 96 w 912"/>
                      <a:gd name="T9" fmla="*/ 2016 h 2472"/>
                      <a:gd name="T10" fmla="*/ 624 w 912"/>
                      <a:gd name="T11" fmla="*/ 2400 h 2472"/>
                      <a:gd name="T12" fmla="*/ 912 w 912"/>
                      <a:gd name="T13" fmla="*/ 2448 h 2472"/>
                      <a:gd name="T14" fmla="*/ 0 60000 65536"/>
                      <a:gd name="T15" fmla="*/ 0 60000 65536"/>
                      <a:gd name="T16" fmla="*/ 0 60000 65536"/>
                      <a:gd name="T17" fmla="*/ 0 60000 65536"/>
                      <a:gd name="T18" fmla="*/ 0 60000 65536"/>
                      <a:gd name="T19" fmla="*/ 0 60000 65536"/>
                      <a:gd name="T20" fmla="*/ 0 60000 65536"/>
                      <a:gd name="T21" fmla="*/ 0 w 912"/>
                      <a:gd name="T22" fmla="*/ 0 h 2472"/>
                      <a:gd name="T23" fmla="*/ 912 w 912"/>
                      <a:gd name="T24" fmla="*/ 2472 h 24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2" h="2472">
                        <a:moveTo>
                          <a:pt x="0" y="0"/>
                        </a:moveTo>
                        <a:cubicBezTo>
                          <a:pt x="124" y="96"/>
                          <a:pt x="248" y="192"/>
                          <a:pt x="288" y="336"/>
                        </a:cubicBezTo>
                        <a:cubicBezTo>
                          <a:pt x="328" y="480"/>
                          <a:pt x="280" y="672"/>
                          <a:pt x="240" y="864"/>
                        </a:cubicBezTo>
                        <a:cubicBezTo>
                          <a:pt x="200" y="1056"/>
                          <a:pt x="72" y="1296"/>
                          <a:pt x="48" y="1488"/>
                        </a:cubicBezTo>
                        <a:cubicBezTo>
                          <a:pt x="24" y="1680"/>
                          <a:pt x="0" y="1864"/>
                          <a:pt x="96" y="2016"/>
                        </a:cubicBezTo>
                        <a:cubicBezTo>
                          <a:pt x="192" y="2168"/>
                          <a:pt x="488" y="2328"/>
                          <a:pt x="624" y="2400"/>
                        </a:cubicBezTo>
                        <a:cubicBezTo>
                          <a:pt x="760" y="2472"/>
                          <a:pt x="864" y="2432"/>
                          <a:pt x="912" y="24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2" name="Group 46">
                  <a:extLst>
                    <a:ext uri="{FF2B5EF4-FFF2-40B4-BE49-F238E27FC236}">
                      <a16:creationId xmlns:a16="http://schemas.microsoft.com/office/drawing/2014/main" id="{483EF23C-B79D-D55C-1748-B662F9DCDD7B}"/>
                    </a:ext>
                  </a:extLst>
                </p:cNvPr>
                <p:cNvGrpSpPr>
                  <a:grpSpLocks/>
                </p:cNvGrpSpPr>
                <p:nvPr/>
              </p:nvGrpSpPr>
              <p:grpSpPr bwMode="auto">
                <a:xfrm>
                  <a:off x="1714" y="773"/>
                  <a:ext cx="1480" cy="2303"/>
                  <a:chOff x="1536" y="768"/>
                  <a:chExt cx="1824" cy="2472"/>
                </a:xfrm>
              </p:grpSpPr>
              <p:sp>
                <p:nvSpPr>
                  <p:cNvPr id="8218" name="Freeform 47">
                    <a:extLst>
                      <a:ext uri="{FF2B5EF4-FFF2-40B4-BE49-F238E27FC236}">
                        <a16:creationId xmlns:a16="http://schemas.microsoft.com/office/drawing/2014/main" id="{5B3F586B-5CF4-8B7E-9E33-6426B2C9D675}"/>
                      </a:ext>
                    </a:extLst>
                  </p:cNvPr>
                  <p:cNvSpPr>
                    <a:spLocks/>
                  </p:cNvSpPr>
                  <p:nvPr/>
                </p:nvSpPr>
                <p:spPr bwMode="auto">
                  <a:xfrm>
                    <a:off x="1536" y="768"/>
                    <a:ext cx="912" cy="2472"/>
                  </a:xfrm>
                  <a:custGeom>
                    <a:avLst/>
                    <a:gdLst>
                      <a:gd name="T0" fmla="*/ 0 w 912"/>
                      <a:gd name="T1" fmla="*/ 0 h 2472"/>
                      <a:gd name="T2" fmla="*/ 288 w 912"/>
                      <a:gd name="T3" fmla="*/ 336 h 2472"/>
                      <a:gd name="T4" fmla="*/ 240 w 912"/>
                      <a:gd name="T5" fmla="*/ 864 h 2472"/>
                      <a:gd name="T6" fmla="*/ 48 w 912"/>
                      <a:gd name="T7" fmla="*/ 1488 h 2472"/>
                      <a:gd name="T8" fmla="*/ 96 w 912"/>
                      <a:gd name="T9" fmla="*/ 2016 h 2472"/>
                      <a:gd name="T10" fmla="*/ 624 w 912"/>
                      <a:gd name="T11" fmla="*/ 2400 h 2472"/>
                      <a:gd name="T12" fmla="*/ 912 w 912"/>
                      <a:gd name="T13" fmla="*/ 2448 h 2472"/>
                      <a:gd name="T14" fmla="*/ 0 60000 65536"/>
                      <a:gd name="T15" fmla="*/ 0 60000 65536"/>
                      <a:gd name="T16" fmla="*/ 0 60000 65536"/>
                      <a:gd name="T17" fmla="*/ 0 60000 65536"/>
                      <a:gd name="T18" fmla="*/ 0 60000 65536"/>
                      <a:gd name="T19" fmla="*/ 0 60000 65536"/>
                      <a:gd name="T20" fmla="*/ 0 60000 65536"/>
                      <a:gd name="T21" fmla="*/ 0 w 912"/>
                      <a:gd name="T22" fmla="*/ 0 h 2472"/>
                      <a:gd name="T23" fmla="*/ 912 w 912"/>
                      <a:gd name="T24" fmla="*/ 2472 h 24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2" h="2472">
                        <a:moveTo>
                          <a:pt x="0" y="0"/>
                        </a:moveTo>
                        <a:cubicBezTo>
                          <a:pt x="124" y="96"/>
                          <a:pt x="248" y="192"/>
                          <a:pt x="288" y="336"/>
                        </a:cubicBezTo>
                        <a:cubicBezTo>
                          <a:pt x="328" y="480"/>
                          <a:pt x="280" y="672"/>
                          <a:pt x="240" y="864"/>
                        </a:cubicBezTo>
                        <a:cubicBezTo>
                          <a:pt x="200" y="1056"/>
                          <a:pt x="72" y="1296"/>
                          <a:pt x="48" y="1488"/>
                        </a:cubicBezTo>
                        <a:cubicBezTo>
                          <a:pt x="24" y="1680"/>
                          <a:pt x="0" y="1864"/>
                          <a:pt x="96" y="2016"/>
                        </a:cubicBezTo>
                        <a:cubicBezTo>
                          <a:pt x="192" y="2168"/>
                          <a:pt x="488" y="2328"/>
                          <a:pt x="624" y="2400"/>
                        </a:cubicBezTo>
                        <a:cubicBezTo>
                          <a:pt x="760" y="2472"/>
                          <a:pt x="864" y="2432"/>
                          <a:pt x="912" y="24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9" name="Freeform 48">
                    <a:extLst>
                      <a:ext uri="{FF2B5EF4-FFF2-40B4-BE49-F238E27FC236}">
                        <a16:creationId xmlns:a16="http://schemas.microsoft.com/office/drawing/2014/main" id="{4AB20985-CC07-CD7C-BA7F-4D51E5DDCA45}"/>
                      </a:ext>
                    </a:extLst>
                  </p:cNvPr>
                  <p:cNvSpPr>
                    <a:spLocks/>
                  </p:cNvSpPr>
                  <p:nvPr/>
                </p:nvSpPr>
                <p:spPr bwMode="auto">
                  <a:xfrm flipH="1">
                    <a:off x="2448" y="768"/>
                    <a:ext cx="912" cy="2472"/>
                  </a:xfrm>
                  <a:custGeom>
                    <a:avLst/>
                    <a:gdLst>
                      <a:gd name="T0" fmla="*/ 0 w 912"/>
                      <a:gd name="T1" fmla="*/ 0 h 2472"/>
                      <a:gd name="T2" fmla="*/ 288 w 912"/>
                      <a:gd name="T3" fmla="*/ 336 h 2472"/>
                      <a:gd name="T4" fmla="*/ 240 w 912"/>
                      <a:gd name="T5" fmla="*/ 864 h 2472"/>
                      <a:gd name="T6" fmla="*/ 48 w 912"/>
                      <a:gd name="T7" fmla="*/ 1488 h 2472"/>
                      <a:gd name="T8" fmla="*/ 96 w 912"/>
                      <a:gd name="T9" fmla="*/ 2016 h 2472"/>
                      <a:gd name="T10" fmla="*/ 624 w 912"/>
                      <a:gd name="T11" fmla="*/ 2400 h 2472"/>
                      <a:gd name="T12" fmla="*/ 912 w 912"/>
                      <a:gd name="T13" fmla="*/ 2448 h 2472"/>
                      <a:gd name="T14" fmla="*/ 0 60000 65536"/>
                      <a:gd name="T15" fmla="*/ 0 60000 65536"/>
                      <a:gd name="T16" fmla="*/ 0 60000 65536"/>
                      <a:gd name="T17" fmla="*/ 0 60000 65536"/>
                      <a:gd name="T18" fmla="*/ 0 60000 65536"/>
                      <a:gd name="T19" fmla="*/ 0 60000 65536"/>
                      <a:gd name="T20" fmla="*/ 0 60000 65536"/>
                      <a:gd name="T21" fmla="*/ 0 w 912"/>
                      <a:gd name="T22" fmla="*/ 0 h 2472"/>
                      <a:gd name="T23" fmla="*/ 912 w 912"/>
                      <a:gd name="T24" fmla="*/ 2472 h 24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2" h="2472">
                        <a:moveTo>
                          <a:pt x="0" y="0"/>
                        </a:moveTo>
                        <a:cubicBezTo>
                          <a:pt x="124" y="96"/>
                          <a:pt x="248" y="192"/>
                          <a:pt x="288" y="336"/>
                        </a:cubicBezTo>
                        <a:cubicBezTo>
                          <a:pt x="328" y="480"/>
                          <a:pt x="280" y="672"/>
                          <a:pt x="240" y="864"/>
                        </a:cubicBezTo>
                        <a:cubicBezTo>
                          <a:pt x="200" y="1056"/>
                          <a:pt x="72" y="1296"/>
                          <a:pt x="48" y="1488"/>
                        </a:cubicBezTo>
                        <a:cubicBezTo>
                          <a:pt x="24" y="1680"/>
                          <a:pt x="0" y="1864"/>
                          <a:pt x="96" y="2016"/>
                        </a:cubicBezTo>
                        <a:cubicBezTo>
                          <a:pt x="192" y="2168"/>
                          <a:pt x="488" y="2328"/>
                          <a:pt x="624" y="2400"/>
                        </a:cubicBezTo>
                        <a:cubicBezTo>
                          <a:pt x="760" y="2472"/>
                          <a:pt x="864" y="2432"/>
                          <a:pt x="912" y="24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216" name="Line 49">
                  <a:extLst>
                    <a:ext uri="{FF2B5EF4-FFF2-40B4-BE49-F238E27FC236}">
                      <a16:creationId xmlns:a16="http://schemas.microsoft.com/office/drawing/2014/main" id="{5F25772C-6335-D5B3-0EAA-82D0E66D07C3}"/>
                    </a:ext>
                  </a:extLst>
                </p:cNvPr>
                <p:cNvSpPr>
                  <a:spLocks noChangeShapeType="1"/>
                </p:cNvSpPr>
                <p:nvPr/>
              </p:nvSpPr>
              <p:spPr bwMode="auto">
                <a:xfrm>
                  <a:off x="1549" y="768"/>
                  <a:ext cx="1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7" name="Line 50">
                  <a:extLst>
                    <a:ext uri="{FF2B5EF4-FFF2-40B4-BE49-F238E27FC236}">
                      <a16:creationId xmlns:a16="http://schemas.microsoft.com/office/drawing/2014/main" id="{D38D244B-B013-5E8B-AF3C-02D47E4FE481}"/>
                    </a:ext>
                  </a:extLst>
                </p:cNvPr>
                <p:cNvSpPr>
                  <a:spLocks noChangeShapeType="1"/>
                </p:cNvSpPr>
                <p:nvPr/>
              </p:nvSpPr>
              <p:spPr bwMode="auto">
                <a:xfrm>
                  <a:off x="3201" y="777"/>
                  <a:ext cx="1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13" name="Freeform 51">
                <a:extLst>
                  <a:ext uri="{FF2B5EF4-FFF2-40B4-BE49-F238E27FC236}">
                    <a16:creationId xmlns:a16="http://schemas.microsoft.com/office/drawing/2014/main" id="{B51E2B54-1329-BD4B-7860-D0A4691BD5F5}"/>
                  </a:ext>
                </a:extLst>
              </p:cNvPr>
              <p:cNvSpPr>
                <a:spLocks/>
              </p:cNvSpPr>
              <p:nvPr/>
            </p:nvSpPr>
            <p:spPr bwMode="auto">
              <a:xfrm>
                <a:off x="1536" y="720"/>
                <a:ext cx="195" cy="47"/>
              </a:xfrm>
              <a:custGeom>
                <a:avLst/>
                <a:gdLst>
                  <a:gd name="T0" fmla="*/ 0 w 195"/>
                  <a:gd name="T1" fmla="*/ 47 h 47"/>
                  <a:gd name="T2" fmla="*/ 98 w 195"/>
                  <a:gd name="T3" fmla="*/ 0 h 47"/>
                  <a:gd name="T4" fmla="*/ 195 w 195"/>
                  <a:gd name="T5" fmla="*/ 47 h 47"/>
                  <a:gd name="T6" fmla="*/ 0 60000 65536"/>
                  <a:gd name="T7" fmla="*/ 0 60000 65536"/>
                  <a:gd name="T8" fmla="*/ 0 60000 65536"/>
                  <a:gd name="T9" fmla="*/ 0 w 195"/>
                  <a:gd name="T10" fmla="*/ 0 h 47"/>
                  <a:gd name="T11" fmla="*/ 195 w 195"/>
                  <a:gd name="T12" fmla="*/ 47 h 47"/>
                </a:gdLst>
                <a:ahLst/>
                <a:cxnLst>
                  <a:cxn ang="T6">
                    <a:pos x="T0" y="T1"/>
                  </a:cxn>
                  <a:cxn ang="T7">
                    <a:pos x="T2" y="T3"/>
                  </a:cxn>
                  <a:cxn ang="T8">
                    <a:pos x="T4" y="T5"/>
                  </a:cxn>
                </a:cxnLst>
                <a:rect l="T9" t="T10" r="T11" b="T12"/>
                <a:pathLst>
                  <a:path w="195" h="47">
                    <a:moveTo>
                      <a:pt x="0" y="47"/>
                    </a:moveTo>
                    <a:cubicBezTo>
                      <a:pt x="16" y="39"/>
                      <a:pt x="66" y="0"/>
                      <a:pt x="98" y="0"/>
                    </a:cubicBezTo>
                    <a:cubicBezTo>
                      <a:pt x="130" y="0"/>
                      <a:pt x="175" y="37"/>
                      <a:pt x="195" y="47"/>
                    </a:cubicBez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211" name="Oval 52">
              <a:extLst>
                <a:ext uri="{FF2B5EF4-FFF2-40B4-BE49-F238E27FC236}">
                  <a16:creationId xmlns:a16="http://schemas.microsoft.com/office/drawing/2014/main" id="{F35EDD57-A79A-E359-0E0E-6BA0AF7D2FE9}"/>
                </a:ext>
              </a:extLst>
            </p:cNvPr>
            <p:cNvSpPr>
              <a:spLocks noChangeArrowheads="1"/>
            </p:cNvSpPr>
            <p:nvPr/>
          </p:nvSpPr>
          <p:spPr bwMode="auto">
            <a:xfrm>
              <a:off x="1850" y="4163"/>
              <a:ext cx="132" cy="132"/>
            </a:xfrm>
            <a:prstGeom prst="ellipse">
              <a:avLst/>
            </a:prstGeom>
            <a:gradFill rotWithShape="1">
              <a:gsLst>
                <a:gs pos="0">
                  <a:srgbClr val="5E1800"/>
                </a:gs>
                <a:gs pos="100000">
                  <a:srgbClr val="CC3300"/>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sp>
        <p:nvSpPr>
          <p:cNvPr id="193589" name="Line 53">
            <a:extLst>
              <a:ext uri="{FF2B5EF4-FFF2-40B4-BE49-F238E27FC236}">
                <a16:creationId xmlns:a16="http://schemas.microsoft.com/office/drawing/2014/main" id="{27A86CF4-FACA-0246-FDF6-F9429047D8A9}"/>
              </a:ext>
            </a:extLst>
          </p:cNvPr>
          <p:cNvSpPr>
            <a:spLocks noChangeShapeType="1"/>
          </p:cNvSpPr>
          <p:nvPr/>
        </p:nvSpPr>
        <p:spPr bwMode="auto">
          <a:xfrm>
            <a:off x="7239000" y="4114800"/>
            <a:ext cx="1588" cy="676275"/>
          </a:xfrm>
          <a:prstGeom prst="line">
            <a:avLst/>
          </a:prstGeom>
          <a:noFill/>
          <a:ln w="57150">
            <a:solidFill>
              <a:srgbClr val="FF99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3590" name="Text Box 54">
            <a:extLst>
              <a:ext uri="{FF2B5EF4-FFF2-40B4-BE49-F238E27FC236}">
                <a16:creationId xmlns:a16="http://schemas.microsoft.com/office/drawing/2014/main" id="{CE80E126-8203-EAE9-264B-50E601331049}"/>
              </a:ext>
            </a:extLst>
          </p:cNvPr>
          <p:cNvSpPr txBox="1">
            <a:spLocks noChangeArrowheads="1"/>
          </p:cNvSpPr>
          <p:nvPr/>
        </p:nvSpPr>
        <p:spPr bwMode="auto">
          <a:xfrm>
            <a:off x="6373813" y="4724400"/>
            <a:ext cx="16065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vi-VN" sz="2400" dirty="0" err="1">
                <a:solidFill>
                  <a:srgbClr val="0000FF"/>
                </a:solidFill>
              </a:rPr>
              <a:t>Cơ</a:t>
            </a:r>
            <a:r>
              <a:rPr lang="en-US" altLang="vi-VN" sz="2400" dirty="0">
                <a:solidFill>
                  <a:srgbClr val="0000FF"/>
                </a:solidFill>
              </a:rPr>
              <a:t> </a:t>
            </a:r>
            <a:r>
              <a:rPr lang="en-US" altLang="vi-VN" sz="2400" dirty="0" err="1">
                <a:solidFill>
                  <a:srgbClr val="0000FF"/>
                </a:solidFill>
              </a:rPr>
              <a:t>thể</a:t>
            </a:r>
            <a:r>
              <a:rPr lang="en-US" altLang="vi-VN" sz="2400" dirty="0">
                <a:solidFill>
                  <a:srgbClr val="0000FF"/>
                </a:solidFill>
              </a:rPr>
              <a:t> </a:t>
            </a:r>
            <a:r>
              <a:rPr lang="en-US" altLang="vi-VN" sz="2400" dirty="0" err="1">
                <a:solidFill>
                  <a:srgbClr val="0000FF"/>
                </a:solidFill>
              </a:rPr>
              <a:t>mới</a:t>
            </a:r>
            <a:r>
              <a:rPr lang="en-US" altLang="vi-VN" sz="2400" dirty="0">
                <a:solidFill>
                  <a:srgbClr val="0000FF"/>
                </a:solidFill>
              </a:rPr>
              <a:t> </a:t>
            </a:r>
          </a:p>
        </p:txBody>
      </p:sp>
      <p:sp>
        <p:nvSpPr>
          <p:cNvPr id="193591" name="Line 55">
            <a:extLst>
              <a:ext uri="{FF2B5EF4-FFF2-40B4-BE49-F238E27FC236}">
                <a16:creationId xmlns:a16="http://schemas.microsoft.com/office/drawing/2014/main" id="{1853414C-E6AD-7E34-993B-5623541B9E67}"/>
              </a:ext>
            </a:extLst>
          </p:cNvPr>
          <p:cNvSpPr>
            <a:spLocks noChangeShapeType="1"/>
          </p:cNvSpPr>
          <p:nvPr/>
        </p:nvSpPr>
        <p:spPr bwMode="auto">
          <a:xfrm flipH="1">
            <a:off x="7581900" y="2819400"/>
            <a:ext cx="609600" cy="447675"/>
          </a:xfrm>
          <a:prstGeom prst="line">
            <a:avLst/>
          </a:prstGeom>
          <a:noFill/>
          <a:ln w="57150">
            <a:solidFill>
              <a:srgbClr val="FF99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 name="Rounded Rectangular Callout 56"/>
          <p:cNvSpPr/>
          <p:nvPr/>
        </p:nvSpPr>
        <p:spPr>
          <a:xfrm>
            <a:off x="609600" y="2514600"/>
            <a:ext cx="4191000" cy="1219200"/>
          </a:xfrm>
          <a:prstGeom prst="wedgeRoundRectCallout">
            <a:avLst>
              <a:gd name="adj1" fmla="val -20521"/>
              <a:gd name="adj2" fmla="val 80714"/>
              <a:gd name="adj3" fmla="val 16667"/>
            </a:avLst>
          </a:prstGeom>
          <a:solidFill>
            <a:srgbClr val="00B0F0"/>
          </a:solidFill>
        </p:spPr>
        <p:style>
          <a:lnRef idx="2">
            <a:schemeClr val="accent6"/>
          </a:lnRef>
          <a:fillRef idx="1">
            <a:schemeClr val="lt1"/>
          </a:fillRef>
          <a:effectRef idx="0">
            <a:schemeClr val="accent6"/>
          </a:effectRef>
          <a:fontRef idx="minor">
            <a:schemeClr val="dk1"/>
          </a:fontRef>
        </p:style>
        <p:txBody>
          <a:bodyPr rtlCol="0" anchor="ctr"/>
          <a:lstStyle/>
          <a:p>
            <a:r>
              <a:rPr lang="en-US" dirty="0" err="1" smtClean="0">
                <a:latin typeface="Times New Roman" pitchFamily="18" charset="0"/>
                <a:cs typeface="Times New Roman" pitchFamily="18" charset="0"/>
              </a:rPr>
              <a:t>Dựa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tin </a:t>
            </a:r>
            <a:r>
              <a:rPr lang="en-US" dirty="0" err="1" smtClean="0">
                <a:latin typeface="Times New Roman" pitchFamily="18" charset="0"/>
                <a:cs typeface="Times New Roman" pitchFamily="18" charset="0"/>
              </a:rPr>
              <a:t>trên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khóa</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cơ</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thể</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mới</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giao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tử</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đực”, “</a:t>
            </a:r>
            <a:r>
              <a:rPr lang="en-US" b="1" dirty="0" err="1" smtClean="0">
                <a:latin typeface="Times New Roman" pitchFamily="18" charset="0"/>
                <a:cs typeface="Times New Roman" pitchFamily="18" charset="0"/>
              </a:rPr>
              <a:t>giao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tử</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cái</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hợp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Hãy</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phát</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biểu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khái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niệm</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sinh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sản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hữu</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tính</a:t>
            </a:r>
            <a:r>
              <a:rPr lang="en-US" i="1" dirty="0" smtClean="0">
                <a:latin typeface="Times New Roman" pitchFamily="18" charset="0"/>
                <a:cs typeface="Times New Roman" pitchFamily="18" charset="0"/>
              </a:rPr>
              <a:t>.</a:t>
            </a:r>
          </a:p>
        </p:txBody>
      </p:sp>
      <p:sp>
        <p:nvSpPr>
          <p:cNvPr id="58" name="Rectangle 57"/>
          <p:cNvSpPr/>
          <p:nvPr/>
        </p:nvSpPr>
        <p:spPr>
          <a:xfrm>
            <a:off x="609600" y="2438400"/>
            <a:ext cx="4191000" cy="1600200"/>
          </a:xfrm>
          <a:prstGeom prst="rect">
            <a:avLst/>
          </a:prstGeom>
          <a:solidFill>
            <a:schemeClr val="accent3"/>
          </a:solidFill>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7375" algn="l"/>
              </a:tabLst>
            </a:pPr>
            <a:r>
              <a:rPr lang="en-US" sz="2000" dirty="0" err="1" smtClean="0">
                <a:solidFill>
                  <a:schemeClr val="tx1"/>
                </a:solidFill>
                <a:latin typeface="Times New Roman" pitchFamily="18" charset="0"/>
                <a:ea typeface="Arial" pitchFamily="34" charset="0"/>
                <a:cs typeface="Times New Roman" pitchFamily="18" charset="0"/>
              </a:rPr>
              <a:t>Sinh</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sản</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hữu</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tính</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là</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hình</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thức</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cơ</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thể</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mới</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hình</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thành</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từ</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sự</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kết</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hợp</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giữa</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giao</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tử</a:t>
            </a:r>
            <a:r>
              <a:rPr lang="en-US" sz="2000" dirty="0" smtClean="0">
                <a:solidFill>
                  <a:schemeClr val="tx1"/>
                </a:solidFill>
                <a:latin typeface="Times New Roman" pitchFamily="18" charset="0"/>
                <a:ea typeface="Arial" pitchFamily="34" charset="0"/>
                <a:cs typeface="Times New Roman" pitchFamily="18" charset="0"/>
              </a:rPr>
              <a:t> đực </a:t>
            </a:r>
            <a:r>
              <a:rPr lang="en-US" sz="2000" dirty="0" err="1" smtClean="0">
                <a:solidFill>
                  <a:schemeClr val="tx1"/>
                </a:solidFill>
                <a:latin typeface="Times New Roman" pitchFamily="18" charset="0"/>
                <a:ea typeface="Arial" pitchFamily="34" charset="0"/>
                <a:cs typeface="Times New Roman" pitchFamily="18" charset="0"/>
              </a:rPr>
              <a:t>và</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giao</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tử</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cái</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tạo</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thành</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hợp</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tử</a:t>
            </a:r>
            <a:endParaRPr lang="en-US" sz="2000"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tabLst>
                <a:tab pos="587375" algn="l"/>
              </a:tabLst>
            </a:pPr>
            <a:r>
              <a:rPr lang="en-US" sz="2000" dirty="0" err="1" smtClean="0">
                <a:solidFill>
                  <a:schemeClr val="tx1"/>
                </a:solidFill>
                <a:latin typeface="Times New Roman" pitchFamily="18" charset="0"/>
                <a:ea typeface="Arial" pitchFamily="34" charset="0"/>
                <a:cs typeface="Times New Roman" pitchFamily="18" charset="0"/>
              </a:rPr>
              <a:t>Hợp</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tử</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phát</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triển</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thành</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cơ</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thể</a:t>
            </a:r>
            <a:r>
              <a:rPr lang="en-US" sz="2000" dirty="0" smtClean="0">
                <a:solidFill>
                  <a:schemeClr val="tx1"/>
                </a:solidFill>
                <a:latin typeface="Times New Roman" pitchFamily="18" charset="0"/>
                <a:ea typeface="Arial" pitchFamily="34" charset="0"/>
                <a:cs typeface="Times New Roman" pitchFamily="18" charset="0"/>
              </a:rPr>
              <a:t> </a:t>
            </a:r>
            <a:r>
              <a:rPr lang="en-US" sz="2000" dirty="0" err="1" smtClean="0">
                <a:solidFill>
                  <a:schemeClr val="tx1"/>
                </a:solidFill>
                <a:latin typeface="Times New Roman" pitchFamily="18" charset="0"/>
                <a:ea typeface="Arial" pitchFamily="34" charset="0"/>
                <a:cs typeface="Times New Roman" pitchFamily="18" charset="0"/>
              </a:rPr>
              <a:t>mới</a:t>
            </a:r>
            <a:r>
              <a:rPr lang="en-US" dirty="0" smtClean="0">
                <a:solidFill>
                  <a:schemeClr val="tx1"/>
                </a:solidFill>
                <a:latin typeface="Times New Roman" pitchFamily="18" charset="0"/>
                <a:ea typeface="Arial" pitchFamily="34" charset="0"/>
                <a:cs typeface="Times New Roman" pitchFamily="18" charset="0"/>
              </a:rPr>
              <a:t>.</a:t>
            </a:r>
            <a:endParaRPr lang="en-US" sz="2400" dirty="0" smtClean="0">
              <a:solidFill>
                <a:schemeClr val="tx1"/>
              </a:solidFill>
              <a:latin typeface="Arial" pitchFamily="34" charset="0"/>
              <a:cs typeface="Arial" pitchFamily="34" charset="0"/>
            </a:endParaRPr>
          </a:p>
          <a:p>
            <a:pPr algn="ctr"/>
            <a:endParaRPr lang="en-US" dirty="0"/>
          </a:p>
        </p:txBody>
      </p:sp>
      <p:sp>
        <p:nvSpPr>
          <p:cNvPr id="51" name="TextBox 50"/>
          <p:cNvSpPr txBox="1"/>
          <p:nvPr/>
        </p:nvSpPr>
        <p:spPr>
          <a:xfrm>
            <a:off x="0" y="4419600"/>
            <a:ext cx="4572000" cy="738664"/>
          </a:xfrm>
          <a:prstGeom prst="rect">
            <a:avLst/>
          </a:prstGeom>
          <a:noFill/>
        </p:spPr>
        <p:txBody>
          <a:bodyPr wrap="square" rtlCol="0">
            <a:spAutoFit/>
          </a:bodyPr>
          <a:lstStyle/>
          <a:p>
            <a:r>
              <a:rPr lang="en-US" altLang="vi-VN" sz="2400" b="1" dirty="0" smtClean="0">
                <a:solidFill>
                  <a:srgbClr val="CC3300"/>
                </a:solidFill>
              </a:rPr>
              <a:t>2. </a:t>
            </a:r>
            <a:r>
              <a:rPr lang="en-US" altLang="vi-VN" sz="2400" b="1" dirty="0" err="1" smtClean="0">
                <a:solidFill>
                  <a:srgbClr val="CC3300"/>
                </a:solidFill>
              </a:rPr>
              <a:t>Ví</a:t>
            </a:r>
            <a:r>
              <a:rPr lang="en-US" altLang="vi-VN" sz="2400" b="1" dirty="0" smtClean="0">
                <a:solidFill>
                  <a:srgbClr val="CC3300"/>
                </a:solidFill>
              </a:rPr>
              <a:t> </a:t>
            </a:r>
            <a:r>
              <a:rPr lang="en-US" altLang="vi-VN" sz="2400" b="1" dirty="0" err="1" smtClean="0">
                <a:solidFill>
                  <a:srgbClr val="CC3300"/>
                </a:solidFill>
              </a:rPr>
              <a:t>dụ</a:t>
            </a:r>
            <a:r>
              <a:rPr lang="en-US" altLang="vi-VN" sz="2400" b="1" dirty="0" smtClean="0">
                <a:solidFill>
                  <a:srgbClr val="CC3300"/>
                </a:solidFill>
              </a:rPr>
              <a:t> </a:t>
            </a:r>
            <a:r>
              <a:rPr lang="en-US" altLang="vi-VN" sz="2400" b="1" dirty="0" err="1" smtClean="0">
                <a:solidFill>
                  <a:srgbClr val="CC3300"/>
                </a:solidFill>
              </a:rPr>
              <a:t>về</a:t>
            </a:r>
            <a:r>
              <a:rPr lang="en-US" altLang="vi-VN" sz="2400" b="1" dirty="0" smtClean="0">
                <a:solidFill>
                  <a:srgbClr val="CC3300"/>
                </a:solidFill>
              </a:rPr>
              <a:t> </a:t>
            </a:r>
            <a:r>
              <a:rPr lang="en-US" altLang="vi-VN" sz="2400" b="1" dirty="0" err="1" smtClean="0">
                <a:solidFill>
                  <a:srgbClr val="CC3300"/>
                </a:solidFill>
              </a:rPr>
              <a:t>sinh</a:t>
            </a:r>
            <a:r>
              <a:rPr lang="en-US" altLang="vi-VN" sz="2400" b="1" dirty="0" smtClean="0">
                <a:solidFill>
                  <a:srgbClr val="CC3300"/>
                </a:solidFill>
              </a:rPr>
              <a:t> </a:t>
            </a:r>
            <a:r>
              <a:rPr lang="en-US" altLang="vi-VN" sz="2400" b="1" dirty="0" err="1" smtClean="0">
                <a:solidFill>
                  <a:srgbClr val="CC3300"/>
                </a:solidFill>
              </a:rPr>
              <a:t>sản</a:t>
            </a:r>
            <a:r>
              <a:rPr lang="en-US" altLang="vi-VN" sz="2400" b="1" dirty="0" smtClean="0">
                <a:solidFill>
                  <a:srgbClr val="CC3300"/>
                </a:solidFill>
              </a:rPr>
              <a:t> </a:t>
            </a:r>
            <a:r>
              <a:rPr lang="en-US" altLang="vi-VN" sz="2400" b="1" dirty="0" err="1" smtClean="0">
                <a:solidFill>
                  <a:srgbClr val="CC3300"/>
                </a:solidFill>
              </a:rPr>
              <a:t>hữu</a:t>
            </a:r>
            <a:r>
              <a:rPr lang="en-US" altLang="vi-VN" sz="2400" b="1" dirty="0" smtClean="0">
                <a:solidFill>
                  <a:srgbClr val="CC3300"/>
                </a:solidFill>
              </a:rPr>
              <a:t> </a:t>
            </a:r>
            <a:r>
              <a:rPr lang="en-US" altLang="vi-VN" sz="2400" b="1" dirty="0" err="1" smtClean="0">
                <a:solidFill>
                  <a:srgbClr val="CC3300"/>
                </a:solidFill>
              </a:rPr>
              <a:t>tính</a:t>
            </a:r>
            <a:endParaRPr lang="en-US" altLang="vi-VN" sz="2400" b="1" dirty="0" smtClean="0">
              <a:solidFill>
                <a:srgbClr val="CC3300"/>
              </a:solidFill>
            </a:endParaRPr>
          </a:p>
          <a:p>
            <a:endParaRPr lang="en-US"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3562"/>
                                        </p:tgtEl>
                                        <p:attrNameLst>
                                          <p:attrName>style.visibility</p:attrName>
                                        </p:attrNameLst>
                                      </p:cBhvr>
                                      <p:to>
                                        <p:strVal val="visible"/>
                                      </p:to>
                                    </p:set>
                                    <p:animEffect transition="in" filter="fade">
                                      <p:cBhvr>
                                        <p:cTn id="7" dur="2000"/>
                                        <p:tgtEl>
                                          <p:spTgt spid="19356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3561"/>
                                        </p:tgtEl>
                                        <p:attrNameLst>
                                          <p:attrName>style.visibility</p:attrName>
                                        </p:attrNameLst>
                                      </p:cBhvr>
                                      <p:to>
                                        <p:strVal val="visible"/>
                                      </p:to>
                                    </p:set>
                                    <p:animEffect transition="in" filter="fade">
                                      <p:cBhvr>
                                        <p:cTn id="10" dur="2000"/>
                                        <p:tgtEl>
                                          <p:spTgt spid="19356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3574"/>
                                        </p:tgtEl>
                                        <p:attrNameLst>
                                          <p:attrName>style.visibility</p:attrName>
                                        </p:attrNameLst>
                                      </p:cBhvr>
                                      <p:to>
                                        <p:strVal val="visible"/>
                                      </p:to>
                                    </p:set>
                                    <p:animEffect transition="in" filter="fade">
                                      <p:cBhvr>
                                        <p:cTn id="13" dur="2000"/>
                                        <p:tgtEl>
                                          <p:spTgt spid="193574"/>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2000"/>
                                        <p:tgtEl>
                                          <p:spTgt spid="4"/>
                                        </p:tgtEl>
                                      </p:cBhvr>
                                    </p:animEffect>
                                  </p:childTnLst>
                                </p:cTn>
                              </p:par>
                            </p:childTnLst>
                          </p:cTn>
                        </p:par>
                        <p:par>
                          <p:cTn id="17" fill="hold" nodeType="afterGroup">
                            <p:stCondLst>
                              <p:cond delay="2000"/>
                            </p:stCondLst>
                            <p:childTnLst>
                              <p:par>
                                <p:cTn id="18" presetID="0" presetClass="path" presetSubtype="0" accel="50000" decel="50000" fill="hold" grpId="1" nodeType="afterEffect">
                                  <p:stCondLst>
                                    <p:cond delay="0"/>
                                  </p:stCondLst>
                                  <p:childTnLst>
                                    <p:animMotion origin="layout" path="M 0.01355 -0.00971 C 0.05868 -0.04161 0.10434 -0.07328 0.13629 -0.07235 C 0.16806 -0.0712 0.18629 -0.00139 0.20434 -0.00254 C 0.22257 -0.0037 0.2316 -0.06842 0.24584 -0.07929 C 0.26025 -0.09015 0.28316 -0.07998 0.28993 -0.06773 C 0.29688 -0.05548 0.29132 -0.03028 0.28594 -0.00485 " pathEditMode="relative" rAng="0" ptsTypes="aaaaaA">
                                      <p:cBhvr>
                                        <p:cTn id="19" dur="2000" fill="hold"/>
                                        <p:tgtEl>
                                          <p:spTgt spid="193561"/>
                                        </p:tgtEl>
                                        <p:attrNameLst>
                                          <p:attrName>ppt_x</p:attrName>
                                          <p:attrName>ppt_y</p:attrName>
                                        </p:attrNameLst>
                                      </p:cBhvr>
                                      <p:rCtr x="14167" y="-3606"/>
                                    </p:animMotion>
                                  </p:childTnLst>
                                </p:cTn>
                              </p:par>
                            </p:childTnLst>
                          </p:cTn>
                        </p:par>
                        <p:par>
                          <p:cTn id="20" fill="hold" nodeType="afterGroup">
                            <p:stCondLst>
                              <p:cond delay="4000"/>
                            </p:stCondLst>
                            <p:childTnLst>
                              <p:par>
                                <p:cTn id="21" presetID="18" presetClass="entr" presetSubtype="12" fill="hold" nodeType="afterEffect">
                                  <p:stCondLst>
                                    <p:cond delay="0"/>
                                  </p:stCondLst>
                                  <p:childTnLst>
                                    <p:set>
                                      <p:cBhvr>
                                        <p:cTn id="22" dur="1" fill="hold">
                                          <p:stCondLst>
                                            <p:cond delay="0"/>
                                          </p:stCondLst>
                                        </p:cTn>
                                        <p:tgtEl>
                                          <p:spTgt spid="193591"/>
                                        </p:tgtEl>
                                        <p:attrNameLst>
                                          <p:attrName>style.visibility</p:attrName>
                                        </p:attrNameLst>
                                      </p:cBhvr>
                                      <p:to>
                                        <p:strVal val="visible"/>
                                      </p:to>
                                    </p:set>
                                    <p:animEffect transition="in" filter="strips(downLeft)">
                                      <p:cBhvr>
                                        <p:cTn id="23" dur="2000"/>
                                        <p:tgtEl>
                                          <p:spTgt spid="193591"/>
                                        </p:tgtEl>
                                      </p:cBhvr>
                                    </p:animEffect>
                                  </p:childTnLst>
                                </p:cTn>
                              </p:par>
                            </p:childTnLst>
                          </p:cTn>
                        </p:par>
                        <p:par>
                          <p:cTn id="24" fill="hold" nodeType="afterGroup">
                            <p:stCondLst>
                              <p:cond delay="6000"/>
                            </p:stCondLst>
                            <p:childTnLst>
                              <p:par>
                                <p:cTn id="25" presetID="10" presetClass="entr" presetSubtype="0"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par>
                          <p:cTn id="28" fill="hold" nodeType="afterGroup">
                            <p:stCondLst>
                              <p:cond delay="8000"/>
                            </p:stCondLst>
                            <p:childTnLst>
                              <p:par>
                                <p:cTn id="29" presetID="10" presetClass="entr" presetSubtype="0" fill="hold" grpId="0" nodeType="afterEffect">
                                  <p:stCondLst>
                                    <p:cond delay="0"/>
                                  </p:stCondLst>
                                  <p:childTnLst>
                                    <p:set>
                                      <p:cBhvr>
                                        <p:cTn id="30" dur="1" fill="hold">
                                          <p:stCondLst>
                                            <p:cond delay="0"/>
                                          </p:stCondLst>
                                        </p:cTn>
                                        <p:tgtEl>
                                          <p:spTgt spid="193575"/>
                                        </p:tgtEl>
                                        <p:attrNameLst>
                                          <p:attrName>style.visibility</p:attrName>
                                        </p:attrNameLst>
                                      </p:cBhvr>
                                      <p:to>
                                        <p:strVal val="visible"/>
                                      </p:to>
                                    </p:set>
                                    <p:animEffect transition="in" filter="fade">
                                      <p:cBhvr>
                                        <p:cTn id="31" dur="3000"/>
                                        <p:tgtEl>
                                          <p:spTgt spid="193575"/>
                                        </p:tgtEl>
                                      </p:cBhvr>
                                    </p:animEffect>
                                  </p:childTnLst>
                                </p:cTn>
                              </p:par>
                            </p:childTnLst>
                          </p:cTn>
                        </p:par>
                        <p:par>
                          <p:cTn id="32" fill="hold" nodeType="afterGroup">
                            <p:stCondLst>
                              <p:cond delay="11000"/>
                            </p:stCondLst>
                            <p:childTnLst>
                              <p:par>
                                <p:cTn id="33" presetID="8" presetClass="entr" presetSubtype="16" fill="hold" nodeType="afterEffect">
                                  <p:stCondLst>
                                    <p:cond delay="0"/>
                                  </p:stCondLst>
                                  <p:childTnLst>
                                    <p:set>
                                      <p:cBhvr>
                                        <p:cTn id="34" dur="1" fill="hold">
                                          <p:stCondLst>
                                            <p:cond delay="0"/>
                                          </p:stCondLst>
                                        </p:cTn>
                                        <p:tgtEl>
                                          <p:spTgt spid="193589"/>
                                        </p:tgtEl>
                                        <p:attrNameLst>
                                          <p:attrName>style.visibility</p:attrName>
                                        </p:attrNameLst>
                                      </p:cBhvr>
                                      <p:to>
                                        <p:strVal val="visible"/>
                                      </p:to>
                                    </p:set>
                                    <p:animEffect transition="in" filter="diamond(in)">
                                      <p:cBhvr>
                                        <p:cTn id="35" dur="2000"/>
                                        <p:tgtEl>
                                          <p:spTgt spid="193589"/>
                                        </p:tgtEl>
                                      </p:cBhvr>
                                    </p:animEffect>
                                  </p:childTnLst>
                                </p:cTn>
                              </p:par>
                            </p:childTnLst>
                          </p:cTn>
                        </p:par>
                        <p:par>
                          <p:cTn id="36" fill="hold" nodeType="afterGroup">
                            <p:stCondLst>
                              <p:cond delay="13000"/>
                            </p:stCondLst>
                            <p:childTnLst>
                              <p:par>
                                <p:cTn id="37" presetID="8" presetClass="entr" presetSubtype="16" fill="hold" grpId="0" nodeType="afterEffect">
                                  <p:stCondLst>
                                    <p:cond delay="0"/>
                                  </p:stCondLst>
                                  <p:childTnLst>
                                    <p:set>
                                      <p:cBhvr>
                                        <p:cTn id="38" dur="1" fill="hold">
                                          <p:stCondLst>
                                            <p:cond delay="0"/>
                                          </p:stCondLst>
                                        </p:cTn>
                                        <p:tgtEl>
                                          <p:spTgt spid="193590"/>
                                        </p:tgtEl>
                                        <p:attrNameLst>
                                          <p:attrName>style.visibility</p:attrName>
                                        </p:attrNameLst>
                                      </p:cBhvr>
                                      <p:to>
                                        <p:strVal val="visible"/>
                                      </p:to>
                                    </p:set>
                                    <p:animEffect transition="in" filter="diamond(in)">
                                      <p:cBhvr>
                                        <p:cTn id="39" dur="2000"/>
                                        <p:tgtEl>
                                          <p:spTgt spid="19359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ntr" presetSubtype="16"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box(in)">
                                      <p:cBhvr>
                                        <p:cTn id="44" dur="500"/>
                                        <p:tgtEl>
                                          <p:spTgt spid="3"/>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7"/>
                                        </p:tgtEl>
                                        <p:attrNameLst>
                                          <p:attrName>style.visibility</p:attrName>
                                        </p:attrNameLst>
                                      </p:cBhvr>
                                      <p:to>
                                        <p:strVal val="visible"/>
                                      </p:to>
                                    </p:set>
                                    <p:anim calcmode="lin" valueType="num">
                                      <p:cBhvr additive="base">
                                        <p:cTn id="49" dur="500" fill="hold"/>
                                        <p:tgtEl>
                                          <p:spTgt spid="57"/>
                                        </p:tgtEl>
                                        <p:attrNameLst>
                                          <p:attrName>ppt_x</p:attrName>
                                        </p:attrNameLst>
                                      </p:cBhvr>
                                      <p:tavLst>
                                        <p:tav tm="0">
                                          <p:val>
                                            <p:strVal val="#ppt_x"/>
                                          </p:val>
                                        </p:tav>
                                        <p:tav tm="100000">
                                          <p:val>
                                            <p:strVal val="#ppt_x"/>
                                          </p:val>
                                        </p:tav>
                                      </p:tavLst>
                                    </p:anim>
                                    <p:anim calcmode="lin" valueType="num">
                                      <p:cBhvr additive="base">
                                        <p:cTn id="50"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blinds(horizontal)">
                                      <p:cBhvr>
                                        <p:cTn id="55" dur="500"/>
                                        <p:tgtEl>
                                          <p:spTgt spid="58"/>
                                        </p:tgtEl>
                                      </p:cBhvr>
                                    </p:animEffect>
                                  </p:childTnLst>
                                </p:cTn>
                              </p:par>
                            </p:childTnLst>
                          </p:cTn>
                        </p:par>
                      </p:childTnLst>
                    </p:cTn>
                  </p:par>
                  <p:par>
                    <p:cTn id="56" fill="hold">
                      <p:stCondLst>
                        <p:cond delay="indefinite"/>
                      </p:stCondLst>
                      <p:childTnLst>
                        <p:par>
                          <p:cTn id="57" fill="hold">
                            <p:stCondLst>
                              <p:cond delay="0"/>
                            </p:stCondLst>
                            <p:childTnLst>
                              <p:par>
                                <p:cTn id="58" presetID="8" presetClass="entr" presetSubtype="16" fill="hold" nodeType="clickEffect">
                                  <p:stCondLst>
                                    <p:cond delay="0"/>
                                  </p:stCondLst>
                                  <p:childTnLst>
                                    <p:set>
                                      <p:cBhvr>
                                        <p:cTn id="59" dur="1" fill="hold">
                                          <p:stCondLst>
                                            <p:cond delay="0"/>
                                          </p:stCondLst>
                                        </p:cTn>
                                        <p:tgtEl>
                                          <p:spTgt spid="51">
                                            <p:txEl>
                                              <p:pRg st="0" end="0"/>
                                            </p:txEl>
                                          </p:spTgt>
                                        </p:tgtEl>
                                        <p:attrNameLst>
                                          <p:attrName>style.visibility</p:attrName>
                                        </p:attrNameLst>
                                      </p:cBhvr>
                                      <p:to>
                                        <p:strVal val="visible"/>
                                      </p:to>
                                    </p:set>
                                    <p:animEffect transition="in" filter="diamond(in)">
                                      <p:cBhvr>
                                        <p:cTn id="60" dur="2000"/>
                                        <p:tgtEl>
                                          <p:spTgt spid="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61" grpId="0" animBg="1"/>
      <p:bldP spid="193561" grpId="1" animBg="1"/>
      <p:bldP spid="193562" grpId="0"/>
      <p:bldP spid="193574" grpId="0"/>
      <p:bldP spid="193575" grpId="0"/>
      <p:bldP spid="193590" grpId="0"/>
      <p:bldP spid="57" grpId="0" animBg="1"/>
      <p:bldP spid="5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a:extLst>
              <a:ext uri="{FF2B5EF4-FFF2-40B4-BE49-F238E27FC236}">
                <a16:creationId xmlns:a16="http://schemas.microsoft.com/office/drawing/2014/main" id="{039817C0-0018-4B7F-3976-E5F3525F9AA8}"/>
              </a:ext>
            </a:extLst>
          </p:cNvPr>
          <p:cNvSpPr txBox="1">
            <a:spLocks noChangeArrowheads="1"/>
          </p:cNvSpPr>
          <p:nvPr/>
        </p:nvSpPr>
        <p:spPr bwMode="auto">
          <a:xfrm>
            <a:off x="0" y="960438"/>
            <a:ext cx="6324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a:solidFill>
                  <a:srgbClr val="0066FF"/>
                </a:solidFill>
              </a:rPr>
              <a:t>II. </a:t>
            </a:r>
            <a:r>
              <a:rPr lang="en-US" altLang="vi-VN" sz="2000" b="1" dirty="0" smtClean="0">
                <a:solidFill>
                  <a:srgbClr val="0066FF"/>
                </a:solidFill>
              </a:rPr>
              <a:t>QUÁ TRÌNH SINH </a:t>
            </a:r>
            <a:r>
              <a:rPr lang="en-US" altLang="vi-VN" sz="2000" b="1" dirty="0">
                <a:solidFill>
                  <a:srgbClr val="0066FF"/>
                </a:solidFill>
              </a:rPr>
              <a:t>SẢN HỮU TÍNH Ở THỰC </a:t>
            </a:r>
            <a:r>
              <a:rPr lang="en-US" altLang="vi-VN" sz="2000" b="1" dirty="0" smtClean="0">
                <a:solidFill>
                  <a:srgbClr val="0066FF"/>
                </a:solidFill>
              </a:rPr>
              <a:t>VẬT</a:t>
            </a:r>
            <a:endParaRPr lang="en-US" altLang="vi-VN" sz="2000" b="1" dirty="0">
              <a:solidFill>
                <a:srgbClr val="0066FF"/>
              </a:solidFill>
            </a:endParaRPr>
          </a:p>
        </p:txBody>
      </p:sp>
      <p:sp>
        <p:nvSpPr>
          <p:cNvPr id="161796" name="Text Box 4">
            <a:extLst>
              <a:ext uri="{FF2B5EF4-FFF2-40B4-BE49-F238E27FC236}">
                <a16:creationId xmlns:a16="http://schemas.microsoft.com/office/drawing/2014/main" id="{24EF0B64-8279-FDF9-87B5-7E6C44B57278}"/>
              </a:ext>
            </a:extLst>
          </p:cNvPr>
          <p:cNvSpPr txBox="1">
            <a:spLocks noChangeArrowheads="1"/>
          </p:cNvSpPr>
          <p:nvPr/>
        </p:nvSpPr>
        <p:spPr bwMode="auto">
          <a:xfrm>
            <a:off x="0" y="1279525"/>
            <a:ext cx="3810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smtClean="0">
                <a:solidFill>
                  <a:srgbClr val="CC3300"/>
                </a:solidFill>
              </a:rPr>
              <a:t>1</a:t>
            </a:r>
            <a:r>
              <a:rPr lang="en-US" altLang="vi-VN" sz="2000" b="1" dirty="0">
                <a:solidFill>
                  <a:srgbClr val="CC3300"/>
                </a:solidFill>
              </a:rPr>
              <a:t>. </a:t>
            </a:r>
            <a:r>
              <a:rPr lang="en-US" altLang="vi-VN" sz="2000" b="1" dirty="0" err="1">
                <a:solidFill>
                  <a:srgbClr val="CC3300"/>
                </a:solidFill>
              </a:rPr>
              <a:t>Cấu</a:t>
            </a:r>
            <a:r>
              <a:rPr lang="en-US" altLang="vi-VN" sz="2000" b="1" dirty="0">
                <a:solidFill>
                  <a:srgbClr val="CC3300"/>
                </a:solidFill>
              </a:rPr>
              <a:t> </a:t>
            </a:r>
            <a:r>
              <a:rPr lang="en-US" altLang="vi-VN" sz="2000" b="1" dirty="0" err="1">
                <a:solidFill>
                  <a:srgbClr val="CC3300"/>
                </a:solidFill>
              </a:rPr>
              <a:t>tạo</a:t>
            </a:r>
            <a:r>
              <a:rPr lang="en-US" altLang="vi-VN" sz="2000" b="1" dirty="0">
                <a:solidFill>
                  <a:srgbClr val="CC3300"/>
                </a:solidFill>
              </a:rPr>
              <a:t> </a:t>
            </a:r>
            <a:r>
              <a:rPr lang="en-US" altLang="vi-VN" sz="2000" b="1" dirty="0" err="1">
                <a:solidFill>
                  <a:srgbClr val="CC3300"/>
                </a:solidFill>
              </a:rPr>
              <a:t>của</a:t>
            </a:r>
            <a:r>
              <a:rPr lang="en-US" altLang="vi-VN" sz="2000" b="1" dirty="0">
                <a:solidFill>
                  <a:srgbClr val="CC3300"/>
                </a:solidFill>
              </a:rPr>
              <a:t> </a:t>
            </a:r>
            <a:r>
              <a:rPr lang="en-US" altLang="vi-VN" sz="2000" b="1" dirty="0" err="1">
                <a:solidFill>
                  <a:srgbClr val="CC3300"/>
                </a:solidFill>
              </a:rPr>
              <a:t>hoa</a:t>
            </a:r>
            <a:endParaRPr lang="en-US" altLang="vi-VN" sz="2000" b="1" dirty="0">
              <a:solidFill>
                <a:srgbClr val="CC3300"/>
              </a:solidFill>
            </a:endParaRPr>
          </a:p>
        </p:txBody>
      </p:sp>
      <p:pic>
        <p:nvPicPr>
          <p:cNvPr id="161797" name="Picture 5">
            <a:extLst>
              <a:ext uri="{FF2B5EF4-FFF2-40B4-BE49-F238E27FC236}">
                <a16:creationId xmlns:a16="http://schemas.microsoft.com/office/drawing/2014/main" id="{0E31537E-033C-9D3A-00DD-34C6110B66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295400"/>
            <a:ext cx="533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1798" name="Line 6">
            <a:extLst>
              <a:ext uri="{FF2B5EF4-FFF2-40B4-BE49-F238E27FC236}">
                <a16:creationId xmlns:a16="http://schemas.microsoft.com/office/drawing/2014/main" id="{1AF9EE04-A9A6-C73B-75F1-9A6F014F6181}"/>
              </a:ext>
            </a:extLst>
          </p:cNvPr>
          <p:cNvSpPr>
            <a:spLocks noChangeShapeType="1"/>
          </p:cNvSpPr>
          <p:nvPr/>
        </p:nvSpPr>
        <p:spPr bwMode="auto">
          <a:xfrm flipH="1">
            <a:off x="4800600" y="6294438"/>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799" name="Line 7">
            <a:extLst>
              <a:ext uri="{FF2B5EF4-FFF2-40B4-BE49-F238E27FC236}">
                <a16:creationId xmlns:a16="http://schemas.microsoft.com/office/drawing/2014/main" id="{B419AFB5-D61E-88E6-9244-686A93E0B016}"/>
              </a:ext>
            </a:extLst>
          </p:cNvPr>
          <p:cNvSpPr>
            <a:spLocks noChangeShapeType="1"/>
          </p:cNvSpPr>
          <p:nvPr/>
        </p:nvSpPr>
        <p:spPr bwMode="auto">
          <a:xfrm flipH="1">
            <a:off x="5181600" y="4724400"/>
            <a:ext cx="7620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0" name="Line 8">
            <a:extLst>
              <a:ext uri="{FF2B5EF4-FFF2-40B4-BE49-F238E27FC236}">
                <a16:creationId xmlns:a16="http://schemas.microsoft.com/office/drawing/2014/main" id="{7F3E7F65-3A6A-5108-02D8-E125DB8895DC}"/>
              </a:ext>
            </a:extLst>
          </p:cNvPr>
          <p:cNvSpPr>
            <a:spLocks noChangeShapeType="1"/>
          </p:cNvSpPr>
          <p:nvPr/>
        </p:nvSpPr>
        <p:spPr bwMode="auto">
          <a:xfrm flipH="1">
            <a:off x="4724400" y="4160838"/>
            <a:ext cx="6858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1" name="Line 9">
            <a:extLst>
              <a:ext uri="{FF2B5EF4-FFF2-40B4-BE49-F238E27FC236}">
                <a16:creationId xmlns:a16="http://schemas.microsoft.com/office/drawing/2014/main" id="{CC2A3EC7-F5A5-57EF-FF2F-B098B8263448}"/>
              </a:ext>
            </a:extLst>
          </p:cNvPr>
          <p:cNvSpPr>
            <a:spLocks noChangeShapeType="1"/>
          </p:cNvSpPr>
          <p:nvPr/>
        </p:nvSpPr>
        <p:spPr bwMode="auto">
          <a:xfrm flipH="1">
            <a:off x="5257800" y="2408238"/>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2" name="Line 10">
            <a:extLst>
              <a:ext uri="{FF2B5EF4-FFF2-40B4-BE49-F238E27FC236}">
                <a16:creationId xmlns:a16="http://schemas.microsoft.com/office/drawing/2014/main" id="{45ECE565-1A61-55AE-1C91-7692B9642DB3}"/>
              </a:ext>
            </a:extLst>
          </p:cNvPr>
          <p:cNvSpPr>
            <a:spLocks noChangeShapeType="1"/>
          </p:cNvSpPr>
          <p:nvPr/>
        </p:nvSpPr>
        <p:spPr bwMode="auto">
          <a:xfrm flipH="1">
            <a:off x="5181600" y="2941638"/>
            <a:ext cx="121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3" name="Line 11">
            <a:extLst>
              <a:ext uri="{FF2B5EF4-FFF2-40B4-BE49-F238E27FC236}">
                <a16:creationId xmlns:a16="http://schemas.microsoft.com/office/drawing/2014/main" id="{A9846A8E-D630-C8C8-BCA6-CEF8503B1B0E}"/>
              </a:ext>
            </a:extLst>
          </p:cNvPr>
          <p:cNvSpPr>
            <a:spLocks noChangeShapeType="1"/>
          </p:cNvSpPr>
          <p:nvPr/>
        </p:nvSpPr>
        <p:spPr bwMode="auto">
          <a:xfrm>
            <a:off x="6248400" y="1722438"/>
            <a:ext cx="2057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4" name="Line 12">
            <a:extLst>
              <a:ext uri="{FF2B5EF4-FFF2-40B4-BE49-F238E27FC236}">
                <a16:creationId xmlns:a16="http://schemas.microsoft.com/office/drawing/2014/main" id="{3EB7C3B4-C610-BF38-CA07-EBA429C8DCCD}"/>
              </a:ext>
            </a:extLst>
          </p:cNvPr>
          <p:cNvSpPr>
            <a:spLocks noChangeShapeType="1"/>
          </p:cNvSpPr>
          <p:nvPr/>
        </p:nvSpPr>
        <p:spPr bwMode="auto">
          <a:xfrm flipV="1">
            <a:off x="6553200" y="2344738"/>
            <a:ext cx="1219200" cy="63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5" name="Line 13">
            <a:extLst>
              <a:ext uri="{FF2B5EF4-FFF2-40B4-BE49-F238E27FC236}">
                <a16:creationId xmlns:a16="http://schemas.microsoft.com/office/drawing/2014/main" id="{0B8AA70D-1D56-C854-5210-7222E190094E}"/>
              </a:ext>
            </a:extLst>
          </p:cNvPr>
          <p:cNvSpPr>
            <a:spLocks noChangeShapeType="1"/>
          </p:cNvSpPr>
          <p:nvPr/>
        </p:nvSpPr>
        <p:spPr bwMode="auto">
          <a:xfrm flipV="1">
            <a:off x="6724650" y="2865438"/>
            <a:ext cx="1200150" cy="8001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6" name="Rectangle 14">
            <a:extLst>
              <a:ext uri="{FF2B5EF4-FFF2-40B4-BE49-F238E27FC236}">
                <a16:creationId xmlns:a16="http://schemas.microsoft.com/office/drawing/2014/main" id="{C4762335-F858-912E-857C-8839428928C4}"/>
              </a:ext>
            </a:extLst>
          </p:cNvPr>
          <p:cNvSpPr>
            <a:spLocks noChangeArrowheads="1"/>
          </p:cNvSpPr>
          <p:nvPr/>
        </p:nvSpPr>
        <p:spPr bwMode="auto">
          <a:xfrm>
            <a:off x="4343400" y="6065838"/>
            <a:ext cx="1066800" cy="457200"/>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Cuống</a:t>
            </a:r>
          </a:p>
        </p:txBody>
      </p:sp>
      <p:sp>
        <p:nvSpPr>
          <p:cNvPr id="161807" name="Rectangle 15">
            <a:extLst>
              <a:ext uri="{FF2B5EF4-FFF2-40B4-BE49-F238E27FC236}">
                <a16:creationId xmlns:a16="http://schemas.microsoft.com/office/drawing/2014/main" id="{BD660945-7D1C-9798-9FD1-7C83AE79350F}"/>
              </a:ext>
            </a:extLst>
          </p:cNvPr>
          <p:cNvSpPr>
            <a:spLocks noChangeArrowheads="1"/>
          </p:cNvSpPr>
          <p:nvPr/>
        </p:nvSpPr>
        <p:spPr bwMode="auto">
          <a:xfrm>
            <a:off x="7543800" y="5867400"/>
            <a:ext cx="1066800" cy="457200"/>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Đế hoa</a:t>
            </a:r>
          </a:p>
        </p:txBody>
      </p:sp>
      <p:sp>
        <p:nvSpPr>
          <p:cNvPr id="161808" name="Rectangle 16">
            <a:extLst>
              <a:ext uri="{FF2B5EF4-FFF2-40B4-BE49-F238E27FC236}">
                <a16:creationId xmlns:a16="http://schemas.microsoft.com/office/drawing/2014/main" id="{1DD0F9E9-0D72-9C76-6CC5-9AD4AEDDB450}"/>
              </a:ext>
            </a:extLst>
          </p:cNvPr>
          <p:cNvSpPr>
            <a:spLocks noChangeArrowheads="1"/>
          </p:cNvSpPr>
          <p:nvPr/>
        </p:nvSpPr>
        <p:spPr bwMode="auto">
          <a:xfrm>
            <a:off x="4343400" y="4724400"/>
            <a:ext cx="1066800" cy="457200"/>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Tràng hoa</a:t>
            </a:r>
          </a:p>
        </p:txBody>
      </p:sp>
      <p:sp>
        <p:nvSpPr>
          <p:cNvPr id="161809" name="Rectangle 17">
            <a:extLst>
              <a:ext uri="{FF2B5EF4-FFF2-40B4-BE49-F238E27FC236}">
                <a16:creationId xmlns:a16="http://schemas.microsoft.com/office/drawing/2014/main" id="{C4CECC06-F694-1E97-B44B-29CFF82F6F64}"/>
              </a:ext>
            </a:extLst>
          </p:cNvPr>
          <p:cNvSpPr>
            <a:spLocks noChangeArrowheads="1"/>
          </p:cNvSpPr>
          <p:nvPr/>
        </p:nvSpPr>
        <p:spPr bwMode="auto">
          <a:xfrm>
            <a:off x="4419600" y="2865438"/>
            <a:ext cx="1066800" cy="457200"/>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Chỉ nhị</a:t>
            </a:r>
          </a:p>
        </p:txBody>
      </p:sp>
      <p:sp>
        <p:nvSpPr>
          <p:cNvPr id="161810" name="Rectangle 18">
            <a:extLst>
              <a:ext uri="{FF2B5EF4-FFF2-40B4-BE49-F238E27FC236}">
                <a16:creationId xmlns:a16="http://schemas.microsoft.com/office/drawing/2014/main" id="{04FBD683-E1CB-E18B-4955-057BB0F0C786}"/>
              </a:ext>
            </a:extLst>
          </p:cNvPr>
          <p:cNvSpPr>
            <a:spLocks noChangeArrowheads="1"/>
          </p:cNvSpPr>
          <p:nvPr/>
        </p:nvSpPr>
        <p:spPr bwMode="auto">
          <a:xfrm>
            <a:off x="4419600" y="2179638"/>
            <a:ext cx="1066800" cy="457200"/>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Bao phấn</a:t>
            </a:r>
          </a:p>
        </p:txBody>
      </p:sp>
      <p:sp>
        <p:nvSpPr>
          <p:cNvPr id="161812" name="Line 20">
            <a:extLst>
              <a:ext uri="{FF2B5EF4-FFF2-40B4-BE49-F238E27FC236}">
                <a16:creationId xmlns:a16="http://schemas.microsoft.com/office/drawing/2014/main" id="{3CB88CC8-8609-65D4-BAC0-087826190F93}"/>
              </a:ext>
            </a:extLst>
          </p:cNvPr>
          <p:cNvSpPr>
            <a:spLocks noChangeShapeType="1"/>
          </p:cNvSpPr>
          <p:nvPr/>
        </p:nvSpPr>
        <p:spPr bwMode="auto">
          <a:xfrm>
            <a:off x="6553200" y="4876800"/>
            <a:ext cx="1371600" cy="10366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13" name="Rectangle 21">
            <a:extLst>
              <a:ext uri="{FF2B5EF4-FFF2-40B4-BE49-F238E27FC236}">
                <a16:creationId xmlns:a16="http://schemas.microsoft.com/office/drawing/2014/main" id="{7F70559E-B206-5FE8-C115-E05567FAD47B}"/>
              </a:ext>
            </a:extLst>
          </p:cNvPr>
          <p:cNvSpPr>
            <a:spLocks noChangeArrowheads="1"/>
          </p:cNvSpPr>
          <p:nvPr/>
        </p:nvSpPr>
        <p:spPr bwMode="auto">
          <a:xfrm>
            <a:off x="4343400" y="5486400"/>
            <a:ext cx="1066800" cy="457200"/>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Đài hoa</a:t>
            </a:r>
          </a:p>
        </p:txBody>
      </p:sp>
      <p:sp>
        <p:nvSpPr>
          <p:cNvPr id="161814" name="AutoShape 22">
            <a:extLst>
              <a:ext uri="{FF2B5EF4-FFF2-40B4-BE49-F238E27FC236}">
                <a16:creationId xmlns:a16="http://schemas.microsoft.com/office/drawing/2014/main" id="{61844995-1B1A-E316-CC58-940C1643E722}"/>
              </a:ext>
            </a:extLst>
          </p:cNvPr>
          <p:cNvSpPr>
            <a:spLocks/>
          </p:cNvSpPr>
          <p:nvPr/>
        </p:nvSpPr>
        <p:spPr bwMode="auto">
          <a:xfrm>
            <a:off x="4191000" y="2332038"/>
            <a:ext cx="228600" cy="838200"/>
          </a:xfrm>
          <a:prstGeom prst="leftBrace">
            <a:avLst>
              <a:gd name="adj1" fmla="val 3055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61815" name="Rectangle 23">
            <a:extLst>
              <a:ext uri="{FF2B5EF4-FFF2-40B4-BE49-F238E27FC236}">
                <a16:creationId xmlns:a16="http://schemas.microsoft.com/office/drawing/2014/main" id="{D2AAECF5-CFC2-05B2-A7A7-CEE109AF1983}"/>
              </a:ext>
            </a:extLst>
          </p:cNvPr>
          <p:cNvSpPr>
            <a:spLocks noChangeArrowheads="1"/>
          </p:cNvSpPr>
          <p:nvPr/>
        </p:nvSpPr>
        <p:spPr bwMode="auto">
          <a:xfrm>
            <a:off x="3657600" y="2560638"/>
            <a:ext cx="457200" cy="457200"/>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Nhị</a:t>
            </a:r>
          </a:p>
        </p:txBody>
      </p:sp>
      <p:sp>
        <p:nvSpPr>
          <p:cNvPr id="161816" name="Rectangle 24">
            <a:extLst>
              <a:ext uri="{FF2B5EF4-FFF2-40B4-BE49-F238E27FC236}">
                <a16:creationId xmlns:a16="http://schemas.microsoft.com/office/drawing/2014/main" id="{F76CA269-736C-AAE2-4BEF-FAA52B50BA77}"/>
              </a:ext>
            </a:extLst>
          </p:cNvPr>
          <p:cNvSpPr>
            <a:spLocks noChangeArrowheads="1"/>
          </p:cNvSpPr>
          <p:nvPr/>
        </p:nvSpPr>
        <p:spPr bwMode="auto">
          <a:xfrm>
            <a:off x="7391400" y="2476500"/>
            <a:ext cx="927100" cy="388938"/>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Bầu nhụy</a:t>
            </a:r>
          </a:p>
        </p:txBody>
      </p:sp>
      <p:sp>
        <p:nvSpPr>
          <p:cNvPr id="161817" name="Rectangle 25">
            <a:extLst>
              <a:ext uri="{FF2B5EF4-FFF2-40B4-BE49-F238E27FC236}">
                <a16:creationId xmlns:a16="http://schemas.microsoft.com/office/drawing/2014/main" id="{0B1DA560-06BE-630D-3B43-EC3802FC18B1}"/>
              </a:ext>
            </a:extLst>
          </p:cNvPr>
          <p:cNvSpPr>
            <a:spLocks noChangeArrowheads="1"/>
          </p:cNvSpPr>
          <p:nvPr/>
        </p:nvSpPr>
        <p:spPr bwMode="auto">
          <a:xfrm>
            <a:off x="7391400" y="2024063"/>
            <a:ext cx="927100" cy="387350"/>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600" b="1"/>
              <a:t>Vòi nhụy</a:t>
            </a:r>
          </a:p>
        </p:txBody>
      </p:sp>
      <p:sp>
        <p:nvSpPr>
          <p:cNvPr id="161818" name="Rectangle 26">
            <a:extLst>
              <a:ext uri="{FF2B5EF4-FFF2-40B4-BE49-F238E27FC236}">
                <a16:creationId xmlns:a16="http://schemas.microsoft.com/office/drawing/2014/main" id="{0858961B-82BD-F4CB-DD69-ECC66A188401}"/>
              </a:ext>
            </a:extLst>
          </p:cNvPr>
          <p:cNvSpPr>
            <a:spLocks noChangeArrowheads="1"/>
          </p:cNvSpPr>
          <p:nvPr/>
        </p:nvSpPr>
        <p:spPr bwMode="auto">
          <a:xfrm>
            <a:off x="7391400" y="1570038"/>
            <a:ext cx="927100" cy="388937"/>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400" b="1"/>
              <a:t>Núm</a:t>
            </a:r>
            <a:r>
              <a:rPr lang="en-US" altLang="vi-VN" sz="1600" b="1"/>
              <a:t> nhụy</a:t>
            </a:r>
          </a:p>
        </p:txBody>
      </p:sp>
      <p:sp>
        <p:nvSpPr>
          <p:cNvPr id="161819" name="AutoShape 27">
            <a:extLst>
              <a:ext uri="{FF2B5EF4-FFF2-40B4-BE49-F238E27FC236}">
                <a16:creationId xmlns:a16="http://schemas.microsoft.com/office/drawing/2014/main" id="{CC0F6075-3920-9AA8-2E41-CB71897284C8}"/>
              </a:ext>
            </a:extLst>
          </p:cNvPr>
          <p:cNvSpPr>
            <a:spLocks/>
          </p:cNvSpPr>
          <p:nvPr/>
        </p:nvSpPr>
        <p:spPr bwMode="auto">
          <a:xfrm>
            <a:off x="8318500" y="1700213"/>
            <a:ext cx="200025" cy="971550"/>
          </a:xfrm>
          <a:prstGeom prst="rightBrace">
            <a:avLst>
              <a:gd name="adj1" fmla="val 404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61820" name="Line 28">
            <a:extLst>
              <a:ext uri="{FF2B5EF4-FFF2-40B4-BE49-F238E27FC236}">
                <a16:creationId xmlns:a16="http://schemas.microsoft.com/office/drawing/2014/main" id="{961978E8-9120-CE6D-0A3E-8B3D7F89936F}"/>
              </a:ext>
            </a:extLst>
          </p:cNvPr>
          <p:cNvSpPr>
            <a:spLocks noChangeShapeType="1"/>
          </p:cNvSpPr>
          <p:nvPr/>
        </p:nvSpPr>
        <p:spPr bwMode="auto">
          <a:xfrm>
            <a:off x="8318500" y="2201863"/>
            <a:ext cx="2000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21" name="Rectangle 29">
            <a:extLst>
              <a:ext uri="{FF2B5EF4-FFF2-40B4-BE49-F238E27FC236}">
                <a16:creationId xmlns:a16="http://schemas.microsoft.com/office/drawing/2014/main" id="{87F37F0C-6B06-4C13-C503-B5891EBD34A7}"/>
              </a:ext>
            </a:extLst>
          </p:cNvPr>
          <p:cNvSpPr>
            <a:spLocks noChangeArrowheads="1"/>
          </p:cNvSpPr>
          <p:nvPr/>
        </p:nvSpPr>
        <p:spPr bwMode="auto">
          <a:xfrm>
            <a:off x="8518525" y="2024063"/>
            <a:ext cx="625475" cy="384175"/>
          </a:xfrm>
          <a:prstGeom prst="rect">
            <a:avLst/>
          </a:prstGeom>
          <a:solidFill>
            <a:schemeClr val="bg1"/>
          </a:solidFill>
          <a:ln w="9525">
            <a:solidFill>
              <a:schemeClr val="tx1"/>
            </a:solidFill>
            <a:miter lim="800000"/>
            <a:headEnd/>
            <a:tailEnd/>
          </a:ln>
        </p:spPr>
        <p:txBody>
          <a:bodyPr wrap="none"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1400" b="1"/>
              <a:t>Nhụy</a:t>
            </a:r>
          </a:p>
        </p:txBody>
      </p:sp>
      <p:sp>
        <p:nvSpPr>
          <p:cNvPr id="12338" name="Text Box 51">
            <a:extLst>
              <a:ext uri="{FF2B5EF4-FFF2-40B4-BE49-F238E27FC236}">
                <a16:creationId xmlns:a16="http://schemas.microsoft.com/office/drawing/2014/main" id="{7D20D738-88F6-698E-81F3-B228E2677BB1}"/>
              </a:ext>
            </a:extLst>
          </p:cNvPr>
          <p:cNvSpPr txBox="1">
            <a:spLocks noChangeArrowheads="1"/>
          </p:cNvSpPr>
          <p:nvPr/>
        </p:nvSpPr>
        <p:spPr bwMode="auto">
          <a:xfrm>
            <a:off x="0" y="579438"/>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sp>
        <p:nvSpPr>
          <p:cNvPr id="12339" name="Line 52">
            <a:extLst>
              <a:ext uri="{FF2B5EF4-FFF2-40B4-BE49-F238E27FC236}">
                <a16:creationId xmlns:a16="http://schemas.microsoft.com/office/drawing/2014/main" id="{DF4CF9CF-10EA-A2AB-19A3-D0D1F33069F2}"/>
              </a:ext>
            </a:extLst>
          </p:cNvPr>
          <p:cNvSpPr>
            <a:spLocks noChangeShapeType="1"/>
          </p:cNvSpPr>
          <p:nvPr/>
        </p:nvSpPr>
        <p:spPr bwMode="auto">
          <a:xfrm>
            <a:off x="0" y="198438"/>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53">
            <a:extLst>
              <a:ext uri="{FF2B5EF4-FFF2-40B4-BE49-F238E27FC236}">
                <a16:creationId xmlns:a16="http://schemas.microsoft.com/office/drawing/2014/main" id="{818C03A3-B4D7-F2C2-51D4-35127EA5CCE9}"/>
              </a:ext>
            </a:extLst>
          </p:cNvPr>
          <p:cNvGrpSpPr>
            <a:grpSpLocks/>
          </p:cNvGrpSpPr>
          <p:nvPr/>
        </p:nvGrpSpPr>
        <p:grpSpPr bwMode="auto">
          <a:xfrm>
            <a:off x="19050" y="0"/>
            <a:ext cx="9124950" cy="533400"/>
            <a:chOff x="0" y="0"/>
            <a:chExt cx="4848" cy="624"/>
          </a:xfrm>
        </p:grpSpPr>
        <p:sp>
          <p:nvSpPr>
            <p:cNvPr id="12342" name="AutoShape 54">
              <a:extLst>
                <a:ext uri="{FF2B5EF4-FFF2-40B4-BE49-F238E27FC236}">
                  <a16:creationId xmlns:a16="http://schemas.microsoft.com/office/drawing/2014/main" id="{8331BC72-BA61-27C2-4392-9AEED3F9A120}"/>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dirty="0">
                  <a:solidFill>
                    <a:srgbClr val="0000FF"/>
                  </a:solidFill>
                </a:rPr>
                <a:t>              </a:t>
              </a:r>
              <a:r>
                <a:rPr lang="en-US" altLang="vi-VN" sz="2200" b="1" dirty="0" err="1">
                  <a:solidFill>
                    <a:srgbClr val="0000FF"/>
                  </a:solidFill>
                </a:rPr>
                <a:t>Bài</a:t>
              </a:r>
              <a:r>
                <a:rPr lang="en-US" altLang="vi-VN" sz="2200" b="1" dirty="0">
                  <a:solidFill>
                    <a:srgbClr val="0000FF"/>
                  </a:solidFill>
                </a:rPr>
                <a:t> </a:t>
              </a:r>
              <a:r>
                <a:rPr lang="en-US" altLang="vi-VN" sz="2200" b="1" dirty="0" smtClean="0">
                  <a:solidFill>
                    <a:srgbClr val="0000FF"/>
                  </a:solidFill>
                </a:rPr>
                <a:t>40:   </a:t>
              </a:r>
              <a:r>
                <a:rPr lang="en-US" altLang="vi-VN" sz="2200" b="1" dirty="0">
                  <a:solidFill>
                    <a:srgbClr val="0000FF"/>
                  </a:solidFill>
                </a:rPr>
                <a:t>SINH SẢN HỮU TÍNH Ở </a:t>
              </a:r>
              <a:r>
                <a:rPr lang="en-US" altLang="vi-VN" sz="2200" b="1" dirty="0" smtClean="0">
                  <a:solidFill>
                    <a:srgbClr val="0000FF"/>
                  </a:solidFill>
                </a:rPr>
                <a:t>SINH VẬT</a:t>
              </a:r>
              <a:endParaRPr lang="en-US" altLang="vi-VN" sz="2200" b="1" dirty="0">
                <a:solidFill>
                  <a:srgbClr val="0000FF"/>
                </a:solidFill>
              </a:endParaRPr>
            </a:p>
          </p:txBody>
        </p:sp>
        <p:sp>
          <p:nvSpPr>
            <p:cNvPr id="12343" name="plant">
              <a:extLst>
                <a:ext uri="{FF2B5EF4-FFF2-40B4-BE49-F238E27FC236}">
                  <a16:creationId xmlns:a16="http://schemas.microsoft.com/office/drawing/2014/main" id="{786D55B4-8D37-4C57-8B94-0C82B095DEE3}"/>
                </a:ext>
              </a:extLst>
            </p:cNvPr>
            <p:cNvSpPr>
              <a:spLocks noEditPoints="1" noChangeArrowheads="1"/>
            </p:cNvSpPr>
            <p:nvPr/>
          </p:nvSpPr>
          <p:spPr bwMode="auto">
            <a:xfrm>
              <a:off x="0" y="0"/>
              <a:ext cx="768" cy="576"/>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088 h 21600"/>
                <a:gd name="T26" fmla="*/ 14541 w 21600"/>
                <a:gd name="T27" fmla="*/ 1357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12341" name="Line 56">
            <a:extLst>
              <a:ext uri="{FF2B5EF4-FFF2-40B4-BE49-F238E27FC236}">
                <a16:creationId xmlns:a16="http://schemas.microsoft.com/office/drawing/2014/main" id="{D9764D93-973D-444E-6632-521A649FFFFB}"/>
              </a:ext>
            </a:extLst>
          </p:cNvPr>
          <p:cNvSpPr>
            <a:spLocks noChangeShapeType="1"/>
          </p:cNvSpPr>
          <p:nvPr/>
        </p:nvSpPr>
        <p:spPr bwMode="auto">
          <a:xfrm>
            <a:off x="9144000" y="228600"/>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56" name="Picture 2"/>
          <p:cNvPicPr>
            <a:picLocks noGrp="1" noChangeAspect="1" noChangeArrowheads="1"/>
          </p:cNvPicPr>
          <p:nvPr>
            <p:ph idx="1"/>
          </p:nvPr>
        </p:nvPicPr>
        <p:blipFill>
          <a:blip r:embed="rId3"/>
          <a:srcRect/>
          <a:stretch>
            <a:fillRect/>
          </a:stretch>
        </p:blipFill>
        <p:spPr bwMode="auto">
          <a:xfrm>
            <a:off x="533400" y="1676400"/>
            <a:ext cx="8610600" cy="58674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1796"/>
                                        </p:tgtEl>
                                        <p:attrNameLst>
                                          <p:attrName>style.visibility</p:attrName>
                                        </p:attrNameLst>
                                      </p:cBhvr>
                                      <p:to>
                                        <p:strVal val="visible"/>
                                      </p:to>
                                    </p:set>
                                    <p:animEffect transition="in" filter="box(in)">
                                      <p:cBhvr>
                                        <p:cTn id="7" dur="500"/>
                                        <p:tgtEl>
                                          <p:spTgt spid="1617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61797"/>
                                        </p:tgtEl>
                                        <p:attrNameLst>
                                          <p:attrName>style.visibility</p:attrName>
                                        </p:attrNameLst>
                                      </p:cBhvr>
                                      <p:to>
                                        <p:strVal val="visible"/>
                                      </p:to>
                                    </p:set>
                                    <p:animEffect transition="in" filter="box(in)">
                                      <p:cBhvr>
                                        <p:cTn id="12" dur="500"/>
                                        <p:tgtEl>
                                          <p:spTgt spid="1617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61820"/>
                                        </p:tgtEl>
                                        <p:attrNameLst>
                                          <p:attrName>style.visibility</p:attrName>
                                        </p:attrNameLst>
                                      </p:cBhvr>
                                      <p:to>
                                        <p:strVal val="visible"/>
                                      </p:to>
                                    </p:set>
                                    <p:animEffect transition="in" filter="box(in)">
                                      <p:cBhvr>
                                        <p:cTn id="17" dur="500"/>
                                        <p:tgtEl>
                                          <p:spTgt spid="161820"/>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61821"/>
                                        </p:tgtEl>
                                        <p:attrNameLst>
                                          <p:attrName>style.visibility</p:attrName>
                                        </p:attrNameLst>
                                      </p:cBhvr>
                                      <p:to>
                                        <p:strVal val="visible"/>
                                      </p:to>
                                    </p:set>
                                    <p:animEffect transition="in" filter="box(in)">
                                      <p:cBhvr>
                                        <p:cTn id="20" dur="500"/>
                                        <p:tgtEl>
                                          <p:spTgt spid="161821"/>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61819"/>
                                        </p:tgtEl>
                                        <p:attrNameLst>
                                          <p:attrName>style.visibility</p:attrName>
                                        </p:attrNameLst>
                                      </p:cBhvr>
                                      <p:to>
                                        <p:strVal val="visible"/>
                                      </p:to>
                                    </p:set>
                                    <p:animEffect transition="in" filter="box(in)">
                                      <p:cBhvr>
                                        <p:cTn id="23" dur="500"/>
                                        <p:tgtEl>
                                          <p:spTgt spid="161819"/>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161818"/>
                                        </p:tgtEl>
                                        <p:attrNameLst>
                                          <p:attrName>style.visibility</p:attrName>
                                        </p:attrNameLst>
                                      </p:cBhvr>
                                      <p:to>
                                        <p:strVal val="visible"/>
                                      </p:to>
                                    </p:set>
                                    <p:animEffect transition="in" filter="box(in)">
                                      <p:cBhvr>
                                        <p:cTn id="26" dur="500"/>
                                        <p:tgtEl>
                                          <p:spTgt spid="161818"/>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161817"/>
                                        </p:tgtEl>
                                        <p:attrNameLst>
                                          <p:attrName>style.visibility</p:attrName>
                                        </p:attrNameLst>
                                      </p:cBhvr>
                                      <p:to>
                                        <p:strVal val="visible"/>
                                      </p:to>
                                    </p:set>
                                    <p:animEffect transition="in" filter="box(in)">
                                      <p:cBhvr>
                                        <p:cTn id="29" dur="500"/>
                                        <p:tgtEl>
                                          <p:spTgt spid="161817"/>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61816"/>
                                        </p:tgtEl>
                                        <p:attrNameLst>
                                          <p:attrName>style.visibility</p:attrName>
                                        </p:attrNameLst>
                                      </p:cBhvr>
                                      <p:to>
                                        <p:strVal val="visible"/>
                                      </p:to>
                                    </p:set>
                                    <p:animEffect transition="in" filter="box(in)">
                                      <p:cBhvr>
                                        <p:cTn id="32" dur="500"/>
                                        <p:tgtEl>
                                          <p:spTgt spid="161816"/>
                                        </p:tgtEl>
                                      </p:cBhvr>
                                    </p:animEffect>
                                  </p:childTnLst>
                                </p:cTn>
                              </p:par>
                              <p:par>
                                <p:cTn id="33" presetID="4" presetClass="entr" presetSubtype="16" fill="hold" nodeType="withEffect">
                                  <p:stCondLst>
                                    <p:cond delay="0"/>
                                  </p:stCondLst>
                                  <p:childTnLst>
                                    <p:set>
                                      <p:cBhvr>
                                        <p:cTn id="34" dur="1" fill="hold">
                                          <p:stCondLst>
                                            <p:cond delay="0"/>
                                          </p:stCondLst>
                                        </p:cTn>
                                        <p:tgtEl>
                                          <p:spTgt spid="161804"/>
                                        </p:tgtEl>
                                        <p:attrNameLst>
                                          <p:attrName>style.visibility</p:attrName>
                                        </p:attrNameLst>
                                      </p:cBhvr>
                                      <p:to>
                                        <p:strVal val="visible"/>
                                      </p:to>
                                    </p:set>
                                    <p:animEffect transition="in" filter="box(in)">
                                      <p:cBhvr>
                                        <p:cTn id="35" dur="500"/>
                                        <p:tgtEl>
                                          <p:spTgt spid="161804"/>
                                        </p:tgtEl>
                                      </p:cBhvr>
                                    </p:animEffect>
                                  </p:childTnLst>
                                </p:cTn>
                              </p:par>
                              <p:par>
                                <p:cTn id="36" presetID="4" presetClass="entr" presetSubtype="16" fill="hold" nodeType="withEffect">
                                  <p:stCondLst>
                                    <p:cond delay="0"/>
                                  </p:stCondLst>
                                  <p:childTnLst>
                                    <p:set>
                                      <p:cBhvr>
                                        <p:cTn id="37" dur="1" fill="hold">
                                          <p:stCondLst>
                                            <p:cond delay="0"/>
                                          </p:stCondLst>
                                        </p:cTn>
                                        <p:tgtEl>
                                          <p:spTgt spid="161803"/>
                                        </p:tgtEl>
                                        <p:attrNameLst>
                                          <p:attrName>style.visibility</p:attrName>
                                        </p:attrNameLst>
                                      </p:cBhvr>
                                      <p:to>
                                        <p:strVal val="visible"/>
                                      </p:to>
                                    </p:set>
                                    <p:animEffect transition="in" filter="box(in)">
                                      <p:cBhvr>
                                        <p:cTn id="38" dur="500"/>
                                        <p:tgtEl>
                                          <p:spTgt spid="161803"/>
                                        </p:tgtEl>
                                      </p:cBhvr>
                                    </p:animEffect>
                                  </p:childTnLst>
                                </p:cTn>
                              </p:par>
                              <p:par>
                                <p:cTn id="39" presetID="4" presetClass="entr" presetSubtype="16" fill="hold" nodeType="withEffect">
                                  <p:stCondLst>
                                    <p:cond delay="0"/>
                                  </p:stCondLst>
                                  <p:childTnLst>
                                    <p:set>
                                      <p:cBhvr>
                                        <p:cTn id="40" dur="1" fill="hold">
                                          <p:stCondLst>
                                            <p:cond delay="0"/>
                                          </p:stCondLst>
                                        </p:cTn>
                                        <p:tgtEl>
                                          <p:spTgt spid="161801"/>
                                        </p:tgtEl>
                                        <p:attrNameLst>
                                          <p:attrName>style.visibility</p:attrName>
                                        </p:attrNameLst>
                                      </p:cBhvr>
                                      <p:to>
                                        <p:strVal val="visible"/>
                                      </p:to>
                                    </p:set>
                                    <p:animEffect transition="in" filter="box(in)">
                                      <p:cBhvr>
                                        <p:cTn id="41" dur="500"/>
                                        <p:tgtEl>
                                          <p:spTgt spid="161801"/>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161810"/>
                                        </p:tgtEl>
                                        <p:attrNameLst>
                                          <p:attrName>style.visibility</p:attrName>
                                        </p:attrNameLst>
                                      </p:cBhvr>
                                      <p:to>
                                        <p:strVal val="visible"/>
                                      </p:to>
                                    </p:set>
                                    <p:animEffect transition="in" filter="box(in)">
                                      <p:cBhvr>
                                        <p:cTn id="44" dur="500"/>
                                        <p:tgtEl>
                                          <p:spTgt spid="161810"/>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161809"/>
                                        </p:tgtEl>
                                        <p:attrNameLst>
                                          <p:attrName>style.visibility</p:attrName>
                                        </p:attrNameLst>
                                      </p:cBhvr>
                                      <p:to>
                                        <p:strVal val="visible"/>
                                      </p:to>
                                    </p:set>
                                    <p:animEffect transition="in" filter="box(in)">
                                      <p:cBhvr>
                                        <p:cTn id="47" dur="500"/>
                                        <p:tgtEl>
                                          <p:spTgt spid="161809"/>
                                        </p:tgtEl>
                                      </p:cBhvr>
                                    </p:animEffect>
                                  </p:childTnLst>
                                </p:cTn>
                              </p:par>
                              <p:par>
                                <p:cTn id="48" presetID="4" presetClass="entr" presetSubtype="16" fill="hold" nodeType="withEffect">
                                  <p:stCondLst>
                                    <p:cond delay="0"/>
                                  </p:stCondLst>
                                  <p:childTnLst>
                                    <p:set>
                                      <p:cBhvr>
                                        <p:cTn id="49" dur="1" fill="hold">
                                          <p:stCondLst>
                                            <p:cond delay="0"/>
                                          </p:stCondLst>
                                        </p:cTn>
                                        <p:tgtEl>
                                          <p:spTgt spid="161802"/>
                                        </p:tgtEl>
                                        <p:attrNameLst>
                                          <p:attrName>style.visibility</p:attrName>
                                        </p:attrNameLst>
                                      </p:cBhvr>
                                      <p:to>
                                        <p:strVal val="visible"/>
                                      </p:to>
                                    </p:set>
                                    <p:animEffect transition="in" filter="box(in)">
                                      <p:cBhvr>
                                        <p:cTn id="50" dur="500"/>
                                        <p:tgtEl>
                                          <p:spTgt spid="161802"/>
                                        </p:tgtEl>
                                      </p:cBhvr>
                                    </p:animEffect>
                                  </p:childTnLst>
                                </p:cTn>
                              </p:par>
                              <p:par>
                                <p:cTn id="51" presetID="4" presetClass="entr" presetSubtype="16" fill="hold" grpId="0" nodeType="withEffect">
                                  <p:stCondLst>
                                    <p:cond delay="0"/>
                                  </p:stCondLst>
                                  <p:childTnLst>
                                    <p:set>
                                      <p:cBhvr>
                                        <p:cTn id="52" dur="1" fill="hold">
                                          <p:stCondLst>
                                            <p:cond delay="0"/>
                                          </p:stCondLst>
                                        </p:cTn>
                                        <p:tgtEl>
                                          <p:spTgt spid="161814"/>
                                        </p:tgtEl>
                                        <p:attrNameLst>
                                          <p:attrName>style.visibility</p:attrName>
                                        </p:attrNameLst>
                                      </p:cBhvr>
                                      <p:to>
                                        <p:strVal val="visible"/>
                                      </p:to>
                                    </p:set>
                                    <p:animEffect transition="in" filter="box(in)">
                                      <p:cBhvr>
                                        <p:cTn id="53" dur="500"/>
                                        <p:tgtEl>
                                          <p:spTgt spid="161814"/>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161815"/>
                                        </p:tgtEl>
                                        <p:attrNameLst>
                                          <p:attrName>style.visibility</p:attrName>
                                        </p:attrNameLst>
                                      </p:cBhvr>
                                      <p:to>
                                        <p:strVal val="visible"/>
                                      </p:to>
                                    </p:set>
                                    <p:animEffect transition="in" filter="box(in)">
                                      <p:cBhvr>
                                        <p:cTn id="56" dur="500"/>
                                        <p:tgtEl>
                                          <p:spTgt spid="161815"/>
                                        </p:tgtEl>
                                      </p:cBhvr>
                                    </p:animEffect>
                                  </p:childTnLst>
                                </p:cTn>
                              </p:par>
                              <p:par>
                                <p:cTn id="57" presetID="4" presetClass="entr" presetSubtype="16" fill="hold" nodeType="withEffect">
                                  <p:stCondLst>
                                    <p:cond delay="0"/>
                                  </p:stCondLst>
                                  <p:childTnLst>
                                    <p:set>
                                      <p:cBhvr>
                                        <p:cTn id="58" dur="1" fill="hold">
                                          <p:stCondLst>
                                            <p:cond delay="0"/>
                                          </p:stCondLst>
                                        </p:cTn>
                                        <p:tgtEl>
                                          <p:spTgt spid="161805"/>
                                        </p:tgtEl>
                                        <p:attrNameLst>
                                          <p:attrName>style.visibility</p:attrName>
                                        </p:attrNameLst>
                                      </p:cBhvr>
                                      <p:to>
                                        <p:strVal val="visible"/>
                                      </p:to>
                                    </p:set>
                                    <p:animEffect transition="in" filter="box(in)">
                                      <p:cBhvr>
                                        <p:cTn id="59" dur="500"/>
                                        <p:tgtEl>
                                          <p:spTgt spid="161805"/>
                                        </p:tgtEl>
                                      </p:cBhvr>
                                    </p:animEffect>
                                  </p:childTnLst>
                                </p:cTn>
                              </p:par>
                              <p:par>
                                <p:cTn id="60" presetID="4" presetClass="entr" presetSubtype="16" fill="hold" nodeType="withEffect">
                                  <p:stCondLst>
                                    <p:cond delay="0"/>
                                  </p:stCondLst>
                                  <p:childTnLst>
                                    <p:set>
                                      <p:cBhvr>
                                        <p:cTn id="61" dur="1" fill="hold">
                                          <p:stCondLst>
                                            <p:cond delay="0"/>
                                          </p:stCondLst>
                                        </p:cTn>
                                        <p:tgtEl>
                                          <p:spTgt spid="161800"/>
                                        </p:tgtEl>
                                        <p:attrNameLst>
                                          <p:attrName>style.visibility</p:attrName>
                                        </p:attrNameLst>
                                      </p:cBhvr>
                                      <p:to>
                                        <p:strVal val="visible"/>
                                      </p:to>
                                    </p:set>
                                    <p:animEffect transition="in" filter="box(in)">
                                      <p:cBhvr>
                                        <p:cTn id="62" dur="500"/>
                                        <p:tgtEl>
                                          <p:spTgt spid="161800"/>
                                        </p:tgtEl>
                                      </p:cBhvr>
                                    </p:animEffect>
                                  </p:childTnLst>
                                </p:cTn>
                              </p:par>
                              <p:par>
                                <p:cTn id="63" presetID="4" presetClass="entr" presetSubtype="16" fill="hold" grpId="0" nodeType="withEffect">
                                  <p:stCondLst>
                                    <p:cond delay="0"/>
                                  </p:stCondLst>
                                  <p:childTnLst>
                                    <p:set>
                                      <p:cBhvr>
                                        <p:cTn id="64" dur="1" fill="hold">
                                          <p:stCondLst>
                                            <p:cond delay="0"/>
                                          </p:stCondLst>
                                        </p:cTn>
                                        <p:tgtEl>
                                          <p:spTgt spid="161808"/>
                                        </p:tgtEl>
                                        <p:attrNameLst>
                                          <p:attrName>style.visibility</p:attrName>
                                        </p:attrNameLst>
                                      </p:cBhvr>
                                      <p:to>
                                        <p:strVal val="visible"/>
                                      </p:to>
                                    </p:set>
                                    <p:animEffect transition="in" filter="box(in)">
                                      <p:cBhvr>
                                        <p:cTn id="65" dur="500"/>
                                        <p:tgtEl>
                                          <p:spTgt spid="161808"/>
                                        </p:tgtEl>
                                      </p:cBhvr>
                                    </p:animEffect>
                                  </p:childTnLst>
                                </p:cTn>
                              </p:par>
                              <p:par>
                                <p:cTn id="66" presetID="4" presetClass="entr" presetSubtype="16" fill="hold" nodeType="withEffect">
                                  <p:stCondLst>
                                    <p:cond delay="0"/>
                                  </p:stCondLst>
                                  <p:childTnLst>
                                    <p:set>
                                      <p:cBhvr>
                                        <p:cTn id="67" dur="1" fill="hold">
                                          <p:stCondLst>
                                            <p:cond delay="0"/>
                                          </p:stCondLst>
                                        </p:cTn>
                                        <p:tgtEl>
                                          <p:spTgt spid="161799"/>
                                        </p:tgtEl>
                                        <p:attrNameLst>
                                          <p:attrName>style.visibility</p:attrName>
                                        </p:attrNameLst>
                                      </p:cBhvr>
                                      <p:to>
                                        <p:strVal val="visible"/>
                                      </p:to>
                                    </p:set>
                                    <p:animEffect transition="in" filter="box(in)">
                                      <p:cBhvr>
                                        <p:cTn id="68" dur="500"/>
                                        <p:tgtEl>
                                          <p:spTgt spid="161799"/>
                                        </p:tgtEl>
                                      </p:cBhvr>
                                    </p:animEffect>
                                  </p:childTnLst>
                                </p:cTn>
                              </p:par>
                              <p:par>
                                <p:cTn id="69" presetID="4" presetClass="entr" presetSubtype="16" fill="hold" grpId="0" nodeType="withEffect">
                                  <p:stCondLst>
                                    <p:cond delay="0"/>
                                  </p:stCondLst>
                                  <p:childTnLst>
                                    <p:set>
                                      <p:cBhvr>
                                        <p:cTn id="70" dur="1" fill="hold">
                                          <p:stCondLst>
                                            <p:cond delay="0"/>
                                          </p:stCondLst>
                                        </p:cTn>
                                        <p:tgtEl>
                                          <p:spTgt spid="161807"/>
                                        </p:tgtEl>
                                        <p:attrNameLst>
                                          <p:attrName>style.visibility</p:attrName>
                                        </p:attrNameLst>
                                      </p:cBhvr>
                                      <p:to>
                                        <p:strVal val="visible"/>
                                      </p:to>
                                    </p:set>
                                    <p:animEffect transition="in" filter="box(in)">
                                      <p:cBhvr>
                                        <p:cTn id="71" dur="500"/>
                                        <p:tgtEl>
                                          <p:spTgt spid="161807"/>
                                        </p:tgtEl>
                                      </p:cBhvr>
                                    </p:animEffect>
                                  </p:childTnLst>
                                </p:cTn>
                              </p:par>
                              <p:par>
                                <p:cTn id="72" presetID="4" presetClass="entr" presetSubtype="16" fill="hold" grpId="0" nodeType="withEffect">
                                  <p:stCondLst>
                                    <p:cond delay="0"/>
                                  </p:stCondLst>
                                  <p:childTnLst>
                                    <p:set>
                                      <p:cBhvr>
                                        <p:cTn id="73" dur="1" fill="hold">
                                          <p:stCondLst>
                                            <p:cond delay="0"/>
                                          </p:stCondLst>
                                        </p:cTn>
                                        <p:tgtEl>
                                          <p:spTgt spid="161806"/>
                                        </p:tgtEl>
                                        <p:attrNameLst>
                                          <p:attrName>style.visibility</p:attrName>
                                        </p:attrNameLst>
                                      </p:cBhvr>
                                      <p:to>
                                        <p:strVal val="visible"/>
                                      </p:to>
                                    </p:set>
                                    <p:animEffect transition="in" filter="box(in)">
                                      <p:cBhvr>
                                        <p:cTn id="74" dur="500"/>
                                        <p:tgtEl>
                                          <p:spTgt spid="161806"/>
                                        </p:tgtEl>
                                      </p:cBhvr>
                                    </p:animEffect>
                                  </p:childTnLst>
                                </p:cTn>
                              </p:par>
                              <p:par>
                                <p:cTn id="75" presetID="4" presetClass="entr" presetSubtype="16" fill="hold" nodeType="withEffect">
                                  <p:stCondLst>
                                    <p:cond delay="0"/>
                                  </p:stCondLst>
                                  <p:childTnLst>
                                    <p:set>
                                      <p:cBhvr>
                                        <p:cTn id="76" dur="1" fill="hold">
                                          <p:stCondLst>
                                            <p:cond delay="0"/>
                                          </p:stCondLst>
                                        </p:cTn>
                                        <p:tgtEl>
                                          <p:spTgt spid="161798"/>
                                        </p:tgtEl>
                                        <p:attrNameLst>
                                          <p:attrName>style.visibility</p:attrName>
                                        </p:attrNameLst>
                                      </p:cBhvr>
                                      <p:to>
                                        <p:strVal val="visible"/>
                                      </p:to>
                                    </p:set>
                                    <p:animEffect transition="in" filter="box(in)">
                                      <p:cBhvr>
                                        <p:cTn id="77" dur="500"/>
                                        <p:tgtEl>
                                          <p:spTgt spid="161798"/>
                                        </p:tgtEl>
                                      </p:cBhvr>
                                    </p:animEffect>
                                  </p:childTnLst>
                                </p:cTn>
                              </p:par>
                              <p:par>
                                <p:cTn id="78" presetID="4" presetClass="entr" presetSubtype="16" fill="hold" nodeType="withEffect">
                                  <p:stCondLst>
                                    <p:cond delay="0"/>
                                  </p:stCondLst>
                                  <p:childTnLst>
                                    <p:set>
                                      <p:cBhvr>
                                        <p:cTn id="79" dur="1" fill="hold">
                                          <p:stCondLst>
                                            <p:cond delay="0"/>
                                          </p:stCondLst>
                                        </p:cTn>
                                        <p:tgtEl>
                                          <p:spTgt spid="161812"/>
                                        </p:tgtEl>
                                        <p:attrNameLst>
                                          <p:attrName>style.visibility</p:attrName>
                                        </p:attrNameLst>
                                      </p:cBhvr>
                                      <p:to>
                                        <p:strVal val="visible"/>
                                      </p:to>
                                    </p:set>
                                    <p:animEffect transition="in" filter="box(in)">
                                      <p:cBhvr>
                                        <p:cTn id="80" dur="500"/>
                                        <p:tgtEl>
                                          <p:spTgt spid="161812"/>
                                        </p:tgtEl>
                                      </p:cBhvr>
                                    </p:animEffect>
                                  </p:childTnLst>
                                </p:cTn>
                              </p:par>
                              <p:par>
                                <p:cTn id="81" presetID="4" presetClass="entr" presetSubtype="16" fill="hold" grpId="0" nodeType="withEffect">
                                  <p:stCondLst>
                                    <p:cond delay="0"/>
                                  </p:stCondLst>
                                  <p:childTnLst>
                                    <p:set>
                                      <p:cBhvr>
                                        <p:cTn id="82" dur="1" fill="hold">
                                          <p:stCondLst>
                                            <p:cond delay="0"/>
                                          </p:stCondLst>
                                        </p:cTn>
                                        <p:tgtEl>
                                          <p:spTgt spid="161813"/>
                                        </p:tgtEl>
                                        <p:attrNameLst>
                                          <p:attrName>style.visibility</p:attrName>
                                        </p:attrNameLst>
                                      </p:cBhvr>
                                      <p:to>
                                        <p:strVal val="visible"/>
                                      </p:to>
                                    </p:set>
                                    <p:animEffect transition="in" filter="box(in)">
                                      <p:cBhvr>
                                        <p:cTn id="83" dur="500"/>
                                        <p:tgtEl>
                                          <p:spTgt spid="161813"/>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56"/>
                                        </p:tgtEl>
                                        <p:attrNameLst>
                                          <p:attrName>style.visibility</p:attrName>
                                        </p:attrNameLst>
                                      </p:cBhvr>
                                      <p:to>
                                        <p:strVal val="visible"/>
                                      </p:to>
                                    </p:set>
                                    <p:anim calcmode="lin" valueType="num">
                                      <p:cBhvr additive="base">
                                        <p:cTn id="88" dur="500" fill="hold"/>
                                        <p:tgtEl>
                                          <p:spTgt spid="56"/>
                                        </p:tgtEl>
                                        <p:attrNameLst>
                                          <p:attrName>ppt_x</p:attrName>
                                        </p:attrNameLst>
                                      </p:cBhvr>
                                      <p:tavLst>
                                        <p:tav tm="0">
                                          <p:val>
                                            <p:strVal val="#ppt_x"/>
                                          </p:val>
                                        </p:tav>
                                        <p:tav tm="100000">
                                          <p:val>
                                            <p:strVal val="#ppt_x"/>
                                          </p:val>
                                        </p:tav>
                                      </p:tavLst>
                                    </p:anim>
                                    <p:anim calcmode="lin" valueType="num">
                                      <p:cBhvr additive="base">
                                        <p:cTn id="89"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6" grpId="0"/>
      <p:bldP spid="161806" grpId="0" animBg="1"/>
      <p:bldP spid="161807" grpId="0" animBg="1"/>
      <p:bldP spid="161808" grpId="0" animBg="1"/>
      <p:bldP spid="161809" grpId="0" animBg="1"/>
      <p:bldP spid="161810" grpId="0" animBg="1"/>
      <p:bldP spid="161813" grpId="0" animBg="1"/>
      <p:bldP spid="161814" grpId="0" animBg="1"/>
      <p:bldP spid="161815" grpId="0" animBg="1"/>
      <p:bldP spid="161816" grpId="0" animBg="1"/>
      <p:bldP spid="161817" grpId="0" animBg="1"/>
      <p:bldP spid="161818" grpId="0" animBg="1"/>
      <p:bldP spid="161819" grpId="0" animBg="1"/>
      <p:bldP spid="1618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4">
            <a:extLst>
              <a:ext uri="{FF2B5EF4-FFF2-40B4-BE49-F238E27FC236}">
                <a16:creationId xmlns:a16="http://schemas.microsoft.com/office/drawing/2014/main" id="{ACDD6C5A-572C-3B91-BADC-02B6D36010A6}"/>
              </a:ext>
            </a:extLst>
          </p:cNvPr>
          <p:cNvSpPr txBox="1">
            <a:spLocks noChangeArrowheads="1"/>
          </p:cNvSpPr>
          <p:nvPr/>
        </p:nvSpPr>
        <p:spPr bwMode="auto">
          <a:xfrm>
            <a:off x="152400" y="9144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a:solidFill>
                  <a:srgbClr val="0066FF"/>
                </a:solidFill>
              </a:rPr>
              <a:t>II. SINH SẢN HỮU TÍNH Ở THỰC </a:t>
            </a:r>
            <a:r>
              <a:rPr lang="en-US" altLang="vi-VN" sz="2000" b="1" dirty="0" smtClean="0">
                <a:solidFill>
                  <a:srgbClr val="0066FF"/>
                </a:solidFill>
              </a:rPr>
              <a:t>VẬT</a:t>
            </a:r>
            <a:endParaRPr lang="en-US" altLang="vi-VN" sz="2000" b="1" dirty="0">
              <a:solidFill>
                <a:srgbClr val="0066FF"/>
              </a:solidFill>
            </a:endParaRPr>
          </a:p>
        </p:txBody>
      </p:sp>
      <p:sp>
        <p:nvSpPr>
          <p:cNvPr id="13316" name="Text Box 5">
            <a:extLst>
              <a:ext uri="{FF2B5EF4-FFF2-40B4-BE49-F238E27FC236}">
                <a16:creationId xmlns:a16="http://schemas.microsoft.com/office/drawing/2014/main" id="{2EF770CA-9A6F-88B6-0022-3B01F4BA67E2}"/>
              </a:ext>
            </a:extLst>
          </p:cNvPr>
          <p:cNvSpPr txBox="1">
            <a:spLocks noChangeArrowheads="1"/>
          </p:cNvSpPr>
          <p:nvPr/>
        </p:nvSpPr>
        <p:spPr bwMode="auto">
          <a:xfrm>
            <a:off x="152400" y="1309688"/>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CC3300"/>
                </a:solidFill>
              </a:rPr>
              <a:t>1. Cấu tạo của hoa</a:t>
            </a:r>
          </a:p>
        </p:txBody>
      </p:sp>
      <p:sp>
        <p:nvSpPr>
          <p:cNvPr id="13317" name="Text Box 6">
            <a:extLst>
              <a:ext uri="{FF2B5EF4-FFF2-40B4-BE49-F238E27FC236}">
                <a16:creationId xmlns:a16="http://schemas.microsoft.com/office/drawing/2014/main" id="{819FBB33-188A-8953-00D5-1C77FCA3FE42}"/>
              </a:ext>
            </a:extLst>
          </p:cNvPr>
          <p:cNvSpPr txBox="1">
            <a:spLocks noChangeArrowheads="1"/>
          </p:cNvSpPr>
          <p:nvPr/>
        </p:nvSpPr>
        <p:spPr bwMode="auto">
          <a:xfrm>
            <a:off x="152400" y="1676400"/>
            <a:ext cx="4572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a:solidFill>
                  <a:srgbClr val="CC3300"/>
                </a:solidFill>
              </a:rPr>
              <a:t>2. </a:t>
            </a:r>
            <a:r>
              <a:rPr lang="en-US" altLang="vi-VN" sz="2000" b="1" dirty="0" err="1">
                <a:solidFill>
                  <a:srgbClr val="CC3300"/>
                </a:solidFill>
              </a:rPr>
              <a:t>Các</a:t>
            </a:r>
            <a:r>
              <a:rPr lang="en-US" altLang="vi-VN" sz="2000" b="1" dirty="0">
                <a:solidFill>
                  <a:srgbClr val="CC3300"/>
                </a:solidFill>
              </a:rPr>
              <a:t> </a:t>
            </a:r>
            <a:r>
              <a:rPr lang="en-US" altLang="vi-VN" sz="2000" b="1" dirty="0" err="1">
                <a:solidFill>
                  <a:srgbClr val="CC3300"/>
                </a:solidFill>
              </a:rPr>
              <a:t>giai</a:t>
            </a:r>
            <a:r>
              <a:rPr lang="en-US" altLang="vi-VN" sz="2000" b="1" dirty="0">
                <a:solidFill>
                  <a:srgbClr val="CC3300"/>
                </a:solidFill>
              </a:rPr>
              <a:t> </a:t>
            </a:r>
            <a:r>
              <a:rPr lang="en-US" altLang="vi-VN" sz="2000" b="1" dirty="0" err="1">
                <a:solidFill>
                  <a:srgbClr val="CC3300"/>
                </a:solidFill>
              </a:rPr>
              <a:t>đoạn</a:t>
            </a:r>
            <a:r>
              <a:rPr lang="en-US" altLang="vi-VN" sz="2000" b="1" dirty="0">
                <a:solidFill>
                  <a:srgbClr val="CC3300"/>
                </a:solidFill>
              </a:rPr>
              <a:t> </a:t>
            </a:r>
            <a:r>
              <a:rPr lang="en-US" altLang="vi-VN" sz="2000" b="1" dirty="0" err="1">
                <a:solidFill>
                  <a:srgbClr val="CC3300"/>
                </a:solidFill>
              </a:rPr>
              <a:t>của</a:t>
            </a:r>
            <a:r>
              <a:rPr lang="en-US" altLang="vi-VN" sz="2000" b="1" dirty="0">
                <a:solidFill>
                  <a:srgbClr val="CC3300"/>
                </a:solidFill>
              </a:rPr>
              <a:t> </a:t>
            </a:r>
            <a:r>
              <a:rPr lang="en-US" altLang="vi-VN" sz="2000" b="1" dirty="0" err="1">
                <a:solidFill>
                  <a:srgbClr val="CC3300"/>
                </a:solidFill>
              </a:rPr>
              <a:t>quá</a:t>
            </a:r>
            <a:r>
              <a:rPr lang="en-US" altLang="vi-VN" sz="2000" b="1" dirty="0">
                <a:solidFill>
                  <a:srgbClr val="CC3300"/>
                </a:solidFill>
              </a:rPr>
              <a:t> </a:t>
            </a:r>
            <a:r>
              <a:rPr lang="en-US" altLang="vi-VN" sz="2000" b="1" dirty="0" err="1">
                <a:solidFill>
                  <a:srgbClr val="CC3300"/>
                </a:solidFill>
              </a:rPr>
              <a:t>trình</a:t>
            </a:r>
            <a:r>
              <a:rPr lang="en-US" altLang="vi-VN" sz="2000" b="1" dirty="0">
                <a:solidFill>
                  <a:srgbClr val="CC3300"/>
                </a:solidFill>
              </a:rPr>
              <a:t> </a:t>
            </a:r>
            <a:r>
              <a:rPr lang="en-US" altLang="vi-VN" sz="2000" b="1" dirty="0" err="1">
                <a:solidFill>
                  <a:srgbClr val="CC3300"/>
                </a:solidFill>
              </a:rPr>
              <a:t>sinh</a:t>
            </a:r>
            <a:r>
              <a:rPr lang="en-US" altLang="vi-VN" sz="2000" b="1" dirty="0">
                <a:solidFill>
                  <a:srgbClr val="CC3300"/>
                </a:solidFill>
              </a:rPr>
              <a:t> </a:t>
            </a:r>
            <a:r>
              <a:rPr lang="en-US" altLang="vi-VN" sz="2000" b="1" dirty="0" err="1">
                <a:solidFill>
                  <a:srgbClr val="CC3300"/>
                </a:solidFill>
              </a:rPr>
              <a:t>sản</a:t>
            </a:r>
            <a:r>
              <a:rPr lang="en-US" altLang="vi-VN" sz="2000" b="1" dirty="0">
                <a:solidFill>
                  <a:srgbClr val="CC3300"/>
                </a:solidFill>
              </a:rPr>
              <a:t> </a:t>
            </a:r>
            <a:r>
              <a:rPr lang="en-US" altLang="vi-VN" sz="2000" b="1" dirty="0" err="1">
                <a:solidFill>
                  <a:srgbClr val="CC3300"/>
                </a:solidFill>
              </a:rPr>
              <a:t>hữu</a:t>
            </a:r>
            <a:r>
              <a:rPr lang="en-US" altLang="vi-VN" sz="2000" b="1" dirty="0">
                <a:solidFill>
                  <a:srgbClr val="CC3300"/>
                </a:solidFill>
              </a:rPr>
              <a:t> </a:t>
            </a:r>
            <a:r>
              <a:rPr lang="en-US" altLang="vi-VN" sz="2000" b="1" dirty="0" err="1">
                <a:solidFill>
                  <a:srgbClr val="CC3300"/>
                </a:solidFill>
              </a:rPr>
              <a:t>tính</a:t>
            </a:r>
            <a:r>
              <a:rPr lang="en-US" altLang="vi-VN" sz="2000" b="1" dirty="0">
                <a:solidFill>
                  <a:srgbClr val="CC3300"/>
                </a:solidFill>
              </a:rPr>
              <a:t> ở </a:t>
            </a:r>
            <a:r>
              <a:rPr lang="en-US" altLang="vi-VN" sz="2000" b="1" dirty="0" err="1">
                <a:solidFill>
                  <a:srgbClr val="CC3300"/>
                </a:solidFill>
              </a:rPr>
              <a:t>thực</a:t>
            </a:r>
            <a:r>
              <a:rPr lang="en-US" altLang="vi-VN" sz="2000" b="1" dirty="0">
                <a:solidFill>
                  <a:srgbClr val="CC3300"/>
                </a:solidFill>
              </a:rPr>
              <a:t> </a:t>
            </a:r>
            <a:r>
              <a:rPr lang="en-US" altLang="vi-VN" sz="2000" b="1" dirty="0" err="1">
                <a:solidFill>
                  <a:srgbClr val="CC3300"/>
                </a:solidFill>
              </a:rPr>
              <a:t>vật</a:t>
            </a:r>
            <a:r>
              <a:rPr lang="en-US" altLang="vi-VN" sz="2000" b="1" dirty="0">
                <a:solidFill>
                  <a:srgbClr val="CC3300"/>
                </a:solidFill>
              </a:rPr>
              <a:t> </a:t>
            </a:r>
            <a:r>
              <a:rPr lang="en-US" altLang="vi-VN" sz="2000" b="1" dirty="0" err="1">
                <a:solidFill>
                  <a:srgbClr val="CC3300"/>
                </a:solidFill>
              </a:rPr>
              <a:t>có</a:t>
            </a:r>
            <a:r>
              <a:rPr lang="en-US" altLang="vi-VN" sz="2000" b="1" dirty="0">
                <a:solidFill>
                  <a:srgbClr val="CC3300"/>
                </a:solidFill>
              </a:rPr>
              <a:t> </a:t>
            </a:r>
            <a:r>
              <a:rPr lang="en-US" altLang="vi-VN" sz="2000" b="1" dirty="0" err="1">
                <a:solidFill>
                  <a:srgbClr val="CC3300"/>
                </a:solidFill>
              </a:rPr>
              <a:t>hoa</a:t>
            </a:r>
            <a:endParaRPr lang="en-US" altLang="vi-VN" sz="2000" b="1" dirty="0">
              <a:solidFill>
                <a:srgbClr val="CC3300"/>
              </a:solidFill>
            </a:endParaRPr>
          </a:p>
        </p:txBody>
      </p:sp>
      <p:sp>
        <p:nvSpPr>
          <p:cNvPr id="11" name="Snip Diagonal Corner Rectangle 10">
            <a:extLst>
              <a:ext uri="{FF2B5EF4-FFF2-40B4-BE49-F238E27FC236}">
                <a16:creationId xmlns:a16="http://schemas.microsoft.com/office/drawing/2014/main" id="{E8B651E5-A3DB-6512-B5FC-1127EAA1C382}"/>
              </a:ext>
            </a:extLst>
          </p:cNvPr>
          <p:cNvSpPr/>
          <p:nvPr/>
        </p:nvSpPr>
        <p:spPr>
          <a:xfrm>
            <a:off x="152400" y="2362200"/>
            <a:ext cx="1800225" cy="762000"/>
          </a:xfrm>
          <a:prstGeom prst="snip2Diag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err="1">
                <a:solidFill>
                  <a:schemeClr val="tx2"/>
                </a:solidFill>
              </a:rPr>
              <a:t>Hình</a:t>
            </a:r>
            <a:r>
              <a:rPr lang="en-US" b="1" dirty="0">
                <a:solidFill>
                  <a:schemeClr val="tx2"/>
                </a:solidFill>
              </a:rPr>
              <a:t> </a:t>
            </a:r>
            <a:r>
              <a:rPr lang="en-US" b="1" dirty="0" err="1">
                <a:solidFill>
                  <a:schemeClr val="tx2"/>
                </a:solidFill>
              </a:rPr>
              <a:t>thành</a:t>
            </a:r>
            <a:r>
              <a:rPr lang="en-US" b="1" dirty="0">
                <a:solidFill>
                  <a:schemeClr val="tx2"/>
                </a:solidFill>
              </a:rPr>
              <a:t> </a:t>
            </a:r>
            <a:r>
              <a:rPr lang="en-US" b="1" dirty="0" err="1" smtClean="0">
                <a:solidFill>
                  <a:schemeClr val="tx2"/>
                </a:solidFill>
              </a:rPr>
              <a:t>Giao</a:t>
            </a:r>
            <a:r>
              <a:rPr lang="en-US" b="1" dirty="0" smtClean="0">
                <a:solidFill>
                  <a:schemeClr val="tx2"/>
                </a:solidFill>
              </a:rPr>
              <a:t> </a:t>
            </a:r>
            <a:r>
              <a:rPr lang="en-US" b="1" dirty="0" err="1" smtClean="0">
                <a:solidFill>
                  <a:schemeClr val="tx2"/>
                </a:solidFill>
              </a:rPr>
              <a:t>tử</a:t>
            </a:r>
            <a:endParaRPr lang="en-US" b="1" dirty="0">
              <a:solidFill>
                <a:schemeClr val="tx2"/>
              </a:solidFill>
            </a:endParaRPr>
          </a:p>
        </p:txBody>
      </p:sp>
      <p:sp>
        <p:nvSpPr>
          <p:cNvPr id="12" name="Snip Diagonal Corner Rectangle 11">
            <a:hlinkClick r:id="rId2" action="ppaction://hlinksldjump"/>
            <a:extLst>
              <a:ext uri="{FF2B5EF4-FFF2-40B4-BE49-F238E27FC236}">
                <a16:creationId xmlns:a16="http://schemas.microsoft.com/office/drawing/2014/main" id="{6F2469ED-6878-2686-A990-3A5B28073A92}"/>
              </a:ext>
            </a:extLst>
          </p:cNvPr>
          <p:cNvSpPr/>
          <p:nvPr/>
        </p:nvSpPr>
        <p:spPr>
          <a:xfrm>
            <a:off x="2209800" y="3200401"/>
            <a:ext cx="1785938" cy="609600"/>
          </a:xfrm>
          <a:prstGeom prst="snip2Diag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b="1" dirty="0" err="1">
                <a:solidFill>
                  <a:schemeClr val="tx2"/>
                </a:solidFill>
                <a:latin typeface="+mj-lt"/>
              </a:rPr>
              <a:t>thụ</a:t>
            </a:r>
            <a:r>
              <a:rPr lang="en-US" sz="2400" b="1" dirty="0">
                <a:solidFill>
                  <a:schemeClr val="tx2"/>
                </a:solidFill>
                <a:latin typeface="+mj-lt"/>
              </a:rPr>
              <a:t> </a:t>
            </a:r>
            <a:r>
              <a:rPr lang="en-US" sz="2400" b="1" dirty="0" err="1">
                <a:solidFill>
                  <a:schemeClr val="tx2"/>
                </a:solidFill>
                <a:latin typeface="+mj-lt"/>
              </a:rPr>
              <a:t>phấn</a:t>
            </a:r>
            <a:endParaRPr lang="en-US" sz="2400" b="1" dirty="0">
              <a:solidFill>
                <a:schemeClr val="tx2"/>
              </a:solidFill>
              <a:latin typeface="+mj-lt"/>
            </a:endParaRPr>
          </a:p>
        </p:txBody>
      </p:sp>
      <p:sp>
        <p:nvSpPr>
          <p:cNvPr id="13" name="Snip Diagonal Corner Rectangle 12">
            <a:hlinkClick r:id="" action="ppaction://noaction"/>
            <a:extLst>
              <a:ext uri="{FF2B5EF4-FFF2-40B4-BE49-F238E27FC236}">
                <a16:creationId xmlns:a16="http://schemas.microsoft.com/office/drawing/2014/main" id="{A37ABE47-B105-2084-1A40-5DE3D9E7FFC2}"/>
              </a:ext>
            </a:extLst>
          </p:cNvPr>
          <p:cNvSpPr/>
          <p:nvPr/>
        </p:nvSpPr>
        <p:spPr>
          <a:xfrm>
            <a:off x="4648200" y="3733800"/>
            <a:ext cx="1857375" cy="609600"/>
          </a:xfrm>
          <a:prstGeom prst="snip2Diag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b="1" dirty="0" err="1">
                <a:solidFill>
                  <a:schemeClr val="tx2"/>
                </a:solidFill>
                <a:latin typeface="+mj-lt"/>
              </a:rPr>
              <a:t>thụ</a:t>
            </a:r>
            <a:r>
              <a:rPr lang="en-US" sz="2400" b="1" dirty="0">
                <a:solidFill>
                  <a:schemeClr val="tx2"/>
                </a:solidFill>
                <a:latin typeface="+mj-lt"/>
              </a:rPr>
              <a:t> </a:t>
            </a:r>
            <a:r>
              <a:rPr lang="en-US" sz="2400" b="1" dirty="0" err="1">
                <a:solidFill>
                  <a:schemeClr val="tx2"/>
                </a:solidFill>
                <a:latin typeface="+mj-lt"/>
              </a:rPr>
              <a:t>tinh</a:t>
            </a:r>
            <a:endParaRPr lang="en-US" sz="2400" b="1" dirty="0">
              <a:solidFill>
                <a:schemeClr val="tx2"/>
              </a:solidFill>
              <a:latin typeface="+mj-lt"/>
            </a:endParaRPr>
          </a:p>
        </p:txBody>
      </p:sp>
      <p:sp>
        <p:nvSpPr>
          <p:cNvPr id="14" name="Snip Diagonal Corner Rectangle 13">
            <a:hlinkClick r:id="" action="ppaction://noaction"/>
            <a:extLst>
              <a:ext uri="{FF2B5EF4-FFF2-40B4-BE49-F238E27FC236}">
                <a16:creationId xmlns:a16="http://schemas.microsoft.com/office/drawing/2014/main" id="{08CA62EF-E509-FC00-91B1-226D9239E54F}"/>
              </a:ext>
            </a:extLst>
          </p:cNvPr>
          <p:cNvSpPr/>
          <p:nvPr/>
        </p:nvSpPr>
        <p:spPr>
          <a:xfrm>
            <a:off x="6553200" y="4572000"/>
            <a:ext cx="1785937" cy="609600"/>
          </a:xfrm>
          <a:prstGeom prst="snip2Diag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err="1">
                <a:solidFill>
                  <a:schemeClr val="tx2"/>
                </a:solidFill>
              </a:rPr>
              <a:t>tạo</a:t>
            </a:r>
            <a:r>
              <a:rPr lang="en-US" sz="2000" b="1" dirty="0">
                <a:solidFill>
                  <a:schemeClr val="tx2"/>
                </a:solidFill>
              </a:rPr>
              <a:t> </a:t>
            </a:r>
            <a:r>
              <a:rPr lang="en-US" sz="2000" b="1" dirty="0" err="1">
                <a:solidFill>
                  <a:schemeClr val="tx2"/>
                </a:solidFill>
              </a:rPr>
              <a:t>quả</a:t>
            </a:r>
            <a:r>
              <a:rPr lang="en-US" sz="2000" b="1" dirty="0">
                <a:solidFill>
                  <a:schemeClr val="tx2"/>
                </a:solidFill>
              </a:rPr>
              <a:t>, </a:t>
            </a:r>
            <a:r>
              <a:rPr lang="en-US" sz="2000" b="1" dirty="0" err="1">
                <a:solidFill>
                  <a:schemeClr val="tx2"/>
                </a:solidFill>
              </a:rPr>
              <a:t>kết</a:t>
            </a:r>
            <a:r>
              <a:rPr lang="en-US" sz="2000" b="1" dirty="0">
                <a:solidFill>
                  <a:schemeClr val="tx2"/>
                </a:solidFill>
              </a:rPr>
              <a:t> </a:t>
            </a:r>
            <a:r>
              <a:rPr lang="en-US" sz="2000" b="1" dirty="0" err="1">
                <a:solidFill>
                  <a:schemeClr val="tx2"/>
                </a:solidFill>
              </a:rPr>
              <a:t>hạt</a:t>
            </a:r>
            <a:r>
              <a:rPr lang="en-US" sz="2000" b="1" dirty="0">
                <a:solidFill>
                  <a:schemeClr val="tx2"/>
                </a:solidFill>
              </a:rPr>
              <a:t> </a:t>
            </a:r>
          </a:p>
        </p:txBody>
      </p:sp>
      <p:sp>
        <p:nvSpPr>
          <p:cNvPr id="15" name="Striped Right Arrow 14">
            <a:extLst>
              <a:ext uri="{FF2B5EF4-FFF2-40B4-BE49-F238E27FC236}">
                <a16:creationId xmlns:a16="http://schemas.microsoft.com/office/drawing/2014/main" id="{F0B5E132-324F-D450-DC11-D0785EF4E23A}"/>
              </a:ext>
            </a:extLst>
          </p:cNvPr>
          <p:cNvSpPr/>
          <p:nvPr/>
        </p:nvSpPr>
        <p:spPr>
          <a:xfrm>
            <a:off x="1371600" y="3124200"/>
            <a:ext cx="857250" cy="28257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b="1"/>
          </a:p>
        </p:txBody>
      </p:sp>
      <p:sp>
        <p:nvSpPr>
          <p:cNvPr id="18" name="Striped Right Arrow 17">
            <a:extLst>
              <a:ext uri="{FF2B5EF4-FFF2-40B4-BE49-F238E27FC236}">
                <a16:creationId xmlns:a16="http://schemas.microsoft.com/office/drawing/2014/main" id="{623DCBBF-1F2A-8325-53C1-15FBAA653CFB}"/>
              </a:ext>
            </a:extLst>
          </p:cNvPr>
          <p:cNvSpPr/>
          <p:nvPr/>
        </p:nvSpPr>
        <p:spPr>
          <a:xfrm>
            <a:off x="3581400" y="3733800"/>
            <a:ext cx="1071562" cy="28257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b="1"/>
          </a:p>
        </p:txBody>
      </p:sp>
      <p:sp>
        <p:nvSpPr>
          <p:cNvPr id="19" name="Striped Right Arrow 18">
            <a:extLst>
              <a:ext uri="{FF2B5EF4-FFF2-40B4-BE49-F238E27FC236}">
                <a16:creationId xmlns:a16="http://schemas.microsoft.com/office/drawing/2014/main" id="{0D36F798-7A93-8C2C-1E2A-6A964436EB98}"/>
              </a:ext>
            </a:extLst>
          </p:cNvPr>
          <p:cNvSpPr/>
          <p:nvPr/>
        </p:nvSpPr>
        <p:spPr>
          <a:xfrm>
            <a:off x="5715000" y="4343400"/>
            <a:ext cx="1143000" cy="28257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b="1"/>
          </a:p>
        </p:txBody>
      </p:sp>
      <p:sp>
        <p:nvSpPr>
          <p:cNvPr id="13325" name="Text Box 15">
            <a:extLst>
              <a:ext uri="{FF2B5EF4-FFF2-40B4-BE49-F238E27FC236}">
                <a16:creationId xmlns:a16="http://schemas.microsoft.com/office/drawing/2014/main" id="{1BFE500E-48AA-4595-251F-5A05FB0F5A99}"/>
              </a:ext>
            </a:extLst>
          </p:cNvPr>
          <p:cNvSpPr txBox="1">
            <a:spLocks noChangeArrowheads="1"/>
          </p:cNvSpPr>
          <p:nvPr/>
        </p:nvSpPr>
        <p:spPr bwMode="auto">
          <a:xfrm>
            <a:off x="152400" y="6096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grpSp>
        <p:nvGrpSpPr>
          <p:cNvPr id="2" name="Group 16">
            <a:extLst>
              <a:ext uri="{FF2B5EF4-FFF2-40B4-BE49-F238E27FC236}">
                <a16:creationId xmlns:a16="http://schemas.microsoft.com/office/drawing/2014/main" id="{3A07AF3C-61A5-1010-07D8-42B79EE03098}"/>
              </a:ext>
            </a:extLst>
          </p:cNvPr>
          <p:cNvGrpSpPr>
            <a:grpSpLocks/>
          </p:cNvGrpSpPr>
          <p:nvPr/>
        </p:nvGrpSpPr>
        <p:grpSpPr bwMode="auto">
          <a:xfrm>
            <a:off x="0" y="76200"/>
            <a:ext cx="9124950" cy="533400"/>
            <a:chOff x="0" y="0"/>
            <a:chExt cx="4848" cy="624"/>
          </a:xfrm>
        </p:grpSpPr>
        <p:sp>
          <p:nvSpPr>
            <p:cNvPr id="13328" name="AutoShape 17">
              <a:extLst>
                <a:ext uri="{FF2B5EF4-FFF2-40B4-BE49-F238E27FC236}">
                  <a16:creationId xmlns:a16="http://schemas.microsoft.com/office/drawing/2014/main" id="{9010F0FE-9A9A-9081-64E0-A6766C847EEB}"/>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dirty="0">
                  <a:solidFill>
                    <a:srgbClr val="0000FF"/>
                  </a:solidFill>
                </a:rPr>
                <a:t>              </a:t>
              </a:r>
              <a:r>
                <a:rPr lang="en-US" altLang="vi-VN" sz="2200" b="1" dirty="0" err="1">
                  <a:solidFill>
                    <a:srgbClr val="0000FF"/>
                  </a:solidFill>
                </a:rPr>
                <a:t>Bài</a:t>
              </a:r>
              <a:r>
                <a:rPr lang="en-US" altLang="vi-VN" sz="2200" b="1" dirty="0">
                  <a:solidFill>
                    <a:srgbClr val="0000FF"/>
                  </a:solidFill>
                </a:rPr>
                <a:t> </a:t>
              </a:r>
              <a:r>
                <a:rPr lang="en-US" altLang="vi-VN" sz="2200" b="1" dirty="0" smtClean="0">
                  <a:solidFill>
                    <a:srgbClr val="0000FF"/>
                  </a:solidFill>
                </a:rPr>
                <a:t>40:   </a:t>
              </a:r>
              <a:r>
                <a:rPr lang="en-US" altLang="vi-VN" sz="2200" b="1" dirty="0">
                  <a:solidFill>
                    <a:srgbClr val="0000FF"/>
                  </a:solidFill>
                </a:rPr>
                <a:t>SINH SẢN HỮU TÍNH </a:t>
              </a:r>
              <a:r>
                <a:rPr lang="en-US" altLang="vi-VN" sz="2200" b="1" dirty="0" smtClean="0">
                  <a:solidFill>
                    <a:srgbClr val="0000FF"/>
                  </a:solidFill>
                </a:rPr>
                <a:t>Ở SINH VẬT</a:t>
              </a:r>
              <a:endParaRPr lang="en-US" altLang="vi-VN" sz="2200" b="1" dirty="0">
                <a:solidFill>
                  <a:srgbClr val="0000FF"/>
                </a:solidFill>
              </a:endParaRPr>
            </a:p>
          </p:txBody>
        </p:sp>
        <p:sp>
          <p:nvSpPr>
            <p:cNvPr id="13329" name="plant">
              <a:extLst>
                <a:ext uri="{FF2B5EF4-FFF2-40B4-BE49-F238E27FC236}">
                  <a16:creationId xmlns:a16="http://schemas.microsoft.com/office/drawing/2014/main" id="{C8F568D3-C149-1AEC-F45B-E22D552DCB63}"/>
                </a:ext>
              </a:extLst>
            </p:cNvPr>
            <p:cNvSpPr>
              <a:spLocks noEditPoints="1" noChangeArrowheads="1"/>
            </p:cNvSpPr>
            <p:nvPr/>
          </p:nvSpPr>
          <p:spPr bwMode="auto">
            <a:xfrm>
              <a:off x="0" y="0"/>
              <a:ext cx="768" cy="576"/>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088 h 21600"/>
                <a:gd name="T26" fmla="*/ 14541 w 21600"/>
                <a:gd name="T27" fmla="*/ 1357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13327" name="Line 20">
            <a:extLst>
              <a:ext uri="{FF2B5EF4-FFF2-40B4-BE49-F238E27FC236}">
                <a16:creationId xmlns:a16="http://schemas.microsoft.com/office/drawing/2014/main" id="{63C213AE-0BA5-043B-D7FA-9CEACDD89AF0}"/>
              </a:ext>
            </a:extLst>
          </p:cNvPr>
          <p:cNvSpPr>
            <a:spLocks noChangeShapeType="1"/>
          </p:cNvSpPr>
          <p:nvPr/>
        </p:nvSpPr>
        <p:spPr bwMode="auto">
          <a:xfrm>
            <a:off x="9296400" y="258763"/>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Striped Right Arrow 19">
            <a:extLst>
              <a:ext uri="{FF2B5EF4-FFF2-40B4-BE49-F238E27FC236}">
                <a16:creationId xmlns:a16="http://schemas.microsoft.com/office/drawing/2014/main" id="{0D36F798-7A93-8C2C-1E2A-6A964436EB98}"/>
              </a:ext>
            </a:extLst>
          </p:cNvPr>
          <p:cNvSpPr/>
          <p:nvPr/>
        </p:nvSpPr>
        <p:spPr>
          <a:xfrm rot="5400000">
            <a:off x="7086600" y="5486400"/>
            <a:ext cx="914400" cy="3048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b="1"/>
          </a:p>
        </p:txBody>
      </p:sp>
      <p:sp>
        <p:nvSpPr>
          <p:cNvPr id="21" name="Snip Diagonal Corner Rectangle 20">
            <a:hlinkClick r:id="" action="ppaction://noaction"/>
            <a:extLst>
              <a:ext uri="{FF2B5EF4-FFF2-40B4-BE49-F238E27FC236}">
                <a16:creationId xmlns:a16="http://schemas.microsoft.com/office/drawing/2014/main" id="{08CA62EF-E509-FC00-91B1-226D9239E54F}"/>
              </a:ext>
            </a:extLst>
          </p:cNvPr>
          <p:cNvSpPr/>
          <p:nvPr/>
        </p:nvSpPr>
        <p:spPr>
          <a:xfrm>
            <a:off x="6477000" y="6172200"/>
            <a:ext cx="2166937" cy="533400"/>
          </a:xfrm>
          <a:prstGeom prst="snip2Diag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err="1" smtClean="0">
                <a:solidFill>
                  <a:schemeClr val="tx2"/>
                </a:solidFill>
              </a:rPr>
              <a:t>Phát</a:t>
            </a:r>
            <a:r>
              <a:rPr lang="en-US" sz="2000" b="1" dirty="0" smtClean="0">
                <a:solidFill>
                  <a:schemeClr val="tx2"/>
                </a:solidFill>
              </a:rPr>
              <a:t> </a:t>
            </a:r>
            <a:r>
              <a:rPr lang="en-US" sz="2000" b="1" dirty="0" err="1" smtClean="0">
                <a:solidFill>
                  <a:schemeClr val="tx2"/>
                </a:solidFill>
              </a:rPr>
              <a:t>triển</a:t>
            </a:r>
            <a:r>
              <a:rPr lang="en-US" sz="2000" b="1" dirty="0" smtClean="0">
                <a:solidFill>
                  <a:schemeClr val="tx2"/>
                </a:solidFill>
              </a:rPr>
              <a:t> </a:t>
            </a:r>
            <a:r>
              <a:rPr lang="en-US" sz="2000" b="1" dirty="0" err="1" smtClean="0">
                <a:solidFill>
                  <a:schemeClr val="tx2"/>
                </a:solidFill>
              </a:rPr>
              <a:t>phôi</a:t>
            </a:r>
            <a:r>
              <a:rPr lang="en-US" sz="2000" b="1" dirty="0" smtClean="0">
                <a:solidFill>
                  <a:schemeClr val="tx2"/>
                </a:solidFill>
              </a:rPr>
              <a:t> </a:t>
            </a:r>
            <a:r>
              <a:rPr lang="en-US" sz="2000" b="1" dirty="0" err="1" smtClean="0">
                <a:solidFill>
                  <a:schemeClr val="tx2"/>
                </a:solidFill>
              </a:rPr>
              <a:t>thành</a:t>
            </a:r>
            <a:r>
              <a:rPr lang="en-US" sz="2000" b="1" dirty="0" smtClean="0">
                <a:solidFill>
                  <a:schemeClr val="tx2"/>
                </a:solidFill>
              </a:rPr>
              <a:t> </a:t>
            </a:r>
            <a:r>
              <a:rPr lang="en-US" sz="2000" b="1" dirty="0" err="1" smtClean="0">
                <a:solidFill>
                  <a:schemeClr val="tx2"/>
                </a:solidFill>
              </a:rPr>
              <a:t>cây</a:t>
            </a:r>
            <a:r>
              <a:rPr lang="en-US" sz="2000" b="1" dirty="0" smtClean="0">
                <a:solidFill>
                  <a:schemeClr val="tx2"/>
                </a:solidFill>
              </a:rPr>
              <a:t> con</a:t>
            </a:r>
            <a:endParaRPr lang="en-US" sz="2000" b="1"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par>
                                <p:cTn id="8" presetID="4" presetClass="entr" presetSubtype="16"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ox(in)">
                                      <p:cBhvr>
                                        <p:cTn id="10" dur="500"/>
                                        <p:tgtEl>
                                          <p:spTgt spid="1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ox(in)">
                                      <p:cBhvr>
                                        <p:cTn id="13" dur="1000"/>
                                        <p:tgtEl>
                                          <p:spTgt spid="12"/>
                                        </p:tgtEl>
                                      </p:cBhvr>
                                    </p:animEffect>
                                  </p:childTnLst>
                                </p:cTn>
                              </p:par>
                              <p:par>
                                <p:cTn id="14" presetID="4" presetClass="entr" presetSubtype="16"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ox(in)">
                                      <p:cBhvr>
                                        <p:cTn id="16" dur="1000"/>
                                        <p:tgtEl>
                                          <p:spTgt spid="18"/>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ox(in)">
                                      <p:cBhvr>
                                        <p:cTn id="19" dur="2000"/>
                                        <p:tgtEl>
                                          <p:spTgt spid="13"/>
                                        </p:tgtEl>
                                      </p:cBhvr>
                                    </p:animEffect>
                                  </p:childTnLst>
                                </p:cTn>
                              </p:par>
                              <p:par>
                                <p:cTn id="20" presetID="4" presetClass="entr" presetSubtype="16"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ox(in)">
                                      <p:cBhvr>
                                        <p:cTn id="22" dur="2000"/>
                                        <p:tgtEl>
                                          <p:spTgt spid="19"/>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ox(in)">
                                      <p:cBhvr>
                                        <p:cTn id="25" dur="500"/>
                                        <p:tgtEl>
                                          <p:spTgt spid="14"/>
                                        </p:tgtEl>
                                      </p:cBhvr>
                                    </p:animEffect>
                                  </p:childTnLst>
                                </p:cTn>
                              </p:par>
                              <p:par>
                                <p:cTn id="26" presetID="4" presetClass="entr" presetSubtype="16"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ox(in)">
                                      <p:cBhvr>
                                        <p:cTn id="28" dur="2000"/>
                                        <p:tgtEl>
                                          <p:spTgt spid="20"/>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ox(in)">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2">
            <a:extLst>
              <a:ext uri="{FF2B5EF4-FFF2-40B4-BE49-F238E27FC236}">
                <a16:creationId xmlns:a16="http://schemas.microsoft.com/office/drawing/2014/main" id="{1C3E69FB-446A-5A46-B5F0-2A4800B535A1}"/>
              </a:ext>
            </a:extLst>
          </p:cNvPr>
          <p:cNvSpPr>
            <a:spLocks noChangeShapeType="1"/>
          </p:cNvSpPr>
          <p:nvPr/>
        </p:nvSpPr>
        <p:spPr bwMode="auto">
          <a:xfrm flipH="1">
            <a:off x="4379913" y="1022350"/>
            <a:ext cx="20637" cy="579120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5" name="Text Box 3">
            <a:extLst>
              <a:ext uri="{FF2B5EF4-FFF2-40B4-BE49-F238E27FC236}">
                <a16:creationId xmlns:a16="http://schemas.microsoft.com/office/drawing/2014/main" id="{1C81D918-4F17-DF58-39AA-980570C69EE0}"/>
              </a:ext>
            </a:extLst>
          </p:cNvPr>
          <p:cNvSpPr txBox="1">
            <a:spLocks noChangeArrowheads="1"/>
          </p:cNvSpPr>
          <p:nvPr/>
        </p:nvSpPr>
        <p:spPr bwMode="auto">
          <a:xfrm>
            <a:off x="0" y="6858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II. SINH SẢN HỮU TÍNH Ở THỰC VẬT CÓ HOA</a:t>
            </a:r>
          </a:p>
        </p:txBody>
      </p:sp>
      <p:sp>
        <p:nvSpPr>
          <p:cNvPr id="18438" name="Text Box 6">
            <a:extLst>
              <a:ext uri="{FF2B5EF4-FFF2-40B4-BE49-F238E27FC236}">
                <a16:creationId xmlns:a16="http://schemas.microsoft.com/office/drawing/2014/main" id="{41FBB2A6-AD95-A6E7-C3C3-F2A5B88C96A2}"/>
              </a:ext>
            </a:extLst>
          </p:cNvPr>
          <p:cNvSpPr txBox="1">
            <a:spLocks noChangeArrowheads="1"/>
          </p:cNvSpPr>
          <p:nvPr/>
        </p:nvSpPr>
        <p:spPr bwMode="auto">
          <a:xfrm>
            <a:off x="-41275" y="2344738"/>
            <a:ext cx="449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smtClean="0">
                <a:solidFill>
                  <a:srgbClr val="CC3300"/>
                </a:solidFill>
              </a:rPr>
              <a:t>3. </a:t>
            </a:r>
            <a:r>
              <a:rPr lang="en-US" altLang="vi-VN" sz="2000" b="1" dirty="0" err="1" smtClean="0">
                <a:solidFill>
                  <a:srgbClr val="CC3300"/>
                </a:solidFill>
              </a:rPr>
              <a:t>Phân</a:t>
            </a:r>
            <a:r>
              <a:rPr lang="en-US" altLang="vi-VN" sz="2000" b="1" dirty="0" smtClean="0">
                <a:solidFill>
                  <a:srgbClr val="CC3300"/>
                </a:solidFill>
              </a:rPr>
              <a:t> </a:t>
            </a:r>
            <a:r>
              <a:rPr lang="en-US" altLang="vi-VN" sz="2000" b="1" dirty="0" err="1" smtClean="0">
                <a:solidFill>
                  <a:srgbClr val="CC3300"/>
                </a:solidFill>
              </a:rPr>
              <a:t>biệt</a:t>
            </a:r>
            <a:r>
              <a:rPr lang="en-US" altLang="vi-VN" sz="2000" b="1" dirty="0" smtClean="0">
                <a:solidFill>
                  <a:srgbClr val="CC3300"/>
                </a:solidFill>
              </a:rPr>
              <a:t> </a:t>
            </a:r>
            <a:r>
              <a:rPr lang="en-US" altLang="vi-VN" sz="2000" b="1" dirty="0" err="1" smtClean="0">
                <a:solidFill>
                  <a:srgbClr val="CC3300"/>
                </a:solidFill>
              </a:rPr>
              <a:t>Thụ</a:t>
            </a:r>
            <a:r>
              <a:rPr lang="en-US" altLang="vi-VN" sz="2000" b="1" dirty="0" smtClean="0">
                <a:solidFill>
                  <a:srgbClr val="CC3300"/>
                </a:solidFill>
              </a:rPr>
              <a:t> </a:t>
            </a:r>
            <a:r>
              <a:rPr lang="en-US" altLang="vi-VN" sz="2000" b="1" dirty="0" err="1" smtClean="0">
                <a:solidFill>
                  <a:srgbClr val="CC3300"/>
                </a:solidFill>
              </a:rPr>
              <a:t>phấn</a:t>
            </a:r>
            <a:r>
              <a:rPr lang="en-US" altLang="vi-VN" sz="2000" b="1" dirty="0" smtClean="0">
                <a:solidFill>
                  <a:srgbClr val="CC3300"/>
                </a:solidFill>
              </a:rPr>
              <a:t>, </a:t>
            </a:r>
            <a:r>
              <a:rPr lang="en-US" altLang="vi-VN" sz="2000" b="1" dirty="0" err="1" smtClean="0">
                <a:solidFill>
                  <a:srgbClr val="CC3300"/>
                </a:solidFill>
              </a:rPr>
              <a:t>thụ</a:t>
            </a:r>
            <a:r>
              <a:rPr lang="en-US" altLang="vi-VN" sz="2000" b="1" dirty="0" smtClean="0">
                <a:solidFill>
                  <a:srgbClr val="CC3300"/>
                </a:solidFill>
              </a:rPr>
              <a:t> </a:t>
            </a:r>
            <a:r>
              <a:rPr lang="en-US" altLang="vi-VN" sz="2000" b="1" dirty="0" err="1" smtClean="0">
                <a:solidFill>
                  <a:srgbClr val="CC3300"/>
                </a:solidFill>
              </a:rPr>
              <a:t>tính</a:t>
            </a:r>
            <a:endParaRPr lang="en-US" altLang="vi-VN" sz="2000" b="1" dirty="0">
              <a:solidFill>
                <a:srgbClr val="CC3300"/>
              </a:solidFill>
            </a:endParaRPr>
          </a:p>
        </p:txBody>
      </p:sp>
      <p:pic>
        <p:nvPicPr>
          <p:cNvPr id="18439" name="Picture 6" descr="Picture3">
            <a:extLst>
              <a:ext uri="{FF2B5EF4-FFF2-40B4-BE49-F238E27FC236}">
                <a16:creationId xmlns:a16="http://schemas.microsoft.com/office/drawing/2014/main" id="{B83303DA-D2CA-220C-E938-AD4F61EBE4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700" y="1447800"/>
            <a:ext cx="4648200" cy="2514600"/>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pic>
      <p:grpSp>
        <p:nvGrpSpPr>
          <p:cNvPr id="2" name="Group 7">
            <a:extLst>
              <a:ext uri="{FF2B5EF4-FFF2-40B4-BE49-F238E27FC236}">
                <a16:creationId xmlns:a16="http://schemas.microsoft.com/office/drawing/2014/main" id="{F204B0FE-AEE1-65B4-AB90-45A55D01C2D6}"/>
              </a:ext>
            </a:extLst>
          </p:cNvPr>
          <p:cNvGrpSpPr>
            <a:grpSpLocks/>
          </p:cNvGrpSpPr>
          <p:nvPr/>
        </p:nvGrpSpPr>
        <p:grpSpPr bwMode="auto">
          <a:xfrm>
            <a:off x="5248275" y="1651000"/>
            <a:ext cx="1381125" cy="787400"/>
            <a:chOff x="-816" y="528"/>
            <a:chExt cx="816" cy="723"/>
          </a:xfrm>
        </p:grpSpPr>
        <p:sp>
          <p:nvSpPr>
            <p:cNvPr id="18465" name="AutoShape 8">
              <a:extLst>
                <a:ext uri="{FF2B5EF4-FFF2-40B4-BE49-F238E27FC236}">
                  <a16:creationId xmlns:a16="http://schemas.microsoft.com/office/drawing/2014/main" id="{ED0C2003-B9F2-DCF9-136D-819D29C0E1CB}"/>
                </a:ext>
              </a:extLst>
            </p:cNvPr>
            <p:cNvSpPr>
              <a:spLocks noChangeArrowheads="1"/>
            </p:cNvSpPr>
            <p:nvPr/>
          </p:nvSpPr>
          <p:spPr bwMode="auto">
            <a:xfrm>
              <a:off x="-342" y="1112"/>
              <a:ext cx="102" cy="52"/>
            </a:xfrm>
            <a:prstGeom prst="star16">
              <a:avLst>
                <a:gd name="adj" fmla="val 37500"/>
              </a:avLst>
            </a:prstGeom>
            <a:solidFill>
              <a:srgbClr val="FFFF00"/>
            </a:solidFill>
            <a:ln w="952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2000">
                <a:latin typeface="Times New Roman" panose="02020603050405020304" pitchFamily="18" charset="0"/>
              </a:endParaRPr>
            </a:p>
          </p:txBody>
        </p:sp>
        <p:sp>
          <p:nvSpPr>
            <p:cNvPr id="18466" name="AutoShape 9">
              <a:extLst>
                <a:ext uri="{FF2B5EF4-FFF2-40B4-BE49-F238E27FC236}">
                  <a16:creationId xmlns:a16="http://schemas.microsoft.com/office/drawing/2014/main" id="{8362E504-B3C7-410C-72A0-348D7AB11455}"/>
                </a:ext>
              </a:extLst>
            </p:cNvPr>
            <p:cNvSpPr>
              <a:spLocks noChangeArrowheads="1"/>
            </p:cNvSpPr>
            <p:nvPr/>
          </p:nvSpPr>
          <p:spPr bwMode="auto">
            <a:xfrm>
              <a:off x="-390" y="1112"/>
              <a:ext cx="48" cy="47"/>
            </a:xfrm>
            <a:prstGeom prst="star16">
              <a:avLst>
                <a:gd name="adj" fmla="val 37500"/>
              </a:avLst>
            </a:prstGeom>
            <a:solidFill>
              <a:srgbClr val="FFFF00"/>
            </a:solidFill>
            <a:ln w="952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2000">
                <a:latin typeface="Times New Roman" panose="02020603050405020304" pitchFamily="18" charset="0"/>
              </a:endParaRPr>
            </a:p>
          </p:txBody>
        </p:sp>
        <p:sp>
          <p:nvSpPr>
            <p:cNvPr id="18467" name="AutoShape 10">
              <a:extLst>
                <a:ext uri="{FF2B5EF4-FFF2-40B4-BE49-F238E27FC236}">
                  <a16:creationId xmlns:a16="http://schemas.microsoft.com/office/drawing/2014/main" id="{BC332926-FD1C-C9B7-DF4C-C04CE1D57BBC}"/>
                </a:ext>
              </a:extLst>
            </p:cNvPr>
            <p:cNvSpPr>
              <a:spLocks noChangeArrowheads="1"/>
            </p:cNvSpPr>
            <p:nvPr/>
          </p:nvSpPr>
          <p:spPr bwMode="auto">
            <a:xfrm>
              <a:off x="-390" y="1160"/>
              <a:ext cx="96" cy="48"/>
            </a:xfrm>
            <a:prstGeom prst="star16">
              <a:avLst>
                <a:gd name="adj" fmla="val 37500"/>
              </a:avLst>
            </a:prstGeom>
            <a:solidFill>
              <a:srgbClr val="FFFF00"/>
            </a:solidFill>
            <a:ln w="952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2000">
                <a:latin typeface="Times New Roman" panose="02020603050405020304" pitchFamily="18" charset="0"/>
              </a:endParaRPr>
            </a:p>
          </p:txBody>
        </p:sp>
        <p:pic>
          <p:nvPicPr>
            <p:cNvPr id="18468" name="Picture 11" descr="bee1">
              <a:extLst>
                <a:ext uri="{FF2B5EF4-FFF2-40B4-BE49-F238E27FC236}">
                  <a16:creationId xmlns:a16="http://schemas.microsoft.com/office/drawing/2014/main" id="{1849789E-0840-132B-2F41-A1FB473F049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16" y="528"/>
              <a:ext cx="816"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8441" name="Picture 58" descr="DSC_6665du du cai">
            <a:extLst>
              <a:ext uri="{FF2B5EF4-FFF2-40B4-BE49-F238E27FC236}">
                <a16:creationId xmlns:a16="http://schemas.microsoft.com/office/drawing/2014/main" id="{23B2912B-6C06-0BAF-3B09-EF12F59973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3943350"/>
            <a:ext cx="2286000" cy="2438400"/>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pic>
      <p:pic>
        <p:nvPicPr>
          <p:cNvPr id="18442" name="Picture 59" descr="dd">
            <a:extLst>
              <a:ext uri="{FF2B5EF4-FFF2-40B4-BE49-F238E27FC236}">
                <a16:creationId xmlns:a16="http://schemas.microsoft.com/office/drawing/2014/main" id="{7262EA28-D311-BCBD-71B6-FCCA14E287B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8650" y="3943350"/>
            <a:ext cx="2438400" cy="2438400"/>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pic>
      <p:grpSp>
        <p:nvGrpSpPr>
          <p:cNvPr id="3" name="Group 7">
            <a:extLst>
              <a:ext uri="{FF2B5EF4-FFF2-40B4-BE49-F238E27FC236}">
                <a16:creationId xmlns:a16="http://schemas.microsoft.com/office/drawing/2014/main" id="{B717B5FC-083E-468A-6EDD-33C124C0503E}"/>
              </a:ext>
            </a:extLst>
          </p:cNvPr>
          <p:cNvGrpSpPr>
            <a:grpSpLocks/>
          </p:cNvGrpSpPr>
          <p:nvPr/>
        </p:nvGrpSpPr>
        <p:grpSpPr bwMode="auto">
          <a:xfrm>
            <a:off x="4572000" y="4546600"/>
            <a:ext cx="1076325" cy="787400"/>
            <a:chOff x="-816" y="528"/>
            <a:chExt cx="816" cy="723"/>
          </a:xfrm>
        </p:grpSpPr>
        <p:sp>
          <p:nvSpPr>
            <p:cNvPr id="18461" name="AutoShape 8">
              <a:extLst>
                <a:ext uri="{FF2B5EF4-FFF2-40B4-BE49-F238E27FC236}">
                  <a16:creationId xmlns:a16="http://schemas.microsoft.com/office/drawing/2014/main" id="{747780B8-1D21-214D-510A-2086E7EE5D18}"/>
                </a:ext>
              </a:extLst>
            </p:cNvPr>
            <p:cNvSpPr>
              <a:spLocks noChangeArrowheads="1"/>
            </p:cNvSpPr>
            <p:nvPr/>
          </p:nvSpPr>
          <p:spPr bwMode="auto">
            <a:xfrm>
              <a:off x="-342" y="1112"/>
              <a:ext cx="102" cy="52"/>
            </a:xfrm>
            <a:prstGeom prst="star16">
              <a:avLst>
                <a:gd name="adj" fmla="val 37500"/>
              </a:avLst>
            </a:prstGeom>
            <a:solidFill>
              <a:srgbClr val="FFFF00"/>
            </a:solidFill>
            <a:ln w="952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2000">
                <a:latin typeface="Times New Roman" panose="02020603050405020304" pitchFamily="18" charset="0"/>
              </a:endParaRPr>
            </a:p>
          </p:txBody>
        </p:sp>
        <p:sp>
          <p:nvSpPr>
            <p:cNvPr id="18462" name="AutoShape 9">
              <a:extLst>
                <a:ext uri="{FF2B5EF4-FFF2-40B4-BE49-F238E27FC236}">
                  <a16:creationId xmlns:a16="http://schemas.microsoft.com/office/drawing/2014/main" id="{987C9827-2A7B-BA33-EA6C-E8EB4E881CFE}"/>
                </a:ext>
              </a:extLst>
            </p:cNvPr>
            <p:cNvSpPr>
              <a:spLocks noChangeArrowheads="1"/>
            </p:cNvSpPr>
            <p:nvPr/>
          </p:nvSpPr>
          <p:spPr bwMode="auto">
            <a:xfrm>
              <a:off x="-390" y="1112"/>
              <a:ext cx="48" cy="47"/>
            </a:xfrm>
            <a:prstGeom prst="star16">
              <a:avLst>
                <a:gd name="adj" fmla="val 37500"/>
              </a:avLst>
            </a:prstGeom>
            <a:solidFill>
              <a:srgbClr val="FFFF00"/>
            </a:solidFill>
            <a:ln w="952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2000">
                <a:latin typeface="Times New Roman" panose="02020603050405020304" pitchFamily="18" charset="0"/>
              </a:endParaRPr>
            </a:p>
          </p:txBody>
        </p:sp>
        <p:sp>
          <p:nvSpPr>
            <p:cNvPr id="18463" name="AutoShape 10">
              <a:extLst>
                <a:ext uri="{FF2B5EF4-FFF2-40B4-BE49-F238E27FC236}">
                  <a16:creationId xmlns:a16="http://schemas.microsoft.com/office/drawing/2014/main" id="{5C24B5F3-5989-A6B0-2513-89FF34CB0A4D}"/>
                </a:ext>
              </a:extLst>
            </p:cNvPr>
            <p:cNvSpPr>
              <a:spLocks noChangeArrowheads="1"/>
            </p:cNvSpPr>
            <p:nvPr/>
          </p:nvSpPr>
          <p:spPr bwMode="auto">
            <a:xfrm>
              <a:off x="-390" y="1160"/>
              <a:ext cx="96" cy="48"/>
            </a:xfrm>
            <a:prstGeom prst="star16">
              <a:avLst>
                <a:gd name="adj" fmla="val 37500"/>
              </a:avLst>
            </a:prstGeom>
            <a:solidFill>
              <a:srgbClr val="FFFF00"/>
            </a:solidFill>
            <a:ln w="952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2000">
                <a:latin typeface="Times New Roman" panose="02020603050405020304" pitchFamily="18" charset="0"/>
              </a:endParaRPr>
            </a:p>
          </p:txBody>
        </p:sp>
        <p:pic>
          <p:nvPicPr>
            <p:cNvPr id="18464" name="Picture 11" descr="bee1">
              <a:extLst>
                <a:ext uri="{FF2B5EF4-FFF2-40B4-BE49-F238E27FC236}">
                  <a16:creationId xmlns:a16="http://schemas.microsoft.com/office/drawing/2014/main" id="{D0F4ADC8-E3C9-96B8-E220-4D4C146F6906}"/>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16" y="528"/>
              <a:ext cx="816"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444" name="Text Box 66">
            <a:extLst>
              <a:ext uri="{FF2B5EF4-FFF2-40B4-BE49-F238E27FC236}">
                <a16:creationId xmlns:a16="http://schemas.microsoft.com/office/drawing/2014/main" id="{4A1BE06B-2A17-8906-900A-F9D207494491}"/>
              </a:ext>
            </a:extLst>
          </p:cNvPr>
          <p:cNvSpPr txBox="1">
            <a:spLocks noChangeArrowheads="1"/>
          </p:cNvSpPr>
          <p:nvPr/>
        </p:nvSpPr>
        <p:spPr bwMode="auto">
          <a:xfrm>
            <a:off x="2590800" y="48768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400" b="1" dirty="0" err="1">
                <a:solidFill>
                  <a:schemeClr val="bg1"/>
                </a:solidFill>
                <a:latin typeface="Times New Roman" panose="02020603050405020304" pitchFamily="18" charset="0"/>
              </a:rPr>
              <a:t>Cây</a:t>
            </a:r>
            <a:r>
              <a:rPr lang="en-US" altLang="vi-VN" sz="2400" b="1" dirty="0">
                <a:solidFill>
                  <a:schemeClr val="bg1"/>
                </a:solidFill>
                <a:latin typeface="Times New Roman" panose="02020603050405020304" pitchFamily="18" charset="0"/>
              </a:rPr>
              <a:t> đực</a:t>
            </a:r>
          </a:p>
        </p:txBody>
      </p:sp>
      <p:sp>
        <p:nvSpPr>
          <p:cNvPr id="18445" name="Text Box 67">
            <a:extLst>
              <a:ext uri="{FF2B5EF4-FFF2-40B4-BE49-F238E27FC236}">
                <a16:creationId xmlns:a16="http://schemas.microsoft.com/office/drawing/2014/main" id="{ED3A3283-145A-5811-3D4D-4B52438EC38A}"/>
              </a:ext>
            </a:extLst>
          </p:cNvPr>
          <p:cNvSpPr txBox="1">
            <a:spLocks noChangeArrowheads="1"/>
          </p:cNvSpPr>
          <p:nvPr/>
        </p:nvSpPr>
        <p:spPr bwMode="auto">
          <a:xfrm>
            <a:off x="7848600" y="59436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400" b="1">
                <a:solidFill>
                  <a:schemeClr val="bg1"/>
                </a:solidFill>
                <a:latin typeface="Times New Roman" panose="02020603050405020304" pitchFamily="18" charset="0"/>
              </a:rPr>
              <a:t>Cây B</a:t>
            </a:r>
          </a:p>
        </p:txBody>
      </p:sp>
      <p:sp>
        <p:nvSpPr>
          <p:cNvPr id="18446" name="Text Box 69">
            <a:extLst>
              <a:ext uri="{FF2B5EF4-FFF2-40B4-BE49-F238E27FC236}">
                <a16:creationId xmlns:a16="http://schemas.microsoft.com/office/drawing/2014/main" id="{13511099-4539-B30B-E1A7-17C0D36F5A97}"/>
              </a:ext>
            </a:extLst>
          </p:cNvPr>
          <p:cNvSpPr txBox="1">
            <a:spLocks noChangeArrowheads="1"/>
          </p:cNvSpPr>
          <p:nvPr/>
        </p:nvSpPr>
        <p:spPr bwMode="auto">
          <a:xfrm>
            <a:off x="5486400" y="59436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400" b="1">
                <a:solidFill>
                  <a:schemeClr val="bg1"/>
                </a:solidFill>
                <a:latin typeface="Times New Roman" panose="02020603050405020304" pitchFamily="18" charset="0"/>
              </a:rPr>
              <a:t>Cây A</a:t>
            </a:r>
          </a:p>
        </p:txBody>
      </p:sp>
      <p:sp>
        <p:nvSpPr>
          <p:cNvPr id="18450" name="Text Box 76">
            <a:extLst>
              <a:ext uri="{FF2B5EF4-FFF2-40B4-BE49-F238E27FC236}">
                <a16:creationId xmlns:a16="http://schemas.microsoft.com/office/drawing/2014/main" id="{1F73FC88-6716-CC19-E625-41FE428282B6}"/>
              </a:ext>
            </a:extLst>
          </p:cNvPr>
          <p:cNvSpPr txBox="1">
            <a:spLocks noChangeArrowheads="1"/>
          </p:cNvSpPr>
          <p:nvPr/>
        </p:nvSpPr>
        <p:spPr bwMode="auto">
          <a:xfrm>
            <a:off x="304800" y="2743200"/>
            <a:ext cx="38862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a:sym typeface="Wingdings" panose="05000000000000000000" pitchFamily="2" charset="2"/>
              </a:rPr>
              <a:t> </a:t>
            </a:r>
            <a:r>
              <a:rPr lang="en-US" altLang="vi-VN" sz="2000" b="1" dirty="0" err="1" smtClean="0">
                <a:sym typeface="Wingdings" panose="05000000000000000000" pitchFamily="2" charset="2"/>
              </a:rPr>
              <a:t>Thụ</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phấn</a:t>
            </a:r>
            <a:r>
              <a:rPr lang="en-US" altLang="vi-VN" sz="2000" b="1" dirty="0" smtClean="0">
                <a:sym typeface="Wingdings" panose="05000000000000000000" pitchFamily="2" charset="2"/>
              </a:rPr>
              <a:t>                                                                                                                                                                                                                                                                                                                                                                                                                                                                                                       </a:t>
            </a:r>
            <a:r>
              <a:rPr lang="en-US" altLang="vi-VN" sz="2000" b="1" dirty="0" err="1">
                <a:sym typeface="Wingdings" panose="05000000000000000000" pitchFamily="2" charset="2"/>
              </a:rPr>
              <a:t>Thụ</a:t>
            </a:r>
            <a:r>
              <a:rPr lang="en-US" altLang="vi-VN" sz="2000" b="1" dirty="0">
                <a:sym typeface="Wingdings" panose="05000000000000000000" pitchFamily="2" charset="2"/>
              </a:rPr>
              <a:t> </a:t>
            </a:r>
            <a:r>
              <a:rPr lang="en-US" altLang="vi-VN" sz="2000" b="1" dirty="0" err="1">
                <a:sym typeface="Wingdings" panose="05000000000000000000" pitchFamily="2" charset="2"/>
              </a:rPr>
              <a:t>phấn</a:t>
            </a:r>
            <a:r>
              <a:rPr lang="en-US" altLang="vi-VN" sz="2000" b="1" dirty="0">
                <a:sym typeface="Wingdings" panose="05000000000000000000" pitchFamily="2" charset="2"/>
              </a:rPr>
              <a:t> </a:t>
            </a:r>
            <a:r>
              <a:rPr lang="en-US" altLang="vi-VN" sz="2000" b="1" dirty="0" err="1">
                <a:sym typeface="Wingdings" panose="05000000000000000000" pitchFamily="2" charset="2"/>
              </a:rPr>
              <a:t>là</a:t>
            </a:r>
            <a:r>
              <a:rPr lang="en-US" altLang="vi-VN" sz="2000" b="1" dirty="0">
                <a:sym typeface="Wingdings" panose="05000000000000000000" pitchFamily="2" charset="2"/>
              </a:rPr>
              <a:t> </a:t>
            </a:r>
            <a:r>
              <a:rPr lang="en-US" altLang="vi-VN" sz="2000" b="1" dirty="0" err="1">
                <a:sym typeface="Wingdings" panose="05000000000000000000" pitchFamily="2" charset="2"/>
              </a:rPr>
              <a:t>hiện</a:t>
            </a:r>
            <a:r>
              <a:rPr lang="en-US" altLang="vi-VN" sz="2000" b="1" dirty="0">
                <a:sym typeface="Wingdings" panose="05000000000000000000" pitchFamily="2" charset="2"/>
              </a:rPr>
              <a:t> </a:t>
            </a:r>
            <a:r>
              <a:rPr lang="en-US" altLang="vi-VN" sz="2000" b="1" dirty="0" err="1">
                <a:sym typeface="Wingdings" panose="05000000000000000000" pitchFamily="2" charset="2"/>
              </a:rPr>
              <a:t>tượng</a:t>
            </a:r>
            <a:r>
              <a:rPr lang="en-US" altLang="vi-VN" sz="2000" b="1" dirty="0">
                <a:sym typeface="Wingdings" panose="05000000000000000000" pitchFamily="2" charset="2"/>
              </a:rPr>
              <a:t> </a:t>
            </a:r>
            <a:r>
              <a:rPr lang="en-US" altLang="vi-VN" sz="2000" b="1" dirty="0" err="1">
                <a:sym typeface="Wingdings" panose="05000000000000000000" pitchFamily="2" charset="2"/>
              </a:rPr>
              <a:t>hạt</a:t>
            </a:r>
            <a:r>
              <a:rPr lang="en-US" altLang="vi-VN" sz="2000" b="1" dirty="0">
                <a:sym typeface="Wingdings" panose="05000000000000000000" pitchFamily="2" charset="2"/>
              </a:rPr>
              <a:t> </a:t>
            </a:r>
            <a:r>
              <a:rPr lang="en-US" altLang="vi-VN" sz="2000" b="1" dirty="0" err="1">
                <a:sym typeface="Wingdings" panose="05000000000000000000" pitchFamily="2" charset="2"/>
              </a:rPr>
              <a:t>phấn</a:t>
            </a:r>
            <a:r>
              <a:rPr lang="en-US" altLang="vi-VN" sz="2000" b="1" dirty="0">
                <a:sym typeface="Wingdings" panose="05000000000000000000" pitchFamily="2" charset="2"/>
              </a:rPr>
              <a:t> </a:t>
            </a:r>
            <a:r>
              <a:rPr lang="en-US" altLang="vi-VN" sz="2000" b="1" dirty="0" err="1">
                <a:sym typeface="Wingdings" panose="05000000000000000000" pitchFamily="2" charset="2"/>
              </a:rPr>
              <a:t>tiếp</a:t>
            </a:r>
            <a:r>
              <a:rPr lang="en-US" altLang="vi-VN" sz="2000" b="1" dirty="0">
                <a:sym typeface="Wingdings" panose="05000000000000000000" pitchFamily="2" charset="2"/>
              </a:rPr>
              <a:t> </a:t>
            </a:r>
            <a:r>
              <a:rPr lang="en-US" altLang="vi-VN" sz="2000" b="1" dirty="0" err="1">
                <a:sym typeface="Wingdings" panose="05000000000000000000" pitchFamily="2" charset="2"/>
              </a:rPr>
              <a:t>xúc</a:t>
            </a:r>
            <a:r>
              <a:rPr lang="en-US" altLang="vi-VN" sz="2000" b="1" dirty="0">
                <a:sym typeface="Wingdings" panose="05000000000000000000" pitchFamily="2" charset="2"/>
              </a:rPr>
              <a:t> </a:t>
            </a:r>
            <a:r>
              <a:rPr lang="en-US" altLang="vi-VN" sz="2000" b="1" dirty="0" err="1">
                <a:sym typeface="Wingdings" panose="05000000000000000000" pitchFamily="2" charset="2"/>
              </a:rPr>
              <a:t>với</a:t>
            </a:r>
            <a:r>
              <a:rPr lang="en-US" altLang="vi-VN" sz="2000" b="1" dirty="0">
                <a:sym typeface="Wingdings" panose="05000000000000000000" pitchFamily="2" charset="2"/>
              </a:rPr>
              <a:t> </a:t>
            </a:r>
            <a:r>
              <a:rPr lang="en-US" altLang="vi-VN" sz="2000" b="1" dirty="0" err="1">
                <a:sym typeface="Wingdings" panose="05000000000000000000" pitchFamily="2" charset="2"/>
              </a:rPr>
              <a:t>đầu</a:t>
            </a:r>
            <a:r>
              <a:rPr lang="en-US" altLang="vi-VN" sz="2000" b="1" dirty="0">
                <a:sym typeface="Wingdings" panose="05000000000000000000" pitchFamily="2" charset="2"/>
              </a:rPr>
              <a:t> </a:t>
            </a:r>
            <a:r>
              <a:rPr lang="en-US" altLang="vi-VN" sz="2000" b="1" dirty="0" err="1" smtClean="0">
                <a:sym typeface="Wingdings" panose="05000000000000000000" pitchFamily="2" charset="2"/>
              </a:rPr>
              <a:t>nhụy</a:t>
            </a:r>
            <a:endParaRPr lang="en-US" altLang="vi-VN" sz="2000" b="1" dirty="0" smtClean="0">
              <a:sym typeface="Wingdings" panose="05000000000000000000" pitchFamily="2" charset="2"/>
            </a:endParaRPr>
          </a:p>
          <a:p>
            <a:pPr eaLnBrk="1" hangingPunct="1">
              <a:spcBef>
                <a:spcPct val="50000"/>
              </a:spcBef>
              <a:buFontTx/>
              <a:buNone/>
            </a:pPr>
            <a:endParaRPr lang="en-US" altLang="vi-VN" sz="2000" b="1" dirty="0">
              <a:sym typeface="Wingdings" panose="05000000000000000000" pitchFamily="2" charset="2"/>
            </a:endParaRPr>
          </a:p>
        </p:txBody>
      </p:sp>
      <p:pic>
        <p:nvPicPr>
          <p:cNvPr id="18451" name="Picture 7" descr="Picture65">
            <a:extLst>
              <a:ext uri="{FF2B5EF4-FFF2-40B4-BE49-F238E27FC236}">
                <a16:creationId xmlns:a16="http://schemas.microsoft.com/office/drawing/2014/main" id="{6D0F5DA1-5E9C-F2D0-5A21-F1A6B7703183}"/>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0" y="2743200"/>
            <a:ext cx="3810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2" name="Text Box 80">
            <a:extLst>
              <a:ext uri="{FF2B5EF4-FFF2-40B4-BE49-F238E27FC236}">
                <a16:creationId xmlns:a16="http://schemas.microsoft.com/office/drawing/2014/main" id="{16D3F6B4-9B68-5AF4-4981-80C479AA1DC8}"/>
              </a:ext>
            </a:extLst>
          </p:cNvPr>
          <p:cNvSpPr txBox="1">
            <a:spLocks noChangeArrowheads="1"/>
          </p:cNvSpPr>
          <p:nvPr/>
        </p:nvSpPr>
        <p:spPr bwMode="auto">
          <a:xfrm>
            <a:off x="0" y="3810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grpSp>
        <p:nvGrpSpPr>
          <p:cNvPr id="5" name="Group 81">
            <a:extLst>
              <a:ext uri="{FF2B5EF4-FFF2-40B4-BE49-F238E27FC236}">
                <a16:creationId xmlns:a16="http://schemas.microsoft.com/office/drawing/2014/main" id="{B0F8852A-3CDE-7D07-666C-97171D10FC67}"/>
              </a:ext>
            </a:extLst>
          </p:cNvPr>
          <p:cNvGrpSpPr>
            <a:grpSpLocks/>
          </p:cNvGrpSpPr>
          <p:nvPr/>
        </p:nvGrpSpPr>
        <p:grpSpPr bwMode="auto">
          <a:xfrm>
            <a:off x="19050" y="0"/>
            <a:ext cx="9124950" cy="381000"/>
            <a:chOff x="0" y="0"/>
            <a:chExt cx="4848" cy="624"/>
          </a:xfrm>
        </p:grpSpPr>
        <p:sp>
          <p:nvSpPr>
            <p:cNvPr id="18459" name="AutoShape 82">
              <a:extLst>
                <a:ext uri="{FF2B5EF4-FFF2-40B4-BE49-F238E27FC236}">
                  <a16:creationId xmlns:a16="http://schemas.microsoft.com/office/drawing/2014/main" id="{ACB01C66-469A-AD1F-FA82-136BDC10E7B4}"/>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a:solidFill>
                    <a:srgbClr val="0000FF"/>
                  </a:solidFill>
                </a:rPr>
                <a:t>              Bài 42:   SINH SẢN HỮU TÍNH Ở THỰC VẬT</a:t>
              </a:r>
            </a:p>
          </p:txBody>
        </p:sp>
        <p:sp>
          <p:nvSpPr>
            <p:cNvPr id="18460" name="plant">
              <a:extLst>
                <a:ext uri="{FF2B5EF4-FFF2-40B4-BE49-F238E27FC236}">
                  <a16:creationId xmlns:a16="http://schemas.microsoft.com/office/drawing/2014/main" id="{2F5ACF32-952B-5B6F-F34F-7214101201B2}"/>
                </a:ext>
              </a:extLst>
            </p:cNvPr>
            <p:cNvSpPr>
              <a:spLocks noEditPoints="1" noChangeArrowheads="1"/>
            </p:cNvSpPr>
            <p:nvPr/>
          </p:nvSpPr>
          <p:spPr bwMode="auto">
            <a:xfrm>
              <a:off x="0" y="0"/>
              <a:ext cx="768" cy="577"/>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107 h 21600"/>
                <a:gd name="T26" fmla="*/ 14541 w 21600"/>
                <a:gd name="T27" fmla="*/ 1358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18454" name="Line 84">
            <a:extLst>
              <a:ext uri="{FF2B5EF4-FFF2-40B4-BE49-F238E27FC236}">
                <a16:creationId xmlns:a16="http://schemas.microsoft.com/office/drawing/2014/main" id="{2337A9D0-EF13-4E82-07E9-5979146CA7B0}"/>
              </a:ext>
            </a:extLst>
          </p:cNvPr>
          <p:cNvSpPr>
            <a:spLocks noChangeShapeType="1"/>
          </p:cNvSpPr>
          <p:nvPr/>
        </p:nvSpPr>
        <p:spPr bwMode="auto">
          <a:xfrm>
            <a:off x="0" y="0"/>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5" name="Line 85">
            <a:extLst>
              <a:ext uri="{FF2B5EF4-FFF2-40B4-BE49-F238E27FC236}">
                <a16:creationId xmlns:a16="http://schemas.microsoft.com/office/drawing/2014/main" id="{68969B76-F4A4-B5E5-2101-5C5C449F2D1B}"/>
              </a:ext>
            </a:extLst>
          </p:cNvPr>
          <p:cNvSpPr>
            <a:spLocks noChangeShapeType="1"/>
          </p:cNvSpPr>
          <p:nvPr/>
        </p:nvSpPr>
        <p:spPr bwMode="auto">
          <a:xfrm>
            <a:off x="9144000" y="30163"/>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repeatCount="indefinite" accel="50000" decel="50000" fill="hold" nodeType="clickEffect">
                                  <p:stCondLst>
                                    <p:cond delay="0"/>
                                  </p:stCondLst>
                                  <p:childTnLst>
                                    <p:animMotion origin="layout" path="M -5.55556E-7 6.48174E-6 C 0.00642 -0.04946 0.01302 -0.09893 0.03108 -0.11234 C 0.04913 -0.12574 0.10365 -0.09824 0.10885 -0.07997 C 0.11406 -0.06171 0.06979 -0.01571 0.06233 -0.003 " pathEditMode="relative" ptsTypes="aaaA">
                                      <p:cBhvr>
                                        <p:cTn id="6" dur="2000" fill="hold"/>
                                        <p:tgtEl>
                                          <p:spTgt spid="2"/>
                                        </p:tgtEl>
                                        <p:attrNameLst>
                                          <p:attrName>ppt_x</p:attrName>
                                          <p:attrName>ppt_y</p:attrName>
                                        </p:attrNameLst>
                                      </p:cBhvr>
                                    </p:animMotion>
                                  </p:childTnLst>
                                </p:cTn>
                              </p:par>
                            </p:childTnLst>
                          </p:cTn>
                        </p:par>
                        <p:par>
                          <p:cTn id="7" fill="hold" nodeType="afterGroup">
                            <p:stCondLst>
                              <p:cond delay="2000"/>
                            </p:stCondLst>
                            <p:childTnLst>
                              <p:par>
                                <p:cTn id="8" presetID="0" presetClass="path" presetSubtype="0" repeatCount="indefinite" accel="50000" decel="50000" fill="hold" nodeType="afterEffect">
                                  <p:stCondLst>
                                    <p:cond delay="0"/>
                                  </p:stCondLst>
                                  <p:childTnLst>
                                    <p:animMotion origin="layout" path="M -4.16667E-6 -4.82663E-6 C -0.03281 -0.0245 -0.0651 -0.04877 -0.03055 -0.06403 C 0.00556 -0.07951 0.16007 -0.10171 0.21528 -0.09315 C 0.27101 -0.08391 0.28629 -0.02242 0.30157 -0.00855 " pathEditMode="relative" rAng="0" ptsTypes="aaaA">
                                      <p:cBhvr>
                                        <p:cTn id="9" dur="5000" fill="hold"/>
                                        <p:tgtEl>
                                          <p:spTgt spid="3"/>
                                        </p:tgtEl>
                                        <p:attrNameLst>
                                          <p:attrName>ppt_x</p:attrName>
                                          <p:attrName>ppt_y</p:attrName>
                                        </p:attrNameLst>
                                      </p:cBhvr>
                                      <p:rCtr x="11823" y="-5086"/>
                                    </p:animMotion>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8450"/>
                                        </p:tgtEl>
                                        <p:attrNameLst>
                                          <p:attrName>style.visibility</p:attrName>
                                        </p:attrNameLst>
                                      </p:cBhvr>
                                      <p:to>
                                        <p:strVal val="visible"/>
                                      </p:to>
                                    </p:set>
                                    <p:anim calcmode="lin" valueType="num">
                                      <p:cBhvr additive="base">
                                        <p:cTn id="14" dur="500" fill="hold"/>
                                        <p:tgtEl>
                                          <p:spTgt spid="18450"/>
                                        </p:tgtEl>
                                        <p:attrNameLst>
                                          <p:attrName>ppt_x</p:attrName>
                                        </p:attrNameLst>
                                      </p:cBhvr>
                                      <p:tavLst>
                                        <p:tav tm="0">
                                          <p:val>
                                            <p:strVal val="#ppt_x"/>
                                          </p:val>
                                        </p:tav>
                                        <p:tav tm="100000">
                                          <p:val>
                                            <p:strVal val="#ppt_x"/>
                                          </p:val>
                                        </p:tav>
                                      </p:tavLst>
                                    </p:anim>
                                    <p:anim calcmode="lin" valueType="num">
                                      <p:cBhvr additive="base">
                                        <p:cTn id="15" dur="500" fill="hold"/>
                                        <p:tgtEl>
                                          <p:spTgt spid="184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a:extLst>
              <a:ext uri="{FF2B5EF4-FFF2-40B4-BE49-F238E27FC236}">
                <a16:creationId xmlns:a16="http://schemas.microsoft.com/office/drawing/2014/main" id="{087DA902-14E0-72BA-957F-A870766487D1}"/>
              </a:ext>
            </a:extLst>
          </p:cNvPr>
          <p:cNvSpPr txBox="1">
            <a:spLocks noChangeArrowheads="1"/>
          </p:cNvSpPr>
          <p:nvPr/>
        </p:nvSpPr>
        <p:spPr bwMode="auto">
          <a:xfrm>
            <a:off x="0" y="6858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II. SINH SẢN HỮU TÍNH Ở THỰC VẬT CÓ HOA</a:t>
            </a:r>
          </a:p>
        </p:txBody>
      </p:sp>
      <p:grpSp>
        <p:nvGrpSpPr>
          <p:cNvPr id="2" name="Group 139">
            <a:extLst>
              <a:ext uri="{FF2B5EF4-FFF2-40B4-BE49-F238E27FC236}">
                <a16:creationId xmlns:a16="http://schemas.microsoft.com/office/drawing/2014/main" id="{ACF5FC3E-4777-100F-2D16-33ADF7E8FBFB}"/>
              </a:ext>
            </a:extLst>
          </p:cNvPr>
          <p:cNvGrpSpPr>
            <a:grpSpLocks/>
          </p:cNvGrpSpPr>
          <p:nvPr/>
        </p:nvGrpSpPr>
        <p:grpSpPr bwMode="auto">
          <a:xfrm>
            <a:off x="6324600" y="1773238"/>
            <a:ext cx="1152525" cy="2195512"/>
            <a:chOff x="2956" y="2496"/>
            <a:chExt cx="930" cy="1512"/>
          </a:xfrm>
        </p:grpSpPr>
        <p:grpSp>
          <p:nvGrpSpPr>
            <p:cNvPr id="3" name="Group 140">
              <a:extLst>
                <a:ext uri="{FF2B5EF4-FFF2-40B4-BE49-F238E27FC236}">
                  <a16:creationId xmlns:a16="http://schemas.microsoft.com/office/drawing/2014/main" id="{3A35C58E-7663-C762-D0AC-21BEBACEC398}"/>
                </a:ext>
              </a:extLst>
            </p:cNvPr>
            <p:cNvGrpSpPr>
              <a:grpSpLocks/>
            </p:cNvGrpSpPr>
            <p:nvPr/>
          </p:nvGrpSpPr>
          <p:grpSpPr bwMode="auto">
            <a:xfrm>
              <a:off x="2956" y="2496"/>
              <a:ext cx="930" cy="1512"/>
              <a:chOff x="7185" y="2322"/>
              <a:chExt cx="2327" cy="3513"/>
            </a:xfrm>
          </p:grpSpPr>
          <p:sp>
            <p:nvSpPr>
              <p:cNvPr id="23663" name="Freeform 141">
                <a:extLst>
                  <a:ext uri="{FF2B5EF4-FFF2-40B4-BE49-F238E27FC236}">
                    <a16:creationId xmlns:a16="http://schemas.microsoft.com/office/drawing/2014/main" id="{CF54D30D-7F29-1F11-AA4F-6D6F5A44E5A1}"/>
                  </a:ext>
                </a:extLst>
              </p:cNvPr>
              <p:cNvSpPr>
                <a:spLocks/>
              </p:cNvSpPr>
              <p:nvPr/>
            </p:nvSpPr>
            <p:spPr bwMode="auto">
              <a:xfrm>
                <a:off x="7185" y="2322"/>
                <a:ext cx="2327" cy="3513"/>
              </a:xfrm>
              <a:custGeom>
                <a:avLst/>
                <a:gdLst>
                  <a:gd name="T0" fmla="*/ 795 w 2327"/>
                  <a:gd name="T1" fmla="*/ 108 h 3513"/>
                  <a:gd name="T2" fmla="*/ 210 w 2327"/>
                  <a:gd name="T3" fmla="*/ 753 h 3513"/>
                  <a:gd name="T4" fmla="*/ 30 w 2327"/>
                  <a:gd name="T5" fmla="*/ 1833 h 3513"/>
                  <a:gd name="T6" fmla="*/ 390 w 2327"/>
                  <a:gd name="T7" fmla="*/ 2913 h 3513"/>
                  <a:gd name="T8" fmla="*/ 1110 w 2327"/>
                  <a:gd name="T9" fmla="*/ 3453 h 3513"/>
                  <a:gd name="T10" fmla="*/ 1830 w 2327"/>
                  <a:gd name="T11" fmla="*/ 3273 h 3513"/>
                  <a:gd name="T12" fmla="*/ 2250 w 2327"/>
                  <a:gd name="T13" fmla="*/ 2373 h 3513"/>
                  <a:gd name="T14" fmla="*/ 2295 w 2327"/>
                  <a:gd name="T15" fmla="*/ 1413 h 3513"/>
                  <a:gd name="T16" fmla="*/ 2085 w 2327"/>
                  <a:gd name="T17" fmla="*/ 648 h 3513"/>
                  <a:gd name="T18" fmla="*/ 1530 w 2327"/>
                  <a:gd name="T19" fmla="*/ 108 h 3513"/>
                  <a:gd name="T20" fmla="*/ 795 w 2327"/>
                  <a:gd name="T21" fmla="*/ 108 h 35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27"/>
                  <a:gd name="T34" fmla="*/ 0 h 3513"/>
                  <a:gd name="T35" fmla="*/ 2327 w 2327"/>
                  <a:gd name="T36" fmla="*/ 3513 h 35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27" h="3513">
                    <a:moveTo>
                      <a:pt x="795" y="108"/>
                    </a:moveTo>
                    <a:cubicBezTo>
                      <a:pt x="575" y="216"/>
                      <a:pt x="337" y="466"/>
                      <a:pt x="210" y="753"/>
                    </a:cubicBezTo>
                    <a:cubicBezTo>
                      <a:pt x="83" y="1040"/>
                      <a:pt x="0" y="1473"/>
                      <a:pt x="30" y="1833"/>
                    </a:cubicBezTo>
                    <a:cubicBezTo>
                      <a:pt x="60" y="2193"/>
                      <a:pt x="210" y="2643"/>
                      <a:pt x="390" y="2913"/>
                    </a:cubicBezTo>
                    <a:cubicBezTo>
                      <a:pt x="570" y="3183"/>
                      <a:pt x="870" y="3393"/>
                      <a:pt x="1110" y="3453"/>
                    </a:cubicBezTo>
                    <a:cubicBezTo>
                      <a:pt x="1350" y="3513"/>
                      <a:pt x="1640" y="3453"/>
                      <a:pt x="1830" y="3273"/>
                    </a:cubicBezTo>
                    <a:cubicBezTo>
                      <a:pt x="2020" y="3093"/>
                      <a:pt x="2173" y="2683"/>
                      <a:pt x="2250" y="2373"/>
                    </a:cubicBezTo>
                    <a:cubicBezTo>
                      <a:pt x="2327" y="2063"/>
                      <a:pt x="2322" y="1700"/>
                      <a:pt x="2295" y="1413"/>
                    </a:cubicBezTo>
                    <a:cubicBezTo>
                      <a:pt x="2268" y="1126"/>
                      <a:pt x="2212" y="865"/>
                      <a:pt x="2085" y="648"/>
                    </a:cubicBezTo>
                    <a:cubicBezTo>
                      <a:pt x="1958" y="431"/>
                      <a:pt x="1745" y="198"/>
                      <a:pt x="1530" y="108"/>
                    </a:cubicBezTo>
                    <a:cubicBezTo>
                      <a:pt x="1315" y="18"/>
                      <a:pt x="1015" y="0"/>
                      <a:pt x="795" y="108"/>
                    </a:cubicBezTo>
                    <a:close/>
                  </a:path>
                </a:pathLst>
              </a:custGeom>
              <a:solidFill>
                <a:srgbClr val="FFFFFF"/>
              </a:solidFill>
              <a:ln w="9525">
                <a:solidFill>
                  <a:srgbClr val="000000"/>
                </a:solidFill>
                <a:round/>
                <a:headEnd/>
                <a:tailEnd/>
              </a:ln>
            </p:spPr>
            <p:txBody>
              <a:bodyPr/>
              <a:lstStyle/>
              <a:p>
                <a:endParaRPr lang="en-US"/>
              </a:p>
            </p:txBody>
          </p:sp>
          <p:grpSp>
            <p:nvGrpSpPr>
              <p:cNvPr id="4" name="Group 142">
                <a:extLst>
                  <a:ext uri="{FF2B5EF4-FFF2-40B4-BE49-F238E27FC236}">
                    <a16:creationId xmlns:a16="http://schemas.microsoft.com/office/drawing/2014/main" id="{0FCBB479-94D6-B260-032A-FCE928AE814D}"/>
                  </a:ext>
                </a:extLst>
              </p:cNvPr>
              <p:cNvGrpSpPr>
                <a:grpSpLocks/>
              </p:cNvGrpSpPr>
              <p:nvPr/>
            </p:nvGrpSpPr>
            <p:grpSpPr bwMode="auto">
              <a:xfrm>
                <a:off x="7612" y="2355"/>
                <a:ext cx="1486" cy="563"/>
                <a:chOff x="7612" y="2355"/>
                <a:chExt cx="1486" cy="563"/>
              </a:xfrm>
            </p:grpSpPr>
            <p:sp>
              <p:nvSpPr>
                <p:cNvPr id="23675" name="Freeform 143">
                  <a:extLst>
                    <a:ext uri="{FF2B5EF4-FFF2-40B4-BE49-F238E27FC236}">
                      <a16:creationId xmlns:a16="http://schemas.microsoft.com/office/drawing/2014/main" id="{A4C82C66-3E90-AAC4-6EFB-D3138E8B8CC9}"/>
                    </a:ext>
                  </a:extLst>
                </p:cNvPr>
                <p:cNvSpPr>
                  <a:spLocks/>
                </p:cNvSpPr>
                <p:nvPr/>
              </p:nvSpPr>
              <p:spPr bwMode="auto">
                <a:xfrm>
                  <a:off x="7612" y="2438"/>
                  <a:ext cx="608" cy="480"/>
                </a:xfrm>
                <a:custGeom>
                  <a:avLst/>
                  <a:gdLst>
                    <a:gd name="T0" fmla="*/ 413 w 608"/>
                    <a:gd name="T1" fmla="*/ 22 h 480"/>
                    <a:gd name="T2" fmla="*/ 153 w 608"/>
                    <a:gd name="T3" fmla="*/ 166 h 480"/>
                    <a:gd name="T4" fmla="*/ 8 w 608"/>
                    <a:gd name="T5" fmla="*/ 352 h 480"/>
                    <a:gd name="T6" fmla="*/ 203 w 608"/>
                    <a:gd name="T7" fmla="*/ 472 h 480"/>
                    <a:gd name="T8" fmla="*/ 573 w 608"/>
                    <a:gd name="T9" fmla="*/ 301 h 480"/>
                    <a:gd name="T10" fmla="*/ 413 w 608"/>
                    <a:gd name="T11" fmla="*/ 22 h 480"/>
                    <a:gd name="T12" fmla="*/ 0 60000 65536"/>
                    <a:gd name="T13" fmla="*/ 0 60000 65536"/>
                    <a:gd name="T14" fmla="*/ 0 60000 65536"/>
                    <a:gd name="T15" fmla="*/ 0 60000 65536"/>
                    <a:gd name="T16" fmla="*/ 0 60000 65536"/>
                    <a:gd name="T17" fmla="*/ 0 60000 65536"/>
                    <a:gd name="T18" fmla="*/ 0 w 608"/>
                    <a:gd name="T19" fmla="*/ 0 h 480"/>
                    <a:gd name="T20" fmla="*/ 608 w 608"/>
                    <a:gd name="T21" fmla="*/ 480 h 480"/>
                  </a:gdLst>
                  <a:ahLst/>
                  <a:cxnLst>
                    <a:cxn ang="T12">
                      <a:pos x="T0" y="T1"/>
                    </a:cxn>
                    <a:cxn ang="T13">
                      <a:pos x="T2" y="T3"/>
                    </a:cxn>
                    <a:cxn ang="T14">
                      <a:pos x="T4" y="T5"/>
                    </a:cxn>
                    <a:cxn ang="T15">
                      <a:pos x="T6" y="T7"/>
                    </a:cxn>
                    <a:cxn ang="T16">
                      <a:pos x="T8" y="T9"/>
                    </a:cxn>
                    <a:cxn ang="T17">
                      <a:pos x="T10" y="T11"/>
                    </a:cxn>
                  </a:cxnLst>
                  <a:rect l="T18" t="T19" r="T20" b="T21"/>
                  <a:pathLst>
                    <a:path w="608" h="480">
                      <a:moveTo>
                        <a:pt x="413" y="22"/>
                      </a:moveTo>
                      <a:cubicBezTo>
                        <a:pt x="343" y="0"/>
                        <a:pt x="220" y="111"/>
                        <a:pt x="153" y="166"/>
                      </a:cubicBezTo>
                      <a:cubicBezTo>
                        <a:pt x="86" y="221"/>
                        <a:pt x="0" y="301"/>
                        <a:pt x="8" y="352"/>
                      </a:cubicBezTo>
                      <a:cubicBezTo>
                        <a:pt x="16" y="403"/>
                        <a:pt x="109" y="480"/>
                        <a:pt x="203" y="472"/>
                      </a:cubicBezTo>
                      <a:cubicBezTo>
                        <a:pt x="297" y="464"/>
                        <a:pt x="538" y="376"/>
                        <a:pt x="573" y="301"/>
                      </a:cubicBezTo>
                      <a:cubicBezTo>
                        <a:pt x="608" y="226"/>
                        <a:pt x="483" y="44"/>
                        <a:pt x="413" y="22"/>
                      </a:cubicBezTo>
                      <a:close/>
                    </a:path>
                  </a:pathLst>
                </a:custGeom>
                <a:solidFill>
                  <a:srgbClr val="FFFFFF"/>
                </a:solidFill>
                <a:ln w="9525">
                  <a:solidFill>
                    <a:srgbClr val="000000"/>
                  </a:solidFill>
                  <a:round/>
                  <a:headEnd/>
                  <a:tailEnd/>
                </a:ln>
              </p:spPr>
              <p:txBody>
                <a:bodyPr/>
                <a:lstStyle/>
                <a:p>
                  <a:endParaRPr lang="en-US"/>
                </a:p>
              </p:txBody>
            </p:sp>
            <p:sp>
              <p:nvSpPr>
                <p:cNvPr id="23676" name="Freeform 144">
                  <a:extLst>
                    <a:ext uri="{FF2B5EF4-FFF2-40B4-BE49-F238E27FC236}">
                      <a16:creationId xmlns:a16="http://schemas.microsoft.com/office/drawing/2014/main" id="{5E2F9106-C2DC-A257-2C03-07C39B19935A}"/>
                    </a:ext>
                  </a:extLst>
                </p:cNvPr>
                <p:cNvSpPr>
                  <a:spLocks/>
                </p:cNvSpPr>
                <p:nvPr/>
              </p:nvSpPr>
              <p:spPr bwMode="auto">
                <a:xfrm>
                  <a:off x="8115" y="2355"/>
                  <a:ext cx="485" cy="511"/>
                </a:xfrm>
                <a:custGeom>
                  <a:avLst/>
                  <a:gdLst>
                    <a:gd name="T0" fmla="*/ 280 w 485"/>
                    <a:gd name="T1" fmla="*/ 0 h 511"/>
                    <a:gd name="T2" fmla="*/ 25 w 485"/>
                    <a:gd name="T3" fmla="*/ 84 h 511"/>
                    <a:gd name="T4" fmla="*/ 130 w 485"/>
                    <a:gd name="T5" fmla="*/ 444 h 511"/>
                    <a:gd name="T6" fmla="*/ 340 w 485"/>
                    <a:gd name="T7" fmla="*/ 459 h 511"/>
                    <a:gd name="T8" fmla="*/ 475 w 485"/>
                    <a:gd name="T9" fmla="*/ 129 h 511"/>
                    <a:gd name="T10" fmla="*/ 280 w 485"/>
                    <a:gd name="T11" fmla="*/ 0 h 511"/>
                    <a:gd name="T12" fmla="*/ 0 60000 65536"/>
                    <a:gd name="T13" fmla="*/ 0 60000 65536"/>
                    <a:gd name="T14" fmla="*/ 0 60000 65536"/>
                    <a:gd name="T15" fmla="*/ 0 60000 65536"/>
                    <a:gd name="T16" fmla="*/ 0 60000 65536"/>
                    <a:gd name="T17" fmla="*/ 0 60000 65536"/>
                    <a:gd name="T18" fmla="*/ 0 w 485"/>
                    <a:gd name="T19" fmla="*/ 0 h 511"/>
                    <a:gd name="T20" fmla="*/ 485 w 485"/>
                    <a:gd name="T21" fmla="*/ 511 h 511"/>
                  </a:gdLst>
                  <a:ahLst/>
                  <a:cxnLst>
                    <a:cxn ang="T12">
                      <a:pos x="T0" y="T1"/>
                    </a:cxn>
                    <a:cxn ang="T13">
                      <a:pos x="T2" y="T3"/>
                    </a:cxn>
                    <a:cxn ang="T14">
                      <a:pos x="T4" y="T5"/>
                    </a:cxn>
                    <a:cxn ang="T15">
                      <a:pos x="T6" y="T7"/>
                    </a:cxn>
                    <a:cxn ang="T16">
                      <a:pos x="T8" y="T9"/>
                    </a:cxn>
                    <a:cxn ang="T17">
                      <a:pos x="T10" y="T11"/>
                    </a:cxn>
                  </a:cxnLst>
                  <a:rect l="T18" t="T19" r="T20" b="T21"/>
                  <a:pathLst>
                    <a:path w="485" h="511">
                      <a:moveTo>
                        <a:pt x="280" y="0"/>
                      </a:moveTo>
                      <a:cubicBezTo>
                        <a:pt x="198" y="5"/>
                        <a:pt x="50" y="10"/>
                        <a:pt x="25" y="84"/>
                      </a:cubicBezTo>
                      <a:cubicBezTo>
                        <a:pt x="0" y="158"/>
                        <a:pt x="77" y="381"/>
                        <a:pt x="130" y="444"/>
                      </a:cubicBezTo>
                      <a:cubicBezTo>
                        <a:pt x="183" y="507"/>
                        <a:pt x="283" y="511"/>
                        <a:pt x="340" y="459"/>
                      </a:cubicBezTo>
                      <a:cubicBezTo>
                        <a:pt x="397" y="407"/>
                        <a:pt x="485" y="205"/>
                        <a:pt x="475" y="129"/>
                      </a:cubicBezTo>
                      <a:cubicBezTo>
                        <a:pt x="465" y="53"/>
                        <a:pt x="321" y="27"/>
                        <a:pt x="280" y="0"/>
                      </a:cubicBezTo>
                      <a:close/>
                    </a:path>
                  </a:pathLst>
                </a:custGeom>
                <a:solidFill>
                  <a:srgbClr val="FFFFFF"/>
                </a:solidFill>
                <a:ln w="9525">
                  <a:solidFill>
                    <a:srgbClr val="000000"/>
                  </a:solidFill>
                  <a:round/>
                  <a:headEnd/>
                  <a:tailEnd/>
                </a:ln>
              </p:spPr>
              <p:txBody>
                <a:bodyPr/>
                <a:lstStyle/>
                <a:p>
                  <a:endParaRPr lang="en-US"/>
                </a:p>
              </p:txBody>
            </p:sp>
            <p:sp>
              <p:nvSpPr>
                <p:cNvPr id="23677" name="Oval 145" descr="Granite">
                  <a:extLst>
                    <a:ext uri="{FF2B5EF4-FFF2-40B4-BE49-F238E27FC236}">
                      <a16:creationId xmlns:a16="http://schemas.microsoft.com/office/drawing/2014/main" id="{FDF03BEA-8544-623D-171A-3BC83BBD0D34}"/>
                    </a:ext>
                  </a:extLst>
                </p:cNvPr>
                <p:cNvSpPr>
                  <a:spLocks noChangeArrowheads="1"/>
                </p:cNvSpPr>
                <p:nvPr/>
              </p:nvSpPr>
              <p:spPr bwMode="auto">
                <a:xfrm>
                  <a:off x="7825" y="2664"/>
                  <a:ext cx="130" cy="130"/>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78" name="Oval 146" descr="Granite">
                  <a:extLst>
                    <a:ext uri="{FF2B5EF4-FFF2-40B4-BE49-F238E27FC236}">
                      <a16:creationId xmlns:a16="http://schemas.microsoft.com/office/drawing/2014/main" id="{5CF786F2-1A4E-9471-F26B-3D040D594A4A}"/>
                    </a:ext>
                  </a:extLst>
                </p:cNvPr>
                <p:cNvSpPr>
                  <a:spLocks noChangeArrowheads="1"/>
                </p:cNvSpPr>
                <p:nvPr/>
              </p:nvSpPr>
              <p:spPr bwMode="auto">
                <a:xfrm>
                  <a:off x="8280" y="2559"/>
                  <a:ext cx="130" cy="130"/>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79" name="Freeform 147">
                  <a:extLst>
                    <a:ext uri="{FF2B5EF4-FFF2-40B4-BE49-F238E27FC236}">
                      <a16:creationId xmlns:a16="http://schemas.microsoft.com/office/drawing/2014/main" id="{20AE3F61-A43A-DB55-435B-0884329A923E}"/>
                    </a:ext>
                  </a:extLst>
                </p:cNvPr>
                <p:cNvSpPr>
                  <a:spLocks/>
                </p:cNvSpPr>
                <p:nvPr/>
              </p:nvSpPr>
              <p:spPr bwMode="auto">
                <a:xfrm flipH="1">
                  <a:off x="8490" y="2430"/>
                  <a:ext cx="608" cy="480"/>
                </a:xfrm>
                <a:custGeom>
                  <a:avLst/>
                  <a:gdLst>
                    <a:gd name="T0" fmla="*/ 413 w 608"/>
                    <a:gd name="T1" fmla="*/ 22 h 480"/>
                    <a:gd name="T2" fmla="*/ 153 w 608"/>
                    <a:gd name="T3" fmla="*/ 166 h 480"/>
                    <a:gd name="T4" fmla="*/ 8 w 608"/>
                    <a:gd name="T5" fmla="*/ 352 h 480"/>
                    <a:gd name="T6" fmla="*/ 203 w 608"/>
                    <a:gd name="T7" fmla="*/ 472 h 480"/>
                    <a:gd name="T8" fmla="*/ 573 w 608"/>
                    <a:gd name="T9" fmla="*/ 301 h 480"/>
                    <a:gd name="T10" fmla="*/ 413 w 608"/>
                    <a:gd name="T11" fmla="*/ 22 h 480"/>
                    <a:gd name="T12" fmla="*/ 0 60000 65536"/>
                    <a:gd name="T13" fmla="*/ 0 60000 65536"/>
                    <a:gd name="T14" fmla="*/ 0 60000 65536"/>
                    <a:gd name="T15" fmla="*/ 0 60000 65536"/>
                    <a:gd name="T16" fmla="*/ 0 60000 65536"/>
                    <a:gd name="T17" fmla="*/ 0 60000 65536"/>
                    <a:gd name="T18" fmla="*/ 0 w 608"/>
                    <a:gd name="T19" fmla="*/ 0 h 480"/>
                    <a:gd name="T20" fmla="*/ 608 w 608"/>
                    <a:gd name="T21" fmla="*/ 480 h 480"/>
                  </a:gdLst>
                  <a:ahLst/>
                  <a:cxnLst>
                    <a:cxn ang="T12">
                      <a:pos x="T0" y="T1"/>
                    </a:cxn>
                    <a:cxn ang="T13">
                      <a:pos x="T2" y="T3"/>
                    </a:cxn>
                    <a:cxn ang="T14">
                      <a:pos x="T4" y="T5"/>
                    </a:cxn>
                    <a:cxn ang="T15">
                      <a:pos x="T6" y="T7"/>
                    </a:cxn>
                    <a:cxn ang="T16">
                      <a:pos x="T8" y="T9"/>
                    </a:cxn>
                    <a:cxn ang="T17">
                      <a:pos x="T10" y="T11"/>
                    </a:cxn>
                  </a:cxnLst>
                  <a:rect l="T18" t="T19" r="T20" b="T21"/>
                  <a:pathLst>
                    <a:path w="608" h="480">
                      <a:moveTo>
                        <a:pt x="413" y="22"/>
                      </a:moveTo>
                      <a:cubicBezTo>
                        <a:pt x="343" y="0"/>
                        <a:pt x="220" y="111"/>
                        <a:pt x="153" y="166"/>
                      </a:cubicBezTo>
                      <a:cubicBezTo>
                        <a:pt x="86" y="221"/>
                        <a:pt x="0" y="301"/>
                        <a:pt x="8" y="352"/>
                      </a:cubicBezTo>
                      <a:cubicBezTo>
                        <a:pt x="16" y="403"/>
                        <a:pt x="109" y="480"/>
                        <a:pt x="203" y="472"/>
                      </a:cubicBezTo>
                      <a:cubicBezTo>
                        <a:pt x="297" y="464"/>
                        <a:pt x="538" y="376"/>
                        <a:pt x="573" y="301"/>
                      </a:cubicBezTo>
                      <a:cubicBezTo>
                        <a:pt x="608" y="226"/>
                        <a:pt x="483" y="44"/>
                        <a:pt x="413" y="22"/>
                      </a:cubicBezTo>
                      <a:close/>
                    </a:path>
                  </a:pathLst>
                </a:custGeom>
                <a:solidFill>
                  <a:srgbClr val="FFFFFF"/>
                </a:solidFill>
                <a:ln w="9525">
                  <a:solidFill>
                    <a:srgbClr val="000000"/>
                  </a:solidFill>
                  <a:round/>
                  <a:headEnd/>
                  <a:tailEnd/>
                </a:ln>
              </p:spPr>
              <p:txBody>
                <a:bodyPr/>
                <a:lstStyle/>
                <a:p>
                  <a:endParaRPr lang="en-US"/>
                </a:p>
              </p:txBody>
            </p:sp>
            <p:sp>
              <p:nvSpPr>
                <p:cNvPr id="23680" name="Oval 148" descr="Granite">
                  <a:extLst>
                    <a:ext uri="{FF2B5EF4-FFF2-40B4-BE49-F238E27FC236}">
                      <a16:creationId xmlns:a16="http://schemas.microsoft.com/office/drawing/2014/main" id="{BE3A2C95-995F-3C52-8C7E-960E23205EF5}"/>
                    </a:ext>
                  </a:extLst>
                </p:cNvPr>
                <p:cNvSpPr>
                  <a:spLocks noChangeArrowheads="1"/>
                </p:cNvSpPr>
                <p:nvPr/>
              </p:nvSpPr>
              <p:spPr bwMode="auto">
                <a:xfrm>
                  <a:off x="8788" y="2654"/>
                  <a:ext cx="130" cy="130"/>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nvGrpSpPr>
              <p:cNvPr id="5" name="Group 149">
                <a:extLst>
                  <a:ext uri="{FF2B5EF4-FFF2-40B4-BE49-F238E27FC236}">
                    <a16:creationId xmlns:a16="http://schemas.microsoft.com/office/drawing/2014/main" id="{404CA2F8-FC9E-40EA-4A01-2B8C9C27483C}"/>
                  </a:ext>
                </a:extLst>
              </p:cNvPr>
              <p:cNvGrpSpPr>
                <a:grpSpLocks/>
              </p:cNvGrpSpPr>
              <p:nvPr/>
            </p:nvGrpSpPr>
            <p:grpSpPr bwMode="auto">
              <a:xfrm>
                <a:off x="7783" y="5246"/>
                <a:ext cx="1332" cy="566"/>
                <a:chOff x="7783" y="5246"/>
                <a:chExt cx="1332" cy="566"/>
              </a:xfrm>
            </p:grpSpPr>
            <p:sp>
              <p:nvSpPr>
                <p:cNvPr id="23669" name="Freeform 150">
                  <a:extLst>
                    <a:ext uri="{FF2B5EF4-FFF2-40B4-BE49-F238E27FC236}">
                      <a16:creationId xmlns:a16="http://schemas.microsoft.com/office/drawing/2014/main" id="{76954146-213B-184F-FEA2-CE17D4160D65}"/>
                    </a:ext>
                  </a:extLst>
                </p:cNvPr>
                <p:cNvSpPr>
                  <a:spLocks/>
                </p:cNvSpPr>
                <p:nvPr/>
              </p:nvSpPr>
              <p:spPr bwMode="auto">
                <a:xfrm>
                  <a:off x="8465" y="5246"/>
                  <a:ext cx="650" cy="566"/>
                </a:xfrm>
                <a:custGeom>
                  <a:avLst/>
                  <a:gdLst>
                    <a:gd name="T0" fmla="*/ 325 w 650"/>
                    <a:gd name="T1" fmla="*/ 484 h 566"/>
                    <a:gd name="T2" fmla="*/ 505 w 650"/>
                    <a:gd name="T3" fmla="*/ 364 h 566"/>
                    <a:gd name="T4" fmla="*/ 640 w 650"/>
                    <a:gd name="T5" fmla="*/ 140 h 566"/>
                    <a:gd name="T6" fmla="*/ 445 w 650"/>
                    <a:gd name="T7" fmla="*/ 20 h 566"/>
                    <a:gd name="T8" fmla="*/ 55 w 650"/>
                    <a:gd name="T9" fmla="*/ 259 h 566"/>
                    <a:gd name="T10" fmla="*/ 115 w 650"/>
                    <a:gd name="T11" fmla="*/ 529 h 566"/>
                    <a:gd name="T12" fmla="*/ 325 w 650"/>
                    <a:gd name="T13" fmla="*/ 484 h 566"/>
                    <a:gd name="T14" fmla="*/ 0 60000 65536"/>
                    <a:gd name="T15" fmla="*/ 0 60000 65536"/>
                    <a:gd name="T16" fmla="*/ 0 60000 65536"/>
                    <a:gd name="T17" fmla="*/ 0 60000 65536"/>
                    <a:gd name="T18" fmla="*/ 0 60000 65536"/>
                    <a:gd name="T19" fmla="*/ 0 60000 65536"/>
                    <a:gd name="T20" fmla="*/ 0 60000 65536"/>
                    <a:gd name="T21" fmla="*/ 0 w 650"/>
                    <a:gd name="T22" fmla="*/ 0 h 566"/>
                    <a:gd name="T23" fmla="*/ 650 w 650"/>
                    <a:gd name="T24" fmla="*/ 566 h 5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0" h="566">
                      <a:moveTo>
                        <a:pt x="325" y="484"/>
                      </a:moveTo>
                      <a:cubicBezTo>
                        <a:pt x="390" y="457"/>
                        <a:pt x="453" y="421"/>
                        <a:pt x="505" y="364"/>
                      </a:cubicBezTo>
                      <a:cubicBezTo>
                        <a:pt x="557" y="307"/>
                        <a:pt x="650" y="197"/>
                        <a:pt x="640" y="140"/>
                      </a:cubicBezTo>
                      <a:cubicBezTo>
                        <a:pt x="630" y="83"/>
                        <a:pt x="542" y="0"/>
                        <a:pt x="445" y="20"/>
                      </a:cubicBezTo>
                      <a:cubicBezTo>
                        <a:pt x="348" y="40"/>
                        <a:pt x="110" y="174"/>
                        <a:pt x="55" y="259"/>
                      </a:cubicBezTo>
                      <a:cubicBezTo>
                        <a:pt x="0" y="344"/>
                        <a:pt x="70" y="492"/>
                        <a:pt x="115" y="529"/>
                      </a:cubicBezTo>
                      <a:cubicBezTo>
                        <a:pt x="160" y="566"/>
                        <a:pt x="260" y="511"/>
                        <a:pt x="325" y="484"/>
                      </a:cubicBezTo>
                      <a:close/>
                    </a:path>
                  </a:pathLst>
                </a:custGeom>
                <a:solidFill>
                  <a:srgbClr val="FFFFFF"/>
                </a:solidFill>
                <a:ln w="9525">
                  <a:solidFill>
                    <a:srgbClr val="000000"/>
                  </a:solidFill>
                  <a:round/>
                  <a:headEnd/>
                  <a:tailEnd/>
                </a:ln>
              </p:spPr>
              <p:txBody>
                <a:bodyPr/>
                <a:lstStyle/>
                <a:p>
                  <a:endParaRPr lang="en-US"/>
                </a:p>
              </p:txBody>
            </p:sp>
            <p:sp>
              <p:nvSpPr>
                <p:cNvPr id="23670" name="Freeform 151">
                  <a:extLst>
                    <a:ext uri="{FF2B5EF4-FFF2-40B4-BE49-F238E27FC236}">
                      <a16:creationId xmlns:a16="http://schemas.microsoft.com/office/drawing/2014/main" id="{C53BDE70-6B73-253D-25F3-9993067B1879}"/>
                    </a:ext>
                  </a:extLst>
                </p:cNvPr>
                <p:cNvSpPr>
                  <a:spLocks/>
                </p:cNvSpPr>
                <p:nvPr/>
              </p:nvSpPr>
              <p:spPr bwMode="auto">
                <a:xfrm>
                  <a:off x="7783" y="5254"/>
                  <a:ext cx="692" cy="521"/>
                </a:xfrm>
                <a:custGeom>
                  <a:avLst/>
                  <a:gdLst>
                    <a:gd name="T0" fmla="*/ 527 w 692"/>
                    <a:gd name="T1" fmla="*/ 521 h 521"/>
                    <a:gd name="T2" fmla="*/ 212 w 692"/>
                    <a:gd name="T3" fmla="*/ 379 h 521"/>
                    <a:gd name="T4" fmla="*/ 2 w 692"/>
                    <a:gd name="T5" fmla="*/ 139 h 521"/>
                    <a:gd name="T6" fmla="*/ 197 w 692"/>
                    <a:gd name="T7" fmla="*/ 19 h 521"/>
                    <a:gd name="T8" fmla="*/ 617 w 692"/>
                    <a:gd name="T9" fmla="*/ 251 h 521"/>
                    <a:gd name="T10" fmla="*/ 647 w 692"/>
                    <a:gd name="T11" fmla="*/ 476 h 521"/>
                    <a:gd name="T12" fmla="*/ 527 w 692"/>
                    <a:gd name="T13" fmla="*/ 521 h 521"/>
                    <a:gd name="T14" fmla="*/ 0 60000 65536"/>
                    <a:gd name="T15" fmla="*/ 0 60000 65536"/>
                    <a:gd name="T16" fmla="*/ 0 60000 65536"/>
                    <a:gd name="T17" fmla="*/ 0 60000 65536"/>
                    <a:gd name="T18" fmla="*/ 0 60000 65536"/>
                    <a:gd name="T19" fmla="*/ 0 60000 65536"/>
                    <a:gd name="T20" fmla="*/ 0 60000 65536"/>
                    <a:gd name="T21" fmla="*/ 0 w 692"/>
                    <a:gd name="T22" fmla="*/ 0 h 521"/>
                    <a:gd name="T23" fmla="*/ 692 w 692"/>
                    <a:gd name="T24" fmla="*/ 521 h 5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2" h="521">
                      <a:moveTo>
                        <a:pt x="527" y="521"/>
                      </a:moveTo>
                      <a:cubicBezTo>
                        <a:pt x="457" y="505"/>
                        <a:pt x="299" y="443"/>
                        <a:pt x="212" y="379"/>
                      </a:cubicBezTo>
                      <a:cubicBezTo>
                        <a:pt x="125" y="315"/>
                        <a:pt x="4" y="199"/>
                        <a:pt x="2" y="139"/>
                      </a:cubicBezTo>
                      <a:cubicBezTo>
                        <a:pt x="0" y="79"/>
                        <a:pt x="95" y="0"/>
                        <a:pt x="197" y="19"/>
                      </a:cubicBezTo>
                      <a:cubicBezTo>
                        <a:pt x="299" y="38"/>
                        <a:pt x="542" y="175"/>
                        <a:pt x="617" y="251"/>
                      </a:cubicBezTo>
                      <a:cubicBezTo>
                        <a:pt x="692" y="327"/>
                        <a:pt x="662" y="431"/>
                        <a:pt x="647" y="476"/>
                      </a:cubicBezTo>
                      <a:cubicBezTo>
                        <a:pt x="632" y="521"/>
                        <a:pt x="552" y="512"/>
                        <a:pt x="527" y="521"/>
                      </a:cubicBezTo>
                      <a:close/>
                    </a:path>
                  </a:pathLst>
                </a:custGeom>
                <a:solidFill>
                  <a:srgbClr val="FFFFFF"/>
                </a:solidFill>
                <a:ln w="9525">
                  <a:solidFill>
                    <a:srgbClr val="000000"/>
                  </a:solidFill>
                  <a:round/>
                  <a:headEnd/>
                  <a:tailEnd/>
                </a:ln>
              </p:spPr>
              <p:txBody>
                <a:bodyPr/>
                <a:lstStyle/>
                <a:p>
                  <a:endParaRPr lang="en-US"/>
                </a:p>
              </p:txBody>
            </p:sp>
            <p:sp>
              <p:nvSpPr>
                <p:cNvPr id="23671" name="Freeform 152">
                  <a:extLst>
                    <a:ext uri="{FF2B5EF4-FFF2-40B4-BE49-F238E27FC236}">
                      <a16:creationId xmlns:a16="http://schemas.microsoft.com/office/drawing/2014/main" id="{0E0F9AAF-EB4B-2C22-AD81-5CB51B8FD0D1}"/>
                    </a:ext>
                  </a:extLst>
                </p:cNvPr>
                <p:cNvSpPr>
                  <a:spLocks/>
                </p:cNvSpPr>
                <p:nvPr/>
              </p:nvSpPr>
              <p:spPr bwMode="auto">
                <a:xfrm>
                  <a:off x="8226" y="5265"/>
                  <a:ext cx="479" cy="426"/>
                </a:xfrm>
                <a:custGeom>
                  <a:avLst/>
                  <a:gdLst>
                    <a:gd name="T0" fmla="*/ 249 w 479"/>
                    <a:gd name="T1" fmla="*/ 404 h 426"/>
                    <a:gd name="T2" fmla="*/ 69 w 479"/>
                    <a:gd name="T3" fmla="*/ 329 h 426"/>
                    <a:gd name="T4" fmla="*/ 9 w 479"/>
                    <a:gd name="T5" fmla="*/ 194 h 426"/>
                    <a:gd name="T6" fmla="*/ 124 w 479"/>
                    <a:gd name="T7" fmla="*/ 51 h 426"/>
                    <a:gd name="T8" fmla="*/ 339 w 479"/>
                    <a:gd name="T9" fmla="*/ 29 h 426"/>
                    <a:gd name="T10" fmla="*/ 474 w 479"/>
                    <a:gd name="T11" fmla="*/ 224 h 426"/>
                    <a:gd name="T12" fmla="*/ 369 w 479"/>
                    <a:gd name="T13" fmla="*/ 396 h 426"/>
                    <a:gd name="T14" fmla="*/ 249 w 479"/>
                    <a:gd name="T15" fmla="*/ 404 h 426"/>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426"/>
                    <a:gd name="T26" fmla="*/ 479 w 479"/>
                    <a:gd name="T27" fmla="*/ 426 h 4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426">
                      <a:moveTo>
                        <a:pt x="249" y="404"/>
                      </a:moveTo>
                      <a:cubicBezTo>
                        <a:pt x="198" y="403"/>
                        <a:pt x="109" y="364"/>
                        <a:pt x="69" y="329"/>
                      </a:cubicBezTo>
                      <a:cubicBezTo>
                        <a:pt x="29" y="294"/>
                        <a:pt x="0" y="240"/>
                        <a:pt x="9" y="194"/>
                      </a:cubicBezTo>
                      <a:cubicBezTo>
                        <a:pt x="18" y="148"/>
                        <a:pt x="69" y="78"/>
                        <a:pt x="124" y="51"/>
                      </a:cubicBezTo>
                      <a:cubicBezTo>
                        <a:pt x="179" y="24"/>
                        <a:pt x="281" y="0"/>
                        <a:pt x="339" y="29"/>
                      </a:cubicBezTo>
                      <a:cubicBezTo>
                        <a:pt x="397" y="58"/>
                        <a:pt x="469" y="163"/>
                        <a:pt x="474" y="224"/>
                      </a:cubicBezTo>
                      <a:cubicBezTo>
                        <a:pt x="479" y="285"/>
                        <a:pt x="406" y="366"/>
                        <a:pt x="369" y="396"/>
                      </a:cubicBezTo>
                      <a:cubicBezTo>
                        <a:pt x="332" y="426"/>
                        <a:pt x="274" y="402"/>
                        <a:pt x="249" y="404"/>
                      </a:cubicBezTo>
                      <a:close/>
                    </a:path>
                  </a:pathLst>
                </a:custGeom>
                <a:solidFill>
                  <a:srgbClr val="FFFFFF"/>
                </a:solidFill>
                <a:ln w="9525">
                  <a:solidFill>
                    <a:srgbClr val="000000"/>
                  </a:solidFill>
                  <a:round/>
                  <a:headEnd/>
                  <a:tailEnd/>
                </a:ln>
              </p:spPr>
              <p:txBody>
                <a:bodyPr/>
                <a:lstStyle/>
                <a:p>
                  <a:endParaRPr lang="en-US"/>
                </a:p>
              </p:txBody>
            </p:sp>
            <p:sp>
              <p:nvSpPr>
                <p:cNvPr id="23672" name="Oval 153" descr="Granite">
                  <a:extLst>
                    <a:ext uri="{FF2B5EF4-FFF2-40B4-BE49-F238E27FC236}">
                      <a16:creationId xmlns:a16="http://schemas.microsoft.com/office/drawing/2014/main" id="{E990375D-12BC-55B2-5939-ED9CEC037A91}"/>
                    </a:ext>
                  </a:extLst>
                </p:cNvPr>
                <p:cNvSpPr>
                  <a:spLocks noChangeArrowheads="1"/>
                </p:cNvSpPr>
                <p:nvPr/>
              </p:nvSpPr>
              <p:spPr bwMode="auto">
                <a:xfrm flipV="1">
                  <a:off x="7915" y="5344"/>
                  <a:ext cx="130" cy="130"/>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73" name="Oval 154">
                  <a:extLst>
                    <a:ext uri="{FF2B5EF4-FFF2-40B4-BE49-F238E27FC236}">
                      <a16:creationId xmlns:a16="http://schemas.microsoft.com/office/drawing/2014/main" id="{B7F6098F-69E4-B8E4-9C14-E99693B7A97A}"/>
                    </a:ext>
                  </a:extLst>
                </p:cNvPr>
                <p:cNvSpPr>
                  <a:spLocks noChangeArrowheads="1"/>
                </p:cNvSpPr>
                <p:nvPr/>
              </p:nvSpPr>
              <p:spPr bwMode="auto">
                <a:xfrm flipV="1">
                  <a:off x="8364" y="5374"/>
                  <a:ext cx="216" cy="216"/>
                </a:xfrm>
                <a:prstGeom prst="ellipse">
                  <a:avLst/>
                </a:prstGeom>
                <a:solidFill>
                  <a:srgbClr val="FF0000"/>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74" name="Oval 155" descr="Granite">
                  <a:extLst>
                    <a:ext uri="{FF2B5EF4-FFF2-40B4-BE49-F238E27FC236}">
                      <a16:creationId xmlns:a16="http://schemas.microsoft.com/office/drawing/2014/main" id="{766C9E2A-611B-67B3-9305-E6BD5BE0AC32}"/>
                    </a:ext>
                  </a:extLst>
                </p:cNvPr>
                <p:cNvSpPr>
                  <a:spLocks noChangeArrowheads="1"/>
                </p:cNvSpPr>
                <p:nvPr/>
              </p:nvSpPr>
              <p:spPr bwMode="auto">
                <a:xfrm flipV="1">
                  <a:off x="8878" y="5354"/>
                  <a:ext cx="130" cy="130"/>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nvGrpSpPr>
              <p:cNvPr id="6" name="Group 156">
                <a:extLst>
                  <a:ext uri="{FF2B5EF4-FFF2-40B4-BE49-F238E27FC236}">
                    <a16:creationId xmlns:a16="http://schemas.microsoft.com/office/drawing/2014/main" id="{CDE9083E-B7A9-6C92-4141-3269214F4203}"/>
                  </a:ext>
                </a:extLst>
              </p:cNvPr>
              <p:cNvGrpSpPr>
                <a:grpSpLocks/>
              </p:cNvGrpSpPr>
              <p:nvPr/>
            </p:nvGrpSpPr>
            <p:grpSpPr bwMode="auto">
              <a:xfrm>
                <a:off x="7995" y="3780"/>
                <a:ext cx="793" cy="449"/>
                <a:chOff x="5368" y="3705"/>
                <a:chExt cx="793" cy="449"/>
              </a:xfrm>
            </p:grpSpPr>
            <p:sp>
              <p:nvSpPr>
                <p:cNvPr id="23667" name="Freeform 157" descr="Woven mat">
                  <a:extLst>
                    <a:ext uri="{FF2B5EF4-FFF2-40B4-BE49-F238E27FC236}">
                      <a16:creationId xmlns:a16="http://schemas.microsoft.com/office/drawing/2014/main" id="{CA9CD7FA-9028-8F17-19E4-F126D2B10546}"/>
                    </a:ext>
                  </a:extLst>
                </p:cNvPr>
                <p:cNvSpPr>
                  <a:spLocks/>
                </p:cNvSpPr>
                <p:nvPr/>
              </p:nvSpPr>
              <p:spPr bwMode="auto">
                <a:xfrm>
                  <a:off x="5368" y="3708"/>
                  <a:ext cx="446" cy="446"/>
                </a:xfrm>
                <a:custGeom>
                  <a:avLst/>
                  <a:gdLst>
                    <a:gd name="T0" fmla="*/ 8 w 592"/>
                    <a:gd name="T1" fmla="*/ 92 h 584"/>
                    <a:gd name="T2" fmla="*/ 46 w 592"/>
                    <a:gd name="T3" fmla="*/ 239 h 584"/>
                    <a:gd name="T4" fmla="*/ 219 w 592"/>
                    <a:gd name="T5" fmla="*/ 219 h 584"/>
                    <a:gd name="T6" fmla="*/ 231 w 592"/>
                    <a:gd name="T7" fmla="*/ 59 h 584"/>
                    <a:gd name="T8" fmla="*/ 91 w 592"/>
                    <a:gd name="T9" fmla="*/ 5 h 584"/>
                    <a:gd name="T10" fmla="*/ 8 w 592"/>
                    <a:gd name="T11" fmla="*/ 92 h 584"/>
                    <a:gd name="T12" fmla="*/ 0 60000 65536"/>
                    <a:gd name="T13" fmla="*/ 0 60000 65536"/>
                    <a:gd name="T14" fmla="*/ 0 60000 65536"/>
                    <a:gd name="T15" fmla="*/ 0 60000 65536"/>
                    <a:gd name="T16" fmla="*/ 0 60000 65536"/>
                    <a:gd name="T17" fmla="*/ 0 60000 65536"/>
                    <a:gd name="T18" fmla="*/ 0 w 592"/>
                    <a:gd name="T19" fmla="*/ 0 h 584"/>
                    <a:gd name="T20" fmla="*/ 592 w 592"/>
                    <a:gd name="T21" fmla="*/ 584 h 584"/>
                  </a:gdLst>
                  <a:ahLst/>
                  <a:cxnLst>
                    <a:cxn ang="T12">
                      <a:pos x="T0" y="T1"/>
                    </a:cxn>
                    <a:cxn ang="T13">
                      <a:pos x="T2" y="T3"/>
                    </a:cxn>
                    <a:cxn ang="T14">
                      <a:pos x="T4" y="T5"/>
                    </a:cxn>
                    <a:cxn ang="T15">
                      <a:pos x="T6" y="T7"/>
                    </a:cxn>
                    <a:cxn ang="T16">
                      <a:pos x="T8" y="T9"/>
                    </a:cxn>
                    <a:cxn ang="T17">
                      <a:pos x="T10" y="T11"/>
                    </a:cxn>
                  </a:cxnLst>
                  <a:rect l="T18" t="T19" r="T20" b="T21"/>
                  <a:pathLst>
                    <a:path w="592" h="584">
                      <a:moveTo>
                        <a:pt x="17" y="207"/>
                      </a:moveTo>
                      <a:cubicBezTo>
                        <a:pt x="0" y="294"/>
                        <a:pt x="25" y="490"/>
                        <a:pt x="107" y="537"/>
                      </a:cubicBezTo>
                      <a:cubicBezTo>
                        <a:pt x="189" y="584"/>
                        <a:pt x="439" y="560"/>
                        <a:pt x="512" y="492"/>
                      </a:cubicBezTo>
                      <a:cubicBezTo>
                        <a:pt x="585" y="424"/>
                        <a:pt x="592" y="212"/>
                        <a:pt x="542" y="132"/>
                      </a:cubicBezTo>
                      <a:cubicBezTo>
                        <a:pt x="492" y="52"/>
                        <a:pt x="299" y="0"/>
                        <a:pt x="212" y="12"/>
                      </a:cubicBezTo>
                      <a:cubicBezTo>
                        <a:pt x="125" y="24"/>
                        <a:pt x="34" y="120"/>
                        <a:pt x="17" y="207"/>
                      </a:cubicBezTo>
                      <a:close/>
                    </a:path>
                  </a:pathLst>
                </a:custGeom>
                <a:blipFill dpi="0" rotWithShape="1">
                  <a:blip r:embed="rId3"/>
                  <a:srcRect/>
                  <a:tile tx="0" ty="0" sx="100000" sy="100000" flip="none" algn="tl"/>
                </a:blipFill>
                <a:ln w="9525">
                  <a:solidFill>
                    <a:srgbClr val="000000"/>
                  </a:solidFill>
                  <a:round/>
                  <a:headEnd/>
                  <a:tailEnd/>
                </a:ln>
              </p:spPr>
              <p:txBody>
                <a:bodyPr/>
                <a:lstStyle/>
                <a:p>
                  <a:endParaRPr lang="en-US"/>
                </a:p>
              </p:txBody>
            </p:sp>
            <p:sp>
              <p:nvSpPr>
                <p:cNvPr id="23668" name="Freeform 158" descr="Woven mat">
                  <a:extLst>
                    <a:ext uri="{FF2B5EF4-FFF2-40B4-BE49-F238E27FC236}">
                      <a16:creationId xmlns:a16="http://schemas.microsoft.com/office/drawing/2014/main" id="{8B0FA149-4C9B-CA70-50FF-08B6155C0A51}"/>
                    </a:ext>
                  </a:extLst>
                </p:cNvPr>
                <p:cNvSpPr>
                  <a:spLocks/>
                </p:cNvSpPr>
                <p:nvPr/>
              </p:nvSpPr>
              <p:spPr bwMode="auto">
                <a:xfrm>
                  <a:off x="5715" y="3705"/>
                  <a:ext cx="446" cy="446"/>
                </a:xfrm>
                <a:custGeom>
                  <a:avLst/>
                  <a:gdLst>
                    <a:gd name="T0" fmla="*/ 8 w 592"/>
                    <a:gd name="T1" fmla="*/ 92 h 584"/>
                    <a:gd name="T2" fmla="*/ 46 w 592"/>
                    <a:gd name="T3" fmla="*/ 239 h 584"/>
                    <a:gd name="T4" fmla="*/ 219 w 592"/>
                    <a:gd name="T5" fmla="*/ 219 h 584"/>
                    <a:gd name="T6" fmla="*/ 231 w 592"/>
                    <a:gd name="T7" fmla="*/ 59 h 584"/>
                    <a:gd name="T8" fmla="*/ 91 w 592"/>
                    <a:gd name="T9" fmla="*/ 5 h 584"/>
                    <a:gd name="T10" fmla="*/ 8 w 592"/>
                    <a:gd name="T11" fmla="*/ 92 h 584"/>
                    <a:gd name="T12" fmla="*/ 0 60000 65536"/>
                    <a:gd name="T13" fmla="*/ 0 60000 65536"/>
                    <a:gd name="T14" fmla="*/ 0 60000 65536"/>
                    <a:gd name="T15" fmla="*/ 0 60000 65536"/>
                    <a:gd name="T16" fmla="*/ 0 60000 65536"/>
                    <a:gd name="T17" fmla="*/ 0 60000 65536"/>
                    <a:gd name="T18" fmla="*/ 0 w 592"/>
                    <a:gd name="T19" fmla="*/ 0 h 584"/>
                    <a:gd name="T20" fmla="*/ 592 w 592"/>
                    <a:gd name="T21" fmla="*/ 584 h 584"/>
                  </a:gdLst>
                  <a:ahLst/>
                  <a:cxnLst>
                    <a:cxn ang="T12">
                      <a:pos x="T0" y="T1"/>
                    </a:cxn>
                    <a:cxn ang="T13">
                      <a:pos x="T2" y="T3"/>
                    </a:cxn>
                    <a:cxn ang="T14">
                      <a:pos x="T4" y="T5"/>
                    </a:cxn>
                    <a:cxn ang="T15">
                      <a:pos x="T6" y="T7"/>
                    </a:cxn>
                    <a:cxn ang="T16">
                      <a:pos x="T8" y="T9"/>
                    </a:cxn>
                    <a:cxn ang="T17">
                      <a:pos x="T10" y="T11"/>
                    </a:cxn>
                  </a:cxnLst>
                  <a:rect l="T18" t="T19" r="T20" b="T21"/>
                  <a:pathLst>
                    <a:path w="592" h="584">
                      <a:moveTo>
                        <a:pt x="17" y="207"/>
                      </a:moveTo>
                      <a:cubicBezTo>
                        <a:pt x="0" y="294"/>
                        <a:pt x="25" y="490"/>
                        <a:pt x="107" y="537"/>
                      </a:cubicBezTo>
                      <a:cubicBezTo>
                        <a:pt x="189" y="584"/>
                        <a:pt x="439" y="560"/>
                        <a:pt x="512" y="492"/>
                      </a:cubicBezTo>
                      <a:cubicBezTo>
                        <a:pt x="585" y="424"/>
                        <a:pt x="592" y="212"/>
                        <a:pt x="542" y="132"/>
                      </a:cubicBezTo>
                      <a:cubicBezTo>
                        <a:pt x="492" y="52"/>
                        <a:pt x="299" y="0"/>
                        <a:pt x="212" y="12"/>
                      </a:cubicBezTo>
                      <a:cubicBezTo>
                        <a:pt x="125" y="24"/>
                        <a:pt x="34" y="120"/>
                        <a:pt x="17" y="207"/>
                      </a:cubicBezTo>
                      <a:close/>
                    </a:path>
                  </a:pathLst>
                </a:custGeom>
                <a:blipFill dpi="0" rotWithShape="1">
                  <a:blip r:embed="rId3"/>
                  <a:srcRect/>
                  <a:tile tx="0" ty="0" sx="100000" sy="100000" flip="none" algn="tl"/>
                </a:blipFill>
                <a:ln w="9525">
                  <a:solidFill>
                    <a:srgbClr val="000000"/>
                  </a:solidFill>
                  <a:round/>
                  <a:headEnd/>
                  <a:tailEnd/>
                </a:ln>
              </p:spPr>
              <p:txBody>
                <a:bodyPr/>
                <a:lstStyle/>
                <a:p>
                  <a:endParaRPr lang="en-US"/>
                </a:p>
              </p:txBody>
            </p:sp>
          </p:grpSp>
        </p:grpSp>
        <p:grpSp>
          <p:nvGrpSpPr>
            <p:cNvPr id="7" name="Group 159">
              <a:extLst>
                <a:ext uri="{FF2B5EF4-FFF2-40B4-BE49-F238E27FC236}">
                  <a16:creationId xmlns:a16="http://schemas.microsoft.com/office/drawing/2014/main" id="{A8E63A96-6889-48D0-28BA-0FB868009370}"/>
                </a:ext>
              </a:extLst>
            </p:cNvPr>
            <p:cNvGrpSpPr>
              <a:grpSpLocks/>
            </p:cNvGrpSpPr>
            <p:nvPr/>
          </p:nvGrpSpPr>
          <p:grpSpPr bwMode="auto">
            <a:xfrm>
              <a:off x="3360" y="3210"/>
              <a:ext cx="140" cy="48"/>
              <a:chOff x="288" y="3984"/>
              <a:chExt cx="140" cy="48"/>
            </a:xfrm>
          </p:grpSpPr>
          <p:sp>
            <p:nvSpPr>
              <p:cNvPr id="23661" name="Oval 160">
                <a:extLst>
                  <a:ext uri="{FF2B5EF4-FFF2-40B4-BE49-F238E27FC236}">
                    <a16:creationId xmlns:a16="http://schemas.microsoft.com/office/drawing/2014/main" id="{F3B2071D-F9A3-DB9D-DEFC-467034213582}"/>
                  </a:ext>
                </a:extLst>
              </p:cNvPr>
              <p:cNvSpPr>
                <a:spLocks noChangeArrowheads="1"/>
              </p:cNvSpPr>
              <p:nvPr/>
            </p:nvSpPr>
            <p:spPr bwMode="auto">
              <a:xfrm flipH="1" flipV="1">
                <a:off x="288" y="3984"/>
                <a:ext cx="58" cy="48"/>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62" name="Oval 161">
                <a:extLst>
                  <a:ext uri="{FF2B5EF4-FFF2-40B4-BE49-F238E27FC236}">
                    <a16:creationId xmlns:a16="http://schemas.microsoft.com/office/drawing/2014/main" id="{BB94DE56-E0FA-3999-FF19-72E5961613B6}"/>
                  </a:ext>
                </a:extLst>
              </p:cNvPr>
              <p:cNvSpPr>
                <a:spLocks noChangeArrowheads="1"/>
              </p:cNvSpPr>
              <p:nvPr/>
            </p:nvSpPr>
            <p:spPr bwMode="auto">
              <a:xfrm flipH="1" flipV="1">
                <a:off x="370" y="3984"/>
                <a:ext cx="58" cy="48"/>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sp>
        <p:nvSpPr>
          <p:cNvPr id="117922" name="Freeform 162">
            <a:extLst>
              <a:ext uri="{FF2B5EF4-FFF2-40B4-BE49-F238E27FC236}">
                <a16:creationId xmlns:a16="http://schemas.microsoft.com/office/drawing/2014/main" id="{09F2A066-78D4-8E69-C0A8-22C103D3FA17}"/>
              </a:ext>
            </a:extLst>
          </p:cNvPr>
          <p:cNvSpPr>
            <a:spLocks/>
          </p:cNvSpPr>
          <p:nvPr/>
        </p:nvSpPr>
        <p:spPr bwMode="auto">
          <a:xfrm>
            <a:off x="7643813" y="930275"/>
            <a:ext cx="1357312" cy="3209925"/>
          </a:xfrm>
          <a:custGeom>
            <a:avLst/>
            <a:gdLst>
              <a:gd name="T0" fmla="*/ 2147483646 w 2737"/>
              <a:gd name="T1" fmla="*/ 2147483646 h 5525"/>
              <a:gd name="T2" fmla="*/ 2147483646 w 2737"/>
              <a:gd name="T3" fmla="*/ 2147483646 h 5525"/>
              <a:gd name="T4" fmla="*/ 2147483646 w 2737"/>
              <a:gd name="T5" fmla="*/ 2147483646 h 5525"/>
              <a:gd name="T6" fmla="*/ 2147483646 w 2737"/>
              <a:gd name="T7" fmla="*/ 2147483646 h 5525"/>
              <a:gd name="T8" fmla="*/ 2147483646 w 2737"/>
              <a:gd name="T9" fmla="*/ 2147483646 h 5525"/>
              <a:gd name="T10" fmla="*/ 2147483646 w 2737"/>
              <a:gd name="T11" fmla="*/ 2147483646 h 5525"/>
              <a:gd name="T12" fmla="*/ 2147483646 w 2737"/>
              <a:gd name="T13" fmla="*/ 2147483646 h 5525"/>
              <a:gd name="T14" fmla="*/ 2147483646 w 2737"/>
              <a:gd name="T15" fmla="*/ 2147483646 h 5525"/>
              <a:gd name="T16" fmla="*/ 2147483646 w 2737"/>
              <a:gd name="T17" fmla="*/ 2147483646 h 5525"/>
              <a:gd name="T18" fmla="*/ 2147483646 w 2737"/>
              <a:gd name="T19" fmla="*/ 2147483646 h 5525"/>
              <a:gd name="T20" fmla="*/ 2147483646 w 2737"/>
              <a:gd name="T21" fmla="*/ 2147483646 h 5525"/>
              <a:gd name="T22" fmla="*/ 2147483646 w 2737"/>
              <a:gd name="T23" fmla="*/ 2147483646 h 5525"/>
              <a:gd name="T24" fmla="*/ 2147483646 w 2737"/>
              <a:gd name="T25" fmla="*/ 2147483646 h 5525"/>
              <a:gd name="T26" fmla="*/ 2147483646 w 2737"/>
              <a:gd name="T27" fmla="*/ 2147483646 h 5525"/>
              <a:gd name="T28" fmla="*/ 2147483646 w 2737"/>
              <a:gd name="T29" fmla="*/ 2147483646 h 5525"/>
              <a:gd name="T30" fmla="*/ 2147483646 w 2737"/>
              <a:gd name="T31" fmla="*/ 2147483646 h 5525"/>
              <a:gd name="T32" fmla="*/ 2147483646 w 2737"/>
              <a:gd name="T33" fmla="*/ 2147483646 h 5525"/>
              <a:gd name="T34" fmla="*/ 2147483646 w 2737"/>
              <a:gd name="T35" fmla="*/ 2147483646 h 5525"/>
              <a:gd name="T36" fmla="*/ 2147483646 w 2737"/>
              <a:gd name="T37" fmla="*/ 2147483646 h 5525"/>
              <a:gd name="T38" fmla="*/ 2147483646 w 2737"/>
              <a:gd name="T39" fmla="*/ 2147483646 h 5525"/>
              <a:gd name="T40" fmla="*/ 2147483646 w 2737"/>
              <a:gd name="T41" fmla="*/ 2147483646 h 5525"/>
              <a:gd name="T42" fmla="*/ 2147483646 w 2737"/>
              <a:gd name="T43" fmla="*/ 2147483646 h 5525"/>
              <a:gd name="T44" fmla="*/ 2147483646 w 2737"/>
              <a:gd name="T45" fmla="*/ 2147483646 h 5525"/>
              <a:gd name="T46" fmla="*/ 2147483646 w 2737"/>
              <a:gd name="T47" fmla="*/ 2147483646 h 5525"/>
              <a:gd name="T48" fmla="*/ 2147483646 w 2737"/>
              <a:gd name="T49" fmla="*/ 2147483646 h 5525"/>
              <a:gd name="T50" fmla="*/ 2147483646 w 2737"/>
              <a:gd name="T51" fmla="*/ 2147483646 h 5525"/>
              <a:gd name="T52" fmla="*/ 2147483646 w 2737"/>
              <a:gd name="T53" fmla="*/ 2147483646 h 5525"/>
              <a:gd name="T54" fmla="*/ 2147483646 w 2737"/>
              <a:gd name="T55" fmla="*/ 2147483646 h 5525"/>
              <a:gd name="T56" fmla="*/ 2147483646 w 2737"/>
              <a:gd name="T57" fmla="*/ 2147483646 h 5525"/>
              <a:gd name="T58" fmla="*/ 2147483646 w 2737"/>
              <a:gd name="T59" fmla="*/ 2147483646 h 5525"/>
              <a:gd name="T60" fmla="*/ 2147483646 w 2737"/>
              <a:gd name="T61" fmla="*/ 2147483646 h 5525"/>
              <a:gd name="T62" fmla="*/ 2147483646 w 2737"/>
              <a:gd name="T63" fmla="*/ 2147483646 h 55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37"/>
              <a:gd name="T97" fmla="*/ 0 h 5525"/>
              <a:gd name="T98" fmla="*/ 2737 w 2737"/>
              <a:gd name="T99" fmla="*/ 5525 h 55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37" h="5525">
                <a:moveTo>
                  <a:pt x="30" y="85"/>
                </a:moveTo>
                <a:cubicBezTo>
                  <a:pt x="0" y="55"/>
                  <a:pt x="118" y="27"/>
                  <a:pt x="195" y="25"/>
                </a:cubicBezTo>
                <a:cubicBezTo>
                  <a:pt x="272" y="23"/>
                  <a:pt x="390" y="32"/>
                  <a:pt x="495" y="70"/>
                </a:cubicBezTo>
                <a:cubicBezTo>
                  <a:pt x="600" y="108"/>
                  <a:pt x="740" y="188"/>
                  <a:pt x="825" y="250"/>
                </a:cubicBezTo>
                <a:cubicBezTo>
                  <a:pt x="910" y="312"/>
                  <a:pt x="963" y="398"/>
                  <a:pt x="1005" y="445"/>
                </a:cubicBezTo>
                <a:cubicBezTo>
                  <a:pt x="1047" y="492"/>
                  <a:pt x="1050" y="508"/>
                  <a:pt x="1080" y="535"/>
                </a:cubicBezTo>
                <a:cubicBezTo>
                  <a:pt x="1110" y="562"/>
                  <a:pt x="1103" y="600"/>
                  <a:pt x="1185" y="610"/>
                </a:cubicBezTo>
                <a:cubicBezTo>
                  <a:pt x="1267" y="620"/>
                  <a:pt x="1480" y="627"/>
                  <a:pt x="1575" y="595"/>
                </a:cubicBezTo>
                <a:cubicBezTo>
                  <a:pt x="1670" y="563"/>
                  <a:pt x="1685" y="480"/>
                  <a:pt x="1755" y="415"/>
                </a:cubicBezTo>
                <a:cubicBezTo>
                  <a:pt x="1825" y="350"/>
                  <a:pt x="1895" y="270"/>
                  <a:pt x="1995" y="205"/>
                </a:cubicBezTo>
                <a:cubicBezTo>
                  <a:pt x="2095" y="140"/>
                  <a:pt x="2233" y="50"/>
                  <a:pt x="2355" y="25"/>
                </a:cubicBezTo>
                <a:cubicBezTo>
                  <a:pt x="2477" y="0"/>
                  <a:pt x="2723" y="25"/>
                  <a:pt x="2730" y="55"/>
                </a:cubicBezTo>
                <a:cubicBezTo>
                  <a:pt x="2737" y="85"/>
                  <a:pt x="2517" y="118"/>
                  <a:pt x="2400" y="205"/>
                </a:cubicBezTo>
                <a:cubicBezTo>
                  <a:pt x="2283" y="292"/>
                  <a:pt x="2117" y="430"/>
                  <a:pt x="2025" y="580"/>
                </a:cubicBezTo>
                <a:cubicBezTo>
                  <a:pt x="1933" y="730"/>
                  <a:pt x="1880" y="928"/>
                  <a:pt x="1845" y="1105"/>
                </a:cubicBezTo>
                <a:cubicBezTo>
                  <a:pt x="1810" y="1282"/>
                  <a:pt x="1783" y="1348"/>
                  <a:pt x="1815" y="1645"/>
                </a:cubicBezTo>
                <a:cubicBezTo>
                  <a:pt x="1847" y="1942"/>
                  <a:pt x="1975" y="2563"/>
                  <a:pt x="2040" y="2890"/>
                </a:cubicBezTo>
                <a:cubicBezTo>
                  <a:pt x="2105" y="3217"/>
                  <a:pt x="2168" y="3415"/>
                  <a:pt x="2205" y="3610"/>
                </a:cubicBezTo>
                <a:cubicBezTo>
                  <a:pt x="2242" y="3805"/>
                  <a:pt x="2260" y="3903"/>
                  <a:pt x="2265" y="4060"/>
                </a:cubicBezTo>
                <a:cubicBezTo>
                  <a:pt x="2270" y="4217"/>
                  <a:pt x="2277" y="4367"/>
                  <a:pt x="2235" y="4555"/>
                </a:cubicBezTo>
                <a:cubicBezTo>
                  <a:pt x="2193" y="4743"/>
                  <a:pt x="2150" y="5025"/>
                  <a:pt x="2010" y="5185"/>
                </a:cubicBezTo>
                <a:cubicBezTo>
                  <a:pt x="1870" y="5345"/>
                  <a:pt x="1607" y="5505"/>
                  <a:pt x="1395" y="5515"/>
                </a:cubicBezTo>
                <a:cubicBezTo>
                  <a:pt x="1183" y="5525"/>
                  <a:pt x="885" y="5413"/>
                  <a:pt x="735" y="5245"/>
                </a:cubicBezTo>
                <a:cubicBezTo>
                  <a:pt x="585" y="5077"/>
                  <a:pt x="527" y="4767"/>
                  <a:pt x="495" y="4510"/>
                </a:cubicBezTo>
                <a:cubicBezTo>
                  <a:pt x="463" y="4253"/>
                  <a:pt x="495" y="3992"/>
                  <a:pt x="540" y="3700"/>
                </a:cubicBezTo>
                <a:cubicBezTo>
                  <a:pt x="585" y="3408"/>
                  <a:pt x="697" y="3100"/>
                  <a:pt x="765" y="2755"/>
                </a:cubicBezTo>
                <a:cubicBezTo>
                  <a:pt x="833" y="2410"/>
                  <a:pt x="917" y="1900"/>
                  <a:pt x="945" y="1630"/>
                </a:cubicBezTo>
                <a:cubicBezTo>
                  <a:pt x="973" y="1360"/>
                  <a:pt x="947" y="1270"/>
                  <a:pt x="930" y="1135"/>
                </a:cubicBezTo>
                <a:cubicBezTo>
                  <a:pt x="913" y="1000"/>
                  <a:pt x="900" y="945"/>
                  <a:pt x="840" y="820"/>
                </a:cubicBezTo>
                <a:cubicBezTo>
                  <a:pt x="780" y="695"/>
                  <a:pt x="650" y="485"/>
                  <a:pt x="570" y="385"/>
                </a:cubicBezTo>
                <a:cubicBezTo>
                  <a:pt x="490" y="285"/>
                  <a:pt x="450" y="270"/>
                  <a:pt x="360" y="220"/>
                </a:cubicBezTo>
                <a:cubicBezTo>
                  <a:pt x="270" y="170"/>
                  <a:pt x="99" y="113"/>
                  <a:pt x="30" y="85"/>
                </a:cubicBezTo>
                <a:close/>
              </a:path>
            </a:pathLst>
          </a:custGeom>
          <a:solidFill>
            <a:srgbClr val="00CC99"/>
          </a:solidFill>
          <a:ln w="9525">
            <a:solidFill>
              <a:srgbClr val="000000"/>
            </a:solidFill>
            <a:round/>
            <a:headEnd/>
            <a:tailEnd/>
          </a:ln>
        </p:spPr>
        <p:txBody>
          <a:bodyPr/>
          <a:lstStyle/>
          <a:p>
            <a:endParaRPr lang="en-US"/>
          </a:p>
        </p:txBody>
      </p:sp>
      <p:grpSp>
        <p:nvGrpSpPr>
          <p:cNvPr id="8" name="Group 163">
            <a:extLst>
              <a:ext uri="{FF2B5EF4-FFF2-40B4-BE49-F238E27FC236}">
                <a16:creationId xmlns:a16="http://schemas.microsoft.com/office/drawing/2014/main" id="{B0CD4133-6CFD-05D0-5E34-4CB567C560AE}"/>
              </a:ext>
            </a:extLst>
          </p:cNvPr>
          <p:cNvGrpSpPr>
            <a:grpSpLocks/>
          </p:cNvGrpSpPr>
          <p:nvPr/>
        </p:nvGrpSpPr>
        <p:grpSpPr bwMode="auto">
          <a:xfrm>
            <a:off x="8010525" y="2873375"/>
            <a:ext cx="542925" cy="984250"/>
            <a:chOff x="2544" y="2880"/>
            <a:chExt cx="438" cy="678"/>
          </a:xfrm>
        </p:grpSpPr>
        <p:grpSp>
          <p:nvGrpSpPr>
            <p:cNvPr id="9" name="Group 164">
              <a:extLst>
                <a:ext uri="{FF2B5EF4-FFF2-40B4-BE49-F238E27FC236}">
                  <a16:creationId xmlns:a16="http://schemas.microsoft.com/office/drawing/2014/main" id="{D87495F4-2929-518A-60C2-440CE0D52B3E}"/>
                </a:ext>
              </a:extLst>
            </p:cNvPr>
            <p:cNvGrpSpPr>
              <a:grpSpLocks/>
            </p:cNvGrpSpPr>
            <p:nvPr/>
          </p:nvGrpSpPr>
          <p:grpSpPr bwMode="auto">
            <a:xfrm>
              <a:off x="2544" y="2880"/>
              <a:ext cx="438" cy="678"/>
              <a:chOff x="4080" y="3312"/>
              <a:chExt cx="438" cy="678"/>
            </a:xfrm>
          </p:grpSpPr>
          <p:sp>
            <p:nvSpPr>
              <p:cNvPr id="23641" name="Freeform 165">
                <a:extLst>
                  <a:ext uri="{FF2B5EF4-FFF2-40B4-BE49-F238E27FC236}">
                    <a16:creationId xmlns:a16="http://schemas.microsoft.com/office/drawing/2014/main" id="{0BEAD403-2A02-5D60-5BFC-5A79A630FFA1}"/>
                  </a:ext>
                </a:extLst>
              </p:cNvPr>
              <p:cNvSpPr>
                <a:spLocks/>
              </p:cNvSpPr>
              <p:nvPr/>
            </p:nvSpPr>
            <p:spPr bwMode="auto">
              <a:xfrm>
                <a:off x="4080" y="3312"/>
                <a:ext cx="438" cy="678"/>
              </a:xfrm>
              <a:custGeom>
                <a:avLst/>
                <a:gdLst>
                  <a:gd name="T0" fmla="*/ 5 w 2327"/>
                  <a:gd name="T1" fmla="*/ 1 h 3513"/>
                  <a:gd name="T2" fmla="*/ 2 w 2327"/>
                  <a:gd name="T3" fmla="*/ 5 h 3513"/>
                  <a:gd name="T4" fmla="*/ 0 w 2327"/>
                  <a:gd name="T5" fmla="*/ 13 h 3513"/>
                  <a:gd name="T6" fmla="*/ 3 w 2327"/>
                  <a:gd name="T7" fmla="*/ 21 h 3513"/>
                  <a:gd name="T8" fmla="*/ 7 w 2327"/>
                  <a:gd name="T9" fmla="*/ 25 h 3513"/>
                  <a:gd name="T10" fmla="*/ 12 w 2327"/>
                  <a:gd name="T11" fmla="*/ 24 h 3513"/>
                  <a:gd name="T12" fmla="*/ 15 w 2327"/>
                  <a:gd name="T13" fmla="*/ 17 h 3513"/>
                  <a:gd name="T14" fmla="*/ 15 w 2327"/>
                  <a:gd name="T15" fmla="*/ 10 h 3513"/>
                  <a:gd name="T16" fmla="*/ 14 w 2327"/>
                  <a:gd name="T17" fmla="*/ 5 h 3513"/>
                  <a:gd name="T18" fmla="*/ 10 w 2327"/>
                  <a:gd name="T19" fmla="*/ 1 h 3513"/>
                  <a:gd name="T20" fmla="*/ 5 w 2327"/>
                  <a:gd name="T21" fmla="*/ 1 h 35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27"/>
                  <a:gd name="T34" fmla="*/ 0 h 3513"/>
                  <a:gd name="T35" fmla="*/ 2327 w 2327"/>
                  <a:gd name="T36" fmla="*/ 3513 h 35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27" h="3513">
                    <a:moveTo>
                      <a:pt x="795" y="108"/>
                    </a:moveTo>
                    <a:cubicBezTo>
                      <a:pt x="575" y="216"/>
                      <a:pt x="337" y="466"/>
                      <a:pt x="210" y="753"/>
                    </a:cubicBezTo>
                    <a:cubicBezTo>
                      <a:pt x="83" y="1040"/>
                      <a:pt x="0" y="1473"/>
                      <a:pt x="30" y="1833"/>
                    </a:cubicBezTo>
                    <a:cubicBezTo>
                      <a:pt x="60" y="2193"/>
                      <a:pt x="210" y="2643"/>
                      <a:pt x="390" y="2913"/>
                    </a:cubicBezTo>
                    <a:cubicBezTo>
                      <a:pt x="570" y="3183"/>
                      <a:pt x="870" y="3393"/>
                      <a:pt x="1110" y="3453"/>
                    </a:cubicBezTo>
                    <a:cubicBezTo>
                      <a:pt x="1350" y="3513"/>
                      <a:pt x="1640" y="3453"/>
                      <a:pt x="1830" y="3273"/>
                    </a:cubicBezTo>
                    <a:cubicBezTo>
                      <a:pt x="2020" y="3093"/>
                      <a:pt x="2173" y="2683"/>
                      <a:pt x="2250" y="2373"/>
                    </a:cubicBezTo>
                    <a:cubicBezTo>
                      <a:pt x="2327" y="2063"/>
                      <a:pt x="2322" y="1700"/>
                      <a:pt x="2295" y="1413"/>
                    </a:cubicBezTo>
                    <a:cubicBezTo>
                      <a:pt x="2268" y="1126"/>
                      <a:pt x="2212" y="865"/>
                      <a:pt x="2085" y="648"/>
                    </a:cubicBezTo>
                    <a:cubicBezTo>
                      <a:pt x="1958" y="431"/>
                      <a:pt x="1745" y="198"/>
                      <a:pt x="1530" y="108"/>
                    </a:cubicBezTo>
                    <a:cubicBezTo>
                      <a:pt x="1315" y="18"/>
                      <a:pt x="1015" y="0"/>
                      <a:pt x="795" y="108"/>
                    </a:cubicBezTo>
                    <a:close/>
                  </a:path>
                </a:pathLst>
              </a:custGeom>
              <a:solidFill>
                <a:srgbClr val="CC9900"/>
              </a:solidFill>
              <a:ln w="9525">
                <a:solidFill>
                  <a:srgbClr val="000000"/>
                </a:solidFill>
                <a:round/>
                <a:headEnd/>
                <a:tailEnd/>
              </a:ln>
            </p:spPr>
            <p:txBody>
              <a:bodyPr/>
              <a:lstStyle/>
              <a:p>
                <a:endParaRPr lang="en-US"/>
              </a:p>
            </p:txBody>
          </p:sp>
          <p:grpSp>
            <p:nvGrpSpPr>
              <p:cNvPr id="10" name="Group 166">
                <a:extLst>
                  <a:ext uri="{FF2B5EF4-FFF2-40B4-BE49-F238E27FC236}">
                    <a16:creationId xmlns:a16="http://schemas.microsoft.com/office/drawing/2014/main" id="{49CB3688-0FDF-D325-50C3-06DA48CF3CC5}"/>
                  </a:ext>
                </a:extLst>
              </p:cNvPr>
              <p:cNvGrpSpPr>
                <a:grpSpLocks/>
              </p:cNvGrpSpPr>
              <p:nvPr/>
            </p:nvGrpSpPr>
            <p:grpSpPr bwMode="auto">
              <a:xfrm>
                <a:off x="4160" y="3318"/>
                <a:ext cx="280" cy="109"/>
                <a:chOff x="7612" y="2355"/>
                <a:chExt cx="1486" cy="563"/>
              </a:xfrm>
            </p:grpSpPr>
            <p:sp>
              <p:nvSpPr>
                <p:cNvPr id="23653" name="Freeform 167">
                  <a:extLst>
                    <a:ext uri="{FF2B5EF4-FFF2-40B4-BE49-F238E27FC236}">
                      <a16:creationId xmlns:a16="http://schemas.microsoft.com/office/drawing/2014/main" id="{9671B224-963B-7652-B9E2-E8107DCE6CEB}"/>
                    </a:ext>
                  </a:extLst>
                </p:cNvPr>
                <p:cNvSpPr>
                  <a:spLocks/>
                </p:cNvSpPr>
                <p:nvPr/>
              </p:nvSpPr>
              <p:spPr bwMode="auto">
                <a:xfrm>
                  <a:off x="7612" y="2438"/>
                  <a:ext cx="608" cy="480"/>
                </a:xfrm>
                <a:custGeom>
                  <a:avLst/>
                  <a:gdLst>
                    <a:gd name="T0" fmla="*/ 413 w 608"/>
                    <a:gd name="T1" fmla="*/ 22 h 480"/>
                    <a:gd name="T2" fmla="*/ 153 w 608"/>
                    <a:gd name="T3" fmla="*/ 166 h 480"/>
                    <a:gd name="T4" fmla="*/ 8 w 608"/>
                    <a:gd name="T5" fmla="*/ 352 h 480"/>
                    <a:gd name="T6" fmla="*/ 203 w 608"/>
                    <a:gd name="T7" fmla="*/ 472 h 480"/>
                    <a:gd name="T8" fmla="*/ 573 w 608"/>
                    <a:gd name="T9" fmla="*/ 301 h 480"/>
                    <a:gd name="T10" fmla="*/ 413 w 608"/>
                    <a:gd name="T11" fmla="*/ 22 h 480"/>
                    <a:gd name="T12" fmla="*/ 0 60000 65536"/>
                    <a:gd name="T13" fmla="*/ 0 60000 65536"/>
                    <a:gd name="T14" fmla="*/ 0 60000 65536"/>
                    <a:gd name="T15" fmla="*/ 0 60000 65536"/>
                    <a:gd name="T16" fmla="*/ 0 60000 65536"/>
                    <a:gd name="T17" fmla="*/ 0 60000 65536"/>
                    <a:gd name="T18" fmla="*/ 0 w 608"/>
                    <a:gd name="T19" fmla="*/ 0 h 480"/>
                    <a:gd name="T20" fmla="*/ 608 w 608"/>
                    <a:gd name="T21" fmla="*/ 480 h 480"/>
                  </a:gdLst>
                  <a:ahLst/>
                  <a:cxnLst>
                    <a:cxn ang="T12">
                      <a:pos x="T0" y="T1"/>
                    </a:cxn>
                    <a:cxn ang="T13">
                      <a:pos x="T2" y="T3"/>
                    </a:cxn>
                    <a:cxn ang="T14">
                      <a:pos x="T4" y="T5"/>
                    </a:cxn>
                    <a:cxn ang="T15">
                      <a:pos x="T6" y="T7"/>
                    </a:cxn>
                    <a:cxn ang="T16">
                      <a:pos x="T8" y="T9"/>
                    </a:cxn>
                    <a:cxn ang="T17">
                      <a:pos x="T10" y="T11"/>
                    </a:cxn>
                  </a:cxnLst>
                  <a:rect l="T18" t="T19" r="T20" b="T21"/>
                  <a:pathLst>
                    <a:path w="608" h="480">
                      <a:moveTo>
                        <a:pt x="413" y="22"/>
                      </a:moveTo>
                      <a:cubicBezTo>
                        <a:pt x="343" y="0"/>
                        <a:pt x="220" y="111"/>
                        <a:pt x="153" y="166"/>
                      </a:cubicBezTo>
                      <a:cubicBezTo>
                        <a:pt x="86" y="221"/>
                        <a:pt x="0" y="301"/>
                        <a:pt x="8" y="352"/>
                      </a:cubicBezTo>
                      <a:cubicBezTo>
                        <a:pt x="16" y="403"/>
                        <a:pt x="109" y="480"/>
                        <a:pt x="203" y="472"/>
                      </a:cubicBezTo>
                      <a:cubicBezTo>
                        <a:pt x="297" y="464"/>
                        <a:pt x="538" y="376"/>
                        <a:pt x="573" y="301"/>
                      </a:cubicBezTo>
                      <a:cubicBezTo>
                        <a:pt x="608" y="226"/>
                        <a:pt x="483" y="44"/>
                        <a:pt x="413" y="22"/>
                      </a:cubicBezTo>
                      <a:close/>
                    </a:path>
                  </a:pathLst>
                </a:custGeom>
                <a:solidFill>
                  <a:schemeClr val="accent1"/>
                </a:solidFill>
                <a:ln w="9525">
                  <a:solidFill>
                    <a:srgbClr val="000000"/>
                  </a:solidFill>
                  <a:round/>
                  <a:headEnd/>
                  <a:tailEnd/>
                </a:ln>
              </p:spPr>
              <p:txBody>
                <a:bodyPr/>
                <a:lstStyle/>
                <a:p>
                  <a:endParaRPr lang="en-US"/>
                </a:p>
              </p:txBody>
            </p:sp>
            <p:sp>
              <p:nvSpPr>
                <p:cNvPr id="23654" name="Freeform 168">
                  <a:extLst>
                    <a:ext uri="{FF2B5EF4-FFF2-40B4-BE49-F238E27FC236}">
                      <a16:creationId xmlns:a16="http://schemas.microsoft.com/office/drawing/2014/main" id="{9C49F05E-ED1F-B678-1143-2505FC6F58C3}"/>
                    </a:ext>
                  </a:extLst>
                </p:cNvPr>
                <p:cNvSpPr>
                  <a:spLocks/>
                </p:cNvSpPr>
                <p:nvPr/>
              </p:nvSpPr>
              <p:spPr bwMode="auto">
                <a:xfrm>
                  <a:off x="8115" y="2355"/>
                  <a:ext cx="485" cy="511"/>
                </a:xfrm>
                <a:custGeom>
                  <a:avLst/>
                  <a:gdLst>
                    <a:gd name="T0" fmla="*/ 280 w 485"/>
                    <a:gd name="T1" fmla="*/ 0 h 511"/>
                    <a:gd name="T2" fmla="*/ 25 w 485"/>
                    <a:gd name="T3" fmla="*/ 84 h 511"/>
                    <a:gd name="T4" fmla="*/ 130 w 485"/>
                    <a:gd name="T5" fmla="*/ 444 h 511"/>
                    <a:gd name="T6" fmla="*/ 340 w 485"/>
                    <a:gd name="T7" fmla="*/ 459 h 511"/>
                    <a:gd name="T8" fmla="*/ 475 w 485"/>
                    <a:gd name="T9" fmla="*/ 129 h 511"/>
                    <a:gd name="T10" fmla="*/ 280 w 485"/>
                    <a:gd name="T11" fmla="*/ 0 h 511"/>
                    <a:gd name="T12" fmla="*/ 0 60000 65536"/>
                    <a:gd name="T13" fmla="*/ 0 60000 65536"/>
                    <a:gd name="T14" fmla="*/ 0 60000 65536"/>
                    <a:gd name="T15" fmla="*/ 0 60000 65536"/>
                    <a:gd name="T16" fmla="*/ 0 60000 65536"/>
                    <a:gd name="T17" fmla="*/ 0 60000 65536"/>
                    <a:gd name="T18" fmla="*/ 0 w 485"/>
                    <a:gd name="T19" fmla="*/ 0 h 511"/>
                    <a:gd name="T20" fmla="*/ 485 w 485"/>
                    <a:gd name="T21" fmla="*/ 511 h 511"/>
                  </a:gdLst>
                  <a:ahLst/>
                  <a:cxnLst>
                    <a:cxn ang="T12">
                      <a:pos x="T0" y="T1"/>
                    </a:cxn>
                    <a:cxn ang="T13">
                      <a:pos x="T2" y="T3"/>
                    </a:cxn>
                    <a:cxn ang="T14">
                      <a:pos x="T4" y="T5"/>
                    </a:cxn>
                    <a:cxn ang="T15">
                      <a:pos x="T6" y="T7"/>
                    </a:cxn>
                    <a:cxn ang="T16">
                      <a:pos x="T8" y="T9"/>
                    </a:cxn>
                    <a:cxn ang="T17">
                      <a:pos x="T10" y="T11"/>
                    </a:cxn>
                  </a:cxnLst>
                  <a:rect l="T18" t="T19" r="T20" b="T21"/>
                  <a:pathLst>
                    <a:path w="485" h="511">
                      <a:moveTo>
                        <a:pt x="280" y="0"/>
                      </a:moveTo>
                      <a:cubicBezTo>
                        <a:pt x="198" y="5"/>
                        <a:pt x="50" y="10"/>
                        <a:pt x="25" y="84"/>
                      </a:cubicBezTo>
                      <a:cubicBezTo>
                        <a:pt x="0" y="158"/>
                        <a:pt x="77" y="381"/>
                        <a:pt x="130" y="444"/>
                      </a:cubicBezTo>
                      <a:cubicBezTo>
                        <a:pt x="183" y="507"/>
                        <a:pt x="283" y="511"/>
                        <a:pt x="340" y="459"/>
                      </a:cubicBezTo>
                      <a:cubicBezTo>
                        <a:pt x="397" y="407"/>
                        <a:pt x="485" y="205"/>
                        <a:pt x="475" y="129"/>
                      </a:cubicBezTo>
                      <a:cubicBezTo>
                        <a:pt x="465" y="53"/>
                        <a:pt x="321" y="27"/>
                        <a:pt x="280" y="0"/>
                      </a:cubicBezTo>
                      <a:close/>
                    </a:path>
                  </a:pathLst>
                </a:custGeom>
                <a:solidFill>
                  <a:schemeClr val="accent1"/>
                </a:solidFill>
                <a:ln w="9525">
                  <a:solidFill>
                    <a:srgbClr val="000000"/>
                  </a:solidFill>
                  <a:round/>
                  <a:headEnd/>
                  <a:tailEnd/>
                </a:ln>
              </p:spPr>
              <p:txBody>
                <a:bodyPr/>
                <a:lstStyle/>
                <a:p>
                  <a:endParaRPr lang="en-US"/>
                </a:p>
              </p:txBody>
            </p:sp>
            <p:sp>
              <p:nvSpPr>
                <p:cNvPr id="23655" name="Oval 169">
                  <a:extLst>
                    <a:ext uri="{FF2B5EF4-FFF2-40B4-BE49-F238E27FC236}">
                      <a16:creationId xmlns:a16="http://schemas.microsoft.com/office/drawing/2014/main" id="{2CEE5FEE-144A-9F59-198E-A04C5A1AD51E}"/>
                    </a:ext>
                  </a:extLst>
                </p:cNvPr>
                <p:cNvSpPr>
                  <a:spLocks noChangeArrowheads="1"/>
                </p:cNvSpPr>
                <p:nvPr/>
              </p:nvSpPr>
              <p:spPr bwMode="auto">
                <a:xfrm>
                  <a:off x="7825" y="2664"/>
                  <a:ext cx="130" cy="130"/>
                </a:xfrm>
                <a:prstGeom prst="ellipse">
                  <a:avLst/>
                </a:prstGeom>
                <a:solidFill>
                  <a:schemeClr val="accent1"/>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56" name="Oval 170">
                  <a:extLst>
                    <a:ext uri="{FF2B5EF4-FFF2-40B4-BE49-F238E27FC236}">
                      <a16:creationId xmlns:a16="http://schemas.microsoft.com/office/drawing/2014/main" id="{5BD6FAC5-ECA9-6160-1015-BADB2A82E1DF}"/>
                    </a:ext>
                  </a:extLst>
                </p:cNvPr>
                <p:cNvSpPr>
                  <a:spLocks noChangeArrowheads="1"/>
                </p:cNvSpPr>
                <p:nvPr/>
              </p:nvSpPr>
              <p:spPr bwMode="auto">
                <a:xfrm>
                  <a:off x="8280" y="2559"/>
                  <a:ext cx="130" cy="130"/>
                </a:xfrm>
                <a:prstGeom prst="ellipse">
                  <a:avLst/>
                </a:prstGeom>
                <a:solidFill>
                  <a:schemeClr val="accent1"/>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57" name="Freeform 171">
                  <a:extLst>
                    <a:ext uri="{FF2B5EF4-FFF2-40B4-BE49-F238E27FC236}">
                      <a16:creationId xmlns:a16="http://schemas.microsoft.com/office/drawing/2014/main" id="{A6E6FBD2-A283-88EA-A2D9-B5C19B186A32}"/>
                    </a:ext>
                  </a:extLst>
                </p:cNvPr>
                <p:cNvSpPr>
                  <a:spLocks/>
                </p:cNvSpPr>
                <p:nvPr/>
              </p:nvSpPr>
              <p:spPr bwMode="auto">
                <a:xfrm flipH="1">
                  <a:off x="8490" y="2430"/>
                  <a:ext cx="608" cy="480"/>
                </a:xfrm>
                <a:custGeom>
                  <a:avLst/>
                  <a:gdLst>
                    <a:gd name="T0" fmla="*/ 413 w 608"/>
                    <a:gd name="T1" fmla="*/ 22 h 480"/>
                    <a:gd name="T2" fmla="*/ 153 w 608"/>
                    <a:gd name="T3" fmla="*/ 166 h 480"/>
                    <a:gd name="T4" fmla="*/ 8 w 608"/>
                    <a:gd name="T5" fmla="*/ 352 h 480"/>
                    <a:gd name="T6" fmla="*/ 203 w 608"/>
                    <a:gd name="T7" fmla="*/ 472 h 480"/>
                    <a:gd name="T8" fmla="*/ 573 w 608"/>
                    <a:gd name="T9" fmla="*/ 301 h 480"/>
                    <a:gd name="T10" fmla="*/ 413 w 608"/>
                    <a:gd name="T11" fmla="*/ 22 h 480"/>
                    <a:gd name="T12" fmla="*/ 0 60000 65536"/>
                    <a:gd name="T13" fmla="*/ 0 60000 65536"/>
                    <a:gd name="T14" fmla="*/ 0 60000 65536"/>
                    <a:gd name="T15" fmla="*/ 0 60000 65536"/>
                    <a:gd name="T16" fmla="*/ 0 60000 65536"/>
                    <a:gd name="T17" fmla="*/ 0 60000 65536"/>
                    <a:gd name="T18" fmla="*/ 0 w 608"/>
                    <a:gd name="T19" fmla="*/ 0 h 480"/>
                    <a:gd name="T20" fmla="*/ 608 w 608"/>
                    <a:gd name="T21" fmla="*/ 480 h 480"/>
                  </a:gdLst>
                  <a:ahLst/>
                  <a:cxnLst>
                    <a:cxn ang="T12">
                      <a:pos x="T0" y="T1"/>
                    </a:cxn>
                    <a:cxn ang="T13">
                      <a:pos x="T2" y="T3"/>
                    </a:cxn>
                    <a:cxn ang="T14">
                      <a:pos x="T4" y="T5"/>
                    </a:cxn>
                    <a:cxn ang="T15">
                      <a:pos x="T6" y="T7"/>
                    </a:cxn>
                    <a:cxn ang="T16">
                      <a:pos x="T8" y="T9"/>
                    </a:cxn>
                    <a:cxn ang="T17">
                      <a:pos x="T10" y="T11"/>
                    </a:cxn>
                  </a:cxnLst>
                  <a:rect l="T18" t="T19" r="T20" b="T21"/>
                  <a:pathLst>
                    <a:path w="608" h="480">
                      <a:moveTo>
                        <a:pt x="413" y="22"/>
                      </a:moveTo>
                      <a:cubicBezTo>
                        <a:pt x="343" y="0"/>
                        <a:pt x="220" y="111"/>
                        <a:pt x="153" y="166"/>
                      </a:cubicBezTo>
                      <a:cubicBezTo>
                        <a:pt x="86" y="221"/>
                        <a:pt x="0" y="301"/>
                        <a:pt x="8" y="352"/>
                      </a:cubicBezTo>
                      <a:cubicBezTo>
                        <a:pt x="16" y="403"/>
                        <a:pt x="109" y="480"/>
                        <a:pt x="203" y="472"/>
                      </a:cubicBezTo>
                      <a:cubicBezTo>
                        <a:pt x="297" y="464"/>
                        <a:pt x="538" y="376"/>
                        <a:pt x="573" y="301"/>
                      </a:cubicBezTo>
                      <a:cubicBezTo>
                        <a:pt x="608" y="226"/>
                        <a:pt x="483" y="44"/>
                        <a:pt x="413" y="22"/>
                      </a:cubicBezTo>
                      <a:close/>
                    </a:path>
                  </a:pathLst>
                </a:custGeom>
                <a:solidFill>
                  <a:schemeClr val="accent1"/>
                </a:solidFill>
                <a:ln w="9525">
                  <a:solidFill>
                    <a:srgbClr val="000000"/>
                  </a:solidFill>
                  <a:round/>
                  <a:headEnd/>
                  <a:tailEnd/>
                </a:ln>
              </p:spPr>
              <p:txBody>
                <a:bodyPr/>
                <a:lstStyle/>
                <a:p>
                  <a:endParaRPr lang="en-US"/>
                </a:p>
              </p:txBody>
            </p:sp>
            <p:sp>
              <p:nvSpPr>
                <p:cNvPr id="23658" name="Oval 172">
                  <a:extLst>
                    <a:ext uri="{FF2B5EF4-FFF2-40B4-BE49-F238E27FC236}">
                      <a16:creationId xmlns:a16="http://schemas.microsoft.com/office/drawing/2014/main" id="{227EBDE6-1328-B408-21FE-5BC3A17460C5}"/>
                    </a:ext>
                  </a:extLst>
                </p:cNvPr>
                <p:cNvSpPr>
                  <a:spLocks noChangeArrowheads="1"/>
                </p:cNvSpPr>
                <p:nvPr/>
              </p:nvSpPr>
              <p:spPr bwMode="auto">
                <a:xfrm>
                  <a:off x="8788" y="2654"/>
                  <a:ext cx="130" cy="130"/>
                </a:xfrm>
                <a:prstGeom prst="ellipse">
                  <a:avLst/>
                </a:prstGeom>
                <a:solidFill>
                  <a:schemeClr val="accent1"/>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nvGrpSpPr>
              <p:cNvPr id="11" name="Group 173">
                <a:extLst>
                  <a:ext uri="{FF2B5EF4-FFF2-40B4-BE49-F238E27FC236}">
                    <a16:creationId xmlns:a16="http://schemas.microsoft.com/office/drawing/2014/main" id="{3DCA550B-1060-7716-F1B3-E8E44AB34FE7}"/>
                  </a:ext>
                </a:extLst>
              </p:cNvPr>
              <p:cNvGrpSpPr>
                <a:grpSpLocks/>
              </p:cNvGrpSpPr>
              <p:nvPr/>
            </p:nvGrpSpPr>
            <p:grpSpPr bwMode="auto">
              <a:xfrm>
                <a:off x="4193" y="3876"/>
                <a:ext cx="250" cy="110"/>
                <a:chOff x="7783" y="5246"/>
                <a:chExt cx="1332" cy="566"/>
              </a:xfrm>
            </p:grpSpPr>
            <p:sp>
              <p:nvSpPr>
                <p:cNvPr id="23647" name="Freeform 174">
                  <a:extLst>
                    <a:ext uri="{FF2B5EF4-FFF2-40B4-BE49-F238E27FC236}">
                      <a16:creationId xmlns:a16="http://schemas.microsoft.com/office/drawing/2014/main" id="{7DEFF459-CFEC-2F73-D0C7-595B50B207A3}"/>
                    </a:ext>
                  </a:extLst>
                </p:cNvPr>
                <p:cNvSpPr>
                  <a:spLocks/>
                </p:cNvSpPr>
                <p:nvPr/>
              </p:nvSpPr>
              <p:spPr bwMode="auto">
                <a:xfrm>
                  <a:off x="8465" y="5246"/>
                  <a:ext cx="650" cy="566"/>
                </a:xfrm>
                <a:custGeom>
                  <a:avLst/>
                  <a:gdLst>
                    <a:gd name="T0" fmla="*/ 325 w 650"/>
                    <a:gd name="T1" fmla="*/ 484 h 566"/>
                    <a:gd name="T2" fmla="*/ 505 w 650"/>
                    <a:gd name="T3" fmla="*/ 364 h 566"/>
                    <a:gd name="T4" fmla="*/ 640 w 650"/>
                    <a:gd name="T5" fmla="*/ 140 h 566"/>
                    <a:gd name="T6" fmla="*/ 445 w 650"/>
                    <a:gd name="T7" fmla="*/ 20 h 566"/>
                    <a:gd name="T8" fmla="*/ 55 w 650"/>
                    <a:gd name="T9" fmla="*/ 259 h 566"/>
                    <a:gd name="T10" fmla="*/ 115 w 650"/>
                    <a:gd name="T11" fmla="*/ 529 h 566"/>
                    <a:gd name="T12" fmla="*/ 325 w 650"/>
                    <a:gd name="T13" fmla="*/ 484 h 566"/>
                    <a:gd name="T14" fmla="*/ 0 60000 65536"/>
                    <a:gd name="T15" fmla="*/ 0 60000 65536"/>
                    <a:gd name="T16" fmla="*/ 0 60000 65536"/>
                    <a:gd name="T17" fmla="*/ 0 60000 65536"/>
                    <a:gd name="T18" fmla="*/ 0 60000 65536"/>
                    <a:gd name="T19" fmla="*/ 0 60000 65536"/>
                    <a:gd name="T20" fmla="*/ 0 60000 65536"/>
                    <a:gd name="T21" fmla="*/ 0 w 650"/>
                    <a:gd name="T22" fmla="*/ 0 h 566"/>
                    <a:gd name="T23" fmla="*/ 650 w 650"/>
                    <a:gd name="T24" fmla="*/ 566 h 5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0" h="566">
                      <a:moveTo>
                        <a:pt x="325" y="484"/>
                      </a:moveTo>
                      <a:cubicBezTo>
                        <a:pt x="390" y="457"/>
                        <a:pt x="453" y="421"/>
                        <a:pt x="505" y="364"/>
                      </a:cubicBezTo>
                      <a:cubicBezTo>
                        <a:pt x="557" y="307"/>
                        <a:pt x="650" y="197"/>
                        <a:pt x="640" y="140"/>
                      </a:cubicBezTo>
                      <a:cubicBezTo>
                        <a:pt x="630" y="83"/>
                        <a:pt x="542" y="0"/>
                        <a:pt x="445" y="20"/>
                      </a:cubicBezTo>
                      <a:cubicBezTo>
                        <a:pt x="348" y="40"/>
                        <a:pt x="110" y="174"/>
                        <a:pt x="55" y="259"/>
                      </a:cubicBezTo>
                      <a:cubicBezTo>
                        <a:pt x="0" y="344"/>
                        <a:pt x="70" y="492"/>
                        <a:pt x="115" y="529"/>
                      </a:cubicBezTo>
                      <a:cubicBezTo>
                        <a:pt x="160" y="566"/>
                        <a:pt x="260" y="511"/>
                        <a:pt x="325" y="484"/>
                      </a:cubicBezTo>
                      <a:close/>
                    </a:path>
                  </a:pathLst>
                </a:custGeom>
                <a:solidFill>
                  <a:schemeClr val="accent1"/>
                </a:solidFill>
                <a:ln w="9525">
                  <a:solidFill>
                    <a:srgbClr val="000000"/>
                  </a:solidFill>
                  <a:round/>
                  <a:headEnd/>
                  <a:tailEnd/>
                </a:ln>
              </p:spPr>
              <p:txBody>
                <a:bodyPr/>
                <a:lstStyle/>
                <a:p>
                  <a:endParaRPr lang="en-US"/>
                </a:p>
              </p:txBody>
            </p:sp>
            <p:sp>
              <p:nvSpPr>
                <p:cNvPr id="23648" name="Freeform 175">
                  <a:extLst>
                    <a:ext uri="{FF2B5EF4-FFF2-40B4-BE49-F238E27FC236}">
                      <a16:creationId xmlns:a16="http://schemas.microsoft.com/office/drawing/2014/main" id="{6280241B-01C5-4E95-1770-915855023DA1}"/>
                    </a:ext>
                  </a:extLst>
                </p:cNvPr>
                <p:cNvSpPr>
                  <a:spLocks/>
                </p:cNvSpPr>
                <p:nvPr/>
              </p:nvSpPr>
              <p:spPr bwMode="auto">
                <a:xfrm>
                  <a:off x="7783" y="5254"/>
                  <a:ext cx="692" cy="521"/>
                </a:xfrm>
                <a:custGeom>
                  <a:avLst/>
                  <a:gdLst>
                    <a:gd name="T0" fmla="*/ 527 w 692"/>
                    <a:gd name="T1" fmla="*/ 521 h 521"/>
                    <a:gd name="T2" fmla="*/ 212 w 692"/>
                    <a:gd name="T3" fmla="*/ 379 h 521"/>
                    <a:gd name="T4" fmla="*/ 2 w 692"/>
                    <a:gd name="T5" fmla="*/ 139 h 521"/>
                    <a:gd name="T6" fmla="*/ 197 w 692"/>
                    <a:gd name="T7" fmla="*/ 19 h 521"/>
                    <a:gd name="T8" fmla="*/ 617 w 692"/>
                    <a:gd name="T9" fmla="*/ 251 h 521"/>
                    <a:gd name="T10" fmla="*/ 647 w 692"/>
                    <a:gd name="T11" fmla="*/ 476 h 521"/>
                    <a:gd name="T12" fmla="*/ 527 w 692"/>
                    <a:gd name="T13" fmla="*/ 521 h 521"/>
                    <a:gd name="T14" fmla="*/ 0 60000 65536"/>
                    <a:gd name="T15" fmla="*/ 0 60000 65536"/>
                    <a:gd name="T16" fmla="*/ 0 60000 65536"/>
                    <a:gd name="T17" fmla="*/ 0 60000 65536"/>
                    <a:gd name="T18" fmla="*/ 0 60000 65536"/>
                    <a:gd name="T19" fmla="*/ 0 60000 65536"/>
                    <a:gd name="T20" fmla="*/ 0 60000 65536"/>
                    <a:gd name="T21" fmla="*/ 0 w 692"/>
                    <a:gd name="T22" fmla="*/ 0 h 521"/>
                    <a:gd name="T23" fmla="*/ 692 w 692"/>
                    <a:gd name="T24" fmla="*/ 521 h 5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2" h="521">
                      <a:moveTo>
                        <a:pt x="527" y="521"/>
                      </a:moveTo>
                      <a:cubicBezTo>
                        <a:pt x="457" y="505"/>
                        <a:pt x="299" y="443"/>
                        <a:pt x="212" y="379"/>
                      </a:cubicBezTo>
                      <a:cubicBezTo>
                        <a:pt x="125" y="315"/>
                        <a:pt x="4" y="199"/>
                        <a:pt x="2" y="139"/>
                      </a:cubicBezTo>
                      <a:cubicBezTo>
                        <a:pt x="0" y="79"/>
                        <a:pt x="95" y="0"/>
                        <a:pt x="197" y="19"/>
                      </a:cubicBezTo>
                      <a:cubicBezTo>
                        <a:pt x="299" y="38"/>
                        <a:pt x="542" y="175"/>
                        <a:pt x="617" y="251"/>
                      </a:cubicBezTo>
                      <a:cubicBezTo>
                        <a:pt x="692" y="327"/>
                        <a:pt x="662" y="431"/>
                        <a:pt x="647" y="476"/>
                      </a:cubicBezTo>
                      <a:cubicBezTo>
                        <a:pt x="632" y="521"/>
                        <a:pt x="552" y="512"/>
                        <a:pt x="527" y="521"/>
                      </a:cubicBezTo>
                      <a:close/>
                    </a:path>
                  </a:pathLst>
                </a:custGeom>
                <a:solidFill>
                  <a:schemeClr val="accent1"/>
                </a:solidFill>
                <a:ln w="9525">
                  <a:solidFill>
                    <a:srgbClr val="000000"/>
                  </a:solidFill>
                  <a:round/>
                  <a:headEnd/>
                  <a:tailEnd/>
                </a:ln>
              </p:spPr>
              <p:txBody>
                <a:bodyPr/>
                <a:lstStyle/>
                <a:p>
                  <a:endParaRPr lang="en-US"/>
                </a:p>
              </p:txBody>
            </p:sp>
            <p:sp>
              <p:nvSpPr>
                <p:cNvPr id="23649" name="Freeform 176">
                  <a:extLst>
                    <a:ext uri="{FF2B5EF4-FFF2-40B4-BE49-F238E27FC236}">
                      <a16:creationId xmlns:a16="http://schemas.microsoft.com/office/drawing/2014/main" id="{9E551956-704F-3B60-EF34-60ED567D2370}"/>
                    </a:ext>
                  </a:extLst>
                </p:cNvPr>
                <p:cNvSpPr>
                  <a:spLocks/>
                </p:cNvSpPr>
                <p:nvPr/>
              </p:nvSpPr>
              <p:spPr bwMode="auto">
                <a:xfrm>
                  <a:off x="8226" y="5265"/>
                  <a:ext cx="479" cy="426"/>
                </a:xfrm>
                <a:custGeom>
                  <a:avLst/>
                  <a:gdLst>
                    <a:gd name="T0" fmla="*/ 249 w 479"/>
                    <a:gd name="T1" fmla="*/ 404 h 426"/>
                    <a:gd name="T2" fmla="*/ 69 w 479"/>
                    <a:gd name="T3" fmla="*/ 329 h 426"/>
                    <a:gd name="T4" fmla="*/ 9 w 479"/>
                    <a:gd name="T5" fmla="*/ 194 h 426"/>
                    <a:gd name="T6" fmla="*/ 124 w 479"/>
                    <a:gd name="T7" fmla="*/ 51 h 426"/>
                    <a:gd name="T8" fmla="*/ 339 w 479"/>
                    <a:gd name="T9" fmla="*/ 29 h 426"/>
                    <a:gd name="T10" fmla="*/ 474 w 479"/>
                    <a:gd name="T11" fmla="*/ 224 h 426"/>
                    <a:gd name="T12" fmla="*/ 369 w 479"/>
                    <a:gd name="T13" fmla="*/ 396 h 426"/>
                    <a:gd name="T14" fmla="*/ 249 w 479"/>
                    <a:gd name="T15" fmla="*/ 404 h 426"/>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426"/>
                    <a:gd name="T26" fmla="*/ 479 w 479"/>
                    <a:gd name="T27" fmla="*/ 426 h 4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426">
                      <a:moveTo>
                        <a:pt x="249" y="404"/>
                      </a:moveTo>
                      <a:cubicBezTo>
                        <a:pt x="198" y="403"/>
                        <a:pt x="109" y="364"/>
                        <a:pt x="69" y="329"/>
                      </a:cubicBezTo>
                      <a:cubicBezTo>
                        <a:pt x="29" y="294"/>
                        <a:pt x="0" y="240"/>
                        <a:pt x="9" y="194"/>
                      </a:cubicBezTo>
                      <a:cubicBezTo>
                        <a:pt x="18" y="148"/>
                        <a:pt x="69" y="78"/>
                        <a:pt x="124" y="51"/>
                      </a:cubicBezTo>
                      <a:cubicBezTo>
                        <a:pt x="179" y="24"/>
                        <a:pt x="281" y="0"/>
                        <a:pt x="339" y="29"/>
                      </a:cubicBezTo>
                      <a:cubicBezTo>
                        <a:pt x="397" y="58"/>
                        <a:pt x="469" y="163"/>
                        <a:pt x="474" y="224"/>
                      </a:cubicBezTo>
                      <a:cubicBezTo>
                        <a:pt x="479" y="285"/>
                        <a:pt x="406" y="366"/>
                        <a:pt x="369" y="396"/>
                      </a:cubicBezTo>
                      <a:cubicBezTo>
                        <a:pt x="332" y="426"/>
                        <a:pt x="274" y="402"/>
                        <a:pt x="249" y="404"/>
                      </a:cubicBezTo>
                      <a:close/>
                    </a:path>
                  </a:pathLst>
                </a:custGeom>
                <a:solidFill>
                  <a:schemeClr val="accent1"/>
                </a:solidFill>
                <a:ln w="9525">
                  <a:solidFill>
                    <a:srgbClr val="000000"/>
                  </a:solidFill>
                  <a:round/>
                  <a:headEnd/>
                  <a:tailEnd/>
                </a:ln>
              </p:spPr>
              <p:txBody>
                <a:bodyPr/>
                <a:lstStyle/>
                <a:p>
                  <a:endParaRPr lang="en-US"/>
                </a:p>
              </p:txBody>
            </p:sp>
            <p:sp>
              <p:nvSpPr>
                <p:cNvPr id="23650" name="Oval 177">
                  <a:extLst>
                    <a:ext uri="{FF2B5EF4-FFF2-40B4-BE49-F238E27FC236}">
                      <a16:creationId xmlns:a16="http://schemas.microsoft.com/office/drawing/2014/main" id="{E5203368-CDC7-37F0-853A-DB15D191FB18}"/>
                    </a:ext>
                  </a:extLst>
                </p:cNvPr>
                <p:cNvSpPr>
                  <a:spLocks noChangeArrowheads="1"/>
                </p:cNvSpPr>
                <p:nvPr/>
              </p:nvSpPr>
              <p:spPr bwMode="auto">
                <a:xfrm flipV="1">
                  <a:off x="7915" y="5344"/>
                  <a:ext cx="130" cy="130"/>
                </a:xfrm>
                <a:prstGeom prst="ellipse">
                  <a:avLst/>
                </a:prstGeom>
                <a:solidFill>
                  <a:schemeClr val="accent1"/>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51" name="Oval 178">
                  <a:extLst>
                    <a:ext uri="{FF2B5EF4-FFF2-40B4-BE49-F238E27FC236}">
                      <a16:creationId xmlns:a16="http://schemas.microsoft.com/office/drawing/2014/main" id="{BFEEF78C-15FC-6D85-B0A9-1409D1D5A419}"/>
                    </a:ext>
                  </a:extLst>
                </p:cNvPr>
                <p:cNvSpPr>
                  <a:spLocks noChangeArrowheads="1"/>
                </p:cNvSpPr>
                <p:nvPr/>
              </p:nvSpPr>
              <p:spPr bwMode="auto">
                <a:xfrm flipV="1">
                  <a:off x="8364" y="5374"/>
                  <a:ext cx="216" cy="216"/>
                </a:xfrm>
                <a:prstGeom prst="ellipse">
                  <a:avLst/>
                </a:prstGeom>
                <a:solidFill>
                  <a:srgbClr val="FF0000"/>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52" name="Oval 179">
                  <a:extLst>
                    <a:ext uri="{FF2B5EF4-FFF2-40B4-BE49-F238E27FC236}">
                      <a16:creationId xmlns:a16="http://schemas.microsoft.com/office/drawing/2014/main" id="{55C3983C-338C-2031-DACC-6CB08236D2DD}"/>
                    </a:ext>
                  </a:extLst>
                </p:cNvPr>
                <p:cNvSpPr>
                  <a:spLocks noChangeArrowheads="1"/>
                </p:cNvSpPr>
                <p:nvPr/>
              </p:nvSpPr>
              <p:spPr bwMode="auto">
                <a:xfrm flipV="1">
                  <a:off x="8878" y="5354"/>
                  <a:ext cx="130" cy="130"/>
                </a:xfrm>
                <a:prstGeom prst="ellipse">
                  <a:avLst/>
                </a:prstGeom>
                <a:solidFill>
                  <a:schemeClr val="accent1"/>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nvGrpSpPr>
              <p:cNvPr id="12" name="Group 180">
                <a:extLst>
                  <a:ext uri="{FF2B5EF4-FFF2-40B4-BE49-F238E27FC236}">
                    <a16:creationId xmlns:a16="http://schemas.microsoft.com/office/drawing/2014/main" id="{F50F107E-8BC7-37D3-BEE4-EAFBA0229BC1}"/>
                  </a:ext>
                </a:extLst>
              </p:cNvPr>
              <p:cNvGrpSpPr>
                <a:grpSpLocks/>
              </p:cNvGrpSpPr>
              <p:nvPr/>
            </p:nvGrpSpPr>
            <p:grpSpPr bwMode="auto">
              <a:xfrm>
                <a:off x="4232" y="3593"/>
                <a:ext cx="150" cy="87"/>
                <a:chOff x="5368" y="3705"/>
                <a:chExt cx="793" cy="449"/>
              </a:xfrm>
            </p:grpSpPr>
            <p:sp>
              <p:nvSpPr>
                <p:cNvPr id="23645" name="Freeform 181">
                  <a:extLst>
                    <a:ext uri="{FF2B5EF4-FFF2-40B4-BE49-F238E27FC236}">
                      <a16:creationId xmlns:a16="http://schemas.microsoft.com/office/drawing/2014/main" id="{B8515172-BAF3-32CC-3B02-D3CEE3B09826}"/>
                    </a:ext>
                  </a:extLst>
                </p:cNvPr>
                <p:cNvSpPr>
                  <a:spLocks/>
                </p:cNvSpPr>
                <p:nvPr/>
              </p:nvSpPr>
              <p:spPr bwMode="auto">
                <a:xfrm>
                  <a:off x="5368" y="3708"/>
                  <a:ext cx="446" cy="446"/>
                </a:xfrm>
                <a:custGeom>
                  <a:avLst/>
                  <a:gdLst>
                    <a:gd name="T0" fmla="*/ 8 w 592"/>
                    <a:gd name="T1" fmla="*/ 92 h 584"/>
                    <a:gd name="T2" fmla="*/ 46 w 592"/>
                    <a:gd name="T3" fmla="*/ 239 h 584"/>
                    <a:gd name="T4" fmla="*/ 219 w 592"/>
                    <a:gd name="T5" fmla="*/ 219 h 584"/>
                    <a:gd name="T6" fmla="*/ 231 w 592"/>
                    <a:gd name="T7" fmla="*/ 59 h 584"/>
                    <a:gd name="T8" fmla="*/ 91 w 592"/>
                    <a:gd name="T9" fmla="*/ 5 h 584"/>
                    <a:gd name="T10" fmla="*/ 8 w 592"/>
                    <a:gd name="T11" fmla="*/ 92 h 584"/>
                    <a:gd name="T12" fmla="*/ 0 60000 65536"/>
                    <a:gd name="T13" fmla="*/ 0 60000 65536"/>
                    <a:gd name="T14" fmla="*/ 0 60000 65536"/>
                    <a:gd name="T15" fmla="*/ 0 60000 65536"/>
                    <a:gd name="T16" fmla="*/ 0 60000 65536"/>
                    <a:gd name="T17" fmla="*/ 0 60000 65536"/>
                    <a:gd name="T18" fmla="*/ 0 w 592"/>
                    <a:gd name="T19" fmla="*/ 0 h 584"/>
                    <a:gd name="T20" fmla="*/ 592 w 592"/>
                    <a:gd name="T21" fmla="*/ 584 h 584"/>
                  </a:gdLst>
                  <a:ahLst/>
                  <a:cxnLst>
                    <a:cxn ang="T12">
                      <a:pos x="T0" y="T1"/>
                    </a:cxn>
                    <a:cxn ang="T13">
                      <a:pos x="T2" y="T3"/>
                    </a:cxn>
                    <a:cxn ang="T14">
                      <a:pos x="T4" y="T5"/>
                    </a:cxn>
                    <a:cxn ang="T15">
                      <a:pos x="T6" y="T7"/>
                    </a:cxn>
                    <a:cxn ang="T16">
                      <a:pos x="T8" y="T9"/>
                    </a:cxn>
                    <a:cxn ang="T17">
                      <a:pos x="T10" y="T11"/>
                    </a:cxn>
                  </a:cxnLst>
                  <a:rect l="T18" t="T19" r="T20" b="T21"/>
                  <a:pathLst>
                    <a:path w="592" h="584">
                      <a:moveTo>
                        <a:pt x="17" y="207"/>
                      </a:moveTo>
                      <a:cubicBezTo>
                        <a:pt x="0" y="294"/>
                        <a:pt x="25" y="490"/>
                        <a:pt x="107" y="537"/>
                      </a:cubicBezTo>
                      <a:cubicBezTo>
                        <a:pt x="189" y="584"/>
                        <a:pt x="439" y="560"/>
                        <a:pt x="512" y="492"/>
                      </a:cubicBezTo>
                      <a:cubicBezTo>
                        <a:pt x="585" y="424"/>
                        <a:pt x="592" y="212"/>
                        <a:pt x="542" y="132"/>
                      </a:cubicBezTo>
                      <a:cubicBezTo>
                        <a:pt x="492" y="52"/>
                        <a:pt x="299" y="0"/>
                        <a:pt x="212" y="12"/>
                      </a:cubicBezTo>
                      <a:cubicBezTo>
                        <a:pt x="125" y="24"/>
                        <a:pt x="34" y="120"/>
                        <a:pt x="17" y="207"/>
                      </a:cubicBezTo>
                      <a:close/>
                    </a:path>
                  </a:pathLst>
                </a:custGeom>
                <a:solidFill>
                  <a:schemeClr val="accent1"/>
                </a:solidFill>
                <a:ln w="9525">
                  <a:solidFill>
                    <a:srgbClr val="000000"/>
                  </a:solidFill>
                  <a:round/>
                  <a:headEnd/>
                  <a:tailEnd/>
                </a:ln>
              </p:spPr>
              <p:txBody>
                <a:bodyPr/>
                <a:lstStyle/>
                <a:p>
                  <a:endParaRPr lang="en-US"/>
                </a:p>
              </p:txBody>
            </p:sp>
            <p:sp>
              <p:nvSpPr>
                <p:cNvPr id="23646" name="Freeform 182">
                  <a:extLst>
                    <a:ext uri="{FF2B5EF4-FFF2-40B4-BE49-F238E27FC236}">
                      <a16:creationId xmlns:a16="http://schemas.microsoft.com/office/drawing/2014/main" id="{80FAD0A2-E2FC-48C6-EF6B-A27B62EAD4E7}"/>
                    </a:ext>
                  </a:extLst>
                </p:cNvPr>
                <p:cNvSpPr>
                  <a:spLocks/>
                </p:cNvSpPr>
                <p:nvPr/>
              </p:nvSpPr>
              <p:spPr bwMode="auto">
                <a:xfrm>
                  <a:off x="5715" y="3705"/>
                  <a:ext cx="446" cy="446"/>
                </a:xfrm>
                <a:custGeom>
                  <a:avLst/>
                  <a:gdLst>
                    <a:gd name="T0" fmla="*/ 8 w 592"/>
                    <a:gd name="T1" fmla="*/ 92 h 584"/>
                    <a:gd name="T2" fmla="*/ 46 w 592"/>
                    <a:gd name="T3" fmla="*/ 239 h 584"/>
                    <a:gd name="T4" fmla="*/ 219 w 592"/>
                    <a:gd name="T5" fmla="*/ 219 h 584"/>
                    <a:gd name="T6" fmla="*/ 231 w 592"/>
                    <a:gd name="T7" fmla="*/ 59 h 584"/>
                    <a:gd name="T8" fmla="*/ 91 w 592"/>
                    <a:gd name="T9" fmla="*/ 5 h 584"/>
                    <a:gd name="T10" fmla="*/ 8 w 592"/>
                    <a:gd name="T11" fmla="*/ 92 h 584"/>
                    <a:gd name="T12" fmla="*/ 0 60000 65536"/>
                    <a:gd name="T13" fmla="*/ 0 60000 65536"/>
                    <a:gd name="T14" fmla="*/ 0 60000 65536"/>
                    <a:gd name="T15" fmla="*/ 0 60000 65536"/>
                    <a:gd name="T16" fmla="*/ 0 60000 65536"/>
                    <a:gd name="T17" fmla="*/ 0 60000 65536"/>
                    <a:gd name="T18" fmla="*/ 0 w 592"/>
                    <a:gd name="T19" fmla="*/ 0 h 584"/>
                    <a:gd name="T20" fmla="*/ 592 w 592"/>
                    <a:gd name="T21" fmla="*/ 584 h 584"/>
                  </a:gdLst>
                  <a:ahLst/>
                  <a:cxnLst>
                    <a:cxn ang="T12">
                      <a:pos x="T0" y="T1"/>
                    </a:cxn>
                    <a:cxn ang="T13">
                      <a:pos x="T2" y="T3"/>
                    </a:cxn>
                    <a:cxn ang="T14">
                      <a:pos x="T4" y="T5"/>
                    </a:cxn>
                    <a:cxn ang="T15">
                      <a:pos x="T6" y="T7"/>
                    </a:cxn>
                    <a:cxn ang="T16">
                      <a:pos x="T8" y="T9"/>
                    </a:cxn>
                    <a:cxn ang="T17">
                      <a:pos x="T10" y="T11"/>
                    </a:cxn>
                  </a:cxnLst>
                  <a:rect l="T18" t="T19" r="T20" b="T21"/>
                  <a:pathLst>
                    <a:path w="592" h="584">
                      <a:moveTo>
                        <a:pt x="17" y="207"/>
                      </a:moveTo>
                      <a:cubicBezTo>
                        <a:pt x="0" y="294"/>
                        <a:pt x="25" y="490"/>
                        <a:pt x="107" y="537"/>
                      </a:cubicBezTo>
                      <a:cubicBezTo>
                        <a:pt x="189" y="584"/>
                        <a:pt x="439" y="560"/>
                        <a:pt x="512" y="492"/>
                      </a:cubicBezTo>
                      <a:cubicBezTo>
                        <a:pt x="585" y="424"/>
                        <a:pt x="592" y="212"/>
                        <a:pt x="542" y="132"/>
                      </a:cubicBezTo>
                      <a:cubicBezTo>
                        <a:pt x="492" y="52"/>
                        <a:pt x="299" y="0"/>
                        <a:pt x="212" y="12"/>
                      </a:cubicBezTo>
                      <a:cubicBezTo>
                        <a:pt x="125" y="24"/>
                        <a:pt x="34" y="120"/>
                        <a:pt x="17" y="207"/>
                      </a:cubicBezTo>
                      <a:close/>
                    </a:path>
                  </a:pathLst>
                </a:custGeom>
                <a:solidFill>
                  <a:schemeClr val="accent1"/>
                </a:solidFill>
                <a:ln w="9525">
                  <a:solidFill>
                    <a:srgbClr val="000000"/>
                  </a:solidFill>
                  <a:round/>
                  <a:headEnd/>
                  <a:tailEnd/>
                </a:ln>
              </p:spPr>
              <p:txBody>
                <a:bodyPr/>
                <a:lstStyle/>
                <a:p>
                  <a:endParaRPr lang="en-US"/>
                </a:p>
              </p:txBody>
            </p:sp>
          </p:grpSp>
        </p:grpSp>
        <p:grpSp>
          <p:nvGrpSpPr>
            <p:cNvPr id="13" name="Group 183">
              <a:extLst>
                <a:ext uri="{FF2B5EF4-FFF2-40B4-BE49-F238E27FC236}">
                  <a16:creationId xmlns:a16="http://schemas.microsoft.com/office/drawing/2014/main" id="{CED19F21-484A-9486-85AA-1A0768086232}"/>
                </a:ext>
              </a:extLst>
            </p:cNvPr>
            <p:cNvGrpSpPr>
              <a:grpSpLocks/>
            </p:cNvGrpSpPr>
            <p:nvPr/>
          </p:nvGrpSpPr>
          <p:grpSpPr bwMode="auto">
            <a:xfrm>
              <a:off x="2700" y="3180"/>
              <a:ext cx="140" cy="48"/>
              <a:chOff x="288" y="3984"/>
              <a:chExt cx="140" cy="48"/>
            </a:xfrm>
          </p:grpSpPr>
          <p:sp>
            <p:nvSpPr>
              <p:cNvPr id="23639" name="Oval 184">
                <a:extLst>
                  <a:ext uri="{FF2B5EF4-FFF2-40B4-BE49-F238E27FC236}">
                    <a16:creationId xmlns:a16="http://schemas.microsoft.com/office/drawing/2014/main" id="{209B77FF-AC90-AB05-E4ED-66D27C3A5864}"/>
                  </a:ext>
                </a:extLst>
              </p:cNvPr>
              <p:cNvSpPr>
                <a:spLocks noChangeArrowheads="1"/>
              </p:cNvSpPr>
              <p:nvPr/>
            </p:nvSpPr>
            <p:spPr bwMode="auto">
              <a:xfrm flipH="1" flipV="1">
                <a:off x="288" y="3984"/>
                <a:ext cx="58" cy="48"/>
              </a:xfrm>
              <a:prstGeom prst="ellipse">
                <a:avLst/>
              </a:prstGeom>
              <a:solidFill>
                <a:srgbClr val="FF6600"/>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40" name="Oval 185">
                <a:extLst>
                  <a:ext uri="{FF2B5EF4-FFF2-40B4-BE49-F238E27FC236}">
                    <a16:creationId xmlns:a16="http://schemas.microsoft.com/office/drawing/2014/main" id="{311E101B-A309-4BD0-CAB9-E77B2EECCA70}"/>
                  </a:ext>
                </a:extLst>
              </p:cNvPr>
              <p:cNvSpPr>
                <a:spLocks noChangeArrowheads="1"/>
              </p:cNvSpPr>
              <p:nvPr/>
            </p:nvSpPr>
            <p:spPr bwMode="auto">
              <a:xfrm flipH="1" flipV="1">
                <a:off x="370" y="3984"/>
                <a:ext cx="58" cy="48"/>
              </a:xfrm>
              <a:prstGeom prst="ellipse">
                <a:avLst/>
              </a:prstGeom>
              <a:solidFill>
                <a:srgbClr val="FF6600"/>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sp>
        <p:nvSpPr>
          <p:cNvPr id="117946" name="Freeform 186">
            <a:extLst>
              <a:ext uri="{FF2B5EF4-FFF2-40B4-BE49-F238E27FC236}">
                <a16:creationId xmlns:a16="http://schemas.microsoft.com/office/drawing/2014/main" id="{32063CE3-F6B3-886A-F16E-9154C3A82695}"/>
              </a:ext>
            </a:extLst>
          </p:cNvPr>
          <p:cNvSpPr>
            <a:spLocks/>
          </p:cNvSpPr>
          <p:nvPr/>
        </p:nvSpPr>
        <p:spPr bwMode="auto">
          <a:xfrm>
            <a:off x="8162925" y="1277938"/>
            <a:ext cx="546100" cy="2619375"/>
          </a:xfrm>
          <a:custGeom>
            <a:avLst/>
            <a:gdLst>
              <a:gd name="T0" fmla="*/ 2147483646 w 440"/>
              <a:gd name="T1" fmla="*/ 2147483646 h 1803"/>
              <a:gd name="T2" fmla="*/ 2147483646 w 440"/>
              <a:gd name="T3" fmla="*/ 2147483646 h 1803"/>
              <a:gd name="T4" fmla="*/ 2147483646 w 440"/>
              <a:gd name="T5" fmla="*/ 2147483646 h 1803"/>
              <a:gd name="T6" fmla="*/ 2147483646 w 440"/>
              <a:gd name="T7" fmla="*/ 2147483646 h 1803"/>
              <a:gd name="T8" fmla="*/ 2147483646 w 440"/>
              <a:gd name="T9" fmla="*/ 2147483646 h 1803"/>
              <a:gd name="T10" fmla="*/ 2147483646 w 440"/>
              <a:gd name="T11" fmla="*/ 2147483646 h 1803"/>
              <a:gd name="T12" fmla="*/ 2147483646 w 440"/>
              <a:gd name="T13" fmla="*/ 2147483646 h 1803"/>
              <a:gd name="T14" fmla="*/ 2147483646 w 440"/>
              <a:gd name="T15" fmla="*/ 2147483646 h 1803"/>
              <a:gd name="T16" fmla="*/ 2147483646 w 440"/>
              <a:gd name="T17" fmla="*/ 2147483646 h 1803"/>
              <a:gd name="T18" fmla="*/ 2147483646 w 440"/>
              <a:gd name="T19" fmla="*/ 2147483646 h 1803"/>
              <a:gd name="T20" fmla="*/ 2147483646 w 440"/>
              <a:gd name="T21" fmla="*/ 2147483646 h 1803"/>
              <a:gd name="T22" fmla="*/ 2147483646 w 440"/>
              <a:gd name="T23" fmla="*/ 2147483646 h 1803"/>
              <a:gd name="T24" fmla="*/ 2147483646 w 440"/>
              <a:gd name="T25" fmla="*/ 2147483646 h 1803"/>
              <a:gd name="T26" fmla="*/ 2147483646 w 440"/>
              <a:gd name="T27" fmla="*/ 2147483646 h 1803"/>
              <a:gd name="T28" fmla="*/ 2147483646 w 440"/>
              <a:gd name="T29" fmla="*/ 2147483646 h 1803"/>
              <a:gd name="T30" fmla="*/ 2147483646 w 440"/>
              <a:gd name="T31" fmla="*/ 2147483646 h 1803"/>
              <a:gd name="T32" fmla="*/ 2147483646 w 440"/>
              <a:gd name="T33" fmla="*/ 2147483646 h 1803"/>
              <a:gd name="T34" fmla="*/ 2147483646 w 440"/>
              <a:gd name="T35" fmla="*/ 2147483646 h 1803"/>
              <a:gd name="T36" fmla="*/ 2147483646 w 440"/>
              <a:gd name="T37" fmla="*/ 2147483646 h 1803"/>
              <a:gd name="T38" fmla="*/ 2147483646 w 440"/>
              <a:gd name="T39" fmla="*/ 2147483646 h 1803"/>
              <a:gd name="T40" fmla="*/ 2147483646 w 440"/>
              <a:gd name="T41" fmla="*/ 2147483646 h 1803"/>
              <a:gd name="T42" fmla="*/ 2147483646 w 440"/>
              <a:gd name="T43" fmla="*/ 2147483646 h 1803"/>
              <a:gd name="T44" fmla="*/ 2147483646 w 440"/>
              <a:gd name="T45" fmla="*/ 2147483646 h 1803"/>
              <a:gd name="T46" fmla="*/ 2147483646 w 440"/>
              <a:gd name="T47" fmla="*/ 2147483646 h 1803"/>
              <a:gd name="T48" fmla="*/ 2147483646 w 440"/>
              <a:gd name="T49" fmla="*/ 2147483646 h 1803"/>
              <a:gd name="T50" fmla="*/ 2147483646 w 440"/>
              <a:gd name="T51" fmla="*/ 2147483646 h 1803"/>
              <a:gd name="T52" fmla="*/ 2147483646 w 440"/>
              <a:gd name="T53" fmla="*/ 2147483646 h 1803"/>
              <a:gd name="T54" fmla="*/ 2147483646 w 440"/>
              <a:gd name="T55" fmla="*/ 2147483646 h 1803"/>
              <a:gd name="T56" fmla="*/ 2147483646 w 440"/>
              <a:gd name="T57" fmla="*/ 2147483646 h 180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40"/>
              <a:gd name="T88" fmla="*/ 0 h 1803"/>
              <a:gd name="T89" fmla="*/ 440 w 440"/>
              <a:gd name="T90" fmla="*/ 1803 h 180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40" h="1803">
                <a:moveTo>
                  <a:pt x="104" y="29"/>
                </a:moveTo>
                <a:cubicBezTo>
                  <a:pt x="106" y="35"/>
                  <a:pt x="107" y="57"/>
                  <a:pt x="116" y="64"/>
                </a:cubicBezTo>
                <a:cubicBezTo>
                  <a:pt x="125" y="71"/>
                  <a:pt x="142" y="77"/>
                  <a:pt x="158" y="73"/>
                </a:cubicBezTo>
                <a:cubicBezTo>
                  <a:pt x="174" y="69"/>
                  <a:pt x="200" y="45"/>
                  <a:pt x="212" y="43"/>
                </a:cubicBezTo>
                <a:cubicBezTo>
                  <a:pt x="224" y="41"/>
                  <a:pt x="228" y="39"/>
                  <a:pt x="230" y="62"/>
                </a:cubicBezTo>
                <a:cubicBezTo>
                  <a:pt x="232" y="85"/>
                  <a:pt x="223" y="126"/>
                  <a:pt x="222" y="182"/>
                </a:cubicBezTo>
                <a:cubicBezTo>
                  <a:pt x="221" y="238"/>
                  <a:pt x="224" y="335"/>
                  <a:pt x="222" y="401"/>
                </a:cubicBezTo>
                <a:cubicBezTo>
                  <a:pt x="220" y="467"/>
                  <a:pt x="204" y="515"/>
                  <a:pt x="208" y="579"/>
                </a:cubicBezTo>
                <a:cubicBezTo>
                  <a:pt x="212" y="643"/>
                  <a:pt x="222" y="712"/>
                  <a:pt x="245" y="788"/>
                </a:cubicBezTo>
                <a:cubicBezTo>
                  <a:pt x="268" y="864"/>
                  <a:pt x="318" y="954"/>
                  <a:pt x="348" y="1037"/>
                </a:cubicBezTo>
                <a:cubicBezTo>
                  <a:pt x="378" y="1120"/>
                  <a:pt x="411" y="1210"/>
                  <a:pt x="425" y="1285"/>
                </a:cubicBezTo>
                <a:cubicBezTo>
                  <a:pt x="439" y="1360"/>
                  <a:pt x="440" y="1426"/>
                  <a:pt x="432" y="1486"/>
                </a:cubicBezTo>
                <a:cubicBezTo>
                  <a:pt x="424" y="1547"/>
                  <a:pt x="397" y="1609"/>
                  <a:pt x="379" y="1649"/>
                </a:cubicBezTo>
                <a:cubicBezTo>
                  <a:pt x="362" y="1690"/>
                  <a:pt x="346" y="1707"/>
                  <a:pt x="326" y="1730"/>
                </a:cubicBezTo>
                <a:cubicBezTo>
                  <a:pt x="306" y="1753"/>
                  <a:pt x="281" y="1774"/>
                  <a:pt x="260" y="1786"/>
                </a:cubicBezTo>
                <a:cubicBezTo>
                  <a:pt x="238" y="1798"/>
                  <a:pt x="220" y="1803"/>
                  <a:pt x="200" y="1803"/>
                </a:cubicBezTo>
                <a:cubicBezTo>
                  <a:pt x="180" y="1803"/>
                  <a:pt x="150" y="1795"/>
                  <a:pt x="140" y="1787"/>
                </a:cubicBezTo>
                <a:cubicBezTo>
                  <a:pt x="130" y="1778"/>
                  <a:pt x="130" y="1758"/>
                  <a:pt x="140" y="1753"/>
                </a:cubicBezTo>
                <a:cubicBezTo>
                  <a:pt x="150" y="1747"/>
                  <a:pt x="178" y="1762"/>
                  <a:pt x="200" y="1753"/>
                </a:cubicBezTo>
                <a:cubicBezTo>
                  <a:pt x="222" y="1743"/>
                  <a:pt x="247" y="1737"/>
                  <a:pt x="272" y="1696"/>
                </a:cubicBezTo>
                <a:cubicBezTo>
                  <a:pt x="296" y="1655"/>
                  <a:pt x="338" y="1575"/>
                  <a:pt x="350" y="1508"/>
                </a:cubicBezTo>
                <a:cubicBezTo>
                  <a:pt x="361" y="1441"/>
                  <a:pt x="356" y="1369"/>
                  <a:pt x="338" y="1295"/>
                </a:cubicBezTo>
                <a:cubicBezTo>
                  <a:pt x="321" y="1220"/>
                  <a:pt x="279" y="1144"/>
                  <a:pt x="246" y="1061"/>
                </a:cubicBezTo>
                <a:cubicBezTo>
                  <a:pt x="213" y="978"/>
                  <a:pt x="164" y="882"/>
                  <a:pt x="139" y="799"/>
                </a:cubicBezTo>
                <a:cubicBezTo>
                  <a:pt x="114" y="716"/>
                  <a:pt x="104" y="637"/>
                  <a:pt x="99" y="566"/>
                </a:cubicBezTo>
                <a:cubicBezTo>
                  <a:pt x="94" y="495"/>
                  <a:pt x="114" y="440"/>
                  <a:pt x="112" y="374"/>
                </a:cubicBezTo>
                <a:cubicBezTo>
                  <a:pt x="110" y="308"/>
                  <a:pt x="103" y="227"/>
                  <a:pt x="85" y="168"/>
                </a:cubicBezTo>
                <a:cubicBezTo>
                  <a:pt x="67" y="109"/>
                  <a:pt x="0" y="34"/>
                  <a:pt x="3" y="17"/>
                </a:cubicBezTo>
                <a:cubicBezTo>
                  <a:pt x="6" y="0"/>
                  <a:pt x="83" y="57"/>
                  <a:pt x="104" y="67"/>
                </a:cubicBezTo>
              </a:path>
            </a:pathLst>
          </a:custGeom>
          <a:solidFill>
            <a:schemeClr val="accent1"/>
          </a:solidFill>
          <a:ln w="9525">
            <a:solidFill>
              <a:srgbClr val="99FFCC"/>
            </a:solidFill>
            <a:round/>
            <a:headEnd/>
            <a:tailEnd/>
          </a:ln>
        </p:spPr>
        <p:txBody>
          <a:bodyPr/>
          <a:lstStyle/>
          <a:p>
            <a:endParaRPr lang="en-US"/>
          </a:p>
        </p:txBody>
      </p:sp>
      <p:grpSp>
        <p:nvGrpSpPr>
          <p:cNvPr id="14" name="Group 187">
            <a:extLst>
              <a:ext uri="{FF2B5EF4-FFF2-40B4-BE49-F238E27FC236}">
                <a16:creationId xmlns:a16="http://schemas.microsoft.com/office/drawing/2014/main" id="{95789DFD-0868-0C5D-FF00-F5A593093907}"/>
              </a:ext>
            </a:extLst>
          </p:cNvPr>
          <p:cNvGrpSpPr>
            <a:grpSpLocks/>
          </p:cNvGrpSpPr>
          <p:nvPr/>
        </p:nvGrpSpPr>
        <p:grpSpPr bwMode="auto">
          <a:xfrm>
            <a:off x="8124825" y="909638"/>
            <a:ext cx="342900" cy="401637"/>
            <a:chOff x="2256" y="768"/>
            <a:chExt cx="277" cy="276"/>
          </a:xfrm>
        </p:grpSpPr>
        <p:sp>
          <p:nvSpPr>
            <p:cNvPr id="23633" name="Oval 188">
              <a:extLst>
                <a:ext uri="{FF2B5EF4-FFF2-40B4-BE49-F238E27FC236}">
                  <a16:creationId xmlns:a16="http://schemas.microsoft.com/office/drawing/2014/main" id="{579D4CD8-1519-FC65-FC9A-33DE29E4AC9C}"/>
                </a:ext>
              </a:extLst>
            </p:cNvPr>
            <p:cNvSpPr>
              <a:spLocks noChangeArrowheads="1"/>
            </p:cNvSpPr>
            <p:nvPr/>
          </p:nvSpPr>
          <p:spPr bwMode="auto">
            <a:xfrm>
              <a:off x="2256" y="768"/>
              <a:ext cx="277" cy="276"/>
            </a:xfrm>
            <a:prstGeom prst="ellipse">
              <a:avLst/>
            </a:prstGeom>
            <a:gradFill rotWithShape="1">
              <a:gsLst>
                <a:gs pos="0">
                  <a:srgbClr val="767600"/>
                </a:gs>
                <a:gs pos="100000">
                  <a:srgbClr val="FFFF00"/>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34" name="Oval 189">
              <a:extLst>
                <a:ext uri="{FF2B5EF4-FFF2-40B4-BE49-F238E27FC236}">
                  <a16:creationId xmlns:a16="http://schemas.microsoft.com/office/drawing/2014/main" id="{B60E1B6F-9579-7A6B-5E57-A1A07926A0E6}"/>
                </a:ext>
              </a:extLst>
            </p:cNvPr>
            <p:cNvSpPr>
              <a:spLocks noChangeArrowheads="1"/>
            </p:cNvSpPr>
            <p:nvPr/>
          </p:nvSpPr>
          <p:spPr bwMode="auto">
            <a:xfrm>
              <a:off x="2290" y="864"/>
              <a:ext cx="72" cy="72"/>
            </a:xfrm>
            <a:prstGeom prst="ellipse">
              <a:avLst/>
            </a:prstGeom>
            <a:gradFill rotWithShape="1">
              <a:gsLst>
                <a:gs pos="0">
                  <a:srgbClr val="FF3300"/>
                </a:gs>
                <a:gs pos="100000">
                  <a:srgbClr val="7618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35" name="Freeform 190">
              <a:extLst>
                <a:ext uri="{FF2B5EF4-FFF2-40B4-BE49-F238E27FC236}">
                  <a16:creationId xmlns:a16="http://schemas.microsoft.com/office/drawing/2014/main" id="{947B176D-8252-0102-1D0A-EBA8584D315B}"/>
                </a:ext>
              </a:extLst>
            </p:cNvPr>
            <p:cNvSpPr>
              <a:spLocks/>
            </p:cNvSpPr>
            <p:nvPr/>
          </p:nvSpPr>
          <p:spPr bwMode="auto">
            <a:xfrm>
              <a:off x="2400" y="816"/>
              <a:ext cx="119" cy="189"/>
            </a:xfrm>
            <a:custGeom>
              <a:avLst/>
              <a:gdLst>
                <a:gd name="T0" fmla="*/ 0 w 978"/>
                <a:gd name="T1" fmla="*/ 0 h 1552"/>
                <a:gd name="T2" fmla="*/ 1 w 978"/>
                <a:gd name="T3" fmla="*/ 0 h 1552"/>
                <a:gd name="T4" fmla="*/ 1 w 978"/>
                <a:gd name="T5" fmla="*/ 0 h 1552"/>
                <a:gd name="T6" fmla="*/ 2 w 978"/>
                <a:gd name="T7" fmla="*/ 1 h 1552"/>
                <a:gd name="T8" fmla="*/ 1 w 978"/>
                <a:gd name="T9" fmla="*/ 2 h 1552"/>
                <a:gd name="T10" fmla="*/ 1 w 978"/>
                <a:gd name="T11" fmla="*/ 3 h 1552"/>
                <a:gd name="T12" fmla="*/ 0 w 978"/>
                <a:gd name="T13" fmla="*/ 2 h 1552"/>
                <a:gd name="T14" fmla="*/ 0 w 978"/>
                <a:gd name="T15" fmla="*/ 1 h 1552"/>
                <a:gd name="T16" fmla="*/ 0 w 978"/>
                <a:gd name="T17" fmla="*/ 0 h 15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78"/>
                <a:gd name="T28" fmla="*/ 0 h 1552"/>
                <a:gd name="T29" fmla="*/ 978 w 978"/>
                <a:gd name="T30" fmla="*/ 1552 h 15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78" h="1552">
                  <a:moveTo>
                    <a:pt x="73" y="277"/>
                  </a:moveTo>
                  <a:cubicBezTo>
                    <a:pt x="110" y="165"/>
                    <a:pt x="276" y="14"/>
                    <a:pt x="403" y="7"/>
                  </a:cubicBezTo>
                  <a:cubicBezTo>
                    <a:pt x="530" y="0"/>
                    <a:pt x="743" y="107"/>
                    <a:pt x="838" y="232"/>
                  </a:cubicBezTo>
                  <a:cubicBezTo>
                    <a:pt x="933" y="357"/>
                    <a:pt x="978" y="577"/>
                    <a:pt x="973" y="757"/>
                  </a:cubicBezTo>
                  <a:cubicBezTo>
                    <a:pt x="968" y="937"/>
                    <a:pt x="898" y="1182"/>
                    <a:pt x="808" y="1312"/>
                  </a:cubicBezTo>
                  <a:cubicBezTo>
                    <a:pt x="718" y="1442"/>
                    <a:pt x="560" y="1552"/>
                    <a:pt x="433" y="1537"/>
                  </a:cubicBezTo>
                  <a:cubicBezTo>
                    <a:pt x="306" y="1522"/>
                    <a:pt x="86" y="1364"/>
                    <a:pt x="43" y="1222"/>
                  </a:cubicBezTo>
                  <a:cubicBezTo>
                    <a:pt x="0" y="1080"/>
                    <a:pt x="173" y="839"/>
                    <a:pt x="178" y="682"/>
                  </a:cubicBezTo>
                  <a:cubicBezTo>
                    <a:pt x="183" y="525"/>
                    <a:pt x="36" y="389"/>
                    <a:pt x="73" y="277"/>
                  </a:cubicBezTo>
                  <a:close/>
                </a:path>
              </a:pathLst>
            </a:custGeom>
            <a:gradFill rotWithShape="1">
              <a:gsLst>
                <a:gs pos="0">
                  <a:srgbClr val="CCCCFF"/>
                </a:gs>
                <a:gs pos="100000">
                  <a:srgbClr val="5E5E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36" name="Oval 191">
              <a:extLst>
                <a:ext uri="{FF2B5EF4-FFF2-40B4-BE49-F238E27FC236}">
                  <a16:creationId xmlns:a16="http://schemas.microsoft.com/office/drawing/2014/main" id="{EAA85FA4-C0AB-C44C-79B5-AB6914FB53AA}"/>
                </a:ext>
              </a:extLst>
            </p:cNvPr>
            <p:cNvSpPr>
              <a:spLocks noChangeArrowheads="1"/>
            </p:cNvSpPr>
            <p:nvPr/>
          </p:nvSpPr>
          <p:spPr bwMode="auto">
            <a:xfrm>
              <a:off x="2436" y="890"/>
              <a:ext cx="46" cy="4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sp>
        <p:nvSpPr>
          <p:cNvPr id="117952" name="Oval 192">
            <a:extLst>
              <a:ext uri="{FF2B5EF4-FFF2-40B4-BE49-F238E27FC236}">
                <a16:creationId xmlns:a16="http://schemas.microsoft.com/office/drawing/2014/main" id="{2F15B29B-4967-0993-884C-CB3A32034E42}"/>
              </a:ext>
            </a:extLst>
          </p:cNvPr>
          <p:cNvSpPr>
            <a:spLocks noChangeArrowheads="1"/>
          </p:cNvSpPr>
          <p:nvPr/>
        </p:nvSpPr>
        <p:spPr bwMode="auto">
          <a:xfrm>
            <a:off x="8239125" y="1160463"/>
            <a:ext cx="74613" cy="7461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17953" name="Oval 193">
            <a:extLst>
              <a:ext uri="{FF2B5EF4-FFF2-40B4-BE49-F238E27FC236}">
                <a16:creationId xmlns:a16="http://schemas.microsoft.com/office/drawing/2014/main" id="{8C714EB7-2DA3-9BD3-E33F-2BD49817CFC9}"/>
              </a:ext>
            </a:extLst>
          </p:cNvPr>
          <p:cNvSpPr>
            <a:spLocks noChangeArrowheads="1"/>
          </p:cNvSpPr>
          <p:nvPr/>
        </p:nvSpPr>
        <p:spPr bwMode="auto">
          <a:xfrm>
            <a:off x="8239125" y="1008063"/>
            <a:ext cx="74613" cy="74612"/>
          </a:xfrm>
          <a:prstGeom prst="ellipse">
            <a:avLst/>
          </a:prstGeom>
          <a:gradFill rotWithShape="1">
            <a:gsLst>
              <a:gs pos="0">
                <a:srgbClr val="760000"/>
              </a:gs>
              <a:gs pos="50000">
                <a:srgbClr val="FF0000"/>
              </a:gs>
              <a:gs pos="100000">
                <a:srgbClr val="760000"/>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17954" name="AutoShape 194">
            <a:extLst>
              <a:ext uri="{FF2B5EF4-FFF2-40B4-BE49-F238E27FC236}">
                <a16:creationId xmlns:a16="http://schemas.microsoft.com/office/drawing/2014/main" id="{4627A889-1DD8-C7F4-9450-BA58E27054F3}"/>
              </a:ext>
            </a:extLst>
          </p:cNvPr>
          <p:cNvSpPr>
            <a:spLocks noChangeArrowheads="1"/>
          </p:cNvSpPr>
          <p:nvPr/>
        </p:nvSpPr>
        <p:spPr bwMode="auto">
          <a:xfrm>
            <a:off x="7096125" y="3825875"/>
            <a:ext cx="1066800" cy="92075"/>
          </a:xfrm>
          <a:prstGeom prst="leftArrow">
            <a:avLst>
              <a:gd name="adj1" fmla="val 50000"/>
              <a:gd name="adj2" fmla="val 289655"/>
            </a:avLst>
          </a:prstGeom>
          <a:solidFill>
            <a:srgbClr val="CC00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17955" name="AutoShape 195">
            <a:extLst>
              <a:ext uri="{FF2B5EF4-FFF2-40B4-BE49-F238E27FC236}">
                <a16:creationId xmlns:a16="http://schemas.microsoft.com/office/drawing/2014/main" id="{25752B95-A331-40CD-9283-0FE1D1B4A981}"/>
              </a:ext>
            </a:extLst>
          </p:cNvPr>
          <p:cNvSpPr>
            <a:spLocks noChangeArrowheads="1"/>
          </p:cNvSpPr>
          <p:nvPr/>
        </p:nvSpPr>
        <p:spPr bwMode="auto">
          <a:xfrm rot="1761071">
            <a:off x="7189788" y="2289175"/>
            <a:ext cx="838200" cy="92075"/>
          </a:xfrm>
          <a:prstGeom prst="leftArrow">
            <a:avLst>
              <a:gd name="adj1" fmla="val 50000"/>
              <a:gd name="adj2" fmla="val 227586"/>
            </a:avLst>
          </a:prstGeom>
          <a:solidFill>
            <a:srgbClr val="CC00FF"/>
          </a:solidFill>
          <a:ln w="317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17956" name="Oval 196">
            <a:extLst>
              <a:ext uri="{FF2B5EF4-FFF2-40B4-BE49-F238E27FC236}">
                <a16:creationId xmlns:a16="http://schemas.microsoft.com/office/drawing/2014/main" id="{4F3E652D-34E5-FD06-D749-3F1DB2B3CC26}"/>
              </a:ext>
            </a:extLst>
          </p:cNvPr>
          <p:cNvSpPr>
            <a:spLocks noChangeArrowheads="1"/>
          </p:cNvSpPr>
          <p:nvPr/>
        </p:nvSpPr>
        <p:spPr bwMode="auto">
          <a:xfrm>
            <a:off x="6905625" y="3962400"/>
            <a:ext cx="74613" cy="7461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p>
        </p:txBody>
      </p:sp>
      <p:sp>
        <p:nvSpPr>
          <p:cNvPr id="117957" name="Oval 197">
            <a:extLst>
              <a:ext uri="{FF2B5EF4-FFF2-40B4-BE49-F238E27FC236}">
                <a16:creationId xmlns:a16="http://schemas.microsoft.com/office/drawing/2014/main" id="{C4534947-CCD5-B4AE-D769-27568A95C84A}"/>
              </a:ext>
            </a:extLst>
          </p:cNvPr>
          <p:cNvSpPr>
            <a:spLocks noChangeArrowheads="1"/>
          </p:cNvSpPr>
          <p:nvPr/>
        </p:nvSpPr>
        <p:spPr bwMode="auto">
          <a:xfrm>
            <a:off x="7010400" y="3951288"/>
            <a:ext cx="74613" cy="74612"/>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nvGrpSpPr>
          <p:cNvPr id="15" name="Group 198">
            <a:extLst>
              <a:ext uri="{FF2B5EF4-FFF2-40B4-BE49-F238E27FC236}">
                <a16:creationId xmlns:a16="http://schemas.microsoft.com/office/drawing/2014/main" id="{C71DF3EE-1096-D737-43D8-6ED1D3A23207}"/>
              </a:ext>
            </a:extLst>
          </p:cNvPr>
          <p:cNvGrpSpPr>
            <a:grpSpLocks/>
          </p:cNvGrpSpPr>
          <p:nvPr/>
        </p:nvGrpSpPr>
        <p:grpSpPr bwMode="auto">
          <a:xfrm>
            <a:off x="4648200" y="1935163"/>
            <a:ext cx="1152525" cy="2195512"/>
            <a:chOff x="1382" y="1311"/>
            <a:chExt cx="930" cy="1512"/>
          </a:xfrm>
        </p:grpSpPr>
        <p:grpSp>
          <p:nvGrpSpPr>
            <p:cNvPr id="16" name="Group 199">
              <a:extLst>
                <a:ext uri="{FF2B5EF4-FFF2-40B4-BE49-F238E27FC236}">
                  <a16:creationId xmlns:a16="http://schemas.microsoft.com/office/drawing/2014/main" id="{1688F07A-3FA8-A670-F8FB-3EC4A2326DFD}"/>
                </a:ext>
              </a:extLst>
            </p:cNvPr>
            <p:cNvGrpSpPr>
              <a:grpSpLocks/>
            </p:cNvGrpSpPr>
            <p:nvPr/>
          </p:nvGrpSpPr>
          <p:grpSpPr bwMode="auto">
            <a:xfrm>
              <a:off x="1382" y="1311"/>
              <a:ext cx="930" cy="1512"/>
              <a:chOff x="1382" y="1311"/>
              <a:chExt cx="930" cy="1512"/>
            </a:xfrm>
          </p:grpSpPr>
          <p:grpSp>
            <p:nvGrpSpPr>
              <p:cNvPr id="17" name="Group 200">
                <a:extLst>
                  <a:ext uri="{FF2B5EF4-FFF2-40B4-BE49-F238E27FC236}">
                    <a16:creationId xmlns:a16="http://schemas.microsoft.com/office/drawing/2014/main" id="{440D3B0B-CE04-5F0B-B977-D525B7B4168E}"/>
                  </a:ext>
                </a:extLst>
              </p:cNvPr>
              <p:cNvGrpSpPr>
                <a:grpSpLocks/>
              </p:cNvGrpSpPr>
              <p:nvPr/>
            </p:nvGrpSpPr>
            <p:grpSpPr bwMode="auto">
              <a:xfrm>
                <a:off x="1382" y="1311"/>
                <a:ext cx="930" cy="1512"/>
                <a:chOff x="1382" y="1311"/>
                <a:chExt cx="930" cy="1512"/>
              </a:xfrm>
            </p:grpSpPr>
            <p:sp>
              <p:nvSpPr>
                <p:cNvPr id="23619" name="Freeform 201">
                  <a:extLst>
                    <a:ext uri="{FF2B5EF4-FFF2-40B4-BE49-F238E27FC236}">
                      <a16:creationId xmlns:a16="http://schemas.microsoft.com/office/drawing/2014/main" id="{A0A6BB9F-F647-3133-587B-7BE100B8DB8C}"/>
                    </a:ext>
                  </a:extLst>
                </p:cNvPr>
                <p:cNvSpPr>
                  <a:spLocks/>
                </p:cNvSpPr>
                <p:nvPr/>
              </p:nvSpPr>
              <p:spPr bwMode="auto">
                <a:xfrm>
                  <a:off x="1382" y="1311"/>
                  <a:ext cx="930" cy="1512"/>
                </a:xfrm>
                <a:custGeom>
                  <a:avLst/>
                  <a:gdLst>
                    <a:gd name="T0" fmla="*/ 51 w 2327"/>
                    <a:gd name="T1" fmla="*/ 9 h 3513"/>
                    <a:gd name="T2" fmla="*/ 14 w 2327"/>
                    <a:gd name="T3" fmla="*/ 60 h 3513"/>
                    <a:gd name="T4" fmla="*/ 2 w 2327"/>
                    <a:gd name="T5" fmla="*/ 146 h 3513"/>
                    <a:gd name="T6" fmla="*/ 25 w 2327"/>
                    <a:gd name="T7" fmla="*/ 232 h 3513"/>
                    <a:gd name="T8" fmla="*/ 71 w 2327"/>
                    <a:gd name="T9" fmla="*/ 275 h 3513"/>
                    <a:gd name="T10" fmla="*/ 117 w 2327"/>
                    <a:gd name="T11" fmla="*/ 261 h 3513"/>
                    <a:gd name="T12" fmla="*/ 143 w 2327"/>
                    <a:gd name="T13" fmla="*/ 189 h 3513"/>
                    <a:gd name="T14" fmla="*/ 146 w 2327"/>
                    <a:gd name="T15" fmla="*/ 113 h 3513"/>
                    <a:gd name="T16" fmla="*/ 133 w 2327"/>
                    <a:gd name="T17" fmla="*/ 52 h 3513"/>
                    <a:gd name="T18" fmla="*/ 98 w 2327"/>
                    <a:gd name="T19" fmla="*/ 9 h 3513"/>
                    <a:gd name="T20" fmla="*/ 51 w 2327"/>
                    <a:gd name="T21" fmla="*/ 9 h 35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27"/>
                    <a:gd name="T34" fmla="*/ 0 h 3513"/>
                    <a:gd name="T35" fmla="*/ 2327 w 2327"/>
                    <a:gd name="T36" fmla="*/ 3513 h 35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27" h="3513">
                      <a:moveTo>
                        <a:pt x="795" y="108"/>
                      </a:moveTo>
                      <a:cubicBezTo>
                        <a:pt x="575" y="216"/>
                        <a:pt x="337" y="466"/>
                        <a:pt x="210" y="753"/>
                      </a:cubicBezTo>
                      <a:cubicBezTo>
                        <a:pt x="83" y="1040"/>
                        <a:pt x="0" y="1473"/>
                        <a:pt x="30" y="1833"/>
                      </a:cubicBezTo>
                      <a:cubicBezTo>
                        <a:pt x="60" y="2193"/>
                        <a:pt x="210" y="2643"/>
                        <a:pt x="390" y="2913"/>
                      </a:cubicBezTo>
                      <a:cubicBezTo>
                        <a:pt x="570" y="3183"/>
                        <a:pt x="870" y="3393"/>
                        <a:pt x="1110" y="3453"/>
                      </a:cubicBezTo>
                      <a:cubicBezTo>
                        <a:pt x="1350" y="3513"/>
                        <a:pt x="1640" y="3453"/>
                        <a:pt x="1830" y="3273"/>
                      </a:cubicBezTo>
                      <a:cubicBezTo>
                        <a:pt x="2020" y="3093"/>
                        <a:pt x="2173" y="2683"/>
                        <a:pt x="2250" y="2373"/>
                      </a:cubicBezTo>
                      <a:cubicBezTo>
                        <a:pt x="2327" y="2063"/>
                        <a:pt x="2322" y="1700"/>
                        <a:pt x="2295" y="1413"/>
                      </a:cubicBezTo>
                      <a:cubicBezTo>
                        <a:pt x="2268" y="1126"/>
                        <a:pt x="2212" y="865"/>
                        <a:pt x="2085" y="648"/>
                      </a:cubicBezTo>
                      <a:cubicBezTo>
                        <a:pt x="1958" y="431"/>
                        <a:pt x="1745" y="198"/>
                        <a:pt x="1530" y="108"/>
                      </a:cubicBezTo>
                      <a:cubicBezTo>
                        <a:pt x="1315" y="18"/>
                        <a:pt x="1015" y="0"/>
                        <a:pt x="795" y="108"/>
                      </a:cubicBezTo>
                      <a:close/>
                    </a:path>
                  </a:pathLst>
                </a:custGeom>
                <a:gradFill rotWithShape="1">
                  <a:gsLst>
                    <a:gs pos="0">
                      <a:srgbClr val="765E76"/>
                    </a:gs>
                    <a:gs pos="50000">
                      <a:srgbClr val="FFCCFF"/>
                    </a:gs>
                    <a:gs pos="100000">
                      <a:srgbClr val="765E76"/>
                    </a:gs>
                  </a:gsLst>
                  <a:lin ang="0" scaled="1"/>
                </a:gradFill>
                <a:ln w="9525">
                  <a:solidFill>
                    <a:srgbClr val="000000"/>
                  </a:solidFill>
                  <a:round/>
                  <a:headEnd/>
                  <a:tailEnd/>
                </a:ln>
              </p:spPr>
              <p:txBody>
                <a:bodyPr/>
                <a:lstStyle/>
                <a:p>
                  <a:endParaRPr lang="en-US"/>
                </a:p>
              </p:txBody>
            </p:sp>
            <p:grpSp>
              <p:nvGrpSpPr>
                <p:cNvPr id="18" name="Group 202">
                  <a:extLst>
                    <a:ext uri="{FF2B5EF4-FFF2-40B4-BE49-F238E27FC236}">
                      <a16:creationId xmlns:a16="http://schemas.microsoft.com/office/drawing/2014/main" id="{663D6723-B16C-BE73-0FFF-EBDC091C183F}"/>
                    </a:ext>
                  </a:extLst>
                </p:cNvPr>
                <p:cNvGrpSpPr>
                  <a:grpSpLocks/>
                </p:cNvGrpSpPr>
                <p:nvPr/>
              </p:nvGrpSpPr>
              <p:grpSpPr bwMode="auto">
                <a:xfrm>
                  <a:off x="1548" y="1320"/>
                  <a:ext cx="594" cy="243"/>
                  <a:chOff x="7612" y="2355"/>
                  <a:chExt cx="1486" cy="563"/>
                </a:xfrm>
              </p:grpSpPr>
              <p:sp>
                <p:nvSpPr>
                  <p:cNvPr id="23627" name="Freeform 203">
                    <a:extLst>
                      <a:ext uri="{FF2B5EF4-FFF2-40B4-BE49-F238E27FC236}">
                        <a16:creationId xmlns:a16="http://schemas.microsoft.com/office/drawing/2014/main" id="{7D62E922-9274-478C-8F0A-9B0D9D87162A}"/>
                      </a:ext>
                    </a:extLst>
                  </p:cNvPr>
                  <p:cNvSpPr>
                    <a:spLocks/>
                  </p:cNvSpPr>
                  <p:nvPr/>
                </p:nvSpPr>
                <p:spPr bwMode="auto">
                  <a:xfrm>
                    <a:off x="7612" y="2438"/>
                    <a:ext cx="608" cy="480"/>
                  </a:xfrm>
                  <a:custGeom>
                    <a:avLst/>
                    <a:gdLst>
                      <a:gd name="T0" fmla="*/ 413 w 608"/>
                      <a:gd name="T1" fmla="*/ 22 h 480"/>
                      <a:gd name="T2" fmla="*/ 153 w 608"/>
                      <a:gd name="T3" fmla="*/ 166 h 480"/>
                      <a:gd name="T4" fmla="*/ 8 w 608"/>
                      <a:gd name="T5" fmla="*/ 352 h 480"/>
                      <a:gd name="T6" fmla="*/ 203 w 608"/>
                      <a:gd name="T7" fmla="*/ 472 h 480"/>
                      <a:gd name="T8" fmla="*/ 573 w 608"/>
                      <a:gd name="T9" fmla="*/ 301 h 480"/>
                      <a:gd name="T10" fmla="*/ 413 w 608"/>
                      <a:gd name="T11" fmla="*/ 22 h 480"/>
                      <a:gd name="T12" fmla="*/ 0 60000 65536"/>
                      <a:gd name="T13" fmla="*/ 0 60000 65536"/>
                      <a:gd name="T14" fmla="*/ 0 60000 65536"/>
                      <a:gd name="T15" fmla="*/ 0 60000 65536"/>
                      <a:gd name="T16" fmla="*/ 0 60000 65536"/>
                      <a:gd name="T17" fmla="*/ 0 60000 65536"/>
                      <a:gd name="T18" fmla="*/ 0 w 608"/>
                      <a:gd name="T19" fmla="*/ 0 h 480"/>
                      <a:gd name="T20" fmla="*/ 608 w 608"/>
                      <a:gd name="T21" fmla="*/ 480 h 480"/>
                    </a:gdLst>
                    <a:ahLst/>
                    <a:cxnLst>
                      <a:cxn ang="T12">
                        <a:pos x="T0" y="T1"/>
                      </a:cxn>
                      <a:cxn ang="T13">
                        <a:pos x="T2" y="T3"/>
                      </a:cxn>
                      <a:cxn ang="T14">
                        <a:pos x="T4" y="T5"/>
                      </a:cxn>
                      <a:cxn ang="T15">
                        <a:pos x="T6" y="T7"/>
                      </a:cxn>
                      <a:cxn ang="T16">
                        <a:pos x="T8" y="T9"/>
                      </a:cxn>
                      <a:cxn ang="T17">
                        <a:pos x="T10" y="T11"/>
                      </a:cxn>
                    </a:cxnLst>
                    <a:rect l="T18" t="T19" r="T20" b="T21"/>
                    <a:pathLst>
                      <a:path w="608" h="480">
                        <a:moveTo>
                          <a:pt x="413" y="22"/>
                        </a:moveTo>
                        <a:cubicBezTo>
                          <a:pt x="343" y="0"/>
                          <a:pt x="220" y="111"/>
                          <a:pt x="153" y="166"/>
                        </a:cubicBezTo>
                        <a:cubicBezTo>
                          <a:pt x="86" y="221"/>
                          <a:pt x="0" y="301"/>
                          <a:pt x="8" y="352"/>
                        </a:cubicBezTo>
                        <a:cubicBezTo>
                          <a:pt x="16" y="403"/>
                          <a:pt x="109" y="480"/>
                          <a:pt x="203" y="472"/>
                        </a:cubicBezTo>
                        <a:cubicBezTo>
                          <a:pt x="297" y="464"/>
                          <a:pt x="538" y="376"/>
                          <a:pt x="573" y="301"/>
                        </a:cubicBezTo>
                        <a:cubicBezTo>
                          <a:pt x="608" y="226"/>
                          <a:pt x="483" y="44"/>
                          <a:pt x="413" y="22"/>
                        </a:cubicBezTo>
                        <a:close/>
                      </a:path>
                    </a:pathLst>
                  </a:custGeom>
                  <a:solidFill>
                    <a:srgbClr val="FFFFFF"/>
                  </a:solidFill>
                  <a:ln w="9525">
                    <a:solidFill>
                      <a:srgbClr val="000000"/>
                    </a:solidFill>
                    <a:round/>
                    <a:headEnd/>
                    <a:tailEnd/>
                  </a:ln>
                </p:spPr>
                <p:txBody>
                  <a:bodyPr/>
                  <a:lstStyle/>
                  <a:p>
                    <a:endParaRPr lang="en-US"/>
                  </a:p>
                </p:txBody>
              </p:sp>
              <p:sp>
                <p:nvSpPr>
                  <p:cNvPr id="23628" name="Freeform 204">
                    <a:extLst>
                      <a:ext uri="{FF2B5EF4-FFF2-40B4-BE49-F238E27FC236}">
                        <a16:creationId xmlns:a16="http://schemas.microsoft.com/office/drawing/2014/main" id="{014B77C3-CAE4-DC94-DF73-BA7F07EF1164}"/>
                      </a:ext>
                    </a:extLst>
                  </p:cNvPr>
                  <p:cNvSpPr>
                    <a:spLocks/>
                  </p:cNvSpPr>
                  <p:nvPr/>
                </p:nvSpPr>
                <p:spPr bwMode="auto">
                  <a:xfrm>
                    <a:off x="8115" y="2355"/>
                    <a:ext cx="485" cy="511"/>
                  </a:xfrm>
                  <a:custGeom>
                    <a:avLst/>
                    <a:gdLst>
                      <a:gd name="T0" fmla="*/ 280 w 485"/>
                      <a:gd name="T1" fmla="*/ 0 h 511"/>
                      <a:gd name="T2" fmla="*/ 25 w 485"/>
                      <a:gd name="T3" fmla="*/ 84 h 511"/>
                      <a:gd name="T4" fmla="*/ 130 w 485"/>
                      <a:gd name="T5" fmla="*/ 444 h 511"/>
                      <a:gd name="T6" fmla="*/ 340 w 485"/>
                      <a:gd name="T7" fmla="*/ 459 h 511"/>
                      <a:gd name="T8" fmla="*/ 475 w 485"/>
                      <a:gd name="T9" fmla="*/ 129 h 511"/>
                      <a:gd name="T10" fmla="*/ 280 w 485"/>
                      <a:gd name="T11" fmla="*/ 0 h 511"/>
                      <a:gd name="T12" fmla="*/ 0 60000 65536"/>
                      <a:gd name="T13" fmla="*/ 0 60000 65536"/>
                      <a:gd name="T14" fmla="*/ 0 60000 65536"/>
                      <a:gd name="T15" fmla="*/ 0 60000 65536"/>
                      <a:gd name="T16" fmla="*/ 0 60000 65536"/>
                      <a:gd name="T17" fmla="*/ 0 60000 65536"/>
                      <a:gd name="T18" fmla="*/ 0 w 485"/>
                      <a:gd name="T19" fmla="*/ 0 h 511"/>
                      <a:gd name="T20" fmla="*/ 485 w 485"/>
                      <a:gd name="T21" fmla="*/ 511 h 511"/>
                    </a:gdLst>
                    <a:ahLst/>
                    <a:cxnLst>
                      <a:cxn ang="T12">
                        <a:pos x="T0" y="T1"/>
                      </a:cxn>
                      <a:cxn ang="T13">
                        <a:pos x="T2" y="T3"/>
                      </a:cxn>
                      <a:cxn ang="T14">
                        <a:pos x="T4" y="T5"/>
                      </a:cxn>
                      <a:cxn ang="T15">
                        <a:pos x="T6" y="T7"/>
                      </a:cxn>
                      <a:cxn ang="T16">
                        <a:pos x="T8" y="T9"/>
                      </a:cxn>
                      <a:cxn ang="T17">
                        <a:pos x="T10" y="T11"/>
                      </a:cxn>
                    </a:cxnLst>
                    <a:rect l="T18" t="T19" r="T20" b="T21"/>
                    <a:pathLst>
                      <a:path w="485" h="511">
                        <a:moveTo>
                          <a:pt x="280" y="0"/>
                        </a:moveTo>
                        <a:cubicBezTo>
                          <a:pt x="198" y="5"/>
                          <a:pt x="50" y="10"/>
                          <a:pt x="25" y="84"/>
                        </a:cubicBezTo>
                        <a:cubicBezTo>
                          <a:pt x="0" y="158"/>
                          <a:pt x="77" y="381"/>
                          <a:pt x="130" y="444"/>
                        </a:cubicBezTo>
                        <a:cubicBezTo>
                          <a:pt x="183" y="507"/>
                          <a:pt x="283" y="511"/>
                          <a:pt x="340" y="459"/>
                        </a:cubicBezTo>
                        <a:cubicBezTo>
                          <a:pt x="397" y="407"/>
                          <a:pt x="485" y="205"/>
                          <a:pt x="475" y="129"/>
                        </a:cubicBezTo>
                        <a:cubicBezTo>
                          <a:pt x="465" y="53"/>
                          <a:pt x="321" y="27"/>
                          <a:pt x="280" y="0"/>
                        </a:cubicBezTo>
                        <a:close/>
                      </a:path>
                    </a:pathLst>
                  </a:custGeom>
                  <a:solidFill>
                    <a:srgbClr val="FFFFFF"/>
                  </a:solidFill>
                  <a:ln w="9525">
                    <a:solidFill>
                      <a:srgbClr val="000000"/>
                    </a:solidFill>
                    <a:round/>
                    <a:headEnd/>
                    <a:tailEnd/>
                  </a:ln>
                </p:spPr>
                <p:txBody>
                  <a:bodyPr/>
                  <a:lstStyle/>
                  <a:p>
                    <a:endParaRPr lang="en-US"/>
                  </a:p>
                </p:txBody>
              </p:sp>
              <p:sp>
                <p:nvSpPr>
                  <p:cNvPr id="23629" name="Oval 205" descr="Granite">
                    <a:extLst>
                      <a:ext uri="{FF2B5EF4-FFF2-40B4-BE49-F238E27FC236}">
                        <a16:creationId xmlns:a16="http://schemas.microsoft.com/office/drawing/2014/main" id="{C97E285D-D720-7F22-B0D3-1DC49450D399}"/>
                      </a:ext>
                    </a:extLst>
                  </p:cNvPr>
                  <p:cNvSpPr>
                    <a:spLocks noChangeArrowheads="1"/>
                  </p:cNvSpPr>
                  <p:nvPr/>
                </p:nvSpPr>
                <p:spPr bwMode="auto">
                  <a:xfrm>
                    <a:off x="7825" y="2664"/>
                    <a:ext cx="130" cy="130"/>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30" name="Oval 206" descr="Granite">
                    <a:extLst>
                      <a:ext uri="{FF2B5EF4-FFF2-40B4-BE49-F238E27FC236}">
                        <a16:creationId xmlns:a16="http://schemas.microsoft.com/office/drawing/2014/main" id="{CA46594A-7D69-C2C2-33C1-27BADC2F9C69}"/>
                      </a:ext>
                    </a:extLst>
                  </p:cNvPr>
                  <p:cNvSpPr>
                    <a:spLocks noChangeArrowheads="1"/>
                  </p:cNvSpPr>
                  <p:nvPr/>
                </p:nvSpPr>
                <p:spPr bwMode="auto">
                  <a:xfrm>
                    <a:off x="8280" y="2559"/>
                    <a:ext cx="130" cy="130"/>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31" name="Freeform 207">
                    <a:extLst>
                      <a:ext uri="{FF2B5EF4-FFF2-40B4-BE49-F238E27FC236}">
                        <a16:creationId xmlns:a16="http://schemas.microsoft.com/office/drawing/2014/main" id="{2D2B90D6-08BE-1123-92C8-53A12362F4F4}"/>
                      </a:ext>
                    </a:extLst>
                  </p:cNvPr>
                  <p:cNvSpPr>
                    <a:spLocks/>
                  </p:cNvSpPr>
                  <p:nvPr/>
                </p:nvSpPr>
                <p:spPr bwMode="auto">
                  <a:xfrm flipH="1">
                    <a:off x="8490" y="2430"/>
                    <a:ext cx="608" cy="480"/>
                  </a:xfrm>
                  <a:custGeom>
                    <a:avLst/>
                    <a:gdLst>
                      <a:gd name="T0" fmla="*/ 413 w 608"/>
                      <a:gd name="T1" fmla="*/ 22 h 480"/>
                      <a:gd name="T2" fmla="*/ 153 w 608"/>
                      <a:gd name="T3" fmla="*/ 166 h 480"/>
                      <a:gd name="T4" fmla="*/ 8 w 608"/>
                      <a:gd name="T5" fmla="*/ 352 h 480"/>
                      <a:gd name="T6" fmla="*/ 203 w 608"/>
                      <a:gd name="T7" fmla="*/ 472 h 480"/>
                      <a:gd name="T8" fmla="*/ 573 w 608"/>
                      <a:gd name="T9" fmla="*/ 301 h 480"/>
                      <a:gd name="T10" fmla="*/ 413 w 608"/>
                      <a:gd name="T11" fmla="*/ 22 h 480"/>
                      <a:gd name="T12" fmla="*/ 0 60000 65536"/>
                      <a:gd name="T13" fmla="*/ 0 60000 65536"/>
                      <a:gd name="T14" fmla="*/ 0 60000 65536"/>
                      <a:gd name="T15" fmla="*/ 0 60000 65536"/>
                      <a:gd name="T16" fmla="*/ 0 60000 65536"/>
                      <a:gd name="T17" fmla="*/ 0 60000 65536"/>
                      <a:gd name="T18" fmla="*/ 0 w 608"/>
                      <a:gd name="T19" fmla="*/ 0 h 480"/>
                      <a:gd name="T20" fmla="*/ 608 w 608"/>
                      <a:gd name="T21" fmla="*/ 480 h 480"/>
                    </a:gdLst>
                    <a:ahLst/>
                    <a:cxnLst>
                      <a:cxn ang="T12">
                        <a:pos x="T0" y="T1"/>
                      </a:cxn>
                      <a:cxn ang="T13">
                        <a:pos x="T2" y="T3"/>
                      </a:cxn>
                      <a:cxn ang="T14">
                        <a:pos x="T4" y="T5"/>
                      </a:cxn>
                      <a:cxn ang="T15">
                        <a:pos x="T6" y="T7"/>
                      </a:cxn>
                      <a:cxn ang="T16">
                        <a:pos x="T8" y="T9"/>
                      </a:cxn>
                      <a:cxn ang="T17">
                        <a:pos x="T10" y="T11"/>
                      </a:cxn>
                    </a:cxnLst>
                    <a:rect l="T18" t="T19" r="T20" b="T21"/>
                    <a:pathLst>
                      <a:path w="608" h="480">
                        <a:moveTo>
                          <a:pt x="413" y="22"/>
                        </a:moveTo>
                        <a:cubicBezTo>
                          <a:pt x="343" y="0"/>
                          <a:pt x="220" y="111"/>
                          <a:pt x="153" y="166"/>
                        </a:cubicBezTo>
                        <a:cubicBezTo>
                          <a:pt x="86" y="221"/>
                          <a:pt x="0" y="301"/>
                          <a:pt x="8" y="352"/>
                        </a:cubicBezTo>
                        <a:cubicBezTo>
                          <a:pt x="16" y="403"/>
                          <a:pt x="109" y="480"/>
                          <a:pt x="203" y="472"/>
                        </a:cubicBezTo>
                        <a:cubicBezTo>
                          <a:pt x="297" y="464"/>
                          <a:pt x="538" y="376"/>
                          <a:pt x="573" y="301"/>
                        </a:cubicBezTo>
                        <a:cubicBezTo>
                          <a:pt x="608" y="226"/>
                          <a:pt x="483" y="44"/>
                          <a:pt x="413" y="22"/>
                        </a:cubicBezTo>
                        <a:close/>
                      </a:path>
                    </a:pathLst>
                  </a:custGeom>
                  <a:solidFill>
                    <a:srgbClr val="FFFFFF"/>
                  </a:solidFill>
                  <a:ln w="9525">
                    <a:solidFill>
                      <a:srgbClr val="000000"/>
                    </a:solidFill>
                    <a:round/>
                    <a:headEnd/>
                    <a:tailEnd/>
                  </a:ln>
                </p:spPr>
                <p:txBody>
                  <a:bodyPr/>
                  <a:lstStyle/>
                  <a:p>
                    <a:endParaRPr lang="en-US"/>
                  </a:p>
                </p:txBody>
              </p:sp>
              <p:sp>
                <p:nvSpPr>
                  <p:cNvPr id="23632" name="Oval 208" descr="Granite">
                    <a:extLst>
                      <a:ext uri="{FF2B5EF4-FFF2-40B4-BE49-F238E27FC236}">
                        <a16:creationId xmlns:a16="http://schemas.microsoft.com/office/drawing/2014/main" id="{1252F8B4-62E8-0BE4-4E84-C20E33A3CE3D}"/>
                      </a:ext>
                    </a:extLst>
                  </p:cNvPr>
                  <p:cNvSpPr>
                    <a:spLocks noChangeArrowheads="1"/>
                  </p:cNvSpPr>
                  <p:nvPr/>
                </p:nvSpPr>
                <p:spPr bwMode="auto">
                  <a:xfrm>
                    <a:off x="8788" y="2654"/>
                    <a:ext cx="130" cy="130"/>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nvGrpSpPr>
                <p:cNvPr id="19" name="Group 209">
                  <a:extLst>
                    <a:ext uri="{FF2B5EF4-FFF2-40B4-BE49-F238E27FC236}">
                      <a16:creationId xmlns:a16="http://schemas.microsoft.com/office/drawing/2014/main" id="{9EF1258D-76CF-F5CC-4AE5-4A31F5E15B32}"/>
                    </a:ext>
                  </a:extLst>
                </p:cNvPr>
                <p:cNvGrpSpPr>
                  <a:grpSpLocks/>
                </p:cNvGrpSpPr>
                <p:nvPr/>
              </p:nvGrpSpPr>
              <p:grpSpPr bwMode="auto">
                <a:xfrm>
                  <a:off x="1620" y="2568"/>
                  <a:ext cx="532" cy="244"/>
                  <a:chOff x="2587" y="3318"/>
                  <a:chExt cx="532" cy="244"/>
                </a:xfrm>
              </p:grpSpPr>
              <p:sp>
                <p:nvSpPr>
                  <p:cNvPr id="23622" name="Freeform 210">
                    <a:extLst>
                      <a:ext uri="{FF2B5EF4-FFF2-40B4-BE49-F238E27FC236}">
                        <a16:creationId xmlns:a16="http://schemas.microsoft.com/office/drawing/2014/main" id="{7F6B8C84-0D25-79EB-A2DC-8C2354EA24FF}"/>
                      </a:ext>
                    </a:extLst>
                  </p:cNvPr>
                  <p:cNvSpPr>
                    <a:spLocks/>
                  </p:cNvSpPr>
                  <p:nvPr/>
                </p:nvSpPr>
                <p:spPr bwMode="auto">
                  <a:xfrm>
                    <a:off x="2859" y="3318"/>
                    <a:ext cx="260" cy="244"/>
                  </a:xfrm>
                  <a:custGeom>
                    <a:avLst/>
                    <a:gdLst>
                      <a:gd name="T0" fmla="*/ 21 w 650"/>
                      <a:gd name="T1" fmla="*/ 39 h 566"/>
                      <a:gd name="T2" fmla="*/ 32 w 650"/>
                      <a:gd name="T3" fmla="*/ 29 h 566"/>
                      <a:gd name="T4" fmla="*/ 41 w 650"/>
                      <a:gd name="T5" fmla="*/ 11 h 566"/>
                      <a:gd name="T6" fmla="*/ 28 w 650"/>
                      <a:gd name="T7" fmla="*/ 2 h 566"/>
                      <a:gd name="T8" fmla="*/ 4 w 650"/>
                      <a:gd name="T9" fmla="*/ 21 h 566"/>
                      <a:gd name="T10" fmla="*/ 7 w 650"/>
                      <a:gd name="T11" fmla="*/ 42 h 566"/>
                      <a:gd name="T12" fmla="*/ 21 w 650"/>
                      <a:gd name="T13" fmla="*/ 39 h 566"/>
                      <a:gd name="T14" fmla="*/ 0 60000 65536"/>
                      <a:gd name="T15" fmla="*/ 0 60000 65536"/>
                      <a:gd name="T16" fmla="*/ 0 60000 65536"/>
                      <a:gd name="T17" fmla="*/ 0 60000 65536"/>
                      <a:gd name="T18" fmla="*/ 0 60000 65536"/>
                      <a:gd name="T19" fmla="*/ 0 60000 65536"/>
                      <a:gd name="T20" fmla="*/ 0 60000 65536"/>
                      <a:gd name="T21" fmla="*/ 0 w 650"/>
                      <a:gd name="T22" fmla="*/ 0 h 566"/>
                      <a:gd name="T23" fmla="*/ 650 w 650"/>
                      <a:gd name="T24" fmla="*/ 566 h 5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0" h="566">
                        <a:moveTo>
                          <a:pt x="325" y="484"/>
                        </a:moveTo>
                        <a:cubicBezTo>
                          <a:pt x="390" y="457"/>
                          <a:pt x="453" y="421"/>
                          <a:pt x="505" y="364"/>
                        </a:cubicBezTo>
                        <a:cubicBezTo>
                          <a:pt x="557" y="307"/>
                          <a:pt x="650" y="197"/>
                          <a:pt x="640" y="140"/>
                        </a:cubicBezTo>
                        <a:cubicBezTo>
                          <a:pt x="630" y="83"/>
                          <a:pt x="542" y="0"/>
                          <a:pt x="445" y="20"/>
                        </a:cubicBezTo>
                        <a:cubicBezTo>
                          <a:pt x="348" y="40"/>
                          <a:pt x="110" y="174"/>
                          <a:pt x="55" y="259"/>
                        </a:cubicBezTo>
                        <a:cubicBezTo>
                          <a:pt x="0" y="344"/>
                          <a:pt x="70" y="492"/>
                          <a:pt x="115" y="529"/>
                        </a:cubicBezTo>
                        <a:cubicBezTo>
                          <a:pt x="160" y="566"/>
                          <a:pt x="260" y="511"/>
                          <a:pt x="325" y="484"/>
                        </a:cubicBezTo>
                        <a:close/>
                      </a:path>
                    </a:pathLst>
                  </a:custGeom>
                  <a:solidFill>
                    <a:srgbClr val="FFFFFF"/>
                  </a:solidFill>
                  <a:ln w="9525">
                    <a:solidFill>
                      <a:srgbClr val="000000"/>
                    </a:solidFill>
                    <a:round/>
                    <a:headEnd/>
                    <a:tailEnd/>
                  </a:ln>
                </p:spPr>
                <p:txBody>
                  <a:bodyPr/>
                  <a:lstStyle/>
                  <a:p>
                    <a:endParaRPr lang="en-US"/>
                  </a:p>
                </p:txBody>
              </p:sp>
              <p:sp>
                <p:nvSpPr>
                  <p:cNvPr id="23623" name="Freeform 211">
                    <a:extLst>
                      <a:ext uri="{FF2B5EF4-FFF2-40B4-BE49-F238E27FC236}">
                        <a16:creationId xmlns:a16="http://schemas.microsoft.com/office/drawing/2014/main" id="{3C3E7920-4525-F426-4194-5955C54D5D83}"/>
                      </a:ext>
                    </a:extLst>
                  </p:cNvPr>
                  <p:cNvSpPr>
                    <a:spLocks/>
                  </p:cNvSpPr>
                  <p:nvPr/>
                </p:nvSpPr>
                <p:spPr bwMode="auto">
                  <a:xfrm>
                    <a:off x="2587" y="3321"/>
                    <a:ext cx="276" cy="225"/>
                  </a:xfrm>
                  <a:custGeom>
                    <a:avLst/>
                    <a:gdLst>
                      <a:gd name="T0" fmla="*/ 34 w 692"/>
                      <a:gd name="T1" fmla="*/ 42 h 521"/>
                      <a:gd name="T2" fmla="*/ 14 w 692"/>
                      <a:gd name="T3" fmla="*/ 31 h 521"/>
                      <a:gd name="T4" fmla="*/ 0 w 692"/>
                      <a:gd name="T5" fmla="*/ 11 h 521"/>
                      <a:gd name="T6" fmla="*/ 13 w 692"/>
                      <a:gd name="T7" fmla="*/ 1 h 521"/>
                      <a:gd name="T8" fmla="*/ 39 w 692"/>
                      <a:gd name="T9" fmla="*/ 20 h 521"/>
                      <a:gd name="T10" fmla="*/ 41 w 692"/>
                      <a:gd name="T11" fmla="*/ 38 h 521"/>
                      <a:gd name="T12" fmla="*/ 34 w 692"/>
                      <a:gd name="T13" fmla="*/ 42 h 521"/>
                      <a:gd name="T14" fmla="*/ 0 60000 65536"/>
                      <a:gd name="T15" fmla="*/ 0 60000 65536"/>
                      <a:gd name="T16" fmla="*/ 0 60000 65536"/>
                      <a:gd name="T17" fmla="*/ 0 60000 65536"/>
                      <a:gd name="T18" fmla="*/ 0 60000 65536"/>
                      <a:gd name="T19" fmla="*/ 0 60000 65536"/>
                      <a:gd name="T20" fmla="*/ 0 60000 65536"/>
                      <a:gd name="T21" fmla="*/ 0 w 692"/>
                      <a:gd name="T22" fmla="*/ 0 h 521"/>
                      <a:gd name="T23" fmla="*/ 692 w 692"/>
                      <a:gd name="T24" fmla="*/ 521 h 5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2" h="521">
                        <a:moveTo>
                          <a:pt x="527" y="521"/>
                        </a:moveTo>
                        <a:cubicBezTo>
                          <a:pt x="457" y="505"/>
                          <a:pt x="299" y="443"/>
                          <a:pt x="212" y="379"/>
                        </a:cubicBezTo>
                        <a:cubicBezTo>
                          <a:pt x="125" y="315"/>
                          <a:pt x="4" y="199"/>
                          <a:pt x="2" y="139"/>
                        </a:cubicBezTo>
                        <a:cubicBezTo>
                          <a:pt x="0" y="79"/>
                          <a:pt x="95" y="0"/>
                          <a:pt x="197" y="19"/>
                        </a:cubicBezTo>
                        <a:cubicBezTo>
                          <a:pt x="299" y="38"/>
                          <a:pt x="542" y="175"/>
                          <a:pt x="617" y="251"/>
                        </a:cubicBezTo>
                        <a:cubicBezTo>
                          <a:pt x="692" y="327"/>
                          <a:pt x="662" y="431"/>
                          <a:pt x="647" y="476"/>
                        </a:cubicBezTo>
                        <a:cubicBezTo>
                          <a:pt x="632" y="521"/>
                          <a:pt x="552" y="512"/>
                          <a:pt x="527" y="521"/>
                        </a:cubicBezTo>
                        <a:close/>
                      </a:path>
                    </a:pathLst>
                  </a:custGeom>
                  <a:solidFill>
                    <a:srgbClr val="FFFFFF"/>
                  </a:solidFill>
                  <a:ln w="9525">
                    <a:solidFill>
                      <a:srgbClr val="000000"/>
                    </a:solidFill>
                    <a:round/>
                    <a:headEnd/>
                    <a:tailEnd/>
                  </a:ln>
                </p:spPr>
                <p:txBody>
                  <a:bodyPr/>
                  <a:lstStyle/>
                  <a:p>
                    <a:endParaRPr lang="en-US"/>
                  </a:p>
                </p:txBody>
              </p:sp>
              <p:grpSp>
                <p:nvGrpSpPr>
                  <p:cNvPr id="20" name="Group 212">
                    <a:extLst>
                      <a:ext uri="{FF2B5EF4-FFF2-40B4-BE49-F238E27FC236}">
                        <a16:creationId xmlns:a16="http://schemas.microsoft.com/office/drawing/2014/main" id="{8AEFE7FD-EFF2-3390-34F3-36F6514039EA}"/>
                      </a:ext>
                    </a:extLst>
                  </p:cNvPr>
                  <p:cNvGrpSpPr>
                    <a:grpSpLocks/>
                  </p:cNvGrpSpPr>
                  <p:nvPr/>
                </p:nvGrpSpPr>
                <p:grpSpPr bwMode="auto">
                  <a:xfrm>
                    <a:off x="2749" y="3328"/>
                    <a:ext cx="191" cy="184"/>
                    <a:chOff x="2385" y="3364"/>
                    <a:chExt cx="191" cy="184"/>
                  </a:xfrm>
                </p:grpSpPr>
                <p:sp>
                  <p:nvSpPr>
                    <p:cNvPr id="23625" name="Freeform 213">
                      <a:extLst>
                        <a:ext uri="{FF2B5EF4-FFF2-40B4-BE49-F238E27FC236}">
                          <a16:creationId xmlns:a16="http://schemas.microsoft.com/office/drawing/2014/main" id="{E4DD1FC7-6216-6065-8411-D252FCB52926}"/>
                        </a:ext>
                      </a:extLst>
                    </p:cNvPr>
                    <p:cNvSpPr>
                      <a:spLocks/>
                    </p:cNvSpPr>
                    <p:nvPr/>
                  </p:nvSpPr>
                  <p:spPr bwMode="auto">
                    <a:xfrm>
                      <a:off x="2385" y="3364"/>
                      <a:ext cx="191" cy="184"/>
                    </a:xfrm>
                    <a:custGeom>
                      <a:avLst/>
                      <a:gdLst>
                        <a:gd name="T0" fmla="*/ 16 w 479"/>
                        <a:gd name="T1" fmla="*/ 32 h 426"/>
                        <a:gd name="T2" fmla="*/ 4 w 479"/>
                        <a:gd name="T3" fmla="*/ 26 h 426"/>
                        <a:gd name="T4" fmla="*/ 1 w 479"/>
                        <a:gd name="T5" fmla="*/ 16 h 426"/>
                        <a:gd name="T6" fmla="*/ 8 w 479"/>
                        <a:gd name="T7" fmla="*/ 4 h 426"/>
                        <a:gd name="T8" fmla="*/ 22 w 479"/>
                        <a:gd name="T9" fmla="*/ 3 h 426"/>
                        <a:gd name="T10" fmla="*/ 30 w 479"/>
                        <a:gd name="T11" fmla="*/ 18 h 426"/>
                        <a:gd name="T12" fmla="*/ 24 w 479"/>
                        <a:gd name="T13" fmla="*/ 32 h 426"/>
                        <a:gd name="T14" fmla="*/ 16 w 479"/>
                        <a:gd name="T15" fmla="*/ 32 h 426"/>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426"/>
                        <a:gd name="T26" fmla="*/ 479 w 479"/>
                        <a:gd name="T27" fmla="*/ 426 h 4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426">
                          <a:moveTo>
                            <a:pt x="249" y="404"/>
                          </a:moveTo>
                          <a:cubicBezTo>
                            <a:pt x="198" y="403"/>
                            <a:pt x="109" y="364"/>
                            <a:pt x="69" y="329"/>
                          </a:cubicBezTo>
                          <a:cubicBezTo>
                            <a:pt x="29" y="294"/>
                            <a:pt x="0" y="240"/>
                            <a:pt x="9" y="194"/>
                          </a:cubicBezTo>
                          <a:cubicBezTo>
                            <a:pt x="18" y="148"/>
                            <a:pt x="69" y="78"/>
                            <a:pt x="124" y="51"/>
                          </a:cubicBezTo>
                          <a:cubicBezTo>
                            <a:pt x="179" y="24"/>
                            <a:pt x="281" y="0"/>
                            <a:pt x="339" y="29"/>
                          </a:cubicBezTo>
                          <a:cubicBezTo>
                            <a:pt x="397" y="58"/>
                            <a:pt x="469" y="163"/>
                            <a:pt x="474" y="224"/>
                          </a:cubicBezTo>
                          <a:cubicBezTo>
                            <a:pt x="479" y="285"/>
                            <a:pt x="406" y="366"/>
                            <a:pt x="369" y="396"/>
                          </a:cubicBezTo>
                          <a:cubicBezTo>
                            <a:pt x="332" y="426"/>
                            <a:pt x="274" y="402"/>
                            <a:pt x="249" y="404"/>
                          </a:cubicBezTo>
                          <a:close/>
                        </a:path>
                      </a:pathLst>
                    </a:custGeom>
                    <a:solidFill>
                      <a:schemeClr val="bg1"/>
                    </a:solidFill>
                    <a:ln w="9525">
                      <a:solidFill>
                        <a:schemeClr val="tx1"/>
                      </a:solidFill>
                      <a:round/>
                      <a:headEnd/>
                      <a:tailEnd/>
                    </a:ln>
                  </p:spPr>
                  <p:txBody>
                    <a:bodyPr/>
                    <a:lstStyle/>
                    <a:p>
                      <a:endParaRPr lang="en-US"/>
                    </a:p>
                  </p:txBody>
                </p:sp>
                <p:sp>
                  <p:nvSpPr>
                    <p:cNvPr id="23626" name="Oval 214">
                      <a:extLst>
                        <a:ext uri="{FF2B5EF4-FFF2-40B4-BE49-F238E27FC236}">
                          <a16:creationId xmlns:a16="http://schemas.microsoft.com/office/drawing/2014/main" id="{240B14C7-E580-70B6-A06B-59E32B625B44}"/>
                        </a:ext>
                      </a:extLst>
                    </p:cNvPr>
                    <p:cNvSpPr>
                      <a:spLocks noChangeArrowheads="1"/>
                    </p:cNvSpPr>
                    <p:nvPr/>
                  </p:nvSpPr>
                  <p:spPr bwMode="auto">
                    <a:xfrm flipV="1">
                      <a:off x="2448" y="3408"/>
                      <a:ext cx="86" cy="92"/>
                    </a:xfrm>
                    <a:prstGeom prst="ellipse">
                      <a:avLst/>
                    </a:prstGeom>
                    <a:gradFill rotWithShape="1">
                      <a:gsLst>
                        <a:gs pos="0">
                          <a:srgbClr val="761800"/>
                        </a:gs>
                        <a:gs pos="100000">
                          <a:srgbClr val="FF33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grpSp>
          <p:sp>
            <p:nvSpPr>
              <p:cNvPr id="23618" name="Freeform 215">
                <a:extLst>
                  <a:ext uri="{FF2B5EF4-FFF2-40B4-BE49-F238E27FC236}">
                    <a16:creationId xmlns:a16="http://schemas.microsoft.com/office/drawing/2014/main" id="{CA33C579-D95A-94EA-21D0-CAC6F5E15B64}"/>
                  </a:ext>
                </a:extLst>
              </p:cNvPr>
              <p:cNvSpPr>
                <a:spLocks/>
              </p:cNvSpPr>
              <p:nvPr/>
            </p:nvSpPr>
            <p:spPr bwMode="auto">
              <a:xfrm>
                <a:off x="1766" y="1940"/>
                <a:ext cx="236" cy="247"/>
              </a:xfrm>
              <a:custGeom>
                <a:avLst/>
                <a:gdLst>
                  <a:gd name="T0" fmla="*/ 1 w 592"/>
                  <a:gd name="T1" fmla="*/ 16 h 584"/>
                  <a:gd name="T2" fmla="*/ 7 w 592"/>
                  <a:gd name="T3" fmla="*/ 41 h 584"/>
                  <a:gd name="T4" fmla="*/ 32 w 592"/>
                  <a:gd name="T5" fmla="*/ 37 h 584"/>
                  <a:gd name="T6" fmla="*/ 34 w 592"/>
                  <a:gd name="T7" fmla="*/ 10 h 584"/>
                  <a:gd name="T8" fmla="*/ 14 w 592"/>
                  <a:gd name="T9" fmla="*/ 1 h 584"/>
                  <a:gd name="T10" fmla="*/ 1 w 592"/>
                  <a:gd name="T11" fmla="*/ 16 h 584"/>
                  <a:gd name="T12" fmla="*/ 0 60000 65536"/>
                  <a:gd name="T13" fmla="*/ 0 60000 65536"/>
                  <a:gd name="T14" fmla="*/ 0 60000 65536"/>
                  <a:gd name="T15" fmla="*/ 0 60000 65536"/>
                  <a:gd name="T16" fmla="*/ 0 60000 65536"/>
                  <a:gd name="T17" fmla="*/ 0 60000 65536"/>
                  <a:gd name="T18" fmla="*/ 0 w 592"/>
                  <a:gd name="T19" fmla="*/ 0 h 584"/>
                  <a:gd name="T20" fmla="*/ 592 w 592"/>
                  <a:gd name="T21" fmla="*/ 584 h 584"/>
                </a:gdLst>
                <a:ahLst/>
                <a:cxnLst>
                  <a:cxn ang="T12">
                    <a:pos x="T0" y="T1"/>
                  </a:cxn>
                  <a:cxn ang="T13">
                    <a:pos x="T2" y="T3"/>
                  </a:cxn>
                  <a:cxn ang="T14">
                    <a:pos x="T4" y="T5"/>
                  </a:cxn>
                  <a:cxn ang="T15">
                    <a:pos x="T6" y="T7"/>
                  </a:cxn>
                  <a:cxn ang="T16">
                    <a:pos x="T8" y="T9"/>
                  </a:cxn>
                  <a:cxn ang="T17">
                    <a:pos x="T10" y="T11"/>
                  </a:cxn>
                </a:cxnLst>
                <a:rect l="T18" t="T19" r="T20" b="T21"/>
                <a:pathLst>
                  <a:path w="592" h="584">
                    <a:moveTo>
                      <a:pt x="17" y="207"/>
                    </a:moveTo>
                    <a:cubicBezTo>
                      <a:pt x="0" y="294"/>
                      <a:pt x="25" y="490"/>
                      <a:pt x="107" y="537"/>
                    </a:cubicBezTo>
                    <a:cubicBezTo>
                      <a:pt x="189" y="584"/>
                      <a:pt x="439" y="560"/>
                      <a:pt x="512" y="492"/>
                    </a:cubicBezTo>
                    <a:cubicBezTo>
                      <a:pt x="585" y="424"/>
                      <a:pt x="592" y="212"/>
                      <a:pt x="542" y="132"/>
                    </a:cubicBezTo>
                    <a:cubicBezTo>
                      <a:pt x="492" y="52"/>
                      <a:pt x="299" y="0"/>
                      <a:pt x="212" y="12"/>
                    </a:cubicBezTo>
                    <a:cubicBezTo>
                      <a:pt x="125" y="24"/>
                      <a:pt x="34" y="120"/>
                      <a:pt x="17" y="207"/>
                    </a:cubicBezTo>
                    <a:close/>
                  </a:path>
                </a:pathLst>
              </a:custGeom>
              <a:gradFill rotWithShape="1">
                <a:gsLst>
                  <a:gs pos="0">
                    <a:srgbClr val="FFFF00"/>
                  </a:gs>
                  <a:gs pos="100000">
                    <a:srgbClr val="767600"/>
                  </a:gs>
                </a:gsLst>
                <a:lin ang="5400000" scaled="1"/>
              </a:gradFill>
              <a:ln w="9525">
                <a:solidFill>
                  <a:srgbClr val="FFCC00"/>
                </a:solidFill>
                <a:round/>
                <a:headEnd/>
                <a:tailEnd/>
              </a:ln>
            </p:spPr>
            <p:txBody>
              <a:bodyPr/>
              <a:lstStyle/>
              <a:p>
                <a:endParaRPr lang="en-US"/>
              </a:p>
            </p:txBody>
          </p:sp>
        </p:grpSp>
        <p:sp>
          <p:nvSpPr>
            <p:cNvPr id="23615" name="Oval 216" descr="Granite">
              <a:extLst>
                <a:ext uri="{FF2B5EF4-FFF2-40B4-BE49-F238E27FC236}">
                  <a16:creationId xmlns:a16="http://schemas.microsoft.com/office/drawing/2014/main" id="{870E6DEE-880E-9EBC-D7F2-DACC3EEF96FF}"/>
                </a:ext>
              </a:extLst>
            </p:cNvPr>
            <p:cNvSpPr>
              <a:spLocks noChangeArrowheads="1"/>
            </p:cNvSpPr>
            <p:nvPr/>
          </p:nvSpPr>
          <p:spPr bwMode="auto">
            <a:xfrm flipV="1">
              <a:off x="1667" y="2616"/>
              <a:ext cx="52" cy="56"/>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3616" name="Oval 217" descr="Granite">
              <a:extLst>
                <a:ext uri="{FF2B5EF4-FFF2-40B4-BE49-F238E27FC236}">
                  <a16:creationId xmlns:a16="http://schemas.microsoft.com/office/drawing/2014/main" id="{E643E736-2BB8-3029-C490-D89D843B5DF4}"/>
                </a:ext>
              </a:extLst>
            </p:cNvPr>
            <p:cNvSpPr>
              <a:spLocks noChangeArrowheads="1"/>
            </p:cNvSpPr>
            <p:nvPr/>
          </p:nvSpPr>
          <p:spPr bwMode="auto">
            <a:xfrm flipV="1">
              <a:off x="2051" y="2621"/>
              <a:ext cx="52" cy="56"/>
            </a:xfrm>
            <a:prstGeom prst="ellipse">
              <a:avLst/>
            </a:prstGeom>
            <a:blipFill dpi="0" rotWithShape="1">
              <a:blip r:embed="rId2"/>
              <a:srcRect/>
              <a:tile tx="0" ty="0" sx="100000" sy="100000" flip="none" algn="tl"/>
            </a:blip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nvGrpSpPr>
          <p:cNvPr id="21" name="Group 218">
            <a:extLst>
              <a:ext uri="{FF2B5EF4-FFF2-40B4-BE49-F238E27FC236}">
                <a16:creationId xmlns:a16="http://schemas.microsoft.com/office/drawing/2014/main" id="{ED8BC3A8-EA62-8A8F-1614-5671D2D89293}"/>
              </a:ext>
            </a:extLst>
          </p:cNvPr>
          <p:cNvGrpSpPr>
            <a:grpSpLocks/>
          </p:cNvGrpSpPr>
          <p:nvPr/>
        </p:nvGrpSpPr>
        <p:grpSpPr bwMode="auto">
          <a:xfrm>
            <a:off x="5146675" y="3787775"/>
            <a:ext cx="236538" cy="266700"/>
            <a:chOff x="1809" y="2932"/>
            <a:chExt cx="191" cy="184"/>
          </a:xfrm>
        </p:grpSpPr>
        <p:sp>
          <p:nvSpPr>
            <p:cNvPr id="23612" name="Freeform 219">
              <a:extLst>
                <a:ext uri="{FF2B5EF4-FFF2-40B4-BE49-F238E27FC236}">
                  <a16:creationId xmlns:a16="http://schemas.microsoft.com/office/drawing/2014/main" id="{AAF20869-22B3-42A1-C1F2-B272C9222140}"/>
                </a:ext>
              </a:extLst>
            </p:cNvPr>
            <p:cNvSpPr>
              <a:spLocks/>
            </p:cNvSpPr>
            <p:nvPr/>
          </p:nvSpPr>
          <p:spPr bwMode="auto">
            <a:xfrm>
              <a:off x="1809" y="2932"/>
              <a:ext cx="191" cy="184"/>
            </a:xfrm>
            <a:custGeom>
              <a:avLst/>
              <a:gdLst>
                <a:gd name="T0" fmla="*/ 16 w 479"/>
                <a:gd name="T1" fmla="*/ 32 h 426"/>
                <a:gd name="T2" fmla="*/ 4 w 479"/>
                <a:gd name="T3" fmla="*/ 26 h 426"/>
                <a:gd name="T4" fmla="*/ 1 w 479"/>
                <a:gd name="T5" fmla="*/ 16 h 426"/>
                <a:gd name="T6" fmla="*/ 8 w 479"/>
                <a:gd name="T7" fmla="*/ 4 h 426"/>
                <a:gd name="T8" fmla="*/ 22 w 479"/>
                <a:gd name="T9" fmla="*/ 3 h 426"/>
                <a:gd name="T10" fmla="*/ 30 w 479"/>
                <a:gd name="T11" fmla="*/ 18 h 426"/>
                <a:gd name="T12" fmla="*/ 24 w 479"/>
                <a:gd name="T13" fmla="*/ 32 h 426"/>
                <a:gd name="T14" fmla="*/ 16 w 479"/>
                <a:gd name="T15" fmla="*/ 32 h 426"/>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426"/>
                <a:gd name="T26" fmla="*/ 479 w 479"/>
                <a:gd name="T27" fmla="*/ 426 h 4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426">
                  <a:moveTo>
                    <a:pt x="249" y="404"/>
                  </a:moveTo>
                  <a:cubicBezTo>
                    <a:pt x="198" y="403"/>
                    <a:pt x="109" y="364"/>
                    <a:pt x="69" y="329"/>
                  </a:cubicBezTo>
                  <a:cubicBezTo>
                    <a:pt x="29" y="294"/>
                    <a:pt x="0" y="240"/>
                    <a:pt x="9" y="194"/>
                  </a:cubicBezTo>
                  <a:cubicBezTo>
                    <a:pt x="18" y="148"/>
                    <a:pt x="69" y="78"/>
                    <a:pt x="124" y="51"/>
                  </a:cubicBezTo>
                  <a:cubicBezTo>
                    <a:pt x="179" y="24"/>
                    <a:pt x="281" y="0"/>
                    <a:pt x="339" y="29"/>
                  </a:cubicBezTo>
                  <a:cubicBezTo>
                    <a:pt x="397" y="58"/>
                    <a:pt x="469" y="163"/>
                    <a:pt x="474" y="224"/>
                  </a:cubicBezTo>
                  <a:cubicBezTo>
                    <a:pt x="479" y="285"/>
                    <a:pt x="406" y="366"/>
                    <a:pt x="369" y="396"/>
                  </a:cubicBezTo>
                  <a:cubicBezTo>
                    <a:pt x="332" y="426"/>
                    <a:pt x="274" y="402"/>
                    <a:pt x="249" y="404"/>
                  </a:cubicBezTo>
                  <a:close/>
                </a:path>
              </a:pathLst>
            </a:custGeom>
            <a:gradFill rotWithShape="1">
              <a:gsLst>
                <a:gs pos="0">
                  <a:srgbClr val="FFFF00"/>
                </a:gs>
                <a:gs pos="100000">
                  <a:srgbClr val="767600"/>
                </a:gs>
              </a:gsLst>
              <a:lin ang="5400000" scaled="1"/>
            </a:gradFill>
            <a:ln w="9525">
              <a:solidFill>
                <a:srgbClr val="FFCC00"/>
              </a:solidFill>
              <a:round/>
              <a:headEnd/>
              <a:tailEnd/>
            </a:ln>
          </p:spPr>
          <p:txBody>
            <a:bodyPr/>
            <a:lstStyle/>
            <a:p>
              <a:endParaRPr lang="en-US"/>
            </a:p>
          </p:txBody>
        </p:sp>
        <p:sp>
          <p:nvSpPr>
            <p:cNvPr id="23613" name="Oval 220">
              <a:extLst>
                <a:ext uri="{FF2B5EF4-FFF2-40B4-BE49-F238E27FC236}">
                  <a16:creationId xmlns:a16="http://schemas.microsoft.com/office/drawing/2014/main" id="{46FE0C1A-3D72-2212-7EFB-E50A74EAF314}"/>
                </a:ext>
              </a:extLst>
            </p:cNvPr>
            <p:cNvSpPr>
              <a:spLocks noChangeArrowheads="1"/>
            </p:cNvSpPr>
            <p:nvPr/>
          </p:nvSpPr>
          <p:spPr bwMode="auto">
            <a:xfrm flipV="1">
              <a:off x="1871" y="2964"/>
              <a:ext cx="86" cy="92"/>
            </a:xfrm>
            <a:prstGeom prst="ellipse">
              <a:avLst/>
            </a:prstGeom>
            <a:gradFill rotWithShape="1">
              <a:gsLst>
                <a:gs pos="0">
                  <a:srgbClr val="761800"/>
                </a:gs>
                <a:gs pos="100000">
                  <a:srgbClr val="FF33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sp>
        <p:nvSpPr>
          <p:cNvPr id="117981" name="Line 221">
            <a:extLst>
              <a:ext uri="{FF2B5EF4-FFF2-40B4-BE49-F238E27FC236}">
                <a16:creationId xmlns:a16="http://schemas.microsoft.com/office/drawing/2014/main" id="{DC47B519-BBCB-BD67-A782-F622863A5ECB}"/>
              </a:ext>
            </a:extLst>
          </p:cNvPr>
          <p:cNvSpPr>
            <a:spLocks noChangeShapeType="1"/>
          </p:cNvSpPr>
          <p:nvPr/>
        </p:nvSpPr>
        <p:spPr bwMode="auto">
          <a:xfrm flipH="1">
            <a:off x="5334000" y="2911475"/>
            <a:ext cx="1257300" cy="60325"/>
          </a:xfrm>
          <a:prstGeom prst="line">
            <a:avLst/>
          </a:prstGeom>
          <a:noFill/>
          <a:ln w="38100">
            <a:solidFill>
              <a:srgbClr val="0033C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7982" name="Line 222">
            <a:extLst>
              <a:ext uri="{FF2B5EF4-FFF2-40B4-BE49-F238E27FC236}">
                <a16:creationId xmlns:a16="http://schemas.microsoft.com/office/drawing/2014/main" id="{38BE2383-D9F8-73FB-9A6C-14F9666F9D08}"/>
              </a:ext>
            </a:extLst>
          </p:cNvPr>
          <p:cNvSpPr>
            <a:spLocks noChangeShapeType="1"/>
          </p:cNvSpPr>
          <p:nvPr/>
        </p:nvSpPr>
        <p:spPr bwMode="auto">
          <a:xfrm flipH="1">
            <a:off x="5334000" y="3825875"/>
            <a:ext cx="1457325" cy="60325"/>
          </a:xfrm>
          <a:prstGeom prst="line">
            <a:avLst/>
          </a:prstGeom>
          <a:noFill/>
          <a:ln w="38100">
            <a:solidFill>
              <a:srgbClr val="0033C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7984" name="Text Box 9">
            <a:extLst>
              <a:ext uri="{FF2B5EF4-FFF2-40B4-BE49-F238E27FC236}">
                <a16:creationId xmlns:a16="http://schemas.microsoft.com/office/drawing/2014/main" id="{BFA85A3B-F602-9C2A-B85B-0B09B4EBA3A1}"/>
              </a:ext>
            </a:extLst>
          </p:cNvPr>
          <p:cNvSpPr txBox="1">
            <a:spLocks noChangeArrowheads="1"/>
          </p:cNvSpPr>
          <p:nvPr/>
        </p:nvSpPr>
        <p:spPr bwMode="auto">
          <a:xfrm>
            <a:off x="6248400" y="4343400"/>
            <a:ext cx="14890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000" dirty="0" err="1" smtClean="0"/>
              <a:t>Giao</a:t>
            </a:r>
            <a:r>
              <a:rPr lang="en-US" altLang="vi-VN" sz="2000" dirty="0" smtClean="0"/>
              <a:t> </a:t>
            </a:r>
            <a:r>
              <a:rPr lang="en-US" altLang="vi-VN" sz="2000" dirty="0" err="1" smtClean="0"/>
              <a:t>tử</a:t>
            </a:r>
            <a:r>
              <a:rPr lang="en-US" altLang="vi-VN" sz="2000" dirty="0" smtClean="0"/>
              <a:t> </a:t>
            </a:r>
            <a:r>
              <a:rPr lang="en-US" altLang="vi-VN" sz="2000" dirty="0" err="1" smtClean="0"/>
              <a:t>cái</a:t>
            </a:r>
            <a:r>
              <a:rPr lang="en-US" altLang="vi-VN" sz="2000" dirty="0" smtClean="0"/>
              <a:t>   </a:t>
            </a:r>
            <a:endParaRPr lang="en-US" altLang="vi-VN" sz="2000" dirty="0">
              <a:solidFill>
                <a:srgbClr val="0066FF"/>
              </a:solidFill>
            </a:endParaRPr>
          </a:p>
        </p:txBody>
      </p:sp>
      <p:sp>
        <p:nvSpPr>
          <p:cNvPr id="117985" name="Text Box 10">
            <a:extLst>
              <a:ext uri="{FF2B5EF4-FFF2-40B4-BE49-F238E27FC236}">
                <a16:creationId xmlns:a16="http://schemas.microsoft.com/office/drawing/2014/main" id="{F71F53BA-D5FD-1F58-BB2D-B27D75F60AFE}"/>
              </a:ext>
            </a:extLst>
          </p:cNvPr>
          <p:cNvSpPr txBox="1">
            <a:spLocks noChangeArrowheads="1"/>
          </p:cNvSpPr>
          <p:nvPr/>
        </p:nvSpPr>
        <p:spPr bwMode="auto">
          <a:xfrm>
            <a:off x="7772400" y="4351338"/>
            <a:ext cx="1371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000" dirty="0" err="1" smtClean="0"/>
              <a:t>giao</a:t>
            </a:r>
            <a:r>
              <a:rPr lang="en-US" altLang="vi-VN" sz="2000" dirty="0" smtClean="0"/>
              <a:t> </a:t>
            </a:r>
            <a:r>
              <a:rPr lang="en-US" altLang="vi-VN" sz="2000" dirty="0" err="1"/>
              <a:t>tử</a:t>
            </a:r>
            <a:r>
              <a:rPr lang="en-US" altLang="vi-VN" sz="2000" dirty="0"/>
              <a:t> đực </a:t>
            </a:r>
          </a:p>
        </p:txBody>
      </p:sp>
      <p:sp>
        <p:nvSpPr>
          <p:cNvPr id="117986" name="Line 226">
            <a:extLst>
              <a:ext uri="{FF2B5EF4-FFF2-40B4-BE49-F238E27FC236}">
                <a16:creationId xmlns:a16="http://schemas.microsoft.com/office/drawing/2014/main" id="{BF8AF99B-4DE5-2602-2AA9-658AC43325C9}"/>
              </a:ext>
            </a:extLst>
          </p:cNvPr>
          <p:cNvSpPr>
            <a:spLocks noChangeShapeType="1"/>
          </p:cNvSpPr>
          <p:nvPr/>
        </p:nvSpPr>
        <p:spPr bwMode="auto">
          <a:xfrm>
            <a:off x="6916738" y="1371600"/>
            <a:ext cx="9525" cy="1303338"/>
          </a:xfrm>
          <a:prstGeom prst="line">
            <a:avLst/>
          </a:prstGeom>
          <a:noFill/>
          <a:ln w="12700">
            <a:solidFill>
              <a:srgbClr val="2016E4"/>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7987" name="Line 227">
            <a:extLst>
              <a:ext uri="{FF2B5EF4-FFF2-40B4-BE49-F238E27FC236}">
                <a16:creationId xmlns:a16="http://schemas.microsoft.com/office/drawing/2014/main" id="{193BE49B-EA77-7AD3-F88C-FEA1E86312E3}"/>
              </a:ext>
            </a:extLst>
          </p:cNvPr>
          <p:cNvSpPr>
            <a:spLocks noChangeShapeType="1"/>
          </p:cNvSpPr>
          <p:nvPr/>
        </p:nvSpPr>
        <p:spPr bwMode="auto">
          <a:xfrm flipV="1">
            <a:off x="6954838" y="3810000"/>
            <a:ext cx="44450" cy="609600"/>
          </a:xfrm>
          <a:prstGeom prst="line">
            <a:avLst/>
          </a:prstGeom>
          <a:noFill/>
          <a:ln w="12700">
            <a:solidFill>
              <a:srgbClr val="2016E4"/>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7988" name="Line 228">
            <a:extLst>
              <a:ext uri="{FF2B5EF4-FFF2-40B4-BE49-F238E27FC236}">
                <a16:creationId xmlns:a16="http://schemas.microsoft.com/office/drawing/2014/main" id="{1AC88FF9-5ED2-2AAD-E175-31E9E82106FC}"/>
              </a:ext>
            </a:extLst>
          </p:cNvPr>
          <p:cNvSpPr>
            <a:spLocks noChangeShapeType="1"/>
          </p:cNvSpPr>
          <p:nvPr/>
        </p:nvSpPr>
        <p:spPr bwMode="auto">
          <a:xfrm flipH="1" flipV="1">
            <a:off x="8382000" y="3962400"/>
            <a:ext cx="0" cy="457200"/>
          </a:xfrm>
          <a:prstGeom prst="line">
            <a:avLst/>
          </a:prstGeom>
          <a:noFill/>
          <a:ln w="28575">
            <a:solidFill>
              <a:srgbClr val="2016E4"/>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7990" name="Line 230">
            <a:extLst>
              <a:ext uri="{FF2B5EF4-FFF2-40B4-BE49-F238E27FC236}">
                <a16:creationId xmlns:a16="http://schemas.microsoft.com/office/drawing/2014/main" id="{4A97D429-BC8F-A0C2-7D12-3CB48260BF10}"/>
              </a:ext>
            </a:extLst>
          </p:cNvPr>
          <p:cNvSpPr>
            <a:spLocks noChangeShapeType="1"/>
          </p:cNvSpPr>
          <p:nvPr/>
        </p:nvSpPr>
        <p:spPr bwMode="auto">
          <a:xfrm>
            <a:off x="5257800" y="1752600"/>
            <a:ext cx="0" cy="1235075"/>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7992" name="Line 232">
            <a:extLst>
              <a:ext uri="{FF2B5EF4-FFF2-40B4-BE49-F238E27FC236}">
                <a16:creationId xmlns:a16="http://schemas.microsoft.com/office/drawing/2014/main" id="{1A1F2C28-872D-8E80-A4FD-81A0E26B1DC9}"/>
              </a:ext>
            </a:extLst>
          </p:cNvPr>
          <p:cNvSpPr>
            <a:spLocks noChangeShapeType="1"/>
          </p:cNvSpPr>
          <p:nvPr/>
        </p:nvSpPr>
        <p:spPr bwMode="auto">
          <a:xfrm flipH="1" flipV="1">
            <a:off x="5257800" y="3902075"/>
            <a:ext cx="0" cy="593725"/>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7993" name="Text Box 233">
            <a:extLst>
              <a:ext uri="{FF2B5EF4-FFF2-40B4-BE49-F238E27FC236}">
                <a16:creationId xmlns:a16="http://schemas.microsoft.com/office/drawing/2014/main" id="{5FF9B31E-7280-CD73-35C1-1146B81D88AF}"/>
              </a:ext>
            </a:extLst>
          </p:cNvPr>
          <p:cNvSpPr txBox="1">
            <a:spLocks noChangeArrowheads="1"/>
          </p:cNvSpPr>
          <p:nvPr/>
        </p:nvSpPr>
        <p:spPr bwMode="auto">
          <a:xfrm>
            <a:off x="4572000" y="4419600"/>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2000" dirty="0"/>
              <a:t> </a:t>
            </a:r>
            <a:r>
              <a:rPr lang="en-US" altLang="vi-VN" sz="2000" dirty="0" err="1"/>
              <a:t>Hợp</a:t>
            </a:r>
            <a:r>
              <a:rPr lang="en-US" altLang="vi-VN" sz="2000" dirty="0"/>
              <a:t> </a:t>
            </a:r>
            <a:r>
              <a:rPr lang="en-US" altLang="vi-VN" sz="2000" dirty="0" err="1"/>
              <a:t>tử</a:t>
            </a:r>
            <a:r>
              <a:rPr lang="en-US" altLang="vi-VN" sz="2000" dirty="0"/>
              <a:t> </a:t>
            </a:r>
          </a:p>
        </p:txBody>
      </p:sp>
      <p:pic>
        <p:nvPicPr>
          <p:cNvPr id="23588" name="Picture 7" descr="Picture65">
            <a:extLst>
              <a:ext uri="{FF2B5EF4-FFF2-40B4-BE49-F238E27FC236}">
                <a16:creationId xmlns:a16="http://schemas.microsoft.com/office/drawing/2014/main" id="{A70943F7-F5FD-7A63-306B-C3D1181F020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1524000"/>
            <a:ext cx="3603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90" name="Text Box 261">
            <a:extLst>
              <a:ext uri="{FF2B5EF4-FFF2-40B4-BE49-F238E27FC236}">
                <a16:creationId xmlns:a16="http://schemas.microsoft.com/office/drawing/2014/main" id="{47054D61-577C-8C84-73DF-48110F6E80B4}"/>
              </a:ext>
            </a:extLst>
          </p:cNvPr>
          <p:cNvSpPr txBox="1">
            <a:spLocks noChangeArrowheads="1"/>
          </p:cNvSpPr>
          <p:nvPr/>
        </p:nvSpPr>
        <p:spPr bwMode="auto">
          <a:xfrm>
            <a:off x="0" y="3810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grpSp>
        <p:nvGrpSpPr>
          <p:cNvPr id="26" name="Group 262">
            <a:extLst>
              <a:ext uri="{FF2B5EF4-FFF2-40B4-BE49-F238E27FC236}">
                <a16:creationId xmlns:a16="http://schemas.microsoft.com/office/drawing/2014/main" id="{8BFC5360-BEAC-3399-F9F1-CE7972F3C84F}"/>
              </a:ext>
            </a:extLst>
          </p:cNvPr>
          <p:cNvGrpSpPr>
            <a:grpSpLocks/>
          </p:cNvGrpSpPr>
          <p:nvPr/>
        </p:nvGrpSpPr>
        <p:grpSpPr bwMode="auto">
          <a:xfrm>
            <a:off x="19050" y="0"/>
            <a:ext cx="9124950" cy="381000"/>
            <a:chOff x="0" y="0"/>
            <a:chExt cx="4848" cy="624"/>
          </a:xfrm>
        </p:grpSpPr>
        <p:sp>
          <p:nvSpPr>
            <p:cNvPr id="23594" name="AutoShape 263">
              <a:extLst>
                <a:ext uri="{FF2B5EF4-FFF2-40B4-BE49-F238E27FC236}">
                  <a16:creationId xmlns:a16="http://schemas.microsoft.com/office/drawing/2014/main" id="{68065945-8783-AF67-E39A-A563287A1A4F}"/>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dirty="0">
                  <a:solidFill>
                    <a:srgbClr val="0000FF"/>
                  </a:solidFill>
                </a:rPr>
                <a:t>              </a:t>
              </a:r>
              <a:r>
                <a:rPr lang="en-US" altLang="vi-VN" sz="2200" b="1" dirty="0" err="1"/>
                <a:t>Bài</a:t>
              </a:r>
              <a:r>
                <a:rPr lang="en-US" altLang="vi-VN" sz="2200" b="1" dirty="0"/>
                <a:t> </a:t>
              </a:r>
              <a:r>
                <a:rPr lang="en-US" altLang="vi-VN" sz="2200" b="1" dirty="0" smtClean="0"/>
                <a:t>40:   </a:t>
              </a:r>
              <a:r>
                <a:rPr lang="en-US" altLang="vi-VN" sz="2200" b="1" dirty="0"/>
                <a:t>SINH SẢN HỮU TÍNH Ở </a:t>
              </a:r>
              <a:r>
                <a:rPr lang="en-US" altLang="vi-VN" sz="2200" b="1" dirty="0" smtClean="0"/>
                <a:t>SINH </a:t>
              </a:r>
              <a:r>
                <a:rPr lang="en-US" altLang="vi-VN" sz="2200" b="1" dirty="0"/>
                <a:t>VẬT</a:t>
              </a:r>
            </a:p>
          </p:txBody>
        </p:sp>
        <p:sp>
          <p:nvSpPr>
            <p:cNvPr id="23595" name="plant">
              <a:extLst>
                <a:ext uri="{FF2B5EF4-FFF2-40B4-BE49-F238E27FC236}">
                  <a16:creationId xmlns:a16="http://schemas.microsoft.com/office/drawing/2014/main" id="{8708C224-EB4B-2B1B-0E28-159514A40253}"/>
                </a:ext>
              </a:extLst>
            </p:cNvPr>
            <p:cNvSpPr>
              <a:spLocks noEditPoints="1" noChangeArrowheads="1"/>
            </p:cNvSpPr>
            <p:nvPr/>
          </p:nvSpPr>
          <p:spPr bwMode="auto">
            <a:xfrm>
              <a:off x="0" y="0"/>
              <a:ext cx="768" cy="577"/>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107 h 21600"/>
                <a:gd name="T26" fmla="*/ 14541 w 21600"/>
                <a:gd name="T27" fmla="*/ 1358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23592" name="Line 265">
            <a:extLst>
              <a:ext uri="{FF2B5EF4-FFF2-40B4-BE49-F238E27FC236}">
                <a16:creationId xmlns:a16="http://schemas.microsoft.com/office/drawing/2014/main" id="{9FC194FE-5CC0-3C4D-BC87-2891F82BEC78}"/>
              </a:ext>
            </a:extLst>
          </p:cNvPr>
          <p:cNvSpPr>
            <a:spLocks noChangeShapeType="1"/>
          </p:cNvSpPr>
          <p:nvPr/>
        </p:nvSpPr>
        <p:spPr bwMode="auto">
          <a:xfrm>
            <a:off x="0" y="0"/>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3" name="Line 267">
            <a:extLst>
              <a:ext uri="{FF2B5EF4-FFF2-40B4-BE49-F238E27FC236}">
                <a16:creationId xmlns:a16="http://schemas.microsoft.com/office/drawing/2014/main" id="{7ECE1686-4735-8B13-3B51-617730C2354E}"/>
              </a:ext>
            </a:extLst>
          </p:cNvPr>
          <p:cNvSpPr>
            <a:spLocks noChangeShapeType="1"/>
          </p:cNvSpPr>
          <p:nvPr/>
        </p:nvSpPr>
        <p:spPr bwMode="auto">
          <a:xfrm>
            <a:off x="9109075" y="49213"/>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9" name="Rectangle 128"/>
          <p:cNvSpPr/>
          <p:nvPr/>
        </p:nvSpPr>
        <p:spPr>
          <a:xfrm>
            <a:off x="381000" y="1447800"/>
            <a:ext cx="3276600" cy="1785104"/>
          </a:xfrm>
          <a:prstGeom prst="rect">
            <a:avLst/>
          </a:prstGeom>
        </p:spPr>
        <p:txBody>
          <a:bodyPr wrap="square">
            <a:spAutoFit/>
          </a:bodyPr>
          <a:lstStyle/>
          <a:p>
            <a:pPr>
              <a:spcBef>
                <a:spcPct val="50000"/>
              </a:spcBef>
            </a:pPr>
            <a:r>
              <a:rPr lang="en-US" altLang="vi-VN" sz="2000" b="1" dirty="0" err="1" smtClean="0">
                <a:sym typeface="Wingdings" panose="05000000000000000000" pitchFamily="2" charset="2"/>
              </a:rPr>
              <a:t>Thụ</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tinh</a:t>
            </a:r>
            <a:r>
              <a:rPr lang="en-US" altLang="vi-VN" sz="2000" b="1" dirty="0" smtClean="0">
                <a:sym typeface="Wingdings" panose="05000000000000000000" pitchFamily="2" charset="2"/>
              </a:rPr>
              <a:t> </a:t>
            </a:r>
          </a:p>
          <a:p>
            <a:pPr>
              <a:spcBef>
                <a:spcPct val="50000"/>
              </a:spcBef>
            </a:pPr>
            <a:r>
              <a:rPr lang="en-US" altLang="vi-VN" sz="2000" b="1" dirty="0" err="1" smtClean="0">
                <a:sym typeface="Wingdings" panose="05000000000000000000" pitchFamily="2" charset="2"/>
              </a:rPr>
              <a:t>Là</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sự</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hợp</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nhất</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của</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giao</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tử</a:t>
            </a:r>
            <a:r>
              <a:rPr lang="en-US" altLang="vi-VN" sz="2000" b="1" dirty="0" smtClean="0">
                <a:sym typeface="Wingdings" panose="05000000000000000000" pitchFamily="2" charset="2"/>
              </a:rPr>
              <a:t> đực </a:t>
            </a:r>
            <a:r>
              <a:rPr lang="en-US" altLang="vi-VN" sz="2000" b="1" dirty="0" err="1" smtClean="0">
                <a:sym typeface="Wingdings" panose="05000000000000000000" pitchFamily="2" charset="2"/>
              </a:rPr>
              <a:t>và</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cái</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tạo</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thành</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hợp</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tử</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Hợp</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tử</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phát</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triển</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thành</a:t>
            </a:r>
            <a:r>
              <a:rPr lang="en-US" altLang="vi-VN" sz="2000" b="1" dirty="0" smtClean="0">
                <a:sym typeface="Wingdings" panose="05000000000000000000" pitchFamily="2" charset="2"/>
              </a:rPr>
              <a:t> </a:t>
            </a:r>
            <a:r>
              <a:rPr lang="en-US" altLang="vi-VN" sz="2000" b="1" dirty="0" err="1" smtClean="0">
                <a:sym typeface="Wingdings" panose="05000000000000000000" pitchFamily="2" charset="2"/>
              </a:rPr>
              <a:t>phôi</a:t>
            </a:r>
            <a:r>
              <a:rPr lang="en-US" altLang="vi-VN" sz="2000" b="1" dirty="0" smtClean="0">
                <a:sym typeface="Wingdings" panose="05000000000000000000" pitchFamily="2" charset="2"/>
              </a:rPr>
              <a:t>.</a:t>
            </a:r>
          </a:p>
        </p:txBody>
      </p:sp>
      <p:sp>
        <p:nvSpPr>
          <p:cNvPr id="130" name="Rectangle 129"/>
          <p:cNvSpPr/>
          <p:nvPr/>
        </p:nvSpPr>
        <p:spPr>
          <a:xfrm>
            <a:off x="304800" y="1066800"/>
            <a:ext cx="3483518" cy="400110"/>
          </a:xfrm>
          <a:prstGeom prst="rect">
            <a:avLst/>
          </a:prstGeom>
        </p:spPr>
        <p:txBody>
          <a:bodyPr wrap="none">
            <a:spAutoFit/>
          </a:bodyPr>
          <a:lstStyle/>
          <a:p>
            <a:pPr>
              <a:spcBef>
                <a:spcPct val="50000"/>
              </a:spcBef>
            </a:pPr>
            <a:r>
              <a:rPr lang="en-US" altLang="vi-VN" sz="2000" b="1" dirty="0" smtClean="0">
                <a:solidFill>
                  <a:srgbClr val="CC3300"/>
                </a:solidFill>
              </a:rPr>
              <a:t>3. </a:t>
            </a:r>
            <a:r>
              <a:rPr lang="en-US" altLang="vi-VN" sz="2000" b="1" dirty="0" err="1" smtClean="0">
                <a:solidFill>
                  <a:srgbClr val="CC3300"/>
                </a:solidFill>
              </a:rPr>
              <a:t>Phân</a:t>
            </a:r>
            <a:r>
              <a:rPr lang="en-US" altLang="vi-VN" sz="2000" b="1" dirty="0" smtClean="0">
                <a:solidFill>
                  <a:srgbClr val="CC3300"/>
                </a:solidFill>
              </a:rPr>
              <a:t> </a:t>
            </a:r>
            <a:r>
              <a:rPr lang="en-US" altLang="vi-VN" sz="2000" b="1" dirty="0" err="1" smtClean="0">
                <a:solidFill>
                  <a:srgbClr val="CC3300"/>
                </a:solidFill>
              </a:rPr>
              <a:t>biệt</a:t>
            </a:r>
            <a:r>
              <a:rPr lang="en-US" altLang="vi-VN" sz="2000" b="1" dirty="0" smtClean="0">
                <a:solidFill>
                  <a:srgbClr val="CC3300"/>
                </a:solidFill>
              </a:rPr>
              <a:t> </a:t>
            </a:r>
            <a:r>
              <a:rPr lang="en-US" altLang="vi-VN" sz="2000" b="1" dirty="0" err="1" smtClean="0">
                <a:solidFill>
                  <a:srgbClr val="CC3300"/>
                </a:solidFill>
              </a:rPr>
              <a:t>Thụ</a:t>
            </a:r>
            <a:r>
              <a:rPr lang="en-US" altLang="vi-VN" sz="2000" b="1" dirty="0" smtClean="0">
                <a:solidFill>
                  <a:srgbClr val="CC3300"/>
                </a:solidFill>
              </a:rPr>
              <a:t> </a:t>
            </a:r>
            <a:r>
              <a:rPr lang="en-US" altLang="vi-VN" sz="2000" b="1" dirty="0" err="1" smtClean="0">
                <a:solidFill>
                  <a:srgbClr val="CC3300"/>
                </a:solidFill>
              </a:rPr>
              <a:t>phấn</a:t>
            </a:r>
            <a:r>
              <a:rPr lang="en-US" altLang="vi-VN" sz="2000" b="1" dirty="0" smtClean="0">
                <a:solidFill>
                  <a:srgbClr val="CC3300"/>
                </a:solidFill>
              </a:rPr>
              <a:t>, </a:t>
            </a:r>
            <a:r>
              <a:rPr lang="en-US" altLang="vi-VN" sz="2000" b="1" dirty="0" err="1" smtClean="0">
                <a:solidFill>
                  <a:srgbClr val="CC3300"/>
                </a:solidFill>
              </a:rPr>
              <a:t>thụ</a:t>
            </a:r>
            <a:r>
              <a:rPr lang="en-US" altLang="vi-VN" sz="2000" b="1" dirty="0" smtClean="0">
                <a:solidFill>
                  <a:srgbClr val="CC3300"/>
                </a:solidFill>
              </a:rPr>
              <a:t> </a:t>
            </a:r>
            <a:r>
              <a:rPr lang="en-US" altLang="vi-VN" sz="2000" b="1" dirty="0" err="1" smtClean="0">
                <a:solidFill>
                  <a:srgbClr val="CC3300"/>
                </a:solidFill>
              </a:rPr>
              <a:t>tinh</a:t>
            </a:r>
            <a:endParaRPr lang="en-US" altLang="vi-VN" sz="2000" b="1" dirty="0">
              <a:solidFill>
                <a:srgbClr val="CC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7922"/>
                                        </p:tgtEl>
                                        <p:attrNameLst>
                                          <p:attrName>style.visibility</p:attrName>
                                        </p:attrNameLst>
                                      </p:cBhvr>
                                      <p:to>
                                        <p:strVal val="visible"/>
                                      </p:to>
                                    </p:set>
                                    <p:animEffect transition="in" filter="fade">
                                      <p:cBhvr>
                                        <p:cTn id="7" dur="1000"/>
                                        <p:tgtEl>
                                          <p:spTgt spid="117922"/>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nodeType="clickEffect">
                                  <p:stCondLst>
                                    <p:cond delay="0"/>
                                  </p:stCondLst>
                                  <p:childTnLst>
                                    <p:set>
                                      <p:cBhvr>
                                        <p:cTn id="17" dur="1" fill="hold">
                                          <p:stCondLst>
                                            <p:cond delay="0"/>
                                          </p:stCondLst>
                                        </p:cTn>
                                        <p:tgtEl>
                                          <p:spTgt spid="117952"/>
                                        </p:tgtEl>
                                        <p:attrNameLst>
                                          <p:attrName>style.visibility</p:attrName>
                                        </p:attrNameLst>
                                      </p:cBhvr>
                                      <p:to>
                                        <p:strVal val="visible"/>
                                      </p:to>
                                    </p:set>
                                    <p:anim calcmode="lin" valueType="num">
                                      <p:cBhvr>
                                        <p:cTn id="18" dur="1000" fill="hold"/>
                                        <p:tgtEl>
                                          <p:spTgt spid="117952"/>
                                        </p:tgtEl>
                                        <p:attrNameLst>
                                          <p:attrName>ppt_w</p:attrName>
                                        </p:attrNameLst>
                                      </p:cBhvr>
                                      <p:tavLst>
                                        <p:tav tm="0">
                                          <p:val>
                                            <p:fltVal val="0"/>
                                          </p:val>
                                        </p:tav>
                                        <p:tav tm="100000">
                                          <p:val>
                                            <p:strVal val="#ppt_w"/>
                                          </p:val>
                                        </p:tav>
                                      </p:tavLst>
                                    </p:anim>
                                    <p:anim calcmode="lin" valueType="num">
                                      <p:cBhvr>
                                        <p:cTn id="19" dur="1000" fill="hold"/>
                                        <p:tgtEl>
                                          <p:spTgt spid="117952"/>
                                        </p:tgtEl>
                                        <p:attrNameLst>
                                          <p:attrName>ppt_h</p:attrName>
                                        </p:attrNameLst>
                                      </p:cBhvr>
                                      <p:tavLst>
                                        <p:tav tm="0">
                                          <p:val>
                                            <p:fltVal val="0"/>
                                          </p:val>
                                        </p:tav>
                                        <p:tav tm="100000">
                                          <p:val>
                                            <p:strVal val="#ppt_h"/>
                                          </p:val>
                                        </p:tav>
                                      </p:tavLst>
                                    </p:anim>
                                    <p:animEffect transition="in" filter="fade">
                                      <p:cBhvr>
                                        <p:cTn id="20" dur="1000"/>
                                        <p:tgtEl>
                                          <p:spTgt spid="117952"/>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17953"/>
                                        </p:tgtEl>
                                        <p:attrNameLst>
                                          <p:attrName>style.visibility</p:attrName>
                                        </p:attrNameLst>
                                      </p:cBhvr>
                                      <p:to>
                                        <p:strVal val="visible"/>
                                      </p:to>
                                    </p:set>
                                    <p:anim calcmode="lin" valueType="num">
                                      <p:cBhvr>
                                        <p:cTn id="23" dur="500" fill="hold"/>
                                        <p:tgtEl>
                                          <p:spTgt spid="117953"/>
                                        </p:tgtEl>
                                        <p:attrNameLst>
                                          <p:attrName>ppt_w</p:attrName>
                                        </p:attrNameLst>
                                      </p:cBhvr>
                                      <p:tavLst>
                                        <p:tav tm="0">
                                          <p:val>
                                            <p:fltVal val="0"/>
                                          </p:val>
                                        </p:tav>
                                        <p:tav tm="100000">
                                          <p:val>
                                            <p:strVal val="#ppt_w"/>
                                          </p:val>
                                        </p:tav>
                                      </p:tavLst>
                                    </p:anim>
                                    <p:anim calcmode="lin" valueType="num">
                                      <p:cBhvr>
                                        <p:cTn id="24" dur="500" fill="hold"/>
                                        <p:tgtEl>
                                          <p:spTgt spid="117953"/>
                                        </p:tgtEl>
                                        <p:attrNameLst>
                                          <p:attrName>ppt_h</p:attrName>
                                        </p:attrNameLst>
                                      </p:cBhvr>
                                      <p:tavLst>
                                        <p:tav tm="0">
                                          <p:val>
                                            <p:fltVal val="0"/>
                                          </p:val>
                                        </p:tav>
                                        <p:tav tm="100000">
                                          <p:val>
                                            <p:strVal val="#ppt_h"/>
                                          </p:val>
                                        </p:tav>
                                      </p:tavLst>
                                    </p:anim>
                                    <p:animEffect transition="in" filter="fade">
                                      <p:cBhvr>
                                        <p:cTn id="25" dur="500"/>
                                        <p:tgtEl>
                                          <p:spTgt spid="117953"/>
                                        </p:tgtEl>
                                      </p:cBhvr>
                                    </p:animEffect>
                                  </p:childTnLst>
                                </p:cTn>
                              </p:par>
                              <p:par>
                                <p:cTn id="26" presetID="10" presetClass="exit" presetSubtype="0" fill="hold" nodeType="withEffect">
                                  <p:stCondLst>
                                    <p:cond delay="0"/>
                                  </p:stCondLst>
                                  <p:childTnLst>
                                    <p:animEffect transition="out" filter="fade">
                                      <p:cBhvr>
                                        <p:cTn id="27" dur="2000"/>
                                        <p:tgtEl>
                                          <p:spTgt spid="14"/>
                                        </p:tgtEl>
                                      </p:cBhvr>
                                    </p:animEffect>
                                    <p:set>
                                      <p:cBhvr>
                                        <p:cTn id="28" dur="1" fill="hold">
                                          <p:stCondLst>
                                            <p:cond delay="1999"/>
                                          </p:stCondLst>
                                        </p:cTn>
                                        <p:tgtEl>
                                          <p:spTgt spid="14"/>
                                        </p:tgtEl>
                                        <p:attrNameLst>
                                          <p:attrName>style.visibility</p:attrName>
                                        </p:attrNameLst>
                                      </p:cBhvr>
                                      <p:to>
                                        <p:strVal val="hidden"/>
                                      </p:to>
                                    </p:set>
                                  </p:childTnLst>
                                </p:cTn>
                              </p:par>
                              <p:par>
                                <p:cTn id="29" presetID="18" presetClass="entr" presetSubtype="12" fill="hold" nodeType="withEffect">
                                  <p:stCondLst>
                                    <p:cond delay="0"/>
                                  </p:stCondLst>
                                  <p:childTnLst>
                                    <p:set>
                                      <p:cBhvr>
                                        <p:cTn id="30" dur="1" fill="hold">
                                          <p:stCondLst>
                                            <p:cond delay="0"/>
                                          </p:stCondLst>
                                        </p:cTn>
                                        <p:tgtEl>
                                          <p:spTgt spid="117946"/>
                                        </p:tgtEl>
                                        <p:attrNameLst>
                                          <p:attrName>style.visibility</p:attrName>
                                        </p:attrNameLst>
                                      </p:cBhvr>
                                      <p:to>
                                        <p:strVal val="visible"/>
                                      </p:to>
                                    </p:set>
                                    <p:animEffect transition="in" filter="strips(downLeft)">
                                      <p:cBhvr>
                                        <p:cTn id="31" dur="5000"/>
                                        <p:tgtEl>
                                          <p:spTgt spid="117946"/>
                                        </p:tgtEl>
                                      </p:cBhvr>
                                    </p:animEffect>
                                  </p:childTnLst>
                                </p:cTn>
                              </p:par>
                              <p:par>
                                <p:cTn id="32" presetID="0" presetClass="path" presetSubtype="0" accel="50000" decel="50000" fill="hold" grpId="0" nodeType="withEffect">
                                  <p:stCondLst>
                                    <p:cond delay="0"/>
                                  </p:stCondLst>
                                  <p:childTnLst>
                                    <p:animMotion origin="layout" path="M 0 0 C 0.0007 0.01135 0.00157 0.02269 0.00226 0.03172 C 0.00296 0.04074 0.00469 0.04445 0.00469 0.05394 C 0.00469 0.06343 0.00261 0.07987 0.00226 0.08889 C 0.00191 0.09792 0.00226 0.10093 0.00226 0.10787 C 0.00226 0.11482 0.00191 0.12223 0.00226 0.1301 C 0.00261 0.13797 0.00278 0.14491 0.00469 0.15556 C 0.0066 0.16621 0.01059 0.17987 0.01424 0.19375 C 0.01789 0.20764 0.02257 0.22593 0.02622 0.2382 C 0.02987 0.25047 0.03316 0.25602 0.03559 0.26667 C 0.03802 0.27732 0.03959 0.2926 0.04046 0.30162 C 0.04132 0.31065 0.04046 0.31158 0.04046 0.32061 C 0.04046 0.32963 0.04167 0.34561 0.04046 0.35556 C 0.03924 0.36551 0.03646 0.37477 0.03334 0.38102 C 0.03021 0.38727 0.02605 0.39121 0.02136 0.39375 C 0.01667 0.3963 0.00747 0.3963 0.00469 0.39676 " pathEditMode="relative" ptsTypes="aaaaaaaaaaaaaaaA">
                                      <p:cBhvr>
                                        <p:cTn id="33" dur="5000" fill="hold"/>
                                        <p:tgtEl>
                                          <p:spTgt spid="117952"/>
                                        </p:tgtEl>
                                        <p:attrNameLst>
                                          <p:attrName>ppt_x</p:attrName>
                                          <p:attrName>ppt_y</p:attrName>
                                        </p:attrNameLst>
                                      </p:cBhvr>
                                    </p:animMotion>
                                  </p:childTnLst>
                                </p:cTn>
                              </p:par>
                              <p:par>
                                <p:cTn id="34" presetID="0" presetClass="path" presetSubtype="0" accel="50000" decel="50000" fill="hold" grpId="1" nodeType="withEffect">
                                  <p:stCondLst>
                                    <p:cond delay="0"/>
                                  </p:stCondLst>
                                  <p:childTnLst>
                                    <p:animMotion origin="layout" path="M -3.33333E-6 -4.07407E-6 C 0.0007 0.01135 0.00157 0.02269 0.00226 0.03172 C 0.00295 0.04074 0.00469 0.04445 0.00469 0.05394 C 0.00469 0.06343 0.00261 0.07987 0.00226 0.08889 C 0.00191 0.09792 0.00226 0.10093 0.00226 0.10787 C 0.00226 0.11482 0.00191 0.12223 0.00226 0.1301 C 0.00261 0.13797 0.00278 0.14491 0.00469 0.15556 C 0.0066 0.16621 0.01059 0.17987 0.01424 0.19375 C 0.01789 0.20764 0.02257 0.22593 0.02622 0.2382 C 0.02986 0.25047 0.03316 0.25602 0.03559 0.26667 C 0.03802 0.27732 0.03855 0.29167 0.04045 0.30162 C 0.04236 0.31158 0.0467 0.31737 0.04757 0.32662 C 0.04844 0.33588 0.04688 0.34885 0.04532 0.35718 C 0.04375 0.36551 0.0408 0.37153 0.03802 0.37755 C 0.03525 0.38357 0.03334 0.38635 0.02865 0.39329 C 0.02396 0.40024 0.01355 0.41343 0.00955 0.41875 " pathEditMode="relative" rAng="0" ptsTypes="aaaaaaaaaaaaaaaa">
                                      <p:cBhvr>
                                        <p:cTn id="35" dur="5000" fill="hold"/>
                                        <p:tgtEl>
                                          <p:spTgt spid="117953"/>
                                        </p:tgtEl>
                                        <p:attrNameLst>
                                          <p:attrName>ppt_x</p:attrName>
                                          <p:attrName>ppt_y</p:attrName>
                                        </p:attrNameLst>
                                      </p:cBhvr>
                                      <p:rCtr x="2413" y="20926"/>
                                    </p:animMotion>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12" fill="hold" nodeType="clickEffect">
                                  <p:stCondLst>
                                    <p:cond delay="0"/>
                                  </p:stCondLst>
                                  <p:childTnLst>
                                    <p:set>
                                      <p:cBhvr>
                                        <p:cTn id="39" dur="1" fill="hold">
                                          <p:stCondLst>
                                            <p:cond delay="0"/>
                                          </p:stCondLst>
                                        </p:cTn>
                                        <p:tgtEl>
                                          <p:spTgt spid="117988"/>
                                        </p:tgtEl>
                                        <p:attrNameLst>
                                          <p:attrName>style.visibility</p:attrName>
                                        </p:attrNameLst>
                                      </p:cBhvr>
                                      <p:to>
                                        <p:strVal val="visible"/>
                                      </p:to>
                                    </p:set>
                                    <p:animEffect transition="in" filter="strips(downLeft)">
                                      <p:cBhvr>
                                        <p:cTn id="40" dur="500"/>
                                        <p:tgtEl>
                                          <p:spTgt spid="117988"/>
                                        </p:tgtEl>
                                      </p:cBhvr>
                                    </p:animEffect>
                                  </p:childTnLst>
                                </p:cTn>
                              </p:par>
                              <p:par>
                                <p:cTn id="41" presetID="4" presetClass="entr" presetSubtype="32" fill="hold" nodeType="withEffect">
                                  <p:stCondLst>
                                    <p:cond delay="0"/>
                                  </p:stCondLst>
                                  <p:childTnLst>
                                    <p:set>
                                      <p:cBhvr>
                                        <p:cTn id="42" dur="1" fill="hold">
                                          <p:stCondLst>
                                            <p:cond delay="0"/>
                                          </p:stCondLst>
                                        </p:cTn>
                                        <p:tgtEl>
                                          <p:spTgt spid="117985"/>
                                        </p:tgtEl>
                                        <p:attrNameLst>
                                          <p:attrName>style.visibility</p:attrName>
                                        </p:attrNameLst>
                                      </p:cBhvr>
                                      <p:to>
                                        <p:strVal val="visible"/>
                                      </p:to>
                                    </p:set>
                                    <p:animEffect transition="in" filter="box(out)">
                                      <p:cBhvr>
                                        <p:cTn id="43" dur="500"/>
                                        <p:tgtEl>
                                          <p:spTgt spid="11798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3" presetClass="entr" presetSubtype="16" fill="hold" grpId="0" nodeType="clickEffect">
                                  <p:stCondLst>
                                    <p:cond delay="0"/>
                                  </p:stCondLst>
                                  <p:childTnLst>
                                    <p:set>
                                      <p:cBhvr>
                                        <p:cTn id="47" dur="1" fill="hold">
                                          <p:stCondLst>
                                            <p:cond delay="0"/>
                                          </p:stCondLst>
                                        </p:cTn>
                                        <p:tgtEl>
                                          <p:spTgt spid="117954"/>
                                        </p:tgtEl>
                                        <p:attrNameLst>
                                          <p:attrName>style.visibility</p:attrName>
                                        </p:attrNameLst>
                                      </p:cBhvr>
                                      <p:to>
                                        <p:strVal val="visible"/>
                                      </p:to>
                                    </p:set>
                                    <p:animEffect transition="in" filter="plus(in)">
                                      <p:cBhvr>
                                        <p:cTn id="48" dur="500"/>
                                        <p:tgtEl>
                                          <p:spTgt spid="117954"/>
                                        </p:tgtEl>
                                      </p:cBhvr>
                                    </p:animEffect>
                                  </p:childTnLst>
                                </p:cTn>
                              </p:par>
                              <p:par>
                                <p:cTn id="49" presetID="13" presetClass="entr" presetSubtype="16" fill="hold" grpId="0" nodeType="withEffect">
                                  <p:stCondLst>
                                    <p:cond delay="0"/>
                                  </p:stCondLst>
                                  <p:childTnLst>
                                    <p:set>
                                      <p:cBhvr>
                                        <p:cTn id="50" dur="1" fill="hold">
                                          <p:stCondLst>
                                            <p:cond delay="0"/>
                                          </p:stCondLst>
                                        </p:cTn>
                                        <p:tgtEl>
                                          <p:spTgt spid="117955"/>
                                        </p:tgtEl>
                                        <p:attrNameLst>
                                          <p:attrName>style.visibility</p:attrName>
                                        </p:attrNameLst>
                                      </p:cBhvr>
                                      <p:to>
                                        <p:strVal val="visible"/>
                                      </p:to>
                                    </p:set>
                                    <p:animEffect transition="in" filter="plus(in)">
                                      <p:cBhvr>
                                        <p:cTn id="51" dur="500"/>
                                        <p:tgtEl>
                                          <p:spTgt spid="117955"/>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nodeType="click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fade">
                                      <p:cBhvr>
                                        <p:cTn id="56" dur="500"/>
                                        <p:tgtEl>
                                          <p:spTgt spid="2"/>
                                        </p:tgtEl>
                                      </p:cBhvr>
                                    </p:animEffect>
                                  </p:childTnLst>
                                </p:cTn>
                              </p:par>
                            </p:childTnLst>
                          </p:cTn>
                        </p:par>
                        <p:par>
                          <p:cTn id="57" fill="hold" nodeType="afterGroup">
                            <p:stCondLst>
                              <p:cond delay="500"/>
                            </p:stCondLst>
                            <p:childTnLst>
                              <p:par>
                                <p:cTn id="58" presetID="18" presetClass="entr" presetSubtype="12" fill="hold" nodeType="afterEffect">
                                  <p:stCondLst>
                                    <p:cond delay="0"/>
                                  </p:stCondLst>
                                  <p:childTnLst>
                                    <p:set>
                                      <p:cBhvr>
                                        <p:cTn id="59" dur="1" fill="hold">
                                          <p:stCondLst>
                                            <p:cond delay="0"/>
                                          </p:stCondLst>
                                        </p:cTn>
                                        <p:tgtEl>
                                          <p:spTgt spid="117987"/>
                                        </p:tgtEl>
                                        <p:attrNameLst>
                                          <p:attrName>style.visibility</p:attrName>
                                        </p:attrNameLst>
                                      </p:cBhvr>
                                      <p:to>
                                        <p:strVal val="visible"/>
                                      </p:to>
                                    </p:set>
                                    <p:animEffect transition="in" filter="strips(downLeft)">
                                      <p:cBhvr>
                                        <p:cTn id="60" dur="1000"/>
                                        <p:tgtEl>
                                          <p:spTgt spid="117987"/>
                                        </p:tgtEl>
                                      </p:cBhvr>
                                    </p:animEffect>
                                  </p:childTnLst>
                                </p:cTn>
                              </p:par>
                              <p:par>
                                <p:cTn id="61" presetID="4" presetClass="entr" presetSubtype="32" fill="hold" nodeType="withEffect">
                                  <p:stCondLst>
                                    <p:cond delay="0"/>
                                  </p:stCondLst>
                                  <p:childTnLst>
                                    <p:set>
                                      <p:cBhvr>
                                        <p:cTn id="62" dur="1" fill="hold">
                                          <p:stCondLst>
                                            <p:cond delay="0"/>
                                          </p:stCondLst>
                                        </p:cTn>
                                        <p:tgtEl>
                                          <p:spTgt spid="117984">
                                            <p:txEl>
                                              <p:pRg st="0" end="0"/>
                                            </p:txEl>
                                          </p:spTgt>
                                        </p:tgtEl>
                                        <p:attrNameLst>
                                          <p:attrName>style.visibility</p:attrName>
                                        </p:attrNameLst>
                                      </p:cBhvr>
                                      <p:to>
                                        <p:strVal val="visible"/>
                                      </p:to>
                                    </p:set>
                                    <p:animEffect transition="in" filter="box(out)">
                                      <p:cBhvr>
                                        <p:cTn id="63" dur="1000"/>
                                        <p:tgtEl>
                                          <p:spTgt spid="117984">
                                            <p:txEl>
                                              <p:pRg st="0" end="0"/>
                                            </p:txEl>
                                          </p:spTgt>
                                        </p:tgtEl>
                                      </p:cBhvr>
                                    </p:animEffect>
                                  </p:childTnLst>
                                </p:cTn>
                              </p:par>
                            </p:childTnLst>
                          </p:cTn>
                        </p:par>
                        <p:par>
                          <p:cTn id="64" fill="hold" nodeType="afterGroup">
                            <p:stCondLst>
                              <p:cond delay="1500"/>
                            </p:stCondLst>
                            <p:childTnLst>
                              <p:par>
                                <p:cTn id="65" presetID="18" presetClass="entr" presetSubtype="12" fill="hold" nodeType="afterEffect">
                                  <p:stCondLst>
                                    <p:cond delay="0"/>
                                  </p:stCondLst>
                                  <p:childTnLst>
                                    <p:set>
                                      <p:cBhvr>
                                        <p:cTn id="66" dur="1" fill="hold">
                                          <p:stCondLst>
                                            <p:cond delay="0"/>
                                          </p:stCondLst>
                                        </p:cTn>
                                        <p:tgtEl>
                                          <p:spTgt spid="117986"/>
                                        </p:tgtEl>
                                        <p:attrNameLst>
                                          <p:attrName>style.visibility</p:attrName>
                                        </p:attrNameLst>
                                      </p:cBhvr>
                                      <p:to>
                                        <p:strVal val="visible"/>
                                      </p:to>
                                    </p:set>
                                    <p:animEffect transition="in" filter="strips(downLeft)">
                                      <p:cBhvr>
                                        <p:cTn id="67" dur="1000"/>
                                        <p:tgtEl>
                                          <p:spTgt spid="117986"/>
                                        </p:tgtEl>
                                      </p:cBhvr>
                                    </p:animEffect>
                                  </p:childTnLst>
                                </p:cTn>
                              </p:par>
                              <p:par>
                                <p:cTn id="68" presetID="10" presetClass="entr" presetSubtype="0" fill="hold" nodeType="withEffect">
                                  <p:stCondLst>
                                    <p:cond delay="0"/>
                                  </p:stCondLst>
                                  <p:childTnLst>
                                    <p:set>
                                      <p:cBhvr>
                                        <p:cTn id="69" dur="1" fill="hold">
                                          <p:stCondLst>
                                            <p:cond delay="0"/>
                                          </p:stCondLst>
                                        </p:cTn>
                                        <p:tgtEl>
                                          <p:spTgt spid="117956"/>
                                        </p:tgtEl>
                                        <p:attrNameLst>
                                          <p:attrName>style.visibility</p:attrName>
                                        </p:attrNameLst>
                                      </p:cBhvr>
                                      <p:to>
                                        <p:strVal val="visible"/>
                                      </p:to>
                                    </p:set>
                                    <p:animEffect transition="in" filter="fade">
                                      <p:cBhvr>
                                        <p:cTn id="70" dur="500"/>
                                        <p:tgtEl>
                                          <p:spTgt spid="117956"/>
                                        </p:tgtEl>
                                      </p:cBhvr>
                                    </p:animEffect>
                                  </p:childTnLst>
                                </p:cTn>
                              </p:par>
                              <p:par>
                                <p:cTn id="71" presetID="10" presetClass="entr" presetSubtype="0" fill="hold" nodeType="withEffect">
                                  <p:stCondLst>
                                    <p:cond delay="0"/>
                                  </p:stCondLst>
                                  <p:childTnLst>
                                    <p:set>
                                      <p:cBhvr>
                                        <p:cTn id="72" dur="1" fill="hold">
                                          <p:stCondLst>
                                            <p:cond delay="0"/>
                                          </p:stCondLst>
                                        </p:cTn>
                                        <p:tgtEl>
                                          <p:spTgt spid="117957"/>
                                        </p:tgtEl>
                                        <p:attrNameLst>
                                          <p:attrName>style.visibility</p:attrName>
                                        </p:attrNameLst>
                                      </p:cBhvr>
                                      <p:to>
                                        <p:strVal val="visible"/>
                                      </p:to>
                                    </p:set>
                                    <p:animEffect transition="in" filter="fade">
                                      <p:cBhvr>
                                        <p:cTn id="73" dur="500"/>
                                        <p:tgtEl>
                                          <p:spTgt spid="117957"/>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0" presetClass="path" presetSubtype="0" accel="50000" decel="50000" fill="hold" grpId="1" nodeType="clickEffect">
                                  <p:stCondLst>
                                    <p:cond delay="0"/>
                                  </p:stCondLst>
                                  <p:childTnLst>
                                    <p:animMotion origin="layout" path="M -0.01007 0.01111 C -0.01128 -0.00254 -0.0125 -0.0162 -0.01007 -0.02685 C -0.00764 -0.0375 -0.00017 -0.0412 0.00417 -0.05231 C 0.00851 -0.06342 0.01406 -0.08333 0.01597 -0.09352 C 0.01788 -0.10347 0.01875 -0.10555 0.01597 -0.1125 C 0.01319 -0.11944 0.00677 -0.13102 -0.00069 -0.13472 C -0.00816 -0.13842 -0.02118 -0.13842 -0.02917 -0.13472 C -0.03715 -0.13102 -0.0474 -0.12361 -0.04826 -0.1125 C -0.04913 -0.10139 -0.04028 -0.07986 -0.03403 -0.06805 C -0.02778 -0.05602 -0.0158 -0.04537 -0.01094 -0.03958 " pathEditMode="relative" rAng="0" ptsTypes="aaaaaaaaaa">
                                      <p:cBhvr>
                                        <p:cTn id="77" dur="5000" fill="hold"/>
                                        <p:tgtEl>
                                          <p:spTgt spid="117957"/>
                                        </p:tgtEl>
                                        <p:attrNameLst>
                                          <p:attrName>ppt_x</p:attrName>
                                          <p:attrName>ppt_y</p:attrName>
                                        </p:attrNameLst>
                                      </p:cBhvr>
                                      <p:rCtr x="-521" y="-7477"/>
                                    </p:animMotion>
                                  </p:childTnLst>
                                </p:cTn>
                              </p:par>
                            </p:childTnLst>
                          </p:cTn>
                        </p:par>
                        <p:par>
                          <p:cTn id="78" fill="hold" nodeType="afterGroup">
                            <p:stCondLst>
                              <p:cond delay="5000"/>
                            </p:stCondLst>
                            <p:childTnLst>
                              <p:par>
                                <p:cTn id="79" presetID="18" presetClass="entr" presetSubtype="12" fill="hold" nodeType="afterEffect">
                                  <p:stCondLst>
                                    <p:cond delay="0"/>
                                  </p:stCondLst>
                                  <p:childTnLst>
                                    <p:set>
                                      <p:cBhvr>
                                        <p:cTn id="80" dur="1" fill="hold">
                                          <p:stCondLst>
                                            <p:cond delay="0"/>
                                          </p:stCondLst>
                                        </p:cTn>
                                        <p:tgtEl>
                                          <p:spTgt spid="117982"/>
                                        </p:tgtEl>
                                        <p:attrNameLst>
                                          <p:attrName>style.visibility</p:attrName>
                                        </p:attrNameLst>
                                      </p:cBhvr>
                                      <p:to>
                                        <p:strVal val="visible"/>
                                      </p:to>
                                    </p:set>
                                    <p:animEffect transition="in" filter="strips(downLeft)">
                                      <p:cBhvr>
                                        <p:cTn id="81" dur="2000"/>
                                        <p:tgtEl>
                                          <p:spTgt spid="117982"/>
                                        </p:tgtEl>
                                      </p:cBhvr>
                                    </p:animEffect>
                                  </p:childTnLst>
                                </p:cTn>
                              </p:par>
                              <p:par>
                                <p:cTn id="82" presetID="1" presetClass="entr" presetSubtype="0" fill="hold" nodeType="withEffect">
                                  <p:stCondLst>
                                    <p:cond delay="0"/>
                                  </p:stCondLst>
                                  <p:childTnLst>
                                    <p:set>
                                      <p:cBhvr>
                                        <p:cTn id="83" dur="1" fill="hold">
                                          <p:stCondLst>
                                            <p:cond delay="0"/>
                                          </p:stCondLst>
                                        </p:cTn>
                                        <p:tgtEl>
                                          <p:spTgt spid="15"/>
                                        </p:tgtEl>
                                        <p:attrNameLst>
                                          <p:attrName>style.visibility</p:attrName>
                                        </p:attrNameLst>
                                      </p:cBhvr>
                                      <p:to>
                                        <p:strVal val="visible"/>
                                      </p:to>
                                    </p:set>
                                  </p:childTnLst>
                                </p:cTn>
                              </p:par>
                            </p:childTnLst>
                          </p:cTn>
                        </p:par>
                        <p:par>
                          <p:cTn id="84" fill="hold" nodeType="afterGroup">
                            <p:stCondLst>
                              <p:cond delay="7000"/>
                            </p:stCondLst>
                            <p:childTnLst>
                              <p:par>
                                <p:cTn id="85" presetID="4" presetClass="entr" presetSubtype="32" fill="hold" nodeType="after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box(out)">
                                      <p:cBhvr>
                                        <p:cTn id="87" dur="2000"/>
                                        <p:tgtEl>
                                          <p:spTgt spid="21"/>
                                        </p:tgtEl>
                                      </p:cBhvr>
                                    </p:animEffect>
                                  </p:childTnLst>
                                </p:cTn>
                              </p:par>
                            </p:childTnLst>
                          </p:cTn>
                        </p:par>
                        <p:par>
                          <p:cTn id="88" fill="hold" nodeType="afterGroup">
                            <p:stCondLst>
                              <p:cond delay="9000"/>
                            </p:stCondLst>
                            <p:childTnLst>
                              <p:par>
                                <p:cTn id="89" presetID="4" presetClass="entr" presetSubtype="16" fill="hold" nodeType="afterEffect">
                                  <p:stCondLst>
                                    <p:cond delay="0"/>
                                  </p:stCondLst>
                                  <p:childTnLst>
                                    <p:set>
                                      <p:cBhvr>
                                        <p:cTn id="90" dur="1" fill="hold">
                                          <p:stCondLst>
                                            <p:cond delay="0"/>
                                          </p:stCondLst>
                                        </p:cTn>
                                        <p:tgtEl>
                                          <p:spTgt spid="117992"/>
                                        </p:tgtEl>
                                        <p:attrNameLst>
                                          <p:attrName>style.visibility</p:attrName>
                                        </p:attrNameLst>
                                      </p:cBhvr>
                                      <p:to>
                                        <p:strVal val="visible"/>
                                      </p:to>
                                    </p:set>
                                    <p:animEffect transition="in" filter="box(in)">
                                      <p:cBhvr>
                                        <p:cTn id="91" dur="2000"/>
                                        <p:tgtEl>
                                          <p:spTgt spid="117992"/>
                                        </p:tgtEl>
                                      </p:cBhvr>
                                    </p:animEffect>
                                  </p:childTnLst>
                                </p:cTn>
                              </p:par>
                              <p:par>
                                <p:cTn id="92" presetID="4" presetClass="entr" presetSubtype="16" fill="hold" grpId="0" nodeType="withEffect">
                                  <p:stCondLst>
                                    <p:cond delay="0"/>
                                  </p:stCondLst>
                                  <p:childTnLst>
                                    <p:set>
                                      <p:cBhvr>
                                        <p:cTn id="93" dur="1" fill="hold">
                                          <p:stCondLst>
                                            <p:cond delay="0"/>
                                          </p:stCondLst>
                                        </p:cTn>
                                        <p:tgtEl>
                                          <p:spTgt spid="117993"/>
                                        </p:tgtEl>
                                        <p:attrNameLst>
                                          <p:attrName>style.visibility</p:attrName>
                                        </p:attrNameLst>
                                      </p:cBhvr>
                                      <p:to>
                                        <p:strVal val="visible"/>
                                      </p:to>
                                    </p:set>
                                    <p:animEffect transition="in" filter="box(in)">
                                      <p:cBhvr>
                                        <p:cTn id="94" dur="1000"/>
                                        <p:tgtEl>
                                          <p:spTgt spid="117993"/>
                                        </p:tgtEl>
                                      </p:cBhvr>
                                    </p:animEffect>
                                  </p:childTnLst>
                                </p:cTn>
                              </p:par>
                            </p:childTnLst>
                          </p:cTn>
                        </p:par>
                        <p:par>
                          <p:cTn id="95" fill="hold" nodeType="afterGroup">
                            <p:stCondLst>
                              <p:cond delay="11000"/>
                            </p:stCondLst>
                            <p:childTnLst>
                              <p:par>
                                <p:cTn id="96" presetID="18" presetClass="entr" presetSubtype="12" fill="hold" nodeType="afterEffect">
                                  <p:stCondLst>
                                    <p:cond delay="0"/>
                                  </p:stCondLst>
                                  <p:childTnLst>
                                    <p:set>
                                      <p:cBhvr>
                                        <p:cTn id="97" dur="1" fill="hold">
                                          <p:stCondLst>
                                            <p:cond delay="0"/>
                                          </p:stCondLst>
                                        </p:cTn>
                                        <p:tgtEl>
                                          <p:spTgt spid="117981"/>
                                        </p:tgtEl>
                                        <p:attrNameLst>
                                          <p:attrName>style.visibility</p:attrName>
                                        </p:attrNameLst>
                                      </p:cBhvr>
                                      <p:to>
                                        <p:strVal val="visible"/>
                                      </p:to>
                                    </p:set>
                                    <p:animEffect transition="in" filter="strips(downLeft)">
                                      <p:cBhvr>
                                        <p:cTn id="98" dur="2000"/>
                                        <p:tgtEl>
                                          <p:spTgt spid="117981"/>
                                        </p:tgtEl>
                                      </p:cBhvr>
                                    </p:animEffect>
                                  </p:childTnLst>
                                </p:cTn>
                              </p:par>
                            </p:childTnLst>
                          </p:cTn>
                        </p:par>
                        <p:par>
                          <p:cTn id="99" fill="hold" nodeType="afterGroup">
                            <p:stCondLst>
                              <p:cond delay="13000"/>
                            </p:stCondLst>
                            <p:childTnLst>
                              <p:par>
                                <p:cTn id="100" presetID="4" presetClass="entr" presetSubtype="16" fill="hold" nodeType="afterEffect">
                                  <p:stCondLst>
                                    <p:cond delay="0"/>
                                  </p:stCondLst>
                                  <p:childTnLst>
                                    <p:set>
                                      <p:cBhvr>
                                        <p:cTn id="101" dur="1" fill="hold">
                                          <p:stCondLst>
                                            <p:cond delay="0"/>
                                          </p:stCondLst>
                                        </p:cTn>
                                        <p:tgtEl>
                                          <p:spTgt spid="117990"/>
                                        </p:tgtEl>
                                        <p:attrNameLst>
                                          <p:attrName>style.visibility</p:attrName>
                                        </p:attrNameLst>
                                      </p:cBhvr>
                                      <p:to>
                                        <p:strVal val="visible"/>
                                      </p:to>
                                    </p:set>
                                    <p:animEffect transition="in" filter="box(in)">
                                      <p:cBhvr>
                                        <p:cTn id="102" dur="2000"/>
                                        <p:tgtEl>
                                          <p:spTgt spid="117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952" grpId="0" animBg="1"/>
      <p:bldP spid="117953" grpId="0" animBg="1"/>
      <p:bldP spid="117953" grpId="1" animBg="1"/>
      <p:bldP spid="117954" grpId="0" animBg="1"/>
      <p:bldP spid="117955" grpId="0" animBg="1"/>
      <p:bldP spid="117957" grpId="1" animBg="1"/>
      <p:bldP spid="11799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a:extLst>
              <a:ext uri="{FF2B5EF4-FFF2-40B4-BE49-F238E27FC236}">
                <a16:creationId xmlns:a16="http://schemas.microsoft.com/office/drawing/2014/main" id="{41815147-2EE0-89CE-1925-239081F341EE}"/>
              </a:ext>
            </a:extLst>
          </p:cNvPr>
          <p:cNvSpPr txBox="1">
            <a:spLocks noChangeArrowheads="1"/>
          </p:cNvSpPr>
          <p:nvPr/>
        </p:nvSpPr>
        <p:spPr bwMode="auto">
          <a:xfrm>
            <a:off x="0" y="6858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II. SINH SẢN HỮU TÍNH Ở THỰC VẬT CÓ HOA</a:t>
            </a:r>
          </a:p>
        </p:txBody>
      </p:sp>
      <p:sp>
        <p:nvSpPr>
          <p:cNvPr id="121980" name="Text Box 124">
            <a:extLst>
              <a:ext uri="{FF2B5EF4-FFF2-40B4-BE49-F238E27FC236}">
                <a16:creationId xmlns:a16="http://schemas.microsoft.com/office/drawing/2014/main" id="{F6FFD867-D2A8-6B3E-7AAB-E975DDB86690}"/>
              </a:ext>
            </a:extLst>
          </p:cNvPr>
          <p:cNvSpPr txBox="1">
            <a:spLocks noChangeArrowheads="1"/>
          </p:cNvSpPr>
          <p:nvPr/>
        </p:nvSpPr>
        <p:spPr bwMode="auto">
          <a:xfrm>
            <a:off x="8305800" y="609600"/>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t>Hạt</a:t>
            </a:r>
          </a:p>
        </p:txBody>
      </p:sp>
      <p:sp>
        <p:nvSpPr>
          <p:cNvPr id="121981" name="Text Box 125">
            <a:extLst>
              <a:ext uri="{FF2B5EF4-FFF2-40B4-BE49-F238E27FC236}">
                <a16:creationId xmlns:a16="http://schemas.microsoft.com/office/drawing/2014/main" id="{AD078E4A-67EA-DD80-9C98-F57773506D2F}"/>
              </a:ext>
            </a:extLst>
          </p:cNvPr>
          <p:cNvSpPr txBox="1">
            <a:spLocks noChangeArrowheads="1"/>
          </p:cNvSpPr>
          <p:nvPr/>
        </p:nvSpPr>
        <p:spPr bwMode="auto">
          <a:xfrm>
            <a:off x="7239000" y="685800"/>
            <a:ext cx="68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t>Quả</a:t>
            </a:r>
          </a:p>
        </p:txBody>
      </p:sp>
      <p:pic>
        <p:nvPicPr>
          <p:cNvPr id="121992" name="Picture 136">
            <a:extLst>
              <a:ext uri="{FF2B5EF4-FFF2-40B4-BE49-F238E27FC236}">
                <a16:creationId xmlns:a16="http://schemas.microsoft.com/office/drawing/2014/main" id="{94C0D8AE-5EA9-9841-C1CE-709942433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872782">
            <a:off x="7534275" y="1143000"/>
            <a:ext cx="1609725"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1998" name="Line 142">
            <a:extLst>
              <a:ext uri="{FF2B5EF4-FFF2-40B4-BE49-F238E27FC236}">
                <a16:creationId xmlns:a16="http://schemas.microsoft.com/office/drawing/2014/main" id="{2C6EED6E-B370-06D9-AB7B-5B7B7E23483F}"/>
              </a:ext>
            </a:extLst>
          </p:cNvPr>
          <p:cNvSpPr>
            <a:spLocks noChangeShapeType="1"/>
          </p:cNvSpPr>
          <p:nvPr/>
        </p:nvSpPr>
        <p:spPr bwMode="auto">
          <a:xfrm flipH="1">
            <a:off x="8077200" y="990600"/>
            <a:ext cx="4572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1999" name="Line 143">
            <a:extLst>
              <a:ext uri="{FF2B5EF4-FFF2-40B4-BE49-F238E27FC236}">
                <a16:creationId xmlns:a16="http://schemas.microsoft.com/office/drawing/2014/main" id="{F891EDD1-35E8-757A-ACE3-088D78E3CC56}"/>
              </a:ext>
            </a:extLst>
          </p:cNvPr>
          <p:cNvSpPr>
            <a:spLocks noChangeShapeType="1"/>
          </p:cNvSpPr>
          <p:nvPr/>
        </p:nvSpPr>
        <p:spPr bwMode="auto">
          <a:xfrm>
            <a:off x="7543800" y="1066800"/>
            <a:ext cx="3048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 name="Group 177">
            <a:extLst>
              <a:ext uri="{FF2B5EF4-FFF2-40B4-BE49-F238E27FC236}">
                <a16:creationId xmlns:a16="http://schemas.microsoft.com/office/drawing/2014/main" id="{AA48B7BF-5845-5122-2759-12C8E23E26ED}"/>
              </a:ext>
            </a:extLst>
          </p:cNvPr>
          <p:cNvGrpSpPr>
            <a:grpSpLocks/>
          </p:cNvGrpSpPr>
          <p:nvPr/>
        </p:nvGrpSpPr>
        <p:grpSpPr bwMode="auto">
          <a:xfrm>
            <a:off x="4419600" y="2286000"/>
            <a:ext cx="2971800" cy="3733800"/>
            <a:chOff x="2752" y="1440"/>
            <a:chExt cx="1872" cy="2352"/>
          </a:xfrm>
        </p:grpSpPr>
        <p:pic>
          <p:nvPicPr>
            <p:cNvPr id="25642" name="Picture 10" descr="ct hoa">
              <a:extLst>
                <a:ext uri="{FF2B5EF4-FFF2-40B4-BE49-F238E27FC236}">
                  <a16:creationId xmlns:a16="http://schemas.microsoft.com/office/drawing/2014/main" id="{9AC0B174-1AFB-B151-AEE3-A5FFCF076C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2" y="1440"/>
              <a:ext cx="1872" cy="2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43" name="Rectangle 144">
              <a:extLst>
                <a:ext uri="{FF2B5EF4-FFF2-40B4-BE49-F238E27FC236}">
                  <a16:creationId xmlns:a16="http://schemas.microsoft.com/office/drawing/2014/main" id="{1F1F66BE-62E8-2422-CCD1-2C8EE739DDAE}"/>
                </a:ext>
              </a:extLst>
            </p:cNvPr>
            <p:cNvSpPr>
              <a:spLocks noChangeArrowheads="1"/>
            </p:cNvSpPr>
            <p:nvPr/>
          </p:nvSpPr>
          <p:spPr bwMode="auto">
            <a:xfrm>
              <a:off x="3984" y="3312"/>
              <a:ext cx="384" cy="2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5644" name="Rectangle 145">
              <a:extLst>
                <a:ext uri="{FF2B5EF4-FFF2-40B4-BE49-F238E27FC236}">
                  <a16:creationId xmlns:a16="http://schemas.microsoft.com/office/drawing/2014/main" id="{D2988432-BA21-1929-6A5D-D4721F5523C2}"/>
                </a:ext>
              </a:extLst>
            </p:cNvPr>
            <p:cNvSpPr>
              <a:spLocks noChangeArrowheads="1"/>
            </p:cNvSpPr>
            <p:nvPr/>
          </p:nvSpPr>
          <p:spPr bwMode="auto">
            <a:xfrm>
              <a:off x="3024" y="3408"/>
              <a:ext cx="384" cy="2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5645" name="Rectangle 146">
              <a:extLst>
                <a:ext uri="{FF2B5EF4-FFF2-40B4-BE49-F238E27FC236}">
                  <a16:creationId xmlns:a16="http://schemas.microsoft.com/office/drawing/2014/main" id="{C0A20AE5-1D77-6424-4E4C-FD927394A73F}"/>
                </a:ext>
              </a:extLst>
            </p:cNvPr>
            <p:cNvSpPr>
              <a:spLocks noChangeArrowheads="1"/>
            </p:cNvSpPr>
            <p:nvPr/>
          </p:nvSpPr>
          <p:spPr bwMode="auto">
            <a:xfrm>
              <a:off x="2784" y="1728"/>
              <a:ext cx="480" cy="384"/>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5646" name="Rectangle 147">
              <a:extLst>
                <a:ext uri="{FF2B5EF4-FFF2-40B4-BE49-F238E27FC236}">
                  <a16:creationId xmlns:a16="http://schemas.microsoft.com/office/drawing/2014/main" id="{A2F4886E-F1A7-C99A-80C8-0ABF515FBDC9}"/>
                </a:ext>
              </a:extLst>
            </p:cNvPr>
            <p:cNvSpPr>
              <a:spLocks noChangeArrowheads="1"/>
            </p:cNvSpPr>
            <p:nvPr/>
          </p:nvSpPr>
          <p:spPr bwMode="auto">
            <a:xfrm>
              <a:off x="3984" y="1584"/>
              <a:ext cx="576" cy="384"/>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5647" name="Rectangle 148">
              <a:extLst>
                <a:ext uri="{FF2B5EF4-FFF2-40B4-BE49-F238E27FC236}">
                  <a16:creationId xmlns:a16="http://schemas.microsoft.com/office/drawing/2014/main" id="{38A6A28C-3691-7D71-50DB-40A01CEE39F5}"/>
                </a:ext>
              </a:extLst>
            </p:cNvPr>
            <p:cNvSpPr>
              <a:spLocks noChangeArrowheads="1"/>
            </p:cNvSpPr>
            <p:nvPr/>
          </p:nvSpPr>
          <p:spPr bwMode="auto">
            <a:xfrm>
              <a:off x="3696" y="1584"/>
              <a:ext cx="384" cy="2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5648" name="Rectangle 149">
              <a:extLst>
                <a:ext uri="{FF2B5EF4-FFF2-40B4-BE49-F238E27FC236}">
                  <a16:creationId xmlns:a16="http://schemas.microsoft.com/office/drawing/2014/main" id="{3BB9C17E-C3AD-A59C-489B-B8FFA00624E2}"/>
                </a:ext>
              </a:extLst>
            </p:cNvPr>
            <p:cNvSpPr>
              <a:spLocks noChangeArrowheads="1"/>
            </p:cNvSpPr>
            <p:nvPr/>
          </p:nvSpPr>
          <p:spPr bwMode="auto">
            <a:xfrm>
              <a:off x="4128" y="1968"/>
              <a:ext cx="384" cy="2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sp>
        <p:nvSpPr>
          <p:cNvPr id="25628" name="Text Box 171">
            <a:extLst>
              <a:ext uri="{FF2B5EF4-FFF2-40B4-BE49-F238E27FC236}">
                <a16:creationId xmlns:a16="http://schemas.microsoft.com/office/drawing/2014/main" id="{9792DB29-242F-FEAD-5B6C-2B831F412438}"/>
              </a:ext>
            </a:extLst>
          </p:cNvPr>
          <p:cNvSpPr txBox="1">
            <a:spLocks noChangeArrowheads="1"/>
          </p:cNvSpPr>
          <p:nvPr/>
        </p:nvSpPr>
        <p:spPr bwMode="auto">
          <a:xfrm>
            <a:off x="0" y="3810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grpSp>
        <p:nvGrpSpPr>
          <p:cNvPr id="3" name="Group 172">
            <a:extLst>
              <a:ext uri="{FF2B5EF4-FFF2-40B4-BE49-F238E27FC236}">
                <a16:creationId xmlns:a16="http://schemas.microsoft.com/office/drawing/2014/main" id="{294790C9-6D59-8468-5D37-F2603177053F}"/>
              </a:ext>
            </a:extLst>
          </p:cNvPr>
          <p:cNvGrpSpPr>
            <a:grpSpLocks/>
          </p:cNvGrpSpPr>
          <p:nvPr/>
        </p:nvGrpSpPr>
        <p:grpSpPr bwMode="auto">
          <a:xfrm>
            <a:off x="19050" y="0"/>
            <a:ext cx="9124950" cy="381000"/>
            <a:chOff x="0" y="0"/>
            <a:chExt cx="4848" cy="624"/>
          </a:xfrm>
        </p:grpSpPr>
        <p:sp>
          <p:nvSpPr>
            <p:cNvPr id="25640" name="AutoShape 173">
              <a:extLst>
                <a:ext uri="{FF2B5EF4-FFF2-40B4-BE49-F238E27FC236}">
                  <a16:creationId xmlns:a16="http://schemas.microsoft.com/office/drawing/2014/main" id="{FAAD795C-1673-0A22-2424-F20952AE154F}"/>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dirty="0">
                  <a:solidFill>
                    <a:srgbClr val="0000FF"/>
                  </a:solidFill>
                </a:rPr>
                <a:t>              </a:t>
              </a:r>
              <a:r>
                <a:rPr lang="en-US" altLang="vi-VN" sz="2200" b="1" dirty="0"/>
                <a:t>Bài </a:t>
              </a:r>
              <a:r>
                <a:rPr lang="en-US" altLang="vi-VN" sz="2200" b="1" dirty="0" smtClean="0"/>
                <a:t>40:   </a:t>
              </a:r>
              <a:r>
                <a:rPr lang="en-US" altLang="vi-VN" sz="2200" b="1" dirty="0"/>
                <a:t>SINH SẢN HỮU TÍNH Ở </a:t>
              </a:r>
              <a:r>
                <a:rPr lang="en-US" altLang="vi-VN" sz="2200" b="1" dirty="0" smtClean="0"/>
                <a:t>SINH </a:t>
              </a:r>
              <a:r>
                <a:rPr lang="en-US" altLang="vi-VN" sz="2200" b="1" dirty="0"/>
                <a:t>VẬT</a:t>
              </a:r>
            </a:p>
          </p:txBody>
        </p:sp>
        <p:sp>
          <p:nvSpPr>
            <p:cNvPr id="25641" name="plant">
              <a:extLst>
                <a:ext uri="{FF2B5EF4-FFF2-40B4-BE49-F238E27FC236}">
                  <a16:creationId xmlns:a16="http://schemas.microsoft.com/office/drawing/2014/main" id="{4DC4D740-C02D-173A-9287-21FDEB6EF3B0}"/>
                </a:ext>
              </a:extLst>
            </p:cNvPr>
            <p:cNvSpPr>
              <a:spLocks noEditPoints="1" noChangeArrowheads="1"/>
            </p:cNvSpPr>
            <p:nvPr/>
          </p:nvSpPr>
          <p:spPr bwMode="auto">
            <a:xfrm>
              <a:off x="0" y="0"/>
              <a:ext cx="768" cy="577"/>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107 h 21600"/>
                <a:gd name="T26" fmla="*/ 14541 w 21600"/>
                <a:gd name="T27" fmla="*/ 1358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25630" name="Line 175">
            <a:extLst>
              <a:ext uri="{FF2B5EF4-FFF2-40B4-BE49-F238E27FC236}">
                <a16:creationId xmlns:a16="http://schemas.microsoft.com/office/drawing/2014/main" id="{25FF06BA-8343-486D-E7E8-1F13FF485263}"/>
              </a:ext>
            </a:extLst>
          </p:cNvPr>
          <p:cNvSpPr>
            <a:spLocks noChangeShapeType="1"/>
          </p:cNvSpPr>
          <p:nvPr/>
        </p:nvSpPr>
        <p:spPr bwMode="auto">
          <a:xfrm>
            <a:off x="0" y="0"/>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1" name="Line 176">
            <a:extLst>
              <a:ext uri="{FF2B5EF4-FFF2-40B4-BE49-F238E27FC236}">
                <a16:creationId xmlns:a16="http://schemas.microsoft.com/office/drawing/2014/main" id="{547D6C3C-4733-C98E-1B78-174C731ADEC4}"/>
              </a:ext>
            </a:extLst>
          </p:cNvPr>
          <p:cNvSpPr>
            <a:spLocks noChangeShapeType="1"/>
          </p:cNvSpPr>
          <p:nvPr/>
        </p:nvSpPr>
        <p:spPr bwMode="auto">
          <a:xfrm>
            <a:off x="9144000" y="30163"/>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035" name="Text Box 179">
            <a:extLst>
              <a:ext uri="{FF2B5EF4-FFF2-40B4-BE49-F238E27FC236}">
                <a16:creationId xmlns:a16="http://schemas.microsoft.com/office/drawing/2014/main" id="{B2BDA3E7-2E4F-3741-6C0C-C0DF13563925}"/>
              </a:ext>
            </a:extLst>
          </p:cNvPr>
          <p:cNvSpPr txBox="1">
            <a:spLocks noChangeArrowheads="1"/>
          </p:cNvSpPr>
          <p:nvPr/>
        </p:nvSpPr>
        <p:spPr bwMode="auto">
          <a:xfrm>
            <a:off x="4419600" y="114300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1800"/>
              <a:t>Noãn được thụ tinh</a:t>
            </a:r>
          </a:p>
        </p:txBody>
      </p:sp>
      <p:sp>
        <p:nvSpPr>
          <p:cNvPr id="122036" name="Line 180">
            <a:extLst>
              <a:ext uri="{FF2B5EF4-FFF2-40B4-BE49-F238E27FC236}">
                <a16:creationId xmlns:a16="http://schemas.microsoft.com/office/drawing/2014/main" id="{40C6A7D8-288D-22C9-12BE-8611D03FD996}"/>
              </a:ext>
            </a:extLst>
          </p:cNvPr>
          <p:cNvSpPr>
            <a:spLocks noChangeShapeType="1"/>
          </p:cNvSpPr>
          <p:nvPr/>
        </p:nvSpPr>
        <p:spPr bwMode="auto">
          <a:xfrm>
            <a:off x="5299075" y="1846263"/>
            <a:ext cx="533400" cy="2819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037" name="Line 181">
            <a:extLst>
              <a:ext uri="{FF2B5EF4-FFF2-40B4-BE49-F238E27FC236}">
                <a16:creationId xmlns:a16="http://schemas.microsoft.com/office/drawing/2014/main" id="{EBCC0DF0-F055-78D8-DE9D-90BCE7E688A5}"/>
              </a:ext>
            </a:extLst>
          </p:cNvPr>
          <p:cNvSpPr>
            <a:spLocks noChangeShapeType="1"/>
          </p:cNvSpPr>
          <p:nvPr/>
        </p:nvSpPr>
        <p:spPr bwMode="auto">
          <a:xfrm flipV="1">
            <a:off x="5889625" y="2232025"/>
            <a:ext cx="2209800" cy="2667000"/>
          </a:xfrm>
          <a:prstGeom prst="line">
            <a:avLst/>
          </a:prstGeom>
          <a:noFill/>
          <a:ln w="38100">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038" name="Line 182">
            <a:extLst>
              <a:ext uri="{FF2B5EF4-FFF2-40B4-BE49-F238E27FC236}">
                <a16:creationId xmlns:a16="http://schemas.microsoft.com/office/drawing/2014/main" id="{D73DBF90-08AD-E243-9A0B-50266042AC23}"/>
              </a:ext>
            </a:extLst>
          </p:cNvPr>
          <p:cNvSpPr>
            <a:spLocks noChangeShapeType="1"/>
          </p:cNvSpPr>
          <p:nvPr/>
        </p:nvSpPr>
        <p:spPr bwMode="auto">
          <a:xfrm flipV="1">
            <a:off x="5867400" y="1887538"/>
            <a:ext cx="2209800" cy="276066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043" name="Line 187">
            <a:extLst>
              <a:ext uri="{FF2B5EF4-FFF2-40B4-BE49-F238E27FC236}">
                <a16:creationId xmlns:a16="http://schemas.microsoft.com/office/drawing/2014/main" id="{7709CB81-FBD0-C2A0-CC8A-335CB8D415A8}"/>
              </a:ext>
            </a:extLst>
          </p:cNvPr>
          <p:cNvSpPr>
            <a:spLocks noChangeShapeType="1"/>
          </p:cNvSpPr>
          <p:nvPr/>
        </p:nvSpPr>
        <p:spPr bwMode="auto">
          <a:xfrm flipV="1">
            <a:off x="5334000" y="4856163"/>
            <a:ext cx="512763" cy="858837"/>
          </a:xfrm>
          <a:prstGeom prst="line">
            <a:avLst/>
          </a:prstGeom>
          <a:noFill/>
          <a:ln w="9525">
            <a:solidFill>
              <a:srgbClr val="FF33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044" name="Text Box 188">
            <a:extLst>
              <a:ext uri="{FF2B5EF4-FFF2-40B4-BE49-F238E27FC236}">
                <a16:creationId xmlns:a16="http://schemas.microsoft.com/office/drawing/2014/main" id="{8ACBA2A6-A856-B221-808A-52883CC76822}"/>
              </a:ext>
            </a:extLst>
          </p:cNvPr>
          <p:cNvSpPr txBox="1">
            <a:spLocks noChangeArrowheads="1"/>
          </p:cNvSpPr>
          <p:nvPr/>
        </p:nvSpPr>
        <p:spPr bwMode="auto">
          <a:xfrm>
            <a:off x="4689475" y="57150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t>Bầu nhụy</a:t>
            </a:r>
          </a:p>
        </p:txBody>
      </p:sp>
      <p:sp>
        <p:nvSpPr>
          <p:cNvPr id="49" name="Rectangle 48"/>
          <p:cNvSpPr/>
          <p:nvPr/>
        </p:nvSpPr>
        <p:spPr>
          <a:xfrm>
            <a:off x="152400" y="1219200"/>
            <a:ext cx="2743200" cy="369332"/>
          </a:xfrm>
          <a:prstGeom prst="rect">
            <a:avLst/>
          </a:prstGeom>
        </p:spPr>
        <p:txBody>
          <a:bodyPr wrap="square">
            <a:spAutoFit/>
          </a:bodyPr>
          <a:lstStyle/>
          <a:p>
            <a:pPr>
              <a:spcBef>
                <a:spcPct val="50000"/>
              </a:spcBef>
            </a:pPr>
            <a:r>
              <a:rPr lang="en-US" altLang="vi-VN" b="1" dirty="0" smtClean="0">
                <a:solidFill>
                  <a:srgbClr val="CC3300"/>
                </a:solidFill>
              </a:rPr>
              <a:t>4. </a:t>
            </a:r>
            <a:r>
              <a:rPr lang="en-US" altLang="vi-VN" b="1" dirty="0" err="1" smtClean="0">
                <a:solidFill>
                  <a:srgbClr val="CC3300"/>
                </a:solidFill>
              </a:rPr>
              <a:t>Hình</a:t>
            </a:r>
            <a:r>
              <a:rPr lang="en-US" altLang="vi-VN" b="1" dirty="0" smtClean="0">
                <a:solidFill>
                  <a:srgbClr val="CC3300"/>
                </a:solidFill>
              </a:rPr>
              <a:t> </a:t>
            </a:r>
            <a:r>
              <a:rPr lang="en-US" altLang="vi-VN" b="1" dirty="0" err="1" smtClean="0">
                <a:solidFill>
                  <a:srgbClr val="CC3300"/>
                </a:solidFill>
              </a:rPr>
              <a:t>thành</a:t>
            </a:r>
            <a:r>
              <a:rPr lang="en-US" altLang="vi-VN" b="1" dirty="0" smtClean="0">
                <a:solidFill>
                  <a:srgbClr val="CC3300"/>
                </a:solidFill>
              </a:rPr>
              <a:t> </a:t>
            </a:r>
            <a:r>
              <a:rPr lang="en-US" altLang="vi-VN" b="1" dirty="0" err="1" smtClean="0">
                <a:solidFill>
                  <a:srgbClr val="CC3300"/>
                </a:solidFill>
              </a:rPr>
              <a:t>hạt</a:t>
            </a:r>
            <a:r>
              <a:rPr lang="en-US" altLang="vi-VN" b="1" dirty="0" smtClean="0">
                <a:solidFill>
                  <a:srgbClr val="CC3300"/>
                </a:solidFill>
              </a:rPr>
              <a:t>, </a:t>
            </a:r>
            <a:r>
              <a:rPr lang="en-US" altLang="vi-VN" b="1" dirty="0" err="1" smtClean="0">
                <a:solidFill>
                  <a:srgbClr val="CC3300"/>
                </a:solidFill>
              </a:rPr>
              <a:t>quả</a:t>
            </a:r>
            <a:endParaRPr lang="en-US" altLang="vi-VN" b="1" dirty="0">
              <a:solidFill>
                <a:srgbClr val="CC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1992"/>
                                        </p:tgtEl>
                                        <p:attrNameLst>
                                          <p:attrName>style.visibility</p:attrName>
                                        </p:attrNameLst>
                                      </p:cBhvr>
                                      <p:to>
                                        <p:strVal val="visible"/>
                                      </p:to>
                                    </p:set>
                                    <p:animEffect transition="in" filter="box(in)">
                                      <p:cBhvr>
                                        <p:cTn id="12" dur="500"/>
                                        <p:tgtEl>
                                          <p:spTgt spid="121992"/>
                                        </p:tgtEl>
                                      </p:cBhvr>
                                    </p:animEffect>
                                  </p:childTnLst>
                                </p:cTn>
                              </p:par>
                            </p:childTnLst>
                          </p:cTn>
                        </p:par>
                        <p:par>
                          <p:cTn id="13" fill="hold" nodeType="afterGroup">
                            <p:stCondLst>
                              <p:cond delay="500"/>
                            </p:stCondLst>
                            <p:childTnLst>
                              <p:par>
                                <p:cTn id="14" presetID="18" presetClass="entr" presetSubtype="12" fill="hold" nodeType="afterEffect">
                                  <p:stCondLst>
                                    <p:cond delay="0"/>
                                  </p:stCondLst>
                                  <p:childTnLst>
                                    <p:set>
                                      <p:cBhvr>
                                        <p:cTn id="15" dur="1" fill="hold">
                                          <p:stCondLst>
                                            <p:cond delay="0"/>
                                          </p:stCondLst>
                                        </p:cTn>
                                        <p:tgtEl>
                                          <p:spTgt spid="121998"/>
                                        </p:tgtEl>
                                        <p:attrNameLst>
                                          <p:attrName>style.visibility</p:attrName>
                                        </p:attrNameLst>
                                      </p:cBhvr>
                                      <p:to>
                                        <p:strVal val="visible"/>
                                      </p:to>
                                    </p:set>
                                    <p:animEffect transition="in" filter="strips(downLeft)">
                                      <p:cBhvr>
                                        <p:cTn id="16" dur="1000"/>
                                        <p:tgtEl>
                                          <p:spTgt spid="121998"/>
                                        </p:tgtEl>
                                      </p:cBhvr>
                                    </p:animEffect>
                                  </p:childTnLst>
                                </p:cTn>
                              </p:par>
                            </p:childTnLst>
                          </p:cTn>
                        </p:par>
                        <p:par>
                          <p:cTn id="17" fill="hold" nodeType="afterGroup">
                            <p:stCondLst>
                              <p:cond delay="1500"/>
                            </p:stCondLst>
                            <p:childTnLst>
                              <p:par>
                                <p:cTn id="18" presetID="18" presetClass="entr" presetSubtype="12" fill="hold" nodeType="afterEffect">
                                  <p:stCondLst>
                                    <p:cond delay="0"/>
                                  </p:stCondLst>
                                  <p:childTnLst>
                                    <p:set>
                                      <p:cBhvr>
                                        <p:cTn id="19" dur="1" fill="hold">
                                          <p:stCondLst>
                                            <p:cond delay="0"/>
                                          </p:stCondLst>
                                        </p:cTn>
                                        <p:tgtEl>
                                          <p:spTgt spid="121999"/>
                                        </p:tgtEl>
                                        <p:attrNameLst>
                                          <p:attrName>style.visibility</p:attrName>
                                        </p:attrNameLst>
                                      </p:cBhvr>
                                      <p:to>
                                        <p:strVal val="visible"/>
                                      </p:to>
                                    </p:set>
                                    <p:animEffect transition="in" filter="strips(downLeft)">
                                      <p:cBhvr>
                                        <p:cTn id="20" dur="1000"/>
                                        <p:tgtEl>
                                          <p:spTgt spid="121999"/>
                                        </p:tgtEl>
                                      </p:cBhvr>
                                    </p:animEffect>
                                  </p:childTnLst>
                                </p:cTn>
                              </p:par>
                            </p:childTnLst>
                          </p:cTn>
                        </p:par>
                        <p:par>
                          <p:cTn id="21" fill="hold" nodeType="afterGroup">
                            <p:stCondLst>
                              <p:cond delay="2500"/>
                            </p:stCondLst>
                            <p:childTnLst>
                              <p:par>
                                <p:cTn id="22" presetID="18" presetClass="entr" presetSubtype="12" fill="hold" grpId="0" nodeType="afterEffect">
                                  <p:stCondLst>
                                    <p:cond delay="0"/>
                                  </p:stCondLst>
                                  <p:childTnLst>
                                    <p:set>
                                      <p:cBhvr>
                                        <p:cTn id="23" dur="1" fill="hold">
                                          <p:stCondLst>
                                            <p:cond delay="0"/>
                                          </p:stCondLst>
                                        </p:cTn>
                                        <p:tgtEl>
                                          <p:spTgt spid="121980"/>
                                        </p:tgtEl>
                                        <p:attrNameLst>
                                          <p:attrName>style.visibility</p:attrName>
                                        </p:attrNameLst>
                                      </p:cBhvr>
                                      <p:to>
                                        <p:strVal val="visible"/>
                                      </p:to>
                                    </p:set>
                                    <p:animEffect transition="in" filter="strips(downLeft)">
                                      <p:cBhvr>
                                        <p:cTn id="24" dur="1000"/>
                                        <p:tgtEl>
                                          <p:spTgt spid="121980"/>
                                        </p:tgtEl>
                                      </p:cBhvr>
                                    </p:animEffect>
                                  </p:childTnLst>
                                </p:cTn>
                              </p:par>
                            </p:childTnLst>
                          </p:cTn>
                        </p:par>
                        <p:par>
                          <p:cTn id="25" fill="hold" nodeType="afterGroup">
                            <p:stCondLst>
                              <p:cond delay="3500"/>
                            </p:stCondLst>
                            <p:childTnLst>
                              <p:par>
                                <p:cTn id="26" presetID="18" presetClass="entr" presetSubtype="12" fill="hold" grpId="0" nodeType="afterEffect">
                                  <p:stCondLst>
                                    <p:cond delay="0"/>
                                  </p:stCondLst>
                                  <p:childTnLst>
                                    <p:set>
                                      <p:cBhvr>
                                        <p:cTn id="27" dur="1" fill="hold">
                                          <p:stCondLst>
                                            <p:cond delay="0"/>
                                          </p:stCondLst>
                                        </p:cTn>
                                        <p:tgtEl>
                                          <p:spTgt spid="121981"/>
                                        </p:tgtEl>
                                        <p:attrNameLst>
                                          <p:attrName>style.visibility</p:attrName>
                                        </p:attrNameLst>
                                      </p:cBhvr>
                                      <p:to>
                                        <p:strVal val="visible"/>
                                      </p:to>
                                    </p:set>
                                    <p:animEffect transition="in" filter="strips(downLeft)">
                                      <p:cBhvr>
                                        <p:cTn id="28" dur="1000"/>
                                        <p:tgtEl>
                                          <p:spTgt spid="12198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122035"/>
                                        </p:tgtEl>
                                        <p:attrNameLst>
                                          <p:attrName>style.visibility</p:attrName>
                                        </p:attrNameLst>
                                      </p:cBhvr>
                                      <p:to>
                                        <p:strVal val="visible"/>
                                      </p:to>
                                    </p:set>
                                    <p:animEffect transition="in" filter="strips(downLeft)">
                                      <p:cBhvr>
                                        <p:cTn id="33" dur="500"/>
                                        <p:tgtEl>
                                          <p:spTgt spid="122035"/>
                                        </p:tgtEl>
                                      </p:cBhvr>
                                    </p:animEffect>
                                  </p:childTnLst>
                                </p:cTn>
                              </p:par>
                              <p:par>
                                <p:cTn id="34" presetID="18" presetClass="entr" presetSubtype="12" fill="hold" nodeType="withEffect">
                                  <p:stCondLst>
                                    <p:cond delay="0"/>
                                  </p:stCondLst>
                                  <p:childTnLst>
                                    <p:set>
                                      <p:cBhvr>
                                        <p:cTn id="35" dur="1" fill="hold">
                                          <p:stCondLst>
                                            <p:cond delay="0"/>
                                          </p:stCondLst>
                                        </p:cTn>
                                        <p:tgtEl>
                                          <p:spTgt spid="122036"/>
                                        </p:tgtEl>
                                        <p:attrNameLst>
                                          <p:attrName>style.visibility</p:attrName>
                                        </p:attrNameLst>
                                      </p:cBhvr>
                                      <p:to>
                                        <p:strVal val="visible"/>
                                      </p:to>
                                    </p:set>
                                    <p:animEffect transition="in" filter="strips(downLeft)">
                                      <p:cBhvr>
                                        <p:cTn id="36" dur="5000"/>
                                        <p:tgtEl>
                                          <p:spTgt spid="122036"/>
                                        </p:tgtEl>
                                      </p:cBhvr>
                                    </p:animEffect>
                                  </p:childTnLst>
                                </p:cTn>
                              </p:par>
                            </p:childTnLst>
                          </p:cTn>
                        </p:par>
                        <p:par>
                          <p:cTn id="37" fill="hold" nodeType="afterGroup">
                            <p:stCondLst>
                              <p:cond delay="5000"/>
                            </p:stCondLst>
                            <p:childTnLst>
                              <p:par>
                                <p:cTn id="38" presetID="18" presetClass="entr" presetSubtype="3" fill="hold" nodeType="afterEffect">
                                  <p:stCondLst>
                                    <p:cond delay="0"/>
                                  </p:stCondLst>
                                  <p:childTnLst>
                                    <p:set>
                                      <p:cBhvr>
                                        <p:cTn id="39" dur="1" fill="hold">
                                          <p:stCondLst>
                                            <p:cond delay="0"/>
                                          </p:stCondLst>
                                        </p:cTn>
                                        <p:tgtEl>
                                          <p:spTgt spid="122038"/>
                                        </p:tgtEl>
                                        <p:attrNameLst>
                                          <p:attrName>style.visibility</p:attrName>
                                        </p:attrNameLst>
                                      </p:cBhvr>
                                      <p:to>
                                        <p:strVal val="visible"/>
                                      </p:to>
                                    </p:set>
                                    <p:animEffect transition="in" filter="strips(upRight)">
                                      <p:cBhvr>
                                        <p:cTn id="40" dur="5000"/>
                                        <p:tgtEl>
                                          <p:spTgt spid="12203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22044"/>
                                        </p:tgtEl>
                                        <p:attrNameLst>
                                          <p:attrName>style.visibility</p:attrName>
                                        </p:attrNameLst>
                                      </p:cBhvr>
                                      <p:to>
                                        <p:strVal val="visible"/>
                                      </p:to>
                                    </p:set>
                                    <p:animEffect transition="in" filter="blinds(horizontal)">
                                      <p:cBhvr>
                                        <p:cTn id="45" dur="500"/>
                                        <p:tgtEl>
                                          <p:spTgt spid="122044"/>
                                        </p:tgtEl>
                                      </p:cBhvr>
                                    </p:animEffect>
                                  </p:childTnLst>
                                </p:cTn>
                              </p:par>
                            </p:childTnLst>
                          </p:cTn>
                        </p:par>
                        <p:par>
                          <p:cTn id="46" fill="hold" nodeType="afterGroup">
                            <p:stCondLst>
                              <p:cond delay="500"/>
                            </p:stCondLst>
                            <p:childTnLst>
                              <p:par>
                                <p:cTn id="47" presetID="18" presetClass="entr" presetSubtype="9" fill="hold" nodeType="afterEffect">
                                  <p:stCondLst>
                                    <p:cond delay="0"/>
                                  </p:stCondLst>
                                  <p:childTnLst>
                                    <p:set>
                                      <p:cBhvr>
                                        <p:cTn id="48" dur="1" fill="hold">
                                          <p:stCondLst>
                                            <p:cond delay="0"/>
                                          </p:stCondLst>
                                        </p:cTn>
                                        <p:tgtEl>
                                          <p:spTgt spid="122043"/>
                                        </p:tgtEl>
                                        <p:attrNameLst>
                                          <p:attrName>style.visibility</p:attrName>
                                        </p:attrNameLst>
                                      </p:cBhvr>
                                      <p:to>
                                        <p:strVal val="visible"/>
                                      </p:to>
                                    </p:set>
                                    <p:animEffect transition="in" filter="strips(upLeft)">
                                      <p:cBhvr>
                                        <p:cTn id="49" dur="2000"/>
                                        <p:tgtEl>
                                          <p:spTgt spid="122043"/>
                                        </p:tgtEl>
                                      </p:cBhvr>
                                    </p:animEffect>
                                  </p:childTnLst>
                                </p:cTn>
                              </p:par>
                            </p:childTnLst>
                          </p:cTn>
                        </p:par>
                        <p:par>
                          <p:cTn id="50" fill="hold" nodeType="afterGroup">
                            <p:stCondLst>
                              <p:cond delay="2500"/>
                            </p:stCondLst>
                            <p:childTnLst>
                              <p:par>
                                <p:cTn id="51" presetID="18" presetClass="entr" presetSubtype="3" fill="hold" nodeType="afterEffect">
                                  <p:stCondLst>
                                    <p:cond delay="0"/>
                                  </p:stCondLst>
                                  <p:childTnLst>
                                    <p:set>
                                      <p:cBhvr>
                                        <p:cTn id="52" dur="1" fill="hold">
                                          <p:stCondLst>
                                            <p:cond delay="0"/>
                                          </p:stCondLst>
                                        </p:cTn>
                                        <p:tgtEl>
                                          <p:spTgt spid="122037"/>
                                        </p:tgtEl>
                                        <p:attrNameLst>
                                          <p:attrName>style.visibility</p:attrName>
                                        </p:attrNameLst>
                                      </p:cBhvr>
                                      <p:to>
                                        <p:strVal val="visible"/>
                                      </p:to>
                                    </p:set>
                                    <p:animEffect transition="in" filter="strips(upRight)">
                                      <p:cBhvr>
                                        <p:cTn id="53" dur="5000"/>
                                        <p:tgtEl>
                                          <p:spTgt spid="122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980" grpId="0"/>
      <p:bldP spid="121981" grpId="0"/>
      <p:bldP spid="122035" grpId="0"/>
      <p:bldP spid="1220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4">
            <a:extLst>
              <a:ext uri="{FF2B5EF4-FFF2-40B4-BE49-F238E27FC236}">
                <a16:creationId xmlns:a16="http://schemas.microsoft.com/office/drawing/2014/main" id="{ACDD6C5A-572C-3B91-BADC-02B6D36010A6}"/>
              </a:ext>
            </a:extLst>
          </p:cNvPr>
          <p:cNvSpPr txBox="1">
            <a:spLocks noChangeArrowheads="1"/>
          </p:cNvSpPr>
          <p:nvPr/>
        </p:nvSpPr>
        <p:spPr bwMode="auto">
          <a:xfrm>
            <a:off x="152400" y="9144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a:solidFill>
                  <a:srgbClr val="0066FF"/>
                </a:solidFill>
              </a:rPr>
              <a:t>II. SINH SẢN HỮU TÍNH Ở THỰC </a:t>
            </a:r>
            <a:r>
              <a:rPr lang="en-US" altLang="vi-VN" sz="2000" b="1" dirty="0" smtClean="0">
                <a:solidFill>
                  <a:srgbClr val="0066FF"/>
                </a:solidFill>
              </a:rPr>
              <a:t>VẬT</a:t>
            </a:r>
            <a:endParaRPr lang="en-US" altLang="vi-VN" sz="2000" b="1" dirty="0">
              <a:solidFill>
                <a:srgbClr val="0066FF"/>
              </a:solidFill>
            </a:endParaRPr>
          </a:p>
        </p:txBody>
      </p:sp>
      <p:sp>
        <p:nvSpPr>
          <p:cNvPr id="13317" name="Text Box 6">
            <a:extLst>
              <a:ext uri="{FF2B5EF4-FFF2-40B4-BE49-F238E27FC236}">
                <a16:creationId xmlns:a16="http://schemas.microsoft.com/office/drawing/2014/main" id="{819FBB33-188A-8953-00D5-1C77FCA3FE42}"/>
              </a:ext>
            </a:extLst>
          </p:cNvPr>
          <p:cNvSpPr txBox="1">
            <a:spLocks noChangeArrowheads="1"/>
          </p:cNvSpPr>
          <p:nvPr/>
        </p:nvSpPr>
        <p:spPr bwMode="auto">
          <a:xfrm>
            <a:off x="228600" y="1676400"/>
            <a:ext cx="4343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b="1" dirty="0">
                <a:solidFill>
                  <a:srgbClr val="CC3300"/>
                </a:solidFill>
              </a:rPr>
              <a:t>1</a:t>
            </a:r>
            <a:r>
              <a:rPr lang="en-US" altLang="vi-VN" sz="1800" b="1" dirty="0" smtClean="0">
                <a:solidFill>
                  <a:srgbClr val="CC3300"/>
                </a:solidFill>
              </a:rPr>
              <a:t>. </a:t>
            </a:r>
            <a:r>
              <a:rPr lang="en-US" altLang="vi-VN" sz="1800" b="1" dirty="0" err="1">
                <a:solidFill>
                  <a:srgbClr val="CC3300"/>
                </a:solidFill>
              </a:rPr>
              <a:t>Các</a:t>
            </a:r>
            <a:r>
              <a:rPr lang="en-US" altLang="vi-VN" sz="1800" b="1" dirty="0">
                <a:solidFill>
                  <a:srgbClr val="CC3300"/>
                </a:solidFill>
              </a:rPr>
              <a:t> </a:t>
            </a:r>
            <a:r>
              <a:rPr lang="en-US" altLang="vi-VN" sz="1800" b="1" dirty="0" err="1">
                <a:solidFill>
                  <a:srgbClr val="CC3300"/>
                </a:solidFill>
              </a:rPr>
              <a:t>giai</a:t>
            </a:r>
            <a:r>
              <a:rPr lang="en-US" altLang="vi-VN" sz="1800" b="1" dirty="0">
                <a:solidFill>
                  <a:srgbClr val="CC3300"/>
                </a:solidFill>
              </a:rPr>
              <a:t> </a:t>
            </a:r>
            <a:r>
              <a:rPr lang="en-US" altLang="vi-VN" sz="1800" b="1" dirty="0" err="1">
                <a:solidFill>
                  <a:srgbClr val="CC3300"/>
                </a:solidFill>
              </a:rPr>
              <a:t>đoạn</a:t>
            </a:r>
            <a:r>
              <a:rPr lang="en-US" altLang="vi-VN" sz="1800" b="1" dirty="0">
                <a:solidFill>
                  <a:srgbClr val="CC3300"/>
                </a:solidFill>
              </a:rPr>
              <a:t> </a:t>
            </a:r>
            <a:r>
              <a:rPr lang="en-US" altLang="vi-VN" sz="1800" b="1" dirty="0" err="1">
                <a:solidFill>
                  <a:srgbClr val="CC3300"/>
                </a:solidFill>
              </a:rPr>
              <a:t>của</a:t>
            </a:r>
            <a:r>
              <a:rPr lang="en-US" altLang="vi-VN" sz="1800" b="1" dirty="0">
                <a:solidFill>
                  <a:srgbClr val="CC3300"/>
                </a:solidFill>
              </a:rPr>
              <a:t> </a:t>
            </a:r>
            <a:r>
              <a:rPr lang="en-US" altLang="vi-VN" sz="1800" b="1" dirty="0" err="1">
                <a:solidFill>
                  <a:srgbClr val="CC3300"/>
                </a:solidFill>
              </a:rPr>
              <a:t>quá</a:t>
            </a:r>
            <a:r>
              <a:rPr lang="en-US" altLang="vi-VN" sz="1800" b="1" dirty="0">
                <a:solidFill>
                  <a:srgbClr val="CC3300"/>
                </a:solidFill>
              </a:rPr>
              <a:t> </a:t>
            </a:r>
            <a:r>
              <a:rPr lang="en-US" altLang="vi-VN" sz="1800" b="1" dirty="0" err="1">
                <a:solidFill>
                  <a:srgbClr val="CC3300"/>
                </a:solidFill>
              </a:rPr>
              <a:t>trình</a:t>
            </a:r>
            <a:r>
              <a:rPr lang="en-US" altLang="vi-VN" sz="1800" b="1" dirty="0">
                <a:solidFill>
                  <a:srgbClr val="CC3300"/>
                </a:solidFill>
              </a:rPr>
              <a:t> </a:t>
            </a:r>
            <a:r>
              <a:rPr lang="en-US" altLang="vi-VN" sz="1800" b="1" dirty="0" err="1">
                <a:solidFill>
                  <a:srgbClr val="CC3300"/>
                </a:solidFill>
              </a:rPr>
              <a:t>sinh</a:t>
            </a:r>
            <a:r>
              <a:rPr lang="en-US" altLang="vi-VN" sz="1800" b="1" dirty="0">
                <a:solidFill>
                  <a:srgbClr val="CC3300"/>
                </a:solidFill>
              </a:rPr>
              <a:t> </a:t>
            </a:r>
            <a:r>
              <a:rPr lang="en-US" altLang="vi-VN" sz="1800" b="1" dirty="0" err="1">
                <a:solidFill>
                  <a:srgbClr val="CC3300"/>
                </a:solidFill>
              </a:rPr>
              <a:t>sản</a:t>
            </a:r>
            <a:r>
              <a:rPr lang="en-US" altLang="vi-VN" sz="1800" b="1" dirty="0">
                <a:solidFill>
                  <a:srgbClr val="CC3300"/>
                </a:solidFill>
              </a:rPr>
              <a:t> </a:t>
            </a:r>
            <a:r>
              <a:rPr lang="en-US" altLang="vi-VN" sz="1800" b="1" dirty="0" err="1" smtClean="0">
                <a:solidFill>
                  <a:srgbClr val="CC3300"/>
                </a:solidFill>
              </a:rPr>
              <a:t>hữu</a:t>
            </a:r>
            <a:r>
              <a:rPr lang="en-US" altLang="vi-VN" sz="1800" b="1" dirty="0" smtClean="0">
                <a:solidFill>
                  <a:srgbClr val="CC3300"/>
                </a:solidFill>
              </a:rPr>
              <a:t> </a:t>
            </a:r>
            <a:r>
              <a:rPr lang="en-US" altLang="vi-VN" sz="1800" b="1" dirty="0" err="1" smtClean="0">
                <a:solidFill>
                  <a:srgbClr val="CC3300"/>
                </a:solidFill>
              </a:rPr>
              <a:t>tính</a:t>
            </a:r>
            <a:endParaRPr lang="en-US" altLang="vi-VN" sz="1800" b="1" dirty="0">
              <a:solidFill>
                <a:srgbClr val="CC3300"/>
              </a:solidFill>
            </a:endParaRPr>
          </a:p>
        </p:txBody>
      </p:sp>
      <p:sp>
        <p:nvSpPr>
          <p:cNvPr id="11" name="Snip Diagonal Corner Rectangle 10">
            <a:extLst>
              <a:ext uri="{FF2B5EF4-FFF2-40B4-BE49-F238E27FC236}">
                <a16:creationId xmlns:a16="http://schemas.microsoft.com/office/drawing/2014/main" id="{E8B651E5-A3DB-6512-B5FC-1127EAA1C382}"/>
              </a:ext>
            </a:extLst>
          </p:cNvPr>
          <p:cNvSpPr/>
          <p:nvPr/>
        </p:nvSpPr>
        <p:spPr>
          <a:xfrm>
            <a:off x="152400" y="2362200"/>
            <a:ext cx="1800225" cy="762000"/>
          </a:xfrm>
          <a:prstGeom prst="snip2Diag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err="1">
                <a:solidFill>
                  <a:schemeClr val="tx2"/>
                </a:solidFill>
              </a:rPr>
              <a:t>Hình</a:t>
            </a:r>
            <a:r>
              <a:rPr lang="en-US" b="1" dirty="0">
                <a:solidFill>
                  <a:schemeClr val="tx2"/>
                </a:solidFill>
              </a:rPr>
              <a:t> </a:t>
            </a:r>
            <a:r>
              <a:rPr lang="en-US" b="1" dirty="0" err="1">
                <a:solidFill>
                  <a:schemeClr val="tx2"/>
                </a:solidFill>
              </a:rPr>
              <a:t>thành</a:t>
            </a:r>
            <a:r>
              <a:rPr lang="en-US" b="1" dirty="0">
                <a:solidFill>
                  <a:schemeClr val="tx2"/>
                </a:solidFill>
              </a:rPr>
              <a:t> </a:t>
            </a:r>
            <a:r>
              <a:rPr lang="en-US" b="1" dirty="0" err="1" smtClean="0">
                <a:solidFill>
                  <a:schemeClr val="tx2"/>
                </a:solidFill>
              </a:rPr>
              <a:t>Giao</a:t>
            </a:r>
            <a:r>
              <a:rPr lang="en-US" b="1" dirty="0" smtClean="0">
                <a:solidFill>
                  <a:schemeClr val="tx2"/>
                </a:solidFill>
              </a:rPr>
              <a:t> </a:t>
            </a:r>
            <a:r>
              <a:rPr lang="en-US" b="1" dirty="0" err="1" smtClean="0">
                <a:solidFill>
                  <a:schemeClr val="tx2"/>
                </a:solidFill>
              </a:rPr>
              <a:t>tử</a:t>
            </a:r>
            <a:endParaRPr lang="en-US" b="1" dirty="0">
              <a:solidFill>
                <a:schemeClr val="tx2"/>
              </a:solidFill>
            </a:endParaRPr>
          </a:p>
        </p:txBody>
      </p:sp>
      <p:sp>
        <p:nvSpPr>
          <p:cNvPr id="13" name="Snip Diagonal Corner Rectangle 12">
            <a:hlinkClick r:id="" action="ppaction://noaction"/>
            <a:extLst>
              <a:ext uri="{FF2B5EF4-FFF2-40B4-BE49-F238E27FC236}">
                <a16:creationId xmlns:a16="http://schemas.microsoft.com/office/drawing/2014/main" id="{A37ABE47-B105-2084-1A40-5DE3D9E7FFC2}"/>
              </a:ext>
            </a:extLst>
          </p:cNvPr>
          <p:cNvSpPr/>
          <p:nvPr/>
        </p:nvSpPr>
        <p:spPr>
          <a:xfrm>
            <a:off x="3352800" y="2362200"/>
            <a:ext cx="1857375" cy="838200"/>
          </a:xfrm>
          <a:prstGeom prst="snip2Diag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b="1" dirty="0" err="1">
                <a:solidFill>
                  <a:schemeClr val="tx2"/>
                </a:solidFill>
                <a:latin typeface="+mj-lt"/>
              </a:rPr>
              <a:t>thụ</a:t>
            </a:r>
            <a:r>
              <a:rPr lang="en-US" sz="2400" b="1" dirty="0">
                <a:solidFill>
                  <a:schemeClr val="tx2"/>
                </a:solidFill>
                <a:latin typeface="+mj-lt"/>
              </a:rPr>
              <a:t> </a:t>
            </a:r>
            <a:r>
              <a:rPr lang="en-US" sz="2400" b="1" dirty="0" err="1">
                <a:solidFill>
                  <a:schemeClr val="tx2"/>
                </a:solidFill>
                <a:latin typeface="+mj-lt"/>
              </a:rPr>
              <a:t>tinh</a:t>
            </a:r>
            <a:endParaRPr lang="en-US" sz="2400" b="1" dirty="0">
              <a:solidFill>
                <a:schemeClr val="tx2"/>
              </a:solidFill>
              <a:latin typeface="+mj-lt"/>
            </a:endParaRPr>
          </a:p>
        </p:txBody>
      </p:sp>
      <p:sp>
        <p:nvSpPr>
          <p:cNvPr id="15" name="Striped Right Arrow 14">
            <a:extLst>
              <a:ext uri="{FF2B5EF4-FFF2-40B4-BE49-F238E27FC236}">
                <a16:creationId xmlns:a16="http://schemas.microsoft.com/office/drawing/2014/main" id="{F0B5E132-324F-D450-DC11-D0785EF4E23A}"/>
              </a:ext>
            </a:extLst>
          </p:cNvPr>
          <p:cNvSpPr/>
          <p:nvPr/>
        </p:nvSpPr>
        <p:spPr>
          <a:xfrm>
            <a:off x="2209800" y="2590800"/>
            <a:ext cx="857250" cy="28257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b="1"/>
          </a:p>
        </p:txBody>
      </p:sp>
      <p:sp>
        <p:nvSpPr>
          <p:cNvPr id="19" name="Striped Right Arrow 18">
            <a:extLst>
              <a:ext uri="{FF2B5EF4-FFF2-40B4-BE49-F238E27FC236}">
                <a16:creationId xmlns:a16="http://schemas.microsoft.com/office/drawing/2014/main" id="{0D36F798-7A93-8C2C-1E2A-6A964436EB98}"/>
              </a:ext>
            </a:extLst>
          </p:cNvPr>
          <p:cNvSpPr/>
          <p:nvPr/>
        </p:nvSpPr>
        <p:spPr>
          <a:xfrm>
            <a:off x="5410200" y="2667000"/>
            <a:ext cx="1143000" cy="28257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3600" b="1"/>
          </a:p>
        </p:txBody>
      </p:sp>
      <p:sp>
        <p:nvSpPr>
          <p:cNvPr id="13325" name="Text Box 15">
            <a:extLst>
              <a:ext uri="{FF2B5EF4-FFF2-40B4-BE49-F238E27FC236}">
                <a16:creationId xmlns:a16="http://schemas.microsoft.com/office/drawing/2014/main" id="{1BFE500E-48AA-4595-251F-5A05FB0F5A99}"/>
              </a:ext>
            </a:extLst>
          </p:cNvPr>
          <p:cNvSpPr txBox="1">
            <a:spLocks noChangeArrowheads="1"/>
          </p:cNvSpPr>
          <p:nvPr/>
        </p:nvSpPr>
        <p:spPr bwMode="auto">
          <a:xfrm>
            <a:off x="152400" y="6096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grpSp>
        <p:nvGrpSpPr>
          <p:cNvPr id="2" name="Group 16">
            <a:extLst>
              <a:ext uri="{FF2B5EF4-FFF2-40B4-BE49-F238E27FC236}">
                <a16:creationId xmlns:a16="http://schemas.microsoft.com/office/drawing/2014/main" id="{3A07AF3C-61A5-1010-07D8-42B79EE03098}"/>
              </a:ext>
            </a:extLst>
          </p:cNvPr>
          <p:cNvGrpSpPr>
            <a:grpSpLocks/>
          </p:cNvGrpSpPr>
          <p:nvPr/>
        </p:nvGrpSpPr>
        <p:grpSpPr bwMode="auto">
          <a:xfrm>
            <a:off x="0" y="76200"/>
            <a:ext cx="9124950" cy="533400"/>
            <a:chOff x="0" y="0"/>
            <a:chExt cx="4848" cy="624"/>
          </a:xfrm>
        </p:grpSpPr>
        <p:sp>
          <p:nvSpPr>
            <p:cNvPr id="13328" name="AutoShape 17">
              <a:extLst>
                <a:ext uri="{FF2B5EF4-FFF2-40B4-BE49-F238E27FC236}">
                  <a16:creationId xmlns:a16="http://schemas.microsoft.com/office/drawing/2014/main" id="{9010F0FE-9A9A-9081-64E0-A6766C847EEB}"/>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dirty="0">
                  <a:solidFill>
                    <a:srgbClr val="0000FF"/>
                  </a:solidFill>
                </a:rPr>
                <a:t>              </a:t>
              </a:r>
              <a:r>
                <a:rPr lang="en-US" altLang="vi-VN" sz="2200" b="1" dirty="0" err="1">
                  <a:solidFill>
                    <a:srgbClr val="0000FF"/>
                  </a:solidFill>
                </a:rPr>
                <a:t>Bài</a:t>
              </a:r>
              <a:r>
                <a:rPr lang="en-US" altLang="vi-VN" sz="2200" b="1" dirty="0">
                  <a:solidFill>
                    <a:srgbClr val="0000FF"/>
                  </a:solidFill>
                </a:rPr>
                <a:t> </a:t>
              </a:r>
              <a:r>
                <a:rPr lang="en-US" altLang="vi-VN" sz="2200" b="1" dirty="0" smtClean="0">
                  <a:solidFill>
                    <a:srgbClr val="0000FF"/>
                  </a:solidFill>
                </a:rPr>
                <a:t>40:   </a:t>
              </a:r>
              <a:r>
                <a:rPr lang="en-US" altLang="vi-VN" sz="2200" b="1" dirty="0">
                  <a:solidFill>
                    <a:srgbClr val="0000FF"/>
                  </a:solidFill>
                </a:rPr>
                <a:t>SINH SẢN HỮU TÍNH </a:t>
              </a:r>
              <a:r>
                <a:rPr lang="en-US" altLang="vi-VN" sz="2200" b="1" dirty="0" smtClean="0">
                  <a:solidFill>
                    <a:srgbClr val="0000FF"/>
                  </a:solidFill>
                </a:rPr>
                <a:t>Ở SINH VẬT</a:t>
              </a:r>
              <a:endParaRPr lang="en-US" altLang="vi-VN" sz="2200" b="1" dirty="0">
                <a:solidFill>
                  <a:srgbClr val="0000FF"/>
                </a:solidFill>
              </a:endParaRPr>
            </a:p>
          </p:txBody>
        </p:sp>
        <p:sp>
          <p:nvSpPr>
            <p:cNvPr id="13329" name="plant">
              <a:extLst>
                <a:ext uri="{FF2B5EF4-FFF2-40B4-BE49-F238E27FC236}">
                  <a16:creationId xmlns:a16="http://schemas.microsoft.com/office/drawing/2014/main" id="{C8F568D3-C149-1AEC-F45B-E22D552DCB63}"/>
                </a:ext>
              </a:extLst>
            </p:cNvPr>
            <p:cNvSpPr>
              <a:spLocks noEditPoints="1" noChangeArrowheads="1"/>
            </p:cNvSpPr>
            <p:nvPr/>
          </p:nvSpPr>
          <p:spPr bwMode="auto">
            <a:xfrm>
              <a:off x="0" y="0"/>
              <a:ext cx="768" cy="576"/>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088 h 21600"/>
                <a:gd name="T26" fmla="*/ 14541 w 21600"/>
                <a:gd name="T27" fmla="*/ 1357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13327" name="Line 20">
            <a:extLst>
              <a:ext uri="{FF2B5EF4-FFF2-40B4-BE49-F238E27FC236}">
                <a16:creationId xmlns:a16="http://schemas.microsoft.com/office/drawing/2014/main" id="{63C213AE-0BA5-043B-D7FA-9CEACDD89AF0}"/>
              </a:ext>
            </a:extLst>
          </p:cNvPr>
          <p:cNvSpPr>
            <a:spLocks noChangeShapeType="1"/>
          </p:cNvSpPr>
          <p:nvPr/>
        </p:nvSpPr>
        <p:spPr bwMode="auto">
          <a:xfrm>
            <a:off x="9296400" y="258763"/>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Snip Diagonal Corner Rectangle 20">
            <a:hlinkClick r:id="" action="ppaction://noaction"/>
            <a:extLst>
              <a:ext uri="{FF2B5EF4-FFF2-40B4-BE49-F238E27FC236}">
                <a16:creationId xmlns:a16="http://schemas.microsoft.com/office/drawing/2014/main" id="{08CA62EF-E509-FC00-91B1-226D9239E54F}"/>
              </a:ext>
            </a:extLst>
          </p:cNvPr>
          <p:cNvSpPr/>
          <p:nvPr/>
        </p:nvSpPr>
        <p:spPr>
          <a:xfrm>
            <a:off x="6705600" y="2362200"/>
            <a:ext cx="2166937" cy="762000"/>
          </a:xfrm>
          <a:prstGeom prst="snip2Diag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err="1" smtClean="0">
                <a:solidFill>
                  <a:schemeClr val="tx2"/>
                </a:solidFill>
              </a:rPr>
              <a:t>Phát</a:t>
            </a:r>
            <a:r>
              <a:rPr lang="en-US" sz="2000" b="1" dirty="0" smtClean="0">
                <a:solidFill>
                  <a:schemeClr val="tx2"/>
                </a:solidFill>
              </a:rPr>
              <a:t> </a:t>
            </a:r>
            <a:r>
              <a:rPr lang="en-US" sz="2000" b="1" dirty="0" err="1" smtClean="0">
                <a:solidFill>
                  <a:schemeClr val="tx2"/>
                </a:solidFill>
              </a:rPr>
              <a:t>triển</a:t>
            </a:r>
            <a:r>
              <a:rPr lang="en-US" sz="2000" b="1" dirty="0" smtClean="0">
                <a:solidFill>
                  <a:schemeClr val="tx2"/>
                </a:solidFill>
              </a:rPr>
              <a:t> </a:t>
            </a:r>
            <a:r>
              <a:rPr lang="en-US" sz="2000" b="1" dirty="0" err="1" smtClean="0">
                <a:solidFill>
                  <a:schemeClr val="tx2"/>
                </a:solidFill>
              </a:rPr>
              <a:t>phôi</a:t>
            </a:r>
            <a:endParaRPr lang="en-US" sz="2000" b="1" dirty="0">
              <a:solidFill>
                <a:schemeClr val="tx2"/>
              </a:solidFill>
            </a:endParaRPr>
          </a:p>
        </p:txBody>
      </p:sp>
      <p:sp>
        <p:nvSpPr>
          <p:cNvPr id="22" name="Rectangle 21"/>
          <p:cNvSpPr/>
          <p:nvPr/>
        </p:nvSpPr>
        <p:spPr>
          <a:xfrm>
            <a:off x="152400" y="1295400"/>
            <a:ext cx="4648200" cy="369332"/>
          </a:xfrm>
          <a:prstGeom prst="rect">
            <a:avLst/>
          </a:prstGeom>
        </p:spPr>
        <p:txBody>
          <a:bodyPr wrap="square">
            <a:spAutoFit/>
          </a:bodyPr>
          <a:lstStyle/>
          <a:p>
            <a:pPr>
              <a:spcBef>
                <a:spcPct val="50000"/>
              </a:spcBef>
            </a:pPr>
            <a:r>
              <a:rPr lang="en-US" altLang="vi-VN" b="1" dirty="0" smtClean="0">
                <a:solidFill>
                  <a:srgbClr val="0066FF"/>
                </a:solidFill>
                <a:latin typeface="Times New Roman" pitchFamily="18" charset="0"/>
                <a:cs typeface="Times New Roman" pitchFamily="18" charset="0"/>
              </a:rPr>
              <a:t>III. SINH SẢN HỮU TÍNH Ở ĐỘNG VẬT</a:t>
            </a:r>
            <a:endParaRPr lang="en-US" altLang="vi-VN" b="1" dirty="0">
              <a:solidFill>
                <a:srgbClr val="0066FF"/>
              </a:solidFill>
              <a:latin typeface="Times New Roman" pitchFamily="18" charset="0"/>
              <a:cs typeface="Times New Roman" pitchFamily="18" charset="0"/>
            </a:endParaRPr>
          </a:p>
        </p:txBody>
      </p:sp>
      <p:sp>
        <p:nvSpPr>
          <p:cNvPr id="23" name="Rectangle 22"/>
          <p:cNvSpPr/>
          <p:nvPr/>
        </p:nvSpPr>
        <p:spPr>
          <a:xfrm>
            <a:off x="304800" y="3200400"/>
            <a:ext cx="5562600" cy="369332"/>
          </a:xfrm>
          <a:prstGeom prst="rect">
            <a:avLst/>
          </a:prstGeom>
        </p:spPr>
        <p:txBody>
          <a:bodyPr wrap="square">
            <a:spAutoFit/>
          </a:bodyPr>
          <a:lstStyle/>
          <a:p>
            <a:pPr>
              <a:spcBef>
                <a:spcPct val="50000"/>
              </a:spcBef>
            </a:pPr>
            <a:r>
              <a:rPr lang="en-US" altLang="vi-VN" b="1" dirty="0" smtClean="0">
                <a:solidFill>
                  <a:srgbClr val="CC3300"/>
                </a:solidFill>
              </a:rPr>
              <a:t>2. </a:t>
            </a:r>
            <a:r>
              <a:rPr lang="en-US" altLang="vi-VN" b="1" dirty="0" err="1" smtClean="0">
                <a:solidFill>
                  <a:srgbClr val="CC3300"/>
                </a:solidFill>
              </a:rPr>
              <a:t>Phân</a:t>
            </a:r>
            <a:r>
              <a:rPr lang="en-US" altLang="vi-VN" b="1" dirty="0" smtClean="0">
                <a:solidFill>
                  <a:srgbClr val="CC3300"/>
                </a:solidFill>
              </a:rPr>
              <a:t> </a:t>
            </a:r>
            <a:r>
              <a:rPr lang="en-US" altLang="vi-VN" b="1" dirty="0" err="1" smtClean="0">
                <a:solidFill>
                  <a:srgbClr val="CC3300"/>
                </a:solidFill>
              </a:rPr>
              <a:t>biệt</a:t>
            </a:r>
            <a:r>
              <a:rPr lang="en-US" altLang="vi-VN" b="1" dirty="0" smtClean="0">
                <a:solidFill>
                  <a:srgbClr val="CC3300"/>
                </a:solidFill>
              </a:rPr>
              <a:t> </a:t>
            </a:r>
            <a:r>
              <a:rPr lang="en-US" altLang="vi-VN" b="1" dirty="0" err="1" smtClean="0">
                <a:solidFill>
                  <a:srgbClr val="CC3300"/>
                </a:solidFill>
              </a:rPr>
              <a:t>sinh</a:t>
            </a:r>
            <a:r>
              <a:rPr lang="en-US" altLang="vi-VN" b="1" dirty="0" smtClean="0">
                <a:solidFill>
                  <a:srgbClr val="CC3300"/>
                </a:solidFill>
              </a:rPr>
              <a:t> </a:t>
            </a:r>
            <a:r>
              <a:rPr lang="en-US" altLang="vi-VN" b="1" dirty="0" err="1" smtClean="0">
                <a:solidFill>
                  <a:srgbClr val="CC3300"/>
                </a:solidFill>
              </a:rPr>
              <a:t>sản</a:t>
            </a:r>
            <a:r>
              <a:rPr lang="en-US" altLang="vi-VN" b="1" dirty="0" smtClean="0">
                <a:solidFill>
                  <a:srgbClr val="CC3300"/>
                </a:solidFill>
              </a:rPr>
              <a:t> </a:t>
            </a:r>
            <a:r>
              <a:rPr lang="en-US" altLang="vi-VN" b="1" dirty="0" err="1" smtClean="0">
                <a:solidFill>
                  <a:srgbClr val="CC3300"/>
                </a:solidFill>
              </a:rPr>
              <a:t>hữu</a:t>
            </a:r>
            <a:r>
              <a:rPr lang="en-US" altLang="vi-VN" b="1" dirty="0" smtClean="0">
                <a:solidFill>
                  <a:srgbClr val="CC3300"/>
                </a:solidFill>
              </a:rPr>
              <a:t> </a:t>
            </a:r>
            <a:r>
              <a:rPr lang="en-US" altLang="vi-VN" b="1" dirty="0" err="1" smtClean="0">
                <a:solidFill>
                  <a:srgbClr val="CC3300"/>
                </a:solidFill>
              </a:rPr>
              <a:t>tính</a:t>
            </a:r>
            <a:r>
              <a:rPr lang="en-US" altLang="vi-VN" b="1" dirty="0" smtClean="0">
                <a:solidFill>
                  <a:srgbClr val="CC3300"/>
                </a:solidFill>
              </a:rPr>
              <a:t> </a:t>
            </a:r>
            <a:r>
              <a:rPr lang="en-US" altLang="vi-VN" b="1" dirty="0" err="1" smtClean="0">
                <a:solidFill>
                  <a:srgbClr val="CC3300"/>
                </a:solidFill>
              </a:rPr>
              <a:t>và</a:t>
            </a:r>
            <a:r>
              <a:rPr lang="en-US" altLang="vi-VN" b="1" dirty="0" smtClean="0">
                <a:solidFill>
                  <a:srgbClr val="CC3300"/>
                </a:solidFill>
              </a:rPr>
              <a:t> </a:t>
            </a:r>
            <a:r>
              <a:rPr lang="en-US" altLang="vi-VN" b="1" dirty="0" err="1" smtClean="0">
                <a:solidFill>
                  <a:srgbClr val="CC3300"/>
                </a:solidFill>
              </a:rPr>
              <a:t>sinh</a:t>
            </a:r>
            <a:r>
              <a:rPr lang="en-US" altLang="vi-VN" b="1" dirty="0" smtClean="0">
                <a:solidFill>
                  <a:srgbClr val="CC3300"/>
                </a:solidFill>
              </a:rPr>
              <a:t> </a:t>
            </a:r>
            <a:r>
              <a:rPr lang="en-US" altLang="vi-VN" b="1" dirty="0" err="1" smtClean="0">
                <a:solidFill>
                  <a:srgbClr val="CC3300"/>
                </a:solidFill>
              </a:rPr>
              <a:t>sản</a:t>
            </a:r>
            <a:r>
              <a:rPr lang="en-US" altLang="vi-VN" b="1" dirty="0" smtClean="0">
                <a:solidFill>
                  <a:srgbClr val="CC3300"/>
                </a:solidFill>
              </a:rPr>
              <a:t> </a:t>
            </a:r>
            <a:r>
              <a:rPr lang="en-US" altLang="vi-VN" b="1" dirty="0" err="1" smtClean="0">
                <a:solidFill>
                  <a:srgbClr val="CC3300"/>
                </a:solidFill>
              </a:rPr>
              <a:t>vô</a:t>
            </a:r>
            <a:r>
              <a:rPr lang="en-US" altLang="vi-VN" b="1" dirty="0" smtClean="0">
                <a:solidFill>
                  <a:srgbClr val="CC3300"/>
                </a:solidFill>
              </a:rPr>
              <a:t> </a:t>
            </a:r>
            <a:r>
              <a:rPr lang="en-US" altLang="vi-VN" b="1" dirty="0" err="1" smtClean="0">
                <a:solidFill>
                  <a:srgbClr val="CC3300"/>
                </a:solidFill>
              </a:rPr>
              <a:t>tính</a:t>
            </a:r>
            <a:endParaRPr lang="en-US" altLang="vi-VN" b="1" dirty="0">
              <a:solidFill>
                <a:srgbClr val="CC3300"/>
              </a:solidFill>
            </a:endParaRPr>
          </a:p>
        </p:txBody>
      </p:sp>
      <p:graphicFrame>
        <p:nvGraphicFramePr>
          <p:cNvPr id="26" name="Table 25"/>
          <p:cNvGraphicFramePr>
            <a:graphicFrameLocks noGrp="1"/>
          </p:cNvGraphicFramePr>
          <p:nvPr/>
        </p:nvGraphicFramePr>
        <p:xfrm>
          <a:off x="152400" y="3810000"/>
          <a:ext cx="8610600" cy="2072640"/>
        </p:xfrm>
        <a:graphic>
          <a:graphicData uri="http://schemas.openxmlformats.org/drawingml/2006/table">
            <a:tbl>
              <a:tblPr firstRow="1" bandRow="1">
                <a:tableStyleId>{F5AB1C69-6EDB-4FF4-983F-18BD219EF322}</a:tableStyleId>
              </a:tblPr>
              <a:tblGrid>
                <a:gridCol w="1371600">
                  <a:extLst>
                    <a:ext uri="{9D8B030D-6E8A-4147-A177-3AD203B41FA5}">
                      <a16:colId xmlns:a16="http://schemas.microsoft.com/office/drawing/2014/main" val="20000"/>
                    </a:ext>
                  </a:extLst>
                </a:gridCol>
                <a:gridCol w="3638204">
                  <a:extLst>
                    <a:ext uri="{9D8B030D-6E8A-4147-A177-3AD203B41FA5}">
                      <a16:colId xmlns:a16="http://schemas.microsoft.com/office/drawing/2014/main" val="20001"/>
                    </a:ext>
                  </a:extLst>
                </a:gridCol>
                <a:gridCol w="3600796">
                  <a:extLst>
                    <a:ext uri="{9D8B030D-6E8A-4147-A177-3AD203B41FA5}">
                      <a16:colId xmlns:a16="http://schemas.microsoft.com/office/drawing/2014/main" val="20002"/>
                    </a:ext>
                  </a:extLst>
                </a:gridCol>
              </a:tblGrid>
              <a:tr h="609600">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SINH</a:t>
                      </a:r>
                      <a:r>
                        <a:rPr lang="en-US" sz="2000" baseline="0" dirty="0" smtClean="0"/>
                        <a:t> SẢN HỮU TÍNH</a:t>
                      </a:r>
                      <a:endParaRPr lang="en-US" sz="2000" dirty="0" smtClean="0"/>
                    </a:p>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SINH</a:t>
                      </a:r>
                      <a:r>
                        <a:rPr lang="en-US" sz="2000" baseline="0" dirty="0" smtClean="0"/>
                        <a:t> SẢN VÔ TÍNH</a:t>
                      </a:r>
                      <a:endParaRPr lang="en-US" sz="2000" dirty="0" smtClean="0"/>
                    </a:p>
                    <a:p>
                      <a:pPr algn="ctr"/>
                      <a:endParaRPr lang="en-US" sz="2000" dirty="0"/>
                    </a:p>
                  </a:txBody>
                  <a:tcPr/>
                </a:tc>
                <a:extLst>
                  <a:ext uri="{0D108BD9-81ED-4DB2-BD59-A6C34878D82A}">
                    <a16:rowId xmlns:a16="http://schemas.microsoft.com/office/drawing/2014/main" val="10000"/>
                  </a:ext>
                </a:extLst>
              </a:tr>
              <a:tr h="731520">
                <a:tc>
                  <a:txBody>
                    <a:bodyPr/>
                    <a:lstStyle/>
                    <a:p>
                      <a:r>
                        <a:rPr lang="en-US" dirty="0" smtClean="0"/>
                        <a:t>KHÁI</a:t>
                      </a:r>
                      <a:r>
                        <a:rPr lang="en-US" baseline="0" dirty="0" smtClean="0"/>
                        <a:t> </a:t>
                      </a:r>
                      <a:r>
                        <a:rPr lang="en-US" baseline="0" dirty="0" err="1" smtClean="0"/>
                        <a:t>NiỆM</a:t>
                      </a:r>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1"/>
                  </a:ext>
                </a:extLst>
              </a:tr>
              <a:tr h="597212">
                <a:tc>
                  <a:txBody>
                    <a:bodyPr/>
                    <a:lstStyle/>
                    <a:p>
                      <a:r>
                        <a:rPr lang="en-US" dirty="0" smtClean="0"/>
                        <a:t>ĐẶC</a:t>
                      </a:r>
                      <a:r>
                        <a:rPr lang="en-US" baseline="0" dirty="0" smtClean="0"/>
                        <a:t> </a:t>
                      </a:r>
                      <a:r>
                        <a:rPr lang="en-US" baseline="0" dirty="0" err="1" smtClean="0"/>
                        <a:t>ĐiỂM</a:t>
                      </a:r>
                      <a:r>
                        <a:rPr lang="en-US" baseline="0" dirty="0" smtClean="0"/>
                        <a:t> CON</a:t>
                      </a: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bl>
          </a:graphicData>
        </a:graphic>
      </p:graphicFrame>
      <p:sp>
        <p:nvSpPr>
          <p:cNvPr id="27" name="TextBox 26"/>
          <p:cNvSpPr txBox="1"/>
          <p:nvPr/>
        </p:nvSpPr>
        <p:spPr>
          <a:xfrm>
            <a:off x="1524000" y="4495801"/>
            <a:ext cx="3581400" cy="646331"/>
          </a:xfrm>
          <a:prstGeom prst="rect">
            <a:avLst/>
          </a:prstGeom>
          <a:noFill/>
        </p:spPr>
        <p:txBody>
          <a:bodyPr wrap="square" rtlCol="0">
            <a:spAutoFit/>
          </a:bodyPr>
          <a:lstStyle/>
          <a:p>
            <a:r>
              <a:rPr lang="en-US" dirty="0" err="1" smtClean="0"/>
              <a:t>Không</a:t>
            </a:r>
            <a:r>
              <a:rPr lang="en-US" dirty="0" smtClean="0"/>
              <a:t> </a:t>
            </a:r>
            <a:r>
              <a:rPr lang="en-US" dirty="0" err="1" smtClean="0"/>
              <a:t>có</a:t>
            </a:r>
            <a:r>
              <a:rPr lang="en-US" dirty="0" smtClean="0"/>
              <a:t> </a:t>
            </a:r>
            <a:r>
              <a:rPr lang="en-US" dirty="0" err="1" smtClean="0"/>
              <a:t>sự</a:t>
            </a:r>
            <a:r>
              <a:rPr lang="en-US" dirty="0" smtClean="0"/>
              <a:t> </a:t>
            </a:r>
            <a:r>
              <a:rPr lang="en-US" dirty="0" err="1" smtClean="0"/>
              <a:t>hợp</a:t>
            </a:r>
            <a:r>
              <a:rPr lang="en-US" dirty="0" smtClean="0"/>
              <a:t> </a:t>
            </a:r>
            <a:r>
              <a:rPr lang="en-US" dirty="0" err="1" smtClean="0"/>
              <a:t>nhất</a:t>
            </a:r>
            <a:r>
              <a:rPr lang="en-US" dirty="0" smtClean="0"/>
              <a:t> </a:t>
            </a:r>
            <a:r>
              <a:rPr lang="en-US" dirty="0" err="1" smtClean="0"/>
              <a:t>giữa</a:t>
            </a:r>
            <a:r>
              <a:rPr lang="en-US" dirty="0" smtClean="0"/>
              <a:t> </a:t>
            </a:r>
            <a:r>
              <a:rPr lang="en-US" dirty="0" err="1" smtClean="0"/>
              <a:t>giao</a:t>
            </a:r>
            <a:r>
              <a:rPr lang="en-US" dirty="0" smtClean="0"/>
              <a:t> </a:t>
            </a:r>
            <a:r>
              <a:rPr lang="en-US" dirty="0" err="1" smtClean="0"/>
              <a:t>tử</a:t>
            </a:r>
            <a:r>
              <a:rPr lang="en-US" dirty="0" smtClean="0"/>
              <a:t> đực </a:t>
            </a:r>
            <a:r>
              <a:rPr lang="en-US" dirty="0" err="1" smtClean="0"/>
              <a:t>và</a:t>
            </a:r>
            <a:r>
              <a:rPr lang="en-US" dirty="0" smtClean="0"/>
              <a:t> </a:t>
            </a:r>
            <a:r>
              <a:rPr lang="en-US" dirty="0" err="1" smtClean="0"/>
              <a:t>giao</a:t>
            </a:r>
            <a:r>
              <a:rPr lang="en-US" dirty="0" smtClean="0"/>
              <a:t> </a:t>
            </a:r>
            <a:r>
              <a:rPr lang="en-US" dirty="0" err="1" smtClean="0"/>
              <a:t>tử</a:t>
            </a:r>
            <a:r>
              <a:rPr lang="en-US" dirty="0" smtClean="0"/>
              <a:t> </a:t>
            </a:r>
            <a:r>
              <a:rPr lang="en-US" dirty="0" err="1" smtClean="0"/>
              <a:t>cái</a:t>
            </a:r>
            <a:endParaRPr lang="en-US" dirty="0"/>
          </a:p>
        </p:txBody>
      </p:sp>
      <p:sp>
        <p:nvSpPr>
          <p:cNvPr id="28" name="TextBox 27"/>
          <p:cNvSpPr txBox="1"/>
          <p:nvPr/>
        </p:nvSpPr>
        <p:spPr>
          <a:xfrm>
            <a:off x="5181600" y="4495800"/>
            <a:ext cx="3581400" cy="646331"/>
          </a:xfrm>
          <a:prstGeom prst="rect">
            <a:avLst/>
          </a:prstGeom>
          <a:noFill/>
        </p:spPr>
        <p:txBody>
          <a:bodyPr wrap="square" rtlCol="0">
            <a:spAutoFit/>
          </a:bodyPr>
          <a:lstStyle/>
          <a:p>
            <a:r>
              <a:rPr lang="en-US" dirty="0" err="1" smtClean="0"/>
              <a:t>Có</a:t>
            </a:r>
            <a:r>
              <a:rPr lang="en-US" dirty="0" smtClean="0"/>
              <a:t> </a:t>
            </a:r>
            <a:r>
              <a:rPr lang="en-US" dirty="0" err="1" smtClean="0"/>
              <a:t>sự</a:t>
            </a:r>
            <a:r>
              <a:rPr lang="en-US" dirty="0" smtClean="0"/>
              <a:t> </a:t>
            </a:r>
            <a:r>
              <a:rPr lang="en-US" dirty="0" err="1" smtClean="0"/>
              <a:t>hợp</a:t>
            </a:r>
            <a:r>
              <a:rPr lang="en-US" dirty="0" smtClean="0"/>
              <a:t> </a:t>
            </a:r>
            <a:r>
              <a:rPr lang="en-US" dirty="0" err="1" smtClean="0"/>
              <a:t>nhất</a:t>
            </a:r>
            <a:r>
              <a:rPr lang="en-US" dirty="0" smtClean="0"/>
              <a:t> </a:t>
            </a:r>
            <a:r>
              <a:rPr lang="en-US" dirty="0" err="1" smtClean="0"/>
              <a:t>giữa</a:t>
            </a:r>
            <a:r>
              <a:rPr lang="en-US" dirty="0" smtClean="0"/>
              <a:t> </a:t>
            </a:r>
            <a:r>
              <a:rPr lang="en-US" dirty="0" err="1" smtClean="0"/>
              <a:t>giao</a:t>
            </a:r>
            <a:r>
              <a:rPr lang="en-US" dirty="0" smtClean="0"/>
              <a:t> </a:t>
            </a:r>
            <a:r>
              <a:rPr lang="en-US" dirty="0" err="1" smtClean="0"/>
              <a:t>tử</a:t>
            </a:r>
            <a:r>
              <a:rPr lang="en-US" dirty="0" smtClean="0"/>
              <a:t> đực </a:t>
            </a:r>
            <a:r>
              <a:rPr lang="en-US" dirty="0" err="1" smtClean="0"/>
              <a:t>và</a:t>
            </a:r>
            <a:r>
              <a:rPr lang="en-US" dirty="0" smtClean="0"/>
              <a:t> </a:t>
            </a:r>
            <a:r>
              <a:rPr lang="en-US" dirty="0" err="1" smtClean="0"/>
              <a:t>giao</a:t>
            </a:r>
            <a:r>
              <a:rPr lang="en-US" dirty="0" smtClean="0"/>
              <a:t> </a:t>
            </a:r>
            <a:r>
              <a:rPr lang="en-US" dirty="0" err="1" smtClean="0"/>
              <a:t>tử</a:t>
            </a:r>
            <a:r>
              <a:rPr lang="en-US" dirty="0" smtClean="0"/>
              <a:t> </a:t>
            </a:r>
            <a:r>
              <a:rPr lang="en-US" dirty="0" err="1" smtClean="0"/>
              <a:t>cái</a:t>
            </a:r>
            <a:endParaRPr lang="en-US" dirty="0"/>
          </a:p>
        </p:txBody>
      </p:sp>
      <p:sp>
        <p:nvSpPr>
          <p:cNvPr id="29" name="TextBox 28"/>
          <p:cNvSpPr txBox="1"/>
          <p:nvPr/>
        </p:nvSpPr>
        <p:spPr>
          <a:xfrm>
            <a:off x="1676400" y="5181600"/>
            <a:ext cx="3098412" cy="369332"/>
          </a:xfrm>
          <a:prstGeom prst="rect">
            <a:avLst/>
          </a:prstGeom>
          <a:noFill/>
        </p:spPr>
        <p:txBody>
          <a:bodyPr wrap="square" rtlCol="0">
            <a:spAutoFit/>
          </a:bodyPr>
          <a:lstStyle/>
          <a:p>
            <a:r>
              <a:rPr lang="en-US" dirty="0" err="1" smtClean="0"/>
              <a:t>Giống</a:t>
            </a:r>
            <a:r>
              <a:rPr lang="en-US" dirty="0" smtClean="0"/>
              <a:t> </a:t>
            </a:r>
            <a:r>
              <a:rPr lang="en-US" dirty="0" err="1" smtClean="0"/>
              <a:t>nhau</a:t>
            </a:r>
            <a:r>
              <a:rPr lang="en-US" dirty="0" smtClean="0"/>
              <a:t> </a:t>
            </a:r>
            <a:r>
              <a:rPr lang="en-US" dirty="0" err="1" smtClean="0"/>
              <a:t>và</a:t>
            </a:r>
            <a:r>
              <a:rPr lang="en-US" dirty="0" smtClean="0"/>
              <a:t> </a:t>
            </a:r>
            <a:r>
              <a:rPr lang="en-US" dirty="0" err="1" smtClean="0"/>
              <a:t>giống</a:t>
            </a:r>
            <a:r>
              <a:rPr lang="en-US" dirty="0" smtClean="0"/>
              <a:t> </a:t>
            </a:r>
            <a:r>
              <a:rPr lang="en-US" dirty="0" err="1" smtClean="0"/>
              <a:t>cơ</a:t>
            </a:r>
            <a:r>
              <a:rPr lang="en-US" dirty="0" smtClean="0"/>
              <a:t> </a:t>
            </a:r>
            <a:r>
              <a:rPr lang="en-US" dirty="0" err="1" smtClean="0"/>
              <a:t>thể</a:t>
            </a:r>
            <a:r>
              <a:rPr lang="en-US" dirty="0" smtClean="0"/>
              <a:t> </a:t>
            </a:r>
            <a:r>
              <a:rPr lang="en-US" dirty="0" err="1" smtClean="0"/>
              <a:t>mẹ</a:t>
            </a:r>
            <a:endParaRPr lang="en-US" dirty="0"/>
          </a:p>
        </p:txBody>
      </p:sp>
      <p:sp>
        <p:nvSpPr>
          <p:cNvPr id="30" name="TextBox 29"/>
          <p:cNvSpPr txBox="1"/>
          <p:nvPr/>
        </p:nvSpPr>
        <p:spPr>
          <a:xfrm>
            <a:off x="5257800" y="5181600"/>
            <a:ext cx="3505200" cy="646331"/>
          </a:xfrm>
          <a:prstGeom prst="rect">
            <a:avLst/>
          </a:prstGeom>
          <a:noFill/>
        </p:spPr>
        <p:txBody>
          <a:bodyPr wrap="square" rtlCol="0">
            <a:spAutoFit/>
          </a:bodyPr>
          <a:lstStyle/>
          <a:p>
            <a:r>
              <a:rPr lang="en-US" dirty="0" err="1" smtClean="0"/>
              <a:t>Mang</a:t>
            </a:r>
            <a:r>
              <a:rPr lang="en-US" dirty="0" smtClean="0"/>
              <a:t> </a:t>
            </a:r>
            <a:r>
              <a:rPr lang="en-US" dirty="0" err="1" smtClean="0"/>
              <a:t>đặc</a:t>
            </a:r>
            <a:r>
              <a:rPr lang="en-US" dirty="0" smtClean="0"/>
              <a:t> </a:t>
            </a:r>
            <a:r>
              <a:rPr lang="en-US" dirty="0" err="1" smtClean="0"/>
              <a:t>điểm</a:t>
            </a:r>
            <a:r>
              <a:rPr lang="en-US" dirty="0" smtClean="0"/>
              <a:t> </a:t>
            </a:r>
            <a:r>
              <a:rPr lang="en-US" dirty="0" err="1" smtClean="0"/>
              <a:t>di</a:t>
            </a:r>
            <a:r>
              <a:rPr lang="en-US" dirty="0" smtClean="0"/>
              <a:t> </a:t>
            </a:r>
            <a:r>
              <a:rPr lang="en-US" dirty="0" err="1" smtClean="0"/>
              <a:t>truyền</a:t>
            </a:r>
            <a:r>
              <a:rPr lang="en-US" dirty="0" smtClean="0"/>
              <a:t> </a:t>
            </a:r>
            <a:r>
              <a:rPr lang="en-US" dirty="0" err="1" smtClean="0"/>
              <a:t>của</a:t>
            </a:r>
            <a:r>
              <a:rPr lang="en-US" dirty="0" smtClean="0"/>
              <a:t> </a:t>
            </a:r>
            <a:r>
              <a:rPr lang="en-US" dirty="0" err="1" smtClean="0"/>
              <a:t>cả</a:t>
            </a:r>
            <a:r>
              <a:rPr lang="en-US" dirty="0" smtClean="0"/>
              <a:t> </a:t>
            </a:r>
            <a:r>
              <a:rPr lang="en-US" dirty="0" err="1" smtClean="0"/>
              <a:t>bố</a:t>
            </a:r>
            <a:r>
              <a:rPr lang="en-US" dirty="0" smtClean="0"/>
              <a:t> </a:t>
            </a:r>
            <a:r>
              <a:rPr lang="en-US" dirty="0" err="1" smtClean="0"/>
              <a:t>và</a:t>
            </a:r>
            <a:r>
              <a:rPr lang="en-US" dirty="0" smtClean="0"/>
              <a:t> </a:t>
            </a:r>
            <a:r>
              <a:rPr lang="en-US" dirty="0" err="1" smtClean="0"/>
              <a:t>mẹ</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par>
                                <p:cTn id="8" presetID="4" presetClass="entr" presetSubtype="16"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ox(in)">
                                      <p:cBhvr>
                                        <p:cTn id="10" dur="500"/>
                                        <p:tgtEl>
                                          <p:spTgt spid="1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ox(in)">
                                      <p:cBhvr>
                                        <p:cTn id="13" dur="2000"/>
                                        <p:tgtEl>
                                          <p:spTgt spid="13"/>
                                        </p:tgtEl>
                                      </p:cBhvr>
                                    </p:animEffect>
                                  </p:childTnLst>
                                </p:cTn>
                              </p:par>
                              <p:par>
                                <p:cTn id="14" presetID="4" presetClass="entr" presetSubtype="16"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ox(in)">
                                      <p:cBhvr>
                                        <p:cTn id="16" dur="2000"/>
                                        <p:tgtEl>
                                          <p:spTgt spid="19"/>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ox(in)">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3">
                                            <p:txEl>
                                              <p:pRg st="0" end="0"/>
                                            </p:txEl>
                                          </p:spTgt>
                                        </p:tgtEl>
                                        <p:attrNameLst>
                                          <p:attrName>style.visibility</p:attrName>
                                        </p:attrNameLst>
                                      </p:cBhvr>
                                      <p:to>
                                        <p:strVal val="visible"/>
                                      </p:to>
                                    </p:set>
                                    <p:anim calcmode="lin" valueType="num">
                                      <p:cBhvr additive="base">
                                        <p:cTn id="24"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diamond(in)">
                                      <p:cBhvr>
                                        <p:cTn id="30" dur="2000"/>
                                        <p:tgtEl>
                                          <p:spTgt spid="2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additive="base">
                                        <p:cTn id="35" dur="500" fill="hold"/>
                                        <p:tgtEl>
                                          <p:spTgt spid="27"/>
                                        </p:tgtEl>
                                        <p:attrNameLst>
                                          <p:attrName>ppt_x</p:attrName>
                                        </p:attrNameLst>
                                      </p:cBhvr>
                                      <p:tavLst>
                                        <p:tav tm="0">
                                          <p:val>
                                            <p:strVal val="#ppt_x"/>
                                          </p:val>
                                        </p:tav>
                                        <p:tav tm="100000">
                                          <p:val>
                                            <p:strVal val="#ppt_x"/>
                                          </p:val>
                                        </p:tav>
                                      </p:tavLst>
                                    </p:anim>
                                    <p:anim calcmode="lin" valueType="num">
                                      <p:cBhvr additive="base">
                                        <p:cTn id="36" dur="500" fill="hold"/>
                                        <p:tgtEl>
                                          <p:spTgt spid="2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additive="base">
                                        <p:cTn id="39" dur="500" fill="hold"/>
                                        <p:tgtEl>
                                          <p:spTgt spid="28"/>
                                        </p:tgtEl>
                                        <p:attrNameLst>
                                          <p:attrName>ppt_x</p:attrName>
                                        </p:attrNameLst>
                                      </p:cBhvr>
                                      <p:tavLst>
                                        <p:tav tm="0">
                                          <p:val>
                                            <p:strVal val="#ppt_x"/>
                                          </p:val>
                                        </p:tav>
                                        <p:tav tm="100000">
                                          <p:val>
                                            <p:strVal val="#ppt_x"/>
                                          </p:val>
                                        </p:tav>
                                      </p:tavLst>
                                    </p:anim>
                                    <p:anim calcmode="lin" valueType="num">
                                      <p:cBhvr additive="base">
                                        <p:cTn id="4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diamond(in)">
                                      <p:cBhvr>
                                        <p:cTn id="45" dur="2000"/>
                                        <p:tgtEl>
                                          <p:spTgt spid="29"/>
                                        </p:tgtEl>
                                      </p:cBhvr>
                                    </p:animEffect>
                                  </p:childTnLst>
                                </p:cTn>
                              </p:par>
                              <p:par>
                                <p:cTn id="46" presetID="8" presetClass="entr" presetSubtype="16" fill="hold" grpId="0"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diamond(in)">
                                      <p:cBhvr>
                                        <p:cTn id="48"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21" grpId="0" animBg="1"/>
      <p:bldP spid="27" grpId="0"/>
      <p:bldP spid="28" grpId="0"/>
      <p:bldP spid="29" grpId="0"/>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a:extLst>
              <a:ext uri="{FF2B5EF4-FFF2-40B4-BE49-F238E27FC236}">
                <a16:creationId xmlns:a16="http://schemas.microsoft.com/office/drawing/2014/main" id="{41815147-2EE0-89CE-1925-239081F341EE}"/>
              </a:ext>
            </a:extLst>
          </p:cNvPr>
          <p:cNvSpPr txBox="1">
            <a:spLocks noChangeArrowheads="1"/>
          </p:cNvSpPr>
          <p:nvPr/>
        </p:nvSpPr>
        <p:spPr bwMode="auto">
          <a:xfrm>
            <a:off x="0" y="6858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dirty="0">
                <a:solidFill>
                  <a:srgbClr val="0066FF"/>
                </a:solidFill>
              </a:rPr>
              <a:t>II. SINH SẢN HỮU TÍNH Ở THỰC VẬT CÓ HOA</a:t>
            </a:r>
          </a:p>
        </p:txBody>
      </p:sp>
      <p:sp>
        <p:nvSpPr>
          <p:cNvPr id="25628" name="Text Box 171">
            <a:extLst>
              <a:ext uri="{FF2B5EF4-FFF2-40B4-BE49-F238E27FC236}">
                <a16:creationId xmlns:a16="http://schemas.microsoft.com/office/drawing/2014/main" id="{9792DB29-242F-FEAD-5B6C-2B831F412438}"/>
              </a:ext>
            </a:extLst>
          </p:cNvPr>
          <p:cNvSpPr txBox="1">
            <a:spLocks noChangeArrowheads="1"/>
          </p:cNvSpPr>
          <p:nvPr/>
        </p:nvSpPr>
        <p:spPr bwMode="auto">
          <a:xfrm>
            <a:off x="0" y="381000"/>
            <a:ext cx="632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000" b="1">
                <a:solidFill>
                  <a:srgbClr val="0066FF"/>
                </a:solidFill>
              </a:rPr>
              <a:t>I.  KHÁI NIỆM</a:t>
            </a:r>
          </a:p>
        </p:txBody>
      </p:sp>
      <p:grpSp>
        <p:nvGrpSpPr>
          <p:cNvPr id="3" name="Group 172">
            <a:extLst>
              <a:ext uri="{FF2B5EF4-FFF2-40B4-BE49-F238E27FC236}">
                <a16:creationId xmlns:a16="http://schemas.microsoft.com/office/drawing/2014/main" id="{294790C9-6D59-8468-5D37-F2603177053F}"/>
              </a:ext>
            </a:extLst>
          </p:cNvPr>
          <p:cNvGrpSpPr>
            <a:grpSpLocks/>
          </p:cNvGrpSpPr>
          <p:nvPr/>
        </p:nvGrpSpPr>
        <p:grpSpPr bwMode="auto">
          <a:xfrm>
            <a:off x="19050" y="0"/>
            <a:ext cx="9124950" cy="381000"/>
            <a:chOff x="0" y="0"/>
            <a:chExt cx="4848" cy="624"/>
          </a:xfrm>
        </p:grpSpPr>
        <p:sp>
          <p:nvSpPr>
            <p:cNvPr id="25640" name="AutoShape 173">
              <a:extLst>
                <a:ext uri="{FF2B5EF4-FFF2-40B4-BE49-F238E27FC236}">
                  <a16:creationId xmlns:a16="http://schemas.microsoft.com/office/drawing/2014/main" id="{FAAD795C-1673-0A22-2424-F20952AE154F}"/>
                </a:ext>
              </a:extLst>
            </p:cNvPr>
            <p:cNvSpPr>
              <a:spLocks noChangeArrowheads="1"/>
            </p:cNvSpPr>
            <p:nvPr/>
          </p:nvSpPr>
          <p:spPr bwMode="auto">
            <a:xfrm>
              <a:off x="0" y="0"/>
              <a:ext cx="4848" cy="624"/>
            </a:xfrm>
            <a:prstGeom prst="roundRect">
              <a:avLst>
                <a:gd name="adj" fmla="val 16667"/>
              </a:avLst>
            </a:prstGeom>
            <a:gradFill rotWithShape="1">
              <a:gsLst>
                <a:gs pos="0">
                  <a:srgbClr val="FF6600"/>
                </a:gs>
                <a:gs pos="50000">
                  <a:srgbClr val="99FF99"/>
                </a:gs>
                <a:gs pos="100000">
                  <a:srgbClr val="FF6600"/>
                </a:gs>
              </a:gsLst>
              <a:lin ang="5400000" scaled="1"/>
            </a:gradFill>
            <a:ln w="9525">
              <a:solidFill>
                <a:srgbClr val="FFFF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vi-VN" sz="2200" b="1" dirty="0">
                  <a:solidFill>
                    <a:srgbClr val="0000FF"/>
                  </a:solidFill>
                </a:rPr>
                <a:t>              </a:t>
              </a:r>
              <a:r>
                <a:rPr lang="en-US" altLang="vi-VN" sz="2200" b="1" dirty="0" err="1"/>
                <a:t>Bài</a:t>
              </a:r>
              <a:r>
                <a:rPr lang="en-US" altLang="vi-VN" sz="2200" b="1" dirty="0"/>
                <a:t> </a:t>
              </a:r>
              <a:r>
                <a:rPr lang="en-US" altLang="vi-VN" sz="2200" b="1" dirty="0" smtClean="0"/>
                <a:t>40:   </a:t>
              </a:r>
              <a:r>
                <a:rPr lang="en-US" altLang="vi-VN" sz="2200" b="1" dirty="0"/>
                <a:t>SINH SẢN HỮU TÍNH Ở </a:t>
              </a:r>
              <a:r>
                <a:rPr lang="en-US" altLang="vi-VN" sz="2200" b="1" dirty="0" smtClean="0"/>
                <a:t>SINH </a:t>
              </a:r>
              <a:r>
                <a:rPr lang="en-US" altLang="vi-VN" sz="2200" b="1" dirty="0"/>
                <a:t>VẬT</a:t>
              </a:r>
            </a:p>
          </p:txBody>
        </p:sp>
        <p:sp>
          <p:nvSpPr>
            <p:cNvPr id="25641" name="plant">
              <a:extLst>
                <a:ext uri="{FF2B5EF4-FFF2-40B4-BE49-F238E27FC236}">
                  <a16:creationId xmlns:a16="http://schemas.microsoft.com/office/drawing/2014/main" id="{4DC4D740-C02D-173A-9287-21FDEB6EF3B0}"/>
                </a:ext>
              </a:extLst>
            </p:cNvPr>
            <p:cNvSpPr>
              <a:spLocks noEditPoints="1" noChangeArrowheads="1"/>
            </p:cNvSpPr>
            <p:nvPr/>
          </p:nvSpPr>
          <p:spPr bwMode="auto">
            <a:xfrm>
              <a:off x="0" y="0"/>
              <a:ext cx="768" cy="577"/>
            </a:xfrm>
            <a:custGeom>
              <a:avLst/>
              <a:gdLst>
                <a:gd name="T0" fmla="*/ 0 w 21600"/>
                <a:gd name="T1" fmla="*/ 0 h 21600"/>
                <a:gd name="T2" fmla="*/ 14 w 21600"/>
                <a:gd name="T3" fmla="*/ 0 h 21600"/>
                <a:gd name="T4" fmla="*/ 27 w 21600"/>
                <a:gd name="T5" fmla="*/ 0 h 21600"/>
                <a:gd name="T6" fmla="*/ 27 w 21600"/>
                <a:gd name="T7" fmla="*/ 8 h 21600"/>
                <a:gd name="T8" fmla="*/ 27 w 21600"/>
                <a:gd name="T9" fmla="*/ 15 h 21600"/>
                <a:gd name="T10" fmla="*/ 14 w 21600"/>
                <a:gd name="T11" fmla="*/ 15 h 21600"/>
                <a:gd name="T12" fmla="*/ 0 w 21600"/>
                <a:gd name="T13" fmla="*/ 15 h 21600"/>
                <a:gd name="T14" fmla="*/ 0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7088 w 21600"/>
                <a:gd name="T25" fmla="*/ 10107 h 21600"/>
                <a:gd name="T26" fmla="*/ 14541 w 21600"/>
                <a:gd name="T27" fmla="*/ 1358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grpSp>
      <p:sp>
        <p:nvSpPr>
          <p:cNvPr id="25630" name="Line 175">
            <a:extLst>
              <a:ext uri="{FF2B5EF4-FFF2-40B4-BE49-F238E27FC236}">
                <a16:creationId xmlns:a16="http://schemas.microsoft.com/office/drawing/2014/main" id="{25FF06BA-8343-486D-E7E8-1F13FF485263}"/>
              </a:ext>
            </a:extLst>
          </p:cNvPr>
          <p:cNvSpPr>
            <a:spLocks noChangeShapeType="1"/>
          </p:cNvSpPr>
          <p:nvPr/>
        </p:nvSpPr>
        <p:spPr bwMode="auto">
          <a:xfrm>
            <a:off x="0" y="0"/>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1" name="Line 176">
            <a:extLst>
              <a:ext uri="{FF2B5EF4-FFF2-40B4-BE49-F238E27FC236}">
                <a16:creationId xmlns:a16="http://schemas.microsoft.com/office/drawing/2014/main" id="{547D6C3C-4733-C98E-1B78-174C731ADEC4}"/>
              </a:ext>
            </a:extLst>
          </p:cNvPr>
          <p:cNvSpPr>
            <a:spLocks noChangeShapeType="1"/>
          </p:cNvSpPr>
          <p:nvPr/>
        </p:nvSpPr>
        <p:spPr bwMode="auto">
          <a:xfrm>
            <a:off x="9144000" y="30163"/>
            <a:ext cx="0" cy="6858000"/>
          </a:xfrm>
          <a:prstGeom prst="line">
            <a:avLst/>
          </a:prstGeom>
          <a:noFill/>
          <a:ln w="254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Rectangle 49"/>
          <p:cNvSpPr/>
          <p:nvPr/>
        </p:nvSpPr>
        <p:spPr>
          <a:xfrm>
            <a:off x="0" y="990600"/>
            <a:ext cx="6096000" cy="400110"/>
          </a:xfrm>
          <a:prstGeom prst="rect">
            <a:avLst/>
          </a:prstGeom>
        </p:spPr>
        <p:txBody>
          <a:bodyPr wrap="square">
            <a:spAutoFit/>
          </a:bodyPr>
          <a:lstStyle/>
          <a:p>
            <a:pPr>
              <a:spcBef>
                <a:spcPct val="50000"/>
              </a:spcBef>
            </a:pPr>
            <a:r>
              <a:rPr lang="en-US" altLang="vi-VN" sz="2000" b="1" dirty="0" smtClean="0">
                <a:solidFill>
                  <a:srgbClr val="0066FF"/>
                </a:solidFill>
                <a:latin typeface="Times New Roman" pitchFamily="18" charset="0"/>
                <a:cs typeface="Times New Roman" pitchFamily="18" charset="0"/>
              </a:rPr>
              <a:t>III. SINH SẢN HỮU TÍNH Ở ĐỘNG VẬT</a:t>
            </a:r>
            <a:endParaRPr lang="en-US" altLang="vi-VN" sz="2000" b="1" dirty="0">
              <a:solidFill>
                <a:srgbClr val="0066FF"/>
              </a:solidFill>
              <a:latin typeface="Times New Roman" pitchFamily="18" charset="0"/>
              <a:cs typeface="Times New Roman" pitchFamily="18" charset="0"/>
            </a:endParaRPr>
          </a:p>
        </p:txBody>
      </p:sp>
      <p:sp>
        <p:nvSpPr>
          <p:cNvPr id="51" name="Rectangle 50"/>
          <p:cNvSpPr/>
          <p:nvPr/>
        </p:nvSpPr>
        <p:spPr>
          <a:xfrm>
            <a:off x="228600" y="1371600"/>
            <a:ext cx="4572000" cy="400110"/>
          </a:xfrm>
          <a:prstGeom prst="rect">
            <a:avLst/>
          </a:prstGeom>
        </p:spPr>
        <p:txBody>
          <a:bodyPr wrap="square">
            <a:spAutoFit/>
          </a:bodyPr>
          <a:lstStyle/>
          <a:p>
            <a:pPr>
              <a:spcBef>
                <a:spcPct val="50000"/>
              </a:spcBef>
            </a:pPr>
            <a:r>
              <a:rPr lang="en-US" altLang="vi-VN" sz="2000" b="1" dirty="0" smtClean="0">
                <a:solidFill>
                  <a:srgbClr val="CC3300"/>
                </a:solidFill>
              </a:rPr>
              <a:t>3. </a:t>
            </a:r>
            <a:r>
              <a:rPr lang="en-US" altLang="vi-VN" sz="2000" b="1" dirty="0" err="1" smtClean="0">
                <a:solidFill>
                  <a:srgbClr val="CC3300"/>
                </a:solidFill>
              </a:rPr>
              <a:t>Đẻ</a:t>
            </a:r>
            <a:r>
              <a:rPr lang="en-US" altLang="vi-VN" sz="2000" b="1" dirty="0" smtClean="0">
                <a:solidFill>
                  <a:srgbClr val="CC3300"/>
                </a:solidFill>
              </a:rPr>
              <a:t> con, </a:t>
            </a:r>
            <a:r>
              <a:rPr lang="en-US" altLang="vi-VN" sz="2000" b="1" dirty="0" err="1" smtClean="0">
                <a:solidFill>
                  <a:srgbClr val="CC3300"/>
                </a:solidFill>
              </a:rPr>
              <a:t>đẻ</a:t>
            </a:r>
            <a:r>
              <a:rPr lang="en-US" altLang="vi-VN" sz="2000" b="1" dirty="0" smtClean="0">
                <a:solidFill>
                  <a:srgbClr val="CC3300"/>
                </a:solidFill>
              </a:rPr>
              <a:t> </a:t>
            </a:r>
            <a:r>
              <a:rPr lang="en-US" altLang="vi-VN" sz="2000" b="1" dirty="0" err="1" smtClean="0">
                <a:solidFill>
                  <a:srgbClr val="CC3300"/>
                </a:solidFill>
              </a:rPr>
              <a:t>trứng</a:t>
            </a:r>
            <a:endParaRPr lang="en-US" altLang="vi-VN" sz="2000" b="1" dirty="0">
              <a:solidFill>
                <a:srgbClr val="CC3300"/>
              </a:solidFill>
            </a:endParaRPr>
          </a:p>
        </p:txBody>
      </p:sp>
      <p:sp>
        <p:nvSpPr>
          <p:cNvPr id="53" name="Flowchart: Preparation 52"/>
          <p:cNvSpPr/>
          <p:nvPr/>
        </p:nvSpPr>
        <p:spPr>
          <a:xfrm>
            <a:off x="609600" y="2209800"/>
            <a:ext cx="7620000" cy="3657600"/>
          </a:xfrm>
          <a:prstGeom prst="flowChartPreparati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ĐỌC ĐOẠN THÔNG TIN SAU:</a:t>
            </a:r>
          </a:p>
          <a:p>
            <a:pPr algn="ctr"/>
            <a:r>
              <a:rPr lang="en-US" dirty="0" smtClean="0">
                <a:solidFill>
                  <a:schemeClr val="tx1"/>
                </a:solidFill>
              </a:rPr>
              <a:t>“trong một khu rừng, trên cánh đồng cỏ có 2 bạn Rắn và Khỉ với 2 cái bụng lồ lộ đang rập rình đuổi nhau. </a:t>
            </a:r>
            <a:r>
              <a:rPr lang="en-US" dirty="0" err="1" smtClean="0">
                <a:solidFill>
                  <a:schemeClr val="tx1"/>
                </a:solidFill>
              </a:rPr>
              <a:t>Vào</a:t>
            </a:r>
            <a:r>
              <a:rPr lang="en-US" dirty="0" smtClean="0">
                <a:solidFill>
                  <a:schemeClr val="tx1"/>
                </a:solidFill>
              </a:rPr>
              <a:t> </a:t>
            </a:r>
            <a:r>
              <a:rPr lang="en-US" dirty="0" err="1" smtClean="0">
                <a:solidFill>
                  <a:schemeClr val="tx1"/>
                </a:solidFill>
              </a:rPr>
              <a:t>thời</a:t>
            </a:r>
            <a:r>
              <a:rPr lang="en-US" dirty="0" smtClean="0">
                <a:solidFill>
                  <a:schemeClr val="tx1"/>
                </a:solidFill>
              </a:rPr>
              <a:t> </a:t>
            </a:r>
            <a:r>
              <a:rPr lang="en-US" dirty="0" err="1" smtClean="0">
                <a:solidFill>
                  <a:schemeClr val="tx1"/>
                </a:solidFill>
              </a:rPr>
              <a:t>khắc</a:t>
            </a:r>
            <a:r>
              <a:rPr lang="en-US" dirty="0" smtClean="0">
                <a:solidFill>
                  <a:schemeClr val="tx1"/>
                </a:solidFill>
              </a:rPr>
              <a:t> </a:t>
            </a:r>
            <a:r>
              <a:rPr lang="en-US" dirty="0" err="1" smtClean="0">
                <a:solidFill>
                  <a:schemeClr val="tx1"/>
                </a:solidFill>
              </a:rPr>
              <a:t>quyết</a:t>
            </a:r>
            <a:r>
              <a:rPr lang="en-US" dirty="0" smtClean="0">
                <a:solidFill>
                  <a:schemeClr val="tx1"/>
                </a:solidFill>
              </a:rPr>
              <a:t> </a:t>
            </a:r>
            <a:r>
              <a:rPr lang="en-US" dirty="0" err="1" smtClean="0">
                <a:solidFill>
                  <a:schemeClr val="tx1"/>
                </a:solidFill>
              </a:rPr>
              <a:t>định</a:t>
            </a:r>
            <a:r>
              <a:rPr lang="en-US" dirty="0" smtClean="0">
                <a:solidFill>
                  <a:schemeClr val="tx1"/>
                </a:solidFill>
              </a:rPr>
              <a:t> </a:t>
            </a:r>
            <a:r>
              <a:rPr lang="en-US" dirty="0" err="1" smtClean="0">
                <a:solidFill>
                  <a:schemeClr val="tx1"/>
                </a:solidFill>
              </a:rPr>
              <a:t>sinh</a:t>
            </a:r>
            <a:r>
              <a:rPr lang="en-US" dirty="0" smtClean="0">
                <a:solidFill>
                  <a:schemeClr val="tx1"/>
                </a:solidFill>
              </a:rPr>
              <a:t> </a:t>
            </a:r>
            <a:r>
              <a:rPr lang="en-US" dirty="0" err="1" smtClean="0">
                <a:solidFill>
                  <a:schemeClr val="tx1"/>
                </a:solidFill>
              </a:rPr>
              <a:t>tử</a:t>
            </a:r>
            <a:r>
              <a:rPr lang="en-US" dirty="0" smtClean="0">
                <a:solidFill>
                  <a:schemeClr val="tx1"/>
                </a:solidFill>
              </a:rPr>
              <a:t>, 2 </a:t>
            </a:r>
            <a:r>
              <a:rPr lang="en-US" dirty="0" err="1" smtClean="0">
                <a:solidFill>
                  <a:schemeClr val="tx1"/>
                </a:solidFill>
              </a:rPr>
              <a:t>bạn</a:t>
            </a:r>
            <a:r>
              <a:rPr lang="en-US" dirty="0" smtClean="0">
                <a:solidFill>
                  <a:schemeClr val="tx1"/>
                </a:solidFill>
              </a:rPr>
              <a:t> </a:t>
            </a:r>
            <a:r>
              <a:rPr lang="en-US" dirty="0" err="1" smtClean="0">
                <a:solidFill>
                  <a:schemeClr val="tx1"/>
                </a:solidFill>
              </a:rPr>
              <a:t>đều</a:t>
            </a:r>
            <a:r>
              <a:rPr lang="en-US" dirty="0" smtClean="0">
                <a:solidFill>
                  <a:schemeClr val="tx1"/>
                </a:solidFill>
              </a:rPr>
              <a:t> </a:t>
            </a:r>
            <a:r>
              <a:rPr lang="en-US" dirty="0" err="1" smtClean="0">
                <a:solidFill>
                  <a:schemeClr val="tx1"/>
                </a:solidFill>
              </a:rPr>
              <a:t>lâm</a:t>
            </a:r>
            <a:r>
              <a:rPr lang="en-US" dirty="0" smtClean="0">
                <a:solidFill>
                  <a:schemeClr val="tx1"/>
                </a:solidFill>
              </a:rPr>
              <a:t> </a:t>
            </a:r>
            <a:r>
              <a:rPr lang="en-US" dirty="0" err="1" smtClean="0">
                <a:solidFill>
                  <a:schemeClr val="tx1"/>
                </a:solidFill>
              </a:rPr>
              <a:t>bồn</a:t>
            </a:r>
            <a:r>
              <a:rPr lang="en-US" dirty="0" smtClean="0">
                <a:solidFill>
                  <a:schemeClr val="tx1"/>
                </a:solidFill>
              </a:rPr>
              <a:t>. </a:t>
            </a:r>
            <a:r>
              <a:rPr lang="en-US" dirty="0" err="1" smtClean="0">
                <a:solidFill>
                  <a:schemeClr val="tx1"/>
                </a:solidFill>
              </a:rPr>
              <a:t>Bạn</a:t>
            </a:r>
            <a:r>
              <a:rPr lang="en-US" dirty="0" smtClean="0">
                <a:solidFill>
                  <a:schemeClr val="tx1"/>
                </a:solidFill>
              </a:rPr>
              <a:t> </a:t>
            </a:r>
            <a:r>
              <a:rPr lang="en-US" dirty="0" err="1" smtClean="0">
                <a:solidFill>
                  <a:schemeClr val="tx1"/>
                </a:solidFill>
              </a:rPr>
              <a:t>khỉ</a:t>
            </a:r>
            <a:r>
              <a:rPr lang="en-US" dirty="0" smtClean="0">
                <a:solidFill>
                  <a:schemeClr val="tx1"/>
                </a:solidFill>
              </a:rPr>
              <a:t> </a:t>
            </a:r>
            <a:r>
              <a:rPr lang="en-US" dirty="0" err="1" smtClean="0">
                <a:solidFill>
                  <a:schemeClr val="tx1"/>
                </a:solidFill>
              </a:rPr>
              <a:t>rất</a:t>
            </a:r>
            <a:r>
              <a:rPr lang="en-US" dirty="0" smtClean="0">
                <a:solidFill>
                  <a:schemeClr val="tx1"/>
                </a:solidFill>
              </a:rPr>
              <a:t> </a:t>
            </a:r>
            <a:r>
              <a:rPr lang="en-US" dirty="0" err="1" smtClean="0">
                <a:solidFill>
                  <a:schemeClr val="tx1"/>
                </a:solidFill>
              </a:rPr>
              <a:t>nhanh</a:t>
            </a:r>
            <a:r>
              <a:rPr lang="en-US" dirty="0" smtClean="0">
                <a:solidFill>
                  <a:schemeClr val="tx1"/>
                </a:solidFill>
              </a:rPr>
              <a:t> </a:t>
            </a:r>
            <a:r>
              <a:rPr lang="en-US" dirty="0" err="1" smtClean="0">
                <a:solidFill>
                  <a:schemeClr val="tx1"/>
                </a:solidFill>
              </a:rPr>
              <a:t>chóng</a:t>
            </a:r>
            <a:r>
              <a:rPr lang="en-US" dirty="0" smtClean="0">
                <a:solidFill>
                  <a:schemeClr val="tx1"/>
                </a:solidFill>
              </a:rPr>
              <a:t> </a:t>
            </a:r>
            <a:r>
              <a:rPr lang="en-US" dirty="0" err="1" smtClean="0">
                <a:solidFill>
                  <a:schemeClr val="tx1"/>
                </a:solidFill>
              </a:rPr>
              <a:t>tiếp</a:t>
            </a:r>
            <a:r>
              <a:rPr lang="en-US" dirty="0" smtClean="0">
                <a:solidFill>
                  <a:schemeClr val="tx1"/>
                </a:solidFill>
              </a:rPr>
              <a:t> </a:t>
            </a:r>
            <a:r>
              <a:rPr lang="en-US" dirty="0" err="1" smtClean="0">
                <a:solidFill>
                  <a:schemeClr val="tx1"/>
                </a:solidFill>
              </a:rPr>
              <a:t>đất</a:t>
            </a:r>
            <a:r>
              <a:rPr lang="en-US" dirty="0" smtClean="0">
                <a:solidFill>
                  <a:schemeClr val="tx1"/>
                </a:solidFill>
              </a:rPr>
              <a:t> </a:t>
            </a:r>
            <a:r>
              <a:rPr lang="en-US" dirty="0" err="1" smtClean="0">
                <a:solidFill>
                  <a:schemeClr val="tx1"/>
                </a:solidFill>
              </a:rPr>
              <a:t>sinh</a:t>
            </a:r>
            <a:r>
              <a:rPr lang="en-US" dirty="0" smtClean="0">
                <a:solidFill>
                  <a:schemeClr val="tx1"/>
                </a:solidFill>
              </a:rPr>
              <a:t> </a:t>
            </a:r>
            <a:r>
              <a:rPr lang="en-US" dirty="0" err="1" smtClean="0">
                <a:solidFill>
                  <a:schemeClr val="tx1"/>
                </a:solidFill>
              </a:rPr>
              <a:t>ra</a:t>
            </a:r>
            <a:r>
              <a:rPr lang="en-US" dirty="0" smtClean="0">
                <a:solidFill>
                  <a:schemeClr val="tx1"/>
                </a:solidFill>
              </a:rPr>
              <a:t> 1 </a:t>
            </a:r>
            <a:r>
              <a:rPr lang="en-US" dirty="0" err="1" smtClean="0">
                <a:solidFill>
                  <a:schemeClr val="tx1"/>
                </a:solidFill>
              </a:rPr>
              <a:t>chú</a:t>
            </a:r>
            <a:r>
              <a:rPr lang="en-US" dirty="0" smtClean="0">
                <a:solidFill>
                  <a:schemeClr val="tx1"/>
                </a:solidFill>
              </a:rPr>
              <a:t> </a:t>
            </a:r>
            <a:r>
              <a:rPr lang="en-US" dirty="0" err="1" smtClean="0">
                <a:solidFill>
                  <a:schemeClr val="tx1"/>
                </a:solidFill>
              </a:rPr>
              <a:t>khỉ</a:t>
            </a:r>
            <a:r>
              <a:rPr lang="en-US" dirty="0" smtClean="0">
                <a:solidFill>
                  <a:schemeClr val="tx1"/>
                </a:solidFill>
              </a:rPr>
              <a:t> </a:t>
            </a:r>
            <a:r>
              <a:rPr lang="en-US" dirty="0" err="1" smtClean="0">
                <a:solidFill>
                  <a:schemeClr val="tx1"/>
                </a:solidFill>
              </a:rPr>
              <a:t>nhỏ</a:t>
            </a:r>
            <a:r>
              <a:rPr lang="en-US" dirty="0" smtClean="0">
                <a:solidFill>
                  <a:schemeClr val="tx1"/>
                </a:solidFill>
              </a:rPr>
              <a:t> </a:t>
            </a:r>
            <a:r>
              <a:rPr lang="en-US" dirty="0" err="1" smtClean="0">
                <a:solidFill>
                  <a:schemeClr val="tx1"/>
                </a:solidFill>
              </a:rPr>
              <a:t>nhắn</a:t>
            </a:r>
            <a:r>
              <a:rPr lang="en-US" dirty="0" smtClean="0">
                <a:solidFill>
                  <a:schemeClr val="tx1"/>
                </a:solidFill>
              </a:rPr>
              <a:t> </a:t>
            </a:r>
            <a:r>
              <a:rPr lang="en-US" dirty="0" err="1" smtClean="0">
                <a:solidFill>
                  <a:schemeClr val="tx1"/>
                </a:solidFill>
              </a:rPr>
              <a:t>đáng</a:t>
            </a:r>
            <a:r>
              <a:rPr lang="en-US" dirty="0" smtClean="0">
                <a:solidFill>
                  <a:schemeClr val="tx1"/>
                </a:solidFill>
              </a:rPr>
              <a:t> </a:t>
            </a:r>
            <a:r>
              <a:rPr lang="en-US" dirty="0" err="1" smtClean="0">
                <a:solidFill>
                  <a:schemeClr val="tx1"/>
                </a:solidFill>
              </a:rPr>
              <a:t>yêu</a:t>
            </a:r>
            <a:r>
              <a:rPr lang="en-US" dirty="0" smtClean="0">
                <a:solidFill>
                  <a:schemeClr val="tx1"/>
                </a:solidFill>
              </a:rPr>
              <a:t> </a:t>
            </a:r>
            <a:r>
              <a:rPr lang="en-US" dirty="0" err="1" smtClean="0">
                <a:solidFill>
                  <a:schemeClr val="tx1"/>
                </a:solidFill>
              </a:rPr>
              <a:t>ôm</a:t>
            </a:r>
            <a:r>
              <a:rPr lang="en-US" dirty="0" smtClean="0">
                <a:solidFill>
                  <a:schemeClr val="tx1"/>
                </a:solidFill>
              </a:rPr>
              <a:t> </a:t>
            </a:r>
            <a:r>
              <a:rPr lang="en-US" dirty="0" err="1" smtClean="0">
                <a:solidFill>
                  <a:schemeClr val="tx1"/>
                </a:solidFill>
              </a:rPr>
              <a:t>vào</a:t>
            </a:r>
            <a:r>
              <a:rPr lang="en-US" dirty="0" smtClean="0">
                <a:solidFill>
                  <a:schemeClr val="tx1"/>
                </a:solidFill>
              </a:rPr>
              <a:t> </a:t>
            </a:r>
            <a:r>
              <a:rPr lang="en-US" dirty="0" err="1" smtClean="0">
                <a:solidFill>
                  <a:schemeClr val="tx1"/>
                </a:solidFill>
              </a:rPr>
              <a:t>lòng</a:t>
            </a:r>
            <a:r>
              <a:rPr lang="en-US" dirty="0" smtClean="0">
                <a:solidFill>
                  <a:schemeClr val="tx1"/>
                </a:solidFill>
              </a:rPr>
              <a:t> </a:t>
            </a:r>
            <a:r>
              <a:rPr lang="en-US" dirty="0" err="1" smtClean="0">
                <a:solidFill>
                  <a:schemeClr val="tx1"/>
                </a:solidFill>
              </a:rPr>
              <a:t>cho</a:t>
            </a:r>
            <a:r>
              <a:rPr lang="en-US" dirty="0" smtClean="0">
                <a:solidFill>
                  <a:schemeClr val="tx1"/>
                </a:solidFill>
              </a:rPr>
              <a:t> </a:t>
            </a:r>
            <a:r>
              <a:rPr lang="en-US" dirty="0" err="1" smtClean="0">
                <a:solidFill>
                  <a:schemeClr val="tx1"/>
                </a:solidFill>
              </a:rPr>
              <a:t>tú</a:t>
            </a:r>
            <a:r>
              <a:rPr lang="en-US" dirty="0" smtClean="0">
                <a:solidFill>
                  <a:schemeClr val="tx1"/>
                </a:solidFill>
              </a:rPr>
              <a:t> </a:t>
            </a:r>
            <a:r>
              <a:rPr lang="en-US" dirty="0" err="1" smtClean="0">
                <a:solidFill>
                  <a:schemeClr val="tx1"/>
                </a:solidFill>
              </a:rPr>
              <a:t>ti</a:t>
            </a:r>
            <a:r>
              <a:rPr lang="en-US" dirty="0" smtClean="0">
                <a:solidFill>
                  <a:schemeClr val="tx1"/>
                </a:solidFill>
              </a:rPr>
              <a:t>, </a:t>
            </a:r>
            <a:r>
              <a:rPr lang="en-US" dirty="0" err="1" smtClean="0">
                <a:solidFill>
                  <a:schemeClr val="tx1"/>
                </a:solidFill>
              </a:rPr>
              <a:t>còn</a:t>
            </a:r>
            <a:r>
              <a:rPr lang="en-US" dirty="0" smtClean="0">
                <a:solidFill>
                  <a:schemeClr val="tx1"/>
                </a:solidFill>
              </a:rPr>
              <a:t> </a:t>
            </a:r>
            <a:r>
              <a:rPr lang="en-US" dirty="0" err="1" smtClean="0">
                <a:solidFill>
                  <a:schemeClr val="tx1"/>
                </a:solidFill>
              </a:rPr>
              <a:t>bạn</a:t>
            </a:r>
            <a:r>
              <a:rPr lang="en-US" dirty="0" smtClean="0">
                <a:solidFill>
                  <a:schemeClr val="tx1"/>
                </a:solidFill>
              </a:rPr>
              <a:t> </a:t>
            </a:r>
            <a:r>
              <a:rPr lang="en-US" dirty="0" err="1" smtClean="0">
                <a:solidFill>
                  <a:schemeClr val="tx1"/>
                </a:solidFill>
              </a:rPr>
              <a:t>rắn</a:t>
            </a:r>
            <a:r>
              <a:rPr lang="en-US" dirty="0" smtClean="0">
                <a:solidFill>
                  <a:schemeClr val="tx1"/>
                </a:solidFill>
              </a:rPr>
              <a:t> </a:t>
            </a:r>
            <a:r>
              <a:rPr lang="en-US" dirty="0" err="1" smtClean="0">
                <a:solidFill>
                  <a:schemeClr val="tx1"/>
                </a:solidFill>
              </a:rPr>
              <a:t>tìm</a:t>
            </a:r>
            <a:r>
              <a:rPr lang="en-US" dirty="0" smtClean="0">
                <a:solidFill>
                  <a:schemeClr val="tx1"/>
                </a:solidFill>
              </a:rPr>
              <a:t> </a:t>
            </a:r>
            <a:r>
              <a:rPr lang="en-US" dirty="0" err="1" smtClean="0">
                <a:solidFill>
                  <a:schemeClr val="tx1"/>
                </a:solidFill>
              </a:rPr>
              <a:t>chỗ</a:t>
            </a:r>
            <a:r>
              <a:rPr lang="en-US" dirty="0" smtClean="0">
                <a:solidFill>
                  <a:schemeClr val="tx1"/>
                </a:solidFill>
              </a:rPr>
              <a:t> </a:t>
            </a:r>
            <a:r>
              <a:rPr lang="en-US" dirty="0" err="1" smtClean="0">
                <a:solidFill>
                  <a:schemeClr val="tx1"/>
                </a:solidFill>
              </a:rPr>
              <a:t>trống</a:t>
            </a:r>
            <a:r>
              <a:rPr lang="en-US" dirty="0" smtClean="0">
                <a:solidFill>
                  <a:schemeClr val="tx1"/>
                </a:solidFill>
              </a:rPr>
              <a:t> </a:t>
            </a:r>
            <a:r>
              <a:rPr lang="en-US" dirty="0" err="1" smtClean="0">
                <a:solidFill>
                  <a:schemeClr val="tx1"/>
                </a:solidFill>
              </a:rPr>
              <a:t>vắng</a:t>
            </a:r>
            <a:r>
              <a:rPr lang="en-US" dirty="0" smtClean="0">
                <a:solidFill>
                  <a:schemeClr val="tx1"/>
                </a:solidFill>
              </a:rPr>
              <a:t> </a:t>
            </a:r>
            <a:r>
              <a:rPr lang="en-US" dirty="0" err="1" smtClean="0">
                <a:solidFill>
                  <a:schemeClr val="tx1"/>
                </a:solidFill>
              </a:rPr>
              <a:t>rồi</a:t>
            </a:r>
            <a:r>
              <a:rPr lang="en-US" dirty="0" smtClean="0">
                <a:solidFill>
                  <a:schemeClr val="tx1"/>
                </a:solidFill>
              </a:rPr>
              <a:t> </a:t>
            </a:r>
            <a:r>
              <a:rPr lang="en-US" dirty="0" err="1" smtClean="0">
                <a:solidFill>
                  <a:schemeClr val="tx1"/>
                </a:solidFill>
              </a:rPr>
              <a:t>mới</a:t>
            </a:r>
            <a:r>
              <a:rPr lang="en-US" dirty="0" smtClean="0">
                <a:solidFill>
                  <a:schemeClr val="tx1"/>
                </a:solidFill>
              </a:rPr>
              <a:t> </a:t>
            </a:r>
            <a:r>
              <a:rPr lang="en-US" dirty="0" err="1" smtClean="0">
                <a:solidFill>
                  <a:schemeClr val="tx1"/>
                </a:solidFill>
              </a:rPr>
              <a:t>cuộn</a:t>
            </a:r>
            <a:r>
              <a:rPr lang="en-US" dirty="0" smtClean="0">
                <a:solidFill>
                  <a:schemeClr val="tx1"/>
                </a:solidFill>
              </a:rPr>
              <a:t> </a:t>
            </a:r>
            <a:r>
              <a:rPr lang="en-US" dirty="0" err="1" smtClean="0">
                <a:solidFill>
                  <a:schemeClr val="tx1"/>
                </a:solidFill>
              </a:rPr>
              <a:t>tròn</a:t>
            </a:r>
            <a:r>
              <a:rPr lang="en-US" dirty="0" smtClean="0">
                <a:solidFill>
                  <a:schemeClr val="tx1"/>
                </a:solidFill>
              </a:rPr>
              <a:t> </a:t>
            </a:r>
            <a:r>
              <a:rPr lang="en-US" dirty="0" err="1" smtClean="0">
                <a:solidFill>
                  <a:schemeClr val="tx1"/>
                </a:solidFill>
              </a:rPr>
              <a:t>cơ</a:t>
            </a:r>
            <a:r>
              <a:rPr lang="en-US" dirty="0" smtClean="0">
                <a:solidFill>
                  <a:schemeClr val="tx1"/>
                </a:solidFill>
              </a:rPr>
              <a:t> </a:t>
            </a:r>
            <a:r>
              <a:rPr lang="en-US" dirty="0" err="1" smtClean="0">
                <a:solidFill>
                  <a:schemeClr val="tx1"/>
                </a:solidFill>
              </a:rPr>
              <a:t>thể</a:t>
            </a:r>
            <a:r>
              <a:rPr lang="en-US" dirty="0" smtClean="0">
                <a:solidFill>
                  <a:schemeClr val="tx1"/>
                </a:solidFill>
              </a:rPr>
              <a:t> </a:t>
            </a:r>
            <a:r>
              <a:rPr lang="en-US" dirty="0" err="1" smtClean="0">
                <a:solidFill>
                  <a:schemeClr val="tx1"/>
                </a:solidFill>
              </a:rPr>
              <a:t>mềm</a:t>
            </a:r>
            <a:r>
              <a:rPr lang="en-US" dirty="0" smtClean="0">
                <a:solidFill>
                  <a:schemeClr val="tx1"/>
                </a:solidFill>
              </a:rPr>
              <a:t> </a:t>
            </a:r>
            <a:r>
              <a:rPr lang="en-US" dirty="0" err="1" smtClean="0">
                <a:solidFill>
                  <a:schemeClr val="tx1"/>
                </a:solidFill>
              </a:rPr>
              <a:t>mại</a:t>
            </a:r>
            <a:r>
              <a:rPr lang="en-US" dirty="0" smtClean="0">
                <a:solidFill>
                  <a:schemeClr val="tx1"/>
                </a:solidFill>
              </a:rPr>
              <a:t> </a:t>
            </a:r>
            <a:r>
              <a:rPr lang="en-US" dirty="0" err="1" smtClean="0">
                <a:solidFill>
                  <a:schemeClr val="tx1"/>
                </a:solidFill>
              </a:rPr>
              <a:t>của</a:t>
            </a:r>
            <a:r>
              <a:rPr lang="en-US" dirty="0" smtClean="0">
                <a:solidFill>
                  <a:schemeClr val="tx1"/>
                </a:solidFill>
              </a:rPr>
              <a:t> </a:t>
            </a:r>
            <a:r>
              <a:rPr lang="en-US" dirty="0" err="1" smtClean="0">
                <a:solidFill>
                  <a:schemeClr val="tx1"/>
                </a:solidFill>
              </a:rPr>
              <a:t>mình</a:t>
            </a:r>
            <a:r>
              <a:rPr lang="en-US" dirty="0" smtClean="0">
                <a:solidFill>
                  <a:schemeClr val="tx1"/>
                </a:solidFill>
              </a:rPr>
              <a:t> </a:t>
            </a:r>
            <a:r>
              <a:rPr lang="en-US" dirty="0" err="1" smtClean="0">
                <a:solidFill>
                  <a:schemeClr val="tx1"/>
                </a:solidFill>
              </a:rPr>
              <a:t>quanh</a:t>
            </a:r>
            <a:r>
              <a:rPr lang="en-US" dirty="0" smtClean="0">
                <a:solidFill>
                  <a:schemeClr val="tx1"/>
                </a:solidFill>
              </a:rPr>
              <a:t> 1 </a:t>
            </a:r>
            <a:r>
              <a:rPr lang="en-US" dirty="0" err="1" smtClean="0">
                <a:solidFill>
                  <a:schemeClr val="tx1"/>
                </a:solidFill>
              </a:rPr>
              <a:t>đàn</a:t>
            </a:r>
            <a:r>
              <a:rPr lang="en-US" dirty="0" smtClean="0">
                <a:solidFill>
                  <a:schemeClr val="tx1"/>
                </a:solidFill>
              </a:rPr>
              <a:t> con </a:t>
            </a:r>
            <a:r>
              <a:rPr lang="en-US" dirty="0" err="1" smtClean="0">
                <a:solidFill>
                  <a:schemeClr val="tx1"/>
                </a:solidFill>
              </a:rPr>
              <a:t>trứng</a:t>
            </a:r>
            <a:r>
              <a:rPr lang="en-US" dirty="0" smtClean="0">
                <a:solidFill>
                  <a:schemeClr val="tx1"/>
                </a:solidFill>
              </a:rPr>
              <a:t>- </a:t>
            </a:r>
            <a:r>
              <a:rPr lang="en-US" dirty="0" err="1" smtClean="0">
                <a:solidFill>
                  <a:schemeClr val="tx1"/>
                </a:solidFill>
              </a:rPr>
              <a:t>bảo</a:t>
            </a:r>
            <a:r>
              <a:rPr lang="en-US" dirty="0" smtClean="0">
                <a:solidFill>
                  <a:schemeClr val="tx1"/>
                </a:solidFill>
              </a:rPr>
              <a:t> </a:t>
            </a:r>
            <a:r>
              <a:rPr lang="en-US" dirty="0" err="1" smtClean="0">
                <a:solidFill>
                  <a:schemeClr val="tx1"/>
                </a:solidFill>
              </a:rPr>
              <a:t>vệ</a:t>
            </a:r>
            <a:r>
              <a:rPr lang="en-US" dirty="0" smtClean="0">
                <a:solidFill>
                  <a:schemeClr val="tx1"/>
                </a:solidFill>
              </a:rPr>
              <a:t> </a:t>
            </a:r>
            <a:r>
              <a:rPr lang="en-US" dirty="0" err="1" smtClean="0">
                <a:solidFill>
                  <a:schemeClr val="tx1"/>
                </a:solidFill>
              </a:rPr>
              <a:t>chúng</a:t>
            </a:r>
            <a:r>
              <a:rPr lang="en-US" dirty="0" smtClean="0">
                <a:solidFill>
                  <a:schemeClr val="tx1"/>
                </a:solidFill>
              </a:rPr>
              <a:t> </a:t>
            </a:r>
            <a:r>
              <a:rPr lang="en-US" dirty="0" err="1" smtClean="0">
                <a:solidFill>
                  <a:schemeClr val="tx1"/>
                </a:solidFill>
              </a:rPr>
              <a:t>tới</a:t>
            </a:r>
            <a:r>
              <a:rPr lang="en-US" dirty="0" smtClean="0">
                <a:solidFill>
                  <a:schemeClr val="tx1"/>
                </a:solidFill>
              </a:rPr>
              <a:t> </a:t>
            </a:r>
            <a:r>
              <a:rPr lang="en-US" dirty="0" err="1" smtClean="0">
                <a:solidFill>
                  <a:schemeClr val="tx1"/>
                </a:solidFill>
              </a:rPr>
              <a:t>khi</a:t>
            </a:r>
            <a:r>
              <a:rPr lang="en-US" dirty="0" smtClean="0">
                <a:solidFill>
                  <a:schemeClr val="tx1"/>
                </a:solidFill>
              </a:rPr>
              <a:t> </a:t>
            </a:r>
            <a:r>
              <a:rPr lang="en-US" dirty="0" err="1" smtClean="0">
                <a:solidFill>
                  <a:schemeClr val="tx1"/>
                </a:solidFill>
              </a:rPr>
              <a:t>tự</a:t>
            </a:r>
            <a:r>
              <a:rPr lang="en-US" dirty="0" smtClean="0">
                <a:solidFill>
                  <a:schemeClr val="tx1"/>
                </a:solidFill>
              </a:rPr>
              <a:t> </a:t>
            </a:r>
            <a:r>
              <a:rPr lang="en-US" dirty="0" err="1" smtClean="0">
                <a:solidFill>
                  <a:schemeClr val="tx1"/>
                </a:solidFill>
              </a:rPr>
              <a:t>mổ</a:t>
            </a:r>
            <a:r>
              <a:rPr lang="en-US" dirty="0" smtClean="0">
                <a:solidFill>
                  <a:schemeClr val="tx1"/>
                </a:solidFill>
              </a:rPr>
              <a:t> </a:t>
            </a:r>
            <a:r>
              <a:rPr lang="en-US" dirty="0" err="1" smtClean="0">
                <a:solidFill>
                  <a:schemeClr val="tx1"/>
                </a:solidFill>
              </a:rPr>
              <a:t>vỏ</a:t>
            </a:r>
            <a:r>
              <a:rPr lang="en-US" dirty="0" smtClean="0">
                <a:solidFill>
                  <a:schemeClr val="tx1"/>
                </a:solidFill>
              </a:rPr>
              <a:t> </a:t>
            </a:r>
            <a:r>
              <a:rPr lang="en-US" dirty="0" err="1" smtClean="0">
                <a:solidFill>
                  <a:schemeClr val="tx1"/>
                </a:solidFill>
              </a:rPr>
              <a:t>chui</a:t>
            </a:r>
            <a:r>
              <a:rPr lang="en-US" dirty="0" smtClean="0">
                <a:solidFill>
                  <a:schemeClr val="tx1"/>
                </a:solidFill>
              </a:rPr>
              <a:t> </a:t>
            </a:r>
            <a:r>
              <a:rPr lang="en-US" dirty="0" err="1" smtClean="0">
                <a:solidFill>
                  <a:schemeClr val="tx1"/>
                </a:solidFill>
              </a:rPr>
              <a:t>ra</a:t>
            </a:r>
            <a:r>
              <a:rPr lang="en-US" dirty="0" smtClean="0">
                <a:solidFill>
                  <a:schemeClr val="tx1"/>
                </a:solidFill>
              </a:rPr>
              <a:t>”</a:t>
            </a:r>
            <a:endParaRPr lang="en-US" dirty="0">
              <a:solidFill>
                <a:schemeClr val="tx1"/>
              </a:solidFill>
            </a:endParaRPr>
          </a:p>
        </p:txBody>
      </p:sp>
      <p:sp>
        <p:nvSpPr>
          <p:cNvPr id="54" name="Oval Callout 53"/>
          <p:cNvSpPr/>
          <p:nvPr/>
        </p:nvSpPr>
        <p:spPr>
          <a:xfrm>
            <a:off x="0" y="1905000"/>
            <a:ext cx="8610600" cy="4267200"/>
          </a:xfrm>
          <a:prstGeom prst="wedgeEllipse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rPr>
              <a:t>Hãy</a:t>
            </a:r>
            <a:r>
              <a:rPr lang="en-US" sz="3200" dirty="0" smtClean="0">
                <a:solidFill>
                  <a:schemeClr val="tx1"/>
                </a:solidFill>
              </a:rPr>
              <a:t> </a:t>
            </a:r>
            <a:r>
              <a:rPr lang="en-US" sz="3200" dirty="0" err="1" smtClean="0">
                <a:solidFill>
                  <a:schemeClr val="tx1"/>
                </a:solidFill>
              </a:rPr>
              <a:t>cho</a:t>
            </a:r>
            <a:r>
              <a:rPr lang="en-US" sz="3200" dirty="0" smtClean="0">
                <a:solidFill>
                  <a:schemeClr val="tx1"/>
                </a:solidFill>
              </a:rPr>
              <a:t> </a:t>
            </a:r>
            <a:r>
              <a:rPr lang="en-US" sz="3200" dirty="0" err="1" smtClean="0">
                <a:solidFill>
                  <a:schemeClr val="tx1"/>
                </a:solidFill>
              </a:rPr>
              <a:t>biết</a:t>
            </a:r>
            <a:r>
              <a:rPr lang="en-US" sz="3200" dirty="0" smtClean="0">
                <a:solidFill>
                  <a:schemeClr val="tx1"/>
                </a:solidFill>
              </a:rPr>
              <a:t> con </a:t>
            </a:r>
            <a:r>
              <a:rPr lang="en-US" sz="3200" dirty="0" err="1" smtClean="0">
                <a:solidFill>
                  <a:schemeClr val="tx1"/>
                </a:solidFill>
              </a:rPr>
              <a:t>của</a:t>
            </a:r>
            <a:r>
              <a:rPr lang="en-US" sz="3200" dirty="0" smtClean="0">
                <a:solidFill>
                  <a:schemeClr val="tx1"/>
                </a:solidFill>
              </a:rPr>
              <a:t> </a:t>
            </a:r>
            <a:r>
              <a:rPr lang="en-US" sz="3200" dirty="0" err="1" smtClean="0">
                <a:solidFill>
                  <a:schemeClr val="tx1"/>
                </a:solidFill>
              </a:rPr>
              <a:t>bạn</a:t>
            </a:r>
            <a:r>
              <a:rPr lang="en-US" sz="3200" dirty="0" smtClean="0">
                <a:solidFill>
                  <a:schemeClr val="tx1"/>
                </a:solidFill>
              </a:rPr>
              <a:t> </a:t>
            </a:r>
            <a:r>
              <a:rPr lang="en-US" sz="3200" dirty="0" err="1" smtClean="0">
                <a:solidFill>
                  <a:schemeClr val="tx1"/>
                </a:solidFill>
              </a:rPr>
              <a:t>nào</a:t>
            </a:r>
            <a:r>
              <a:rPr lang="en-US" sz="3200" dirty="0" smtClean="0">
                <a:solidFill>
                  <a:schemeClr val="tx1"/>
                </a:solidFill>
              </a:rPr>
              <a:t> </a:t>
            </a:r>
            <a:r>
              <a:rPr lang="en-US" sz="3200" dirty="0" err="1" smtClean="0">
                <a:solidFill>
                  <a:schemeClr val="tx1"/>
                </a:solidFill>
              </a:rPr>
              <a:t>được</a:t>
            </a:r>
            <a:r>
              <a:rPr lang="en-US" sz="3200" dirty="0" smtClean="0">
                <a:solidFill>
                  <a:schemeClr val="tx1"/>
                </a:solidFill>
              </a:rPr>
              <a:t> </a:t>
            </a:r>
            <a:r>
              <a:rPr lang="en-US" sz="3200" dirty="0" err="1" smtClean="0">
                <a:solidFill>
                  <a:schemeClr val="tx1"/>
                </a:solidFill>
              </a:rPr>
              <a:t>bảo</a:t>
            </a:r>
            <a:r>
              <a:rPr lang="en-US" sz="3200" dirty="0" smtClean="0">
                <a:solidFill>
                  <a:schemeClr val="tx1"/>
                </a:solidFill>
              </a:rPr>
              <a:t> </a:t>
            </a:r>
            <a:r>
              <a:rPr lang="en-US" sz="3200" dirty="0" err="1" smtClean="0">
                <a:solidFill>
                  <a:schemeClr val="tx1"/>
                </a:solidFill>
              </a:rPr>
              <a:t>vệ</a:t>
            </a:r>
            <a:r>
              <a:rPr lang="en-US" sz="3200" dirty="0" smtClean="0">
                <a:solidFill>
                  <a:schemeClr val="tx1"/>
                </a:solidFill>
              </a:rPr>
              <a:t> an </a:t>
            </a:r>
            <a:r>
              <a:rPr lang="en-US" sz="3200" dirty="0" err="1" smtClean="0">
                <a:solidFill>
                  <a:schemeClr val="tx1"/>
                </a:solidFill>
              </a:rPr>
              <a:t>toàn</a:t>
            </a:r>
            <a:r>
              <a:rPr lang="en-US" sz="3200" dirty="0" smtClean="0">
                <a:solidFill>
                  <a:schemeClr val="tx1"/>
                </a:solidFill>
              </a:rPr>
              <a:t> </a:t>
            </a:r>
            <a:r>
              <a:rPr lang="en-US" sz="3200" dirty="0" err="1" smtClean="0">
                <a:solidFill>
                  <a:schemeClr val="tx1"/>
                </a:solidFill>
              </a:rPr>
              <a:t>hơn</a:t>
            </a:r>
            <a:r>
              <a:rPr lang="en-US" sz="3200" dirty="0" smtClean="0">
                <a:solidFill>
                  <a:schemeClr val="tx1"/>
                </a:solidFill>
              </a:rPr>
              <a:t> </a:t>
            </a:r>
            <a:r>
              <a:rPr lang="en-US" sz="3200" dirty="0" err="1" smtClean="0">
                <a:solidFill>
                  <a:schemeClr val="tx1"/>
                </a:solidFill>
              </a:rPr>
              <a:t>và</a:t>
            </a:r>
            <a:r>
              <a:rPr lang="en-US" sz="3200" dirty="0" smtClean="0">
                <a:solidFill>
                  <a:schemeClr val="tx1"/>
                </a:solidFill>
              </a:rPr>
              <a:t> con </a:t>
            </a:r>
            <a:r>
              <a:rPr lang="en-US" sz="3200" dirty="0" err="1" smtClean="0">
                <a:solidFill>
                  <a:schemeClr val="tx1"/>
                </a:solidFill>
              </a:rPr>
              <a:t>của</a:t>
            </a:r>
            <a:r>
              <a:rPr lang="en-US" sz="3200" dirty="0" smtClean="0">
                <a:solidFill>
                  <a:schemeClr val="tx1"/>
                </a:solidFill>
              </a:rPr>
              <a:t> </a:t>
            </a:r>
            <a:r>
              <a:rPr lang="en-US" sz="3200" dirty="0" err="1" smtClean="0">
                <a:solidFill>
                  <a:schemeClr val="tx1"/>
                </a:solidFill>
              </a:rPr>
              <a:t>bạn</a:t>
            </a:r>
            <a:r>
              <a:rPr lang="en-US" sz="3200" dirty="0" smtClean="0">
                <a:solidFill>
                  <a:schemeClr val="tx1"/>
                </a:solidFill>
              </a:rPr>
              <a:t> </a:t>
            </a:r>
            <a:r>
              <a:rPr lang="en-US" sz="3200" dirty="0" err="1" smtClean="0">
                <a:solidFill>
                  <a:schemeClr val="tx1"/>
                </a:solidFill>
              </a:rPr>
              <a:t>nào</a:t>
            </a:r>
            <a:r>
              <a:rPr lang="en-US" sz="3200" dirty="0" smtClean="0">
                <a:solidFill>
                  <a:schemeClr val="tx1"/>
                </a:solidFill>
              </a:rPr>
              <a:t> </a:t>
            </a:r>
            <a:r>
              <a:rPr lang="en-US" sz="3200" dirty="0" err="1" smtClean="0">
                <a:solidFill>
                  <a:schemeClr val="tx1"/>
                </a:solidFill>
              </a:rPr>
              <a:t>được</a:t>
            </a:r>
            <a:r>
              <a:rPr lang="en-US" sz="3200" dirty="0" smtClean="0">
                <a:solidFill>
                  <a:schemeClr val="tx1"/>
                </a:solidFill>
              </a:rPr>
              <a:t> </a:t>
            </a:r>
            <a:r>
              <a:rPr lang="en-US" sz="3200" dirty="0" err="1" smtClean="0">
                <a:solidFill>
                  <a:schemeClr val="tx1"/>
                </a:solidFill>
              </a:rPr>
              <a:t>cung</a:t>
            </a:r>
            <a:r>
              <a:rPr lang="en-US" sz="3200" dirty="0" smtClean="0">
                <a:solidFill>
                  <a:schemeClr val="tx1"/>
                </a:solidFill>
              </a:rPr>
              <a:t> </a:t>
            </a:r>
            <a:r>
              <a:rPr lang="en-US" sz="3200" dirty="0" err="1" smtClean="0">
                <a:solidFill>
                  <a:schemeClr val="tx1"/>
                </a:solidFill>
              </a:rPr>
              <a:t>cấp</a:t>
            </a:r>
            <a:r>
              <a:rPr lang="en-US" sz="3200" dirty="0" smtClean="0">
                <a:solidFill>
                  <a:schemeClr val="tx1"/>
                </a:solidFill>
              </a:rPr>
              <a:t> </a:t>
            </a:r>
            <a:r>
              <a:rPr lang="en-US" sz="3200" dirty="0" err="1" smtClean="0">
                <a:solidFill>
                  <a:schemeClr val="tx1"/>
                </a:solidFill>
              </a:rPr>
              <a:t>đầy</a:t>
            </a:r>
            <a:r>
              <a:rPr lang="en-US" sz="3200" dirty="0" smtClean="0">
                <a:solidFill>
                  <a:schemeClr val="tx1"/>
                </a:solidFill>
              </a:rPr>
              <a:t> </a:t>
            </a:r>
            <a:r>
              <a:rPr lang="en-US" sz="3200" dirty="0" err="1" smtClean="0">
                <a:solidFill>
                  <a:schemeClr val="tx1"/>
                </a:solidFill>
              </a:rPr>
              <a:t>đủ</a:t>
            </a:r>
            <a:r>
              <a:rPr lang="en-US" sz="3200" dirty="0" smtClean="0">
                <a:solidFill>
                  <a:schemeClr val="tx1"/>
                </a:solidFill>
              </a:rPr>
              <a:t> </a:t>
            </a:r>
            <a:r>
              <a:rPr lang="en-US" sz="3200" dirty="0" err="1" smtClean="0">
                <a:solidFill>
                  <a:schemeClr val="tx1"/>
                </a:solidFill>
              </a:rPr>
              <a:t>chất</a:t>
            </a:r>
            <a:r>
              <a:rPr lang="en-US" sz="3200" dirty="0" smtClean="0">
                <a:solidFill>
                  <a:schemeClr val="tx1"/>
                </a:solidFill>
              </a:rPr>
              <a:t> </a:t>
            </a:r>
            <a:r>
              <a:rPr lang="en-US" sz="3200" dirty="0" err="1" smtClean="0">
                <a:solidFill>
                  <a:schemeClr val="tx1"/>
                </a:solidFill>
              </a:rPr>
              <a:t>dinh</a:t>
            </a:r>
            <a:r>
              <a:rPr lang="en-US" sz="3200" dirty="0" smtClean="0">
                <a:solidFill>
                  <a:schemeClr val="tx1"/>
                </a:solidFill>
              </a:rPr>
              <a:t> </a:t>
            </a:r>
            <a:r>
              <a:rPr lang="en-US" sz="3200" dirty="0" err="1" smtClean="0">
                <a:solidFill>
                  <a:schemeClr val="tx1"/>
                </a:solidFill>
              </a:rPr>
              <a:t>dưỡng</a:t>
            </a:r>
            <a:r>
              <a:rPr lang="en-US" sz="3200" dirty="0" smtClean="0">
                <a:solidFill>
                  <a:schemeClr val="tx1"/>
                </a:solidFill>
              </a:rPr>
              <a:t> </a:t>
            </a:r>
            <a:r>
              <a:rPr lang="en-US" sz="3200" dirty="0" err="1" smtClean="0">
                <a:solidFill>
                  <a:schemeClr val="tx1"/>
                </a:solidFill>
              </a:rPr>
              <a:t>hơn</a:t>
            </a:r>
            <a:r>
              <a:rPr lang="en-US" sz="3200" dirty="0" smtClean="0">
                <a:solidFill>
                  <a:schemeClr val="tx1"/>
                </a:solidFill>
              </a:rPr>
              <a:t> </a:t>
            </a:r>
            <a:r>
              <a:rPr lang="en-US" sz="3200" dirty="0" err="1" smtClean="0">
                <a:solidFill>
                  <a:schemeClr val="tx1"/>
                </a:solidFill>
              </a:rPr>
              <a:t>kể</a:t>
            </a:r>
            <a:r>
              <a:rPr lang="en-US" sz="3200" dirty="0" smtClean="0">
                <a:solidFill>
                  <a:schemeClr val="tx1"/>
                </a:solidFill>
              </a:rPr>
              <a:t> </a:t>
            </a:r>
            <a:r>
              <a:rPr lang="en-US" sz="3200" dirty="0" err="1" smtClean="0">
                <a:solidFill>
                  <a:schemeClr val="tx1"/>
                </a:solidFill>
              </a:rPr>
              <a:t>từ</a:t>
            </a:r>
            <a:r>
              <a:rPr lang="en-US" sz="3200" dirty="0" smtClean="0">
                <a:solidFill>
                  <a:schemeClr val="tx1"/>
                </a:solidFill>
              </a:rPr>
              <a:t> </a:t>
            </a:r>
            <a:r>
              <a:rPr lang="en-US" sz="3200" dirty="0" err="1" smtClean="0">
                <a:solidFill>
                  <a:schemeClr val="tx1"/>
                </a:solidFill>
              </a:rPr>
              <a:t>thời</a:t>
            </a:r>
            <a:r>
              <a:rPr lang="en-US" sz="3200" dirty="0" smtClean="0">
                <a:solidFill>
                  <a:schemeClr val="tx1"/>
                </a:solidFill>
              </a:rPr>
              <a:t> </a:t>
            </a:r>
            <a:r>
              <a:rPr lang="en-US" sz="3200" dirty="0" err="1" smtClean="0">
                <a:solidFill>
                  <a:schemeClr val="tx1"/>
                </a:solidFill>
              </a:rPr>
              <a:t>điểm</a:t>
            </a:r>
            <a:r>
              <a:rPr lang="en-US" sz="3200" dirty="0" smtClean="0">
                <a:solidFill>
                  <a:schemeClr val="tx1"/>
                </a:solidFill>
              </a:rPr>
              <a:t> </a:t>
            </a:r>
            <a:r>
              <a:rPr lang="en-US" sz="3200" dirty="0" err="1" smtClean="0">
                <a:solidFill>
                  <a:schemeClr val="tx1"/>
                </a:solidFill>
              </a:rPr>
              <a:t>chúng</a:t>
            </a:r>
            <a:r>
              <a:rPr lang="en-US" sz="3200" dirty="0" smtClean="0">
                <a:solidFill>
                  <a:schemeClr val="tx1"/>
                </a:solidFill>
              </a:rPr>
              <a:t> </a:t>
            </a:r>
            <a:r>
              <a:rPr lang="en-US" sz="3200" dirty="0" err="1" smtClean="0">
                <a:solidFill>
                  <a:schemeClr val="tx1"/>
                </a:solidFill>
              </a:rPr>
              <a:t>tách</a:t>
            </a:r>
            <a:r>
              <a:rPr lang="en-US" sz="3200" dirty="0" smtClean="0">
                <a:solidFill>
                  <a:schemeClr val="tx1"/>
                </a:solidFill>
              </a:rPr>
              <a:t> </a:t>
            </a:r>
            <a:r>
              <a:rPr lang="en-US" sz="3200" dirty="0" err="1" smtClean="0">
                <a:solidFill>
                  <a:schemeClr val="tx1"/>
                </a:solidFill>
              </a:rPr>
              <a:t>rời</a:t>
            </a:r>
            <a:r>
              <a:rPr lang="en-US" sz="3200" dirty="0" smtClean="0">
                <a:solidFill>
                  <a:schemeClr val="tx1"/>
                </a:solidFill>
              </a:rPr>
              <a:t> </a:t>
            </a:r>
            <a:r>
              <a:rPr lang="en-US" sz="3200" dirty="0" err="1" smtClean="0">
                <a:solidFill>
                  <a:schemeClr val="tx1"/>
                </a:solidFill>
              </a:rPr>
              <a:t>khỏi</a:t>
            </a:r>
            <a:r>
              <a:rPr lang="en-US" sz="3200" dirty="0" smtClean="0">
                <a:solidFill>
                  <a:schemeClr val="tx1"/>
                </a:solidFill>
              </a:rPr>
              <a:t> </a:t>
            </a:r>
            <a:r>
              <a:rPr lang="en-US" sz="3200" dirty="0" err="1" smtClean="0">
                <a:solidFill>
                  <a:schemeClr val="tx1"/>
                </a:solidFill>
              </a:rPr>
              <a:t>cơ</a:t>
            </a:r>
            <a:r>
              <a:rPr lang="en-US" sz="3200" dirty="0" smtClean="0">
                <a:solidFill>
                  <a:schemeClr val="tx1"/>
                </a:solidFill>
              </a:rPr>
              <a:t> </a:t>
            </a:r>
            <a:r>
              <a:rPr lang="en-US" sz="3200" dirty="0" err="1" smtClean="0">
                <a:solidFill>
                  <a:schemeClr val="tx1"/>
                </a:solidFill>
              </a:rPr>
              <a:t>thể</a:t>
            </a:r>
            <a:r>
              <a:rPr lang="en-US" sz="3200" dirty="0" smtClean="0">
                <a:solidFill>
                  <a:schemeClr val="tx1"/>
                </a:solidFill>
              </a:rPr>
              <a:t> </a:t>
            </a:r>
            <a:r>
              <a:rPr lang="en-US" sz="3200" dirty="0" err="1" smtClean="0">
                <a:solidFill>
                  <a:schemeClr val="tx1"/>
                </a:solidFill>
              </a:rPr>
              <a:t>mẹ</a:t>
            </a:r>
            <a:r>
              <a:rPr lang="en-US" sz="3200" dirty="0" smtClean="0">
                <a:solidFill>
                  <a:schemeClr val="tx1"/>
                </a:solidFill>
              </a:rPr>
              <a:t> </a:t>
            </a:r>
            <a:r>
              <a:rPr lang="en-US" sz="3200" dirty="0" err="1" smtClean="0">
                <a:solidFill>
                  <a:schemeClr val="tx1"/>
                </a:solidFill>
              </a:rPr>
              <a:t>nếu</a:t>
            </a:r>
            <a:r>
              <a:rPr lang="en-US" sz="3200" dirty="0" smtClean="0">
                <a:solidFill>
                  <a:schemeClr val="tx1"/>
                </a:solidFill>
              </a:rPr>
              <a:t> </a:t>
            </a:r>
            <a:r>
              <a:rPr lang="en-US" sz="3200" dirty="0" err="1" smtClean="0">
                <a:solidFill>
                  <a:schemeClr val="tx1"/>
                </a:solidFill>
              </a:rPr>
              <a:t>loại</a:t>
            </a:r>
            <a:r>
              <a:rPr lang="en-US" sz="3200" dirty="0" smtClean="0">
                <a:solidFill>
                  <a:schemeClr val="tx1"/>
                </a:solidFill>
              </a:rPr>
              <a:t> </a:t>
            </a:r>
            <a:r>
              <a:rPr lang="en-US" sz="3200" dirty="0" err="1" smtClean="0">
                <a:solidFill>
                  <a:schemeClr val="tx1"/>
                </a:solidFill>
              </a:rPr>
              <a:t>trừ</a:t>
            </a:r>
            <a:r>
              <a:rPr lang="en-US" sz="3200" dirty="0" smtClean="0">
                <a:solidFill>
                  <a:schemeClr val="tx1"/>
                </a:solidFill>
              </a:rPr>
              <a:t> </a:t>
            </a:r>
            <a:r>
              <a:rPr lang="en-US" sz="3200" dirty="0" err="1" smtClean="0">
                <a:solidFill>
                  <a:schemeClr val="tx1"/>
                </a:solidFill>
              </a:rPr>
              <a:t>thiên</a:t>
            </a:r>
            <a:r>
              <a:rPr lang="en-US" sz="3200" dirty="0" smtClean="0">
                <a:solidFill>
                  <a:schemeClr val="tx1"/>
                </a:solidFill>
              </a:rPr>
              <a:t> tai, </a:t>
            </a:r>
            <a:r>
              <a:rPr lang="en-US" sz="3200" dirty="0" err="1" smtClean="0">
                <a:solidFill>
                  <a:schemeClr val="tx1"/>
                </a:solidFill>
              </a:rPr>
              <a:t>khí</a:t>
            </a:r>
            <a:r>
              <a:rPr lang="en-US" sz="3200" dirty="0" smtClean="0">
                <a:solidFill>
                  <a:schemeClr val="tx1"/>
                </a:solidFill>
              </a:rPr>
              <a:t> </a:t>
            </a:r>
            <a:r>
              <a:rPr lang="en-US" sz="3200" dirty="0" err="1" smtClean="0">
                <a:solidFill>
                  <a:schemeClr val="tx1"/>
                </a:solidFill>
              </a:rPr>
              <a:t>hậu</a:t>
            </a:r>
            <a:r>
              <a:rPr lang="en-US" sz="3200" dirty="0" smtClean="0">
                <a:solidFill>
                  <a:schemeClr val="tx1"/>
                </a:solidFill>
              </a:rPr>
              <a:t>, </a:t>
            </a:r>
            <a:r>
              <a:rPr lang="en-US" sz="3200" dirty="0" err="1" smtClean="0">
                <a:solidFill>
                  <a:schemeClr val="tx1"/>
                </a:solidFill>
              </a:rPr>
              <a:t>dịch</a:t>
            </a:r>
            <a:r>
              <a:rPr lang="en-US" sz="3200" dirty="0" smtClean="0">
                <a:solidFill>
                  <a:schemeClr val="tx1"/>
                </a:solidFill>
              </a:rPr>
              <a:t> </a:t>
            </a:r>
            <a:r>
              <a:rPr lang="en-US" sz="3200" dirty="0" err="1" smtClean="0">
                <a:solidFill>
                  <a:schemeClr val="tx1"/>
                </a:solidFill>
              </a:rPr>
              <a:t>bệnh</a:t>
            </a:r>
            <a:r>
              <a:rPr lang="en-US" sz="3200" dirty="0" smtClean="0">
                <a:solidFill>
                  <a:schemeClr val="tx1"/>
                </a:solidFill>
              </a:rPr>
              <a:t>?</a:t>
            </a:r>
            <a:endParaRPr lang="en-US" sz="3200" dirty="0">
              <a:solidFill>
                <a:schemeClr val="tx1"/>
              </a:solidFill>
            </a:endParaRPr>
          </a:p>
        </p:txBody>
      </p:sp>
      <p:sp>
        <p:nvSpPr>
          <p:cNvPr id="4097" name="Rectangle 1"/>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8737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TextBox 14"/>
          <p:cNvSpPr txBox="1"/>
          <p:nvPr/>
        </p:nvSpPr>
        <p:spPr>
          <a:xfrm>
            <a:off x="457200" y="2438400"/>
            <a:ext cx="8229600" cy="2246769"/>
          </a:xfrm>
          <a:prstGeom prst="rect">
            <a:avLst/>
          </a:prstGeom>
          <a:noFill/>
        </p:spPr>
        <p:txBody>
          <a:bodyPr wrap="square" rtlCol="0">
            <a:spAutoFit/>
          </a:bodyPr>
          <a:lstStyle/>
          <a:p>
            <a:r>
              <a:rPr lang="en-US" sz="2800" dirty="0" smtClean="0">
                <a:latin typeface="Times New Roman" pitchFamily="18" charset="0"/>
                <a:cs typeface="Times New Roman" pitchFamily="18" charset="0"/>
              </a:rPr>
              <a:t>Đẻ con phôi được cung cấp chất dinh dưỡng và bảo vệ tốt trong tử cung của mẹ nên tỷ lệ sống cao hơn so với loài đẻ trứng vì thế bạn Khỉ con được nhận đầy đủ dinh dưỡng và an toàn hơn.</a:t>
            </a:r>
            <a:endParaRPr lang="vi-VN" sz="2800" dirty="0" smtClean="0">
              <a:latin typeface="Times New Roman" pitchFamily="18" charset="0"/>
              <a:cs typeface="Times New Roman" pitchFamily="18" charset="0"/>
            </a:endParaRPr>
          </a:p>
          <a:p>
            <a:endParaRPr lang="vi-V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hidden"/>
                                      </p:to>
                                    </p:set>
                                  </p:childTnLst>
                                </p:cTn>
                              </p:par>
                              <p:par>
                                <p:cTn id="7" presetID="2" presetClass="entr" presetSubtype="4"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anim calcmode="lin" valueType="num">
                                      <p:cBhvr additive="base">
                                        <p:cTn id="9" dur="500" fill="hold"/>
                                        <p:tgtEl>
                                          <p:spTgt spid="54"/>
                                        </p:tgtEl>
                                        <p:attrNameLst>
                                          <p:attrName>ppt_x</p:attrName>
                                        </p:attrNameLst>
                                      </p:cBhvr>
                                      <p:tavLst>
                                        <p:tav tm="0">
                                          <p:val>
                                            <p:strVal val="#ppt_x"/>
                                          </p:val>
                                        </p:tav>
                                        <p:tav tm="100000">
                                          <p:val>
                                            <p:strVal val="#ppt_x"/>
                                          </p:val>
                                        </p:tav>
                                      </p:tavLst>
                                    </p:anim>
                                    <p:anim calcmode="lin" valueType="num">
                                      <p:cBhvr additive="base">
                                        <p:cTn id="10"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5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4" grpId="1" animBg="1"/>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TotalTime>
  <Words>1547</Words>
  <Application>Microsoft Office PowerPoint</Application>
  <PresentationFormat>On-screen Show (4:3)</PresentationFormat>
  <Paragraphs>158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.VnTimeH</vt:lpstr>
      <vt:lpstr>Arial</vt:lpstr>
      <vt:lpstr>Calibri</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StarGear</dc:creator>
  <cp:lastModifiedBy>Admin</cp:lastModifiedBy>
  <cp:revision>28</cp:revision>
  <dcterms:created xsi:type="dcterms:W3CDTF">2006-08-16T00:00:00Z</dcterms:created>
  <dcterms:modified xsi:type="dcterms:W3CDTF">2022-07-22T01:39:04Z</dcterms:modified>
</cp:coreProperties>
</file>