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5" r:id="rId2"/>
    <p:sldMasterId id="2147483662" r:id="rId3"/>
  </p:sldMasterIdLst>
  <p:notesMasterIdLst>
    <p:notesMasterId r:id="rId26"/>
  </p:notesMasterIdLst>
  <p:handoutMasterIdLst>
    <p:handoutMasterId r:id="rId27"/>
  </p:handoutMasterIdLst>
  <p:sldIdLst>
    <p:sldId id="372" r:id="rId4"/>
    <p:sldId id="257" r:id="rId5"/>
    <p:sldId id="380" r:id="rId6"/>
    <p:sldId id="307" r:id="rId7"/>
    <p:sldId id="381" r:id="rId8"/>
    <p:sldId id="382" r:id="rId9"/>
    <p:sldId id="356" r:id="rId10"/>
    <p:sldId id="373" r:id="rId11"/>
    <p:sldId id="383" r:id="rId12"/>
    <p:sldId id="357" r:id="rId13"/>
    <p:sldId id="374" r:id="rId14"/>
    <p:sldId id="375" r:id="rId15"/>
    <p:sldId id="379" r:id="rId16"/>
    <p:sldId id="384" r:id="rId17"/>
    <p:sldId id="358" r:id="rId18"/>
    <p:sldId id="359" r:id="rId19"/>
    <p:sldId id="376" r:id="rId20"/>
    <p:sldId id="377" r:id="rId21"/>
    <p:sldId id="378" r:id="rId22"/>
    <p:sldId id="345" r:id="rId23"/>
    <p:sldId id="288" r:id="rId24"/>
    <p:sldId id="371" r:id="rId25"/>
  </p:sldIdLst>
  <p:sldSz cx="24384000" cy="13716000"/>
  <p:notesSz cx="6858000" cy="9144000"/>
  <p:custDataLst>
    <p:tags r:id="rId28"/>
  </p:custDataLst>
  <p:defaultTextStyle>
    <a:defPPr>
      <a:defRPr lang="en-US"/>
    </a:defPPr>
    <a:lvl1pPr marL="0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20" userDrawn="1">
          <p15:clr>
            <a:srgbClr val="A4A3A4"/>
          </p15:clr>
        </p15:guide>
        <p15:guide id="2" pos="76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8000"/>
    <a:srgbClr val="FF0066"/>
    <a:srgbClr val="3333FF"/>
    <a:srgbClr val="0000CC"/>
    <a:srgbClr val="006600"/>
    <a:srgbClr val="145F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44" autoAdjust="0"/>
    <p:restoredTop sz="94374" autoAdjust="0"/>
  </p:normalViewPr>
  <p:slideViewPr>
    <p:cSldViewPr>
      <p:cViewPr varScale="1">
        <p:scale>
          <a:sx n="34" d="100"/>
          <a:sy n="34" d="100"/>
        </p:scale>
        <p:origin x="246" y="96"/>
      </p:cViewPr>
      <p:guideLst>
        <p:guide orient="horz" pos="4320"/>
        <p:guide pos="76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2886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ags" Target="tags/tag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7" Type="http://schemas.openxmlformats.org/officeDocument/2006/relationships/image" Target="../media/image20.wmf"/><Relationship Id="rId2" Type="http://schemas.openxmlformats.org/officeDocument/2006/relationships/image" Target="../media/image15.wmf"/><Relationship Id="rId1" Type="http://schemas.openxmlformats.org/officeDocument/2006/relationships/image" Target="../media/image14.emf"/><Relationship Id="rId6" Type="http://schemas.openxmlformats.org/officeDocument/2006/relationships/image" Target="../media/image19.emf"/><Relationship Id="rId5" Type="http://schemas.openxmlformats.org/officeDocument/2006/relationships/image" Target="../media/image18.wmf"/><Relationship Id="rId4" Type="http://schemas.openxmlformats.org/officeDocument/2006/relationships/image" Target="../media/image17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23.wmf"/><Relationship Id="rId1" Type="http://schemas.openxmlformats.org/officeDocument/2006/relationships/image" Target="../media/image22.wmf"/><Relationship Id="rId4" Type="http://schemas.openxmlformats.org/officeDocument/2006/relationships/image" Target="../media/image25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373459-3C5F-4D56-B75D-37FA3432D55A}" type="datetimeFigureOut">
              <a:rPr lang="vi-VN" smtClean="0"/>
              <a:t>03/09/2021</a:t>
            </a:fld>
            <a:endParaRPr lang="vi-VN"/>
          </a:p>
        </p:txBody>
      </p:sp>
      <p:sp>
        <p:nvSpPr>
          <p:cNvPr id="4" name="Chỗ dành sẵn cho Chân trang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5" name="Chỗ dành sẵn cho Số hiệu Bản chiế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B7ADD8-99C5-4EAF-AF9F-B60B83F5871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002049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3BB293-0719-4B19-A181-EE36FD0623AD}" type="datetimeFigureOut">
              <a:rPr lang="en-US" smtClean="0"/>
              <a:pPr/>
              <a:t>9/3/2021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48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EA8B73-FCCD-4D4C-BC4E-0CE5120A1B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963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𝑧^(−1)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5581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𝑧^(−1)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6195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𝑧^(−1)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6455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𝑧^(−1)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84738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𝑧^(−1)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89721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93645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19488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9776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012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𝑧^(−1)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7262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𝑧^(−1)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3052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𝑧^(−1)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0345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𝑧^(−1)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8736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𝑧^(−1)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97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2310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6952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4260851"/>
            <a:ext cx="20726400" cy="29400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7600" y="7772400"/>
            <a:ext cx="17068800" cy="3505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0885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1770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2655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3541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54426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65311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76197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8708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9/3/2021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9435" y="9601200"/>
            <a:ext cx="14630400" cy="1133476"/>
          </a:xfrm>
          <a:prstGeom prst="rect">
            <a:avLst/>
          </a:prstGeom>
        </p:spPr>
        <p:txBody>
          <a:bodyPr anchor="b"/>
          <a:lstStyle>
            <a:lvl1pPr algn="l">
              <a:defRPr sz="4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79435" y="1225550"/>
            <a:ext cx="14630400" cy="8229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599"/>
            </a:lvl1pPr>
            <a:lvl2pPr marL="1088530" indent="0">
              <a:buNone/>
              <a:defRPr sz="6699"/>
            </a:lvl2pPr>
            <a:lvl3pPr marL="2177060" indent="0">
              <a:buNone/>
              <a:defRPr sz="5699"/>
            </a:lvl3pPr>
            <a:lvl4pPr marL="3265590" indent="0">
              <a:buNone/>
              <a:defRPr sz="4800"/>
            </a:lvl4pPr>
            <a:lvl5pPr marL="4354121" indent="0">
              <a:buNone/>
              <a:defRPr sz="4800"/>
            </a:lvl5pPr>
            <a:lvl6pPr marL="5442651" indent="0">
              <a:buNone/>
              <a:defRPr sz="4800"/>
            </a:lvl6pPr>
            <a:lvl7pPr marL="6531181" indent="0">
              <a:buNone/>
              <a:defRPr sz="4800"/>
            </a:lvl7pPr>
            <a:lvl8pPr marL="7619710" indent="0">
              <a:buNone/>
              <a:defRPr sz="4800"/>
            </a:lvl8pPr>
            <a:lvl9pPr marL="8708240" indent="0">
              <a:buNone/>
              <a:defRPr sz="48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79435" y="10734676"/>
            <a:ext cx="14630400" cy="16097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00"/>
            </a:lvl1pPr>
            <a:lvl2pPr marL="1088530" indent="0">
              <a:buNone/>
              <a:defRPr sz="2900"/>
            </a:lvl2pPr>
            <a:lvl3pPr marL="2177060" indent="0">
              <a:buNone/>
              <a:defRPr sz="2400"/>
            </a:lvl3pPr>
            <a:lvl4pPr marL="3265590" indent="0">
              <a:buNone/>
              <a:defRPr sz="2100"/>
            </a:lvl4pPr>
            <a:lvl5pPr marL="4354121" indent="0">
              <a:buNone/>
              <a:defRPr sz="2100"/>
            </a:lvl5pPr>
            <a:lvl6pPr marL="5442651" indent="0">
              <a:buNone/>
              <a:defRPr sz="2100"/>
            </a:lvl6pPr>
            <a:lvl7pPr marL="6531181" indent="0">
              <a:buNone/>
              <a:defRPr sz="2100"/>
            </a:lvl7pPr>
            <a:lvl8pPr marL="7619710" indent="0">
              <a:buNone/>
              <a:defRPr sz="2100"/>
            </a:lvl8pPr>
            <a:lvl9pPr marL="8708240" indent="0">
              <a:buNone/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9/3/2021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9/3/2021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678400" y="549277"/>
            <a:ext cx="5486400" cy="11703050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00" y="549277"/>
            <a:ext cx="16052800" cy="117030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9/3/2021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0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D15044BE-B3F3-4258-B55D-9238C2EBFDF1}" type="datetimeFigureOut">
              <a:rPr lang="en-US" smtClean="0"/>
              <a:pPr/>
              <a:t>9/3/2021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5" y="12712706"/>
            <a:ext cx="7721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4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81186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9B05BB-A963-420C-8C8F-CFF192449C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48000" y="2244725"/>
            <a:ext cx="18288000" cy="47752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4A8E0B8-A0C5-434C-94DC-DA35C3148F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48000" y="7204075"/>
            <a:ext cx="18288000" cy="33115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F20F17-FBAA-402E-8DB2-14270A52D6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B863F-0BB5-4C4E-8E02-93F23678DAB8}" type="datetimeFigureOut">
              <a:rPr lang="en-US" smtClean="0"/>
              <a:t>9/3/2021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16E763-08AA-4817-A5BF-84D7BF5D47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730EAE-8BE5-4456-B535-17D26496C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B66FB-F7A3-4C70-8AB7-BA40AEE9D6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3422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C6FB75-7070-4CBE-BA9D-6CC62C5B2F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493FCB-A3D5-4EF6-A11B-75D73409BA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8E9D48-ED28-474A-B82A-1F737FFEB6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B863F-0BB5-4C4E-8E02-93F23678DAB8}" type="datetimeFigureOut">
              <a:rPr lang="en-US" smtClean="0"/>
              <a:t>9/3/2021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6B6F2B-85F5-4DCE-A34D-16B892B36C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04B022-D5AB-4EA1-BD85-2BC542D4E5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B66FB-F7A3-4C70-8AB7-BA40AEE9D6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511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6859F5-0BB2-4852-8BC9-7DA83FB2D6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3700" y="3419475"/>
            <a:ext cx="21031200" cy="5705475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E4E653-C8D0-409B-92EA-5E10F25B0D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63700" y="9178925"/>
            <a:ext cx="21031200" cy="3000375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18DDD8-C1FB-4E3E-8C0C-AEC395FCC8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B863F-0BB5-4C4E-8E02-93F23678DAB8}" type="datetimeFigureOut">
              <a:rPr lang="en-US" smtClean="0"/>
              <a:t>9/3/2021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4A806F-A8D2-4DB2-9BED-9C8F68EE91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FFB381-7F0C-4484-9684-632A80F13E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B66FB-F7A3-4C70-8AB7-BA40AEE9D6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6874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E445AE-AD04-4B25-9A33-C42350DD4A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F7FD17-4D99-49C6-ABBF-B499ECFC9B7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676400" y="3651250"/>
            <a:ext cx="10439400" cy="87026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E9F0110-670B-4E1A-BC05-F281A8DF63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268200" y="3651250"/>
            <a:ext cx="10439400" cy="87026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5E91931-7892-4BFF-A4C8-A4BCC27D7A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B863F-0BB5-4C4E-8E02-93F23678DAB8}" type="datetimeFigureOut">
              <a:rPr lang="en-US" smtClean="0"/>
              <a:t>9/3/2021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3071A0-580E-4837-AC73-3DE98C73D7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89D00F-3570-4227-B04D-C67E9EFB6A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B66FB-F7A3-4C70-8AB7-BA40AEE9D6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1237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42C7D6-3509-4DD7-ACB4-E78BF5AD1F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9575" y="730250"/>
            <a:ext cx="21031200" cy="26511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D9A88B-B60F-4919-8587-B4A2B15D05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79575" y="3362325"/>
            <a:ext cx="10315575" cy="16478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91EC8F2-5B49-4DF4-867E-DC39F89291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679575" y="5010150"/>
            <a:ext cx="10315575" cy="73691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EBDD91C-E539-4AD2-92FE-747BC6A12B8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2344400" y="3362325"/>
            <a:ext cx="10366375" cy="16478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BC9C3E1-822B-4C54-B287-AEA7C60A06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5" cy="73691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4717916-C1F6-46CC-9912-CC559D10F7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B863F-0BB5-4C4E-8E02-93F23678DAB8}" type="datetimeFigureOut">
              <a:rPr lang="en-US" smtClean="0"/>
              <a:t>9/3/2021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E28C5DF-4582-456E-A2DE-FC57EFB771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C3FA189-E5CB-4866-AAE2-DAFAD706CE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B66FB-F7A3-4C70-8AB7-BA40AEE9D6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5704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4D68D3-8E42-4E21-982A-03CEC491FF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DEB26AB-4C25-4343-BB04-50975D210C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B863F-0BB5-4C4E-8E02-93F23678DAB8}" type="datetimeFigureOut">
              <a:rPr lang="en-US" smtClean="0"/>
              <a:t>9/3/2021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F3B26B0-0F38-4F7A-9AFF-C7A03878BE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4B45BC8-E06C-49F4-B60B-D67121A1FF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B66FB-F7A3-4C70-8AB7-BA40AEE9D6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2692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6"/>
            <a:ext cx="21945600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3200401"/>
            <a:ext cx="21945600" cy="905192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9/3/2021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F9E0E29-304F-411B-82D0-C193A669C6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B863F-0BB5-4C4E-8E02-93F23678DAB8}" type="datetimeFigureOut">
              <a:rPr lang="en-US" smtClean="0"/>
              <a:t>9/3/2021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6DAB0B0-F426-41A1-AE17-BC84D3FF1D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3FCEB4-1EDD-422D-A9BA-CB4E0C7118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B66FB-F7A3-4C70-8AB7-BA40AEE9D6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7050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CBAB2C-CE77-45CA-9D9A-D8920C5925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9575" y="914400"/>
            <a:ext cx="7864475" cy="32004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B50803-0560-45A9-B80B-516F062C5B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66375" y="1974850"/>
            <a:ext cx="12344400" cy="97472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0F87957-5EC8-45CA-9452-95FBEEB12C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79575" y="4114800"/>
            <a:ext cx="7864475" cy="762317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00AA21-4292-4B14-966A-1C1268A16F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B863F-0BB5-4C4E-8E02-93F23678DAB8}" type="datetimeFigureOut">
              <a:rPr lang="en-US" smtClean="0"/>
              <a:t>9/3/2021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DD8F44B-BA07-4B46-B0B5-3E0B48B703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C62899-CA2B-4627-972F-DA4030D9FE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B66FB-F7A3-4C70-8AB7-BA40AEE9D6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06901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1077E1-EF22-4C32-A448-DD8AC80DCA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9575" y="914400"/>
            <a:ext cx="7864475" cy="32004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E2A53DC-B4FA-4088-A496-99CB70151A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10366375" y="1974850"/>
            <a:ext cx="12344400" cy="97472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4B04E3-7CF8-47A2-8B42-F08A9F26F2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79575" y="4114800"/>
            <a:ext cx="7864475" cy="762317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926FBD-BF44-4406-8CC9-8DB01D9A4D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B863F-0BB5-4C4E-8E02-93F23678DAB8}" type="datetimeFigureOut">
              <a:rPr lang="en-US" smtClean="0"/>
              <a:t>9/3/2021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2D67A9C-399C-44D4-BFD1-11E28B580E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9018FDE-96FA-44C5-A0CE-AB75E6D947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B66FB-F7A3-4C70-8AB7-BA40AEE9D6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16948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E6A8A0-AEB3-4A67-92ED-E0195D21AE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BD130A1-BA67-4AB6-ABA8-B097604DEE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582F23-5CF7-4BE7-8181-2203989A24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B863F-0BB5-4C4E-8E02-93F23678DAB8}" type="datetimeFigureOut">
              <a:rPr lang="en-US" smtClean="0"/>
              <a:t>9/3/2021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E76F82-EA39-4A6F-8F3C-CB79BDDF1E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C309CF-0F44-451D-9224-1695F165E2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B66FB-F7A3-4C70-8AB7-BA40AEE9D6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68563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2AED9A8-5BD3-4C10-8B31-C7AF2BF370D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9314770-224D-4F32-AE88-4B91BEC91E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676400" y="730250"/>
            <a:ext cx="15621000" cy="1162367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99DFBC-3EE0-4ADC-867B-3AAEB80C56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B863F-0BB5-4C4E-8E02-93F23678DAB8}" type="datetimeFigureOut">
              <a:rPr lang="en-US" smtClean="0"/>
              <a:t>9/3/2021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AB413B-91F6-455D-A100-161AD9C1D1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A8CF71-D716-4DA4-9D4E-F4823A00E8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B66FB-F7A3-4C70-8AB7-BA40AEE9D6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62875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6E2324-FB33-4DE0-803A-5F76D785FE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48000" y="2244725"/>
            <a:ext cx="18288000" cy="47752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01BB62B-2698-4C25-9C82-15CF6A5914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48000" y="7204075"/>
            <a:ext cx="18288000" cy="33115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18B933-3DF8-4E35-9D70-EA3F9FC9AF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5792B-71E8-4823-B73D-33537F2E9584}" type="datetimeFigureOut">
              <a:rPr lang="en-US" smtClean="0"/>
              <a:t>9/3/2021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EE138C-9DEE-4B4E-A530-406136FEA2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E9F953-AE6B-4DE9-9F32-377049CCA3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49B66-5B97-44C9-B1BA-A26A18A2EC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36237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CACED7-3FA2-4C23-A9C1-663E51816D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A1C143-DBF4-47ED-B5FA-087D0A8966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1C6F3B-650E-49C0-B034-D411905C62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5792B-71E8-4823-B73D-33537F2E9584}" type="datetimeFigureOut">
              <a:rPr lang="en-US" smtClean="0"/>
              <a:t>9/3/2021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5D0968-7843-4F77-A176-485AB57CE3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5CA395-9DB1-4B59-992E-8734C9E038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49B66-5B97-44C9-B1BA-A26A18A2EC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07129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0529D5-3968-4049-832B-E2408885CD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3700" y="3419475"/>
            <a:ext cx="21031200" cy="5705475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AA5E7B-FAB6-4685-A722-DC7FB309B5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63700" y="9178925"/>
            <a:ext cx="21031200" cy="3000375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BA7A73-2F70-44BF-AB6A-511B28615A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5792B-71E8-4823-B73D-33537F2E9584}" type="datetimeFigureOut">
              <a:rPr lang="en-US" smtClean="0"/>
              <a:t>9/3/2021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606326-1130-4FD7-9694-7EEA7C1FE5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E38838-9E29-4B3D-B4EE-0E9FAECC7B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49B66-5B97-44C9-B1BA-A26A18A2EC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35364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8C309F-50FE-47D3-B94D-A776320068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ED3CD2-C611-4A9C-B20E-5863B0A020B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676400" y="3651250"/>
            <a:ext cx="10439400" cy="87026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D1B9C2-7FFB-4AC8-BB50-9F35F037F9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268200" y="3651250"/>
            <a:ext cx="10439400" cy="87026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8094C7A-1066-40D4-8F2D-A797C21580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5792B-71E8-4823-B73D-33537F2E9584}" type="datetimeFigureOut">
              <a:rPr lang="en-US" smtClean="0"/>
              <a:t>9/3/2021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56E172-B3C8-42E1-BCC4-38B0909210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8E0DF1-229F-4E96-92F1-44D31C2F85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49B66-5B97-44C9-B1BA-A26A18A2EC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20354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23E9BC-7E65-4E77-97DF-CEE92C15EE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9575" y="730250"/>
            <a:ext cx="21031200" cy="26511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FA563E-5725-49C7-833B-BF0E39CF2A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79575" y="3362325"/>
            <a:ext cx="10315575" cy="16478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6603452-A1B1-4145-A837-D4DD1919BD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679575" y="5010150"/>
            <a:ext cx="10315575" cy="73691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C9656B0-5CD4-43BC-A505-AF5BA46FA0C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2344400" y="3362325"/>
            <a:ext cx="10366375" cy="16478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4FA8451-196A-400A-ACBB-735736CDBBA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5" cy="73691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CA6BDBB-C0A6-443B-B4B3-562692F774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5792B-71E8-4823-B73D-33537F2E9584}" type="datetimeFigureOut">
              <a:rPr lang="en-US" smtClean="0"/>
              <a:t>9/3/2021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4F1EF58-74AB-4170-A9A5-06A4A72448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7CB4BFB-101E-4465-944E-207AB07ADC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49B66-5B97-44C9-B1BA-A26A18A2EC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4612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6169" y="8813801"/>
            <a:ext cx="20726400" cy="2724150"/>
          </a:xfrm>
          <a:prstGeom prst="rect">
            <a:avLst/>
          </a:prstGeom>
        </p:spPr>
        <p:txBody>
          <a:bodyPr anchor="t"/>
          <a:lstStyle>
            <a:lvl1pPr algn="l">
              <a:defRPr sz="9499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6169" y="5813427"/>
            <a:ext cx="20726400" cy="300037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1088530" indent="0">
              <a:buNone/>
              <a:defRPr sz="4300">
                <a:solidFill>
                  <a:schemeClr val="tx1">
                    <a:tint val="75000"/>
                  </a:schemeClr>
                </a:solidFill>
              </a:defRPr>
            </a:lvl2pPr>
            <a:lvl3pPr marL="2177060" indent="0">
              <a:buNone/>
              <a:defRPr sz="3800">
                <a:solidFill>
                  <a:schemeClr val="tx1">
                    <a:tint val="75000"/>
                  </a:schemeClr>
                </a:solidFill>
              </a:defRPr>
            </a:lvl3pPr>
            <a:lvl4pPr marL="3265590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4pPr>
            <a:lvl5pPr marL="4354121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5pPr>
            <a:lvl6pPr marL="5442651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6pPr>
            <a:lvl7pPr marL="6531181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7pPr>
            <a:lvl8pPr marL="7619710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8pPr>
            <a:lvl9pPr marL="8708240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9/3/2021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A20880-23FF-4BBF-9A86-95E7532088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0E10979-1A85-47A4-A3BB-3F6906CB13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5792B-71E8-4823-B73D-33537F2E9584}" type="datetimeFigureOut">
              <a:rPr lang="en-US" smtClean="0"/>
              <a:t>9/3/2021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E3A09CE-3C5F-4E30-9767-5E8F013147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3218E7D-A60A-49F5-A5E8-2E828E7305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49B66-5B97-44C9-B1BA-A26A18A2EC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7598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BE2A355-DCA0-4200-8213-B68BBA14A6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5792B-71E8-4823-B73D-33537F2E9584}" type="datetimeFigureOut">
              <a:rPr lang="en-US" smtClean="0"/>
              <a:t>9/3/2021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E1AB91E-4437-4595-B42F-ADFE62117F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143B80-3913-4FBE-A1C3-EE0BDCB640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49B66-5B97-44C9-B1BA-A26A18A2EC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5847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FFECD7-08E1-49A5-99B4-D70E16CC79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9575" y="914400"/>
            <a:ext cx="7864475" cy="32004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F09913-D038-42EC-9320-8660A25FA1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66375" y="1974850"/>
            <a:ext cx="12344400" cy="97472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FE4F742-FFA2-4599-812F-CCB0E69C24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79575" y="4114800"/>
            <a:ext cx="7864475" cy="762317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2E6EC1-FAE5-49C9-BDA3-EAEEAC7425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5792B-71E8-4823-B73D-33537F2E9584}" type="datetimeFigureOut">
              <a:rPr lang="en-US" smtClean="0"/>
              <a:t>9/3/2021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730A65-0F84-47A4-B7FA-85511A2B12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6DE3302-E47B-4D5F-BDCC-5378316F60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49B66-5B97-44C9-B1BA-A26A18A2EC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86922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71F227-16C4-4DD6-8915-368FA264DF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9575" y="914400"/>
            <a:ext cx="7864475" cy="32004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4088739-3831-4E45-9EF2-491C2CF36E0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10366375" y="1974850"/>
            <a:ext cx="12344400" cy="97472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F22989A-243E-40B3-BB56-8D9CA874DE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79575" y="4114800"/>
            <a:ext cx="7864475" cy="762317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0CBF059-268C-4BC5-9113-42D22367B6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5792B-71E8-4823-B73D-33537F2E9584}" type="datetimeFigureOut">
              <a:rPr lang="en-US" smtClean="0"/>
              <a:t>9/3/2021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27295DF-92AA-4F1D-82C2-5578B5F2CD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2C6C88-9824-449F-A6AA-EFE86BDB6E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49B66-5B97-44C9-B1BA-A26A18A2EC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86532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467ED1-4256-4A86-A259-37D0A22542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45E50D5-959F-4DC3-9F5A-1A310F9D52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AD9018-7459-4E03-AF28-898901572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5792B-71E8-4823-B73D-33537F2E9584}" type="datetimeFigureOut">
              <a:rPr lang="en-US" smtClean="0"/>
              <a:t>9/3/2021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FD64FB-B3AD-4733-8FB8-64DF838A92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CDD98D-CD3C-468A-99A9-86544D518D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49B66-5B97-44C9-B1BA-A26A18A2EC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71841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EA070B6-9343-46C1-AF23-3FAA7F23F76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BAA9CE7-83D6-4B41-AB6B-2E604E9911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676400" y="730250"/>
            <a:ext cx="15621000" cy="1162367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A81596-BDDB-458D-ACDA-49697EE4AE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5792B-71E8-4823-B73D-33537F2E9584}" type="datetimeFigureOut">
              <a:rPr lang="en-US" smtClean="0"/>
              <a:t>9/3/2021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A62D2E-2952-4E99-B277-0944EFBC3D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10F50C-1DDF-47E2-B2BA-4ED32979F7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49B66-5B97-44C9-B1BA-A26A18A2EC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0247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BF457D-45C7-4A3B-933B-2413453356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D956BA6-0308-4917-A80B-FC7ADF1C81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5792B-71E8-4823-B73D-33537F2E9584}" type="datetimeFigureOut">
              <a:rPr lang="en-US" smtClean="0"/>
              <a:t>9/3/2021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A1468E9-1A6C-4A82-971B-B0FA54BCA4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429A31-BA15-4B43-BD22-08D151EB62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49B66-5B97-44C9-B1BA-A26A18A2EC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5193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6"/>
            <a:ext cx="21945600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200" y="3200401"/>
            <a:ext cx="10769600" cy="9051926"/>
          </a:xfrm>
          <a:prstGeom prst="rect">
            <a:avLst/>
          </a:prstGeom>
        </p:spPr>
        <p:txBody>
          <a:bodyPr/>
          <a:lstStyle>
            <a:lvl1pPr>
              <a:defRPr sz="6699"/>
            </a:lvl1pPr>
            <a:lvl2pPr>
              <a:defRPr sz="5699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95200" y="3200401"/>
            <a:ext cx="10769600" cy="9051926"/>
          </a:xfrm>
          <a:prstGeom prst="rect">
            <a:avLst/>
          </a:prstGeom>
        </p:spPr>
        <p:txBody>
          <a:bodyPr/>
          <a:lstStyle>
            <a:lvl1pPr>
              <a:defRPr sz="6699"/>
            </a:lvl1pPr>
            <a:lvl2pPr>
              <a:defRPr sz="5699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9/3/2021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6"/>
            <a:ext cx="21945600" cy="2286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3070226"/>
            <a:ext cx="10773835" cy="12795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5699" b="1"/>
            </a:lvl1pPr>
            <a:lvl2pPr marL="1088530" indent="0">
              <a:buNone/>
              <a:defRPr sz="4800" b="1"/>
            </a:lvl2pPr>
            <a:lvl3pPr marL="2177060" indent="0">
              <a:buNone/>
              <a:defRPr sz="4300" b="1"/>
            </a:lvl3pPr>
            <a:lvl4pPr marL="3265590" indent="0">
              <a:buNone/>
              <a:defRPr sz="3800" b="1"/>
            </a:lvl4pPr>
            <a:lvl5pPr marL="4354121" indent="0">
              <a:buNone/>
              <a:defRPr sz="3800" b="1"/>
            </a:lvl5pPr>
            <a:lvl6pPr marL="5442651" indent="0">
              <a:buNone/>
              <a:defRPr sz="3800" b="1"/>
            </a:lvl6pPr>
            <a:lvl7pPr marL="6531181" indent="0">
              <a:buNone/>
              <a:defRPr sz="3800" b="1"/>
            </a:lvl7pPr>
            <a:lvl8pPr marL="7619710" indent="0">
              <a:buNone/>
              <a:defRPr sz="3800" b="1"/>
            </a:lvl8pPr>
            <a:lvl9pPr marL="8708240" indent="0">
              <a:buNone/>
              <a:defRPr sz="3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9200" y="4349750"/>
            <a:ext cx="10773835" cy="7902576"/>
          </a:xfrm>
          <a:prstGeom prst="rect">
            <a:avLst/>
          </a:prstGeom>
        </p:spPr>
        <p:txBody>
          <a:bodyPr/>
          <a:lstStyle>
            <a:lvl1pPr>
              <a:defRPr sz="5699"/>
            </a:lvl1pPr>
            <a:lvl2pPr>
              <a:defRPr sz="48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86735" y="3070226"/>
            <a:ext cx="10778067" cy="12795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5699" b="1"/>
            </a:lvl1pPr>
            <a:lvl2pPr marL="1088530" indent="0">
              <a:buNone/>
              <a:defRPr sz="4800" b="1"/>
            </a:lvl2pPr>
            <a:lvl3pPr marL="2177060" indent="0">
              <a:buNone/>
              <a:defRPr sz="4300" b="1"/>
            </a:lvl3pPr>
            <a:lvl4pPr marL="3265590" indent="0">
              <a:buNone/>
              <a:defRPr sz="3800" b="1"/>
            </a:lvl4pPr>
            <a:lvl5pPr marL="4354121" indent="0">
              <a:buNone/>
              <a:defRPr sz="3800" b="1"/>
            </a:lvl5pPr>
            <a:lvl6pPr marL="5442651" indent="0">
              <a:buNone/>
              <a:defRPr sz="3800" b="1"/>
            </a:lvl6pPr>
            <a:lvl7pPr marL="6531181" indent="0">
              <a:buNone/>
              <a:defRPr sz="3800" b="1"/>
            </a:lvl7pPr>
            <a:lvl8pPr marL="7619710" indent="0">
              <a:buNone/>
              <a:defRPr sz="3800" b="1"/>
            </a:lvl8pPr>
            <a:lvl9pPr marL="8708240" indent="0">
              <a:buNone/>
              <a:defRPr sz="3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86735" y="4349750"/>
            <a:ext cx="10778067" cy="7902576"/>
          </a:xfrm>
          <a:prstGeom prst="rect">
            <a:avLst/>
          </a:prstGeom>
        </p:spPr>
        <p:txBody>
          <a:bodyPr/>
          <a:lstStyle>
            <a:lvl1pPr>
              <a:defRPr sz="5699"/>
            </a:lvl1pPr>
            <a:lvl2pPr>
              <a:defRPr sz="48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9/3/2021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6"/>
            <a:ext cx="21945600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9/3/2021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9/3/2021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B65B77-787F-4630-891B-4A4737F730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730250"/>
            <a:ext cx="21031200" cy="2651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958005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2" y="2870201"/>
            <a:ext cx="8022168" cy="938212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00"/>
            </a:lvl1pPr>
            <a:lvl2pPr marL="1088530" indent="0">
              <a:buNone/>
              <a:defRPr sz="2900"/>
            </a:lvl2pPr>
            <a:lvl3pPr marL="2177060" indent="0">
              <a:buNone/>
              <a:defRPr sz="2400"/>
            </a:lvl3pPr>
            <a:lvl4pPr marL="3265590" indent="0">
              <a:buNone/>
              <a:defRPr sz="2100"/>
            </a:lvl4pPr>
            <a:lvl5pPr marL="4354121" indent="0">
              <a:buNone/>
              <a:defRPr sz="2100"/>
            </a:lvl5pPr>
            <a:lvl6pPr marL="5442651" indent="0">
              <a:buNone/>
              <a:defRPr sz="2100"/>
            </a:lvl6pPr>
            <a:lvl7pPr marL="6531181" indent="0">
              <a:buNone/>
              <a:defRPr sz="2100"/>
            </a:lvl7pPr>
            <a:lvl8pPr marL="7619710" indent="0">
              <a:buNone/>
              <a:defRPr sz="2100"/>
            </a:lvl8pPr>
            <a:lvl9pPr marL="8708240" indent="0">
              <a:buNone/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9/3/2021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smConfetti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/>
          <p:cNvPicPr>
            <a:picLocks noChangeAspect="1" noChangeArrowheads="1"/>
          </p:cNvPicPr>
          <p:nvPr userDrawn="1"/>
        </p:nvPicPr>
        <p:blipFill>
          <a:blip r:embed="rId15" cstate="print">
            <a:duotone>
              <a:prstClr val="black"/>
              <a:srgbClr val="3333FF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6" y="3523"/>
            <a:ext cx="24383873" cy="1428918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  <p:sp>
        <p:nvSpPr>
          <p:cNvPr id="9" name="TextBox 8"/>
          <p:cNvSpPr txBox="1"/>
          <p:nvPr userDrawn="1"/>
        </p:nvSpPr>
        <p:spPr>
          <a:xfrm>
            <a:off x="3470903" y="455251"/>
            <a:ext cx="15611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0" baseline="0" dirty="0">
                <a:solidFill>
                  <a:schemeClr val="bg1"/>
                </a:solidFill>
                <a:latin typeface="Chu Van An" panose="02020603050405020304" pitchFamily="18" charset="0"/>
                <a:ea typeface="AvantGarde-Demi" pitchFamily="18" charset="0"/>
                <a:cs typeface="Chu Van An" panose="02020603050405020304" pitchFamily="18" charset="0"/>
              </a:rPr>
              <a:t>TOÁN</a:t>
            </a:r>
            <a:endParaRPr lang="en-US" sz="3600" b="0" dirty="0">
              <a:solidFill>
                <a:schemeClr val="bg1"/>
              </a:solidFill>
              <a:latin typeface="Chu Van An" panose="02020603050405020304" pitchFamily="18" charset="0"/>
              <a:ea typeface="AvantGarde-Demi" pitchFamily="18" charset="0"/>
              <a:cs typeface="Chu Van An" panose="02020603050405020304" pitchFamily="18" charset="0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1879977" y="185947"/>
            <a:ext cx="1383712" cy="12464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4500"/>
              </a:lnSpc>
            </a:pPr>
            <a:r>
              <a:rPr lang="en-US" sz="3200" dirty="0">
                <a:solidFill>
                  <a:schemeClr val="bg1"/>
                </a:solidFill>
                <a:latin typeface="Chu Van An" panose="02020603050405020304" pitchFamily="18" charset="0"/>
                <a:ea typeface="AvantGarde-Demi" pitchFamily="18" charset="0"/>
                <a:cs typeface="Chu Van An" panose="02020603050405020304" pitchFamily="18" charset="0"/>
              </a:rPr>
              <a:t>GIÁO</a:t>
            </a:r>
            <a:r>
              <a:rPr lang="en-US" sz="3200" baseline="0" dirty="0">
                <a:solidFill>
                  <a:schemeClr val="bg1"/>
                </a:solidFill>
                <a:latin typeface="Chu Van An" panose="02020603050405020304" pitchFamily="18" charset="0"/>
                <a:ea typeface="AvantGarde-Demi" pitchFamily="18" charset="0"/>
                <a:cs typeface="Chu Van An" panose="02020603050405020304" pitchFamily="18" charset="0"/>
              </a:rPr>
              <a:t> </a:t>
            </a:r>
          </a:p>
          <a:p>
            <a:pPr algn="ctr">
              <a:lnSpc>
                <a:spcPts val="4500"/>
              </a:lnSpc>
            </a:pPr>
            <a:r>
              <a:rPr lang="en-US" sz="3200" baseline="0" dirty="0">
                <a:solidFill>
                  <a:schemeClr val="bg1"/>
                </a:solidFill>
                <a:latin typeface="Chu Van An" panose="02020603050405020304" pitchFamily="18" charset="0"/>
                <a:ea typeface="AvantGarde-Demi" pitchFamily="18" charset="0"/>
                <a:cs typeface="Chu Van An" panose="02020603050405020304" pitchFamily="18" charset="0"/>
              </a:rPr>
              <a:t>DỤC</a:t>
            </a:r>
            <a:endParaRPr lang="en-US" sz="3200" dirty="0">
              <a:solidFill>
                <a:schemeClr val="bg1"/>
              </a:solidFill>
              <a:latin typeface="Chu Van An" panose="02020603050405020304" pitchFamily="18" charset="0"/>
              <a:ea typeface="AvantGarde-Demi" pitchFamily="18" charset="0"/>
              <a:cs typeface="Chu Van An" panose="02020603050405020304" pitchFamily="18" charset="0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5510395" y="457201"/>
            <a:ext cx="15117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3600" b="0" baseline="0" dirty="0">
                <a:solidFill>
                  <a:schemeClr val="bg1"/>
                </a:solidFill>
                <a:latin typeface="Chu Van An" panose="02020603050405020304" pitchFamily="18" charset="0"/>
                <a:ea typeface="AvantGarde-Demi" pitchFamily="18" charset="0"/>
                <a:cs typeface="Chu Van An" panose="02020603050405020304" pitchFamily="18" charset="0"/>
              </a:rPr>
              <a:t>THPT</a:t>
            </a:r>
            <a:endParaRPr lang="en-US" sz="3600" b="1" dirty="0">
              <a:solidFill>
                <a:schemeClr val="bg1"/>
              </a:solidFill>
              <a:latin typeface="Chu Van An" panose="02020603050405020304" pitchFamily="18" charset="0"/>
              <a:ea typeface="AvantGarde-Demi" pitchFamily="18" charset="0"/>
              <a:cs typeface="Chu Van An" panose="02020603050405020304" pitchFamily="18" charset="0"/>
            </a:endParaRPr>
          </a:p>
        </p:txBody>
      </p:sp>
      <p:sp>
        <p:nvSpPr>
          <p:cNvPr id="12" name="Title 2">
            <a:extLst>
              <a:ext uri="{FF2B5EF4-FFF2-40B4-BE49-F238E27FC236}">
                <a16:creationId xmlns:a16="http://schemas.microsoft.com/office/drawing/2014/main" id="{84F4051B-2BBE-412A-BD7D-D20EFA046DC9}"/>
              </a:ext>
            </a:extLst>
          </p:cNvPr>
          <p:cNvSpPr txBox="1">
            <a:spLocks/>
          </p:cNvSpPr>
          <p:nvPr userDrawn="1"/>
        </p:nvSpPr>
        <p:spPr bwMode="black">
          <a:xfrm>
            <a:off x="7248705" y="320913"/>
            <a:ext cx="17135295" cy="976561"/>
          </a:xfrm>
          <a:prstGeom prst="rect">
            <a:avLst/>
          </a:prstGeom>
          <a:pattFill prst="pct80">
            <a:fgClr>
              <a:schemeClr val="bg1">
                <a:lumMod val="95000"/>
              </a:schemeClr>
            </a:fgClr>
            <a:bgClr>
              <a:schemeClr val="accent4">
                <a:lumMod val="40000"/>
                <a:lumOff val="60000"/>
              </a:schemeClr>
            </a:bgClr>
          </a:pattFill>
          <a:ln w="9525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 vert="horz" wrap="square" lIns="91428" tIns="45714" rIns="91428" bIns="45714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4800" kern="0" dirty="0">
                <a:solidFill>
                  <a:srgbClr val="FF0066"/>
                </a:solidFill>
                <a:latin typeface="Chu Van An" panose="02020603050405020304" pitchFamily="18" charset="0"/>
                <a:cs typeface="Chu Van An" panose="02020603050405020304" pitchFamily="18" charset="0"/>
              </a:rPr>
              <a:t>CHƯƠNG</a:t>
            </a:r>
            <a:r>
              <a:rPr lang="en-US" sz="4800" kern="0" baseline="0" dirty="0">
                <a:solidFill>
                  <a:srgbClr val="FF0066"/>
                </a:solidFill>
                <a:latin typeface="Chu Van An" panose="02020603050405020304" pitchFamily="18" charset="0"/>
                <a:cs typeface="Chu Van An" panose="02020603050405020304" pitchFamily="18" charset="0"/>
              </a:rPr>
              <a:t> 1, BÀI 7, PHÉP VỊ TỰ</a:t>
            </a:r>
            <a:endParaRPr lang="vi-VN" sz="4800" kern="0" dirty="0">
              <a:solidFill>
                <a:srgbClr val="FF0066"/>
              </a:solidFill>
              <a:latin typeface="Chu Van An" panose="02020603050405020304" pitchFamily="18" charset="0"/>
              <a:cs typeface="Chu Van An" panose="02020603050405020304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1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xStyles>
    <p:titleStyle>
      <a:lvl1pPr algn="ctr" defTabSz="2177060" rtl="0" eaLnBrk="1" latinLnBrk="0" hangingPunct="1">
        <a:spcBef>
          <a:spcPct val="0"/>
        </a:spcBef>
        <a:buNone/>
        <a:defRPr sz="104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16397" indent="-816397" algn="l" defTabSz="2177060" rtl="0" eaLnBrk="1" latinLnBrk="0" hangingPunct="1">
        <a:spcBef>
          <a:spcPct val="20000"/>
        </a:spcBef>
        <a:buFont typeface="Arial" pitchFamily="34" charset="0"/>
        <a:buChar char="•"/>
        <a:defRPr sz="7599" kern="1200">
          <a:solidFill>
            <a:schemeClr val="tx1"/>
          </a:solidFill>
          <a:latin typeface="+mn-lt"/>
          <a:ea typeface="+mn-ea"/>
          <a:cs typeface="+mn-cs"/>
        </a:defRPr>
      </a:lvl1pPr>
      <a:lvl2pPr marL="1768861" indent="-680331" algn="l" defTabSz="2177060" rtl="0" eaLnBrk="1" latinLnBrk="0" hangingPunct="1">
        <a:spcBef>
          <a:spcPct val="20000"/>
        </a:spcBef>
        <a:buFont typeface="Arial" pitchFamily="34" charset="0"/>
        <a:buChar char="–"/>
        <a:defRPr sz="6699" kern="1200">
          <a:solidFill>
            <a:schemeClr val="tx1"/>
          </a:solidFill>
          <a:latin typeface="+mn-lt"/>
          <a:ea typeface="+mn-ea"/>
          <a:cs typeface="+mn-cs"/>
        </a:defRPr>
      </a:lvl2pPr>
      <a:lvl3pPr marL="2721325" indent="-544265" algn="l" defTabSz="2177060" rtl="0" eaLnBrk="1" latinLnBrk="0" hangingPunct="1">
        <a:spcBef>
          <a:spcPct val="20000"/>
        </a:spcBef>
        <a:buFont typeface="Arial" pitchFamily="34" charset="0"/>
        <a:buChar char="•"/>
        <a:defRPr sz="5699" kern="1200">
          <a:solidFill>
            <a:schemeClr val="tx1"/>
          </a:solidFill>
          <a:latin typeface="+mn-lt"/>
          <a:ea typeface="+mn-ea"/>
          <a:cs typeface="+mn-cs"/>
        </a:defRPr>
      </a:lvl3pPr>
      <a:lvl4pPr marL="3809855" indent="-544265" algn="l" defTabSz="2177060" rtl="0" eaLnBrk="1" latinLnBrk="0" hangingPunct="1">
        <a:spcBef>
          <a:spcPct val="20000"/>
        </a:spcBef>
        <a:buFont typeface="Arial" pitchFamily="34" charset="0"/>
        <a:buChar char="–"/>
        <a:defRPr sz="4800" kern="1200">
          <a:solidFill>
            <a:schemeClr val="tx1"/>
          </a:solidFill>
          <a:latin typeface="+mn-lt"/>
          <a:ea typeface="+mn-ea"/>
          <a:cs typeface="+mn-cs"/>
        </a:defRPr>
      </a:lvl4pPr>
      <a:lvl5pPr marL="4898385" indent="-544265" algn="l" defTabSz="2177060" rtl="0" eaLnBrk="1" latinLnBrk="0" hangingPunct="1">
        <a:spcBef>
          <a:spcPct val="20000"/>
        </a:spcBef>
        <a:buFont typeface="Arial" pitchFamily="34" charset="0"/>
        <a:buChar char="»"/>
        <a:defRPr sz="4800" kern="1200">
          <a:solidFill>
            <a:schemeClr val="tx1"/>
          </a:solidFill>
          <a:latin typeface="+mn-lt"/>
          <a:ea typeface="+mn-ea"/>
          <a:cs typeface="+mn-cs"/>
        </a:defRPr>
      </a:lvl5pPr>
      <a:lvl6pPr marL="5986915" indent="-544265" algn="l" defTabSz="2177060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6pPr>
      <a:lvl7pPr marL="7075445" indent="-544265" algn="l" defTabSz="2177060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7pPr>
      <a:lvl8pPr marL="8163976" indent="-544265" algn="l" defTabSz="2177060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8pPr>
      <a:lvl9pPr marL="9252506" indent="-544265" algn="l" defTabSz="2177060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1088530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2pPr>
      <a:lvl3pPr marL="2177060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3pPr>
      <a:lvl4pPr marL="3265590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4pPr>
      <a:lvl5pPr marL="4354121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5pPr>
      <a:lvl6pPr marL="5442651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6pPr>
      <a:lvl7pPr marL="6531181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7pPr>
      <a:lvl8pPr marL="7619710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8pPr>
      <a:lvl9pPr marL="8708240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05C4DA5-BCCF-43D5-A8DA-8CD9949DE6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730250"/>
            <a:ext cx="21031200" cy="2651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9D3300-3A39-4C1E-B1A9-64B463028F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76400" y="3651250"/>
            <a:ext cx="21031200" cy="87026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E94516-969E-4547-A31B-0B1E06D2B6C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676400" y="12712700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5B863F-0BB5-4C4E-8E02-93F23678DAB8}" type="datetimeFigureOut">
              <a:rPr lang="en-US" smtClean="0"/>
              <a:t>9/3/2021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368B1A-1BE7-4CB0-81C0-4E259A5869A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077200" y="12712700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BC7E53-512B-41DD-A892-8B537FC635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221200" y="12712700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4B66FB-F7A3-4C70-8AB7-BA40AEE9D6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7628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106BDA1-A1D2-4B71-879D-8140D6AF87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730250"/>
            <a:ext cx="21031200" cy="2651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36FBAE-EE2E-4814-BC75-3E76877251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76400" y="3651250"/>
            <a:ext cx="21031200" cy="87026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220396-F00F-4909-A48E-334A226C5F7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676400" y="12712700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D5792B-71E8-4823-B73D-33537F2E9584}" type="datetimeFigureOut">
              <a:rPr lang="en-US" smtClean="0"/>
              <a:t>9/3/2021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B92A1A-D595-48A0-A113-CA9204FF2B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077200" y="12712700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240920-A022-4C95-BD78-8662A1F059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221200" y="12712700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249B66-5B97-44C9-B1BA-A26A18A2EC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8737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wmf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emf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e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10" Type="http://schemas.openxmlformats.org/officeDocument/2006/relationships/image" Target="../media/image44.png"/><Relationship Id="rId4" Type="http://schemas.openxmlformats.org/officeDocument/2006/relationships/image" Target="../media/image38.png"/><Relationship Id="rId9" Type="http://schemas.openxmlformats.org/officeDocument/2006/relationships/image" Target="../media/image4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230.png"/><Relationship Id="rId7" Type="http://schemas.openxmlformats.org/officeDocument/2006/relationships/image" Target="../media/image4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7.png"/><Relationship Id="rId11" Type="http://schemas.openxmlformats.org/officeDocument/2006/relationships/image" Target="../media/image52.png"/><Relationship Id="rId5" Type="http://schemas.openxmlformats.org/officeDocument/2006/relationships/image" Target="../media/image46.png"/><Relationship Id="rId10" Type="http://schemas.openxmlformats.org/officeDocument/2006/relationships/image" Target="../media/image51.png"/><Relationship Id="rId4" Type="http://schemas.openxmlformats.org/officeDocument/2006/relationships/image" Target="../media/image45.png"/><Relationship Id="rId9" Type="http://schemas.openxmlformats.org/officeDocument/2006/relationships/image" Target="../media/image5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7" Type="http://schemas.openxmlformats.org/officeDocument/2006/relationships/image" Target="../media/image6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image" Target="../media/image61.png"/><Relationship Id="rId7" Type="http://schemas.openxmlformats.org/officeDocument/2006/relationships/image" Target="../media/image6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10" Type="http://schemas.openxmlformats.org/officeDocument/2006/relationships/image" Target="../media/image68.png"/><Relationship Id="rId4" Type="http://schemas.openxmlformats.org/officeDocument/2006/relationships/image" Target="../media/image62.png"/><Relationship Id="rId9" Type="http://schemas.openxmlformats.org/officeDocument/2006/relationships/image" Target="../media/image67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3" Type="http://schemas.openxmlformats.org/officeDocument/2006/relationships/image" Target="../media/image61.png"/><Relationship Id="rId7" Type="http://schemas.openxmlformats.org/officeDocument/2006/relationships/image" Target="../media/image7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1.png"/><Relationship Id="rId5" Type="http://schemas.openxmlformats.org/officeDocument/2006/relationships/image" Target="../media/image70.png"/><Relationship Id="rId4" Type="http://schemas.openxmlformats.org/officeDocument/2006/relationships/image" Target="../media/image69.png"/><Relationship Id="rId9" Type="http://schemas.openxmlformats.org/officeDocument/2006/relationships/image" Target="../media/image74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3" Type="http://schemas.openxmlformats.org/officeDocument/2006/relationships/image" Target="../media/image75.png"/><Relationship Id="rId7" Type="http://schemas.openxmlformats.org/officeDocument/2006/relationships/image" Target="../media/image7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8.png"/><Relationship Id="rId11" Type="http://schemas.openxmlformats.org/officeDocument/2006/relationships/image" Target="../media/image83.png"/><Relationship Id="rId5" Type="http://schemas.openxmlformats.org/officeDocument/2006/relationships/image" Target="../media/image77.png"/><Relationship Id="rId10" Type="http://schemas.openxmlformats.org/officeDocument/2006/relationships/image" Target="../media/image82.png"/><Relationship Id="rId4" Type="http://schemas.openxmlformats.org/officeDocument/2006/relationships/image" Target="../media/image76.png"/><Relationship Id="rId9" Type="http://schemas.openxmlformats.org/officeDocument/2006/relationships/image" Target="../media/image8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emf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png"/><Relationship Id="rId13" Type="http://schemas.openxmlformats.org/officeDocument/2006/relationships/image" Target="../media/image94.png"/><Relationship Id="rId3" Type="http://schemas.openxmlformats.org/officeDocument/2006/relationships/image" Target="../media/image84.png"/><Relationship Id="rId7" Type="http://schemas.openxmlformats.org/officeDocument/2006/relationships/image" Target="../media/image88.png"/><Relationship Id="rId12" Type="http://schemas.openxmlformats.org/officeDocument/2006/relationships/image" Target="../media/image9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7.png"/><Relationship Id="rId11" Type="http://schemas.openxmlformats.org/officeDocument/2006/relationships/image" Target="../media/image92.png"/><Relationship Id="rId5" Type="http://schemas.openxmlformats.org/officeDocument/2006/relationships/image" Target="../media/image86.png"/><Relationship Id="rId10" Type="http://schemas.openxmlformats.org/officeDocument/2006/relationships/image" Target="../media/image91.png"/><Relationship Id="rId4" Type="http://schemas.openxmlformats.org/officeDocument/2006/relationships/image" Target="../media/image85.png"/><Relationship Id="rId9" Type="http://schemas.openxmlformats.org/officeDocument/2006/relationships/image" Target="../media/image90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wmf"/><Relationship Id="rId13" Type="http://schemas.openxmlformats.org/officeDocument/2006/relationships/oleObject" Target="../embeddings/oleObject7.bin"/><Relationship Id="rId3" Type="http://schemas.openxmlformats.org/officeDocument/2006/relationships/oleObject" Target="../embeddings/oleObject2.bin"/><Relationship Id="rId7" Type="http://schemas.openxmlformats.org/officeDocument/2006/relationships/oleObject" Target="../embeddings/oleObject4.bin"/><Relationship Id="rId12" Type="http://schemas.openxmlformats.org/officeDocument/2006/relationships/image" Target="../media/image18.wmf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20.wmf"/><Relationship Id="rId1" Type="http://schemas.openxmlformats.org/officeDocument/2006/relationships/vmlDrawing" Target="../drawings/vmlDrawing2.vml"/><Relationship Id="rId6" Type="http://schemas.openxmlformats.org/officeDocument/2006/relationships/image" Target="../media/image15.wmf"/><Relationship Id="rId11" Type="http://schemas.openxmlformats.org/officeDocument/2006/relationships/oleObject" Target="../embeddings/oleObject6.bin"/><Relationship Id="rId5" Type="http://schemas.openxmlformats.org/officeDocument/2006/relationships/oleObject" Target="../embeddings/oleObject3.bin"/><Relationship Id="rId15" Type="http://schemas.openxmlformats.org/officeDocument/2006/relationships/oleObject" Target="../embeddings/oleObject8.bin"/><Relationship Id="rId10" Type="http://schemas.openxmlformats.org/officeDocument/2006/relationships/image" Target="../media/image17.wmf"/><Relationship Id="rId4" Type="http://schemas.openxmlformats.org/officeDocument/2006/relationships/image" Target="../media/image14.emf"/><Relationship Id="rId9" Type="http://schemas.openxmlformats.org/officeDocument/2006/relationships/oleObject" Target="../embeddings/oleObject5.bin"/><Relationship Id="rId14" Type="http://schemas.openxmlformats.org/officeDocument/2006/relationships/image" Target="../media/image19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21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wmf"/><Relationship Id="rId3" Type="http://schemas.openxmlformats.org/officeDocument/2006/relationships/oleObject" Target="../embeddings/oleObject9.bin"/><Relationship Id="rId7" Type="http://schemas.openxmlformats.org/officeDocument/2006/relationships/oleObject" Target="../embeddings/oleObject1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3.wmf"/><Relationship Id="rId5" Type="http://schemas.openxmlformats.org/officeDocument/2006/relationships/oleObject" Target="../embeddings/oleObject10.bin"/><Relationship Id="rId10" Type="http://schemas.openxmlformats.org/officeDocument/2006/relationships/image" Target="../media/image25.wmf"/><Relationship Id="rId4" Type="http://schemas.openxmlformats.org/officeDocument/2006/relationships/image" Target="../media/image22.wmf"/><Relationship Id="rId9" Type="http://schemas.openxmlformats.org/officeDocument/2006/relationships/oleObject" Target="../embeddings/oleObject12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AutoShape 18">
            <a:extLst>
              <a:ext uri="{FF2B5EF4-FFF2-40B4-BE49-F238E27FC236}">
                <a16:creationId xmlns:a16="http://schemas.microsoft.com/office/drawing/2014/main" id="{B1506BE9-6DE8-4BF9-8907-1972E459E2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9831" y="2883063"/>
            <a:ext cx="7810857" cy="2515819"/>
          </a:xfrm>
          <a:prstGeom prst="cloudCallout">
            <a:avLst>
              <a:gd name="adj1" fmla="val -25412"/>
              <a:gd name="adj2" fmla="val 103333"/>
            </a:avLst>
          </a:prstGeom>
          <a:gradFill rotWithShape="1">
            <a:gsLst>
              <a:gs pos="0">
                <a:schemeClr val="tx1">
                  <a:alpha val="0"/>
                </a:schemeClr>
              </a:gs>
              <a:gs pos="100000">
                <a:srgbClr val="FF33CC"/>
              </a:gs>
            </a:gsLst>
            <a:path path="rect">
              <a:fillToRect r="100000" b="10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hangingPunct="0"/>
            <a:r>
              <a:rPr lang="en-US" sz="6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6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6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6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6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6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Fibonacci</a:t>
            </a:r>
          </a:p>
        </p:txBody>
      </p:sp>
      <p:sp>
        <p:nvSpPr>
          <p:cNvPr id="14" name="AutoShape 19">
            <a:extLst>
              <a:ext uri="{FF2B5EF4-FFF2-40B4-BE49-F238E27FC236}">
                <a16:creationId xmlns:a16="http://schemas.microsoft.com/office/drawing/2014/main" id="{4DDF4C7D-4AC6-4494-9420-F6873B6054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58175" y="2057401"/>
            <a:ext cx="7810857" cy="2286000"/>
          </a:xfrm>
          <a:prstGeom prst="cloudCallout">
            <a:avLst>
              <a:gd name="adj1" fmla="val -17796"/>
              <a:gd name="adj2" fmla="val 92778"/>
            </a:avLst>
          </a:prstGeom>
          <a:gradFill rotWithShape="1">
            <a:gsLst>
              <a:gs pos="0">
                <a:srgbClr val="000082">
                  <a:alpha val="0"/>
                </a:srgbClr>
              </a:gs>
              <a:gs pos="100000">
                <a:srgbClr val="FF8200">
                  <a:alpha val="71001"/>
                </a:srgbClr>
              </a:gs>
            </a:gsLst>
            <a:path path="rect">
              <a:fillToRect r="100000" b="10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hangingPunct="0"/>
            <a:r>
              <a:rPr lang="en-US" sz="6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6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6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6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ai?</a:t>
            </a:r>
          </a:p>
        </p:txBody>
      </p:sp>
      <p:pic>
        <p:nvPicPr>
          <p:cNvPr id="15" name="Picture 10" descr="C:\Users\24h\Desktop\Fibonacci.jpg">
            <a:extLst>
              <a:ext uri="{FF2B5EF4-FFF2-40B4-BE49-F238E27FC236}">
                <a16:creationId xmlns:a16="http://schemas.microsoft.com/office/drawing/2014/main" id="{8EE66BA2-C9FE-43B0-897A-D894F1ADA3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6796" y="7847801"/>
            <a:ext cx="3508464" cy="4314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1" descr="C:\Users\24h\Desktop\Fibonacci.jpg">
            <a:extLst>
              <a:ext uri="{FF2B5EF4-FFF2-40B4-BE49-F238E27FC236}">
                <a16:creationId xmlns:a16="http://schemas.microsoft.com/office/drawing/2014/main" id="{6CBA4748-B563-496E-A24E-8FAF33114B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0" y="5398882"/>
            <a:ext cx="5385289" cy="6762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7458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4" grpId="0" animBg="1"/>
      <p:bldP spid="14" grpId="1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26"/>
          <p:cNvGrpSpPr/>
          <p:nvPr/>
        </p:nvGrpSpPr>
        <p:grpSpPr>
          <a:xfrm>
            <a:off x="611108" y="1828799"/>
            <a:ext cx="16305291" cy="990148"/>
            <a:chOff x="7459670" y="7543799"/>
            <a:chExt cx="26934316" cy="990278"/>
          </a:xfrm>
        </p:grpSpPr>
        <p:sp>
          <p:nvSpPr>
            <p:cNvPr id="44" name="TextBox 43"/>
            <p:cNvSpPr txBox="1"/>
            <p:nvPr/>
          </p:nvSpPr>
          <p:spPr>
            <a:xfrm>
              <a:off x="8993184" y="7702971"/>
              <a:ext cx="25400802" cy="8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vi-VN" sz="48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Vani" panose="02040502050405020303" pitchFamily="18" charset="0"/>
                  <a:cs typeface="Vani" panose="02040502050405020303" pitchFamily="18" charset="0"/>
                </a:rPr>
                <a:t>TÍNH CHẤT</a:t>
              </a:r>
              <a:r>
                <a:rPr lang="en-US" sz="48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Vani" panose="02040502050405020303" pitchFamily="18" charset="0"/>
                  <a:cs typeface="Vani" panose="02040502050405020303" pitchFamily="18" charset="0"/>
                </a:rPr>
                <a:t> CỦA PHÉP VỊ TỰ</a:t>
              </a:r>
            </a:p>
          </p:txBody>
        </p:sp>
        <p:grpSp>
          <p:nvGrpSpPr>
            <p:cNvPr id="46" name="Group 27"/>
            <p:cNvGrpSpPr/>
            <p:nvPr/>
          </p:nvGrpSpPr>
          <p:grpSpPr>
            <a:xfrm>
              <a:off x="7459670" y="7543799"/>
              <a:ext cx="1381119" cy="850404"/>
              <a:chOff x="7459669" y="7543800"/>
              <a:chExt cx="1381119" cy="850404"/>
            </a:xfrm>
          </p:grpSpPr>
          <p:sp>
            <p:nvSpPr>
              <p:cNvPr id="47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8" name="Group 29"/>
              <p:cNvGrpSpPr/>
              <p:nvPr/>
            </p:nvGrpSpPr>
            <p:grpSpPr>
              <a:xfrm>
                <a:off x="7469188" y="7543801"/>
                <a:ext cx="1371600" cy="850403"/>
                <a:chOff x="7469188" y="7543801"/>
                <a:chExt cx="1371600" cy="850403"/>
              </a:xfrm>
            </p:grpSpPr>
            <p:sp>
              <p:nvSpPr>
                <p:cNvPr id="49" name="Round Same Side Corner Rectangle 48"/>
                <p:cNvSpPr/>
                <p:nvPr/>
              </p:nvSpPr>
              <p:spPr>
                <a:xfrm rot="5400000">
                  <a:off x="7789228" y="7223761"/>
                  <a:ext cx="731520" cy="1371600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0" name="TextBox 49"/>
                <p:cNvSpPr txBox="1"/>
                <p:nvPr/>
              </p:nvSpPr>
              <p:spPr>
                <a:xfrm>
                  <a:off x="7571128" y="7640053"/>
                  <a:ext cx="1184168" cy="75415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b="1" dirty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II</a:t>
                  </a:r>
                </a:p>
              </p:txBody>
            </p:sp>
          </p:grpSp>
        </p:grp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372C34B5-28E6-4EC8-B246-38F191EAA9DC}"/>
              </a:ext>
            </a:extLst>
          </p:cNvPr>
          <p:cNvSpPr/>
          <p:nvPr/>
        </p:nvSpPr>
        <p:spPr>
          <a:xfrm>
            <a:off x="1185629" y="2798176"/>
            <a:ext cx="4657129" cy="769441"/>
          </a:xfrm>
          <a:prstGeom prst="rect">
            <a:avLst/>
          </a:prstGeom>
          <a:noFill/>
          <a:ln w="57150" cmpd="dbl"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fr-FR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TÍNH CHẤT 1:</a:t>
            </a:r>
            <a:endParaRPr lang="vi-VN" sz="4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FE6E3F9B-93C0-461E-9A76-43DB916AADED}"/>
                  </a:ext>
                </a:extLst>
              </p:cNvPr>
              <p:cNvSpPr/>
              <p:nvPr/>
            </p:nvSpPr>
            <p:spPr>
              <a:xfrm>
                <a:off x="1431015" y="3631883"/>
                <a:ext cx="15866385" cy="1720343"/>
              </a:xfrm>
              <a:prstGeom prst="rect">
                <a:avLst/>
              </a:prstGeom>
              <a:noFill/>
              <a:ln w="57150" cmpd="dbl">
                <a:noFill/>
              </a:ln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pPr algn="just"/>
                <a:r>
                  <a:rPr lang="vi-VN" sz="4800" b="1" i="1" dirty="0">
                    <a:latin typeface="Times New Roman" pitchFamily="18" charset="0"/>
                    <a:cs typeface="Times New Roman" pitchFamily="18" charset="0"/>
                  </a:rPr>
                  <a:t>Nếu phép vị tự </a:t>
                </a:r>
                <a:r>
                  <a:rPr lang="en-US" sz="4800" b="1" i="1" dirty="0" err="1">
                    <a:latin typeface="Times New Roman" pitchFamily="18" charset="0"/>
                    <a:cs typeface="Times New Roman" pitchFamily="18" charset="0"/>
                  </a:rPr>
                  <a:t>tỉ</a:t>
                </a:r>
                <a:r>
                  <a:rPr lang="en-US" sz="4800" b="1" i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800" b="1" i="1" dirty="0" err="1"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4800" b="1" i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vi-VN" sz="4800" b="1" i="1" dirty="0">
                    <a:latin typeface="Times New Roman" pitchFamily="18" charset="0"/>
                    <a:cs typeface="Times New Roman" pitchFamily="18" charset="0"/>
                  </a:rPr>
                  <a:t>k biến hai điểm M, N</a:t>
                </a:r>
                <a:r>
                  <a:rPr lang="en-US" sz="4800" b="1" i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vi-VN" sz="4800" b="1" i="1" dirty="0">
                    <a:latin typeface="Times New Roman" pitchFamily="18" charset="0"/>
                    <a:cs typeface="Times New Roman" pitchFamily="18" charset="0"/>
                  </a:rPr>
                  <a:t>thành hai điểm M’, N’ </a:t>
                </a:r>
                <a:r>
                  <a:rPr lang="en-US" sz="4800" b="1" i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vi-VN" sz="4800" b="1" i="1" dirty="0">
                    <a:latin typeface="Times New Roman" pitchFamily="18" charset="0"/>
                    <a:cs typeface="Times New Roman" pitchFamily="18" charset="0"/>
                  </a:rPr>
                  <a:t>thì</a:t>
                </a:r>
                <a:r>
                  <a:rPr lang="en-US" sz="4800" b="1" i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altLang="vi-VN" sz="4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p>
                          <m:sSupPr>
                            <m:ctrlPr>
                              <a:rPr lang="vi-VN" altLang="vi-VN" sz="48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vi-VN" altLang="vi-VN" sz="4800" b="1" i="1">
                                <a:latin typeface="Cambria Math" panose="02040503050406030204" pitchFamily="18" charset="0"/>
                              </a:rPr>
                              <m:t>𝑴</m:t>
                            </m:r>
                          </m:e>
                          <m:sup>
                            <m:r>
                              <a:rPr lang="vi-VN" altLang="vi-VN" sz="4800" b="1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vi-VN" altLang="vi-VN" sz="4800" b="1" i="1">
                            <a:latin typeface="Cambria Math" panose="02040503050406030204" pitchFamily="18" charset="0"/>
                          </a:rPr>
                          <m:t>𝑵</m:t>
                        </m:r>
                        <m:r>
                          <a:rPr lang="vi-VN" altLang="vi-VN" sz="4800" b="1" i="1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</m:acc>
                    <m:r>
                      <a:rPr lang="vi-VN" altLang="vi-VN" sz="48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vi-VN" altLang="vi-VN" sz="4800" b="1" i="1"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r>
                  <a:rPr lang="en-US" altLang="vi-VN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altLang="vi-VN" sz="4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vi-VN" altLang="vi-VN" sz="4800" b="1" i="1">
                            <a:latin typeface="Cambria Math" panose="02040503050406030204" pitchFamily="18" charset="0"/>
                          </a:rPr>
                          <m:t>𝑴𝑵</m:t>
                        </m:r>
                      </m:e>
                    </m:acc>
                  </m:oMath>
                </a14:m>
                <a:r>
                  <a:rPr lang="en-US" altLang="vi-VN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altLang="vi-VN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altLang="vi-VN" sz="48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altLang="vi-VN" sz="4800" b="1" i="1">
                            <a:latin typeface="Cambria Math" panose="02040503050406030204" pitchFamily="18" charset="0"/>
                          </a:rPr>
                          <m:t>𝑴</m:t>
                        </m:r>
                      </m:e>
                      <m:sup>
                        <m:r>
                          <a:rPr lang="vi-VN" altLang="vi-VN" sz="4800" b="1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vi-VN" altLang="vi-VN" sz="48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altLang="vi-VN" sz="4800" b="1" i="1">
                            <a:latin typeface="Cambria Math" panose="02040503050406030204" pitchFamily="18" charset="0"/>
                          </a:rPr>
                          <m:t>𝑵</m:t>
                        </m:r>
                      </m:e>
                      <m:sup>
                        <m:r>
                          <a:rPr lang="vi-VN" altLang="vi-VN" sz="4800" b="1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vi-VN" altLang="vi-VN" sz="4800" b="1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vi-VN" altLang="vi-VN" sz="4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altLang="vi-VN" sz="4800" b="1" i="1">
                            <a:latin typeface="Cambria Math" panose="02040503050406030204" pitchFamily="18" charset="0"/>
                          </a:rPr>
                          <m:t>𝒌</m:t>
                        </m:r>
                      </m:e>
                    </m:d>
                    <m:r>
                      <a:rPr lang="vi-VN" altLang="vi-VN" sz="4800" b="1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vi-VN" altLang="vi-VN" sz="4800" b="1" i="1">
                        <a:latin typeface="Cambria Math" panose="02040503050406030204" pitchFamily="18" charset="0"/>
                      </a:rPr>
                      <m:t>𝑴𝑵</m:t>
                    </m:r>
                  </m:oMath>
                </a14:m>
                <a:endParaRPr lang="en-US" sz="48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FE6E3F9B-93C0-461E-9A76-43DB916AADE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1015" y="3631883"/>
                <a:ext cx="15866385" cy="1720343"/>
              </a:xfrm>
              <a:prstGeom prst="rect">
                <a:avLst/>
              </a:prstGeom>
              <a:blipFill>
                <a:blip r:embed="rId3"/>
                <a:stretch>
                  <a:fillRect l="-1767" t="-7801" r="-1729" b="-18085"/>
                </a:stretch>
              </a:blipFill>
              <a:ln w="57150" cmpd="dbl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ectangle 18">
            <a:extLst>
              <a:ext uri="{FF2B5EF4-FFF2-40B4-BE49-F238E27FC236}">
                <a16:creationId xmlns:a16="http://schemas.microsoft.com/office/drawing/2014/main" id="{A8753E86-C58C-49D6-B890-1419A8360728}"/>
              </a:ext>
            </a:extLst>
          </p:cNvPr>
          <p:cNvSpPr/>
          <p:nvPr/>
        </p:nvSpPr>
        <p:spPr>
          <a:xfrm>
            <a:off x="1676283" y="6971812"/>
            <a:ext cx="22250517" cy="830997"/>
          </a:xfrm>
          <a:prstGeom prst="rect">
            <a:avLst/>
          </a:prstGeom>
          <a:noFill/>
          <a:ln w="57150" cmpd="dbl"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just"/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a) </a:t>
            </a:r>
            <a:r>
              <a:rPr lang="vi-VN" sz="4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4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iến</a:t>
            </a:r>
            <a:r>
              <a:rPr lang="en-US" sz="4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</a:t>
            </a:r>
            <a:r>
              <a:rPr lang="vi-VN" sz="4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điểm thẳng hàng thành ba điểm</a:t>
            </a:r>
            <a:r>
              <a:rPr lang="en-US" sz="4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thẳng hàng và bảo</a:t>
            </a:r>
            <a:r>
              <a:rPr lang="en-US" sz="4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toàn thứ tự</a:t>
            </a:r>
            <a:r>
              <a:rPr lang="en-US" sz="4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vi-VN" sz="4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5F71D619-9479-44BC-AA67-2C73523E904B}"/>
                  </a:ext>
                </a:extLst>
              </p:cNvPr>
              <p:cNvSpPr/>
              <p:nvPr/>
            </p:nvSpPr>
            <p:spPr>
              <a:xfrm>
                <a:off x="1539455" y="9606071"/>
                <a:ext cx="21658915" cy="1569660"/>
              </a:xfrm>
              <a:prstGeom prst="rect">
                <a:avLst/>
              </a:prstGeom>
              <a:noFill/>
              <a:ln w="57150" cmpd="dbl">
                <a:noFill/>
              </a:ln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 2" panose="05020102010507070707" pitchFamily="18" charset="2"/>
                  </a:rPr>
                  <a:t>c) </a:t>
                </a:r>
                <a:r>
                  <a:rPr lang="en-US" altLang="vi-VN" sz="48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Biến</a:t>
                </a:r>
                <a:r>
                  <a:rPr lang="en-US" altLang="vi-VN" sz="48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vi-VN" sz="48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một</a:t>
                </a:r>
                <a:r>
                  <a:rPr lang="en-US" altLang="vi-VN" sz="48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altLang="vi-VN" sz="48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tam giác </a:t>
                </a:r>
                <a:r>
                  <a:rPr lang="en-US" altLang="vi-VN" sz="48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thành</a:t>
                </a:r>
                <a:r>
                  <a:rPr lang="en-US" altLang="vi-VN" sz="48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altLang="vi-VN" sz="48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một tam giác đồng dạng với tỉ số đồng dạng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vi-VN" altLang="vi-VN" sz="4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altLang="vi-VN" sz="4800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</m:oMath>
                </a14:m>
                <a:r>
                  <a:rPr lang="vi-VN" altLang="vi-VN" sz="48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biến một góc thành góc bằng nó. </a:t>
                </a:r>
                <a:endParaRPr lang="vi-VN" sz="4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5F71D619-9479-44BC-AA67-2C73523E904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9455" y="9606071"/>
                <a:ext cx="21658915" cy="1569660"/>
              </a:xfrm>
              <a:prstGeom prst="rect">
                <a:avLst/>
              </a:prstGeom>
              <a:blipFill>
                <a:blip r:embed="rId4"/>
                <a:stretch>
                  <a:fillRect l="-1295" t="-8560" r="-1520" b="-20233"/>
                </a:stretch>
              </a:blipFill>
              <a:ln w="57150" cmpd="dbl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E9BD003D-2BE1-4D8D-BD11-26CD79841E3F}"/>
                  </a:ext>
                </a:extLst>
              </p:cNvPr>
              <p:cNvSpPr/>
              <p:nvPr/>
            </p:nvSpPr>
            <p:spPr>
              <a:xfrm>
                <a:off x="1676283" y="7967824"/>
                <a:ext cx="22250517" cy="1569660"/>
              </a:xfrm>
              <a:prstGeom prst="rect">
                <a:avLst/>
              </a:prstGeom>
              <a:noFill/>
              <a:ln w="57150" cmpd="dbl">
                <a:noFill/>
              </a:ln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 2" panose="05020102010507070707" pitchFamily="18" charset="2"/>
                  </a:rPr>
                  <a:t>b)</a:t>
                </a:r>
                <a:r>
                  <a:rPr lang="en-US" sz="48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 2" panose="05020102010507070707" pitchFamily="18" charset="2"/>
                  </a:rPr>
                  <a:t>Biến</a:t>
                </a:r>
                <a:r>
                  <a:rPr lang="en-US" sz="4800" b="1" i="1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 2" panose="05020102010507070707" pitchFamily="18" charset="2"/>
                  </a:rPr>
                  <a:t> </a:t>
                </a:r>
                <a:r>
                  <a:rPr lang="en-US" sz="48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 2" panose="05020102010507070707" pitchFamily="18" charset="2"/>
                  </a:rPr>
                  <a:t>m</a:t>
                </a:r>
                <a:r>
                  <a:rPr lang="en-US" altLang="vi-VN" sz="48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ột</a:t>
                </a:r>
                <a:r>
                  <a:rPr lang="en-US" altLang="vi-VN" sz="48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vi-VN" sz="48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altLang="vi-VN" sz="48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vi-VN" sz="48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thẳng</a:t>
                </a:r>
                <a:r>
                  <a:rPr lang="en-US" altLang="vi-VN" sz="48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vi-VN" sz="48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thành</a:t>
                </a:r>
                <a:r>
                  <a:rPr lang="en-US" altLang="vi-VN" sz="48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vi-VN" sz="48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altLang="vi-VN" sz="48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vi-VN" sz="48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thẳng</a:t>
                </a:r>
                <a:r>
                  <a:rPr lang="en-US" altLang="vi-VN" sz="48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song </a:t>
                </a:r>
                <a:r>
                  <a:rPr lang="en-US" altLang="vi-VN" sz="48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song</a:t>
                </a:r>
                <a:r>
                  <a:rPr lang="en-US" altLang="vi-VN" sz="48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vi-VN" sz="48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hoặc</a:t>
                </a:r>
                <a:r>
                  <a:rPr lang="en-US" altLang="vi-VN" sz="48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vi-VN" sz="48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trùng</a:t>
                </a:r>
                <a:r>
                  <a:rPr lang="en-US" altLang="vi-VN" sz="48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vi-VN" sz="48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với</a:t>
                </a:r>
                <a:r>
                  <a:rPr lang="vi-VN" altLang="vi-VN" sz="48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nó</a:t>
                </a:r>
                <a:r>
                  <a:rPr lang="en-US" altLang="vi-VN" sz="48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altLang="vi-VN" sz="48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biến</a:t>
                </a:r>
                <a:r>
                  <a:rPr lang="en-US" altLang="vi-VN" sz="48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vi-VN" sz="48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tia</a:t>
                </a:r>
                <a:r>
                  <a:rPr lang="en-US" altLang="vi-VN" sz="48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vi-VN" sz="48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thành</a:t>
                </a:r>
                <a:r>
                  <a:rPr lang="en-US" altLang="vi-VN" sz="48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vi-VN" sz="48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tia</a:t>
                </a:r>
                <a:r>
                  <a:rPr lang="en-US" altLang="vi-VN" sz="48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altLang="vi-VN" sz="48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biến</a:t>
                </a:r>
                <a:r>
                  <a:rPr lang="en-US" altLang="vi-VN" sz="48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altLang="vi-VN" sz="48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đoạn thẳng MN thành đoạn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altLang="vi-VN" sz="48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altLang="vi-VN" sz="4800" b="1" i="1">
                            <a:latin typeface="Cambria Math" panose="02040503050406030204" pitchFamily="18" charset="0"/>
                          </a:rPr>
                          <m:t>𝑴</m:t>
                        </m:r>
                      </m:e>
                      <m:sup>
                        <m:r>
                          <a:rPr lang="vi-VN" altLang="vi-VN" sz="4800" b="1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vi-VN" altLang="vi-VN" sz="48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altLang="vi-VN" sz="4800" b="1" i="1">
                            <a:latin typeface="Cambria Math" panose="02040503050406030204" pitchFamily="18" charset="0"/>
                          </a:rPr>
                          <m:t>𝑵</m:t>
                        </m:r>
                      </m:e>
                      <m:sup>
                        <m:r>
                          <a:rPr lang="vi-VN" altLang="vi-VN" sz="4800" b="1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vi-VN" altLang="vi-VN" sz="4800" b="1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vi-VN" altLang="vi-VN" sz="4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altLang="vi-VN" sz="4800" b="1" i="1">
                            <a:latin typeface="Cambria Math" panose="02040503050406030204" pitchFamily="18" charset="0"/>
                          </a:rPr>
                          <m:t>𝒌</m:t>
                        </m:r>
                      </m:e>
                    </m:d>
                    <m:r>
                      <a:rPr lang="vi-VN" altLang="vi-VN" sz="4800" b="1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vi-VN" altLang="vi-VN" sz="4800" b="1" i="1">
                        <a:latin typeface="Cambria Math" panose="02040503050406030204" pitchFamily="18" charset="0"/>
                      </a:rPr>
                      <m:t>𝑴𝑵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vi-VN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E9BD003D-2BE1-4D8D-BD11-26CD79841E3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6283" y="7967824"/>
                <a:ext cx="22250517" cy="1569660"/>
              </a:xfrm>
              <a:prstGeom prst="rect">
                <a:avLst/>
              </a:prstGeom>
              <a:blipFill>
                <a:blip r:embed="rId5"/>
                <a:stretch>
                  <a:fillRect l="-1260" t="-8527" b="-19767"/>
                </a:stretch>
              </a:blipFill>
              <a:ln w="57150" cmpd="dbl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A0819439-F222-47C6-A099-CCB384095658}"/>
              </a:ext>
            </a:extLst>
          </p:cNvPr>
          <p:cNvSpPr/>
          <p:nvPr/>
        </p:nvSpPr>
        <p:spPr>
          <a:xfrm>
            <a:off x="1032034" y="6758783"/>
            <a:ext cx="23084087" cy="5968562"/>
          </a:xfrm>
          <a:prstGeom prst="roundRect">
            <a:avLst/>
          </a:prstGeom>
          <a:noFill/>
          <a:ln w="28575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58">
            <a:extLst>
              <a:ext uri="{FF2B5EF4-FFF2-40B4-BE49-F238E27FC236}">
                <a16:creationId xmlns:a16="http://schemas.microsoft.com/office/drawing/2014/main" id="{554674DE-2265-4136-9CCC-DA58E5D1F9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06099" y="1704621"/>
            <a:ext cx="6843173" cy="495792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11F9CDB6-10B0-47EB-8AF7-908DE2AA6C53}"/>
              </a:ext>
            </a:extLst>
          </p:cNvPr>
          <p:cNvSpPr/>
          <p:nvPr/>
        </p:nvSpPr>
        <p:spPr>
          <a:xfrm>
            <a:off x="1185629" y="5539062"/>
            <a:ext cx="4657129" cy="769441"/>
          </a:xfrm>
          <a:prstGeom prst="rect">
            <a:avLst/>
          </a:prstGeom>
          <a:noFill/>
          <a:ln w="57150" cmpd="dbl"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fr-FR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TÍNH CHẤT 2:</a:t>
            </a:r>
            <a:endParaRPr lang="vi-VN" sz="4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AA5C943-0C21-4BAF-B442-FA47B1CFA7D9}"/>
              </a:ext>
            </a:extLst>
          </p:cNvPr>
          <p:cNvSpPr/>
          <p:nvPr/>
        </p:nvSpPr>
        <p:spPr>
          <a:xfrm>
            <a:off x="5996221" y="5486400"/>
            <a:ext cx="4657129" cy="830997"/>
          </a:xfrm>
          <a:prstGeom prst="rect">
            <a:avLst/>
          </a:prstGeom>
          <a:noFill/>
          <a:ln w="57150" cmpd="dbl"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just"/>
            <a:r>
              <a:rPr lang="en-US" sz="4800" b="1" i="1" dirty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vi-VN" sz="4800" b="1" i="1" dirty="0">
                <a:latin typeface="Times New Roman" pitchFamily="18" charset="0"/>
                <a:cs typeface="Times New Roman" pitchFamily="18" charset="0"/>
              </a:rPr>
              <a:t>hép vị tự </a:t>
            </a:r>
            <a:r>
              <a:rPr lang="en-US" sz="4800" b="1" i="1" dirty="0" err="1"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en-US" sz="4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i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4800" b="1" i="1" dirty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4800" b="1" i="1" dirty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4800" b="1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31351741-D856-4353-A79D-78BFF16564B8}"/>
                  </a:ext>
                </a:extLst>
              </p:cNvPr>
              <p:cNvSpPr/>
              <p:nvPr/>
            </p:nvSpPr>
            <p:spPr>
              <a:xfrm>
                <a:off x="1431015" y="11157669"/>
                <a:ext cx="21658915" cy="830997"/>
              </a:xfrm>
              <a:prstGeom prst="rect">
                <a:avLst/>
              </a:prstGeom>
              <a:noFill/>
              <a:ln w="57150" cmpd="dbl">
                <a:noFill/>
              </a:ln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 2" panose="05020102010507070707" pitchFamily="18" charset="2"/>
                  </a:rPr>
                  <a:t>d) </a:t>
                </a:r>
                <a:r>
                  <a:rPr lang="vi-VN" sz="48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Biến đường tròn </a:t>
                </a:r>
                <a:r>
                  <a:rPr lang="en-US" sz="48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bán</a:t>
                </a:r>
                <a:r>
                  <a:rPr lang="en-US" sz="48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kính</a:t>
                </a:r>
                <a:r>
                  <a:rPr lang="en-US" sz="48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48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 </a:t>
                </a:r>
                <a:r>
                  <a:rPr lang="vi-VN" altLang="vi-VN" sz="48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thành </a:t>
                </a:r>
                <a:r>
                  <a:rPr lang="vi-VN" sz="48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đường tròn </a:t>
                </a:r>
                <a:r>
                  <a:rPr lang="en-US" sz="48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bán kính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vi-VN" altLang="vi-VN" sz="4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altLang="vi-VN" sz="4800" b="1" i="1">
                            <a:latin typeface="Cambria Math" panose="02040503050406030204" pitchFamily="18" charset="0"/>
                          </a:rPr>
                          <m:t>𝒌</m:t>
                        </m:r>
                      </m:e>
                    </m:d>
                    <m:r>
                      <m:rPr>
                        <m:nor/>
                      </m:rPr>
                      <a:rPr lang="vi-VN" sz="4800" b="1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R</m:t>
                    </m:r>
                  </m:oMath>
                </a14:m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vi-VN" sz="4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31351741-D856-4353-A79D-78BFF16564B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1015" y="11157669"/>
                <a:ext cx="21658915" cy="830997"/>
              </a:xfrm>
              <a:prstGeom prst="rect">
                <a:avLst/>
              </a:prstGeom>
              <a:blipFill>
                <a:blip r:embed="rId7"/>
                <a:stretch>
                  <a:fillRect l="-1295" t="-16058" b="-37956"/>
                </a:stretch>
              </a:blipFill>
              <a:ln w="57150" cmpd="dbl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7092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8" grpId="0"/>
      <p:bldP spid="19" grpId="0"/>
      <p:bldP spid="21" grpId="0"/>
      <p:bldP spid="26" grpId="0"/>
      <p:bldP spid="2" grpId="0" animBg="1"/>
      <p:bldP spid="16" grpId="0"/>
      <p:bldP spid="20" grpId="0"/>
      <p:bldP spid="2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26"/>
          <p:cNvGrpSpPr/>
          <p:nvPr/>
        </p:nvGrpSpPr>
        <p:grpSpPr>
          <a:xfrm>
            <a:off x="611108" y="1828800"/>
            <a:ext cx="16305292" cy="907192"/>
            <a:chOff x="7459670" y="7543799"/>
            <a:chExt cx="26934318" cy="907311"/>
          </a:xfrm>
        </p:grpSpPr>
        <p:sp>
          <p:nvSpPr>
            <p:cNvPr id="44" name="TextBox 43"/>
            <p:cNvSpPr txBox="1"/>
            <p:nvPr/>
          </p:nvSpPr>
          <p:spPr>
            <a:xfrm>
              <a:off x="8993186" y="7620004"/>
              <a:ext cx="25400802" cy="8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vi-VN" sz="48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TÍNH CHẤT</a:t>
              </a:r>
              <a:r>
                <a:rPr lang="en-US" sz="48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CỦA PHÉP VỊ TỰ</a:t>
              </a:r>
            </a:p>
          </p:txBody>
        </p:sp>
        <p:grpSp>
          <p:nvGrpSpPr>
            <p:cNvPr id="46" name="Group 27"/>
            <p:cNvGrpSpPr/>
            <p:nvPr/>
          </p:nvGrpSpPr>
          <p:grpSpPr>
            <a:xfrm>
              <a:off x="7459670" y="7543799"/>
              <a:ext cx="1381118" cy="872846"/>
              <a:chOff x="7459669" y="7543800"/>
              <a:chExt cx="1381118" cy="872846"/>
            </a:xfrm>
          </p:grpSpPr>
          <p:sp>
            <p:nvSpPr>
              <p:cNvPr id="47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48" name="Group 29"/>
              <p:cNvGrpSpPr/>
              <p:nvPr/>
            </p:nvGrpSpPr>
            <p:grpSpPr>
              <a:xfrm>
                <a:off x="7469187" y="7640053"/>
                <a:ext cx="1371600" cy="776593"/>
                <a:chOff x="7469187" y="7640053"/>
                <a:chExt cx="1371600" cy="776593"/>
              </a:xfrm>
            </p:grpSpPr>
            <p:sp>
              <p:nvSpPr>
                <p:cNvPr id="49" name="Round Same Side Corner Rectangle 48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0" name="TextBox 49"/>
                <p:cNvSpPr txBox="1"/>
                <p:nvPr/>
              </p:nvSpPr>
              <p:spPr>
                <a:xfrm>
                  <a:off x="7655862" y="7640053"/>
                  <a:ext cx="1014699" cy="75415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b="1" dirty="0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II</a:t>
                  </a:r>
                </a:p>
              </p:txBody>
            </p:sp>
          </p:grpSp>
        </p:grp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11F9CDB6-10B0-47EB-8AF7-908DE2AA6C53}"/>
              </a:ext>
            </a:extLst>
          </p:cNvPr>
          <p:cNvSpPr/>
          <p:nvPr/>
        </p:nvSpPr>
        <p:spPr>
          <a:xfrm>
            <a:off x="1384853" y="2638595"/>
            <a:ext cx="5214322" cy="769441"/>
          </a:xfrm>
          <a:prstGeom prst="rect">
            <a:avLst/>
          </a:prstGeom>
          <a:noFill/>
          <a:ln w="57150" cmpd="dbl"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fr-FR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TÍNH CHẤT 2:</a:t>
            </a:r>
            <a:endParaRPr lang="vi-VN" sz="4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AA5C943-0C21-4BAF-B442-FA47B1CFA7D9}"/>
              </a:ext>
            </a:extLst>
          </p:cNvPr>
          <p:cNvSpPr/>
          <p:nvPr/>
        </p:nvSpPr>
        <p:spPr>
          <a:xfrm>
            <a:off x="6327850" y="2590800"/>
            <a:ext cx="4657129" cy="830997"/>
          </a:xfrm>
          <a:prstGeom prst="rect">
            <a:avLst/>
          </a:prstGeom>
          <a:noFill/>
          <a:ln w="57150" cmpd="dbl"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just"/>
            <a:r>
              <a:rPr lang="en-US" sz="4800" b="1" i="1" dirty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vi-VN" sz="4800" b="1" i="1" dirty="0">
                <a:latin typeface="Times New Roman" pitchFamily="18" charset="0"/>
                <a:cs typeface="Times New Roman" pitchFamily="18" charset="0"/>
              </a:rPr>
              <a:t>hép vị tự </a:t>
            </a:r>
            <a:r>
              <a:rPr lang="en-US" sz="4800" b="1" i="1" dirty="0" err="1"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en-US" sz="4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i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4800" b="1" i="1" dirty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4800" b="1" i="1" dirty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4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" name="Picture 162">
            <a:extLst>
              <a:ext uri="{FF2B5EF4-FFF2-40B4-BE49-F238E27FC236}">
                <a16:creationId xmlns:a16="http://schemas.microsoft.com/office/drawing/2014/main" id="{5E6C6995-39A5-4004-AC2B-92BDB9612753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817" y="8889950"/>
            <a:ext cx="6628992" cy="48800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" name="Picture 163">
            <a:extLst>
              <a:ext uri="{FF2B5EF4-FFF2-40B4-BE49-F238E27FC236}">
                <a16:creationId xmlns:a16="http://schemas.microsoft.com/office/drawing/2014/main" id="{2485B2F8-C2DB-45BD-B237-648F32EC310D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8279" y="8907853"/>
            <a:ext cx="8153400" cy="5015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35947522-D24F-4D2E-93F8-0272965D29D7}"/>
              </a:ext>
            </a:extLst>
          </p:cNvPr>
          <p:cNvSpPr/>
          <p:nvPr/>
        </p:nvSpPr>
        <p:spPr>
          <a:xfrm>
            <a:off x="660816" y="3320832"/>
            <a:ext cx="23084087" cy="5515166"/>
          </a:xfrm>
          <a:prstGeom prst="roundRect">
            <a:avLst/>
          </a:prstGeom>
          <a:noFill/>
          <a:ln w="28575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4D6F072-8828-45D5-8E5B-FE532ECE18E3}"/>
              </a:ext>
            </a:extLst>
          </p:cNvPr>
          <p:cNvSpPr/>
          <p:nvPr/>
        </p:nvSpPr>
        <p:spPr>
          <a:xfrm>
            <a:off x="1676283" y="3429000"/>
            <a:ext cx="19431117" cy="830997"/>
          </a:xfrm>
          <a:prstGeom prst="rect">
            <a:avLst/>
          </a:prstGeom>
          <a:noFill/>
          <a:ln w="57150" cmpd="dbl"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just"/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a) </a:t>
            </a:r>
            <a:r>
              <a:rPr lang="vi-VN" sz="4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4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iến</a:t>
            </a:r>
            <a:r>
              <a:rPr lang="en-US" sz="4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</a:t>
            </a:r>
            <a:r>
              <a:rPr lang="vi-VN" sz="4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điểm thẳng hàng thành ba điểm</a:t>
            </a:r>
            <a:r>
              <a:rPr lang="en-US" sz="4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thẳng hàng và bảo</a:t>
            </a:r>
            <a:r>
              <a:rPr lang="en-US" sz="4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toàn thứ tự</a:t>
            </a:r>
            <a:r>
              <a:rPr lang="en-US" sz="4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vi-VN" sz="4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061D8B47-9A32-4C9F-9329-ADAB335154D0}"/>
                  </a:ext>
                </a:extLst>
              </p:cNvPr>
              <p:cNvSpPr/>
              <p:nvPr/>
            </p:nvSpPr>
            <p:spPr>
              <a:xfrm>
                <a:off x="1539455" y="6063259"/>
                <a:ext cx="21658915" cy="1569660"/>
              </a:xfrm>
              <a:prstGeom prst="rect">
                <a:avLst/>
              </a:prstGeom>
              <a:noFill/>
              <a:ln w="57150" cmpd="dbl">
                <a:noFill/>
              </a:ln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 2" panose="05020102010507070707" pitchFamily="18" charset="2"/>
                  </a:rPr>
                  <a:t>c) </a:t>
                </a:r>
                <a:r>
                  <a:rPr lang="en-US" altLang="vi-VN" sz="48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Biến</a:t>
                </a:r>
                <a:r>
                  <a:rPr lang="en-US" altLang="vi-VN" sz="48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vi-VN" sz="48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một</a:t>
                </a:r>
                <a:r>
                  <a:rPr lang="en-US" altLang="vi-VN" sz="48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altLang="vi-VN" sz="48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tam giác </a:t>
                </a:r>
                <a:r>
                  <a:rPr lang="en-US" altLang="vi-VN" sz="48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thành</a:t>
                </a:r>
                <a:r>
                  <a:rPr lang="en-US" altLang="vi-VN" sz="48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altLang="vi-VN" sz="48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một tam giác đồng dạng với tỉ số đồng dạng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vi-VN" altLang="vi-VN" sz="4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altLang="vi-VN" sz="4800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</m:oMath>
                </a14:m>
                <a:r>
                  <a:rPr lang="vi-VN" altLang="vi-VN" sz="48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biến một góc thành góc bằng nó. </a:t>
                </a:r>
                <a:endParaRPr lang="vi-VN" sz="4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061D8B47-9A32-4C9F-9329-ADAB335154D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9455" y="6063259"/>
                <a:ext cx="21658915" cy="1569660"/>
              </a:xfrm>
              <a:prstGeom prst="rect">
                <a:avLst/>
              </a:prstGeom>
              <a:blipFill>
                <a:blip r:embed="rId5"/>
                <a:stretch>
                  <a:fillRect l="-1295" t="-8560" r="-1520" b="-20233"/>
                </a:stretch>
              </a:blipFill>
              <a:ln w="57150" cmpd="dbl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17611DF6-AA70-4352-8E88-76F53466D0CD}"/>
                  </a:ext>
                </a:extLst>
              </p:cNvPr>
              <p:cNvSpPr/>
              <p:nvPr/>
            </p:nvSpPr>
            <p:spPr>
              <a:xfrm>
                <a:off x="1676283" y="4425012"/>
                <a:ext cx="21522087" cy="1569660"/>
              </a:xfrm>
              <a:prstGeom prst="rect">
                <a:avLst/>
              </a:prstGeom>
              <a:noFill/>
              <a:ln w="57150" cmpd="dbl">
                <a:noFill/>
              </a:ln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 2" panose="05020102010507070707" pitchFamily="18" charset="2"/>
                  </a:rPr>
                  <a:t>b) </a:t>
                </a:r>
                <a:r>
                  <a:rPr lang="en-US" sz="48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 2" panose="05020102010507070707" pitchFamily="18" charset="2"/>
                  </a:rPr>
                  <a:t>Biến</a:t>
                </a:r>
                <a:r>
                  <a:rPr lang="en-US" sz="4800" b="1" i="1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 2" panose="05020102010507070707" pitchFamily="18" charset="2"/>
                  </a:rPr>
                  <a:t> </a:t>
                </a:r>
                <a:r>
                  <a:rPr lang="en-US" sz="48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 2" panose="05020102010507070707" pitchFamily="18" charset="2"/>
                  </a:rPr>
                  <a:t>m</a:t>
                </a:r>
                <a:r>
                  <a:rPr lang="en-US" altLang="vi-VN" sz="48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ột</a:t>
                </a:r>
                <a:r>
                  <a:rPr lang="en-US" altLang="vi-VN" sz="48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vi-VN" sz="48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altLang="vi-VN" sz="48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vi-VN" sz="48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thẳng</a:t>
                </a:r>
                <a:r>
                  <a:rPr lang="en-US" altLang="vi-VN" sz="48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vi-VN" sz="48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thành</a:t>
                </a:r>
                <a:r>
                  <a:rPr lang="en-US" altLang="vi-VN" sz="48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vi-VN" sz="48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altLang="vi-VN" sz="48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vi-VN" sz="48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thẳng</a:t>
                </a:r>
                <a:r>
                  <a:rPr lang="en-US" altLang="vi-VN" sz="48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song </a:t>
                </a:r>
                <a:r>
                  <a:rPr lang="en-US" altLang="vi-VN" sz="48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song</a:t>
                </a:r>
                <a:r>
                  <a:rPr lang="en-US" altLang="vi-VN" sz="48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vi-VN" sz="48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hoặc</a:t>
                </a:r>
                <a:r>
                  <a:rPr lang="en-US" altLang="vi-VN" sz="48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vi-VN" sz="48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trùng</a:t>
                </a:r>
                <a:r>
                  <a:rPr lang="en-US" altLang="vi-VN" sz="48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vi-VN" sz="48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với</a:t>
                </a:r>
                <a:r>
                  <a:rPr lang="vi-VN" altLang="vi-VN" sz="48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nó</a:t>
                </a:r>
                <a:r>
                  <a:rPr lang="en-US" altLang="vi-VN" sz="48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altLang="vi-VN" sz="48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biến</a:t>
                </a:r>
                <a:r>
                  <a:rPr lang="en-US" altLang="vi-VN" sz="48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vi-VN" sz="48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tia</a:t>
                </a:r>
                <a:r>
                  <a:rPr lang="en-US" altLang="vi-VN" sz="48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vi-VN" sz="48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thành</a:t>
                </a:r>
                <a:r>
                  <a:rPr lang="en-US" altLang="vi-VN" sz="48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vi-VN" sz="48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tia</a:t>
                </a:r>
                <a:r>
                  <a:rPr lang="en-US" altLang="vi-VN" sz="48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altLang="vi-VN" sz="48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biến</a:t>
                </a:r>
                <a:r>
                  <a:rPr lang="en-US" altLang="vi-VN" sz="48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altLang="vi-VN" sz="48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đoạn thẳng MN thành đoạn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altLang="vi-VN" sz="48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altLang="vi-VN" sz="4800" b="1" i="1">
                            <a:latin typeface="Cambria Math" panose="02040503050406030204" pitchFamily="18" charset="0"/>
                          </a:rPr>
                          <m:t>𝑴</m:t>
                        </m:r>
                      </m:e>
                      <m:sup>
                        <m:r>
                          <a:rPr lang="vi-VN" altLang="vi-VN" sz="4800" b="1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vi-VN" altLang="vi-VN" sz="48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altLang="vi-VN" sz="4800" b="1" i="1">
                            <a:latin typeface="Cambria Math" panose="02040503050406030204" pitchFamily="18" charset="0"/>
                          </a:rPr>
                          <m:t>𝑵</m:t>
                        </m:r>
                      </m:e>
                      <m:sup>
                        <m:r>
                          <a:rPr lang="vi-VN" altLang="vi-VN" sz="4800" b="1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vi-VN" altLang="vi-VN" sz="4800" b="1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vi-VN" altLang="vi-VN" sz="4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altLang="vi-VN" sz="4800" b="1" i="1">
                            <a:latin typeface="Cambria Math" panose="02040503050406030204" pitchFamily="18" charset="0"/>
                          </a:rPr>
                          <m:t>𝒌</m:t>
                        </m:r>
                      </m:e>
                    </m:d>
                    <m:r>
                      <a:rPr lang="vi-VN" altLang="vi-VN" sz="4800" b="1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vi-VN" altLang="vi-VN" sz="4800" b="1" i="1">
                        <a:latin typeface="Cambria Math" panose="02040503050406030204" pitchFamily="18" charset="0"/>
                      </a:rPr>
                      <m:t>𝑴𝑵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vi-VN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17611DF6-AA70-4352-8E88-76F53466D0C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6283" y="4425012"/>
                <a:ext cx="21522087" cy="1569660"/>
              </a:xfrm>
              <a:prstGeom prst="rect">
                <a:avLst/>
              </a:prstGeom>
              <a:blipFill>
                <a:blip r:embed="rId6"/>
                <a:stretch>
                  <a:fillRect l="-1303" t="-8560" b="-20233"/>
                </a:stretch>
              </a:blipFill>
              <a:ln w="57150" cmpd="dbl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D9DA5C09-0E9B-4A08-890F-B09638C4D8C8}"/>
                  </a:ext>
                </a:extLst>
              </p:cNvPr>
              <p:cNvSpPr/>
              <p:nvPr/>
            </p:nvSpPr>
            <p:spPr>
              <a:xfrm>
                <a:off x="1431015" y="7614857"/>
                <a:ext cx="21658915" cy="830997"/>
              </a:xfrm>
              <a:prstGeom prst="rect">
                <a:avLst/>
              </a:prstGeom>
              <a:noFill/>
              <a:ln w="57150" cmpd="dbl">
                <a:noFill/>
              </a:ln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 2" panose="05020102010507070707" pitchFamily="18" charset="2"/>
                  </a:rPr>
                  <a:t>d) </a:t>
                </a:r>
                <a:r>
                  <a:rPr lang="vi-VN" sz="48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Biến đường tròn </a:t>
                </a:r>
                <a:r>
                  <a:rPr lang="en-US" sz="48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bán</a:t>
                </a:r>
                <a:r>
                  <a:rPr lang="en-US" sz="48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kính</a:t>
                </a:r>
                <a:r>
                  <a:rPr lang="en-US" sz="48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48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 </a:t>
                </a:r>
                <a:r>
                  <a:rPr lang="vi-VN" altLang="vi-VN" sz="48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thành </a:t>
                </a:r>
                <a:r>
                  <a:rPr lang="vi-VN" sz="48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đường tròn </a:t>
                </a:r>
                <a:r>
                  <a:rPr lang="en-US" sz="48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bán kính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vi-VN" altLang="vi-VN" sz="4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altLang="vi-VN" sz="4800" b="1" i="1">
                            <a:latin typeface="Cambria Math" panose="02040503050406030204" pitchFamily="18" charset="0"/>
                          </a:rPr>
                          <m:t>𝒌</m:t>
                        </m:r>
                      </m:e>
                    </m:d>
                    <m:r>
                      <m:rPr>
                        <m:nor/>
                      </m:rPr>
                      <a:rPr lang="vi-VN" sz="4800" b="1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R</m:t>
                    </m:r>
                  </m:oMath>
                </a14:m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vi-VN" sz="4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D9DA5C09-0E9B-4A08-890F-B09638C4D8C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1015" y="7614857"/>
                <a:ext cx="21658915" cy="830997"/>
              </a:xfrm>
              <a:prstGeom prst="rect">
                <a:avLst/>
              </a:prstGeom>
              <a:blipFill>
                <a:blip r:embed="rId7"/>
                <a:stretch>
                  <a:fillRect l="-1295" t="-16176" b="-38971"/>
                </a:stretch>
              </a:blipFill>
              <a:ln w="57150" cmpd="dbl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>
            <a:extLst>
              <a:ext uri="{FF2B5EF4-FFF2-40B4-BE49-F238E27FC236}">
                <a16:creationId xmlns:a16="http://schemas.microsoft.com/office/drawing/2014/main" id="{E3949090-24A8-4A80-852F-370642D9F9FD}"/>
              </a:ext>
            </a:extLst>
          </p:cNvPr>
          <p:cNvSpPr/>
          <p:nvPr/>
        </p:nvSpPr>
        <p:spPr>
          <a:xfrm>
            <a:off x="15370783" y="8904585"/>
            <a:ext cx="8383645" cy="501502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Picture 2">
            <a:extLst>
              <a:ext uri="{FF2B5EF4-FFF2-40B4-BE49-F238E27FC236}">
                <a16:creationId xmlns:a16="http://schemas.microsoft.com/office/drawing/2014/main" id="{6DBF4555-05B8-4E55-B3F9-EC49D9DC66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01028" y="8905730"/>
            <a:ext cx="8153400" cy="5170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00792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" name="Group 151"/>
          <p:cNvGrpSpPr/>
          <p:nvPr/>
        </p:nvGrpSpPr>
        <p:grpSpPr>
          <a:xfrm>
            <a:off x="1258002" y="6961829"/>
            <a:ext cx="22136901" cy="6545132"/>
            <a:chOff x="1205494" y="6941416"/>
            <a:chExt cx="22139783" cy="6545984"/>
          </a:xfrm>
        </p:grpSpPr>
        <p:sp>
          <p:nvSpPr>
            <p:cNvPr id="125" name="Rounded Rectangle 124"/>
            <p:cNvSpPr/>
            <p:nvPr/>
          </p:nvSpPr>
          <p:spPr>
            <a:xfrm>
              <a:off x="1209586" y="7179457"/>
              <a:ext cx="22135691" cy="6307943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51" name="Group 150"/>
            <p:cNvGrpSpPr/>
            <p:nvPr/>
          </p:nvGrpSpPr>
          <p:grpSpPr>
            <a:xfrm>
              <a:off x="1205494" y="6941416"/>
              <a:ext cx="3493741" cy="831105"/>
              <a:chOff x="1205494" y="6941416"/>
              <a:chExt cx="3493741" cy="831105"/>
            </a:xfrm>
          </p:grpSpPr>
          <p:sp>
            <p:nvSpPr>
              <p:cNvPr id="127" name="Freeform 20"/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8" name="TextBox 127"/>
              <p:cNvSpPr txBox="1"/>
              <p:nvPr/>
            </p:nvSpPr>
            <p:spPr>
              <a:xfrm>
                <a:off x="2057667" y="6941416"/>
                <a:ext cx="2641568" cy="8311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Bài</a:t>
                </a:r>
                <a:r>
                  <a:rPr lang="en-US" sz="48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giải</a:t>
                </a:r>
                <a:endParaRPr lang="en-US" sz="4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9" name="Round Diagonal Corner Rectangle 128"/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148" name="Group 147"/>
          <p:cNvGrpSpPr/>
          <p:nvPr/>
        </p:nvGrpSpPr>
        <p:grpSpPr>
          <a:xfrm>
            <a:off x="381000" y="2362200"/>
            <a:ext cx="23391942" cy="4087555"/>
            <a:chOff x="992187" y="2564544"/>
            <a:chExt cx="22353091" cy="4088087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145221" y="2667000"/>
              <a:ext cx="22200057" cy="398563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3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3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456317" y="1718346"/>
                <a:ext cx="2620317" cy="8844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400" b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Câu</a:t>
                </a:r>
                <a:r>
                  <a:rPr lang="en-US" sz="44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1.</a:t>
                </a:r>
              </a:p>
            </p:txBody>
          </p: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62" name="Rectangle 61"/>
              <p:cNvSpPr/>
              <p:nvPr/>
            </p:nvSpPr>
            <p:spPr>
              <a:xfrm>
                <a:off x="15633294" y="11669888"/>
                <a:ext cx="2500565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ọ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4800" b="1" spc="-15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US" sz="4800" b="1" spc="-150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62" name="Rectangle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33294" y="11669888"/>
                <a:ext cx="2500565" cy="83099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9" name="Rectangle 118"/>
          <p:cNvSpPr/>
          <p:nvPr/>
        </p:nvSpPr>
        <p:spPr>
          <a:xfrm>
            <a:off x="1207060" y="3048000"/>
            <a:ext cx="2256588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4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Phép vị tự tâm O, tỉ số -3 lần lượt biến hai điểm A, B thành hai điểm C,D. </a:t>
            </a:r>
            <a:endParaRPr lang="en-US" sz="4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4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Chọn mệnh đề đúng?</a:t>
            </a:r>
            <a:endParaRPr lang="en-US" sz="4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/>
              <p:cNvSpPr/>
              <p:nvPr/>
            </p:nvSpPr>
            <p:spPr>
              <a:xfrm>
                <a:off x="1219200" y="4876800"/>
                <a:ext cx="5485687" cy="92544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acc>
                        <m:accPr>
                          <m:chr m:val="⃗"/>
                          <m:ctrlPr>
                            <a:rPr lang="en-US" sz="48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vi-VN" sz="4800" i="1">
                              <a:latin typeface="Cambria Math" panose="02040503050406030204" pitchFamily="18" charset="0"/>
                            </a:rPr>
                            <m:t>𝐴𝐶</m:t>
                          </m:r>
                        </m:e>
                      </m:acc>
                      <m:r>
                        <a:rPr lang="vi-VN" sz="4800" i="1">
                          <a:latin typeface="Cambria Math" panose="02040503050406030204" pitchFamily="18" charset="0"/>
                        </a:rPr>
                        <m:t>=−3</m:t>
                      </m:r>
                      <m:acc>
                        <m:accPr>
                          <m:chr m:val="⃗"/>
                          <m:ctrlPr>
                            <a:rPr lang="en-US" sz="48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vi-VN" sz="4800" i="1">
                              <a:latin typeface="Cambria Math" panose="02040503050406030204" pitchFamily="18" charset="0"/>
                            </a:rPr>
                            <m:t>𝐵𝐷</m:t>
                          </m:r>
                        </m:e>
                      </m:acc>
                      <m:r>
                        <m:rPr>
                          <m:nor/>
                        </m:rPr>
                        <a:rPr lang="en-GB" sz="4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GB" sz="4800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0" y="4876800"/>
                <a:ext cx="5485687" cy="92544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3" name="Rectangle 52"/>
              <p:cNvSpPr/>
              <p:nvPr/>
            </p:nvSpPr>
            <p:spPr>
              <a:xfrm>
                <a:off x="6694072" y="4959491"/>
                <a:ext cx="5485687" cy="1664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. </m:t>
                      </m:r>
                      <m:r>
                        <a:rPr lang="vi-VN" sz="4800" i="1">
                          <a:latin typeface="Cambria Math" panose="02040503050406030204" pitchFamily="18" charset="0"/>
                        </a:rPr>
                        <m:t>3</m:t>
                      </m:r>
                      <m:acc>
                        <m:accPr>
                          <m:chr m:val="⃗"/>
                          <m:ctrlPr>
                            <a:rPr lang="en-US" sz="48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vi-VN" sz="4800" i="1">
                              <a:latin typeface="Cambria Math" panose="02040503050406030204" pitchFamily="18" charset="0"/>
                            </a:rPr>
                            <m:t>𝐴𝐵</m:t>
                          </m:r>
                        </m:e>
                      </m:acc>
                      <m:r>
                        <a:rPr lang="vi-VN" sz="4800" i="1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sz="48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b="0" i="1" smtClean="0">
                              <a:latin typeface="Cambria Math" panose="02040503050406030204" pitchFamily="18" charset="0"/>
                            </a:rPr>
                            <m:t>𝐷𝐶</m:t>
                          </m:r>
                        </m:e>
                      </m:acc>
                      <m:r>
                        <m:rPr>
                          <m:nor/>
                        </m:rPr>
                        <a:rPr lang="vi-VN" sz="4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GB" sz="4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GB" sz="4800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4072" y="4959491"/>
                <a:ext cx="5485687" cy="166411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4" name="Rectangle 53"/>
              <p:cNvSpPr/>
              <p:nvPr/>
            </p:nvSpPr>
            <p:spPr>
              <a:xfrm>
                <a:off x="12168944" y="4931928"/>
                <a:ext cx="5485687" cy="92544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acc>
                        <m:accPr>
                          <m:chr m:val="⃗"/>
                          <m:ctrlPr>
                            <a:rPr lang="en-US" sz="48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vi-VN" sz="4800" i="1">
                              <a:latin typeface="Cambria Math" panose="02040503050406030204" pitchFamily="18" charset="0"/>
                            </a:rPr>
                            <m:t>𝐴𝐵</m:t>
                          </m:r>
                        </m:e>
                      </m:acc>
                      <m:r>
                        <a:rPr lang="vi-VN" sz="4800" i="1">
                          <a:latin typeface="Cambria Math" panose="02040503050406030204" pitchFamily="18" charset="0"/>
                        </a:rPr>
                        <m:t>=−3</m:t>
                      </m:r>
                      <m:acc>
                        <m:accPr>
                          <m:chr m:val="⃗"/>
                          <m:ctrlPr>
                            <a:rPr lang="en-US" sz="48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vi-VN" sz="4800" i="1">
                              <a:latin typeface="Cambria Math" panose="02040503050406030204" pitchFamily="18" charset="0"/>
                            </a:rPr>
                            <m:t>𝐶𝐷</m:t>
                          </m:r>
                        </m:e>
                      </m:acc>
                      <m:r>
                        <m:rPr>
                          <m:nor/>
                        </m:rPr>
                        <a:rPr lang="vi-VN" sz="4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GB" sz="4800" b="1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54" name="Rectangle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68944" y="4931928"/>
                <a:ext cx="5485687" cy="92544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5" name="Rectangle 54"/>
              <p:cNvSpPr/>
              <p:nvPr/>
            </p:nvSpPr>
            <p:spPr>
              <a:xfrm>
                <a:off x="17643815" y="4904364"/>
                <a:ext cx="5485687" cy="92544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en-US" sz="4800" b="0" i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3</m:t>
                      </m:r>
                      <m:acc>
                        <m:accPr>
                          <m:chr m:val="⃗"/>
                          <m:ctrlPr>
                            <a:rPr lang="en-US" sz="48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vi-VN" sz="4800" i="1">
                              <a:latin typeface="Cambria Math" panose="02040503050406030204" pitchFamily="18" charset="0"/>
                            </a:rPr>
                            <m:t>𝐴𝐵</m:t>
                          </m:r>
                        </m:e>
                      </m:acc>
                      <m:r>
                        <a:rPr lang="vi-VN" sz="4800" i="1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sz="48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vi-VN" sz="4800" i="1">
                              <a:latin typeface="Cambria Math" panose="02040503050406030204" pitchFamily="18" charset="0"/>
                            </a:rPr>
                            <m:t>𝐶𝐷</m:t>
                          </m:r>
                        </m:e>
                      </m:acc>
                      <m:r>
                        <m:rPr>
                          <m:nor/>
                        </m:rPr>
                        <a:rPr lang="vi-VN" sz="4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vi-VN" sz="4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55" name="Rectangle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43815" y="4904364"/>
                <a:ext cx="5485687" cy="92544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9" name="Group 47"/>
          <p:cNvGrpSpPr/>
          <p:nvPr/>
        </p:nvGrpSpPr>
        <p:grpSpPr>
          <a:xfrm>
            <a:off x="998887" y="1558334"/>
            <a:ext cx="9472086" cy="968318"/>
            <a:chOff x="739068" y="1515168"/>
            <a:chExt cx="9473319" cy="968444"/>
          </a:xfrm>
        </p:grpSpPr>
        <p:sp>
          <p:nvSpPr>
            <p:cNvPr id="60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61" name="Group 30"/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63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4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5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6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7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8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9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0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1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2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3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4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5" name="TextBox 43"/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BÀI TẬP TRẮC NGHIỆM</a:t>
                </a:r>
              </a:p>
            </p:txBody>
          </p: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F2469076-222B-4580-A179-D816FB27383F}"/>
                  </a:ext>
                </a:extLst>
              </p:cNvPr>
              <p:cNvSpPr/>
              <p:nvPr/>
            </p:nvSpPr>
            <p:spPr>
              <a:xfrm>
                <a:off x="3570484" y="8297552"/>
                <a:ext cx="12184860" cy="16731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altLang="vi-VN" sz="4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vi-VN" altLang="vi-VN" sz="4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d>
                          <m:dPr>
                            <m:ctrlPr>
                              <a:rPr lang="vi-VN" altLang="vi-VN" sz="4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vi-VN" altLang="vi-VN" sz="4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𝑂</m:t>
                            </m:r>
                            <m:r>
                              <a:rPr lang="vi-VN" altLang="vi-VN" sz="4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,−3</m:t>
                            </m:r>
                          </m:e>
                        </m:d>
                      </m:sub>
                    </m:sSub>
                    <m:d>
                      <m:dPr>
                        <m:ctrlPr>
                          <a:rPr lang="vi-VN" altLang="vi-VN" sz="4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vi-VN" sz="4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vi-VN" altLang="vi-VN" sz="4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altLang="vi-VN" sz="4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</m:t>
                    </m:r>
                  </m:oMath>
                </a14:m>
                <a:endParaRPr lang="en-US" altLang="vi-VN" sz="4800" b="0" i="1" dirty="0"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altLang="vi-VN" sz="4800" i="1" dirty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altLang="vi-VN" sz="4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vi-VN" altLang="vi-VN" sz="4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d>
                          <m:dPr>
                            <m:ctrlPr>
                              <a:rPr lang="vi-VN" altLang="vi-VN" sz="4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vi-VN" altLang="vi-VN" sz="4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𝑂</m:t>
                            </m:r>
                            <m:r>
                              <a:rPr lang="vi-VN" altLang="vi-VN" sz="4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,−3</m:t>
                            </m:r>
                          </m:e>
                        </m:d>
                      </m:sub>
                    </m:sSub>
                    <m:d>
                      <m:dPr>
                        <m:ctrlPr>
                          <a:rPr lang="vi-VN" altLang="vi-VN" sz="4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vi-VN" sz="4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vi-VN" altLang="vi-VN" sz="4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altLang="vi-VN" sz="4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𝐷</m:t>
                    </m:r>
                    <m:r>
                      <a:rPr lang="vi-VN" altLang="vi-VN" sz="4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4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F2469076-222B-4580-A179-D816FB27383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0484" y="8297552"/>
                <a:ext cx="12184860" cy="1673150"/>
              </a:xfrm>
              <a:prstGeom prst="rect">
                <a:avLst/>
              </a:prstGeom>
              <a:blipFill>
                <a:blip r:embed="rId8"/>
                <a:stretch>
                  <a:fillRect l="-2301" t="-87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11DFEB97-AC77-4E8F-BA12-37AC6CBF85C0}"/>
                  </a:ext>
                </a:extLst>
              </p:cNvPr>
              <p:cNvSpPr/>
              <p:nvPr/>
            </p:nvSpPr>
            <p:spPr>
              <a:xfrm>
                <a:off x="2726425" y="10148369"/>
                <a:ext cx="6735662" cy="92544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𝑠𝑢𝑦</m:t>
                      </m:r>
                      <m:r>
                        <a:rPr lang="en-US" sz="4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4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𝑟𝑎</m:t>
                      </m:r>
                      <m:r>
                        <a:rPr lang="en-US" sz="4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: </m:t>
                      </m:r>
                      <m:acc>
                        <m:accPr>
                          <m:chr m:val="⃗"/>
                          <m:ctrlPr>
                            <a:rPr lang="en-US" altLang="vi-VN" sz="48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vi-VN" sz="4800" b="0" i="1" smtClean="0">
                              <a:latin typeface="Cambria Math" panose="02040503050406030204" pitchFamily="18" charset="0"/>
                            </a:rPr>
                            <m:t>𝐶𝐷</m:t>
                          </m:r>
                        </m:e>
                      </m:acc>
                      <m:r>
                        <a:rPr lang="vi-VN" altLang="vi-VN" sz="4800" b="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vi-VN" sz="4800" b="0" i="1" smtClean="0">
                          <a:latin typeface="Cambria Math" panose="02040503050406030204" pitchFamily="18" charset="0"/>
                        </a:rPr>
                        <m:t>−3</m:t>
                      </m:r>
                      <m:acc>
                        <m:accPr>
                          <m:chr m:val="⃗"/>
                          <m:ctrlPr>
                            <a:rPr lang="en-US" altLang="vi-VN" sz="48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vi-VN" sz="4800" b="0" i="1" smtClean="0">
                              <a:latin typeface="Cambria Math" panose="02040503050406030204" pitchFamily="18" charset="0"/>
                            </a:rPr>
                            <m:t>𝐴𝐵</m:t>
                          </m:r>
                        </m:e>
                      </m:acc>
                    </m:oMath>
                  </m:oMathPara>
                </a14:m>
                <a:endParaRPr lang="en-US" sz="4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11DFEB97-AC77-4E8F-BA12-37AC6CBF85C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6425" y="10148369"/>
                <a:ext cx="6735662" cy="925446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Oval 48"/>
          <p:cNvSpPr/>
          <p:nvPr/>
        </p:nvSpPr>
        <p:spPr>
          <a:xfrm>
            <a:off x="7164644" y="4876800"/>
            <a:ext cx="1072553" cy="1072553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46DB6755-2F47-4FF6-A904-CF6AE6E9E7D1}"/>
                  </a:ext>
                </a:extLst>
              </p:cNvPr>
              <p:cNvSpPr/>
              <p:nvPr/>
            </p:nvSpPr>
            <p:spPr>
              <a:xfrm>
                <a:off x="4333090" y="11494808"/>
                <a:ext cx="6735662" cy="92544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800" b="0" dirty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Hay 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</m:t>
                    </m:r>
                    <m:r>
                      <a:rPr lang="en-US" altLang="vi-VN" sz="4800" i="1">
                        <a:latin typeface="Cambria Math" panose="02040503050406030204" pitchFamily="18" charset="0"/>
                      </a:rPr>
                      <m:t>3</m:t>
                    </m:r>
                    <m:acc>
                      <m:accPr>
                        <m:chr m:val="⃗"/>
                        <m:ctrlPr>
                          <a:rPr lang="en-US" altLang="vi-VN" sz="4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vi-VN" sz="4800" i="1">
                            <a:latin typeface="Cambria Math" panose="02040503050406030204" pitchFamily="18" charset="0"/>
                          </a:rPr>
                          <m:t>𝐴𝐵</m:t>
                        </m:r>
                      </m:e>
                    </m:acc>
                    <m:r>
                      <a:rPr lang="en-US" altLang="vi-VN" sz="4800" b="0" i="1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altLang="vi-VN" sz="4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vi-VN" sz="4800" i="1">
                            <a:latin typeface="Cambria Math" panose="02040503050406030204" pitchFamily="18" charset="0"/>
                          </a:rPr>
                          <m:t>𝐷</m:t>
                        </m:r>
                        <m:r>
                          <a:rPr lang="en-US" altLang="vi-VN" sz="48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acc>
                  </m:oMath>
                </a14:m>
                <a:endParaRPr lang="en-US" sz="4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46DB6755-2F47-4FF6-A904-CF6AE6E9E7D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3090" y="11494808"/>
                <a:ext cx="6735662" cy="925446"/>
              </a:xfrm>
              <a:prstGeom prst="rect">
                <a:avLst/>
              </a:prstGeom>
              <a:blipFill>
                <a:blip r:embed="rId10"/>
                <a:stretch>
                  <a:fillRect l="-4163" t="-4636" b="-350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93381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119" grpId="0"/>
      <p:bldP spid="2" grpId="0"/>
      <p:bldP spid="53" grpId="0"/>
      <p:bldP spid="54" grpId="0"/>
      <p:bldP spid="55" grpId="0"/>
      <p:bldP spid="5" grpId="0"/>
      <p:bldP spid="77" grpId="0"/>
      <p:bldP spid="49" grpId="0" animBg="1"/>
      <p:bldP spid="5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" name="Group 151"/>
          <p:cNvGrpSpPr/>
          <p:nvPr/>
        </p:nvGrpSpPr>
        <p:grpSpPr>
          <a:xfrm>
            <a:off x="381000" y="7908195"/>
            <a:ext cx="23222746" cy="5333602"/>
            <a:chOff x="1205495" y="6785170"/>
            <a:chExt cx="22139782" cy="6702230"/>
          </a:xfrm>
        </p:grpSpPr>
        <p:sp>
          <p:nvSpPr>
            <p:cNvPr id="125" name="Rounded Rectangle 124"/>
            <p:cNvSpPr/>
            <p:nvPr/>
          </p:nvSpPr>
          <p:spPr>
            <a:xfrm>
              <a:off x="1209586" y="7179457"/>
              <a:ext cx="22135691" cy="6307943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grpSp>
          <p:nvGrpSpPr>
            <p:cNvPr id="151" name="Group 150"/>
            <p:cNvGrpSpPr/>
            <p:nvPr/>
          </p:nvGrpSpPr>
          <p:grpSpPr>
            <a:xfrm>
              <a:off x="1205495" y="6785170"/>
              <a:ext cx="3478796" cy="945029"/>
              <a:chOff x="1205495" y="6785170"/>
              <a:chExt cx="3478796" cy="945029"/>
            </a:xfrm>
          </p:grpSpPr>
          <p:sp>
            <p:nvSpPr>
              <p:cNvPr id="127" name="Freeform 20"/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28" name="TextBox 127"/>
              <p:cNvSpPr txBox="1"/>
              <p:nvPr/>
            </p:nvSpPr>
            <p:spPr>
              <a:xfrm>
                <a:off x="2042723" y="6785170"/>
                <a:ext cx="2641568" cy="8311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lang="en-US" sz="48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giải</a:t>
                </a:r>
                <a:endParaRPr lang="en-US" sz="48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29" name="Round Diagonal Corner Rectangle 128"/>
              <p:cNvSpPr/>
              <p:nvPr/>
            </p:nvSpPr>
            <p:spPr>
              <a:xfrm flipV="1">
                <a:off x="1205495" y="6951958"/>
                <a:ext cx="774046" cy="775027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48" name="Group 147"/>
          <p:cNvGrpSpPr/>
          <p:nvPr/>
        </p:nvGrpSpPr>
        <p:grpSpPr>
          <a:xfrm>
            <a:off x="381000" y="2362199"/>
            <a:ext cx="23338645" cy="5391731"/>
            <a:chOff x="992187" y="2564544"/>
            <a:chExt cx="22302161" cy="4125239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094291" y="2704152"/>
              <a:ext cx="22200057" cy="398563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3200" dirty="0"/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2187" y="2564544"/>
              <a:ext cx="3156460" cy="1023459"/>
              <a:chOff x="534987" y="1647866"/>
              <a:chExt cx="4240506" cy="1176337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3200">
                  <a:solidFill>
                    <a:schemeClr val="tx1"/>
                  </a:solidFill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602024" y="1768831"/>
                <a:ext cx="3173469" cy="6766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400" b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Câu</a:t>
                </a:r>
                <a:r>
                  <a:rPr lang="en-US" sz="44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2.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ctangle 61"/>
              <p:cNvSpPr/>
              <p:nvPr/>
            </p:nvSpPr>
            <p:spPr>
              <a:xfrm>
                <a:off x="15633294" y="11669888"/>
                <a:ext cx="2500565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ọ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US" sz="4800" b="1" spc="-15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2" name="Rectangle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33294" y="11669888"/>
                <a:ext cx="2500565" cy="83099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9" name="Rectangle 118"/>
              <p:cNvSpPr/>
              <p:nvPr/>
            </p:nvSpPr>
            <p:spPr>
              <a:xfrm>
                <a:off x="822827" y="2967983"/>
                <a:ext cx="22565882" cy="18944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8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 tam </a:t>
                </a:r>
                <a:r>
                  <a:rPr lang="en-US" sz="48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8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ABC </a:t>
                </a:r>
                <a:r>
                  <a:rPr lang="en-US" sz="48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48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tại</a:t>
                </a:r>
                <a:r>
                  <a:rPr lang="en-US" sz="48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 </a:t>
                </a:r>
                <a:r>
                  <a:rPr lang="en-US" sz="48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48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𝐴𝐵</m:t>
                    </m:r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=6, </m:t>
                    </m:r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𝐴𝐶</m:t>
                    </m:r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=8</m:t>
                    </m:r>
                  </m:oMath>
                </a14:m>
                <a:r>
                  <a:rPr lang="vi-VN" sz="48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48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Phép</a:t>
                </a:r>
                <a:r>
                  <a:rPr lang="en-US" sz="48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vị</a:t>
                </a:r>
                <a:r>
                  <a:rPr lang="en-US" sz="48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tự</a:t>
                </a:r>
                <a:r>
                  <a:rPr lang="en-US" sz="48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tâm</a:t>
                </a:r>
                <a:r>
                  <a:rPr lang="en-US" sz="48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A, </a:t>
                </a:r>
                <a:r>
                  <a:rPr lang="en-US" sz="48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tỉ</a:t>
                </a:r>
                <a:r>
                  <a:rPr lang="en-US" sz="48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48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 smtClean="0">
                        <a:latin typeface="Cambria Math" panose="02040503050406030204" pitchFamily="18" charset="0"/>
                      </a:rPr>
                      <m:t>𝒌</m:t>
                    </m:r>
                    <m:r>
                      <a:rPr lang="en-US" sz="4800" b="1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48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biến</a:t>
                </a:r>
                <a:r>
                  <a:rPr lang="en-US" sz="48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 </a:t>
                </a:r>
                <a:r>
                  <a:rPr lang="en-US" sz="48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thành</a:t>
                </a:r>
                <a:r>
                  <a:rPr lang="en-US" sz="48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B’, C </a:t>
                </a:r>
                <a:r>
                  <a:rPr lang="en-US" sz="48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thành</a:t>
                </a:r>
                <a:r>
                  <a:rPr lang="en-US" sz="48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C’. </a:t>
                </a:r>
                <a:r>
                  <a:rPr lang="vi-VN" sz="48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Chọn mệnh đề </a:t>
                </a:r>
                <a:r>
                  <a:rPr lang="en-US" sz="48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sai</a:t>
                </a:r>
                <a:r>
                  <a:rPr lang="vi-VN" sz="48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  <a:endParaRPr lang="en-US" sz="4800" b="1" i="1" dirty="0"/>
              </a:p>
            </p:txBody>
          </p:sp>
        </mc:Choice>
        <mc:Fallback>
          <p:sp>
            <p:nvSpPr>
              <p:cNvPr id="119" name="Rectangle 1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2827" y="2967983"/>
                <a:ext cx="22565882" cy="1894429"/>
              </a:xfrm>
              <a:prstGeom prst="rect">
                <a:avLst/>
              </a:prstGeom>
              <a:blipFill>
                <a:blip r:embed="rId4"/>
                <a:stretch>
                  <a:fillRect l="-1243" b="-154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/>
              <p:cNvSpPr/>
              <p:nvPr/>
            </p:nvSpPr>
            <p:spPr>
              <a:xfrm>
                <a:off x="600055" y="4996934"/>
                <a:ext cx="6650869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 </m:t>
                      </m:r>
                      <m:r>
                        <a:rPr lang="en-US" sz="4800" b="0" i="1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𝐵</m:t>
                      </m:r>
                      <m:sSup>
                        <m:sSupPr>
                          <m:ctrlPr>
                            <a:rPr lang="en-US" sz="4800" b="0" i="1" spc="-15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sSupPr>
                        <m:e>
                          <m:r>
                            <a:rPr lang="en-US" sz="4800" b="0" i="1" spc="-15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𝐵</m:t>
                          </m:r>
                        </m:e>
                        <m:sup>
                          <m:r>
                            <a:rPr lang="en-US" sz="4800" b="0" i="1" spc="-15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′</m:t>
                          </m:r>
                        </m:sup>
                      </m:sSup>
                      <m:sSup>
                        <m:sSupPr>
                          <m:ctrlPr>
                            <a:rPr lang="en-US" sz="4800" b="0" i="1" spc="-15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sSupPr>
                        <m:e>
                          <m:r>
                            <a:rPr lang="en-US" sz="4800" b="0" i="1" spc="-15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𝐶</m:t>
                          </m:r>
                        </m:e>
                        <m:sup>
                          <m:r>
                            <a:rPr lang="en-US" sz="4800" b="0" i="1" spc="-15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′</m:t>
                          </m:r>
                        </m:sup>
                      </m:sSup>
                      <m:r>
                        <a:rPr lang="en-US" sz="4800" b="0" i="1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𝐶</m:t>
                      </m:r>
                      <m:r>
                        <a:rPr lang="en-US" sz="48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800" b="0" i="0" smtClean="0">
                          <a:latin typeface="Cambria Math" panose="02040503050406030204" pitchFamily="18" charset="0"/>
                        </a:rPr>
                        <m:t>l</m:t>
                      </m:r>
                      <m:r>
                        <m:rPr>
                          <m:nor/>
                        </m:rPr>
                        <a:rPr lang="en-US" sz="4800" b="0" i="0" smtClean="0">
                          <a:latin typeface="Cambria Math" panose="02040503050406030204" pitchFamily="18" charset="0"/>
                        </a:rPr>
                        <m:t>à </m:t>
                      </m:r>
                      <m:r>
                        <m:rPr>
                          <m:nor/>
                        </m:rPr>
                        <a:rPr lang="en-US" sz="4800" b="0" i="0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m:rPr>
                          <m:nor/>
                        </m:rPr>
                        <a:rPr lang="en-US" sz="4800" b="0" i="0" smtClean="0">
                          <a:latin typeface="Cambria Math" panose="02040503050406030204" pitchFamily="18" charset="0"/>
                        </a:rPr>
                        <m:t>ì</m:t>
                      </m:r>
                      <m:r>
                        <m:rPr>
                          <m:nor/>
                        </m:rPr>
                        <a:rPr lang="en-US" sz="4800" b="0" i="0" smtClean="0">
                          <a:latin typeface="Cambria Math" panose="02040503050406030204" pitchFamily="18" charset="0"/>
                        </a:rPr>
                        <m:t>nh</m:t>
                      </m:r>
                      <m:r>
                        <m:rPr>
                          <m:nor/>
                        </m:rPr>
                        <a:rPr lang="en-US" sz="48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800" b="0" i="0" smtClean="0">
                          <a:latin typeface="Cambria Math" panose="02040503050406030204" pitchFamily="18" charset="0"/>
                        </a:rPr>
                        <m:t>thang</m:t>
                      </m:r>
                      <m:r>
                        <m:rPr>
                          <m:nor/>
                        </m:rPr>
                        <a:rPr lang="en-GB" sz="4800"/>
                        <m:t>.</m:t>
                      </m:r>
                    </m:oMath>
                  </m:oMathPara>
                </a14:m>
                <a:endParaRPr lang="en-GB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055" y="4996934"/>
                <a:ext cx="6650869" cy="83099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3" name="Rectangle 52"/>
              <p:cNvSpPr/>
              <p:nvPr/>
            </p:nvSpPr>
            <p:spPr>
              <a:xfrm>
                <a:off x="12306805" y="4939545"/>
                <a:ext cx="5485687" cy="84061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sSub>
                        <m:sSubPr>
                          <m:ctrlPr>
                            <a:rPr lang="en-US" sz="4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8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48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48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sSup>
                            <m:sSupPr>
                              <m:ctrlPr>
                                <a:rPr lang="en-US" sz="4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p>
                                <m:sSupPr>
                                  <m:ctrlPr>
                                    <a:rPr lang="en-US" sz="4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800" b="0" i="1" smtClean="0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  <m:sup>
                                  <m:r>
                                    <a:rPr lang="en-US" sz="4800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sz="4800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p>
                              <m:r>
                                <a:rPr lang="en-US" sz="4800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sub>
                      </m:sSub>
                      <m:r>
                        <a:rPr lang="en-US" sz="4800" b="0" i="1" smtClean="0">
                          <a:latin typeface="Cambria Math" panose="02040503050406030204" pitchFamily="18" charset="0"/>
                        </a:rPr>
                        <m:t>=54</m:t>
                      </m:r>
                    </m:oMath>
                  </m:oMathPara>
                </a14:m>
                <a:endParaRPr lang="en-GB" sz="4800" i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06805" y="4939545"/>
                <a:ext cx="5485687" cy="84061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4" name="Rectangle 53"/>
              <p:cNvSpPr/>
              <p:nvPr/>
            </p:nvSpPr>
            <p:spPr>
              <a:xfrm>
                <a:off x="774178" y="5890172"/>
                <a:ext cx="10294574" cy="148002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4800" b="0" i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</m:t>
                      </m:r>
                      <m:r>
                        <a:rPr lang="en-US" sz="4800" b="0" i="1" smtClean="0">
                          <a:latin typeface="Cambria Math" panose="02040503050406030204" pitchFamily="18" charset="0"/>
                        </a:rPr>
                        <m:t>𝐶h𝑢</m:t>
                      </m:r>
                      <m:r>
                        <a:rPr lang="en-US" sz="48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4800" b="0" i="1" smtClean="0">
                          <a:latin typeface="Cambria Math" panose="02040503050406030204" pitchFamily="18" charset="0"/>
                        </a:rPr>
                        <m:t>𝑣𝑖</m:t>
                      </m:r>
                      <m:r>
                        <a:rPr lang="en-US" sz="4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US" sz="4800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𝐴𝐵𝐶</m:t>
                      </m:r>
                      <m:r>
                        <a:rPr lang="en-US" sz="4800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=</m:t>
                      </m:r>
                      <m:f>
                        <m:fPr>
                          <m:ctrlPr>
                            <a:rPr lang="en-US" sz="4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4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4800" i="1">
                          <a:latin typeface="Cambria Math" panose="02040503050406030204" pitchFamily="18" charset="0"/>
                        </a:rPr>
                        <m:t>𝐶h𝑢</m:t>
                      </m:r>
                      <m:r>
                        <a:rPr lang="en-US" sz="48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4800" i="1">
                          <a:latin typeface="Cambria Math" panose="02040503050406030204" pitchFamily="18" charset="0"/>
                        </a:rPr>
                        <m:t>𝑣𝑖</m:t>
                      </m:r>
                      <m:r>
                        <a:rPr lang="en-US" sz="48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4800" i="1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</m:t>
                      </m:r>
                      <m:r>
                        <a:rPr lang="en-US" sz="4800" i="1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𝐴</m:t>
                      </m:r>
                      <m:r>
                        <a:rPr lang="en-US" sz="4800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′</m:t>
                      </m:r>
                      <m:r>
                        <a:rPr lang="en-US" sz="4800" i="1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𝐵</m:t>
                      </m:r>
                      <m:r>
                        <a:rPr lang="en-US" sz="4800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′</m:t>
                      </m:r>
                      <m:r>
                        <a:rPr lang="en-US" sz="4800" i="1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𝐶</m:t>
                      </m:r>
                      <m:r>
                        <a:rPr lang="en-US" sz="4800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′</m:t>
                      </m:r>
                      <m:r>
                        <m:rPr>
                          <m:nor/>
                        </m:rPr>
                        <a:rPr lang="vi-VN" sz="4800" dirty="0"/>
                        <m:t>.</m:t>
                      </m:r>
                    </m:oMath>
                  </m:oMathPara>
                </a14:m>
                <a:endParaRPr lang="en-GB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54" name="Rectangle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4178" y="5890172"/>
                <a:ext cx="10294574" cy="148002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5" name="Rectangle 54"/>
              <p:cNvSpPr/>
              <p:nvPr/>
            </p:nvSpPr>
            <p:spPr>
              <a:xfrm>
                <a:off x="12289238" y="6442501"/>
                <a:ext cx="5485687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4800" b="0" i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  </m:t>
                      </m:r>
                      <m:r>
                        <a:rPr lang="en-US" sz="4800" b="0" i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a:rPr lang="en-US" sz="4800" b="0" i="1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𝐵</m:t>
                      </m:r>
                      <m:r>
                        <a:rPr lang="en-US" sz="4800" b="0" i="1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′</m:t>
                      </m:r>
                      <m:r>
                        <a:rPr lang="en-US" sz="4800" b="0" i="1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𝐶</m:t>
                      </m:r>
                      <m:r>
                        <a:rPr lang="en-US" sz="4800" b="0" i="1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′=</m:t>
                      </m:r>
                      <m:r>
                        <m:rPr>
                          <m:nor/>
                        </m:rPr>
                        <a:rPr lang="en-US" sz="4800" b="0" i="0" smtClean="0">
                          <a:latin typeface="Cambria Math" panose="02040503050406030204" pitchFamily="18" charset="0"/>
                        </a:rPr>
                        <m:t>12 </m:t>
                      </m:r>
                      <m:r>
                        <m:rPr>
                          <m:nor/>
                        </m:rPr>
                        <a:rPr lang="vi-VN" sz="4800" dirty="0"/>
                        <m:t>.</m:t>
                      </m:r>
                    </m:oMath>
                  </m:oMathPara>
                </a14:m>
                <a:endParaRPr lang="vi-VN" sz="4800" dirty="0"/>
              </a:p>
            </p:txBody>
          </p:sp>
        </mc:Choice>
        <mc:Fallback>
          <p:sp>
            <p:nvSpPr>
              <p:cNvPr id="55" name="Rectangle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89238" y="6442501"/>
                <a:ext cx="5485687" cy="83099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9" name="Group 47"/>
          <p:cNvGrpSpPr/>
          <p:nvPr/>
        </p:nvGrpSpPr>
        <p:grpSpPr>
          <a:xfrm>
            <a:off x="909007" y="1567608"/>
            <a:ext cx="9472086" cy="968318"/>
            <a:chOff x="739068" y="1515168"/>
            <a:chExt cx="9473319" cy="968444"/>
          </a:xfrm>
        </p:grpSpPr>
        <p:sp>
          <p:nvSpPr>
            <p:cNvPr id="60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61" name="Group 30"/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63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4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5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6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7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8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9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0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1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2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3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4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5" name="TextBox 43"/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BÀI TẬP TRẮC NGHIỆM</a:t>
                </a:r>
              </a:p>
            </p:txBody>
          </p: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F2469076-222B-4580-A179-D816FB27383F}"/>
                  </a:ext>
                </a:extLst>
              </p:cNvPr>
              <p:cNvSpPr/>
              <p:nvPr/>
            </p:nvSpPr>
            <p:spPr>
              <a:xfrm>
                <a:off x="3947176" y="10134965"/>
                <a:ext cx="8206595" cy="125720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vi-VN" altLang="vi-VN" sz="4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vi-VN" altLang="vi-VN" sz="4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d>
                            <m:dPr>
                              <m:ctrlPr>
                                <a:rPr lang="vi-VN" altLang="vi-VN" sz="4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vi-VN" sz="4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vi-VN" altLang="vi-VN" sz="4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f>
                                <m:fPr>
                                  <m:ctrlPr>
                                    <a:rPr lang="en-US" sz="4800" b="1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800" b="1" i="1"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num>
                                <m:den>
                                  <m:r>
                                    <a:rPr lang="en-US" sz="4800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den>
                              </m:f>
                            </m:e>
                          </m:d>
                        </m:sub>
                      </m:sSub>
                      <m:d>
                        <m:dPr>
                          <m:ctrlPr>
                            <a:rPr lang="vi-VN" altLang="vi-VN" sz="4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vi-VN" sz="4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vi-VN" altLang="vi-VN" sz="4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vi-VN" sz="4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vi-VN" sz="4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e>
                        <m:sup>
                          <m:r>
                            <a:rPr lang="en-US" altLang="vi-VN" sz="4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altLang="vi-VN" sz="4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;</m:t>
                      </m:r>
                      <m:sSub>
                        <m:sSubPr>
                          <m:ctrlPr>
                            <a:rPr lang="vi-VN" altLang="vi-VN" sz="4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vi-VN" altLang="vi-VN" sz="4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d>
                            <m:dPr>
                              <m:ctrlPr>
                                <a:rPr lang="vi-VN" altLang="vi-VN" sz="4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vi-VN" sz="4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vi-VN" altLang="vi-VN" sz="4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f>
                                <m:fPr>
                                  <m:ctrlPr>
                                    <a:rPr lang="en-US" sz="4800" b="1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800" b="1" i="1"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num>
                                <m:den>
                                  <m:r>
                                    <a:rPr lang="en-US" sz="4800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den>
                              </m:f>
                            </m:e>
                          </m:d>
                        </m:sub>
                      </m:sSub>
                      <m:d>
                        <m:dPr>
                          <m:ctrlPr>
                            <a:rPr lang="vi-VN" altLang="vi-VN" sz="4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vi-VN" sz="4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</m:t>
                          </m:r>
                        </m:e>
                      </m:d>
                      <m:r>
                        <a:rPr lang="vi-VN" altLang="vi-VN" sz="4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vi-VN" sz="4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vi-VN" sz="4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</m:t>
                          </m:r>
                        </m:e>
                        <m:sup>
                          <m:r>
                            <a:rPr lang="en-US" altLang="vi-VN" sz="4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</m:oMath>
                  </m:oMathPara>
                </a14:m>
                <a:endParaRPr lang="en-US" altLang="vi-VN" sz="4800" b="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F2469076-222B-4580-A179-D816FB27383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7176" y="10134965"/>
                <a:ext cx="8206595" cy="125720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Oval 48"/>
          <p:cNvSpPr/>
          <p:nvPr/>
        </p:nvSpPr>
        <p:spPr>
          <a:xfrm>
            <a:off x="12959775" y="6359884"/>
            <a:ext cx="1072553" cy="1072553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D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46DB6755-2F47-4FF6-A904-CF6AE6E9E7D1}"/>
                  </a:ext>
                </a:extLst>
              </p:cNvPr>
              <p:cNvSpPr/>
              <p:nvPr/>
            </p:nvSpPr>
            <p:spPr>
              <a:xfrm>
                <a:off x="4227456" y="8983761"/>
                <a:ext cx="9916310" cy="92127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800" b="0" dirty="0">
                    <a:ea typeface="Cambria Math" panose="02040503050406030204" pitchFamily="18" charset="0"/>
                  </a:rPr>
                  <a:t>T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a</m:t>
                    </m:r>
                    <m:r>
                      <a:rPr lang="en-US" sz="4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4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c</m:t>
                    </m:r>
                    <m:r>
                      <a:rPr lang="en-US" sz="4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ó</m:t>
                    </m:r>
                    <m:r>
                      <a:rPr lang="en-US" sz="4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</m:t>
                    </m:r>
                    <m:r>
                      <a:rPr lang="en-US" altLang="vi-VN" sz="4800" b="0" i="1" smtClean="0">
                        <a:latin typeface="Cambria Math" panose="02040503050406030204" pitchFamily="18" charset="0"/>
                      </a:rPr>
                      <m:t>𝐵𝐶</m:t>
                    </m:r>
                    <m:r>
                      <a:rPr lang="en-US" altLang="vi-VN" sz="4800" b="0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altLang="vi-VN" sz="48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altLang="vi-VN" sz="4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vi-VN" sz="48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en-US" altLang="vi-VN" sz="4800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p>
                            <m:r>
                              <a:rPr lang="en-US" altLang="vi-VN" sz="4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altLang="vi-VN" sz="48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altLang="vi-VN" sz="4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vi-VN" sz="48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en-US" altLang="vi-VN" sz="4800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p>
                            <m:r>
                              <a:rPr lang="en-US" altLang="vi-VN" sz="4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en-US" altLang="vi-VN" sz="4800" b="0" i="1" smtClean="0">
                        <a:latin typeface="Cambria Math" panose="02040503050406030204" pitchFamily="18" charset="0"/>
                      </a:rPr>
                      <m:t>=1</m:t>
                    </m:r>
                    <m:r>
                      <a:rPr lang="en-US" altLang="vi-VN" sz="4800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en-US" sz="4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46DB6755-2F47-4FF6-A904-CF6AE6E9E7D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7456" y="8983761"/>
                <a:ext cx="9916310" cy="921278"/>
              </a:xfrm>
              <a:prstGeom prst="rect">
                <a:avLst/>
              </a:prstGeom>
              <a:blipFill>
                <a:blip r:embed="rId10"/>
                <a:stretch>
                  <a:fillRect l="-2766" t="-4636" b="-350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E4A3E4B6-039D-47FA-B75F-1F8225F75CE9}"/>
                  </a:ext>
                </a:extLst>
              </p:cNvPr>
              <p:cNvSpPr/>
              <p:nvPr/>
            </p:nvSpPr>
            <p:spPr>
              <a:xfrm>
                <a:off x="4518805" y="11622095"/>
                <a:ext cx="9333612" cy="115576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vi-VN" sz="4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</m:t>
                    </m:r>
                    <m:r>
                      <a:rPr lang="en-US" altLang="vi-VN" sz="4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  <m:r>
                      <a:rPr lang="en-US" altLang="vi-VN" sz="4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′</m:t>
                    </m:r>
                    <m:sSup>
                      <m:sSupPr>
                        <m:ctrlPr>
                          <a:rPr lang="en-US" altLang="vi-VN" sz="4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vi-VN" sz="4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en-US" altLang="vi-VN" sz="4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altLang="vi-VN" sz="4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vi-VN" sz="4800" b="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BC=15</a:t>
                </a:r>
              </a:p>
            </p:txBody>
          </p:sp>
        </mc:Choice>
        <mc:Fallback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E4A3E4B6-039D-47FA-B75F-1F8225F75CE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8805" y="11622095"/>
                <a:ext cx="9333612" cy="1155766"/>
              </a:xfrm>
              <a:prstGeom prst="rect">
                <a:avLst/>
              </a:prstGeom>
              <a:blipFill>
                <a:blip r:embed="rId11"/>
                <a:stretch>
                  <a:fillRect b="-126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01158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119" grpId="0"/>
      <p:bldP spid="2" grpId="0"/>
      <p:bldP spid="53" grpId="0"/>
      <p:bldP spid="54" grpId="0"/>
      <p:bldP spid="55" grpId="0"/>
      <p:bldP spid="5" grpId="0"/>
      <p:bldP spid="49" grpId="0" animBg="1"/>
      <p:bldP spid="50" grpId="0"/>
      <p:bldP spid="5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6">
            <a:extLst>
              <a:ext uri="{FF2B5EF4-FFF2-40B4-BE49-F238E27FC236}">
                <a16:creationId xmlns:a16="http://schemas.microsoft.com/office/drawing/2014/main" id="{9C26DD0D-0C60-47B5-AA8C-974D329D6528}"/>
              </a:ext>
            </a:extLst>
          </p:cNvPr>
          <p:cNvGrpSpPr/>
          <p:nvPr/>
        </p:nvGrpSpPr>
        <p:grpSpPr>
          <a:xfrm>
            <a:off x="611108" y="1447800"/>
            <a:ext cx="16305292" cy="907192"/>
            <a:chOff x="7459670" y="7543799"/>
            <a:chExt cx="26934318" cy="907311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00DC9516-D20E-46EB-AF53-74E2E15A062C}"/>
                </a:ext>
              </a:extLst>
            </p:cNvPr>
            <p:cNvSpPr txBox="1"/>
            <p:nvPr/>
          </p:nvSpPr>
          <p:spPr>
            <a:xfrm>
              <a:off x="8993186" y="7620004"/>
              <a:ext cx="25400802" cy="8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BIỂU THỨC TỌA ĐỘ CỦA PHÉP VỊ TỰ</a:t>
              </a:r>
            </a:p>
          </p:txBody>
        </p:sp>
        <p:grpSp>
          <p:nvGrpSpPr>
            <p:cNvPr id="4" name="Group 27">
              <a:extLst>
                <a:ext uri="{FF2B5EF4-FFF2-40B4-BE49-F238E27FC236}">
                  <a16:creationId xmlns:a16="http://schemas.microsoft.com/office/drawing/2014/main" id="{F8673296-09E6-429E-9C8A-EA38BBF56238}"/>
                </a:ext>
              </a:extLst>
            </p:cNvPr>
            <p:cNvGrpSpPr/>
            <p:nvPr/>
          </p:nvGrpSpPr>
          <p:grpSpPr>
            <a:xfrm>
              <a:off x="7459670" y="7543799"/>
              <a:ext cx="1388306" cy="872846"/>
              <a:chOff x="7459669" y="7543800"/>
              <a:chExt cx="1388306" cy="872846"/>
            </a:xfrm>
          </p:grpSpPr>
          <p:sp>
            <p:nvSpPr>
              <p:cNvPr id="5" name="Isosceles Triangle 44">
                <a:extLst>
                  <a:ext uri="{FF2B5EF4-FFF2-40B4-BE49-F238E27FC236}">
                    <a16:creationId xmlns:a16="http://schemas.microsoft.com/office/drawing/2014/main" id="{44B815D1-A3E5-44B2-8927-DA55A285A00F}"/>
                  </a:ext>
                </a:extLst>
              </p:cNvPr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6" name="Group 29">
                <a:extLst>
                  <a:ext uri="{FF2B5EF4-FFF2-40B4-BE49-F238E27FC236}">
                    <a16:creationId xmlns:a16="http://schemas.microsoft.com/office/drawing/2014/main" id="{EEAD0A27-13D2-4663-832A-952E5B523901}"/>
                  </a:ext>
                </a:extLst>
              </p:cNvPr>
              <p:cNvGrpSpPr/>
              <p:nvPr/>
            </p:nvGrpSpPr>
            <p:grpSpPr>
              <a:xfrm>
                <a:off x="7469187" y="7640053"/>
                <a:ext cx="1378788" cy="776593"/>
                <a:chOff x="7469187" y="7640053"/>
                <a:chExt cx="1378788" cy="776593"/>
              </a:xfrm>
            </p:grpSpPr>
            <p:sp>
              <p:nvSpPr>
                <p:cNvPr id="7" name="Round Same Side Corner Rectangle 48">
                  <a:extLst>
                    <a:ext uri="{FF2B5EF4-FFF2-40B4-BE49-F238E27FC236}">
                      <a16:creationId xmlns:a16="http://schemas.microsoft.com/office/drawing/2014/main" id="{39FB90A2-43BE-4902-8774-E932554C9BF2}"/>
                    </a:ext>
                  </a:extLst>
                </p:cNvPr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FF0E06F6-5482-40EE-AE79-AB58A26011F9}"/>
                    </a:ext>
                  </a:extLst>
                </p:cNvPr>
                <p:cNvSpPr txBox="1"/>
                <p:nvPr/>
              </p:nvSpPr>
              <p:spPr>
                <a:xfrm>
                  <a:off x="7478449" y="7640053"/>
                  <a:ext cx="1369526" cy="75415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b="1" dirty="0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III</a:t>
                  </a:r>
                </a:p>
              </p:txBody>
            </p:sp>
          </p:grpSp>
        </p:grpSp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9984C640-12E2-4205-A904-5EBFFA9C5E09}"/>
              </a:ext>
            </a:extLst>
          </p:cNvPr>
          <p:cNvSpPr/>
          <p:nvPr/>
        </p:nvSpPr>
        <p:spPr>
          <a:xfrm>
            <a:off x="900417" y="2556489"/>
            <a:ext cx="13577583" cy="769441"/>
          </a:xfrm>
          <a:prstGeom prst="rect">
            <a:avLst/>
          </a:prstGeom>
          <a:noFill/>
          <a:ln w="57150" cmpd="dbl"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fr-FR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4400" b="1" dirty="0">
                <a:solidFill>
                  <a:srgbClr val="13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BIỂU THỨC TỌA ĐỘ CỦA PHÉP VỊ TỰ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459F615-73F9-4F2C-A4EE-ED315F8BBE8A}"/>
                  </a:ext>
                </a:extLst>
              </p:cNvPr>
              <p:cNvSpPr txBox="1"/>
              <p:nvPr/>
            </p:nvSpPr>
            <p:spPr>
              <a:xfrm>
                <a:off x="2718822" y="3584326"/>
                <a:ext cx="19946294" cy="225382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Trong </a:t>
                </a:r>
                <a:r>
                  <a:rPr lang="en-US" sz="4400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mặt</a:t>
                </a:r>
                <a:r>
                  <a:rPr lang="en-US" sz="4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phẳng</a:t>
                </a:r>
                <a:r>
                  <a:rPr lang="en-US" sz="4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tọa</a:t>
                </a:r>
                <a:r>
                  <a:rPr lang="en-US" sz="4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độ</a:t>
                </a:r>
                <a:r>
                  <a:rPr lang="en-US" sz="4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Oxy, </a:t>
                </a:r>
                <a:r>
                  <a:rPr lang="en-US" sz="4400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</a:t>
                </a:r>
                <a:r>
                  <a:rPr lang="en-US" sz="4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𝑀</m:t>
                    </m:r>
                    <m:d>
                      <m:dPr>
                        <m:ctrlPr>
                          <a:rPr lang="en-US" sz="4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2;1</m:t>
                        </m:r>
                      </m:e>
                    </m:d>
                  </m:oMath>
                </a14:m>
                <a:r>
                  <a:rPr lang="en-US" sz="4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. </a:t>
                </a:r>
                <a:r>
                  <a:rPr lang="en-US" sz="4400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Tìm</a:t>
                </a:r>
                <a:r>
                  <a:rPr lang="en-US" sz="4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tọa</a:t>
                </a:r>
                <a:r>
                  <a:rPr lang="en-US" sz="4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độ</a:t>
                </a:r>
                <a:r>
                  <a:rPr lang="en-US" sz="4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ảnh</a:t>
                </a:r>
                <a:r>
                  <a:rPr lang="en-US" sz="4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 qua </a:t>
                </a:r>
                <a:r>
                  <a:rPr lang="en-US" sz="4400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phép</a:t>
                </a:r>
                <a:r>
                  <a:rPr lang="en-US" sz="4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vị</a:t>
                </a:r>
                <a:r>
                  <a:rPr lang="en-US" sz="4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tự</a:t>
                </a:r>
                <a:r>
                  <a:rPr lang="en-US" sz="4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 marL="742950" indent="-742950">
                  <a:buAutoNum type="alphaLcParenR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44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4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4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  <m:r>
                          <a:rPr lang="en-US" sz="4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, −2)</m:t>
                        </m:r>
                      </m:sub>
                    </m:sSub>
                  </m:oMath>
                </a14:m>
                <a:endParaRPr lang="en-US" sz="44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742950" indent="-742950">
                  <a:buAutoNum type="alphaLcParenR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44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44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4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  <m:r>
                          <a:rPr lang="en-US" sz="44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4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sz="44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</m:oMath>
                </a14:m>
                <a:r>
                  <a:rPr lang="en-US" sz="4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với</a:t>
                </a:r>
                <a:r>
                  <a:rPr lang="en-US" sz="4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sz="44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(−1;3)</m:t>
                    </m:r>
                  </m:oMath>
                </a14:m>
                <a:r>
                  <a:rPr lang="en-US" sz="4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459F615-73F9-4F2C-A4EE-ED315F8BBE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8822" y="3584326"/>
                <a:ext cx="19946294" cy="2253822"/>
              </a:xfrm>
              <a:prstGeom prst="rect">
                <a:avLst/>
              </a:prstGeom>
              <a:blipFill>
                <a:blip r:embed="rId2"/>
                <a:stretch>
                  <a:fillRect l="-1222" t="-5405" r="-336" b="-89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10">
            <a:extLst>
              <a:ext uri="{FF2B5EF4-FFF2-40B4-BE49-F238E27FC236}">
                <a16:creationId xmlns:a16="http://schemas.microsoft.com/office/drawing/2014/main" id="{0CD7975C-D8CC-4613-9387-12D657CE84DA}"/>
              </a:ext>
            </a:extLst>
          </p:cNvPr>
          <p:cNvSpPr/>
          <p:nvPr/>
        </p:nvSpPr>
        <p:spPr>
          <a:xfrm>
            <a:off x="900417" y="3612901"/>
            <a:ext cx="184698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44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62D0244-E75C-4B76-837C-AD05F53DE8BD}"/>
              </a:ext>
            </a:extLst>
          </p:cNvPr>
          <p:cNvSpPr/>
          <p:nvPr/>
        </p:nvSpPr>
        <p:spPr>
          <a:xfrm>
            <a:off x="886171" y="6125119"/>
            <a:ext cx="237917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44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C78A2E9D-31F4-404E-A704-AE5EF2EBD90B}"/>
                  </a:ext>
                </a:extLst>
              </p:cNvPr>
              <p:cNvSpPr/>
              <p:nvPr/>
            </p:nvSpPr>
            <p:spPr>
              <a:xfrm>
                <a:off x="2378160" y="7201512"/>
                <a:ext cx="20296481" cy="212712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40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) </m:t>
                      </m:r>
                      <m:sSub>
                        <m:sSubPr>
                          <m:ctrlPr>
                            <a:rPr lang="en-US" sz="400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en-US" sz="40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40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d>
                            <m:dPr>
                              <m:ctrlPr>
                                <a:rPr lang="en-US" sz="4000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000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𝑂</m:t>
                              </m:r>
                              <m:r>
                                <a:rPr lang="en-US" sz="4000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, −2</m:t>
                              </m:r>
                            </m:e>
                          </m:d>
                        </m:sub>
                      </m:sSub>
                      <m:d>
                        <m:dPr>
                          <m:ctrlPr>
                            <a:rPr lang="en-US" sz="40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</m:d>
                      <m:r>
                        <a:rPr lang="en-US" sz="40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⇔</m:t>
                      </m:r>
                      <m:acc>
                        <m:accPr>
                          <m:chr m:val="⃗"/>
                          <m:ctrlPr>
                            <a:rPr lang="en-US" sz="40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0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𝑂𝑁</m:t>
                          </m:r>
                        </m:e>
                      </m:acc>
                      <m:r>
                        <a:rPr lang="en-US" sz="40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=−2</m:t>
                      </m:r>
                      <m:acc>
                        <m:accPr>
                          <m:chr m:val="⃗"/>
                          <m:ctrlPr>
                            <a:rPr lang="en-US" sz="40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0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𝑂𝑀</m:t>
                          </m:r>
                        </m:e>
                      </m:acc>
                      <m:r>
                        <a:rPr lang="en-US" sz="40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⇔</m:t>
                      </m:r>
                      <m:d>
                        <m:dPr>
                          <m:ctrlPr>
                            <a:rPr lang="en-US" sz="40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40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40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𝑁</m:t>
                              </m:r>
                            </m:sub>
                          </m:sSub>
                          <m:r>
                            <a:rPr lang="en-US" sz="40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;</m:t>
                          </m:r>
                          <m:sSub>
                            <m:sSubPr>
                              <m:ctrlPr>
                                <a:rPr lang="en-US" sz="40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40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𝑁</m:t>
                              </m:r>
                            </m:sub>
                          </m:sSub>
                        </m:e>
                      </m:d>
                      <m:r>
                        <a:rPr lang="en-US" sz="40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=−2</m:t>
                      </m:r>
                      <m:d>
                        <m:dPr>
                          <m:ctrlPr>
                            <a:rPr lang="en-US" sz="40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2;1</m:t>
                          </m:r>
                        </m:e>
                      </m:d>
                      <m:r>
                        <a:rPr lang="en-US" sz="40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⇔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40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40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4000" i="1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000" i="1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4000" i="1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𝑁</m:t>
                                    </m:r>
                                  </m:sub>
                                </m:sSub>
                                <m:r>
                                  <a:rPr lang="en-US" sz="4000" b="0" i="1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=−2.2=−4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4000" i="1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000" i="1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sz="4000" i="1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𝑁</m:t>
                                    </m:r>
                                  </m:sub>
                                </m:sSub>
                                <m:r>
                                  <a:rPr lang="en-US" sz="4000" b="0" i="1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=−2.1=−2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4000" b="0" i="1" dirty="0">
                  <a:solidFill>
                    <a:srgbClr val="00206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just"/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   ⇒</m:t>
                    </m:r>
                    <m:r>
                      <a:rPr lang="en-US" sz="40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𝑁</m:t>
                    </m:r>
                    <m:r>
                      <a:rPr lang="en-US" sz="40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(−4;−2)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C78A2E9D-31F4-404E-A704-AE5EF2EBD90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8160" y="7201512"/>
                <a:ext cx="20296481" cy="2127121"/>
              </a:xfrm>
              <a:prstGeom prst="rect">
                <a:avLst/>
              </a:prstGeom>
              <a:blipFill>
                <a:blip r:embed="rId3"/>
                <a:stretch>
                  <a:fillRect b="-126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B6A8BEA5-5F1A-45C1-9308-3B0377A6E6C4}"/>
                  </a:ext>
                </a:extLst>
              </p:cNvPr>
              <p:cNvSpPr/>
              <p:nvPr/>
            </p:nvSpPr>
            <p:spPr>
              <a:xfrm>
                <a:off x="2368635" y="9642735"/>
                <a:ext cx="21210882" cy="281737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:r>
                  <a:rPr lang="en-US" sz="4000" b="0" dirty="0">
                    <a:solidFill>
                      <a:srgbClr val="002060"/>
                    </a:solidFill>
                  </a:rPr>
                  <a:t>b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) </m:t>
                    </m:r>
                    <m:acc>
                      <m:accPr>
                        <m:chr m:val="⃗"/>
                        <m:ctrlPr>
                          <a:rPr lang="en-US" sz="40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𝐼𝑀</m:t>
                        </m:r>
                      </m:e>
                    </m:acc>
                    <m:r>
                      <a:rPr lang="en-US" sz="40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=(3;−2)</m:t>
                    </m:r>
                  </m:oMath>
                </a14:m>
                <a:endParaRPr lang="en-US" sz="4000" b="0" i="1" dirty="0">
                  <a:solidFill>
                    <a:srgbClr val="002060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     </m:t>
                          </m:r>
                          <m:r>
                            <a:rPr lang="en-US" sz="40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  <m:r>
                            <a:rPr lang="en-US" sz="40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40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d>
                            <m:dPr>
                              <m:ctrlPr>
                                <a:rPr lang="en-US" sz="4000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0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  <m:r>
                                <a:rPr lang="en-US" sz="4000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sz="40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</m:d>
                        </m:sub>
                      </m:sSub>
                      <m:r>
                        <a:rPr lang="en-US" sz="40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40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en-US" sz="40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)⇔</m:t>
                      </m:r>
                      <m:acc>
                        <m:accPr>
                          <m:chr m:val="⃗"/>
                          <m:ctrlPr>
                            <a:rPr lang="en-US" sz="40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0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𝐼𝐻</m:t>
                          </m:r>
                        </m:e>
                      </m:acc>
                      <m:r>
                        <a:rPr lang="en-US" sz="40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=4</m:t>
                      </m:r>
                      <m:acc>
                        <m:accPr>
                          <m:chr m:val="⃗"/>
                          <m:ctrlPr>
                            <a:rPr lang="en-US" sz="40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0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𝐼𝑀</m:t>
                          </m:r>
                        </m:e>
                      </m:acc>
                      <m:r>
                        <a:rPr lang="en-US" sz="40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⇔</m:t>
                      </m:r>
                      <m:d>
                        <m:dPr>
                          <m:ctrlPr>
                            <a:rPr lang="en-US" sz="40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40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40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𝐻</m:t>
                              </m:r>
                            </m:sub>
                          </m:sSub>
                          <m:r>
                            <a:rPr lang="en-US" sz="40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+1;</m:t>
                          </m:r>
                          <m:sSub>
                            <m:sSubPr>
                              <m:ctrlPr>
                                <a:rPr lang="en-US" sz="40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40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𝐻</m:t>
                              </m:r>
                            </m:sub>
                          </m:sSub>
                          <m:r>
                            <a:rPr lang="en-US" sz="40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−3</m:t>
                          </m:r>
                        </m:e>
                      </m:d>
                      <m:r>
                        <a:rPr lang="en-US" sz="40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=4</m:t>
                      </m:r>
                      <m:d>
                        <m:dPr>
                          <m:ctrlPr>
                            <a:rPr lang="en-US" sz="40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3;−2</m:t>
                          </m:r>
                        </m:e>
                      </m:d>
                      <m:r>
                        <a:rPr lang="en-US" sz="40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⇔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40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40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4000" i="1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000" i="1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4000" i="1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𝑁</m:t>
                                    </m:r>
                                  </m:sub>
                                </m:sSub>
                                <m:r>
                                  <a:rPr lang="en-US" sz="4000" b="0" i="1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=4. 3−1=11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4000" i="1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000" i="1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sz="4000" i="1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𝑁</m:t>
                                    </m:r>
                                  </m:sub>
                                </m:sSub>
                                <m:r>
                                  <a:rPr lang="en-US" sz="4000" b="0" i="1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=4.</m:t>
                                </m:r>
                                <m:d>
                                  <m:dPr>
                                    <m:ctrlPr>
                                      <a:rPr lang="en-US" sz="4000" b="0" i="1" smtClean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4000" b="0" i="1" smtClean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−2</m:t>
                                    </m:r>
                                  </m:e>
                                </m:d>
                                <m:r>
                                  <a:rPr lang="en-US" sz="4000" b="0" i="1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+3=−5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4000" b="0" i="1" dirty="0">
                  <a:solidFill>
                    <a:srgbClr val="00206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just"/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  ⇒</m:t>
                    </m:r>
                    <m:r>
                      <a:rPr lang="en-US" sz="40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𝐻</m:t>
                    </m:r>
                    <m:r>
                      <a:rPr lang="en-US" sz="40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(11;−5)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B6A8BEA5-5F1A-45C1-9308-3B0377A6E6C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8635" y="9642735"/>
                <a:ext cx="21210882" cy="2817374"/>
              </a:xfrm>
              <a:prstGeom prst="rect">
                <a:avLst/>
              </a:prstGeom>
              <a:blipFill>
                <a:blip r:embed="rId4"/>
                <a:stretch>
                  <a:fillRect l="-1035" t="-1082" b="-93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96794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26"/>
          <p:cNvGrpSpPr/>
          <p:nvPr/>
        </p:nvGrpSpPr>
        <p:grpSpPr>
          <a:xfrm>
            <a:off x="611108" y="1447800"/>
            <a:ext cx="16305292" cy="907192"/>
            <a:chOff x="7459670" y="7543799"/>
            <a:chExt cx="26934318" cy="907311"/>
          </a:xfrm>
        </p:grpSpPr>
        <p:sp>
          <p:nvSpPr>
            <p:cNvPr id="44" name="TextBox 43"/>
            <p:cNvSpPr txBox="1"/>
            <p:nvPr/>
          </p:nvSpPr>
          <p:spPr>
            <a:xfrm>
              <a:off x="8993186" y="7620004"/>
              <a:ext cx="25400802" cy="8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BIỂU THỨC TỌA ĐỘ CỦA PHÉP VỊ TỰ</a:t>
              </a:r>
            </a:p>
          </p:txBody>
        </p:sp>
        <p:grpSp>
          <p:nvGrpSpPr>
            <p:cNvPr id="46" name="Group 27"/>
            <p:cNvGrpSpPr/>
            <p:nvPr/>
          </p:nvGrpSpPr>
          <p:grpSpPr>
            <a:xfrm>
              <a:off x="7459670" y="7543799"/>
              <a:ext cx="1388306" cy="872846"/>
              <a:chOff x="7459669" y="7543800"/>
              <a:chExt cx="1388306" cy="872846"/>
            </a:xfrm>
          </p:grpSpPr>
          <p:sp>
            <p:nvSpPr>
              <p:cNvPr id="47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48" name="Group 29"/>
              <p:cNvGrpSpPr/>
              <p:nvPr/>
            </p:nvGrpSpPr>
            <p:grpSpPr>
              <a:xfrm>
                <a:off x="7469187" y="7640053"/>
                <a:ext cx="1378788" cy="776593"/>
                <a:chOff x="7469187" y="7640053"/>
                <a:chExt cx="1378788" cy="776593"/>
              </a:xfrm>
            </p:grpSpPr>
            <p:sp>
              <p:nvSpPr>
                <p:cNvPr id="49" name="Round Same Side Corner Rectangle 48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0" name="TextBox 49"/>
                <p:cNvSpPr txBox="1"/>
                <p:nvPr/>
              </p:nvSpPr>
              <p:spPr>
                <a:xfrm>
                  <a:off x="7478449" y="7640053"/>
                  <a:ext cx="1369526" cy="75415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b="1" dirty="0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III</a:t>
                  </a:r>
                </a:p>
              </p:txBody>
            </p:sp>
          </p:grpSp>
        </p:grpSp>
      </p:grpSp>
      <p:sp>
        <p:nvSpPr>
          <p:cNvPr id="36" name="Rectangle 35">
            <a:extLst>
              <a:ext uri="{FF2B5EF4-FFF2-40B4-BE49-F238E27FC236}">
                <a16:creationId xmlns:a16="http://schemas.microsoft.com/office/drawing/2014/main" id="{9675ACC0-FCE0-40BB-A783-D0D41CD2649F}"/>
              </a:ext>
            </a:extLst>
          </p:cNvPr>
          <p:cNvSpPr/>
          <p:nvPr/>
        </p:nvSpPr>
        <p:spPr>
          <a:xfrm>
            <a:off x="900417" y="2556489"/>
            <a:ext cx="13577583" cy="769441"/>
          </a:xfrm>
          <a:prstGeom prst="rect">
            <a:avLst/>
          </a:prstGeom>
          <a:noFill/>
          <a:ln w="57150" cmpd="dbl"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fr-FR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4400" b="1" dirty="0">
                <a:solidFill>
                  <a:srgbClr val="13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BIỂU THỨC TỌA ĐỘ CỦA PHÉP VỊ TỰ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F5045A8E-456E-4038-BA86-BCE4BFFD9B7D}"/>
                  </a:ext>
                </a:extLst>
              </p:cNvPr>
              <p:cNvSpPr/>
              <p:nvPr/>
            </p:nvSpPr>
            <p:spPr>
              <a:xfrm>
                <a:off x="1295400" y="5436930"/>
                <a:ext cx="22860000" cy="1602683"/>
              </a:xfrm>
              <a:prstGeom prst="rect">
                <a:avLst/>
              </a:prstGeom>
              <a:noFill/>
              <a:ln w="57150" cmpd="dbl">
                <a:noFill/>
              </a:ln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r>
                  <a:rPr lang="en-US" sz="4400" dirty="0">
                    <a:sym typeface="Wingdings 2" panose="05020102010507070707" pitchFamily="18" charset="2"/>
                  </a:rPr>
                  <a:t></a:t>
                </a:r>
                <a:r>
                  <a:rPr lang="vi-VN" sz="4400" b="1" i="1" dirty="0">
                    <a:latin typeface="Times New Roman" pitchFamily="18" charset="0"/>
                    <a:cs typeface="Times New Roman" pitchFamily="18" charset="0"/>
                  </a:rPr>
                  <a:t>Nếu phép vị tự tâm I, tỉ số k biến điểm M(x;y) thành điểm M’ (x’;y’) thì </a:t>
                </a:r>
                <a14:m>
                  <m:oMath xmlns:m="http://schemas.openxmlformats.org/officeDocument/2006/math">
                    <m:r>
                      <a:rPr lang="vi-VN" altLang="vi-VN" sz="4400" b="1" i="1" dirty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begChr m:val="{"/>
                        <m:endChr m:val=""/>
                        <m:ctrlPr>
                          <a:rPr lang="en-US" altLang="vi-VN" sz="44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altLang="vi-VN" sz="4400" i="1" dirty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sSup>
                              <m:sSupPr>
                                <m:ctrlPr>
                                  <a:rPr lang="vi-VN" altLang="vi-VN" sz="4400" i="1" dirty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vi-VN" altLang="vi-VN" sz="4400" i="1" dirty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vi-VN" altLang="vi-VN" sz="4400" i="1" dirty="0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lang="vi-VN" altLang="vi-VN" sz="4400" i="1" dirty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vi-VN" altLang="vi-VN" sz="4400" i="1" dirty="0">
                                <a:latin typeface="Cambria Math" panose="02040503050406030204" pitchFamily="18" charset="0"/>
                              </a:rPr>
                              <m:t>𝑘𝑥</m:t>
                            </m:r>
                            <m:r>
                              <a:rPr lang="vi-VN" altLang="vi-VN" sz="4400" i="1" dirty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d>
                              <m:dPr>
                                <m:ctrlPr>
                                  <a:rPr lang="vi-VN" altLang="vi-VN" sz="4400" i="1" dirty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vi-VN" altLang="vi-VN" sz="4400" i="1" dirty="0">
                                    <a:latin typeface="Cambria Math" panose="02040503050406030204" pitchFamily="18" charset="0"/>
                                  </a:rPr>
                                  <m:t>1−</m:t>
                                </m:r>
                                <m:r>
                                  <a:rPr lang="vi-VN" altLang="vi-VN" sz="4400" i="1" dirty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</m:d>
                            <m:sSub>
                              <m:sSubPr>
                                <m:ctrlPr>
                                  <a:rPr lang="en-US" altLang="vi-VN" sz="4400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vi-VN" altLang="vi-VN" sz="4400" i="1" dirty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vi-VN" altLang="vi-VN" sz="4400" i="1" dirty="0">
                                    <a:latin typeface="Cambria Math" panose="02040503050406030204" pitchFamily="18" charset="0"/>
                                  </a:rPr>
                                  <m:t>𝐼</m:t>
                                </m:r>
                              </m:sub>
                            </m:sSub>
                          </m:e>
                          <m:e>
                            <m:sSup>
                              <m:sSupPr>
                                <m:ctrlPr>
                                  <a:rPr lang="vi-VN" altLang="vi-VN" sz="4400" i="1" dirty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vi-VN" sz="4400" i="1" dirty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p>
                                <m:r>
                                  <a:rPr lang="vi-VN" altLang="vi-VN" sz="4400" i="1" dirty="0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lang="vi-VN" altLang="vi-VN" sz="4400" i="1" dirty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vi-VN" altLang="vi-VN" sz="4400" i="1" dirty="0">
                                <a:latin typeface="Cambria Math" panose="02040503050406030204" pitchFamily="18" charset="0"/>
                              </a:rPr>
                              <m:t>𝑘𝑦</m:t>
                            </m:r>
                            <m:r>
                              <a:rPr lang="vi-VN" altLang="vi-VN" sz="4400" i="1" dirty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d>
                              <m:dPr>
                                <m:ctrlPr>
                                  <a:rPr lang="vi-VN" altLang="vi-VN" sz="4400" i="1" dirty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vi-VN" altLang="vi-VN" sz="4400" i="1" dirty="0">
                                    <a:latin typeface="Cambria Math" panose="02040503050406030204" pitchFamily="18" charset="0"/>
                                  </a:rPr>
                                  <m:t>1−</m:t>
                                </m:r>
                                <m:r>
                                  <a:rPr lang="vi-VN" altLang="vi-VN" sz="4400" i="1" dirty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</m:d>
                            <m:sSub>
                              <m:sSubPr>
                                <m:ctrlPr>
                                  <a:rPr lang="en-US" altLang="vi-VN" sz="4400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vi-VN" altLang="vi-VN" sz="4400" i="1" dirty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vi-VN" altLang="vi-VN" sz="4400" i="1" dirty="0">
                                    <a:latin typeface="Cambria Math" panose="02040503050406030204" pitchFamily="18" charset="0"/>
                                  </a:rPr>
                                  <m:t>𝐼</m:t>
                                </m:r>
                              </m:sub>
                            </m:sSub>
                          </m:e>
                        </m:eqArr>
                      </m:e>
                    </m:d>
                  </m:oMath>
                </a14:m>
                <a:endParaRPr lang="vi-VN" sz="4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F5045A8E-456E-4038-BA86-BCE4BFFD9B7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5400" y="5436930"/>
                <a:ext cx="22860000" cy="1602683"/>
              </a:xfrm>
              <a:prstGeom prst="rect">
                <a:avLst/>
              </a:prstGeom>
              <a:blipFill>
                <a:blip r:embed="rId3"/>
                <a:stretch>
                  <a:fillRect l="-1093"/>
                </a:stretch>
              </a:blipFill>
              <a:ln w="57150" cmpd="dbl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5669C35E-56B8-490F-881D-81D7599F236D}"/>
                  </a:ext>
                </a:extLst>
              </p:cNvPr>
              <p:cNvSpPr/>
              <p:nvPr/>
            </p:nvSpPr>
            <p:spPr>
              <a:xfrm>
                <a:off x="1032034" y="3483845"/>
                <a:ext cx="20721905" cy="1602683"/>
              </a:xfrm>
              <a:prstGeom prst="rect">
                <a:avLst/>
              </a:prstGeom>
              <a:noFill/>
              <a:ln w="57150" cmpd="dbl">
                <a:noFill/>
              </a:ln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r>
                  <a:rPr lang="en-US" sz="4400" dirty="0">
                    <a:sym typeface="Wingdings 2" panose="05020102010507070707" pitchFamily="18" charset="2"/>
                  </a:rPr>
                  <a:t> </a:t>
                </a:r>
                <a:r>
                  <a:rPr lang="vi-VN" sz="4400" b="1" i="1" dirty="0">
                    <a:latin typeface="Times New Roman" pitchFamily="18" charset="0"/>
                    <a:cs typeface="Times New Roman" pitchFamily="18" charset="0"/>
                  </a:rPr>
                  <a:t>Nếu phép vị tự tâm O, tỉ số k biến điểm M(x;y) thành điểm M’ (x’;y’) thì </a:t>
                </a:r>
                <a14:m>
                  <m:oMath xmlns:m="http://schemas.openxmlformats.org/officeDocument/2006/math">
                    <m:r>
                      <a:rPr lang="vi-VN" altLang="vi-VN" sz="4400" b="1" i="1" dirty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begChr m:val="{"/>
                        <m:endChr m:val=""/>
                        <m:ctrlPr>
                          <a:rPr lang="en-US" altLang="vi-VN" sz="44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altLang="vi-VN" sz="4400" i="1" dirty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sSup>
                              <m:sSupPr>
                                <m:ctrlPr>
                                  <a:rPr lang="vi-VN" altLang="vi-VN" sz="4400" i="1" dirty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vi-VN" altLang="vi-VN" sz="4400" i="1" dirty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vi-VN" altLang="vi-VN" sz="4400" i="1" dirty="0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lang="vi-VN" altLang="vi-VN" sz="4400" i="1" dirty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vi-VN" altLang="vi-VN" sz="4400" i="1" dirty="0">
                                <a:latin typeface="Cambria Math" panose="02040503050406030204" pitchFamily="18" charset="0"/>
                              </a:rPr>
                              <m:t>𝑘𝑥</m:t>
                            </m:r>
                          </m:e>
                          <m:e>
                            <m:sSup>
                              <m:sSupPr>
                                <m:ctrlPr>
                                  <a:rPr lang="vi-VN" altLang="vi-VN" sz="4400" i="1" dirty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vi-VN" altLang="vi-VN" sz="4400" i="1" dirty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p>
                                <m:r>
                                  <a:rPr lang="vi-VN" altLang="vi-VN" sz="4400" i="1" dirty="0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lang="vi-VN" altLang="vi-VN" sz="4400" i="1" dirty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vi-VN" altLang="vi-VN" sz="4400" i="1" dirty="0">
                                <a:latin typeface="Cambria Math" panose="02040503050406030204" pitchFamily="18" charset="0"/>
                              </a:rPr>
                              <m:t>𝑘𝑦</m:t>
                            </m:r>
                          </m:e>
                        </m:eqArr>
                      </m:e>
                    </m:d>
                  </m:oMath>
                </a14:m>
                <a:endParaRPr lang="vi-VN" sz="4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5669C35E-56B8-490F-881D-81D7599F236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2034" y="3483845"/>
                <a:ext cx="20721905" cy="1602683"/>
              </a:xfrm>
              <a:prstGeom prst="rect">
                <a:avLst/>
              </a:prstGeom>
              <a:blipFill>
                <a:blip r:embed="rId4"/>
                <a:stretch>
                  <a:fillRect l="-1176"/>
                </a:stretch>
              </a:blipFill>
              <a:ln w="57150" cmpd="dbl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7D85FD25-FEC2-4CED-9555-DF4C9472B60E}"/>
              </a:ext>
            </a:extLst>
          </p:cNvPr>
          <p:cNvSpPr/>
          <p:nvPr/>
        </p:nvSpPr>
        <p:spPr>
          <a:xfrm>
            <a:off x="917144" y="3231940"/>
            <a:ext cx="23084087" cy="2014112"/>
          </a:xfrm>
          <a:prstGeom prst="roundRect">
            <a:avLst/>
          </a:prstGeom>
          <a:noFill/>
          <a:ln w="28575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745AFCDA-F341-4512-9326-A80ABAE5B661}"/>
              </a:ext>
            </a:extLst>
          </p:cNvPr>
          <p:cNvSpPr/>
          <p:nvPr/>
        </p:nvSpPr>
        <p:spPr>
          <a:xfrm>
            <a:off x="900417" y="5559443"/>
            <a:ext cx="23084087" cy="2014112"/>
          </a:xfrm>
          <a:prstGeom prst="roundRect">
            <a:avLst/>
          </a:prstGeom>
          <a:noFill/>
          <a:ln w="28575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084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23" grpId="0"/>
      <p:bldP spid="18" grpId="0" animBg="1"/>
      <p:bldP spid="1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26"/>
          <p:cNvGrpSpPr/>
          <p:nvPr/>
        </p:nvGrpSpPr>
        <p:grpSpPr>
          <a:xfrm>
            <a:off x="611108" y="1447800"/>
            <a:ext cx="16305292" cy="907192"/>
            <a:chOff x="7459670" y="7543799"/>
            <a:chExt cx="26934318" cy="907311"/>
          </a:xfrm>
        </p:grpSpPr>
        <p:sp>
          <p:nvSpPr>
            <p:cNvPr id="44" name="TextBox 43"/>
            <p:cNvSpPr txBox="1"/>
            <p:nvPr/>
          </p:nvSpPr>
          <p:spPr>
            <a:xfrm>
              <a:off x="8993186" y="7620004"/>
              <a:ext cx="25400802" cy="8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BIỂU THỨC TỌA ĐỘ CỦA PHÉP VỊ TỰ</a:t>
              </a:r>
            </a:p>
          </p:txBody>
        </p:sp>
        <p:grpSp>
          <p:nvGrpSpPr>
            <p:cNvPr id="46" name="Group 27"/>
            <p:cNvGrpSpPr/>
            <p:nvPr/>
          </p:nvGrpSpPr>
          <p:grpSpPr>
            <a:xfrm>
              <a:off x="7459670" y="7543799"/>
              <a:ext cx="1388306" cy="872846"/>
              <a:chOff x="7459669" y="7543800"/>
              <a:chExt cx="1388306" cy="872846"/>
            </a:xfrm>
          </p:grpSpPr>
          <p:sp>
            <p:nvSpPr>
              <p:cNvPr id="47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48" name="Group 29"/>
              <p:cNvGrpSpPr/>
              <p:nvPr/>
            </p:nvGrpSpPr>
            <p:grpSpPr>
              <a:xfrm>
                <a:off x="7469187" y="7640053"/>
                <a:ext cx="1378788" cy="776593"/>
                <a:chOff x="7469187" y="7640053"/>
                <a:chExt cx="1378788" cy="776593"/>
              </a:xfrm>
            </p:grpSpPr>
            <p:sp>
              <p:nvSpPr>
                <p:cNvPr id="49" name="Round Same Side Corner Rectangle 48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0" name="TextBox 49"/>
                <p:cNvSpPr txBox="1"/>
                <p:nvPr/>
              </p:nvSpPr>
              <p:spPr>
                <a:xfrm>
                  <a:off x="7478449" y="7640053"/>
                  <a:ext cx="1369526" cy="75415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b="1" dirty="0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III</a:t>
                  </a:r>
                </a:p>
              </p:txBody>
            </p:sp>
          </p:grp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301BF300-5089-4910-94AA-5DE995988AB6}"/>
                  </a:ext>
                </a:extLst>
              </p:cNvPr>
              <p:cNvSpPr txBox="1"/>
              <p:nvPr/>
            </p:nvSpPr>
            <p:spPr>
              <a:xfrm>
                <a:off x="445331" y="3059813"/>
                <a:ext cx="24059856" cy="86330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yo-NG" sz="4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Trong </a:t>
                </a:r>
                <a:r>
                  <a:rPr lang="en-US" sz="4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14:m>
                  <m:oMath xmlns:m="http://schemas.openxmlformats.org/officeDocument/2006/math">
                    <m:r>
                      <a:rPr lang="en-US" sz="4400" b="1" i="0" dirty="0" smtClean="0">
                        <a:latin typeface="Cambria Math" panose="02040503050406030204" pitchFamily="18" charset="0"/>
                      </a:rPr>
                      <m:t>ặ</m:t>
                    </m:r>
                    <m:r>
                      <a:rPr lang="en-US" sz="4400" b="1" i="0" dirty="0" smtClean="0">
                        <a:latin typeface="Cambria Math" panose="02040503050406030204" pitchFamily="18" charset="0"/>
                      </a:rPr>
                      <m:t>𝐭</m:t>
                    </m:r>
                    <m:r>
                      <a:rPr lang="en-US" sz="4400" b="1" i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4400" b="1" i="0" dirty="0" smtClean="0">
                        <a:latin typeface="Cambria Math" panose="02040503050406030204" pitchFamily="18" charset="0"/>
                      </a:rPr>
                      <m:t>𝐩𝐡</m:t>
                    </m:r>
                    <m:r>
                      <a:rPr lang="en-US" sz="4400" b="1" i="0" dirty="0" smtClean="0">
                        <a:latin typeface="Cambria Math" panose="02040503050406030204" pitchFamily="18" charset="0"/>
                      </a:rPr>
                      <m:t>ẳ</m:t>
                    </m:r>
                    <m:r>
                      <a:rPr lang="en-US" sz="4400" b="1" i="0" dirty="0" smtClean="0">
                        <a:latin typeface="Cambria Math" panose="02040503050406030204" pitchFamily="18" charset="0"/>
                      </a:rPr>
                      <m:t>𝐧𝐠</m:t>
                    </m:r>
                    <m:r>
                      <a:rPr lang="en-US" sz="4400" b="1" i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4400" b="1" i="0" dirty="0" smtClean="0">
                        <a:latin typeface="Cambria Math" panose="02040503050406030204" pitchFamily="18" charset="0"/>
                      </a:rPr>
                      <m:t>𝐭</m:t>
                    </m:r>
                    <m:r>
                      <a:rPr lang="en-US" sz="4400" b="1" i="0" dirty="0" smtClean="0">
                        <a:latin typeface="Cambria Math" panose="02040503050406030204" pitchFamily="18" charset="0"/>
                      </a:rPr>
                      <m:t>ọ</m:t>
                    </m:r>
                    <m:r>
                      <a:rPr lang="en-US" sz="4400" b="1" i="0" dirty="0" smtClean="0">
                        <a:latin typeface="Cambria Math" panose="02040503050406030204" pitchFamily="18" charset="0"/>
                      </a:rPr>
                      <m:t>𝐚</m:t>
                    </m:r>
                    <m:r>
                      <a:rPr lang="en-US" sz="4400" b="1" i="0" dirty="0" smtClean="0">
                        <a:latin typeface="Cambria Math" panose="02040503050406030204" pitchFamily="18" charset="0"/>
                      </a:rPr>
                      <m:t> độ </m:t>
                    </m:r>
                    <m:r>
                      <a:rPr lang="yo-NG" sz="4400" b="1" i="0">
                        <a:latin typeface="Cambria Math" panose="02040503050406030204" pitchFamily="18" charset="0"/>
                      </a:rPr>
                      <m:t>𝐎𝐱𝐲</m:t>
                    </m:r>
                  </m:oMath>
                </a14:m>
                <a:r>
                  <a:rPr lang="yo-NG" sz="4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cho </a:t>
                </a:r>
                <a14:m>
                  <m:oMath xmlns:m="http://schemas.openxmlformats.org/officeDocument/2006/math">
                    <m:r>
                      <a:rPr lang="vi-VN" sz="4400" b="1" i="1" dirty="0">
                        <a:latin typeface="Cambria Math" panose="02040503050406030204" pitchFamily="18" charset="0"/>
                        <a:cs typeface="Times New Roman" pitchFamily="18" charset="0"/>
                      </a:rPr>
                      <m:t>𝑴</m:t>
                    </m:r>
                    <m:d>
                      <m:dPr>
                        <m:ctrlPr>
                          <a:rPr lang="vi-VN" sz="4400" b="1" i="1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sz="4400" b="1" i="1" dirty="0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𝟏</m:t>
                        </m:r>
                        <m:r>
                          <a:rPr lang="vi-VN" sz="4400" b="1" i="1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;</m:t>
                        </m:r>
                        <m:r>
                          <a:rPr lang="en-US" sz="4400" b="1" i="1" dirty="0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𝟑</m:t>
                        </m:r>
                      </m:e>
                    </m:d>
                    <m:r>
                      <a:rPr lang="en-US" sz="4400" b="1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; </m:t>
                    </m:r>
                    <m:r>
                      <a:rPr lang="vi-VN" sz="4400" b="1" i="1" dirty="0">
                        <a:latin typeface="Cambria Math" panose="02040503050406030204" pitchFamily="18" charset="0"/>
                        <a:cs typeface="Times New Roman" pitchFamily="18" charset="0"/>
                      </a:rPr>
                      <m:t> </m:t>
                    </m:r>
                  </m:oMath>
                </a14:m>
                <a:r>
                  <a:rPr lang="vi-VN" sz="4400" b="1" i="1" dirty="0">
                    <a:latin typeface="Times New Roman" pitchFamily="18" charset="0"/>
                    <a:cs typeface="Times New Roman" pitchFamily="18" charset="0"/>
                  </a:rPr>
                  <a:t>đường thẳng </a:t>
                </a:r>
                <a14:m>
                  <m:oMath xmlns:m="http://schemas.openxmlformats.org/officeDocument/2006/math">
                    <m:r>
                      <a:rPr lang="vi-VN" sz="4400" b="1" i="1" dirty="0">
                        <a:latin typeface="Cambria Math" panose="02040503050406030204" pitchFamily="18" charset="0"/>
                        <a:cs typeface="Times New Roman" pitchFamily="18" charset="0"/>
                      </a:rPr>
                      <m:t>𝒅</m:t>
                    </m:r>
                    <m:r>
                      <a:rPr lang="vi-VN" sz="4400" b="1" i="1" dirty="0">
                        <a:latin typeface="Cambria Math" panose="02040503050406030204" pitchFamily="18" charset="0"/>
                        <a:cs typeface="Times New Roman" pitchFamily="18" charset="0"/>
                      </a:rPr>
                      <m:t>: </m:t>
                    </m:r>
                    <m:r>
                      <a:rPr lang="vi-VN" sz="4400" b="1" i="1" dirty="0">
                        <a:latin typeface="Cambria Math" panose="02040503050406030204" pitchFamily="18" charset="0"/>
                        <a:cs typeface="Times New Roman" pitchFamily="18" charset="0"/>
                      </a:rPr>
                      <m:t>𝒙</m:t>
                    </m:r>
                    <m:r>
                      <a:rPr lang="vi-VN" sz="4400" b="1" i="1" dirty="0">
                        <a:latin typeface="Cambria Math" panose="02040503050406030204" pitchFamily="18" charset="0"/>
                        <a:cs typeface="Times New Roman" pitchFamily="18" charset="0"/>
                      </a:rPr>
                      <m:t>−</m:t>
                    </m:r>
                    <m:r>
                      <a:rPr lang="en-US" sz="4400" b="1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𝟐</m:t>
                    </m:r>
                    <m:r>
                      <a:rPr lang="vi-VN" sz="4400" b="1" i="1" dirty="0">
                        <a:latin typeface="Cambria Math" panose="02040503050406030204" pitchFamily="18" charset="0"/>
                        <a:cs typeface="Times New Roman" pitchFamily="18" charset="0"/>
                      </a:rPr>
                      <m:t>𝒚</m:t>
                    </m:r>
                    <m:r>
                      <a:rPr lang="vi-VN" sz="4400" b="1" i="1" dirty="0">
                        <a:latin typeface="Cambria Math" panose="02040503050406030204" pitchFamily="18" charset="0"/>
                        <a:cs typeface="Times New Roman" pitchFamily="18" charset="0"/>
                      </a:rPr>
                      <m:t>+</m:t>
                    </m:r>
                    <m:r>
                      <a:rPr lang="en-US" sz="4400" b="1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𝟓</m:t>
                    </m:r>
                    <m:r>
                      <a:rPr lang="vi-VN" sz="4400" b="1" i="1" dirty="0">
                        <a:latin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r>
                      <a:rPr lang="vi-VN" sz="4400" b="1" i="1" dirty="0">
                        <a:latin typeface="Cambria Math" panose="02040503050406030204" pitchFamily="18" charset="0"/>
                        <a:cs typeface="Times New Roman" pitchFamily="18" charset="0"/>
                      </a:rPr>
                      <m:t>𝟎</m:t>
                    </m:r>
                    <m:r>
                      <a:rPr lang="vi-VN" sz="4400" b="1" i="1" dirty="0">
                        <a:latin typeface="Cambria Math" panose="02040503050406030204" pitchFamily="18" charset="0"/>
                        <a:cs typeface="Times New Roman" pitchFamily="18" charset="0"/>
                      </a:rPr>
                      <m:t> </m:t>
                    </m:r>
                  </m:oMath>
                </a14:m>
                <a:r>
                  <a:rPr lang="en-US" sz="4400" b="1" i="1" dirty="0">
                    <a:latin typeface="Times New Roman" pitchFamily="18" charset="0"/>
                    <a:cs typeface="Times New Roman" pitchFamily="18" charset="0"/>
                  </a:rPr>
                  <a:t>và </a:t>
                </a:r>
                <a:r>
                  <a:rPr lang="vi-VN" sz="4400" b="1" i="1" dirty="0">
                    <a:latin typeface="Times New Roman" pitchFamily="18" charset="0"/>
                    <a:cs typeface="Times New Roman" pitchFamily="18" charset="0"/>
                  </a:rPr>
                  <a:t>đường tròn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sz="4400" b="1" i="1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vi-VN" sz="4400" b="1" i="1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𝑪</m:t>
                        </m:r>
                      </m:e>
                    </m:d>
                    <m:r>
                      <a:rPr lang="vi-VN" sz="4400" b="1" i="1" dirty="0">
                        <a:latin typeface="Cambria Math" panose="02040503050406030204" pitchFamily="18" charset="0"/>
                        <a:cs typeface="Times New Roman" pitchFamily="18" charset="0"/>
                      </a:rPr>
                      <m:t>: </m:t>
                    </m:r>
                    <m:sSup>
                      <m:sSupPr>
                        <m:ctrlPr>
                          <a:rPr lang="vi-VN" sz="4400" b="1" i="1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vi-VN" sz="4400" b="1" i="1" dirty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dPr>
                          <m:e>
                            <m:r>
                              <a:rPr lang="vi-VN" sz="4400" b="1" i="1" dirty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𝒙</m:t>
                            </m:r>
                            <m:r>
                              <a:rPr lang="vi-VN" sz="4400" b="1" i="1" dirty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−</m:t>
                            </m:r>
                            <m:r>
                              <a:rPr lang="vi-VN" sz="4400" b="1" i="1" dirty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𝟑</m:t>
                            </m:r>
                          </m:e>
                        </m:d>
                      </m:e>
                      <m:sup>
                        <m:r>
                          <a:rPr lang="vi-VN" sz="4400" b="1" i="1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𝟐</m:t>
                        </m:r>
                      </m:sup>
                    </m:sSup>
                    <m:r>
                      <a:rPr lang="vi-VN" sz="4400" b="1" i="1" dirty="0">
                        <a:latin typeface="Cambria Math" panose="02040503050406030204" pitchFamily="18" charset="0"/>
                        <a:cs typeface="Times New Roman" pitchFamily="18" charset="0"/>
                      </a:rPr>
                      <m:t>+</m:t>
                    </m:r>
                    <m:sSup>
                      <m:sSupPr>
                        <m:ctrlPr>
                          <a:rPr lang="vi-VN" sz="4400" b="1" i="1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vi-VN" sz="4400" b="1" i="1" dirty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dPr>
                          <m:e>
                            <m:r>
                              <a:rPr lang="vi-VN" sz="4400" b="1" i="1" dirty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𝒚</m:t>
                            </m:r>
                            <m:r>
                              <a:rPr lang="vi-VN" sz="4400" b="1" i="1" dirty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+</m:t>
                            </m:r>
                            <m:r>
                              <a:rPr lang="vi-VN" sz="4400" b="1" i="1" dirty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𝟏</m:t>
                            </m:r>
                          </m:e>
                        </m:d>
                      </m:e>
                      <m:sup>
                        <m:r>
                          <a:rPr lang="vi-VN" sz="4400" b="1" i="1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𝟐</m:t>
                        </m:r>
                      </m:sup>
                    </m:sSup>
                    <m:r>
                      <a:rPr lang="vi-VN" sz="4400" b="1" i="1" dirty="0">
                        <a:latin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r>
                      <a:rPr lang="vi-VN" sz="4400" b="1" i="1" dirty="0">
                        <a:latin typeface="Cambria Math" panose="02040503050406030204" pitchFamily="18" charset="0"/>
                        <a:cs typeface="Times New Roman" pitchFamily="18" charset="0"/>
                      </a:rPr>
                      <m:t>𝟒</m:t>
                    </m:r>
                  </m:oMath>
                </a14:m>
                <a:endParaRPr lang="vi-VN" sz="4400" b="1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indent="858838"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a) </a:t>
                </a:r>
                <a:r>
                  <a:rPr lang="yo-NG" sz="4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Tìm tọa độ của </a:t>
                </a:r>
                <a14:m>
                  <m:oMath xmlns:m="http://schemas.openxmlformats.org/officeDocument/2006/math">
                    <m:r>
                      <a:rPr lang="vi-VN" sz="4400" b="1" i="1" dirty="0">
                        <a:latin typeface="Cambria Math" panose="02040503050406030204" pitchFamily="18" charset="0"/>
                        <a:cs typeface="Times New Roman" pitchFamily="18" charset="0"/>
                      </a:rPr>
                      <m:t>𝑴</m:t>
                    </m:r>
                  </m:oMath>
                </a14:m>
                <a:r>
                  <a:rPr lang="en-US" sz="4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’ </a:t>
                </a:r>
                <a:r>
                  <a:rPr lang="en-US" sz="4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4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ảnh</a:t>
                </a:r>
                <a:r>
                  <a:rPr lang="en-US" sz="4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 qua </a:t>
                </a:r>
                <a:r>
                  <a:rPr lang="en-US" sz="4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phép</a:t>
                </a:r>
                <a:r>
                  <a:rPr lang="en-US" sz="4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vị</a:t>
                </a:r>
                <a:r>
                  <a:rPr lang="en-US" sz="4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tự</a:t>
                </a:r>
                <a:r>
                  <a:rPr lang="en-US" sz="4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tâm</a:t>
                </a:r>
                <a:r>
                  <a:rPr lang="en-US" sz="4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𝑨</m:t>
                    </m:r>
                    <m:d>
                      <m:dPr>
                        <m:ctrlPr>
                          <a:rPr lang="vi-VN" sz="4400" b="1" i="1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sz="4400" b="1" i="1" dirty="0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−</m:t>
                        </m:r>
                        <m:r>
                          <a:rPr lang="en-US" sz="4400" b="1" i="1" dirty="0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𝟏</m:t>
                        </m:r>
                        <m:r>
                          <a:rPr lang="en-US" sz="4400" b="1" i="1" dirty="0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;</m:t>
                        </m:r>
                        <m:r>
                          <a:rPr lang="en-US" sz="4400" b="1" i="1" dirty="0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𝟒</m:t>
                        </m:r>
                      </m:e>
                    </m:d>
                  </m:oMath>
                </a14:m>
                <a:r>
                  <a:rPr lang="en-US" sz="4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:r>
                  <a:rPr lang="en-US" sz="44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tỉ </a:t>
                </a:r>
                <a:r>
                  <a:rPr lang="en-US" sz="44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44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400" b="1" i="1" dirty="0">
                        <a:latin typeface="Cambria Math" panose="02040503050406030204" pitchFamily="18" charset="0"/>
                        <a:cs typeface="Times New Roman" pitchFamily="18" charset="0"/>
                      </a:rPr>
                      <m:t>𝒌</m:t>
                    </m:r>
                    <m:r>
                      <a:rPr lang="vi-VN" sz="4400" b="1" i="1" dirty="0">
                        <a:latin typeface="Cambria Math" panose="02040503050406030204" pitchFamily="18" charset="0"/>
                        <a:cs typeface="Times New Roman" pitchFamily="18" charset="0"/>
                      </a:rPr>
                      <m:t> = </m:t>
                    </m:r>
                    <m:r>
                      <a:rPr lang="en-US" sz="4400" b="1" i="1" dirty="0">
                        <a:latin typeface="Cambria Math" panose="02040503050406030204" pitchFamily="18" charset="0"/>
                        <a:cs typeface="Times New Roman" pitchFamily="18" charset="0"/>
                      </a:rPr>
                      <m:t>𝟐</m:t>
                    </m:r>
                  </m:oMath>
                </a14:m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indent="858838"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yo-NG" sz="4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Viết</a:t>
                </a:r>
                <a:r>
                  <a:rPr lang="en-US" sz="44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phương</a:t>
                </a:r>
                <a:r>
                  <a:rPr lang="en-US" sz="44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trình</a:t>
                </a:r>
                <a:r>
                  <a:rPr lang="en-US" sz="44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vi-VN" sz="44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đường thẳng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vi-VN" sz="4400" b="1" i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𝐝</m:t>
                        </m:r>
                      </m:e>
                      <m:sup>
                        <m:r>
                          <a:rPr lang="en-US" sz="4400" b="1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′</m:t>
                        </m:r>
                      </m:sup>
                    </m:sSup>
                    <m:r>
                      <a:rPr lang="en-US" sz="4400" b="1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𝐛𝐢</m:t>
                    </m:r>
                    <m:r>
                      <a:rPr lang="en-US" sz="4400" b="1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ế</m:t>
                    </m:r>
                    <m:r>
                      <a:rPr lang="en-US" sz="4400" b="1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𝐭</m:t>
                    </m:r>
                    <m:r>
                      <a:rPr lang="en-US" sz="4400" b="1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 </m:t>
                    </m:r>
                  </m:oMath>
                </a14:m>
                <a:r>
                  <a:rPr lang="vi-VN" sz="4400" b="1" dirty="0">
                    <a:latin typeface="Times New Roman" pitchFamily="18" charset="0"/>
                    <a:cs typeface="Times New Roman" pitchFamily="18" charset="0"/>
                  </a:rPr>
                  <a:t>đường thẳng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vi-VN" sz="4400" b="1" i="0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𝐝</m:t>
                        </m:r>
                      </m:e>
                      <m:sup>
                        <m:r>
                          <a:rPr lang="en-US" sz="4400" b="1" i="0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44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ảnh</a:t>
                </a:r>
                <a:r>
                  <a:rPr lang="en-US" sz="44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4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4400" b="1" dirty="0">
                    <a:latin typeface="Times New Roman" pitchFamily="18" charset="0"/>
                    <a:cs typeface="Times New Roman" pitchFamily="18" charset="0"/>
                  </a:rPr>
                  <a:t>đường thẳng </a:t>
                </a:r>
                <a14:m>
                  <m:oMath xmlns:m="http://schemas.openxmlformats.org/officeDocument/2006/math">
                    <m:r>
                      <a:rPr lang="en-US" sz="4400" b="1" i="0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𝐝</m:t>
                    </m:r>
                    <m:r>
                      <a:rPr lang="en-US" sz="4400" b="1" i="0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 </m:t>
                    </m:r>
                  </m:oMath>
                </a14:m>
                <a:r>
                  <a:rPr lang="en-US" sz="4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qua </a:t>
                </a:r>
                <a:r>
                  <a:rPr lang="en-US" sz="4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phép</a:t>
                </a:r>
                <a:r>
                  <a:rPr lang="en-US" sz="4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vị</a:t>
                </a:r>
                <a:r>
                  <a:rPr lang="en-US" sz="4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tự</a:t>
                </a:r>
                <a:r>
                  <a:rPr lang="en-US" sz="4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tâm</a:t>
                </a:r>
                <a:r>
                  <a:rPr lang="en-US" sz="4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dirty="0">
                        <a:latin typeface="Cambria Math" panose="02040503050406030204" pitchFamily="18" charset="0"/>
                        <a:cs typeface="Times New Roman" pitchFamily="18" charset="0"/>
                      </a:rPr>
                      <m:t>𝑨</m:t>
                    </m:r>
                    <m:d>
                      <m:dPr>
                        <m:ctrlPr>
                          <a:rPr lang="vi-VN" sz="4400" b="1" i="1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sz="4400" b="1" i="1" dirty="0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−</m:t>
                        </m:r>
                        <m:r>
                          <a:rPr lang="en-US" sz="4400" b="1" i="1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𝟏</m:t>
                        </m:r>
                        <m:r>
                          <a:rPr lang="en-US" sz="4400" b="1" i="1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;</m:t>
                        </m:r>
                        <m:r>
                          <a:rPr lang="en-US" sz="4400" b="1" i="1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𝟒</m:t>
                        </m:r>
                      </m:e>
                    </m:d>
                  </m:oMath>
                </a14:m>
                <a:r>
                  <a:rPr lang="en-US" sz="4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4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tỉ</a:t>
                </a:r>
                <a:r>
                  <a:rPr lang="en-US" sz="4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4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400" b="1" i="1" dirty="0">
                        <a:latin typeface="Cambria Math" panose="02040503050406030204" pitchFamily="18" charset="0"/>
                        <a:cs typeface="Times New Roman" pitchFamily="18" charset="0"/>
                      </a:rPr>
                      <m:t>𝒌</m:t>
                    </m:r>
                    <m:r>
                      <a:rPr lang="vi-VN" sz="4400" b="1" i="1" dirty="0">
                        <a:latin typeface="Cambria Math" panose="02040503050406030204" pitchFamily="18" charset="0"/>
                        <a:cs typeface="Times New Roman" pitchFamily="18" charset="0"/>
                      </a:rPr>
                      <m:t> = </m:t>
                    </m:r>
                    <m:r>
                      <a:rPr lang="en-US" sz="4400" b="1" i="1" dirty="0">
                        <a:latin typeface="Cambria Math" panose="02040503050406030204" pitchFamily="18" charset="0"/>
                        <a:cs typeface="Times New Roman" pitchFamily="18" charset="0"/>
                      </a:rPr>
                      <m:t>𝟐</m:t>
                    </m:r>
                  </m:oMath>
                </a14:m>
                <a:r>
                  <a:rPr lang="en-US" sz="4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indent="858838"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yo-NG" sz="4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Viết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phương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trình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vi-VN" sz="4400" b="1" dirty="0">
                    <a:latin typeface="Times New Roman" pitchFamily="18" charset="0"/>
                    <a:cs typeface="Times New Roman" pitchFamily="18" charset="0"/>
                  </a:rPr>
                  <a:t>đường 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t</a:t>
                </a:r>
                <a14:m>
                  <m:oMath xmlns:m="http://schemas.openxmlformats.org/officeDocument/2006/math">
                    <m:r>
                      <a:rPr lang="en-US" sz="4400" b="1" i="0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𝐫</m:t>
                    </m:r>
                    <m:r>
                      <a:rPr lang="en-US" sz="4400" b="1" i="0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ò</m:t>
                    </m:r>
                    <m:r>
                      <a:rPr lang="en-US" sz="4400" b="1" i="0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𝐧</m:t>
                    </m:r>
                    <m:r>
                      <a:rPr lang="en-US" sz="4400" b="1" i="0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 </m:t>
                    </m:r>
                    <m:sSup>
                      <m:sSupPr>
                        <m:ctrlPr>
                          <a:rPr lang="en-US" sz="4400" b="1" i="1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4400" b="1" i="0" dirty="0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(</m:t>
                        </m:r>
                        <m:r>
                          <a:rPr lang="en-US" sz="4400" b="1" i="0" dirty="0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𝐂</m:t>
                        </m:r>
                      </m:e>
                      <m:sup>
                        <m:r>
                          <a:rPr lang="en-US" sz="4400" b="1" i="0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′</m:t>
                        </m:r>
                      </m:sup>
                    </m:sSup>
                    <m:r>
                      <a:rPr lang="en-US" sz="4400" b="1" i="0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) </m:t>
                    </m:r>
                    <m:r>
                      <a:rPr lang="en-US" sz="4400" b="1" i="0" dirty="0">
                        <a:latin typeface="Cambria Math" panose="02040503050406030204" pitchFamily="18" charset="0"/>
                        <a:cs typeface="Times New Roman" pitchFamily="18" charset="0"/>
                      </a:rPr>
                      <m:t>𝐛𝐢</m:t>
                    </m:r>
                    <m:r>
                      <a:rPr lang="en-US" sz="4400" b="1" i="0" dirty="0">
                        <a:latin typeface="Cambria Math" panose="02040503050406030204" pitchFamily="18" charset="0"/>
                        <a:cs typeface="Times New Roman" pitchFamily="18" charset="0"/>
                      </a:rPr>
                      <m:t>ế</m:t>
                    </m:r>
                    <m:r>
                      <a:rPr lang="en-US" sz="4400" b="1" i="0" dirty="0">
                        <a:latin typeface="Cambria Math" panose="02040503050406030204" pitchFamily="18" charset="0"/>
                        <a:cs typeface="Times New Roman" pitchFamily="18" charset="0"/>
                      </a:rPr>
                      <m:t>𝐭</m:t>
                    </m:r>
                    <m:r>
                      <a:rPr lang="en-US" sz="4400" b="1" i="0" dirty="0">
                        <a:latin typeface="Cambria Math" panose="02040503050406030204" pitchFamily="18" charset="0"/>
                        <a:cs typeface="Times New Roman" pitchFamily="18" charset="0"/>
                      </a:rPr>
                      <m:t> </m:t>
                    </m:r>
                  </m:oMath>
                </a14:m>
                <a:r>
                  <a:rPr lang="vi-VN" sz="4400" b="1" dirty="0">
                    <a:latin typeface="Times New Roman" pitchFamily="18" charset="0"/>
                    <a:cs typeface="Times New Roman" pitchFamily="18" charset="0"/>
                  </a:rPr>
                  <a:t>đường 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t</a:t>
                </a:r>
                <a14:m>
                  <m:oMath xmlns:m="http://schemas.openxmlformats.org/officeDocument/2006/math">
                    <m:r>
                      <a:rPr lang="en-US" sz="4400" b="1" i="0" dirty="0">
                        <a:latin typeface="Cambria Math" panose="02040503050406030204" pitchFamily="18" charset="0"/>
                        <a:cs typeface="Times New Roman" pitchFamily="18" charset="0"/>
                      </a:rPr>
                      <m:t>𝐫</m:t>
                    </m:r>
                    <m:r>
                      <a:rPr lang="en-US" sz="4400" b="1" i="0" dirty="0">
                        <a:latin typeface="Cambria Math" panose="02040503050406030204" pitchFamily="18" charset="0"/>
                        <a:cs typeface="Times New Roman" pitchFamily="18" charset="0"/>
                      </a:rPr>
                      <m:t>ò</m:t>
                    </m:r>
                    <m:r>
                      <a:rPr lang="en-US" sz="4400" b="1" i="0" dirty="0">
                        <a:latin typeface="Cambria Math" panose="02040503050406030204" pitchFamily="18" charset="0"/>
                        <a:cs typeface="Times New Roman" pitchFamily="18" charset="0"/>
                      </a:rPr>
                      <m:t>𝐧</m:t>
                    </m:r>
                    <m:r>
                      <a:rPr lang="en-US" sz="4400" b="1" i="0" dirty="0">
                        <a:latin typeface="Cambria Math" panose="02040503050406030204" pitchFamily="18" charset="0"/>
                        <a:cs typeface="Times New Roman" pitchFamily="18" charset="0"/>
                      </a:rPr>
                      <m:t> </m:t>
                    </m:r>
                    <m:sSup>
                      <m:sSupPr>
                        <m:ctrlPr>
                          <a:rPr lang="en-US" sz="4400" b="1" i="1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4400" b="1" i="0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(</m:t>
                        </m:r>
                        <m:r>
                          <a:rPr lang="en-US" sz="4400" b="1" i="0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𝐂</m:t>
                        </m:r>
                      </m:e>
                      <m:sup>
                        <m:r>
                          <a:rPr lang="en-US" sz="4400" b="1" i="0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′</m:t>
                        </m:r>
                      </m:sup>
                    </m:sSup>
                    <m:r>
                      <a:rPr lang="en-US" sz="4400" b="1" i="0" dirty="0">
                        <a:latin typeface="Cambria Math" panose="02040503050406030204" pitchFamily="18" charset="0"/>
                        <a:cs typeface="Times New Roman" pitchFamily="18" charset="0"/>
                      </a:rPr>
                      <m:t>) </m:t>
                    </m:r>
                  </m:oMath>
                </a14:m>
                <a:r>
                  <a:rPr lang="en-US" sz="4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4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ảnh</a:t>
                </a:r>
                <a:r>
                  <a:rPr lang="en-US" sz="4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4400" b="1" dirty="0">
                    <a:latin typeface="Times New Roman" pitchFamily="18" charset="0"/>
                    <a:cs typeface="Times New Roman" pitchFamily="18" charset="0"/>
                  </a:rPr>
                  <a:t>đường 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t</a:t>
                </a:r>
                <a14:m>
                  <m:oMath xmlns:m="http://schemas.openxmlformats.org/officeDocument/2006/math">
                    <m:r>
                      <a:rPr lang="en-US" sz="4400" b="1" i="0" dirty="0">
                        <a:latin typeface="Cambria Math" panose="02040503050406030204" pitchFamily="18" charset="0"/>
                        <a:cs typeface="Times New Roman" pitchFamily="18" charset="0"/>
                      </a:rPr>
                      <m:t>𝐫</m:t>
                    </m:r>
                    <m:r>
                      <a:rPr lang="en-US" sz="4400" b="1" i="0" dirty="0">
                        <a:latin typeface="Cambria Math" panose="02040503050406030204" pitchFamily="18" charset="0"/>
                        <a:cs typeface="Times New Roman" pitchFamily="18" charset="0"/>
                      </a:rPr>
                      <m:t>ò</m:t>
                    </m:r>
                    <m:r>
                      <a:rPr lang="en-US" sz="4400" b="1" i="0" dirty="0">
                        <a:latin typeface="Cambria Math" panose="02040503050406030204" pitchFamily="18" charset="0"/>
                        <a:cs typeface="Times New Roman" pitchFamily="18" charset="0"/>
                      </a:rPr>
                      <m:t>𝐧</m:t>
                    </m:r>
                    <m:r>
                      <a:rPr lang="en-US" sz="4400" b="1" i="0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(</m:t>
                    </m:r>
                    <m:r>
                      <a:rPr lang="en-US" sz="4400" b="1" i="0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𝐂</m:t>
                    </m:r>
                    <m:r>
                      <a:rPr lang="en-US" sz="4400" b="1" i="0" dirty="0">
                        <a:latin typeface="Cambria Math" panose="02040503050406030204" pitchFamily="18" charset="0"/>
                        <a:cs typeface="Times New Roman" pitchFamily="18" charset="0"/>
                      </a:rPr>
                      <m:t>) </m:t>
                    </m:r>
                  </m:oMath>
                </a14:m>
                <a:r>
                  <a:rPr lang="en-US" sz="4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qua </a:t>
                </a:r>
                <a:r>
                  <a:rPr lang="en-US" sz="4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phép</a:t>
                </a:r>
                <a:r>
                  <a:rPr lang="en-US" sz="4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vị</a:t>
                </a:r>
                <a:r>
                  <a:rPr lang="en-US" sz="4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tự</a:t>
                </a:r>
                <a:r>
                  <a:rPr lang="en-US" sz="4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tâm</a:t>
                </a:r>
                <a:r>
                  <a:rPr lang="en-US" sz="4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𝑶</m:t>
                    </m:r>
                  </m:oMath>
                </a14:m>
                <a:r>
                  <a:rPr lang="en-US" sz="4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44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tỉ</a:t>
                </a:r>
                <a:r>
                  <a:rPr lang="en-US" sz="44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44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400" b="1" i="1" dirty="0">
                        <a:latin typeface="Cambria Math" panose="02040503050406030204" pitchFamily="18" charset="0"/>
                        <a:cs typeface="Times New Roman" pitchFamily="18" charset="0"/>
                      </a:rPr>
                      <m:t>𝒌</m:t>
                    </m:r>
                    <m:r>
                      <a:rPr lang="vi-VN" sz="4400" b="1" i="1" dirty="0">
                        <a:latin typeface="Cambria Math" panose="02040503050406030204" pitchFamily="18" charset="0"/>
                        <a:cs typeface="Times New Roman" pitchFamily="18" charset="0"/>
                      </a:rPr>
                      <m:t> = </m:t>
                    </m:r>
                    <m:r>
                      <a:rPr lang="en-US" sz="4400" b="1" i="1" dirty="0">
                        <a:latin typeface="Cambria Math" panose="02040503050406030204" pitchFamily="18" charset="0"/>
                        <a:cs typeface="Times New Roman" pitchFamily="18" charset="0"/>
                      </a:rPr>
                      <m:t>𝟐</m:t>
                    </m:r>
                  </m:oMath>
                </a14:m>
                <a:r>
                  <a:rPr lang="en-US" sz="4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sz="44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tỉ </a:t>
                </a:r>
                <a:r>
                  <a:rPr lang="en-US" sz="44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44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400" b="1" i="1" dirty="0">
                        <a:latin typeface="Cambria Math" panose="02040503050406030204" pitchFamily="18" charset="0"/>
                        <a:cs typeface="Times New Roman" pitchFamily="18" charset="0"/>
                      </a:rPr>
                      <m:t>𝒌</m:t>
                    </m:r>
                    <m:r>
                      <a:rPr lang="vi-VN" sz="4400" b="1" i="1" dirty="0">
                        <a:latin typeface="Cambria Math" panose="02040503050406030204" pitchFamily="18" charset="0"/>
                        <a:cs typeface="Times New Roman" pitchFamily="18" charset="0"/>
                      </a:rPr>
                      <m:t> = </m:t>
                    </m:r>
                    <m:r>
                      <a:rPr lang="en-US" sz="4400" b="1" i="1" dirty="0">
                        <a:latin typeface="Cambria Math" panose="02040503050406030204" pitchFamily="18" charset="0"/>
                        <a:cs typeface="Times New Roman" pitchFamily="18" charset="0"/>
                      </a:rPr>
                      <m:t>𝟐</m:t>
                    </m:r>
                  </m:oMath>
                </a14:m>
                <a:endParaRPr lang="en-US" sz="4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indent="858838">
                  <a:spcBef>
                    <a:spcPts val="600"/>
                  </a:spcBef>
                  <a:spcAft>
                    <a:spcPts val="600"/>
                  </a:spcAft>
                </a:pPr>
                <a:endParaRPr lang="en-US" sz="4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indent="858838">
                  <a:spcBef>
                    <a:spcPts val="600"/>
                  </a:spcBef>
                  <a:spcAft>
                    <a:spcPts val="600"/>
                  </a:spcAft>
                </a:pPr>
                <a:endParaRPr lang="en-US" sz="4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indent="858838">
                  <a:spcBef>
                    <a:spcPts val="600"/>
                  </a:spcBef>
                  <a:spcAft>
                    <a:spcPts val="600"/>
                  </a:spcAft>
                </a:pPr>
                <a:endParaRPr lang="en-US" sz="4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indent="858838"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yo-NG" sz="4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endParaRPr lang="en-US" sz="4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301BF300-5089-4910-94AA-5DE995988A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331" y="3059813"/>
                <a:ext cx="24059856" cy="8633069"/>
              </a:xfrm>
              <a:prstGeom prst="rect">
                <a:avLst/>
              </a:prstGeom>
              <a:blipFill>
                <a:blip r:embed="rId3"/>
                <a:stretch>
                  <a:fillRect l="-1013" t="-1412" r="-177" b="-24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>
            <a:extLst>
              <a:ext uri="{FF2B5EF4-FFF2-40B4-BE49-F238E27FC236}">
                <a16:creationId xmlns:a16="http://schemas.microsoft.com/office/drawing/2014/main" id="{0E650553-CD0D-4E8D-B84B-7AB25EC9C317}"/>
              </a:ext>
            </a:extLst>
          </p:cNvPr>
          <p:cNvSpPr txBox="1"/>
          <p:nvPr/>
        </p:nvSpPr>
        <p:spPr>
          <a:xfrm>
            <a:off x="710524" y="2298093"/>
            <a:ext cx="32911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fr-FR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VÍ DỤ: 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FD20AD5C-1578-4784-9158-09A0738DB3AF}"/>
              </a:ext>
            </a:extLst>
          </p:cNvPr>
          <p:cNvGrpSpPr/>
          <p:nvPr/>
        </p:nvGrpSpPr>
        <p:grpSpPr>
          <a:xfrm>
            <a:off x="102070" y="8382000"/>
            <a:ext cx="23836599" cy="5079392"/>
            <a:chOff x="1205494" y="6847868"/>
            <a:chExt cx="22139783" cy="6639532"/>
          </a:xfrm>
        </p:grpSpPr>
        <p:sp>
          <p:nvSpPr>
            <p:cNvPr id="21" name="Rounded Rectangle 124">
              <a:extLst>
                <a:ext uri="{FF2B5EF4-FFF2-40B4-BE49-F238E27FC236}">
                  <a16:creationId xmlns:a16="http://schemas.microsoft.com/office/drawing/2014/main" id="{62292EFF-D532-4A1F-9753-47F117E9300F}"/>
                </a:ext>
              </a:extLst>
            </p:cNvPr>
            <p:cNvSpPr/>
            <p:nvPr/>
          </p:nvSpPr>
          <p:spPr>
            <a:xfrm>
              <a:off x="1209586" y="7179457"/>
              <a:ext cx="22135691" cy="6307943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537EE27C-25F0-457D-B5E9-22E792999034}"/>
                </a:ext>
              </a:extLst>
            </p:cNvPr>
            <p:cNvGrpSpPr/>
            <p:nvPr/>
          </p:nvGrpSpPr>
          <p:grpSpPr>
            <a:xfrm>
              <a:off x="1205494" y="6847868"/>
              <a:ext cx="3322466" cy="1005776"/>
              <a:chOff x="1205494" y="6847868"/>
              <a:chExt cx="3322466" cy="1005776"/>
            </a:xfrm>
          </p:grpSpPr>
          <p:sp>
            <p:nvSpPr>
              <p:cNvPr id="28" name="Freeform 20">
                <a:extLst>
                  <a:ext uri="{FF2B5EF4-FFF2-40B4-BE49-F238E27FC236}">
                    <a16:creationId xmlns:a16="http://schemas.microsoft.com/office/drawing/2014/main" id="{7C03C9F3-FB4A-4471-8C2D-56C6E8F6AA62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5C31D56D-1811-47B9-8669-FBCDF133CEC0}"/>
                  </a:ext>
                </a:extLst>
              </p:cNvPr>
              <p:cNvSpPr txBox="1"/>
              <p:nvPr/>
            </p:nvSpPr>
            <p:spPr>
              <a:xfrm>
                <a:off x="2214493" y="6847868"/>
                <a:ext cx="2111898" cy="10057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Bài</a:t>
                </a:r>
                <a:r>
                  <a:rPr lang="en-US" sz="44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giải</a:t>
                </a:r>
                <a:endParaRPr lang="en-US" sz="44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0" name="Round Diagonal Corner Rectangle 128">
                <a:extLst>
                  <a:ext uri="{FF2B5EF4-FFF2-40B4-BE49-F238E27FC236}">
                    <a16:creationId xmlns:a16="http://schemas.microsoft.com/office/drawing/2014/main" id="{851628FC-FF09-4FF6-B35F-63DDCF55CACE}"/>
                  </a:ext>
                </a:extLst>
              </p:cNvPr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1" name="Freeform 15">
                <a:extLst>
                  <a:ext uri="{FF2B5EF4-FFF2-40B4-BE49-F238E27FC236}">
                    <a16:creationId xmlns:a16="http://schemas.microsoft.com/office/drawing/2014/main" id="{62C1756A-B821-48C3-AF11-BD023A33A89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2CC2BF53-9960-4EBA-83F4-A0D8D5F7DA72}"/>
                  </a:ext>
                </a:extLst>
              </p:cNvPr>
              <p:cNvSpPr/>
              <p:nvPr/>
            </p:nvSpPr>
            <p:spPr>
              <a:xfrm>
                <a:off x="0" y="9513129"/>
                <a:ext cx="20421600" cy="160043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indent="858838"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400" b="0" i="0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G</m:t>
                    </m:r>
                    <m:r>
                      <a:rPr lang="en-US" sz="4400" b="1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ọ</m:t>
                    </m:r>
                    <m:r>
                      <m:rPr>
                        <m:sty m:val="p"/>
                      </m:rPr>
                      <a:rPr lang="en-US" sz="4400" b="0" i="0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i</m:t>
                    </m:r>
                    <m:r>
                      <a:rPr lang="en-US" sz="4400" b="1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 </m:t>
                    </m:r>
                    <m:r>
                      <a:rPr lang="vi-VN" sz="4400" b="1" i="1" dirty="0">
                        <a:latin typeface="Cambria Math" panose="02040503050406030204" pitchFamily="18" charset="0"/>
                        <a:cs typeface="Times New Roman" pitchFamily="18" charset="0"/>
                      </a:rPr>
                      <m:t>𝑴</m:t>
                    </m:r>
                  </m:oMath>
                </a14:m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’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4400" b="0" i="1" dirty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4400" b="0" i="1" dirty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4400" b="0" i="1" dirty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sz="44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;</m:t>
                        </m:r>
                        <m:r>
                          <a:rPr lang="en-US" sz="44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𝑦</m:t>
                        </m:r>
                        <m:r>
                          <a:rPr lang="en-US" sz="44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′</m:t>
                        </m:r>
                      </m:e>
                    </m:d>
                  </m:oMath>
                </a14:m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ảnh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qua </a:t>
                </a:r>
                <a:r>
                  <a:rPr 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phép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vị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tự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tâm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dirty="0">
                        <a:latin typeface="Cambria Math" panose="02040503050406030204" pitchFamily="18" charset="0"/>
                        <a:cs typeface="Times New Roman" pitchFamily="18" charset="0"/>
                      </a:rPr>
                      <m:t>𝑨</m:t>
                    </m:r>
                    <m:d>
                      <m:dPr>
                        <m:ctrlPr>
                          <a:rPr lang="vi-VN" sz="4400" b="1" i="1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sz="4400" b="1" i="1" dirty="0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−</m:t>
                        </m:r>
                        <m:r>
                          <a:rPr lang="en-US" sz="4400" b="1" i="1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𝟏</m:t>
                        </m:r>
                        <m:r>
                          <a:rPr lang="en-US" sz="4400" b="1" i="1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;</m:t>
                        </m:r>
                        <m:r>
                          <a:rPr lang="en-US" sz="4400" b="1" i="1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𝟒</m:t>
                        </m:r>
                      </m:e>
                    </m:d>
                  </m:oMath>
                </a14:m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44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tỉ</a:t>
                </a:r>
                <a:r>
                  <a:rPr lang="en-US" sz="44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44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400" b="1" i="1" dirty="0">
                        <a:latin typeface="Cambria Math" panose="02040503050406030204" pitchFamily="18" charset="0"/>
                        <a:cs typeface="Times New Roman" pitchFamily="18" charset="0"/>
                      </a:rPr>
                      <m:t>𝒌</m:t>
                    </m:r>
                    <m:r>
                      <a:rPr lang="vi-VN" sz="4400" b="1" i="1" dirty="0">
                        <a:latin typeface="Cambria Math" panose="02040503050406030204" pitchFamily="18" charset="0"/>
                        <a:cs typeface="Times New Roman" pitchFamily="18" charset="0"/>
                      </a:rPr>
                      <m:t> = </m:t>
                    </m:r>
                    <m:r>
                      <a:rPr lang="en-US" sz="4400" b="1" i="1" dirty="0">
                        <a:latin typeface="Cambria Math" panose="02040503050406030204" pitchFamily="18" charset="0"/>
                        <a:cs typeface="Times New Roman" pitchFamily="18" charset="0"/>
                      </a:rPr>
                      <m:t>𝟐</m:t>
                    </m:r>
                  </m:oMath>
                </a14:m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indent="858838">
                  <a:spcBef>
                    <a:spcPts val="600"/>
                  </a:spcBef>
                  <a:spcAft>
                    <a:spcPts val="600"/>
                  </a:spcAft>
                </a:pPr>
                <a:endParaRPr lang="en-US" sz="4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2CC2BF53-9960-4EBA-83F4-A0D8D5F7DA7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9513129"/>
                <a:ext cx="20421600" cy="1600438"/>
              </a:xfrm>
              <a:prstGeom prst="rect">
                <a:avLst/>
              </a:prstGeom>
              <a:blipFill>
                <a:blip r:embed="rId4"/>
                <a:stretch>
                  <a:fillRect t="-76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68CEBDB8-3336-4EC7-9910-4A61B97479AA}"/>
                  </a:ext>
                </a:extLst>
              </p:cNvPr>
              <p:cNvSpPr/>
              <p:nvPr/>
            </p:nvSpPr>
            <p:spPr>
              <a:xfrm>
                <a:off x="1480653" y="10741018"/>
                <a:ext cx="7913705" cy="16026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vi-VN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 có: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altLang="vi-VN" sz="44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altLang="vi-VN" sz="4400" i="1" dirty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sSup>
                              <m:sSupPr>
                                <m:ctrlPr>
                                  <a:rPr lang="vi-VN" altLang="vi-VN" sz="4400" i="1" dirty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vi-VN" altLang="vi-VN" sz="4400" i="1" dirty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vi-VN" altLang="vi-VN" sz="4400" i="1" dirty="0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lang="vi-VN" altLang="vi-VN" sz="4400" i="1" dirty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altLang="vi-VN" sz="4400" b="0" i="1" dirty="0" smtClean="0">
                                <a:latin typeface="Cambria Math" panose="02040503050406030204" pitchFamily="18" charset="0"/>
                              </a:rPr>
                              <m:t>2. 1</m:t>
                            </m:r>
                            <m:r>
                              <a:rPr lang="vi-VN" altLang="vi-VN" sz="4400" i="1" dirty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d>
                              <m:dPr>
                                <m:ctrlPr>
                                  <a:rPr lang="vi-VN" altLang="vi-VN" sz="4400" i="1" dirty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vi-VN" altLang="vi-VN" sz="4400" i="1" dirty="0">
                                    <a:latin typeface="Cambria Math" panose="02040503050406030204" pitchFamily="18" charset="0"/>
                                  </a:rPr>
                                  <m:t>1−</m:t>
                                </m:r>
                                <m:r>
                                  <a:rPr lang="en-US" altLang="vi-VN" sz="4400" b="0" i="1" dirty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d>
                            <m:r>
                              <a:rPr lang="en-US" altLang="vi-VN" sz="4400" b="0" i="1" dirty="0" smtClean="0">
                                <a:latin typeface="Cambria Math" panose="02040503050406030204" pitchFamily="18" charset="0"/>
                              </a:rPr>
                              <m:t>.(−1)</m:t>
                            </m:r>
                          </m:e>
                          <m:e>
                            <m:sSup>
                              <m:sSupPr>
                                <m:ctrlPr>
                                  <a:rPr lang="vi-VN" altLang="vi-VN" sz="4400" i="1" dirty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vi-VN" sz="4400" i="1" dirty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p>
                                <m:r>
                                  <a:rPr lang="vi-VN" altLang="vi-VN" sz="4400" i="1" dirty="0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lang="vi-VN" altLang="vi-VN" sz="4400" i="1" dirty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altLang="vi-VN" sz="4400" b="0" i="1" dirty="0" smtClean="0">
                                <a:latin typeface="Cambria Math" panose="02040503050406030204" pitchFamily="18" charset="0"/>
                              </a:rPr>
                              <m:t>2.3</m:t>
                            </m:r>
                            <m:r>
                              <a:rPr lang="vi-VN" altLang="vi-VN" sz="4400" i="1" dirty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d>
                              <m:dPr>
                                <m:ctrlPr>
                                  <a:rPr lang="vi-VN" altLang="vi-VN" sz="4400" i="1" dirty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vi-VN" altLang="vi-VN" sz="4400" i="1" dirty="0">
                                    <a:latin typeface="Cambria Math" panose="02040503050406030204" pitchFamily="18" charset="0"/>
                                  </a:rPr>
                                  <m:t>1−</m:t>
                                </m:r>
                                <m:r>
                                  <a:rPr lang="en-US" altLang="vi-VN" sz="4400" b="0" i="1" dirty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d>
                            <m:r>
                              <a:rPr lang="en-US" altLang="vi-VN" sz="4400" b="0" i="1" dirty="0" smtClean="0">
                                <a:latin typeface="Cambria Math" panose="02040503050406030204" pitchFamily="18" charset="0"/>
                              </a:rPr>
                              <m:t>.4</m:t>
                            </m:r>
                          </m:e>
                        </m:eqArr>
                      </m:e>
                    </m:d>
                  </m:oMath>
                </a14:m>
                <a:endParaRPr lang="en-US" sz="4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68CEBDB8-3336-4EC7-9910-4A61B97479A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0653" y="10741018"/>
                <a:ext cx="7913705" cy="1602683"/>
              </a:xfrm>
              <a:prstGeom prst="rect">
                <a:avLst/>
              </a:prstGeom>
              <a:blipFill>
                <a:blip r:embed="rId5"/>
                <a:stretch>
                  <a:fillRect l="-31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3D1EE848-4673-4F2D-9F09-721DE2694E78}"/>
                  </a:ext>
                </a:extLst>
              </p:cNvPr>
              <p:cNvSpPr/>
              <p:nvPr/>
            </p:nvSpPr>
            <p:spPr>
              <a:xfrm>
                <a:off x="9660430" y="10702039"/>
                <a:ext cx="3006529" cy="16026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vi-VN" sz="440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⟺</m:t>
                      </m:r>
                      <m:d>
                        <m:dPr>
                          <m:begChr m:val="{"/>
                          <m:endChr m:val=""/>
                          <m:ctrlPr>
                            <a:rPr lang="en-US" altLang="vi-VN" sz="44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vi-VN" sz="4400" i="1" dirty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p>
                                <m:sSupPr>
                                  <m:ctrlPr>
                                    <a:rPr lang="vi-VN" altLang="vi-VN" sz="44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vi-VN" altLang="vi-VN" sz="4400" i="1" dirty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vi-VN" altLang="vi-VN" sz="4400" i="1" dirty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vi-VN" altLang="vi-VN" sz="4400" i="1" dirty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altLang="vi-VN" sz="4400" b="0" i="1" dirty="0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e>
                              <m:sSup>
                                <m:sSupPr>
                                  <m:ctrlPr>
                                    <a:rPr lang="vi-VN" altLang="vi-VN" sz="44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vi-VN" sz="4400" i="1" dirty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p>
                                  <m:r>
                                    <a:rPr lang="vi-VN" altLang="vi-VN" sz="4400" i="1" dirty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vi-VN" altLang="vi-VN" sz="4400" i="1" dirty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altLang="vi-VN" sz="4400" b="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4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3D1EE848-4673-4F2D-9F09-721DE2694E7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60430" y="10702039"/>
                <a:ext cx="3006529" cy="160268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82E955CE-20D3-48EE-9956-0A5FF9B0E906}"/>
                  </a:ext>
                </a:extLst>
              </p:cNvPr>
              <p:cNvSpPr/>
              <p:nvPr/>
            </p:nvSpPr>
            <p:spPr>
              <a:xfrm>
                <a:off x="1335301" y="12472074"/>
                <a:ext cx="3504228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vi-VN" sz="4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𝑽</m:t>
                      </m:r>
                      <m:r>
                        <a:rPr lang="en-US" altLang="vi-VN" sz="4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ậ</m:t>
                      </m:r>
                      <m:r>
                        <a:rPr lang="en-US" altLang="vi-VN" sz="4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𝒚</m:t>
                      </m:r>
                      <m:r>
                        <a:rPr lang="en-US" altLang="vi-VN" sz="4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vi-VN" sz="4400" b="1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𝑴</m:t>
                      </m:r>
                      <m:r>
                        <m:rPr>
                          <m:nor/>
                        </m:rPr>
                        <a:rPr lang="en-US" sz="44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’</m:t>
                      </m:r>
                      <m:d>
                        <m:dPr>
                          <m:ctrlPr>
                            <a:rPr lang="en-US" sz="44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sz="44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𝟑</m:t>
                          </m:r>
                          <m:r>
                            <a:rPr lang="en-US" sz="44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;</m:t>
                          </m:r>
                          <m:r>
                            <a:rPr lang="en-US" sz="44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𝟐</m:t>
                          </m:r>
                        </m:e>
                      </m:d>
                    </m:oMath>
                  </m:oMathPara>
                </a14:m>
                <a:endParaRPr lang="en-US" sz="4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82E955CE-20D3-48EE-9956-0A5FF9B0E90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5301" y="12472074"/>
                <a:ext cx="3504228" cy="76944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59684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32" grpId="0"/>
      <p:bldP spid="34" grpId="0"/>
      <p:bldP spid="23" grpId="0"/>
      <p:bldP spid="2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26"/>
          <p:cNvGrpSpPr/>
          <p:nvPr/>
        </p:nvGrpSpPr>
        <p:grpSpPr>
          <a:xfrm>
            <a:off x="611108" y="1447800"/>
            <a:ext cx="16305292" cy="907192"/>
            <a:chOff x="7459670" y="7543799"/>
            <a:chExt cx="26934318" cy="907311"/>
          </a:xfrm>
        </p:grpSpPr>
        <p:sp>
          <p:nvSpPr>
            <p:cNvPr id="44" name="TextBox 43"/>
            <p:cNvSpPr txBox="1"/>
            <p:nvPr/>
          </p:nvSpPr>
          <p:spPr>
            <a:xfrm>
              <a:off x="8993186" y="7620004"/>
              <a:ext cx="25400802" cy="8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BIỂU THỨC TỌA ĐỘ CỦA PHÉP VỊ TỰ</a:t>
              </a:r>
            </a:p>
          </p:txBody>
        </p:sp>
        <p:grpSp>
          <p:nvGrpSpPr>
            <p:cNvPr id="46" name="Group 27"/>
            <p:cNvGrpSpPr/>
            <p:nvPr/>
          </p:nvGrpSpPr>
          <p:grpSpPr>
            <a:xfrm>
              <a:off x="7459670" y="7543799"/>
              <a:ext cx="1388306" cy="872846"/>
              <a:chOff x="7459669" y="7543800"/>
              <a:chExt cx="1388306" cy="872846"/>
            </a:xfrm>
          </p:grpSpPr>
          <p:sp>
            <p:nvSpPr>
              <p:cNvPr id="47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48" name="Group 29"/>
              <p:cNvGrpSpPr/>
              <p:nvPr/>
            </p:nvGrpSpPr>
            <p:grpSpPr>
              <a:xfrm>
                <a:off x="7469187" y="7640053"/>
                <a:ext cx="1378788" cy="776593"/>
                <a:chOff x="7469187" y="7640053"/>
                <a:chExt cx="1378788" cy="776593"/>
              </a:xfrm>
            </p:grpSpPr>
            <p:sp>
              <p:nvSpPr>
                <p:cNvPr id="49" name="Round Same Side Corner Rectangle 48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0" name="TextBox 49"/>
                <p:cNvSpPr txBox="1"/>
                <p:nvPr/>
              </p:nvSpPr>
              <p:spPr>
                <a:xfrm>
                  <a:off x="7478449" y="7640053"/>
                  <a:ext cx="1369526" cy="75415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b="1" dirty="0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III</a:t>
                  </a:r>
                </a:p>
              </p:txBody>
            </p:sp>
          </p:grp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301BF300-5089-4910-94AA-5DE995988AB6}"/>
                  </a:ext>
                </a:extLst>
              </p:cNvPr>
              <p:cNvSpPr txBox="1"/>
              <p:nvPr/>
            </p:nvSpPr>
            <p:spPr>
              <a:xfrm>
                <a:off x="578987" y="2858228"/>
                <a:ext cx="24059856" cy="22928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yo-NG" sz="4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Trong </a:t>
                </a:r>
                <a:r>
                  <a:rPr lang="en-US" sz="4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14:m>
                  <m:oMath xmlns:m="http://schemas.openxmlformats.org/officeDocument/2006/math">
                    <m:r>
                      <a:rPr lang="en-US" sz="4400" b="1" i="0" dirty="0" smtClean="0">
                        <a:latin typeface="Cambria Math" panose="02040503050406030204" pitchFamily="18" charset="0"/>
                      </a:rPr>
                      <m:t>ặ</m:t>
                    </m:r>
                    <m:r>
                      <a:rPr lang="en-US" sz="4400" b="1" i="0" dirty="0" smtClean="0">
                        <a:latin typeface="Cambria Math" panose="02040503050406030204" pitchFamily="18" charset="0"/>
                      </a:rPr>
                      <m:t>𝐭</m:t>
                    </m:r>
                    <m:r>
                      <a:rPr lang="en-US" sz="4400" b="1" i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4400" b="1" i="0" dirty="0" smtClean="0">
                        <a:latin typeface="Cambria Math" panose="02040503050406030204" pitchFamily="18" charset="0"/>
                      </a:rPr>
                      <m:t>𝐩𝐡</m:t>
                    </m:r>
                    <m:r>
                      <a:rPr lang="en-US" sz="4400" b="1" i="0" dirty="0" smtClean="0">
                        <a:latin typeface="Cambria Math" panose="02040503050406030204" pitchFamily="18" charset="0"/>
                      </a:rPr>
                      <m:t>ẳ</m:t>
                    </m:r>
                    <m:r>
                      <a:rPr lang="en-US" sz="4400" b="1" i="0" dirty="0" smtClean="0">
                        <a:latin typeface="Cambria Math" panose="02040503050406030204" pitchFamily="18" charset="0"/>
                      </a:rPr>
                      <m:t>𝐧𝐠</m:t>
                    </m:r>
                    <m:r>
                      <a:rPr lang="en-US" sz="4400" b="1" i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4400" b="1" i="0" dirty="0" smtClean="0">
                        <a:latin typeface="Cambria Math" panose="02040503050406030204" pitchFamily="18" charset="0"/>
                      </a:rPr>
                      <m:t>𝐭</m:t>
                    </m:r>
                    <m:r>
                      <a:rPr lang="en-US" sz="4400" b="1" i="0" dirty="0" smtClean="0">
                        <a:latin typeface="Cambria Math" panose="02040503050406030204" pitchFamily="18" charset="0"/>
                      </a:rPr>
                      <m:t>ọ</m:t>
                    </m:r>
                    <m:r>
                      <a:rPr lang="en-US" sz="4400" b="1" i="0" dirty="0" smtClean="0">
                        <a:latin typeface="Cambria Math" panose="02040503050406030204" pitchFamily="18" charset="0"/>
                      </a:rPr>
                      <m:t>𝐚</m:t>
                    </m:r>
                    <m:r>
                      <a:rPr lang="en-US" sz="4400" b="1" i="0" dirty="0" smtClean="0">
                        <a:latin typeface="Cambria Math" panose="02040503050406030204" pitchFamily="18" charset="0"/>
                      </a:rPr>
                      <m:t> độ </m:t>
                    </m:r>
                    <m:r>
                      <a:rPr lang="yo-NG" sz="4400" b="1" i="0">
                        <a:latin typeface="Cambria Math" panose="02040503050406030204" pitchFamily="18" charset="0"/>
                      </a:rPr>
                      <m:t>𝐎𝐱𝐲</m:t>
                    </m:r>
                  </m:oMath>
                </a14:m>
                <a:r>
                  <a:rPr lang="yo-NG" sz="4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cho </a:t>
                </a:r>
                <a14:m>
                  <m:oMath xmlns:m="http://schemas.openxmlformats.org/officeDocument/2006/math">
                    <m:r>
                      <a:rPr lang="vi-VN" sz="4400" b="1" i="1" dirty="0">
                        <a:latin typeface="Cambria Math" panose="02040503050406030204" pitchFamily="18" charset="0"/>
                        <a:cs typeface="Times New Roman" pitchFamily="18" charset="0"/>
                      </a:rPr>
                      <m:t>𝑴</m:t>
                    </m:r>
                    <m:d>
                      <m:dPr>
                        <m:ctrlPr>
                          <a:rPr lang="vi-VN" sz="4400" b="1" i="1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sz="4400" b="1" i="1" dirty="0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𝟏</m:t>
                        </m:r>
                        <m:r>
                          <a:rPr lang="vi-VN" sz="4400" b="1" i="1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;</m:t>
                        </m:r>
                        <m:r>
                          <a:rPr lang="en-US" sz="4400" b="1" i="1" dirty="0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𝟑</m:t>
                        </m:r>
                      </m:e>
                    </m:d>
                    <m:r>
                      <a:rPr lang="en-US" sz="4400" b="1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; </m:t>
                    </m:r>
                    <m:r>
                      <a:rPr lang="vi-VN" sz="4400" b="1" i="1" dirty="0">
                        <a:latin typeface="Cambria Math" panose="02040503050406030204" pitchFamily="18" charset="0"/>
                        <a:cs typeface="Times New Roman" pitchFamily="18" charset="0"/>
                      </a:rPr>
                      <m:t> </m:t>
                    </m:r>
                  </m:oMath>
                </a14:m>
                <a:r>
                  <a:rPr lang="vi-VN" sz="4400" b="1" i="1" dirty="0">
                    <a:latin typeface="Times New Roman" pitchFamily="18" charset="0"/>
                    <a:cs typeface="Times New Roman" pitchFamily="18" charset="0"/>
                  </a:rPr>
                  <a:t>đường thẳng </a:t>
                </a:r>
                <a14:m>
                  <m:oMath xmlns:m="http://schemas.openxmlformats.org/officeDocument/2006/math">
                    <m:r>
                      <a:rPr lang="vi-VN" sz="4400" b="1" i="1" dirty="0">
                        <a:latin typeface="Cambria Math" panose="02040503050406030204" pitchFamily="18" charset="0"/>
                        <a:cs typeface="Times New Roman" pitchFamily="18" charset="0"/>
                      </a:rPr>
                      <m:t>𝒅</m:t>
                    </m:r>
                    <m:r>
                      <a:rPr lang="vi-VN" sz="4400" b="1" i="1" dirty="0">
                        <a:latin typeface="Cambria Math" panose="02040503050406030204" pitchFamily="18" charset="0"/>
                        <a:cs typeface="Times New Roman" pitchFamily="18" charset="0"/>
                      </a:rPr>
                      <m:t>: </m:t>
                    </m:r>
                    <m:r>
                      <a:rPr lang="vi-VN" sz="4400" b="1" i="1" dirty="0">
                        <a:latin typeface="Cambria Math" panose="02040503050406030204" pitchFamily="18" charset="0"/>
                        <a:cs typeface="Times New Roman" pitchFamily="18" charset="0"/>
                      </a:rPr>
                      <m:t>𝒙</m:t>
                    </m:r>
                    <m:r>
                      <a:rPr lang="vi-VN" sz="4400" b="1" i="1" dirty="0">
                        <a:latin typeface="Cambria Math" panose="02040503050406030204" pitchFamily="18" charset="0"/>
                        <a:cs typeface="Times New Roman" pitchFamily="18" charset="0"/>
                      </a:rPr>
                      <m:t>−</m:t>
                    </m:r>
                    <m:r>
                      <a:rPr lang="en-US" sz="4400" b="1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𝟐</m:t>
                    </m:r>
                    <m:r>
                      <a:rPr lang="vi-VN" sz="4400" b="1" i="1" dirty="0">
                        <a:latin typeface="Cambria Math" panose="02040503050406030204" pitchFamily="18" charset="0"/>
                        <a:cs typeface="Times New Roman" pitchFamily="18" charset="0"/>
                      </a:rPr>
                      <m:t>𝒚</m:t>
                    </m:r>
                    <m:r>
                      <a:rPr lang="vi-VN" sz="4400" b="1" i="1" dirty="0">
                        <a:latin typeface="Cambria Math" panose="02040503050406030204" pitchFamily="18" charset="0"/>
                        <a:cs typeface="Times New Roman" pitchFamily="18" charset="0"/>
                      </a:rPr>
                      <m:t>+</m:t>
                    </m:r>
                    <m:r>
                      <a:rPr lang="en-US" sz="4400" b="1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𝟓</m:t>
                    </m:r>
                    <m:r>
                      <a:rPr lang="vi-VN" sz="4400" b="1" i="1" dirty="0">
                        <a:latin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r>
                      <a:rPr lang="vi-VN" sz="4400" b="1" i="1" dirty="0">
                        <a:latin typeface="Cambria Math" panose="02040503050406030204" pitchFamily="18" charset="0"/>
                        <a:cs typeface="Times New Roman" pitchFamily="18" charset="0"/>
                      </a:rPr>
                      <m:t>𝟎</m:t>
                    </m:r>
                    <m:r>
                      <a:rPr lang="vi-VN" sz="4400" b="1" i="1" dirty="0">
                        <a:latin typeface="Cambria Math" panose="02040503050406030204" pitchFamily="18" charset="0"/>
                        <a:cs typeface="Times New Roman" pitchFamily="18" charset="0"/>
                      </a:rPr>
                      <m:t> </m:t>
                    </m:r>
                  </m:oMath>
                </a14:m>
                <a:r>
                  <a:rPr lang="en-US" sz="4400" b="1" i="1" dirty="0">
                    <a:latin typeface="Times New Roman" pitchFamily="18" charset="0"/>
                    <a:cs typeface="Times New Roman" pitchFamily="18" charset="0"/>
                  </a:rPr>
                  <a:t>và </a:t>
                </a:r>
                <a:r>
                  <a:rPr lang="vi-VN" sz="4400" b="1" i="1" dirty="0">
                    <a:latin typeface="Times New Roman" pitchFamily="18" charset="0"/>
                    <a:cs typeface="Times New Roman" pitchFamily="18" charset="0"/>
                  </a:rPr>
                  <a:t>đường tròn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sz="4400" b="1" i="1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vi-VN" sz="4400" b="1" i="1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𝑪</m:t>
                        </m:r>
                      </m:e>
                    </m:d>
                    <m:r>
                      <a:rPr lang="vi-VN" sz="4400" b="1" i="1" dirty="0">
                        <a:latin typeface="Cambria Math" panose="02040503050406030204" pitchFamily="18" charset="0"/>
                        <a:cs typeface="Times New Roman" pitchFamily="18" charset="0"/>
                      </a:rPr>
                      <m:t>: </m:t>
                    </m:r>
                    <m:sSup>
                      <m:sSupPr>
                        <m:ctrlPr>
                          <a:rPr lang="vi-VN" sz="4400" b="1" i="1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vi-VN" sz="4400" b="1" i="1" dirty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dPr>
                          <m:e>
                            <m:r>
                              <a:rPr lang="vi-VN" sz="4400" b="1" i="1" dirty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𝒙</m:t>
                            </m:r>
                            <m:r>
                              <a:rPr lang="vi-VN" sz="4400" b="1" i="1" dirty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−</m:t>
                            </m:r>
                            <m:r>
                              <a:rPr lang="vi-VN" sz="4400" b="1" i="1" dirty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𝟑</m:t>
                            </m:r>
                          </m:e>
                        </m:d>
                      </m:e>
                      <m:sup>
                        <m:r>
                          <a:rPr lang="vi-VN" sz="4400" b="1" i="1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𝟐</m:t>
                        </m:r>
                      </m:sup>
                    </m:sSup>
                    <m:r>
                      <a:rPr lang="vi-VN" sz="4400" b="1" i="1" dirty="0">
                        <a:latin typeface="Cambria Math" panose="02040503050406030204" pitchFamily="18" charset="0"/>
                        <a:cs typeface="Times New Roman" pitchFamily="18" charset="0"/>
                      </a:rPr>
                      <m:t>+</m:t>
                    </m:r>
                    <m:sSup>
                      <m:sSupPr>
                        <m:ctrlPr>
                          <a:rPr lang="vi-VN" sz="4400" b="1" i="1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vi-VN" sz="4400" b="1" i="1" dirty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dPr>
                          <m:e>
                            <m:r>
                              <a:rPr lang="vi-VN" sz="4400" b="1" i="1" dirty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𝒚</m:t>
                            </m:r>
                            <m:r>
                              <a:rPr lang="vi-VN" sz="4400" b="1" i="1" dirty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+</m:t>
                            </m:r>
                            <m:r>
                              <a:rPr lang="vi-VN" sz="4400" b="1" i="1" dirty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𝟏</m:t>
                            </m:r>
                          </m:e>
                        </m:d>
                      </m:e>
                      <m:sup>
                        <m:r>
                          <a:rPr lang="vi-VN" sz="4400" b="1" i="1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𝟐</m:t>
                        </m:r>
                      </m:sup>
                    </m:sSup>
                    <m:r>
                      <a:rPr lang="vi-VN" sz="4400" b="1" i="1" dirty="0">
                        <a:latin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r>
                      <a:rPr lang="vi-VN" sz="4400" b="1" i="1" dirty="0">
                        <a:latin typeface="Cambria Math" panose="02040503050406030204" pitchFamily="18" charset="0"/>
                        <a:cs typeface="Times New Roman" pitchFamily="18" charset="0"/>
                      </a:rPr>
                      <m:t>𝟒</m:t>
                    </m:r>
                  </m:oMath>
                </a14:m>
                <a:endParaRPr lang="vi-VN" sz="4400" b="1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indent="858838">
                  <a:spcBef>
                    <a:spcPts val="600"/>
                  </a:spcBef>
                  <a:spcAft>
                    <a:spcPts val="600"/>
                  </a:spcAft>
                </a:pPr>
                <a:endParaRPr lang="en-US" sz="4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301BF300-5089-4910-94AA-5DE995988A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8987" y="2858228"/>
                <a:ext cx="24059856" cy="2292872"/>
              </a:xfrm>
              <a:prstGeom prst="rect">
                <a:avLst/>
              </a:prstGeom>
              <a:blipFill>
                <a:blip r:embed="rId3"/>
                <a:stretch>
                  <a:fillRect l="-1039" t="-53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>
            <a:extLst>
              <a:ext uri="{FF2B5EF4-FFF2-40B4-BE49-F238E27FC236}">
                <a16:creationId xmlns:a16="http://schemas.microsoft.com/office/drawing/2014/main" id="{0E650553-CD0D-4E8D-B84B-7AB25EC9C317}"/>
              </a:ext>
            </a:extLst>
          </p:cNvPr>
          <p:cNvSpPr txBox="1"/>
          <p:nvPr/>
        </p:nvSpPr>
        <p:spPr>
          <a:xfrm>
            <a:off x="710524" y="2298093"/>
            <a:ext cx="340753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fr-FR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VÍ DỤ: 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FD20AD5C-1578-4784-9158-09A0738DB3AF}"/>
              </a:ext>
            </a:extLst>
          </p:cNvPr>
          <p:cNvGrpSpPr/>
          <p:nvPr/>
        </p:nvGrpSpPr>
        <p:grpSpPr>
          <a:xfrm>
            <a:off x="640372" y="4392807"/>
            <a:ext cx="23836599" cy="8915400"/>
            <a:chOff x="1205494" y="6947472"/>
            <a:chExt cx="22139783" cy="6539928"/>
          </a:xfrm>
        </p:grpSpPr>
        <p:sp>
          <p:nvSpPr>
            <p:cNvPr id="21" name="Rounded Rectangle 124">
              <a:extLst>
                <a:ext uri="{FF2B5EF4-FFF2-40B4-BE49-F238E27FC236}">
                  <a16:creationId xmlns:a16="http://schemas.microsoft.com/office/drawing/2014/main" id="{62292EFF-D532-4A1F-9753-47F117E9300F}"/>
                </a:ext>
              </a:extLst>
            </p:cNvPr>
            <p:cNvSpPr/>
            <p:nvPr/>
          </p:nvSpPr>
          <p:spPr>
            <a:xfrm>
              <a:off x="1209586" y="7179457"/>
              <a:ext cx="22135691" cy="6307943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537EE27C-25F0-457D-B5E9-22E792999034}"/>
                </a:ext>
              </a:extLst>
            </p:cNvPr>
            <p:cNvGrpSpPr/>
            <p:nvPr/>
          </p:nvGrpSpPr>
          <p:grpSpPr>
            <a:xfrm>
              <a:off x="1205494" y="6947472"/>
              <a:ext cx="3322466" cy="782727"/>
              <a:chOff x="1205494" y="6947472"/>
              <a:chExt cx="3322466" cy="782727"/>
            </a:xfrm>
          </p:grpSpPr>
          <p:sp>
            <p:nvSpPr>
              <p:cNvPr id="28" name="Freeform 20">
                <a:extLst>
                  <a:ext uri="{FF2B5EF4-FFF2-40B4-BE49-F238E27FC236}">
                    <a16:creationId xmlns:a16="http://schemas.microsoft.com/office/drawing/2014/main" id="{7C03C9F3-FB4A-4471-8C2D-56C6E8F6AA62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5C31D56D-1811-47B9-8669-FBCDF133CEC0}"/>
                  </a:ext>
                </a:extLst>
              </p:cNvPr>
              <p:cNvSpPr txBox="1"/>
              <p:nvPr/>
            </p:nvSpPr>
            <p:spPr>
              <a:xfrm>
                <a:off x="2147887" y="7023099"/>
                <a:ext cx="2111898" cy="5644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Bài</a:t>
                </a:r>
                <a:r>
                  <a:rPr lang="en-US" sz="44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giải</a:t>
                </a:r>
                <a:endParaRPr lang="en-US" sz="44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0" name="Round Diagonal Corner Rectangle 128">
                <a:extLst>
                  <a:ext uri="{FF2B5EF4-FFF2-40B4-BE49-F238E27FC236}">
                    <a16:creationId xmlns:a16="http://schemas.microsoft.com/office/drawing/2014/main" id="{851628FC-FF09-4FF6-B35F-63DDCF55CACE}"/>
                  </a:ext>
                </a:extLst>
              </p:cNvPr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1" name="Freeform 15">
                <a:extLst>
                  <a:ext uri="{FF2B5EF4-FFF2-40B4-BE49-F238E27FC236}">
                    <a16:creationId xmlns:a16="http://schemas.microsoft.com/office/drawing/2014/main" id="{62C1756A-B821-48C3-AF11-BD023A33A89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68CEBDB8-3336-4EC7-9910-4A61B97479AA}"/>
                  </a:ext>
                </a:extLst>
              </p:cNvPr>
              <p:cNvSpPr/>
              <p:nvPr/>
            </p:nvSpPr>
            <p:spPr>
              <a:xfrm>
                <a:off x="1000439" y="6992796"/>
                <a:ext cx="20454574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Gọi </a:t>
                </a:r>
                <a:r>
                  <a:rPr lang="vi-VN" sz="4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đường thẳng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vi-VN" sz="4400" b="1" i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𝐝</m:t>
                        </m:r>
                      </m:e>
                      <m:sup>
                        <m:r>
                          <a:rPr lang="en-US" sz="4400" b="1" i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4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ảnh</a:t>
                </a:r>
                <a:r>
                  <a:rPr lang="en-US" sz="4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4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đường thẳng </a:t>
                </a:r>
                <a14:m>
                  <m:oMath xmlns:m="http://schemas.openxmlformats.org/officeDocument/2006/math">
                    <m:r>
                      <a:rPr lang="en-US" sz="4400" b="1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𝒅</m:t>
                    </m:r>
                    <m:r>
                      <a:rPr lang="en-US" sz="440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 </m:t>
                    </m:r>
                  </m:oMath>
                </a14:m>
                <a:r>
                  <a:rPr lang="en-US" sz="4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qua </a:t>
                </a:r>
                <a:r>
                  <a:rPr lang="en-US" sz="4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phép</a:t>
                </a:r>
                <a:r>
                  <a:rPr lang="en-US" sz="4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vị</a:t>
                </a:r>
                <a:r>
                  <a:rPr lang="en-US" sz="4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tự</a:t>
                </a:r>
                <a:r>
                  <a:rPr lang="en-US" sz="4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tâm</a:t>
                </a:r>
                <a:r>
                  <a:rPr lang="en-US" sz="4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𝑨</m:t>
                    </m:r>
                    <m:d>
                      <m:dPr>
                        <m:ctrlPr>
                          <a:rPr lang="vi-VN" sz="44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sz="44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−</m:t>
                        </m:r>
                        <m:r>
                          <a:rPr lang="en-US" sz="44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𝟏</m:t>
                        </m:r>
                        <m:r>
                          <a:rPr lang="en-US" sz="44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;</m:t>
                        </m:r>
                        <m:r>
                          <a:rPr lang="en-US" sz="44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𝟒</m:t>
                        </m:r>
                      </m:e>
                    </m:d>
                  </m:oMath>
                </a14:m>
                <a:r>
                  <a:rPr lang="en-US" sz="4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4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tỉ</a:t>
                </a:r>
                <a:r>
                  <a:rPr lang="en-US" sz="4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4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400" b="1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𝒌</m:t>
                    </m:r>
                    <m:r>
                      <a:rPr lang="vi-VN" sz="4400" b="1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 = </m:t>
                    </m:r>
                    <m:r>
                      <a:rPr lang="en-US" sz="4400" b="1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𝟐</m:t>
                    </m:r>
                  </m:oMath>
                </a14:m>
                <a:r>
                  <a:rPr lang="en-US" sz="4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68CEBDB8-3336-4EC7-9910-4A61B97479A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0439" y="6992796"/>
                <a:ext cx="20454574" cy="769441"/>
              </a:xfrm>
              <a:prstGeom prst="rect">
                <a:avLst/>
              </a:prstGeom>
              <a:blipFill>
                <a:blip r:embed="rId4"/>
                <a:stretch>
                  <a:fillRect l="-1192" t="-15079" r="-238" b="-380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3D1EE848-4673-4F2D-9F09-721DE2694E78}"/>
                  </a:ext>
                </a:extLst>
              </p:cNvPr>
              <p:cNvSpPr/>
              <p:nvPr/>
            </p:nvSpPr>
            <p:spPr>
              <a:xfrm>
                <a:off x="6513567" y="9697420"/>
                <a:ext cx="8440196" cy="81682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vi-VN" sz="4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𝑇𝑎</m:t>
                    </m:r>
                    <m:r>
                      <a:rPr lang="en-US" altLang="vi-VN" sz="4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altLang="vi-VN" sz="4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</m:t>
                    </m:r>
                    <m:r>
                      <a:rPr lang="en-US" altLang="vi-VN" sz="4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ó :</m:t>
                    </m:r>
                    <m:sSub>
                      <m:sSubPr>
                        <m:ctrlPr>
                          <a:rPr lang="vi-VN" altLang="vi-VN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vi-VN" altLang="vi-VN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d>
                          <m:dPr>
                            <m:ctrlPr>
                              <a:rPr lang="vi-VN" altLang="vi-VN" sz="4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vi-VN" sz="4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en-US" altLang="vi-VN" sz="4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,−2</m:t>
                            </m:r>
                          </m:e>
                        </m:d>
                      </m:sub>
                    </m:sSub>
                    <m:d>
                      <m:dPr>
                        <m:ctrlPr>
                          <a:rPr lang="vi-VN" altLang="vi-VN" sz="4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altLang="vi-VN" sz="4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𝑴</m:t>
                        </m:r>
                      </m:e>
                    </m:d>
                    <m:r>
                      <a:rPr lang="vi-VN" altLang="vi-VN" sz="4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vi-VN" sz="4400" b="1" i="1" dirty="0">
                        <a:latin typeface="Cambria Math" panose="02040503050406030204" pitchFamily="18" charset="0"/>
                        <a:cs typeface="Times New Roman" pitchFamily="18" charset="0"/>
                      </a:rPr>
                      <m:t>𝑴</m:t>
                    </m:r>
                    <m:r>
                      <m:rPr>
                        <m:nor/>
                      </m:rPr>
                      <a:rPr lang="en-US" sz="4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’</m:t>
                    </m:r>
                    <m:d>
                      <m:dPr>
                        <m:ctrlPr>
                          <a:rPr lang="en-US" sz="44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44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3;2</m:t>
                        </m:r>
                      </m:e>
                    </m:d>
                  </m:oMath>
                </a14:m>
                <a:r>
                  <a:rPr lang="en-US" sz="4400" dirty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∈</m:t>
                    </m:r>
                    <m:r>
                      <a:rPr lang="en-US" sz="4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𝑑</m:t>
                    </m:r>
                    <m:r>
                      <a:rPr lang="en-US" sz="4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′</m:t>
                    </m:r>
                  </m:oMath>
                </a14:m>
                <a:endParaRPr lang="en-US" sz="4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3D1EE848-4673-4F2D-9F09-721DE2694E7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3567" y="9697420"/>
                <a:ext cx="8440196" cy="81682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82E955CE-20D3-48EE-9956-0A5FF9B0E906}"/>
                  </a:ext>
                </a:extLst>
              </p:cNvPr>
              <p:cNvSpPr/>
              <p:nvPr/>
            </p:nvSpPr>
            <p:spPr>
              <a:xfrm>
                <a:off x="1943854" y="9697420"/>
                <a:ext cx="4569713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vi-VN" sz="4400" b="0" i="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Ch</m:t>
                      </m:r>
                      <m:r>
                        <a:rPr lang="en-US" altLang="vi-VN" sz="4400" b="0" i="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ọ</m:t>
                      </m:r>
                      <m:r>
                        <m:rPr>
                          <m:sty m:val="p"/>
                        </m:rPr>
                        <a:rPr lang="en-US" altLang="vi-VN" sz="4400" b="0" i="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n</m:t>
                      </m:r>
                      <m:r>
                        <a:rPr lang="en-US" altLang="vi-VN" sz="4400" b="0" i="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vi-VN" sz="4400" b="1" i="1" dirty="0">
                          <a:latin typeface="Cambria Math" panose="02040503050406030204" pitchFamily="18" charset="0"/>
                          <a:cs typeface="Times New Roman" pitchFamily="18" charset="0"/>
                        </a:rPr>
                        <m:t>𝑴</m:t>
                      </m:r>
                      <m:d>
                        <m:dPr>
                          <m:ctrlPr>
                            <a:rPr lang="en-US" sz="4400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sz="4400" b="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  <m:r>
                            <a:rPr lang="en-US" sz="4400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;</m:t>
                          </m:r>
                          <m:r>
                            <a:rPr lang="en-US" sz="4400" b="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3</m:t>
                          </m:r>
                        </m:e>
                      </m:d>
                      <m:r>
                        <a:rPr lang="en-US" sz="440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∈</m:t>
                      </m:r>
                      <m:r>
                        <a:rPr lang="en-US" sz="44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𝑑</m:t>
                      </m:r>
                    </m:oMath>
                  </m:oMathPara>
                </a14:m>
                <a:endParaRPr lang="en-US" sz="4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82E955CE-20D3-48EE-9956-0A5FF9B0E90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3854" y="9697420"/>
                <a:ext cx="4569713" cy="76944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7DA8AE80-5463-403D-BE1C-6A35C46BEE4C}"/>
                  </a:ext>
                </a:extLst>
              </p:cNvPr>
              <p:cNvSpPr txBox="1"/>
              <p:nvPr/>
            </p:nvSpPr>
            <p:spPr>
              <a:xfrm>
                <a:off x="932481" y="5582995"/>
                <a:ext cx="22627480" cy="13234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indent="858838"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0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yo-NG" sz="40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:r>
                  <a:rPr lang="en-US" sz="4000" b="1" dirty="0" err="1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Viết</a:t>
                </a:r>
                <a:r>
                  <a:rPr lang="en-US" sz="40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phương</a:t>
                </a:r>
                <a:r>
                  <a:rPr lang="en-US" sz="40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trình</a:t>
                </a:r>
                <a:r>
                  <a:rPr lang="en-US" sz="40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4000" b="1" dirty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đường thẳng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b="1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vi-VN" sz="4000" b="1" i="0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𝐝</m:t>
                        </m:r>
                      </m:e>
                      <m:sup>
                        <m:r>
                          <a:rPr lang="en-US" sz="4000" b="1" i="0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′</m:t>
                        </m:r>
                      </m:sup>
                    </m:sSup>
                    <m:r>
                      <a:rPr lang="en-US" sz="4000" b="1" i="0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 </m:t>
                    </m:r>
                    <m:r>
                      <a:rPr lang="en-US" sz="4000" b="1" i="0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𝐛𝐢</m:t>
                    </m:r>
                    <m:r>
                      <a:rPr lang="en-US" sz="4000" b="1" i="0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ế</m:t>
                    </m:r>
                    <m:r>
                      <a:rPr lang="en-US" sz="4000" b="1" i="0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𝐭</m:t>
                    </m:r>
                    <m:r>
                      <a:rPr lang="en-US" sz="4000" b="1" i="0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 </m:t>
                    </m:r>
                  </m:oMath>
                </a14:m>
                <a:r>
                  <a:rPr lang="vi-VN" sz="4000" b="1" dirty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đường thẳng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b="1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vi-VN" sz="4000" b="1" i="0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𝐝</m:t>
                        </m:r>
                      </m:e>
                      <m:sup>
                        <m:r>
                          <a:rPr lang="en-US" sz="4000" b="1" i="0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40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40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ảnh</a:t>
                </a:r>
                <a:r>
                  <a:rPr lang="en-US" sz="40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0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4000" b="1" dirty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đường thẳng </a:t>
                </a:r>
                <a14:m>
                  <m:oMath xmlns:m="http://schemas.openxmlformats.org/officeDocument/2006/math">
                    <m:r>
                      <a:rPr lang="en-US" sz="4000" b="1" i="0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𝐝</m:t>
                    </m:r>
                    <m:r>
                      <a:rPr lang="en-US" sz="4000" b="1" i="0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 </m:t>
                    </m:r>
                  </m:oMath>
                </a14:m>
                <a:r>
                  <a:rPr lang="en-US" sz="40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qua </a:t>
                </a:r>
                <a:r>
                  <a:rPr lang="en-US" sz="4000" b="1" dirty="0" err="1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phép</a:t>
                </a:r>
                <a:r>
                  <a:rPr lang="en-US" sz="40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vị</a:t>
                </a:r>
                <a:r>
                  <a:rPr lang="en-US" sz="40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tự</a:t>
                </a:r>
                <a:r>
                  <a:rPr lang="en-US" sz="40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tâm</a:t>
                </a:r>
                <a:r>
                  <a:rPr lang="en-US" sz="40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𝑨</m:t>
                    </m:r>
                    <m:d>
                      <m:dPr>
                        <m:ctrlPr>
                          <a:rPr lang="vi-VN" sz="4000" b="1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sz="4000" b="1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−</m:t>
                        </m:r>
                        <m:r>
                          <a:rPr lang="en-US" sz="4000" b="1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𝟏</m:t>
                        </m:r>
                        <m:r>
                          <a:rPr lang="en-US" sz="4000" b="1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;</m:t>
                        </m:r>
                        <m:r>
                          <a:rPr lang="en-US" sz="4000" b="1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𝟒</m:t>
                        </m:r>
                      </m:e>
                    </m:d>
                  </m:oMath>
                </a14:m>
                <a:r>
                  <a:rPr lang="en-US" sz="40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4000" b="1" dirty="0" err="1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tỉ</a:t>
                </a:r>
                <a:r>
                  <a:rPr lang="en-US" sz="40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40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000" b="1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𝒌</m:t>
                    </m:r>
                    <m:r>
                      <a:rPr lang="vi-VN" sz="4000" b="1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 = </m:t>
                    </m:r>
                    <m:r>
                      <a:rPr lang="en-US" sz="4000" b="1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𝟐</m:t>
                    </m:r>
                  </m:oMath>
                </a14:m>
                <a:r>
                  <a:rPr lang="en-US" sz="40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7DA8AE80-5463-403D-BE1C-6A35C46BEE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481" y="5582995"/>
                <a:ext cx="22627480" cy="1323439"/>
              </a:xfrm>
              <a:prstGeom prst="rect">
                <a:avLst/>
              </a:prstGeom>
              <a:blipFill>
                <a:blip r:embed="rId7"/>
                <a:stretch>
                  <a:fillRect l="-970" t="-8295" r="-323" b="-188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824835D4-2C25-4E5F-A542-A0E69F6A3329}"/>
                  </a:ext>
                </a:extLst>
              </p:cNvPr>
              <p:cNvSpPr/>
              <p:nvPr/>
            </p:nvSpPr>
            <p:spPr>
              <a:xfrm>
                <a:off x="968844" y="8100783"/>
                <a:ext cx="21773589" cy="149944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Suy ra </a:t>
                </a:r>
                <a:r>
                  <a:rPr lang="vi-VN" sz="4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đường thẳng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vi-VN" sz="44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𝒅</m:t>
                        </m:r>
                      </m:e>
                      <m:sup>
                        <m:r>
                          <a:rPr lang="en-US" sz="44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4400" b="1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song </a:t>
                </a:r>
                <a:r>
                  <a:rPr lang="en-US" sz="4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song</a:t>
                </a:r>
                <a:r>
                  <a:rPr lang="en-US" sz="4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với</a:t>
                </a:r>
                <a:r>
                  <a:rPr lang="en-US" sz="4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4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đường thẳng </a:t>
                </a:r>
                <a14:m>
                  <m:oMath xmlns:m="http://schemas.openxmlformats.org/officeDocument/2006/math">
                    <m:r>
                      <a:rPr lang="en-US" sz="4400" b="1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𝒅</m:t>
                    </m:r>
                    <m:r>
                      <a:rPr lang="en-US" sz="44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 </m:t>
                    </m:r>
                  </m:oMath>
                </a14:m>
                <a:r>
                  <a:rPr lang="en-US" sz="4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nên</a:t>
                </a:r>
                <a:r>
                  <a:rPr lang="en-US" sz="4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4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vi-VN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đường thẳng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vi-VN" sz="4400" b="1" i="1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𝒅</m:t>
                        </m:r>
                      </m:e>
                      <m:sup>
                        <m:r>
                          <a:rPr lang="en-US" sz="4400" b="1" i="1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4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4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dạng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r>
                  <a:rPr lang="en-US" sz="4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4400" b="1" i="1" dirty="0">
                          <a:latin typeface="Cambria Math" panose="02040503050406030204" pitchFamily="18" charset="0"/>
                          <a:cs typeface="Times New Roman" pitchFamily="18" charset="0"/>
                        </a:rPr>
                        <m:t>𝒙</m:t>
                      </m:r>
                      <m:r>
                        <a:rPr lang="vi-VN" sz="4400" b="1" i="1" dirty="0">
                          <a:latin typeface="Cambria Math" panose="02040503050406030204" pitchFamily="18" charset="0"/>
                          <a:cs typeface="Times New Roman" pitchFamily="18" charset="0"/>
                        </a:rPr>
                        <m:t>−</m:t>
                      </m:r>
                      <m:r>
                        <a:rPr lang="en-US" sz="4400" b="1" i="1" dirty="0">
                          <a:latin typeface="Cambria Math" panose="02040503050406030204" pitchFamily="18" charset="0"/>
                          <a:cs typeface="Times New Roman" pitchFamily="18" charset="0"/>
                        </a:rPr>
                        <m:t>𝟐</m:t>
                      </m:r>
                      <m:r>
                        <a:rPr lang="vi-VN" sz="4400" b="1" i="1" dirty="0">
                          <a:latin typeface="Cambria Math" panose="02040503050406030204" pitchFamily="18" charset="0"/>
                          <a:cs typeface="Times New Roman" pitchFamily="18" charset="0"/>
                        </a:rPr>
                        <m:t>𝒚</m:t>
                      </m:r>
                      <m:r>
                        <a:rPr lang="vi-VN" sz="4400" b="1" i="1" dirty="0">
                          <a:latin typeface="Cambria Math" panose="02040503050406030204" pitchFamily="18" charset="0"/>
                          <a:cs typeface="Times New Roman" pitchFamily="18" charset="0"/>
                        </a:rPr>
                        <m:t>+</m:t>
                      </m:r>
                      <m:r>
                        <a:rPr lang="en-US" sz="4400" b="1" i="1" dirty="0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𝒎</m:t>
                      </m:r>
                      <m:r>
                        <a:rPr lang="vi-VN" sz="4400" b="1" i="1" dirty="0">
                          <a:latin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r>
                        <a:rPr lang="vi-VN" sz="4400" b="1" i="1" dirty="0">
                          <a:latin typeface="Cambria Math" panose="02040503050406030204" pitchFamily="18" charset="0"/>
                          <a:cs typeface="Times New Roman" pitchFamily="18" charset="0"/>
                        </a:rPr>
                        <m:t>𝟎</m:t>
                      </m:r>
                      <m:d>
                        <m:dPr>
                          <m:ctrlPr>
                            <a:rPr lang="vi-VN" sz="4400" b="1" i="1" dirty="0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sz="4400" b="1" i="1" dirty="0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𝒎</m:t>
                          </m:r>
                          <m:r>
                            <a:rPr lang="en-US" sz="4400" b="1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≠</m:t>
                          </m:r>
                          <m:r>
                            <a:rPr lang="en-US" sz="4400" b="1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𝟓</m:t>
                          </m:r>
                        </m:e>
                      </m:d>
                    </m:oMath>
                  </m:oMathPara>
                </a14:m>
                <a:endParaRPr lang="en-US" sz="4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824835D4-2C25-4E5F-A542-A0E69F6A332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8844" y="8100783"/>
                <a:ext cx="21773589" cy="1499449"/>
              </a:xfrm>
              <a:prstGeom prst="rect">
                <a:avLst/>
              </a:prstGeom>
              <a:blipFill>
                <a:blip r:embed="rId8"/>
                <a:stretch>
                  <a:fillRect l="-1148" t="-8130" r="-10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57367306-9208-4582-BAB3-83ECC51BF172}"/>
                  </a:ext>
                </a:extLst>
              </p:cNvPr>
              <p:cNvSpPr/>
              <p:nvPr/>
            </p:nvSpPr>
            <p:spPr>
              <a:xfrm>
                <a:off x="785009" y="10776995"/>
                <a:ext cx="8595623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Suy ra:</a:t>
                </a:r>
                <a14:m>
                  <m:oMath xmlns:m="http://schemas.openxmlformats.org/officeDocument/2006/math">
                    <m:r>
                      <a:rPr lang="en-US" sz="4400" b="0" i="0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 </m:t>
                    </m:r>
                    <m:r>
                      <a:rPr lang="en-US" sz="4400" b="1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𝟑</m:t>
                    </m:r>
                    <m:r>
                      <a:rPr lang="vi-VN" sz="4400" b="1" i="1" dirty="0">
                        <a:latin typeface="Cambria Math" panose="02040503050406030204" pitchFamily="18" charset="0"/>
                        <a:cs typeface="Times New Roman" pitchFamily="18" charset="0"/>
                      </a:rPr>
                      <m:t>−</m:t>
                    </m:r>
                    <m:r>
                      <a:rPr lang="en-US" sz="4400" b="1" i="1" dirty="0">
                        <a:latin typeface="Cambria Math" panose="02040503050406030204" pitchFamily="18" charset="0"/>
                        <a:cs typeface="Times New Roman" pitchFamily="18" charset="0"/>
                      </a:rPr>
                      <m:t>𝟐</m:t>
                    </m:r>
                    <m:r>
                      <a:rPr lang="en-US" sz="4400" b="1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.</m:t>
                    </m:r>
                    <m:r>
                      <a:rPr lang="en-US" sz="4400" b="1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𝟐</m:t>
                    </m:r>
                    <m:r>
                      <a:rPr lang="en-US" sz="4400" b="1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+</m:t>
                    </m:r>
                    <m:r>
                      <a:rPr lang="en-US" sz="4400" b="1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𝒎</m:t>
                    </m:r>
                    <m:r>
                      <a:rPr lang="vi-VN" sz="4400" b="1" i="1" dirty="0">
                        <a:latin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r>
                      <a:rPr lang="vi-VN" sz="4400" b="1" i="1" dirty="0">
                        <a:latin typeface="Cambria Math" panose="02040503050406030204" pitchFamily="18" charset="0"/>
                        <a:cs typeface="Times New Roman" pitchFamily="18" charset="0"/>
                      </a:rPr>
                      <m:t>𝟎</m:t>
                    </m:r>
                    <m:r>
                      <a:rPr lang="en-US" altLang="vi-VN" sz="4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⟺</m:t>
                    </m:r>
                    <m:r>
                      <a:rPr lang="en-US" sz="4400" b="1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𝒎</m:t>
                    </m:r>
                    <m:r>
                      <a:rPr lang="en-US" sz="4400" b="1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r>
                      <a:rPr lang="en-US" sz="4400" b="1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𝟏</m:t>
                    </m:r>
                  </m:oMath>
                </a14:m>
                <a:endParaRPr lang="en-US" sz="4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57367306-9208-4582-BAB3-83ECC51BF17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5009" y="10776995"/>
                <a:ext cx="8595623" cy="769441"/>
              </a:xfrm>
              <a:prstGeom prst="rect">
                <a:avLst/>
              </a:prstGeom>
              <a:blipFill>
                <a:blip r:embed="rId9"/>
                <a:stretch>
                  <a:fillRect l="-2908" t="-15873" b="-380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CC1DF88D-F79F-408D-9A64-7851513D3384}"/>
                  </a:ext>
                </a:extLst>
              </p:cNvPr>
              <p:cNvSpPr/>
              <p:nvPr/>
            </p:nvSpPr>
            <p:spPr>
              <a:xfrm>
                <a:off x="591393" y="11677597"/>
                <a:ext cx="11826699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Vậy </a:t>
                </a:r>
                <a:r>
                  <a:rPr lang="en-US" sz="4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4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4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4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đường thẳng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vi-VN" sz="44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𝒅</m:t>
                        </m:r>
                      </m:e>
                      <m:sup>
                        <m:r>
                          <a:rPr lang="en-US" sz="44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′</m:t>
                        </m:r>
                      </m:sup>
                    </m:sSup>
                    <m:r>
                      <a:rPr lang="en-US" sz="44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:</m:t>
                    </m:r>
                    <m:r>
                      <a:rPr lang="vi-VN" sz="44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𝒙</m:t>
                    </m:r>
                    <m:r>
                      <a:rPr lang="vi-VN" sz="44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−</m:t>
                    </m:r>
                    <m:r>
                      <a:rPr lang="en-US" sz="44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𝟐</m:t>
                    </m:r>
                    <m:r>
                      <a:rPr lang="vi-VN" sz="44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𝒚</m:t>
                    </m:r>
                    <m:r>
                      <a:rPr lang="en-US" sz="4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+</m:t>
                    </m:r>
                    <m:r>
                      <a:rPr lang="en-US" sz="4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𝟏</m:t>
                    </m:r>
                    <m:r>
                      <a:rPr lang="vi-VN" sz="44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r>
                      <a:rPr lang="vi-VN" sz="44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𝟎</m:t>
                    </m:r>
                  </m:oMath>
                </a14:m>
                <a:endParaRPr lang="en-US" sz="4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CC1DF88D-F79F-408D-9A64-7851513D338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393" y="11677597"/>
                <a:ext cx="11826699" cy="769441"/>
              </a:xfrm>
              <a:prstGeom prst="rect">
                <a:avLst/>
              </a:prstGeom>
              <a:blipFill>
                <a:blip r:embed="rId10"/>
                <a:stretch>
                  <a:fillRect l="-2062" t="-15873" b="-380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33887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34" grpId="0"/>
      <p:bldP spid="23" grpId="0"/>
      <p:bldP spid="24" grpId="0"/>
      <p:bldP spid="25" grpId="0"/>
      <p:bldP spid="26" grpId="0"/>
      <p:bldP spid="33" grpId="0"/>
      <p:bldP spid="3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26"/>
          <p:cNvGrpSpPr/>
          <p:nvPr/>
        </p:nvGrpSpPr>
        <p:grpSpPr>
          <a:xfrm>
            <a:off x="611108" y="1447800"/>
            <a:ext cx="16305292" cy="907192"/>
            <a:chOff x="7459670" y="7543799"/>
            <a:chExt cx="26934318" cy="907311"/>
          </a:xfrm>
        </p:grpSpPr>
        <p:sp>
          <p:nvSpPr>
            <p:cNvPr id="44" name="TextBox 43"/>
            <p:cNvSpPr txBox="1"/>
            <p:nvPr/>
          </p:nvSpPr>
          <p:spPr>
            <a:xfrm>
              <a:off x="8993186" y="7620004"/>
              <a:ext cx="25400802" cy="8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BIỂU THỨC TỌA ĐỘ CỦA PHÉP VỊ TỰ</a:t>
              </a:r>
            </a:p>
          </p:txBody>
        </p:sp>
        <p:grpSp>
          <p:nvGrpSpPr>
            <p:cNvPr id="46" name="Group 27"/>
            <p:cNvGrpSpPr/>
            <p:nvPr/>
          </p:nvGrpSpPr>
          <p:grpSpPr>
            <a:xfrm>
              <a:off x="7459670" y="7543799"/>
              <a:ext cx="1388306" cy="872846"/>
              <a:chOff x="7459669" y="7543800"/>
              <a:chExt cx="1388306" cy="872846"/>
            </a:xfrm>
          </p:grpSpPr>
          <p:sp>
            <p:nvSpPr>
              <p:cNvPr id="47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48" name="Group 29"/>
              <p:cNvGrpSpPr/>
              <p:nvPr/>
            </p:nvGrpSpPr>
            <p:grpSpPr>
              <a:xfrm>
                <a:off x="7469187" y="7640053"/>
                <a:ext cx="1378788" cy="776593"/>
                <a:chOff x="7469187" y="7640053"/>
                <a:chExt cx="1378788" cy="776593"/>
              </a:xfrm>
            </p:grpSpPr>
            <p:sp>
              <p:nvSpPr>
                <p:cNvPr id="49" name="Round Same Side Corner Rectangle 48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0" name="TextBox 49"/>
                <p:cNvSpPr txBox="1"/>
                <p:nvPr/>
              </p:nvSpPr>
              <p:spPr>
                <a:xfrm>
                  <a:off x="7478449" y="7640053"/>
                  <a:ext cx="1369526" cy="75415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b="1" dirty="0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III</a:t>
                  </a:r>
                </a:p>
              </p:txBody>
            </p:sp>
          </p:grp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301BF300-5089-4910-94AA-5DE995988AB6}"/>
                  </a:ext>
                </a:extLst>
              </p:cNvPr>
              <p:cNvSpPr txBox="1"/>
              <p:nvPr/>
            </p:nvSpPr>
            <p:spPr>
              <a:xfrm>
                <a:off x="578987" y="2858228"/>
                <a:ext cx="24059856" cy="22928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yo-NG" sz="4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Trong </a:t>
                </a:r>
                <a:r>
                  <a:rPr lang="en-US" sz="4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14:m>
                  <m:oMath xmlns:m="http://schemas.openxmlformats.org/officeDocument/2006/math">
                    <m:r>
                      <a:rPr lang="en-US" sz="4400" b="1" i="0" dirty="0" smtClean="0">
                        <a:latin typeface="Cambria Math" panose="02040503050406030204" pitchFamily="18" charset="0"/>
                      </a:rPr>
                      <m:t>ặ</m:t>
                    </m:r>
                    <m:r>
                      <a:rPr lang="en-US" sz="4400" b="1" i="0" dirty="0" smtClean="0">
                        <a:latin typeface="Cambria Math" panose="02040503050406030204" pitchFamily="18" charset="0"/>
                      </a:rPr>
                      <m:t>𝐭</m:t>
                    </m:r>
                    <m:r>
                      <a:rPr lang="en-US" sz="4400" b="1" i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4400" b="1" i="0" dirty="0" smtClean="0">
                        <a:latin typeface="Cambria Math" panose="02040503050406030204" pitchFamily="18" charset="0"/>
                      </a:rPr>
                      <m:t>𝐩𝐡</m:t>
                    </m:r>
                    <m:r>
                      <a:rPr lang="en-US" sz="4400" b="1" i="0" dirty="0" smtClean="0">
                        <a:latin typeface="Cambria Math" panose="02040503050406030204" pitchFamily="18" charset="0"/>
                      </a:rPr>
                      <m:t>ẳ</m:t>
                    </m:r>
                    <m:r>
                      <a:rPr lang="en-US" sz="4400" b="1" i="0" dirty="0" smtClean="0">
                        <a:latin typeface="Cambria Math" panose="02040503050406030204" pitchFamily="18" charset="0"/>
                      </a:rPr>
                      <m:t>𝐧𝐠</m:t>
                    </m:r>
                    <m:r>
                      <a:rPr lang="en-US" sz="4400" b="1" i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4400" b="1" i="0" dirty="0" smtClean="0">
                        <a:latin typeface="Cambria Math" panose="02040503050406030204" pitchFamily="18" charset="0"/>
                      </a:rPr>
                      <m:t>𝐭</m:t>
                    </m:r>
                    <m:r>
                      <a:rPr lang="en-US" sz="4400" b="1" i="0" dirty="0" smtClean="0">
                        <a:latin typeface="Cambria Math" panose="02040503050406030204" pitchFamily="18" charset="0"/>
                      </a:rPr>
                      <m:t>ọ</m:t>
                    </m:r>
                    <m:r>
                      <a:rPr lang="en-US" sz="4400" b="1" i="0" dirty="0" smtClean="0">
                        <a:latin typeface="Cambria Math" panose="02040503050406030204" pitchFamily="18" charset="0"/>
                      </a:rPr>
                      <m:t>𝐚</m:t>
                    </m:r>
                    <m:r>
                      <a:rPr lang="en-US" sz="4400" b="1" i="0" dirty="0" smtClean="0">
                        <a:latin typeface="Cambria Math" panose="02040503050406030204" pitchFamily="18" charset="0"/>
                      </a:rPr>
                      <m:t> độ </m:t>
                    </m:r>
                    <m:r>
                      <a:rPr lang="yo-NG" sz="4400" b="1" i="0">
                        <a:latin typeface="Cambria Math" panose="02040503050406030204" pitchFamily="18" charset="0"/>
                      </a:rPr>
                      <m:t>𝐎𝐱𝐲</m:t>
                    </m:r>
                  </m:oMath>
                </a14:m>
                <a:r>
                  <a:rPr lang="yo-NG" sz="4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cho </a:t>
                </a:r>
                <a14:m>
                  <m:oMath xmlns:m="http://schemas.openxmlformats.org/officeDocument/2006/math">
                    <m:r>
                      <a:rPr lang="vi-VN" sz="4400" b="1" i="1" dirty="0">
                        <a:latin typeface="Cambria Math" panose="02040503050406030204" pitchFamily="18" charset="0"/>
                        <a:cs typeface="Times New Roman" pitchFamily="18" charset="0"/>
                      </a:rPr>
                      <m:t>𝑴</m:t>
                    </m:r>
                    <m:d>
                      <m:dPr>
                        <m:ctrlPr>
                          <a:rPr lang="vi-VN" sz="4400" b="1" i="1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sz="4400" b="1" i="1" dirty="0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𝟏</m:t>
                        </m:r>
                        <m:r>
                          <a:rPr lang="vi-VN" sz="4400" b="1" i="1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;</m:t>
                        </m:r>
                        <m:r>
                          <a:rPr lang="en-US" sz="4400" b="1" i="1" dirty="0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𝟑</m:t>
                        </m:r>
                      </m:e>
                    </m:d>
                    <m:r>
                      <a:rPr lang="en-US" sz="4400" b="1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; </m:t>
                    </m:r>
                    <m:r>
                      <a:rPr lang="vi-VN" sz="4400" b="1" i="1" dirty="0">
                        <a:latin typeface="Cambria Math" panose="02040503050406030204" pitchFamily="18" charset="0"/>
                        <a:cs typeface="Times New Roman" pitchFamily="18" charset="0"/>
                      </a:rPr>
                      <m:t> </m:t>
                    </m:r>
                  </m:oMath>
                </a14:m>
                <a:r>
                  <a:rPr lang="vi-VN" sz="4400" b="1" i="1" dirty="0">
                    <a:latin typeface="Times New Roman" pitchFamily="18" charset="0"/>
                    <a:cs typeface="Times New Roman" pitchFamily="18" charset="0"/>
                  </a:rPr>
                  <a:t>đường thẳng </a:t>
                </a:r>
                <a14:m>
                  <m:oMath xmlns:m="http://schemas.openxmlformats.org/officeDocument/2006/math">
                    <m:r>
                      <a:rPr lang="vi-VN" sz="4400" b="1" i="1" dirty="0">
                        <a:latin typeface="Cambria Math" panose="02040503050406030204" pitchFamily="18" charset="0"/>
                        <a:cs typeface="Times New Roman" pitchFamily="18" charset="0"/>
                      </a:rPr>
                      <m:t>𝒅</m:t>
                    </m:r>
                    <m:r>
                      <a:rPr lang="vi-VN" sz="4400" b="1" i="1" dirty="0">
                        <a:latin typeface="Cambria Math" panose="02040503050406030204" pitchFamily="18" charset="0"/>
                        <a:cs typeface="Times New Roman" pitchFamily="18" charset="0"/>
                      </a:rPr>
                      <m:t>: </m:t>
                    </m:r>
                    <m:r>
                      <a:rPr lang="vi-VN" sz="4400" b="1" i="1" dirty="0">
                        <a:latin typeface="Cambria Math" panose="02040503050406030204" pitchFamily="18" charset="0"/>
                        <a:cs typeface="Times New Roman" pitchFamily="18" charset="0"/>
                      </a:rPr>
                      <m:t>𝒙</m:t>
                    </m:r>
                    <m:r>
                      <a:rPr lang="vi-VN" sz="4400" b="1" i="1" dirty="0">
                        <a:latin typeface="Cambria Math" panose="02040503050406030204" pitchFamily="18" charset="0"/>
                        <a:cs typeface="Times New Roman" pitchFamily="18" charset="0"/>
                      </a:rPr>
                      <m:t>−</m:t>
                    </m:r>
                    <m:r>
                      <a:rPr lang="en-US" sz="4400" b="1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𝟐</m:t>
                    </m:r>
                    <m:r>
                      <a:rPr lang="vi-VN" sz="4400" b="1" i="1" dirty="0">
                        <a:latin typeface="Cambria Math" panose="02040503050406030204" pitchFamily="18" charset="0"/>
                        <a:cs typeface="Times New Roman" pitchFamily="18" charset="0"/>
                      </a:rPr>
                      <m:t>𝒚</m:t>
                    </m:r>
                    <m:r>
                      <a:rPr lang="vi-VN" sz="4400" b="1" i="1" dirty="0">
                        <a:latin typeface="Cambria Math" panose="02040503050406030204" pitchFamily="18" charset="0"/>
                        <a:cs typeface="Times New Roman" pitchFamily="18" charset="0"/>
                      </a:rPr>
                      <m:t>+</m:t>
                    </m:r>
                    <m:r>
                      <a:rPr lang="en-US" sz="4400" b="1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𝟓</m:t>
                    </m:r>
                    <m:r>
                      <a:rPr lang="vi-VN" sz="4400" b="1" i="1" dirty="0">
                        <a:latin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r>
                      <a:rPr lang="vi-VN" sz="4400" b="1" i="1" dirty="0">
                        <a:latin typeface="Cambria Math" panose="02040503050406030204" pitchFamily="18" charset="0"/>
                        <a:cs typeface="Times New Roman" pitchFamily="18" charset="0"/>
                      </a:rPr>
                      <m:t>𝟎</m:t>
                    </m:r>
                    <m:r>
                      <a:rPr lang="vi-VN" sz="4400" b="1" i="1" dirty="0">
                        <a:latin typeface="Cambria Math" panose="02040503050406030204" pitchFamily="18" charset="0"/>
                        <a:cs typeface="Times New Roman" pitchFamily="18" charset="0"/>
                      </a:rPr>
                      <m:t> </m:t>
                    </m:r>
                  </m:oMath>
                </a14:m>
                <a:r>
                  <a:rPr lang="en-US" sz="4400" b="1" i="1" dirty="0">
                    <a:latin typeface="Times New Roman" pitchFamily="18" charset="0"/>
                    <a:cs typeface="Times New Roman" pitchFamily="18" charset="0"/>
                  </a:rPr>
                  <a:t>và </a:t>
                </a:r>
                <a:r>
                  <a:rPr lang="vi-VN" sz="4400" b="1" i="1" dirty="0">
                    <a:latin typeface="Times New Roman" pitchFamily="18" charset="0"/>
                    <a:cs typeface="Times New Roman" pitchFamily="18" charset="0"/>
                  </a:rPr>
                  <a:t>đường tròn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sz="4400" b="1" i="1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vi-VN" sz="4400" b="1" i="1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𝑪</m:t>
                        </m:r>
                      </m:e>
                    </m:d>
                    <m:r>
                      <a:rPr lang="vi-VN" sz="4400" b="1" i="1" dirty="0">
                        <a:latin typeface="Cambria Math" panose="02040503050406030204" pitchFamily="18" charset="0"/>
                        <a:cs typeface="Times New Roman" pitchFamily="18" charset="0"/>
                      </a:rPr>
                      <m:t>: </m:t>
                    </m:r>
                    <m:sSup>
                      <m:sSupPr>
                        <m:ctrlPr>
                          <a:rPr lang="vi-VN" sz="4400" b="1" i="1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vi-VN" sz="4400" b="1" i="1" dirty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dPr>
                          <m:e>
                            <m:r>
                              <a:rPr lang="vi-VN" sz="4400" b="1" i="1" dirty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𝒙</m:t>
                            </m:r>
                            <m:r>
                              <a:rPr lang="vi-VN" sz="4400" b="1" i="1" dirty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−</m:t>
                            </m:r>
                            <m:r>
                              <a:rPr lang="vi-VN" sz="4400" b="1" i="1" dirty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𝟑</m:t>
                            </m:r>
                          </m:e>
                        </m:d>
                      </m:e>
                      <m:sup>
                        <m:r>
                          <a:rPr lang="vi-VN" sz="4400" b="1" i="1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𝟐</m:t>
                        </m:r>
                      </m:sup>
                    </m:sSup>
                    <m:r>
                      <a:rPr lang="vi-VN" sz="4400" b="1" i="1" dirty="0">
                        <a:latin typeface="Cambria Math" panose="02040503050406030204" pitchFamily="18" charset="0"/>
                        <a:cs typeface="Times New Roman" pitchFamily="18" charset="0"/>
                      </a:rPr>
                      <m:t>+</m:t>
                    </m:r>
                    <m:sSup>
                      <m:sSupPr>
                        <m:ctrlPr>
                          <a:rPr lang="vi-VN" sz="4400" b="1" i="1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vi-VN" sz="4400" b="1" i="1" dirty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dPr>
                          <m:e>
                            <m:r>
                              <a:rPr lang="vi-VN" sz="4400" b="1" i="1" dirty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𝒚</m:t>
                            </m:r>
                            <m:r>
                              <a:rPr lang="vi-VN" sz="4400" b="1" i="1" dirty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+</m:t>
                            </m:r>
                            <m:r>
                              <a:rPr lang="vi-VN" sz="4400" b="1" i="1" dirty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𝟏</m:t>
                            </m:r>
                          </m:e>
                        </m:d>
                      </m:e>
                      <m:sup>
                        <m:r>
                          <a:rPr lang="vi-VN" sz="4400" b="1" i="1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𝟐</m:t>
                        </m:r>
                      </m:sup>
                    </m:sSup>
                    <m:r>
                      <a:rPr lang="vi-VN" sz="4400" b="1" i="1" dirty="0">
                        <a:latin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r>
                      <a:rPr lang="vi-VN" sz="4400" b="1" i="1" dirty="0">
                        <a:latin typeface="Cambria Math" panose="02040503050406030204" pitchFamily="18" charset="0"/>
                        <a:cs typeface="Times New Roman" pitchFamily="18" charset="0"/>
                      </a:rPr>
                      <m:t>𝟒</m:t>
                    </m:r>
                  </m:oMath>
                </a14:m>
                <a:endParaRPr lang="vi-VN" sz="4400" b="1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indent="858838">
                  <a:spcBef>
                    <a:spcPts val="600"/>
                  </a:spcBef>
                  <a:spcAft>
                    <a:spcPts val="600"/>
                  </a:spcAft>
                </a:pPr>
                <a:endParaRPr lang="en-US" sz="4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301BF300-5089-4910-94AA-5DE995988A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8987" y="2858228"/>
                <a:ext cx="24059856" cy="2292872"/>
              </a:xfrm>
              <a:prstGeom prst="rect">
                <a:avLst/>
              </a:prstGeom>
              <a:blipFill>
                <a:blip r:embed="rId3"/>
                <a:stretch>
                  <a:fillRect l="-1039" t="-53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>
            <a:extLst>
              <a:ext uri="{FF2B5EF4-FFF2-40B4-BE49-F238E27FC236}">
                <a16:creationId xmlns:a16="http://schemas.microsoft.com/office/drawing/2014/main" id="{0E650553-CD0D-4E8D-B84B-7AB25EC9C317}"/>
              </a:ext>
            </a:extLst>
          </p:cNvPr>
          <p:cNvSpPr txBox="1"/>
          <p:nvPr/>
        </p:nvSpPr>
        <p:spPr>
          <a:xfrm>
            <a:off x="710523" y="2298093"/>
            <a:ext cx="341397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fr-FR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VÍ DỤ: 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FD20AD5C-1578-4784-9158-09A0738DB3AF}"/>
              </a:ext>
            </a:extLst>
          </p:cNvPr>
          <p:cNvGrpSpPr/>
          <p:nvPr/>
        </p:nvGrpSpPr>
        <p:grpSpPr>
          <a:xfrm>
            <a:off x="547401" y="4482490"/>
            <a:ext cx="23836599" cy="8915400"/>
            <a:chOff x="1205494" y="6947472"/>
            <a:chExt cx="22139783" cy="6539928"/>
          </a:xfrm>
        </p:grpSpPr>
        <p:sp>
          <p:nvSpPr>
            <p:cNvPr id="21" name="Rounded Rectangle 124">
              <a:extLst>
                <a:ext uri="{FF2B5EF4-FFF2-40B4-BE49-F238E27FC236}">
                  <a16:creationId xmlns:a16="http://schemas.microsoft.com/office/drawing/2014/main" id="{62292EFF-D532-4A1F-9753-47F117E9300F}"/>
                </a:ext>
              </a:extLst>
            </p:cNvPr>
            <p:cNvSpPr/>
            <p:nvPr/>
          </p:nvSpPr>
          <p:spPr>
            <a:xfrm>
              <a:off x="1209586" y="7179457"/>
              <a:ext cx="22135691" cy="6307943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537EE27C-25F0-457D-B5E9-22E792999034}"/>
                </a:ext>
              </a:extLst>
            </p:cNvPr>
            <p:cNvGrpSpPr/>
            <p:nvPr/>
          </p:nvGrpSpPr>
          <p:grpSpPr>
            <a:xfrm>
              <a:off x="1205494" y="6947472"/>
              <a:ext cx="3322466" cy="782727"/>
              <a:chOff x="1205494" y="6947472"/>
              <a:chExt cx="3322466" cy="782727"/>
            </a:xfrm>
          </p:grpSpPr>
          <p:sp>
            <p:nvSpPr>
              <p:cNvPr id="28" name="Freeform 20">
                <a:extLst>
                  <a:ext uri="{FF2B5EF4-FFF2-40B4-BE49-F238E27FC236}">
                    <a16:creationId xmlns:a16="http://schemas.microsoft.com/office/drawing/2014/main" id="{7C03C9F3-FB4A-4471-8C2D-56C6E8F6AA62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5C31D56D-1811-47B9-8669-FBCDF133CEC0}"/>
                  </a:ext>
                </a:extLst>
              </p:cNvPr>
              <p:cNvSpPr txBox="1"/>
              <p:nvPr/>
            </p:nvSpPr>
            <p:spPr>
              <a:xfrm>
                <a:off x="2147887" y="7023099"/>
                <a:ext cx="2111898" cy="5644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Bài giải</a:t>
                </a:r>
                <a:endParaRPr lang="en-US" sz="44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0" name="Round Diagonal Corner Rectangle 128">
                <a:extLst>
                  <a:ext uri="{FF2B5EF4-FFF2-40B4-BE49-F238E27FC236}">
                    <a16:creationId xmlns:a16="http://schemas.microsoft.com/office/drawing/2014/main" id="{851628FC-FF09-4FF6-B35F-63DDCF55CACE}"/>
                  </a:ext>
                </a:extLst>
              </p:cNvPr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1" name="Freeform 15">
                <a:extLst>
                  <a:ext uri="{FF2B5EF4-FFF2-40B4-BE49-F238E27FC236}">
                    <a16:creationId xmlns:a16="http://schemas.microsoft.com/office/drawing/2014/main" id="{62C1756A-B821-48C3-AF11-BD023A33A89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68CEBDB8-3336-4EC7-9910-4A61B97479AA}"/>
                  </a:ext>
                </a:extLst>
              </p:cNvPr>
              <p:cNvSpPr/>
              <p:nvPr/>
            </p:nvSpPr>
            <p:spPr>
              <a:xfrm>
                <a:off x="1051481" y="7103388"/>
                <a:ext cx="11874789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400" dirty="0">
                    <a:latin typeface="Times New Roman" pitchFamily="18" charset="0"/>
                    <a:cs typeface="Times New Roman" pitchFamily="18" charset="0"/>
                  </a:rPr>
                  <a:t>Đ</a:t>
                </a:r>
                <a:r>
                  <a:rPr lang="vi-VN" sz="44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ường </a:t>
                </a:r>
                <a:r>
                  <a:rPr lang="en-US" sz="44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t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400" b="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r</m:t>
                    </m:r>
                    <m:r>
                      <a:rPr lang="en-US" sz="44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ò</m:t>
                    </m:r>
                    <m:r>
                      <m:rPr>
                        <m:sty m:val="p"/>
                      </m:rPr>
                      <a:rPr lang="en-US" sz="4400" b="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n</m:t>
                    </m:r>
                    <m:r>
                      <a:rPr lang="en-US" sz="44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 </m:t>
                    </m:r>
                    <m:r>
                      <a:rPr lang="en-US" sz="4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(</m:t>
                    </m:r>
                    <m:r>
                      <a:rPr lang="en-US" sz="4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𝐶</m:t>
                    </m:r>
                    <m:r>
                      <a:rPr lang="en-US" sz="44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)</m:t>
                    </m:r>
                  </m:oMath>
                </a14:m>
                <a:r>
                  <a:rPr lang="vi-VN" sz="4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 </a:t>
                </a:r>
                <a:r>
                  <a:rPr lang="en-US" sz="4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tâm</a:t>
                </a:r>
                <a14:m>
                  <m:oMath xmlns:m="http://schemas.openxmlformats.org/officeDocument/2006/math">
                    <m:r>
                      <a:rPr lang="en-US" sz="4400" b="0" i="0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 </m:t>
                    </m:r>
                    <m:r>
                      <a:rPr lang="en-US" sz="4400" b="1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𝑰</m:t>
                    </m:r>
                    <m:d>
                      <m:dPr>
                        <m:ctrlPr>
                          <a:rPr lang="en-US" sz="44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44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3;−</m:t>
                        </m:r>
                        <m:r>
                          <a:rPr lang="en-US" sz="44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en-US" sz="4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b</a:t>
                </a:r>
                <a14:m>
                  <m:oMath xmlns:m="http://schemas.openxmlformats.org/officeDocument/2006/math">
                    <m:r>
                      <a:rPr lang="en-US" sz="4400" dirty="0">
                        <a:latin typeface="Cambria Math" panose="02040503050406030204" pitchFamily="18" charset="0"/>
                        <a:cs typeface="Times New Roman" pitchFamily="18" charset="0"/>
                      </a:rPr>
                      <m:t>á</m:t>
                    </m:r>
                    <m:r>
                      <m:rPr>
                        <m:sty m:val="p"/>
                      </m:rPr>
                      <a:rPr lang="en-US" sz="4400" b="0" i="0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n</m:t>
                    </m:r>
                    <m:r>
                      <a:rPr lang="en-US" sz="4400" b="0" i="0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4400" b="0" i="0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k</m:t>
                    </m:r>
                    <m:r>
                      <a:rPr lang="en-US" sz="4400" b="1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í</m:t>
                    </m:r>
                    <m:r>
                      <m:rPr>
                        <m:sty m:val="p"/>
                      </m:rPr>
                      <a:rPr lang="en-US" sz="4400" b="0" i="0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nh</m:t>
                    </m:r>
                    <m:r>
                      <a:rPr lang="en-US" sz="4400" b="1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 </m:t>
                    </m:r>
                    <m:r>
                      <a:rPr lang="en-US" sz="4400" b="1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𝑹</m:t>
                    </m:r>
                    <m:r>
                      <a:rPr lang="vi-VN" sz="4400" b="1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= </m:t>
                    </m:r>
                    <m:r>
                      <a:rPr lang="en-US" sz="4400" b="1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𝟐</m:t>
                    </m:r>
                  </m:oMath>
                </a14:m>
                <a:r>
                  <a:rPr lang="en-US" sz="4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68CEBDB8-3336-4EC7-9910-4A61B97479A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1481" y="7103388"/>
                <a:ext cx="11874789" cy="769441"/>
              </a:xfrm>
              <a:prstGeom prst="rect">
                <a:avLst/>
              </a:prstGeom>
              <a:blipFill>
                <a:blip r:embed="rId4"/>
                <a:stretch>
                  <a:fillRect l="-2053" t="-15079" r="-1078" b="-380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3D1EE848-4673-4F2D-9F09-721DE2694E78}"/>
                  </a:ext>
                </a:extLst>
              </p:cNvPr>
              <p:cNvSpPr/>
              <p:nvPr/>
            </p:nvSpPr>
            <p:spPr>
              <a:xfrm>
                <a:off x="932481" y="9808198"/>
                <a:ext cx="7002558" cy="81682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vi-VN" sz="44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𝑇𝑎</m:t>
                      </m:r>
                      <m:r>
                        <a:rPr lang="en-US" altLang="vi-VN" sz="44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altLang="vi-VN" sz="44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</m:t>
                      </m:r>
                      <m:r>
                        <a:rPr lang="en-US" altLang="vi-VN" sz="44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ó :</m:t>
                      </m:r>
                      <m:sSub>
                        <m:sSubPr>
                          <m:ctrlPr>
                            <a:rPr lang="vi-VN" altLang="vi-VN" sz="4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vi-VN" altLang="vi-VN" sz="4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d>
                            <m:dPr>
                              <m:ctrlPr>
                                <a:rPr lang="vi-VN" altLang="vi-VN" sz="4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vi-VN" sz="4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𝑂</m:t>
                              </m:r>
                              <m:r>
                                <a:rPr lang="en-US" altLang="vi-VN" sz="4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,2</m:t>
                              </m:r>
                            </m:e>
                          </m:d>
                        </m:sub>
                      </m:sSub>
                      <m:d>
                        <m:dPr>
                          <m:ctrlPr>
                            <a:rPr lang="vi-VN" altLang="vi-VN" sz="4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vi-VN" sz="4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𝑰</m:t>
                          </m:r>
                        </m:e>
                      </m:d>
                      <m:r>
                        <a:rPr lang="vi-VN" altLang="vi-VN" sz="4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4400" b="1" i="1" dirty="0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𝑰</m:t>
                      </m:r>
                      <m:r>
                        <m:rPr>
                          <m:nor/>
                        </m:rPr>
                        <a:rPr lang="en-US" sz="4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’</m:t>
                      </m:r>
                      <m:d>
                        <m:dPr>
                          <m:ctrlPr>
                            <a:rPr lang="en-US" sz="4400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sz="4400" b="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6</m:t>
                          </m:r>
                          <m:r>
                            <a:rPr lang="en-US" sz="4400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;−2</m:t>
                          </m:r>
                        </m:e>
                      </m:d>
                    </m:oMath>
                  </m:oMathPara>
                </a14:m>
                <a:endParaRPr lang="en-US" sz="4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3D1EE848-4673-4F2D-9F09-721DE2694E7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481" y="9808198"/>
                <a:ext cx="7002558" cy="81682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7DA8AE80-5463-403D-BE1C-6A35C46BEE4C}"/>
                  </a:ext>
                </a:extLst>
              </p:cNvPr>
              <p:cNvSpPr txBox="1"/>
              <p:nvPr/>
            </p:nvSpPr>
            <p:spPr>
              <a:xfrm>
                <a:off x="932481" y="5582995"/>
                <a:ext cx="22627480" cy="13234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indent="858838"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0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yo-NG" sz="40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:r>
                  <a:rPr lang="en-US" sz="4000" b="1" dirty="0" err="1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Viết</a:t>
                </a:r>
                <a:r>
                  <a:rPr lang="en-US" sz="4000" b="1" dirty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000" b="1" dirty="0" err="1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phương</a:t>
                </a:r>
                <a:r>
                  <a:rPr lang="en-US" sz="4000" b="1" dirty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000" b="1" dirty="0" err="1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trình</a:t>
                </a:r>
                <a:r>
                  <a:rPr lang="en-US" sz="4000" b="1" dirty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vi-VN" sz="4000" b="1" dirty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đường </a:t>
                </a:r>
                <a:r>
                  <a:rPr lang="en-US" sz="4000" b="1" dirty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t</a:t>
                </a:r>
                <a14:m>
                  <m:oMath xmlns:m="http://schemas.openxmlformats.org/officeDocument/2006/math">
                    <m:r>
                      <a:rPr lang="en-US" sz="4000" b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𝐫</m:t>
                    </m:r>
                    <m:r>
                      <a:rPr lang="en-US" sz="4000" b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ò</m:t>
                    </m:r>
                    <m:r>
                      <a:rPr lang="en-US" sz="4000" b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𝐧</m:t>
                    </m:r>
                    <m:r>
                      <a:rPr lang="en-US" sz="4000" b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 </m:t>
                    </m:r>
                    <m:sSup>
                      <m:sSupPr>
                        <m:ctrlPr>
                          <a:rPr lang="en-US" sz="4000" b="1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4000" b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(</m:t>
                        </m:r>
                        <m:r>
                          <a:rPr lang="en-US" sz="4000" b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𝐂</m:t>
                        </m:r>
                      </m:e>
                      <m:sup>
                        <m:r>
                          <a:rPr lang="en-US" sz="4000" b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′</m:t>
                        </m:r>
                      </m:sup>
                    </m:sSup>
                    <m:r>
                      <a:rPr lang="en-US" sz="4000" b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) </m:t>
                    </m:r>
                    <m:r>
                      <a:rPr lang="en-US" sz="4000" b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𝐛𝐢</m:t>
                    </m:r>
                    <m:r>
                      <a:rPr lang="en-US" sz="4000" b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ế</m:t>
                    </m:r>
                    <m:r>
                      <a:rPr lang="en-US" sz="4000" b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𝐭</m:t>
                    </m:r>
                    <m:r>
                      <a:rPr lang="en-US" sz="4000" b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 </m:t>
                    </m:r>
                  </m:oMath>
                </a14:m>
                <a:r>
                  <a:rPr lang="vi-VN" sz="4000" b="1" dirty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đường </a:t>
                </a:r>
                <a:r>
                  <a:rPr lang="en-US" sz="4000" b="1" dirty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t</a:t>
                </a:r>
                <a14:m>
                  <m:oMath xmlns:m="http://schemas.openxmlformats.org/officeDocument/2006/math">
                    <m:r>
                      <a:rPr lang="en-US" sz="4000" b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𝐫</m:t>
                    </m:r>
                    <m:r>
                      <a:rPr lang="en-US" sz="4000" b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ò</m:t>
                    </m:r>
                    <m:r>
                      <a:rPr lang="en-US" sz="4000" b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𝐧</m:t>
                    </m:r>
                    <m:r>
                      <a:rPr lang="en-US" sz="4000" b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 </m:t>
                    </m:r>
                    <m:sSup>
                      <m:sSupPr>
                        <m:ctrlPr>
                          <a:rPr lang="en-US" sz="4000" b="1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4000" b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(</m:t>
                        </m:r>
                        <m:r>
                          <a:rPr lang="en-US" sz="4000" b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𝐂</m:t>
                        </m:r>
                      </m:e>
                      <m:sup>
                        <m:r>
                          <a:rPr lang="en-US" sz="4000" b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′</m:t>
                        </m:r>
                      </m:sup>
                    </m:sSup>
                    <m:r>
                      <a:rPr lang="en-US" sz="4000" b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) </m:t>
                    </m:r>
                  </m:oMath>
                </a14:m>
                <a:r>
                  <a:rPr lang="en-US" sz="4000" b="1" dirty="0" err="1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40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ảnh</a:t>
                </a:r>
                <a:r>
                  <a:rPr lang="en-US" sz="40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0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4000" b="1" dirty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đường </a:t>
                </a:r>
                <a:r>
                  <a:rPr lang="en-US" sz="4000" b="1" dirty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t</a:t>
                </a:r>
                <a14:m>
                  <m:oMath xmlns:m="http://schemas.openxmlformats.org/officeDocument/2006/math">
                    <m:r>
                      <a:rPr lang="en-US" sz="4000" b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𝐫</m:t>
                    </m:r>
                    <m:r>
                      <a:rPr lang="en-US" sz="4000" b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ò</m:t>
                    </m:r>
                    <m:r>
                      <a:rPr lang="en-US" sz="4000" b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𝐧</m:t>
                    </m:r>
                    <m:r>
                      <a:rPr lang="en-US" sz="4000" b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(</m:t>
                    </m:r>
                    <m:r>
                      <a:rPr lang="en-US" sz="4000" b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𝐂</m:t>
                    </m:r>
                    <m:r>
                      <a:rPr lang="en-US" sz="4000" b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) </m:t>
                    </m:r>
                  </m:oMath>
                </a14:m>
                <a:r>
                  <a:rPr lang="en-US" sz="40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qua </a:t>
                </a:r>
                <a:r>
                  <a:rPr lang="en-US" sz="4000" b="1" dirty="0" err="1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phép</a:t>
                </a:r>
                <a:r>
                  <a:rPr lang="en-US" sz="40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vị</a:t>
                </a:r>
                <a:r>
                  <a:rPr lang="en-US" sz="40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tự</a:t>
                </a:r>
                <a:r>
                  <a:rPr lang="en-US" sz="40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i="1" dirty="0" err="1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tâm</a:t>
                </a:r>
                <a:r>
                  <a:rPr lang="en-US" sz="40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𝑶</m:t>
                    </m:r>
                  </m:oMath>
                </a14:m>
                <a:r>
                  <a:rPr lang="en-US" sz="40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4000" b="1" i="1" dirty="0" err="1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tỉ</a:t>
                </a:r>
                <a:r>
                  <a:rPr lang="en-US" sz="4000" b="1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i="1" dirty="0" err="1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4000" b="1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000" b="1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𝒌</m:t>
                    </m:r>
                    <m:r>
                      <a:rPr lang="vi-VN" sz="4000" b="1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 = </m:t>
                    </m:r>
                    <m:r>
                      <a:rPr lang="en-US" sz="4000" b="1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𝟐</m:t>
                    </m:r>
                  </m:oMath>
                </a14:m>
                <a:r>
                  <a:rPr lang="en-US" sz="40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7DA8AE80-5463-403D-BE1C-6A35C46BEE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481" y="5582995"/>
                <a:ext cx="22627480" cy="1323439"/>
              </a:xfrm>
              <a:prstGeom prst="rect">
                <a:avLst/>
              </a:prstGeom>
              <a:blipFill>
                <a:blip r:embed="rId6"/>
                <a:stretch>
                  <a:fillRect l="-970" t="-8295" b="-188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57367306-9208-4582-BAB3-83ECC51BF172}"/>
                  </a:ext>
                </a:extLst>
              </p:cNvPr>
              <p:cNvSpPr/>
              <p:nvPr/>
            </p:nvSpPr>
            <p:spPr>
              <a:xfrm>
                <a:off x="785009" y="10776995"/>
                <a:ext cx="16560496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400" dirty="0">
                    <a:latin typeface="Times New Roman" pitchFamily="18" charset="0"/>
                    <a:cs typeface="Times New Roman" pitchFamily="18" charset="0"/>
                  </a:rPr>
                  <a:t>Đ</a:t>
                </a:r>
                <a:r>
                  <a:rPr lang="vi-VN" sz="4400" dirty="0">
                    <a:latin typeface="Times New Roman" pitchFamily="18" charset="0"/>
                    <a:cs typeface="Times New Roman" pitchFamily="18" charset="0"/>
                  </a:rPr>
                  <a:t>ường </a:t>
                </a:r>
                <a:r>
                  <a:rPr lang="en-US" sz="4400" dirty="0">
                    <a:latin typeface="Times New Roman" pitchFamily="18" charset="0"/>
                    <a:cs typeface="Times New Roman" pitchFamily="18" charset="0"/>
                  </a:rPr>
                  <a:t>t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400" dirty="0">
                        <a:latin typeface="Cambria Math" panose="02040503050406030204" pitchFamily="18" charset="0"/>
                        <a:cs typeface="Times New Roman" pitchFamily="18" charset="0"/>
                      </a:rPr>
                      <m:t>r</m:t>
                    </m:r>
                    <m:r>
                      <a:rPr lang="en-US" sz="4400" dirty="0">
                        <a:latin typeface="Cambria Math" panose="02040503050406030204" pitchFamily="18" charset="0"/>
                        <a:cs typeface="Times New Roman" pitchFamily="18" charset="0"/>
                      </a:rPr>
                      <m:t>ò</m:t>
                    </m:r>
                    <m:r>
                      <m:rPr>
                        <m:sty m:val="p"/>
                      </m:rPr>
                      <a:rPr lang="en-US" sz="4400" dirty="0">
                        <a:latin typeface="Cambria Math" panose="02040503050406030204" pitchFamily="18" charset="0"/>
                        <a:cs typeface="Times New Roman" pitchFamily="18" charset="0"/>
                      </a:rPr>
                      <m:t>n</m:t>
                    </m:r>
                    <m:r>
                      <a:rPr lang="en-US" sz="4400" dirty="0">
                        <a:latin typeface="Cambria Math" panose="02040503050406030204" pitchFamily="18" charset="0"/>
                        <a:cs typeface="Times New Roman" pitchFamily="18" charset="0"/>
                      </a:rPr>
                      <m:t> </m:t>
                    </m:r>
                    <m:sSup>
                      <m:sSupPr>
                        <m:ctrlPr>
                          <a:rPr lang="en-US" sz="4400" b="1" i="1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4400" b="1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(</m:t>
                        </m:r>
                        <m:r>
                          <a:rPr lang="en-US" sz="4400" b="1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𝐂</m:t>
                        </m:r>
                      </m:e>
                      <m:sup>
                        <m:r>
                          <a:rPr lang="en-US" sz="4400" b="1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′</m:t>
                        </m:r>
                      </m:sup>
                    </m:sSup>
                    <m:r>
                      <a:rPr lang="en-US" sz="4400" b="1" dirty="0">
                        <a:latin typeface="Cambria Math" panose="02040503050406030204" pitchFamily="18" charset="0"/>
                        <a:cs typeface="Times New Roman" pitchFamily="18" charset="0"/>
                      </a:rPr>
                      <m:t>)</m:t>
                    </m:r>
                  </m:oMath>
                </a14:m>
                <a:r>
                  <a:rPr lang="en-US" sz="4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4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tâm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dirty="0">
                        <a:latin typeface="Cambria Math" panose="02040503050406030204" pitchFamily="18" charset="0"/>
                        <a:cs typeface="Times New Roman" pitchFamily="18" charset="0"/>
                      </a:rPr>
                      <m:t>𝑰</m:t>
                    </m:r>
                    <m:r>
                      <m:rPr>
                        <m:nor/>
                      </m:rPr>
                      <a:rPr lang="en-US" sz="4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’</m:t>
                    </m:r>
                    <m:d>
                      <m:dPr>
                        <m:ctrlPr>
                          <a:rPr lang="en-US" sz="44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44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6;−2</m:t>
                        </m:r>
                      </m:e>
                    </m:d>
                    <m:r>
                      <m:rPr>
                        <m:nor/>
                      </m:rPr>
                      <a:rPr lang="en-US" sz="4400" b="0" i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, </m:t>
                    </m:r>
                    <m:r>
                      <m:rPr>
                        <m:nor/>
                      </m:rPr>
                      <a:rPr lang="en-US" sz="4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b</m:t>
                    </m:r>
                    <m:r>
                      <a:rPr lang="en-US" sz="4400" dirty="0">
                        <a:latin typeface="Cambria Math" panose="02040503050406030204" pitchFamily="18" charset="0"/>
                        <a:cs typeface="Times New Roman" pitchFamily="18" charset="0"/>
                      </a:rPr>
                      <m:t>á</m:t>
                    </m:r>
                    <m:r>
                      <m:rPr>
                        <m:sty m:val="p"/>
                      </m:rPr>
                      <a:rPr lang="en-US" sz="4400" dirty="0">
                        <a:latin typeface="Cambria Math" panose="02040503050406030204" pitchFamily="18" charset="0"/>
                        <a:cs typeface="Times New Roman" pitchFamily="18" charset="0"/>
                      </a:rPr>
                      <m:t>n</m:t>
                    </m:r>
                    <m:r>
                      <a:rPr lang="en-US" sz="4400" dirty="0">
                        <a:latin typeface="Cambria Math" panose="02040503050406030204" pitchFamily="18" charset="0"/>
                        <a:cs typeface="Times New Roman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4400" dirty="0">
                        <a:latin typeface="Cambria Math" panose="02040503050406030204" pitchFamily="18" charset="0"/>
                        <a:cs typeface="Times New Roman" pitchFamily="18" charset="0"/>
                      </a:rPr>
                      <m:t>k</m:t>
                    </m:r>
                    <m:r>
                      <a:rPr lang="en-US" sz="4400" b="1" i="1" dirty="0">
                        <a:latin typeface="Cambria Math" panose="02040503050406030204" pitchFamily="18" charset="0"/>
                        <a:cs typeface="Times New Roman" pitchFamily="18" charset="0"/>
                      </a:rPr>
                      <m:t>í</m:t>
                    </m:r>
                    <m:r>
                      <m:rPr>
                        <m:sty m:val="p"/>
                      </m:rPr>
                      <a:rPr lang="en-US" sz="4400" dirty="0">
                        <a:latin typeface="Cambria Math" panose="02040503050406030204" pitchFamily="18" charset="0"/>
                        <a:cs typeface="Times New Roman" pitchFamily="18" charset="0"/>
                      </a:rPr>
                      <m:t>nh</m:t>
                    </m:r>
                    <m:r>
                      <a:rPr lang="en-US" sz="4400" dirty="0">
                        <a:latin typeface="Cambria Math" panose="02040503050406030204" pitchFamily="18" charset="0"/>
                        <a:cs typeface="Times New Roman" pitchFamily="18" charset="0"/>
                      </a:rPr>
                      <m:t> </m:t>
                    </m:r>
                    <m:sSup>
                      <m:sSupPr>
                        <m:ctrlPr>
                          <a:rPr lang="en-US" sz="4400" b="1" i="1" dirty="0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4400" b="1" i="1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𝑹</m:t>
                        </m:r>
                      </m:e>
                      <m:sup>
                        <m:r>
                          <a:rPr lang="en-US" sz="4400" b="1" i="1" dirty="0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′</m:t>
                        </m:r>
                      </m:sup>
                    </m:sSup>
                    <m:r>
                      <a:rPr lang="en-US" sz="4400" b="1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r>
                      <a:rPr lang="en-US" sz="4400" b="1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𝟒</m:t>
                    </m:r>
                    <m:r>
                      <a:rPr lang="en-US" sz="4400" b="1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 </m:t>
                    </m:r>
                    <m:r>
                      <a:rPr lang="en-US" sz="4400" b="1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𝒄</m:t>
                    </m:r>
                    <m:r>
                      <a:rPr lang="en-US" sz="4400" b="0" i="0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ó</m:t>
                    </m:r>
                    <m:r>
                      <m:rPr>
                        <m:nor/>
                      </m:rPr>
                      <a:rPr lang="en-US" sz="4400" b="0" i="0" dirty="0" smtClean="0">
                        <a:latin typeface="Times New Roman" pitchFamily="18" charset="0"/>
                        <a:cs typeface="Times New Roman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4400" b="0" i="0" dirty="0" smtClean="0">
                        <a:latin typeface="Times New Roman" pitchFamily="18" charset="0"/>
                        <a:cs typeface="Times New Roman" pitchFamily="18" charset="0"/>
                      </a:rPr>
                      <m:t>ph</m:t>
                    </m:r>
                    <m:r>
                      <m:rPr>
                        <m:nor/>
                      </m:rPr>
                      <a:rPr lang="en-US" sz="4400" dirty="0">
                        <a:latin typeface="Times New Roman" pitchFamily="18" charset="0"/>
                        <a:cs typeface="Times New Roman" pitchFamily="18" charset="0"/>
                      </a:rPr>
                      <m:t>ươ</m:t>
                    </m:r>
                    <m:r>
                      <m:rPr>
                        <m:nor/>
                      </m:rPr>
                      <a:rPr lang="en-US" sz="4400" dirty="0">
                        <a:latin typeface="Times New Roman" pitchFamily="18" charset="0"/>
                        <a:cs typeface="Times New Roman" pitchFamily="18" charset="0"/>
                      </a:rPr>
                      <m:t>ng</m:t>
                    </m:r>
                    <m:r>
                      <m:rPr>
                        <m:nor/>
                      </m:rPr>
                      <a:rPr lang="en-US" sz="4400" dirty="0">
                        <a:latin typeface="Times New Roman" pitchFamily="18" charset="0"/>
                        <a:cs typeface="Times New Roman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4400" dirty="0">
                        <a:latin typeface="Times New Roman" pitchFamily="18" charset="0"/>
                        <a:cs typeface="Times New Roman" pitchFamily="18" charset="0"/>
                      </a:rPr>
                      <m:t>tr</m:t>
                    </m:r>
                    <m:r>
                      <m:rPr>
                        <m:nor/>
                      </m:rPr>
                      <a:rPr lang="en-US" sz="4400" dirty="0">
                        <a:latin typeface="Times New Roman" pitchFamily="18" charset="0"/>
                        <a:cs typeface="Times New Roman" pitchFamily="18" charset="0"/>
                      </a:rPr>
                      <m:t>ì</m:t>
                    </m:r>
                    <m:r>
                      <m:rPr>
                        <m:nor/>
                      </m:rPr>
                      <a:rPr lang="en-US" sz="4400" dirty="0">
                        <a:latin typeface="Times New Roman" pitchFamily="18" charset="0"/>
                        <a:cs typeface="Times New Roman" pitchFamily="18" charset="0"/>
                      </a:rPr>
                      <m:t>nh</m:t>
                    </m:r>
                    <m:r>
                      <a:rPr lang="en-US" sz="4400" b="0" i="0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4400" b="0" i="0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l</m:t>
                    </m:r>
                    <m:r>
                      <a:rPr lang="en-US" sz="4400" b="1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à:</m:t>
                    </m:r>
                  </m:oMath>
                </a14:m>
                <a:endParaRPr lang="en-US" sz="4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57367306-9208-4582-BAB3-83ECC51BF17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5009" y="10776995"/>
                <a:ext cx="16560496" cy="769441"/>
              </a:xfrm>
              <a:prstGeom prst="rect">
                <a:avLst/>
              </a:prstGeom>
              <a:blipFill>
                <a:blip r:embed="rId7"/>
                <a:stretch>
                  <a:fillRect l="-1510" t="-15873" b="-380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CC1DF88D-F79F-408D-9A64-7851513D3384}"/>
                  </a:ext>
                </a:extLst>
              </p:cNvPr>
              <p:cNvSpPr/>
              <p:nvPr/>
            </p:nvSpPr>
            <p:spPr>
              <a:xfrm>
                <a:off x="2698898" y="11856570"/>
                <a:ext cx="6550961" cy="86171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vi-VN" sz="4400" b="1" i="1" dirty="0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vi-VN" sz="4400" b="1" i="1" dirty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r>
                                <a:rPr lang="vi-VN" sz="4400" b="1" i="1" dirty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𝒙</m:t>
                              </m:r>
                              <m:r>
                                <a:rPr lang="vi-VN" sz="4400" b="1" i="1" dirty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−</m:t>
                              </m:r>
                              <m:r>
                                <a:rPr lang="en-US" sz="4400" b="1" i="1" dirty="0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𝟔</m:t>
                              </m:r>
                            </m:e>
                          </m:d>
                        </m:e>
                        <m:sup>
                          <m:r>
                            <a:rPr lang="vi-VN" sz="4400" b="1" i="1" dirty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𝟐</m:t>
                          </m:r>
                        </m:sup>
                      </m:sSup>
                      <m:r>
                        <a:rPr lang="vi-VN" sz="4400" b="1" i="1" dirty="0">
                          <a:latin typeface="Cambria Math" panose="02040503050406030204" pitchFamily="18" charset="0"/>
                          <a:cs typeface="Times New Roman" pitchFamily="18" charset="0"/>
                        </a:rPr>
                        <m:t>+</m:t>
                      </m:r>
                      <m:sSup>
                        <m:sSupPr>
                          <m:ctrlPr>
                            <a:rPr lang="vi-VN" sz="4400" b="1" i="1" dirty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vi-VN" sz="4400" b="1" i="1" dirty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r>
                                <a:rPr lang="vi-VN" sz="4400" b="1" i="1" dirty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𝒚</m:t>
                              </m:r>
                              <m:r>
                                <a:rPr lang="vi-VN" sz="4400" b="1" i="1" dirty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+</m:t>
                              </m:r>
                              <m:r>
                                <a:rPr lang="en-US" sz="4400" b="1" i="1" dirty="0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𝟐</m:t>
                              </m:r>
                            </m:e>
                          </m:d>
                        </m:e>
                        <m:sup>
                          <m:r>
                            <a:rPr lang="vi-VN" sz="4400" b="1" i="1" dirty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𝟐</m:t>
                          </m:r>
                        </m:sup>
                      </m:sSup>
                      <m:r>
                        <a:rPr lang="vi-VN" sz="4400" b="1" i="1" dirty="0">
                          <a:latin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r>
                        <a:rPr lang="en-US" sz="4400" b="1" i="1" dirty="0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𝟏𝟔</m:t>
                      </m:r>
                    </m:oMath>
                  </m:oMathPara>
                </a14:m>
                <a:endParaRPr lang="vi-VN" sz="4400" b="1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CC1DF88D-F79F-408D-9A64-7851513D338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8898" y="11856570"/>
                <a:ext cx="6550961" cy="86171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5D18E10E-DAE1-483D-B498-DEB2943AF58C}"/>
                  </a:ext>
                </a:extLst>
              </p:cNvPr>
              <p:cNvSpPr/>
              <p:nvPr/>
            </p:nvSpPr>
            <p:spPr>
              <a:xfrm>
                <a:off x="824047" y="8182963"/>
                <a:ext cx="20796206" cy="144655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Gọi </a:t>
                </a:r>
                <a:r>
                  <a:rPr lang="vi-VN" sz="44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đường </a:t>
                </a:r>
                <a:r>
                  <a:rPr lang="en-US" sz="44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t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400" b="0" i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r</m:t>
                    </m:r>
                    <m:r>
                      <a:rPr lang="en-US" sz="4400" b="0" i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ò</m:t>
                    </m:r>
                    <m:r>
                      <m:rPr>
                        <m:sty m:val="p"/>
                      </m:rPr>
                      <a:rPr lang="en-US" sz="4400" b="0" i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n</m:t>
                    </m:r>
                    <m:r>
                      <a:rPr lang="en-US" sz="4400" b="0" i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 </m:t>
                    </m:r>
                    <m:sSup>
                      <m:sSupPr>
                        <m:ctrlPr>
                          <a:rPr lang="en-US" sz="44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4400" b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(</m:t>
                        </m:r>
                        <m:r>
                          <a:rPr lang="en-US" sz="4400" b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𝐂</m:t>
                        </m:r>
                      </m:e>
                      <m:sup>
                        <m:r>
                          <a:rPr lang="en-US" sz="4400" b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′</m:t>
                        </m:r>
                      </m:sup>
                    </m:sSup>
                    <m:r>
                      <a:rPr lang="en-US" sz="4400" b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)</m:t>
                    </m:r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có 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tâm</a:t>
                </a:r>
                <a14:m>
                  <m:oMath xmlns:m="http://schemas.openxmlformats.org/officeDocument/2006/math">
                    <m:r>
                      <a:rPr lang="en-US" sz="4400" b="1" i="1" dirty="0">
                        <a:latin typeface="Cambria Math" panose="02040503050406030204" pitchFamily="18" charset="0"/>
                        <a:cs typeface="Times New Roman" pitchFamily="18" charset="0"/>
                      </a:rPr>
                      <m:t>𝑰</m:t>
                    </m:r>
                    <m:r>
                      <a:rPr lang="en-US" sz="4400" b="1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′</m:t>
                    </m:r>
                    <m:d>
                      <m:dPr>
                        <m:ctrlPr>
                          <a:rPr lang="en-US" sz="44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44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  <m:r>
                          <a:rPr lang="en-US" sz="44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′;</m:t>
                        </m:r>
                        <m:r>
                          <a:rPr lang="en-US" sz="44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𝑦</m:t>
                        </m:r>
                        <m:r>
                          <a:rPr lang="en-US" sz="44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′</m:t>
                        </m:r>
                      </m:e>
                    </m:d>
                  </m:oMath>
                </a14:m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b</a:t>
                </a:r>
                <a14:m>
                  <m:oMath xmlns:m="http://schemas.openxmlformats.org/officeDocument/2006/math">
                    <m:r>
                      <a:rPr lang="en-US" sz="4400" dirty="0">
                        <a:latin typeface="Cambria Math" panose="02040503050406030204" pitchFamily="18" charset="0"/>
                        <a:cs typeface="Times New Roman" pitchFamily="18" charset="0"/>
                      </a:rPr>
                      <m:t>á</m:t>
                    </m:r>
                    <m:r>
                      <m:rPr>
                        <m:sty m:val="p"/>
                      </m:rPr>
                      <a:rPr lang="en-US" sz="4400" dirty="0">
                        <a:latin typeface="Cambria Math" panose="02040503050406030204" pitchFamily="18" charset="0"/>
                        <a:cs typeface="Times New Roman" pitchFamily="18" charset="0"/>
                      </a:rPr>
                      <m:t>n</m:t>
                    </m:r>
                    <m:r>
                      <a:rPr lang="en-US" sz="4400" dirty="0">
                        <a:latin typeface="Cambria Math" panose="02040503050406030204" pitchFamily="18" charset="0"/>
                        <a:cs typeface="Times New Roman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4400" dirty="0">
                        <a:latin typeface="Cambria Math" panose="02040503050406030204" pitchFamily="18" charset="0"/>
                        <a:cs typeface="Times New Roman" pitchFamily="18" charset="0"/>
                      </a:rPr>
                      <m:t>k</m:t>
                    </m:r>
                    <m:r>
                      <a:rPr lang="en-US" sz="4400" b="1" i="1" dirty="0">
                        <a:latin typeface="Cambria Math" panose="02040503050406030204" pitchFamily="18" charset="0"/>
                        <a:cs typeface="Times New Roman" pitchFamily="18" charset="0"/>
                      </a:rPr>
                      <m:t>í</m:t>
                    </m:r>
                    <m:r>
                      <m:rPr>
                        <m:sty m:val="p"/>
                      </m:rPr>
                      <a:rPr lang="en-US" sz="4400" b="0" i="0" dirty="0">
                        <a:latin typeface="Cambria Math" panose="02040503050406030204" pitchFamily="18" charset="0"/>
                        <a:cs typeface="Times New Roman" pitchFamily="18" charset="0"/>
                      </a:rPr>
                      <m:t>nh</m:t>
                    </m:r>
                    <m:r>
                      <a:rPr lang="en-US" sz="4400" b="0" i="0" dirty="0">
                        <a:latin typeface="Cambria Math" panose="02040503050406030204" pitchFamily="18" charset="0"/>
                        <a:cs typeface="Times New Roman" pitchFamily="18" charset="0"/>
                      </a:rPr>
                      <m:t> </m:t>
                    </m:r>
                    <m:r>
                      <a:rPr lang="en-US" sz="4400" b="1" i="1" dirty="0">
                        <a:latin typeface="Cambria Math" panose="02040503050406030204" pitchFamily="18" charset="0"/>
                        <a:cs typeface="Times New Roman" pitchFamily="18" charset="0"/>
                      </a:rPr>
                      <m:t>𝑹</m:t>
                    </m:r>
                    <m:r>
                      <a:rPr lang="en-US" sz="4400" b="1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′</m:t>
                    </m:r>
                    <m:r>
                      <a:rPr lang="en-US" sz="4400" b="1" i="1" dirty="0">
                        <a:latin typeface="Cambria Math" panose="02040503050406030204" pitchFamily="18" charset="0"/>
                        <a:cs typeface="Times New Roman" pitchFamily="18" charset="0"/>
                      </a:rPr>
                      <m:t> </m:t>
                    </m:r>
                  </m:oMath>
                </a14:m>
                <a:r>
                  <a:rPr lang="en-US" sz="4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 </a:t>
                </a:r>
                <a:r>
                  <a:rPr lang="en-US" sz="4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ảnh</a:t>
                </a:r>
                <a:r>
                  <a:rPr lang="en-US" sz="4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4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đường thẳng</a:t>
                </a:r>
                <a:r>
                  <a:rPr lang="vi-VN" sz="4400" b="1" dirty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vi-VN" sz="44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đường </a:t>
                </a:r>
                <a:r>
                  <a:rPr lang="en-US" sz="44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t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400" b="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r</m:t>
                    </m:r>
                    <m:r>
                      <a:rPr lang="en-US" sz="44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ò</m:t>
                    </m:r>
                    <m:r>
                      <m:rPr>
                        <m:sty m:val="p"/>
                      </m:rPr>
                      <a:rPr lang="en-US" sz="4400" b="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n</m:t>
                    </m:r>
                    <m:r>
                      <a:rPr lang="en-US" sz="44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 </m:t>
                    </m:r>
                    <m:r>
                      <a:rPr lang="en-US" sz="4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(</m:t>
                    </m:r>
                    <m:r>
                      <a:rPr lang="en-US" sz="4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𝐶</m:t>
                    </m:r>
                    <m:r>
                      <a:rPr lang="en-US" sz="44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)</m:t>
                    </m:r>
                  </m:oMath>
                </a14:m>
                <a:r>
                  <a:rPr lang="vi-VN" sz="4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4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4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qua </a:t>
                </a:r>
                <a:r>
                  <a:rPr lang="en-US" sz="4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phép</a:t>
                </a:r>
                <a:r>
                  <a:rPr lang="en-US" sz="4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vị</a:t>
                </a:r>
                <a:r>
                  <a:rPr lang="en-US" sz="4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tự</a:t>
                </a:r>
                <a:r>
                  <a:rPr lang="en-US" sz="4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tâm</a:t>
                </a:r>
                <a:r>
                  <a:rPr lang="en-US" sz="4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𝑶</m:t>
                    </m:r>
                  </m:oMath>
                </a14:m>
                <a:r>
                  <a:rPr lang="en-US" sz="4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4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tỉ</a:t>
                </a:r>
                <a:r>
                  <a:rPr lang="en-US" sz="4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4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400" b="1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𝒌</m:t>
                    </m:r>
                    <m:r>
                      <a:rPr lang="vi-VN" sz="4400" b="1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 = </m:t>
                    </m:r>
                    <m:r>
                      <a:rPr lang="en-US" sz="4400" b="1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𝟐</m:t>
                    </m:r>
                  </m:oMath>
                </a14:m>
                <a:r>
                  <a:rPr lang="en-US" sz="4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5D18E10E-DAE1-483D-B498-DEB2943AF58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4047" y="8182963"/>
                <a:ext cx="20796206" cy="1446550"/>
              </a:xfrm>
              <a:prstGeom prst="rect">
                <a:avLst/>
              </a:prstGeom>
              <a:blipFill>
                <a:blip r:embed="rId9"/>
                <a:stretch>
                  <a:fillRect l="-1172" t="-7983" b="-193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70485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34" grpId="0"/>
      <p:bldP spid="23" grpId="0"/>
      <p:bldP spid="25" grpId="0"/>
      <p:bldP spid="33" grpId="0"/>
      <p:bldP spid="35" grpId="0"/>
      <p:bldP spid="3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" name="Group 151"/>
          <p:cNvGrpSpPr/>
          <p:nvPr/>
        </p:nvGrpSpPr>
        <p:grpSpPr>
          <a:xfrm>
            <a:off x="636897" y="7086392"/>
            <a:ext cx="23344448" cy="6545132"/>
            <a:chOff x="1205494" y="6941416"/>
            <a:chExt cx="22139783" cy="6545984"/>
          </a:xfrm>
        </p:grpSpPr>
        <p:sp>
          <p:nvSpPr>
            <p:cNvPr id="125" name="Rounded Rectangle 124"/>
            <p:cNvSpPr/>
            <p:nvPr/>
          </p:nvSpPr>
          <p:spPr>
            <a:xfrm>
              <a:off x="1209586" y="7179457"/>
              <a:ext cx="22135691" cy="6307943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51" name="Group 150"/>
            <p:cNvGrpSpPr/>
            <p:nvPr/>
          </p:nvGrpSpPr>
          <p:grpSpPr>
            <a:xfrm>
              <a:off x="1205494" y="6941416"/>
              <a:ext cx="3493741" cy="831105"/>
              <a:chOff x="1205494" y="6941416"/>
              <a:chExt cx="3493741" cy="831105"/>
            </a:xfrm>
          </p:grpSpPr>
          <p:sp>
            <p:nvSpPr>
              <p:cNvPr id="127" name="Freeform 20"/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8" name="TextBox 127"/>
              <p:cNvSpPr txBox="1"/>
              <p:nvPr/>
            </p:nvSpPr>
            <p:spPr>
              <a:xfrm>
                <a:off x="2057667" y="6941416"/>
                <a:ext cx="2641568" cy="8311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Bài</a:t>
                </a:r>
                <a:r>
                  <a:rPr lang="en-US" sz="48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giải</a:t>
                </a:r>
                <a:endParaRPr lang="en-US" sz="4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9" name="Round Diagonal Corner Rectangle 128"/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148" name="Group 147"/>
          <p:cNvGrpSpPr/>
          <p:nvPr/>
        </p:nvGrpSpPr>
        <p:grpSpPr>
          <a:xfrm>
            <a:off x="291881" y="2245826"/>
            <a:ext cx="23641167" cy="4555766"/>
            <a:chOff x="817112" y="2564544"/>
            <a:chExt cx="22200057" cy="3995047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817112" y="2573960"/>
              <a:ext cx="22200057" cy="398563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3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2187" y="2564544"/>
              <a:ext cx="3124200" cy="1023458"/>
              <a:chOff x="534987" y="1647867"/>
              <a:chExt cx="4197167" cy="1176336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7" y="1647867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3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68" cy="7134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000" b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Câu</a:t>
                </a:r>
                <a:r>
                  <a:rPr lang="en-US" sz="40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3.</a:t>
                </a:r>
              </a:p>
            </p:txBody>
          </p: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62" name="Rectangle 61"/>
              <p:cNvSpPr/>
              <p:nvPr/>
            </p:nvSpPr>
            <p:spPr>
              <a:xfrm>
                <a:off x="3420031" y="12359402"/>
                <a:ext cx="2500565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ọ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US" sz="4800" b="1" spc="-150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62" name="Rectangle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0031" y="12359402"/>
                <a:ext cx="2500565" cy="83099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9" name="Rectangle 118"/>
              <p:cNvSpPr/>
              <p:nvPr/>
            </p:nvSpPr>
            <p:spPr>
              <a:xfrm>
                <a:off x="3778527" y="2689403"/>
                <a:ext cx="22562171" cy="263655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yo-NG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Trong 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14:m>
                  <m:oMath xmlns:m="http://schemas.openxmlformats.org/officeDocument/2006/math">
                    <m:r>
                      <a:rPr lang="en-US" sz="4800" b="1" dirty="0">
                        <a:latin typeface="Cambria Math" panose="02040503050406030204" pitchFamily="18" charset="0"/>
                      </a:rPr>
                      <m:t>ặ</m:t>
                    </m:r>
                    <m:r>
                      <a:rPr lang="en-US" sz="4800" b="1" i="1" dirty="0">
                        <a:latin typeface="Cambria Math" panose="02040503050406030204" pitchFamily="18" charset="0"/>
                      </a:rPr>
                      <m:t>𝒕</m:t>
                    </m:r>
                    <m:r>
                      <a:rPr lang="en-US" sz="4800" b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4800" b="1" i="1" dirty="0">
                        <a:latin typeface="Cambria Math" panose="02040503050406030204" pitchFamily="18" charset="0"/>
                      </a:rPr>
                      <m:t>𝒑𝒉</m:t>
                    </m:r>
                    <m:r>
                      <a:rPr lang="en-US" sz="4800" b="1" dirty="0">
                        <a:latin typeface="Cambria Math" panose="02040503050406030204" pitchFamily="18" charset="0"/>
                      </a:rPr>
                      <m:t>ẳ</m:t>
                    </m:r>
                    <m:r>
                      <a:rPr lang="en-US" sz="4800" b="1" i="1" dirty="0">
                        <a:latin typeface="Cambria Math" panose="02040503050406030204" pitchFamily="18" charset="0"/>
                      </a:rPr>
                      <m:t>𝒏𝒈</m:t>
                    </m:r>
                    <m:r>
                      <a:rPr lang="en-US" sz="4800" b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4800" b="1" i="1" dirty="0">
                        <a:latin typeface="Cambria Math" panose="02040503050406030204" pitchFamily="18" charset="0"/>
                      </a:rPr>
                      <m:t>𝒕</m:t>
                    </m:r>
                    <m:r>
                      <a:rPr lang="en-US" sz="4800" b="1" dirty="0">
                        <a:latin typeface="Cambria Math" panose="02040503050406030204" pitchFamily="18" charset="0"/>
                      </a:rPr>
                      <m:t>ọ</m:t>
                    </m:r>
                    <m:r>
                      <a:rPr lang="en-US" sz="4800" b="1" i="1" dirty="0"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sz="4800" b="1" dirty="0">
                        <a:latin typeface="Cambria Math" panose="02040503050406030204" pitchFamily="18" charset="0"/>
                      </a:rPr>
                      <m:t> độ </m:t>
                    </m:r>
                    <m:r>
                      <a:rPr lang="yo-NG" sz="4800" b="1">
                        <a:latin typeface="Cambria Math" panose="02040503050406030204" pitchFamily="18" charset="0"/>
                      </a:rPr>
                      <m:t>𝐎𝐱𝐲</m:t>
                    </m:r>
                    <m:r>
                      <a:rPr lang="en-US" sz="4800" b="1" i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4800" b="1" i="0" smtClean="0">
                        <a:latin typeface="Cambria Math" panose="02040503050406030204" pitchFamily="18" charset="0"/>
                      </a:rPr>
                      <m:t>𝐜𝐡𝐨</m:t>
                    </m:r>
                    <m:r>
                      <a:rPr lang="en-US" sz="4800" b="1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 </m:t>
                    </m:r>
                    <m:r>
                      <a:rPr lang="en-US" sz="4800" b="1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𝑨</m:t>
                    </m:r>
                    <m:d>
                      <m:dPr>
                        <m:ctrlPr>
                          <a:rPr lang="vi-VN" sz="4800" b="1" i="1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sz="4800" b="1" i="1" dirty="0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𝟏</m:t>
                        </m:r>
                        <m:r>
                          <a:rPr lang="vi-VN" sz="4800" b="1" i="1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;</m:t>
                        </m:r>
                        <m:r>
                          <a:rPr lang="en-US" sz="4800" b="1" i="1" dirty="0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𝟐</m:t>
                        </m:r>
                      </m:e>
                    </m:d>
                  </m:oMath>
                </a14:m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𝑩</m:t>
                    </m:r>
                    <m:d>
                      <m:dPr>
                        <m:ctrlPr>
                          <a:rPr lang="vi-VN" sz="4800" b="1" i="1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sz="4800" b="1" i="1" dirty="0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−</m:t>
                        </m:r>
                        <m:r>
                          <a:rPr lang="en-US" sz="4800" b="1" i="1" dirty="0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𝟑</m:t>
                        </m:r>
                        <m:r>
                          <a:rPr lang="vi-VN" sz="4800" b="1" i="1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;</m:t>
                        </m:r>
                        <m:r>
                          <a:rPr lang="en-US" sz="4800" b="1" i="1" dirty="0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𝟒</m:t>
                        </m:r>
                      </m:e>
                    </m:d>
                  </m:oMath>
                </a14:m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𝑰</m:t>
                    </m:r>
                    <m:d>
                      <m:dPr>
                        <m:ctrlPr>
                          <a:rPr lang="vi-VN" sz="4800" b="1" i="1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sz="4800" b="1" i="1" dirty="0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𝟏</m:t>
                        </m:r>
                        <m:r>
                          <a:rPr lang="vi-VN" sz="4800" b="1" i="1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;</m:t>
                        </m:r>
                        <m:r>
                          <a:rPr lang="en-US" sz="4800" b="1" i="1" dirty="0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Gọi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800" b="1" i="1" dirty="0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4800" b="1" i="1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𝑨</m:t>
                        </m:r>
                      </m:e>
                      <m:sup>
                        <m:r>
                          <a:rPr lang="en-US" sz="4800" b="1" i="1" dirty="0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′</m:t>
                        </m:r>
                      </m:sup>
                    </m:sSup>
                    <m:r>
                      <a:rPr lang="en-US" sz="4800" b="1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, </m:t>
                    </m:r>
                    <m:sSup>
                      <m:sSupPr>
                        <m:ctrlPr>
                          <a:rPr lang="en-US" sz="4800" b="1" i="1" dirty="0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4800" b="1" i="1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𝑩</m:t>
                        </m:r>
                      </m:e>
                      <m:sup>
                        <m:r>
                          <a:rPr lang="en-US" sz="4800" b="1" i="1" dirty="0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′</m:t>
                        </m:r>
                      </m:sup>
                    </m:sSup>
                    <m:r>
                      <a:rPr lang="en-US" sz="4800" b="1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 </m:t>
                    </m:r>
                    <m:r>
                      <a:rPr lang="en-US" sz="4800" b="1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𝒍</m:t>
                    </m:r>
                    <m:r>
                      <a:rPr lang="en-US" sz="4800" b="1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ầ</m:t>
                    </m:r>
                    <m:r>
                      <a:rPr lang="en-US" sz="4800" b="1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𝒏</m:t>
                    </m:r>
                    <m:r>
                      <a:rPr lang="en-US" sz="4800" b="1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 </m:t>
                    </m:r>
                    <m:r>
                      <a:rPr lang="en-US" sz="4800" b="1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𝒍</m:t>
                    </m:r>
                    <m:r>
                      <a:rPr lang="en-US" sz="4800" b="1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ượ</m:t>
                    </m:r>
                    <m:r>
                      <a:rPr lang="en-US" sz="4800" b="1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𝒕</m:t>
                    </m:r>
                    <m:r>
                      <a:rPr lang="en-US" sz="4800" b="1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 </m:t>
                    </m:r>
                    <m:r>
                      <a:rPr lang="en-US" sz="4800" b="1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𝒍</m:t>
                    </m:r>
                    <m:r>
                      <a:rPr lang="en-US" sz="4800" b="1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à ả</m:t>
                    </m:r>
                    <m:r>
                      <a:rPr lang="en-US" sz="4800" b="1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𝒏𝒉</m:t>
                    </m:r>
                    <m:r>
                      <a:rPr lang="en-US" sz="4800" b="1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 </m:t>
                    </m:r>
                    <m:r>
                      <a:rPr lang="en-US" sz="4800" b="1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𝒄</m:t>
                    </m:r>
                    <m:r>
                      <a:rPr lang="en-US" sz="4800" b="1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ủ</m:t>
                    </m:r>
                    <m:r>
                      <a:rPr lang="en-US" sz="4800" b="1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𝒂</m:t>
                    </m:r>
                    <m:r>
                      <a:rPr lang="en-US" sz="4800" b="1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 </m:t>
                    </m:r>
                    <m:r>
                      <a:rPr lang="en-US" sz="4800" b="1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𝑨</m:t>
                    </m:r>
                    <m:r>
                      <a:rPr lang="en-US" sz="4800" b="1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, </m:t>
                    </m:r>
                    <m:r>
                      <a:rPr lang="en-US" sz="4800" b="1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𝑩</m:t>
                    </m:r>
                    <m:r>
                      <a:rPr lang="en-US" sz="4800" b="1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 </m:t>
                    </m:r>
                    <m:r>
                      <a:rPr lang="en-US" sz="4800" b="1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𝒒𝒖𝒂</m:t>
                    </m:r>
                    <m:r>
                      <a:rPr lang="en-US" sz="4800" b="1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 </m:t>
                    </m:r>
                    <m:r>
                      <a:rPr lang="en-US" sz="4800" b="1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𝒑𝒉</m:t>
                    </m:r>
                    <m:r>
                      <a:rPr lang="en-US" sz="4800" b="1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é</m:t>
                    </m:r>
                    <m:r>
                      <a:rPr lang="en-US" sz="4800" b="1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𝒑</m:t>
                    </m:r>
                    <m:r>
                      <a:rPr lang="en-US" sz="4800" b="1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 </m:t>
                    </m:r>
                    <m:r>
                      <a:rPr lang="en-US" sz="4800" b="1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𝒗</m:t>
                    </m:r>
                    <m:r>
                      <a:rPr lang="en-US" sz="4800" b="1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ị </m:t>
                    </m:r>
                    <m:r>
                      <a:rPr lang="en-US" sz="4800" b="1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𝒕</m:t>
                    </m:r>
                    <m:r>
                      <a:rPr lang="en-US" sz="4800" b="1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ự </m:t>
                    </m:r>
                    <m:r>
                      <a:rPr lang="en-US" sz="4800" b="1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𝒕</m:t>
                    </m:r>
                    <m:r>
                      <a:rPr lang="en-US" sz="4800" b="1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â</m:t>
                    </m:r>
                    <m:r>
                      <a:rPr lang="en-US" sz="4800" b="1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𝒎</m:t>
                    </m:r>
                    <m:r>
                      <a:rPr lang="en-US" sz="4800" b="1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 </m:t>
                    </m:r>
                    <m:r>
                      <a:rPr lang="en-US" sz="4800" b="1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𝑰</m:t>
                    </m:r>
                    <m:r>
                      <a:rPr lang="en-US" sz="4800" b="1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, </m:t>
                    </m:r>
                  </m:oMath>
                </a14:m>
                <a:r>
                  <a:rPr lang="en-US" sz="48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tỉ </a:t>
                </a:r>
                <a:r>
                  <a:rPr lang="en-US" sz="48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48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k</a:t>
                </a:r>
                <a:r>
                  <a:rPr lang="vi-VN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4800" b="1" i="1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4800" b="1" i="1" dirty="0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−</m:t>
                        </m:r>
                        <m:r>
                          <a:rPr lang="en-US" sz="4800" b="1" i="1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800" b="1" i="1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𝟑</m:t>
                        </m:r>
                      </m:den>
                    </m:f>
                    <m:r>
                      <a:rPr lang="en-US" sz="4800" b="1" i="1" dirty="0">
                        <a:latin typeface="Cambria Math" panose="02040503050406030204" pitchFamily="18" charset="0"/>
                        <a:cs typeface="Times New Roman" pitchFamily="18" charset="0"/>
                      </a:rPr>
                      <m:t>.</m:t>
                    </m:r>
                  </m:oMath>
                </a14:m>
                <a:r>
                  <a:rPr lang="en-US" sz="48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𝑪𝒉</m:t>
                    </m:r>
                    <m:r>
                      <a:rPr lang="en-US" sz="4800" b="1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ọ</m:t>
                    </m:r>
                    <m:r>
                      <a:rPr lang="en-US" sz="4800" b="1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𝒏</m:t>
                    </m:r>
                    <m:r>
                      <a:rPr lang="en-US" sz="4800" b="1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 </m:t>
                    </m:r>
                    <m:r>
                      <a:rPr lang="en-US" sz="4800" b="1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𝒌𝒉</m:t>
                    </m:r>
                    <m:r>
                      <a:rPr lang="en-US" sz="4800" b="1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ẳ</m:t>
                    </m:r>
                    <m:r>
                      <a:rPr lang="en-US" sz="4800" b="1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𝒏𝒈</m:t>
                    </m:r>
                    <m:r>
                      <a:rPr lang="en-US" sz="4800" b="1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 đị</m:t>
                    </m:r>
                    <m:r>
                      <a:rPr lang="en-US" sz="4800" b="1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𝒏𝒉</m:t>
                    </m:r>
                    <m:r>
                      <a:rPr lang="en-US" sz="4800" b="1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 đú</m:t>
                    </m:r>
                    <m:r>
                      <a:rPr lang="en-US" sz="4800" b="1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𝒏𝒈</m:t>
                    </m:r>
                    <m:r>
                      <a:rPr lang="en-US" sz="4800" b="1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?</m:t>
                    </m:r>
                  </m:oMath>
                </a14:m>
                <a:endParaRPr lang="vi-VN" sz="4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19" name="Rectangle 1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8527" y="2689403"/>
                <a:ext cx="22562171" cy="2636556"/>
              </a:xfrm>
              <a:prstGeom prst="rect">
                <a:avLst/>
              </a:prstGeom>
              <a:blipFill>
                <a:blip r:embed="rId4"/>
                <a:stretch>
                  <a:fillRect l="-1243" t="-50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/>
              <p:cNvSpPr/>
              <p:nvPr/>
            </p:nvSpPr>
            <p:spPr>
              <a:xfrm>
                <a:off x="930821" y="5544140"/>
                <a:ext cx="5485687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4800" b="1" spc="-150" smtClean="0">
                        <a:solidFill>
                          <a:srgbClr val="000099"/>
                        </a:solidFill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m:t>A</m:t>
                    </m:r>
                    <m:r>
                      <m:rPr>
                        <m:nor/>
                      </m:rPr>
                      <a:rPr lang="en-US" sz="4800" b="1" spc="-150" smtClean="0">
                        <a:solidFill>
                          <a:srgbClr val="000099"/>
                        </a:solidFill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m:rPr>
                        <m:nor/>
                      </m:rPr>
                      <a:rPr lang="en-GB" sz="480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en-US" sz="4800" spc="-15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5400" b="0" i="1" spc="-150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5400" b="0" i="1" spc="-150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𝐴</m:t>
                        </m:r>
                      </m:e>
                      <m:sup>
                        <m:r>
                          <a:rPr lang="en-US" sz="5400" b="0" i="1" spc="-150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5400" b="0" i="1" spc="-150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5400" b="0" i="1" spc="-150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𝐵</m:t>
                        </m:r>
                      </m:e>
                      <m:sup>
                        <m:r>
                          <a:rPr lang="en-US" sz="5400" b="0" i="1" spc="-150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′</m:t>
                        </m:r>
                      </m:sup>
                    </m:sSup>
                    <m:r>
                      <a:rPr lang="en-US" sz="5400" b="0" i="1" spc="-15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5400" b="0" i="1" spc="-15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𝐴𝐵</m:t>
                    </m:r>
                  </m:oMath>
                </a14:m>
                <a:endParaRPr lang="en-GB" sz="5400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0821" y="5544140"/>
                <a:ext cx="5485687" cy="92333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3" name="Rectangle 52"/>
              <p:cNvSpPr/>
              <p:nvPr/>
            </p:nvSpPr>
            <p:spPr>
              <a:xfrm>
                <a:off x="6692091" y="5158427"/>
                <a:ext cx="5485687" cy="17520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acc>
                        <m:accPr>
                          <m:chr m:val="⃗"/>
                          <m:ctrlPr>
                            <a:rPr lang="en-US" sz="48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p>
                            <m:sSupPr>
                              <m:ctrlPr>
                                <a:rPr lang="en-US" sz="4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vi-VN" sz="48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p>
                              <m:r>
                                <a:rPr lang="en-US" sz="4800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vi-VN" sz="4800" i="1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sz="48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</m:acc>
                      <m:d>
                        <m:dPr>
                          <m:ctrlPr>
                            <a:rPr lang="en-US" sz="4800" i="1" spc="-15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4800" i="1" spc="-15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fPr>
                            <m:num>
                              <m:r>
                                <a:rPr lang="en-US" sz="4800" b="0" i="1" spc="-150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4</m:t>
                              </m:r>
                            </m:num>
                            <m:den>
                              <m:r>
                                <a:rPr lang="en-US" sz="4800" b="0" i="1" spc="-150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3</m:t>
                              </m:r>
                            </m:den>
                          </m:f>
                          <m:r>
                            <a:rPr lang="en-US" sz="4800" i="1" spc="-15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;</m:t>
                          </m:r>
                          <m:f>
                            <m:fPr>
                              <m:ctrlPr>
                                <a:rPr lang="en-US" sz="4800" i="1" spc="-15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fPr>
                            <m:num>
                              <m:r>
                                <a:rPr lang="en-US" sz="4800" b="0" i="1" spc="-150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−2</m:t>
                              </m:r>
                            </m:num>
                            <m:den>
                              <m:r>
                                <a:rPr lang="en-US" sz="4800" i="1" spc="-15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3</m:t>
                              </m:r>
                            </m:den>
                          </m:f>
                        </m:e>
                      </m:d>
                      <m:r>
                        <m:rPr>
                          <m:nor/>
                        </m:rPr>
                        <a:rPr lang="en-GB" sz="4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GB" sz="4800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2091" y="5158427"/>
                <a:ext cx="5485687" cy="175201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4" name="Rectangle 53"/>
              <p:cNvSpPr/>
              <p:nvPr/>
            </p:nvSpPr>
            <p:spPr>
              <a:xfrm>
                <a:off x="11842585" y="5331214"/>
                <a:ext cx="5485687" cy="98167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acc>
                        <m:accPr>
                          <m:chr m:val="⃗"/>
                          <m:ctrlPr>
                            <a:rPr lang="en-US" sz="48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p>
                            <m:sSupPr>
                              <m:ctrlPr>
                                <a:rPr lang="en-US" sz="4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vi-VN" sz="48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p>
                              <m:r>
                                <a:rPr lang="en-US" sz="4800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vi-VN" sz="4800" i="1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sz="4800" i="1"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</m:acc>
                      <m:d>
                        <m:dPr>
                          <m:ctrlPr>
                            <a:rPr lang="en-US" sz="4800" i="1" spc="-15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dPr>
                        <m:e>
                          <m:r>
                            <a:rPr lang="en-US" sz="4800" b="0" i="1" spc="-150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4</m:t>
                          </m:r>
                          <m:r>
                            <a:rPr lang="en-US" sz="4800" i="1" spc="-15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;</m:t>
                          </m:r>
                          <m:r>
                            <a:rPr lang="en-US" sz="4800" b="0" i="1" spc="-150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−2</m:t>
                          </m:r>
                        </m:e>
                      </m:d>
                      <m:r>
                        <m:rPr>
                          <m:nor/>
                        </m:rPr>
                        <a:rPr lang="en-GB" sz="4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GB" sz="4800" b="1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54" name="Rectangle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42585" y="5331214"/>
                <a:ext cx="5485687" cy="98167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5" name="Rectangle 54"/>
              <p:cNvSpPr/>
              <p:nvPr/>
            </p:nvSpPr>
            <p:spPr>
              <a:xfrm>
                <a:off x="17058392" y="5496687"/>
                <a:ext cx="5485687" cy="93294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sSup>
                        <m:sSupPr>
                          <m:ctrlPr>
                            <a:rPr lang="en-US" sz="4800" i="1" spc="-15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sSupPr>
                        <m:e>
                          <m:r>
                            <a:rPr lang="en-US" sz="4800" i="1" spc="-15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𝐴</m:t>
                          </m:r>
                        </m:e>
                        <m:sup>
                          <m:r>
                            <a:rPr lang="en-US" sz="4800" i="1" spc="-15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′</m:t>
                          </m:r>
                        </m:sup>
                      </m:sSup>
                      <m:sSup>
                        <m:sSupPr>
                          <m:ctrlPr>
                            <a:rPr lang="en-US" sz="4800" i="1" spc="-15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sSupPr>
                        <m:e>
                          <m:r>
                            <a:rPr lang="en-US" sz="4800" i="1" spc="-15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𝐵</m:t>
                          </m:r>
                        </m:e>
                        <m:sup>
                          <m:r>
                            <a:rPr lang="en-US" sz="4800" i="1" spc="-15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′</m:t>
                          </m:r>
                        </m:sup>
                      </m:sSup>
                      <m:r>
                        <a:rPr lang="en-US" sz="4800" i="1" spc="-15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  <m:r>
                        <a:rPr lang="en-US" sz="4800" b="0" i="1" spc="-150" dirty="0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2</m:t>
                      </m:r>
                      <m:rad>
                        <m:radPr>
                          <m:degHide m:val="on"/>
                          <m:ctrlPr>
                            <a:rPr lang="en-US" sz="4800" b="0" i="1" spc="-150" dirty="0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radPr>
                        <m:deg/>
                        <m:e>
                          <m:r>
                            <a:rPr lang="en-US" sz="4800" b="0" i="1" spc="-150" dirty="0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5</m:t>
                          </m:r>
                        </m:e>
                      </m:rad>
                      <m:r>
                        <m:rPr>
                          <m:nor/>
                        </m:rPr>
                        <a:rPr lang="en-GB" sz="4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vi-VN" sz="4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55" name="Rectangle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58392" y="5496687"/>
                <a:ext cx="5485687" cy="93294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9" name="Group 47"/>
          <p:cNvGrpSpPr/>
          <p:nvPr/>
        </p:nvGrpSpPr>
        <p:grpSpPr>
          <a:xfrm>
            <a:off x="291881" y="1288246"/>
            <a:ext cx="9472086" cy="968318"/>
            <a:chOff x="739068" y="1515168"/>
            <a:chExt cx="9473319" cy="968444"/>
          </a:xfrm>
        </p:grpSpPr>
        <p:sp>
          <p:nvSpPr>
            <p:cNvPr id="60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61" name="Group 30"/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63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4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5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6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7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8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9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0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1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2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3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4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5" name="TextBox 43"/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BÀI TẬP TRẮC NGHIỆM</a:t>
                </a:r>
              </a:p>
            </p:txBody>
          </p: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F2469076-222B-4580-A179-D816FB27383F}"/>
                  </a:ext>
                </a:extLst>
              </p:cNvPr>
              <p:cNvSpPr/>
              <p:nvPr/>
            </p:nvSpPr>
            <p:spPr>
              <a:xfrm>
                <a:off x="3570483" y="8297552"/>
                <a:ext cx="14563375" cy="92544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𝐴𝐵</m:t>
                        </m:r>
                      </m:e>
                    </m:acc>
                    <m:d>
                      <m:dPr>
                        <m:ctrlPr>
                          <a:rPr lang="en-US" sz="4800" i="1" spc="-15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800" b="0" i="1" spc="-150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−4</m:t>
                        </m:r>
                        <m:r>
                          <a:rPr lang="en-US" sz="4800" i="1" spc="-15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;</m:t>
                        </m:r>
                        <m:r>
                          <a:rPr lang="en-US" sz="4800" b="0" i="1" spc="-150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2</m:t>
                        </m:r>
                      </m:e>
                    </m:d>
                  </m:oMath>
                </a14:m>
                <a:endParaRPr lang="en-US" sz="4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F2469076-222B-4580-A179-D816FB27383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0483" y="8297552"/>
                <a:ext cx="14563375" cy="925446"/>
              </a:xfrm>
              <a:prstGeom prst="rect">
                <a:avLst/>
              </a:prstGeom>
              <a:blipFill>
                <a:blip r:embed="rId9"/>
                <a:stretch>
                  <a:fillRect l="-1925" t="-4605" b="-34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11DFEB97-AC77-4E8F-BA12-37AC6CBF85C0}"/>
                  </a:ext>
                </a:extLst>
              </p:cNvPr>
              <p:cNvSpPr/>
              <p:nvPr/>
            </p:nvSpPr>
            <p:spPr>
              <a:xfrm>
                <a:off x="3506176" y="9419544"/>
                <a:ext cx="19734823" cy="113909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800" b="0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𝑃</m:t>
                    </m:r>
                    <m:r>
                      <a:rPr lang="en-US" sz="4800" b="0" i="1" dirty="0">
                        <a:latin typeface="Cambria Math" panose="02040503050406030204" pitchFamily="18" charset="0"/>
                        <a:cs typeface="Times New Roman" pitchFamily="18" charset="0"/>
                      </a:rPr>
                      <m:t>h</m:t>
                    </m:r>
                    <m:r>
                      <a:rPr lang="en-US" sz="4800" b="0" i="1" dirty="0">
                        <a:latin typeface="Cambria Math" panose="02040503050406030204" pitchFamily="18" charset="0"/>
                        <a:cs typeface="Times New Roman" pitchFamily="18" charset="0"/>
                      </a:rPr>
                      <m:t>é</m:t>
                    </m:r>
                    <m:r>
                      <a:rPr lang="en-US" sz="4800" b="0" i="1" dirty="0">
                        <a:latin typeface="Cambria Math" panose="02040503050406030204" pitchFamily="18" charset="0"/>
                        <a:cs typeface="Times New Roman" pitchFamily="18" charset="0"/>
                      </a:rPr>
                      <m:t>𝑝</m:t>
                    </m:r>
                    <m:r>
                      <a:rPr lang="en-US" sz="4800" b="0" i="1" dirty="0">
                        <a:latin typeface="Cambria Math" panose="02040503050406030204" pitchFamily="18" charset="0"/>
                        <a:cs typeface="Times New Roman" pitchFamily="18" charset="0"/>
                      </a:rPr>
                      <m:t> </m:t>
                    </m:r>
                    <m:r>
                      <a:rPr lang="en-US" sz="4800" b="0" i="1" dirty="0">
                        <a:latin typeface="Cambria Math" panose="02040503050406030204" pitchFamily="18" charset="0"/>
                        <a:cs typeface="Times New Roman" pitchFamily="18" charset="0"/>
                      </a:rPr>
                      <m:t>𝑣</m:t>
                    </m:r>
                    <m:r>
                      <a:rPr lang="en-US" sz="4800" b="0" i="1" dirty="0">
                        <a:latin typeface="Cambria Math" panose="02040503050406030204" pitchFamily="18" charset="0"/>
                        <a:cs typeface="Times New Roman" pitchFamily="18" charset="0"/>
                      </a:rPr>
                      <m:t>ị </m:t>
                    </m:r>
                    <m:r>
                      <a:rPr lang="en-US" sz="4800" b="0" i="1" dirty="0">
                        <a:latin typeface="Cambria Math" panose="02040503050406030204" pitchFamily="18" charset="0"/>
                        <a:cs typeface="Times New Roman" pitchFamily="18" charset="0"/>
                      </a:rPr>
                      <m:t>𝑡</m:t>
                    </m:r>
                    <m:r>
                      <a:rPr lang="en-US" sz="4800" b="0" i="1" dirty="0">
                        <a:latin typeface="Cambria Math" panose="02040503050406030204" pitchFamily="18" charset="0"/>
                        <a:cs typeface="Times New Roman" pitchFamily="18" charset="0"/>
                      </a:rPr>
                      <m:t>ự </m:t>
                    </m:r>
                    <m:r>
                      <a:rPr lang="en-US" sz="4800" b="0" i="1" dirty="0">
                        <a:latin typeface="Cambria Math" panose="02040503050406030204" pitchFamily="18" charset="0"/>
                        <a:cs typeface="Times New Roman" pitchFamily="18" charset="0"/>
                      </a:rPr>
                      <m:t>𝑡</m:t>
                    </m:r>
                    <m:r>
                      <a:rPr lang="en-US" sz="4800" b="0" i="1" dirty="0">
                        <a:latin typeface="Cambria Math" panose="02040503050406030204" pitchFamily="18" charset="0"/>
                        <a:cs typeface="Times New Roman" pitchFamily="18" charset="0"/>
                      </a:rPr>
                      <m:t>â</m:t>
                    </m:r>
                    <m:r>
                      <a:rPr lang="en-US" sz="4800" b="0" i="1" dirty="0">
                        <a:latin typeface="Cambria Math" panose="02040503050406030204" pitchFamily="18" charset="0"/>
                        <a:cs typeface="Times New Roman" pitchFamily="18" charset="0"/>
                      </a:rPr>
                      <m:t>𝑚</m:t>
                    </m:r>
                    <m:r>
                      <a:rPr lang="en-US" sz="4800" b="0" i="1" dirty="0">
                        <a:latin typeface="Cambria Math" panose="02040503050406030204" pitchFamily="18" charset="0"/>
                        <a:cs typeface="Times New Roman" pitchFamily="18" charset="0"/>
                      </a:rPr>
                      <m:t> </m:t>
                    </m:r>
                    <m:r>
                      <a:rPr lang="en-US" sz="4800" b="0" i="1" dirty="0">
                        <a:latin typeface="Cambria Math" panose="02040503050406030204" pitchFamily="18" charset="0"/>
                        <a:cs typeface="Times New Roman" pitchFamily="18" charset="0"/>
                      </a:rPr>
                      <m:t>𝑂</m:t>
                    </m:r>
                    <m:r>
                      <a:rPr lang="en-US" sz="4800" b="0" i="1" dirty="0">
                        <a:latin typeface="Cambria Math" panose="02040503050406030204" pitchFamily="18" charset="0"/>
                        <a:cs typeface="Times New Roman" pitchFamily="18" charset="0"/>
                      </a:rPr>
                      <m:t>, </m:t>
                    </m:r>
                    <m:r>
                      <m:rPr>
                        <m:nor/>
                      </m:rPr>
                      <a:rPr lang="en-US" sz="48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t</m:t>
                    </m:r>
                    <m:r>
                      <m:rPr>
                        <m:nor/>
                      </m:rPr>
                      <a:rPr lang="en-US" sz="48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ỉ </m:t>
                    </m:r>
                    <m:r>
                      <m:rPr>
                        <m:nor/>
                      </m:rPr>
                      <a:rPr lang="en-US" sz="4800" i="1" dirty="0" err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s</m:t>
                    </m:r>
                    <m:r>
                      <m:rPr>
                        <m:nor/>
                      </m:rPr>
                      <a:rPr lang="en-US" sz="4800" i="1" dirty="0" err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ố </m:t>
                    </m:r>
                    <m:r>
                      <m:rPr>
                        <m:nor/>
                      </m:rPr>
                      <a:rPr lang="en-US" sz="48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k</m:t>
                    </m:r>
                    <m:r>
                      <m:rPr>
                        <m:nor/>
                      </m:rPr>
                      <a:rPr lang="vi-VN" sz="4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4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= </m:t>
                    </m:r>
                    <m:f>
                      <m:fPr>
                        <m:ctrlPr>
                          <a:rPr lang="vi-VN" sz="4800" i="1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4800" b="0" i="1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−1</m:t>
                        </m:r>
                      </m:num>
                      <m:den>
                        <m:r>
                          <a:rPr lang="en-US" sz="4800" b="0" i="1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biến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A,B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tương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ứng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thành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800" i="1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800" b="0" i="0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A</m:t>
                        </m:r>
                      </m:e>
                      <m:sup>
                        <m:r>
                          <a:rPr lang="en-US" sz="4800" b="0" i="0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4800" i="1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4800" b="0" i="0" dirty="0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, </m:t>
                        </m:r>
                        <m:r>
                          <m:rPr>
                            <m:sty m:val="p"/>
                          </m:rPr>
                          <a:rPr lang="en-US" sz="4800" b="0" i="0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B</m:t>
                        </m:r>
                      </m:e>
                      <m:sup>
                        <m:r>
                          <a:rPr lang="en-US" sz="4800" b="0" i="0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′</m:t>
                        </m:r>
                      </m:sup>
                    </m:sSup>
                  </m:oMath>
                </a14:m>
                <a:endParaRPr lang="en-US" sz="4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11DFEB97-AC77-4E8F-BA12-37AC6CBF85C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6176" y="9419544"/>
                <a:ext cx="19734823" cy="1139094"/>
              </a:xfrm>
              <a:prstGeom prst="rect">
                <a:avLst/>
              </a:prstGeom>
              <a:blipFill>
                <a:blip r:embed="rId10"/>
                <a:stretch>
                  <a:fillRect b="-128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A321F7A4-D50F-4201-AA3D-DEEA6E8E4D80}"/>
                  </a:ext>
                </a:extLst>
              </p:cNvPr>
              <p:cNvSpPr/>
              <p:nvPr/>
            </p:nvSpPr>
            <p:spPr>
              <a:xfrm>
                <a:off x="1942828" y="10524238"/>
                <a:ext cx="11706842" cy="17520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i="1" dirty="0">
                          <a:latin typeface="Cambria Math" panose="02040503050406030204" pitchFamily="18" charset="0"/>
                          <a:cs typeface="Times New Roman" pitchFamily="18" charset="0"/>
                        </a:rPr>
                        <m:t>𝑠𝑢𝑦</m:t>
                      </m:r>
                      <m:r>
                        <a:rPr lang="en-US" sz="4800" i="1" dirty="0">
                          <a:latin typeface="Cambria Math" panose="02040503050406030204" pitchFamily="18" charset="0"/>
                          <a:cs typeface="Times New Roman" pitchFamily="18" charset="0"/>
                        </a:rPr>
                        <m:t> </m:t>
                      </m:r>
                      <m:r>
                        <a:rPr lang="en-US" sz="4800" i="1" dirty="0">
                          <a:latin typeface="Cambria Math" panose="02040503050406030204" pitchFamily="18" charset="0"/>
                          <a:cs typeface="Times New Roman" pitchFamily="18" charset="0"/>
                        </a:rPr>
                        <m:t>𝑟𝑎</m:t>
                      </m:r>
                      <m:r>
                        <a:rPr lang="en-US" sz="4800" i="1" dirty="0">
                          <a:latin typeface="Cambria Math" panose="02040503050406030204" pitchFamily="18" charset="0"/>
                          <a:cs typeface="Times New Roman" pitchFamily="18" charset="0"/>
                        </a:rPr>
                        <m:t>:</m:t>
                      </m:r>
                      <m:acc>
                        <m:accPr>
                          <m:chr m:val="⃗"/>
                          <m:ctrlPr>
                            <a:rPr lang="en-US" sz="48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p>
                            <m:sSupPr>
                              <m:ctrlPr>
                                <a:rPr lang="en-US" sz="4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vi-VN" sz="48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p>
                              <m:r>
                                <a:rPr lang="en-US" sz="4800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vi-VN" sz="4800" i="1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sz="4800" i="1"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</m:acc>
                      <m:r>
                        <a:rPr lang="en-US" sz="48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vi-VN" sz="4800" i="1" dirty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4800" b="0" i="1" dirty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−1</m:t>
                          </m:r>
                        </m:num>
                        <m:den>
                          <m:r>
                            <a:rPr lang="en-US" sz="4800" b="0" i="1" dirty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3</m:t>
                          </m:r>
                        </m:den>
                      </m:f>
                      <m:acc>
                        <m:accPr>
                          <m:chr m:val="⃗"/>
                          <m:ctrlPr>
                            <a:rPr lang="en-US" sz="48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b="0" i="1">
                              <a:latin typeface="Cambria Math" panose="02040503050406030204" pitchFamily="18" charset="0"/>
                            </a:rPr>
                            <m:t>𝐴𝐵</m:t>
                          </m:r>
                        </m:e>
                      </m:acc>
                      <m:r>
                        <a:rPr lang="en-US" sz="48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4800" i="1" spc="-15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4800" i="1" spc="-15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fPr>
                            <m:num>
                              <m:r>
                                <a:rPr lang="en-US" sz="4800" i="1" spc="-15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4</m:t>
                              </m:r>
                            </m:num>
                            <m:den>
                              <m:r>
                                <a:rPr lang="en-US" sz="4800" i="1" spc="-15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3</m:t>
                              </m:r>
                            </m:den>
                          </m:f>
                          <m:r>
                            <a:rPr lang="en-US" sz="4800" i="1" spc="-15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;</m:t>
                          </m:r>
                          <m:f>
                            <m:fPr>
                              <m:ctrlPr>
                                <a:rPr lang="en-US" sz="4800" i="1" spc="-15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fPr>
                            <m:num>
                              <m:r>
                                <a:rPr lang="en-US" sz="4800" i="1" spc="-15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−2</m:t>
                              </m:r>
                            </m:num>
                            <m:den>
                              <m:r>
                                <a:rPr lang="en-US" sz="4800" i="1" spc="-15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3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4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A321F7A4-D50F-4201-AA3D-DEEA6E8E4D8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2828" y="10524238"/>
                <a:ext cx="11706842" cy="1752018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Oval 48"/>
          <p:cNvSpPr/>
          <p:nvPr/>
        </p:nvSpPr>
        <p:spPr>
          <a:xfrm>
            <a:off x="6797516" y="5543665"/>
            <a:ext cx="1072553" cy="1072553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695689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119" grpId="0"/>
      <p:bldP spid="2" grpId="0"/>
      <p:bldP spid="53" grpId="0"/>
      <p:bldP spid="54" grpId="0"/>
      <p:bldP spid="55" grpId="0"/>
      <p:bldP spid="5" grpId="0"/>
      <p:bldP spid="77" grpId="0"/>
      <p:bldP spid="78" grpId="0"/>
      <p:bldP spid="4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7250629" y="2100961"/>
            <a:ext cx="3382572" cy="830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98" tIns="45699" rIns="91398" bIns="45699" rtlCol="0">
            <a:spAutoFit/>
          </a:bodyPr>
          <a:lstStyle/>
          <a:p>
            <a:pPr algn="ctr"/>
            <a:r>
              <a:rPr lang="en-US" sz="4800" b="1" dirty="0">
                <a:solidFill>
                  <a:srgbClr val="13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HÌNH HỌC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297723" y="4522511"/>
            <a:ext cx="22631400" cy="1067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98" tIns="45699" rIns="91398" bIns="45699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 err="1">
                <a:solidFill>
                  <a:srgbClr val="776249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Chương</a:t>
            </a:r>
            <a:r>
              <a:rPr lang="en-US" sz="4800" b="1" dirty="0">
                <a:solidFill>
                  <a:srgbClr val="776249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1: PHÉP DỜI HÌNH VÀ PHÉP ĐỒNG DẠNG TRONG MẶT PHẲNG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12377436" y="1883773"/>
            <a:ext cx="1813892" cy="1828579"/>
            <a:chOff x="12784885" y="1066801"/>
            <a:chExt cx="1814128" cy="1828817"/>
          </a:xfrm>
        </p:grpSpPr>
        <p:sp>
          <p:nvSpPr>
            <p:cNvPr id="24" name="TextBox 23"/>
            <p:cNvSpPr txBox="1"/>
            <p:nvPr/>
          </p:nvSpPr>
          <p:spPr>
            <a:xfrm>
              <a:off x="12784885" y="1066801"/>
              <a:ext cx="1814128" cy="754022"/>
            </a:xfrm>
            <a:prstGeom prst="rect">
              <a:avLst/>
            </a:prstGeom>
            <a:noFill/>
          </p:spPr>
          <p:txBody>
            <a:bodyPr wrap="square" lIns="91398" tIns="45699" rIns="91398" bIns="45699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135F82"/>
                  </a:solidFill>
                  <a:latin typeface="Times New Roman" panose="02020603050405020304" pitchFamily="18" charset="0"/>
                  <a:ea typeface="AvantGarde" pitchFamily="2" charset="0"/>
                  <a:cs typeface="Times New Roman" panose="02020603050405020304" pitchFamily="18" charset="0"/>
                </a:rPr>
                <a:t>LỚP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3020903" y="1556787"/>
              <a:ext cx="1184945" cy="1338831"/>
            </a:xfrm>
            <a:prstGeom prst="rect">
              <a:avLst/>
            </a:prstGeom>
            <a:noFill/>
          </p:spPr>
          <p:txBody>
            <a:bodyPr wrap="none" lIns="91398" tIns="45699" rIns="91398" bIns="45699" rtlCol="0">
              <a:spAutoFit/>
            </a:bodyPr>
            <a:lstStyle/>
            <a:p>
              <a:r>
                <a:rPr lang="en-US" sz="8099" dirty="0">
                  <a:solidFill>
                    <a:srgbClr val="135F82"/>
                  </a:solidFill>
                  <a:latin typeface="Times New Roman" panose="02020603050405020304" pitchFamily="18" charset="0"/>
                  <a:ea typeface="AvantGarde" pitchFamily="2" charset="0"/>
                  <a:cs typeface="Times New Roman" panose="02020603050405020304" pitchFamily="18" charset="0"/>
                </a:rPr>
                <a:t>11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0781125" y="1966240"/>
            <a:ext cx="2238084" cy="1706805"/>
            <a:chOff x="11186391" y="149817"/>
            <a:chExt cx="2238375" cy="1707027"/>
          </a:xfrm>
        </p:grpSpPr>
        <p:pic>
          <p:nvPicPr>
            <p:cNvPr id="20" name="Picture 5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27236" y="149817"/>
              <a:ext cx="1495424" cy="14954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6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86391" y="1620306"/>
              <a:ext cx="2238375" cy="2365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2" name="Group 26"/>
          <p:cNvGrpSpPr/>
          <p:nvPr/>
        </p:nvGrpSpPr>
        <p:grpSpPr>
          <a:xfrm>
            <a:off x="4557697" y="8671363"/>
            <a:ext cx="17088453" cy="907187"/>
            <a:chOff x="7483861" y="7543801"/>
            <a:chExt cx="17012919" cy="907306"/>
          </a:xfrm>
        </p:grpSpPr>
        <p:sp>
          <p:nvSpPr>
            <p:cNvPr id="44" name="TextBox 43"/>
            <p:cNvSpPr txBox="1"/>
            <p:nvPr/>
          </p:nvSpPr>
          <p:spPr>
            <a:xfrm>
              <a:off x="8993187" y="7620001"/>
              <a:ext cx="15503593" cy="8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vi-VN" sz="48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TÍNH CHẤT</a:t>
              </a:r>
              <a:r>
                <a:rPr lang="en-US" sz="48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CỦA PHÉP VỊ TỰ</a:t>
              </a:r>
            </a:p>
          </p:txBody>
        </p:sp>
        <p:grpSp>
          <p:nvGrpSpPr>
            <p:cNvPr id="3" name="Group 27"/>
            <p:cNvGrpSpPr/>
            <p:nvPr/>
          </p:nvGrpSpPr>
          <p:grpSpPr>
            <a:xfrm>
              <a:off x="7483861" y="7543801"/>
              <a:ext cx="1251657" cy="856824"/>
              <a:chOff x="7483860" y="7543801"/>
              <a:chExt cx="1251657" cy="856824"/>
            </a:xfrm>
          </p:grpSpPr>
          <p:sp>
            <p:nvSpPr>
              <p:cNvPr id="46" name="Isosceles Triangle 44"/>
              <p:cNvSpPr/>
              <p:nvPr/>
            </p:nvSpPr>
            <p:spPr>
              <a:xfrm rot="16200000">
                <a:off x="7494127" y="7533534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4" name="Group 29"/>
              <p:cNvGrpSpPr/>
              <p:nvPr/>
            </p:nvGrpSpPr>
            <p:grpSpPr>
              <a:xfrm>
                <a:off x="7493378" y="7559240"/>
                <a:ext cx="1242139" cy="841385"/>
                <a:chOff x="7493378" y="7559240"/>
                <a:chExt cx="1242139" cy="841385"/>
              </a:xfrm>
            </p:grpSpPr>
            <p:sp>
              <p:nvSpPr>
                <p:cNvPr id="48" name="Round Same Side Corner Rectangle 47"/>
                <p:cNvSpPr/>
                <p:nvPr/>
              </p:nvSpPr>
              <p:spPr>
                <a:xfrm rot="5400000">
                  <a:off x="7748688" y="7303930"/>
                  <a:ext cx="731520" cy="1242139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49" name="TextBox 48"/>
                <p:cNvSpPr txBox="1"/>
                <p:nvPr/>
              </p:nvSpPr>
              <p:spPr>
                <a:xfrm>
                  <a:off x="7923879" y="7646473"/>
                  <a:ext cx="611556" cy="75415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b="1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II</a:t>
                  </a:r>
                </a:p>
              </p:txBody>
            </p:sp>
          </p:grpSp>
        </p:grpSp>
      </p:grpSp>
      <p:grpSp>
        <p:nvGrpSpPr>
          <p:cNvPr id="6" name="Group 26"/>
          <p:cNvGrpSpPr/>
          <p:nvPr/>
        </p:nvGrpSpPr>
        <p:grpSpPr>
          <a:xfrm>
            <a:off x="4475597" y="7379329"/>
            <a:ext cx="14849139" cy="907192"/>
            <a:chOff x="7459670" y="7543799"/>
            <a:chExt cx="14851072" cy="907311"/>
          </a:xfrm>
        </p:grpSpPr>
        <p:sp>
          <p:nvSpPr>
            <p:cNvPr id="28" name="TextBox 27"/>
            <p:cNvSpPr txBox="1"/>
            <p:nvPr/>
          </p:nvSpPr>
          <p:spPr>
            <a:xfrm>
              <a:off x="8993187" y="7620004"/>
              <a:ext cx="13317555" cy="8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vi-VN" sz="48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ĐỊNH NGHĨA</a:t>
              </a:r>
              <a:r>
                <a:rPr lang="en-US" sz="48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PHÉP VỊ TỰ</a:t>
              </a:r>
              <a:endPara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7" name="Group 27"/>
            <p:cNvGrpSpPr/>
            <p:nvPr/>
          </p:nvGrpSpPr>
          <p:grpSpPr>
            <a:xfrm>
              <a:off x="7459670" y="7543799"/>
              <a:ext cx="1381116" cy="872847"/>
              <a:chOff x="7459669" y="7543800"/>
              <a:chExt cx="1381116" cy="872847"/>
            </a:xfrm>
          </p:grpSpPr>
          <p:sp>
            <p:nvSpPr>
              <p:cNvPr id="30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8" name="Group 29"/>
              <p:cNvGrpSpPr/>
              <p:nvPr/>
            </p:nvGrpSpPr>
            <p:grpSpPr>
              <a:xfrm>
                <a:off x="7469185" y="7640053"/>
                <a:ext cx="1371600" cy="776594"/>
                <a:chOff x="7469185" y="7640053"/>
                <a:chExt cx="1371600" cy="776594"/>
              </a:xfrm>
            </p:grpSpPr>
            <p:sp>
              <p:nvSpPr>
                <p:cNvPr id="32" name="Round Same Side Corner Rectangle 31"/>
                <p:cNvSpPr/>
                <p:nvPr/>
              </p:nvSpPr>
              <p:spPr>
                <a:xfrm rot="5400000">
                  <a:off x="7789225" y="7365087"/>
                  <a:ext cx="731520" cy="1371600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3" name="TextBox 32"/>
                <p:cNvSpPr txBox="1"/>
                <p:nvPr/>
              </p:nvSpPr>
              <p:spPr>
                <a:xfrm>
                  <a:off x="7963450" y="7640053"/>
                  <a:ext cx="399520" cy="75415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b="1" dirty="0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I</a:t>
                  </a:r>
                </a:p>
              </p:txBody>
            </p:sp>
          </p:grpSp>
        </p:grpSp>
      </p:grpSp>
      <p:sp>
        <p:nvSpPr>
          <p:cNvPr id="23" name="TextBox 22"/>
          <p:cNvSpPr txBox="1"/>
          <p:nvPr/>
        </p:nvSpPr>
        <p:spPr>
          <a:xfrm>
            <a:off x="8112313" y="5850637"/>
            <a:ext cx="7314482" cy="110782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wrap="none" lIns="91398" tIns="45699" rIns="91398" bIns="45699" rtlCol="0">
            <a:spAutoFit/>
          </a:bodyPr>
          <a:lstStyle/>
          <a:p>
            <a:pPr algn="ctr"/>
            <a:r>
              <a:rPr lang="vi-VN" sz="6599" b="1" dirty="0">
                <a:solidFill>
                  <a:srgbClr val="FF0000"/>
                </a:solidFill>
                <a:latin typeface="Times New Roman" panose="02020603050405020304" pitchFamily="18" charset="0"/>
                <a:ea typeface="AvantGarde-Demi" pitchFamily="18" charset="0"/>
                <a:cs typeface="Times New Roman" panose="02020603050405020304" pitchFamily="18" charset="0"/>
              </a:rPr>
              <a:t>Bài </a:t>
            </a:r>
            <a:r>
              <a:rPr lang="en-US" sz="6599" b="1" dirty="0">
                <a:solidFill>
                  <a:srgbClr val="FF0000"/>
                </a:solidFill>
                <a:latin typeface="Times New Roman" panose="02020603050405020304" pitchFamily="18" charset="0"/>
                <a:ea typeface="AvantGarde-Demi" pitchFamily="18" charset="0"/>
                <a:cs typeface="Times New Roman" panose="02020603050405020304" pitchFamily="18" charset="0"/>
              </a:rPr>
              <a:t>7</a:t>
            </a:r>
            <a:r>
              <a:rPr lang="vi-VN" sz="6599" b="1" dirty="0">
                <a:solidFill>
                  <a:srgbClr val="FF0000"/>
                </a:solidFill>
                <a:latin typeface="Times New Roman" panose="02020603050405020304" pitchFamily="18" charset="0"/>
                <a:ea typeface="AvantGarde-Demi" pitchFamily="18" charset="0"/>
                <a:cs typeface="Times New Roman" panose="02020603050405020304" pitchFamily="18" charset="0"/>
              </a:rPr>
              <a:t>: </a:t>
            </a:r>
            <a:r>
              <a:rPr lang="en-US" sz="6599" b="1" dirty="0">
                <a:solidFill>
                  <a:srgbClr val="FF0000"/>
                </a:solidFill>
                <a:latin typeface="Times New Roman" panose="02020603050405020304" pitchFamily="18" charset="0"/>
                <a:ea typeface="AvantGarde-Demi" pitchFamily="18" charset="0"/>
                <a:cs typeface="Times New Roman" panose="02020603050405020304" pitchFamily="18" charset="0"/>
              </a:rPr>
              <a:t>PHÉP VỊ TỰ</a:t>
            </a:r>
          </a:p>
        </p:txBody>
      </p:sp>
      <p:sp>
        <p:nvSpPr>
          <p:cNvPr id="54" name="Rounded Rectangle 53"/>
          <p:cNvSpPr/>
          <p:nvPr/>
        </p:nvSpPr>
        <p:spPr>
          <a:xfrm>
            <a:off x="3512667" y="7101335"/>
            <a:ext cx="19013083" cy="4513704"/>
          </a:xfrm>
          <a:prstGeom prst="roundRect">
            <a:avLst>
              <a:gd name="adj" fmla="val 4570"/>
            </a:avLst>
          </a:prstGeom>
          <a:noFill/>
          <a:ln>
            <a:solidFill>
              <a:srgbClr val="135F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8" tIns="45699" rIns="91398" bIns="45699"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5" name="Group 54"/>
          <p:cNvGrpSpPr/>
          <p:nvPr/>
        </p:nvGrpSpPr>
        <p:grpSpPr>
          <a:xfrm>
            <a:off x="6001139" y="10648634"/>
            <a:ext cx="9472086" cy="968318"/>
            <a:chOff x="739068" y="1515168"/>
            <a:chExt cx="9473319" cy="968444"/>
          </a:xfrm>
        </p:grpSpPr>
        <p:sp>
          <p:nvSpPr>
            <p:cNvPr id="56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57" name="Group 56"/>
            <p:cNvGrpSpPr/>
            <p:nvPr/>
          </p:nvGrpSpPr>
          <p:grpSpPr>
            <a:xfrm>
              <a:off x="739068" y="1515168"/>
              <a:ext cx="8327529" cy="960327"/>
              <a:chOff x="739068" y="1515168"/>
              <a:chExt cx="8327529" cy="960327"/>
            </a:xfrm>
          </p:grpSpPr>
          <p:sp>
            <p:nvSpPr>
              <p:cNvPr id="59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0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1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2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3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5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6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7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9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0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1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2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3" name="TextBox 82"/>
              <p:cNvSpPr txBox="1"/>
              <p:nvPr/>
            </p:nvSpPr>
            <p:spPr>
              <a:xfrm>
                <a:off x="2282341" y="1692696"/>
                <a:ext cx="6784256" cy="769441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BÀI TẬP CỦNG CỐ</a:t>
                </a:r>
              </a:p>
            </p:txBody>
          </p:sp>
        </p:grpSp>
      </p:grpSp>
      <p:grpSp>
        <p:nvGrpSpPr>
          <p:cNvPr id="45" name="Group 26">
            <a:extLst>
              <a:ext uri="{FF2B5EF4-FFF2-40B4-BE49-F238E27FC236}">
                <a16:creationId xmlns:a16="http://schemas.microsoft.com/office/drawing/2014/main" id="{DB9AD066-B2EC-4465-9FBA-D8C13D94F8B0}"/>
              </a:ext>
            </a:extLst>
          </p:cNvPr>
          <p:cNvGrpSpPr/>
          <p:nvPr/>
        </p:nvGrpSpPr>
        <p:grpSpPr>
          <a:xfrm>
            <a:off x="4552954" y="9744056"/>
            <a:ext cx="17258740" cy="1100277"/>
            <a:chOff x="7483861" y="7543801"/>
            <a:chExt cx="17012919" cy="872847"/>
          </a:xfrm>
        </p:grpSpPr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CC17E7D4-57F7-4702-B015-13B73E514364}"/>
                </a:ext>
              </a:extLst>
            </p:cNvPr>
            <p:cNvSpPr txBox="1"/>
            <p:nvPr/>
          </p:nvSpPr>
          <p:spPr>
            <a:xfrm>
              <a:off x="8993187" y="7747902"/>
              <a:ext cx="15503593" cy="6592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vi-VN" sz="48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BIỂU THỨC TỌA ĐỘ </a:t>
              </a:r>
              <a:r>
                <a:rPr lang="en-US" sz="48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 PHÉP VỊ TỰ</a:t>
              </a:r>
            </a:p>
          </p:txBody>
        </p:sp>
        <p:grpSp>
          <p:nvGrpSpPr>
            <p:cNvPr id="50" name="Group 27">
              <a:extLst>
                <a:ext uri="{FF2B5EF4-FFF2-40B4-BE49-F238E27FC236}">
                  <a16:creationId xmlns:a16="http://schemas.microsoft.com/office/drawing/2014/main" id="{A5CEE766-BD9B-43FA-8AA5-5DEBB677CC5A}"/>
                </a:ext>
              </a:extLst>
            </p:cNvPr>
            <p:cNvGrpSpPr/>
            <p:nvPr/>
          </p:nvGrpSpPr>
          <p:grpSpPr>
            <a:xfrm>
              <a:off x="7483861" y="7543801"/>
              <a:ext cx="1251657" cy="872847"/>
              <a:chOff x="7483860" y="7543801"/>
              <a:chExt cx="1251657" cy="872847"/>
            </a:xfrm>
          </p:grpSpPr>
          <p:sp>
            <p:nvSpPr>
              <p:cNvPr id="51" name="Isosceles Triangle 44">
                <a:extLst>
                  <a:ext uri="{FF2B5EF4-FFF2-40B4-BE49-F238E27FC236}">
                    <a16:creationId xmlns:a16="http://schemas.microsoft.com/office/drawing/2014/main" id="{83A0494E-3D47-4E79-AAA3-8DC8FC103BBE}"/>
                  </a:ext>
                </a:extLst>
              </p:cNvPr>
              <p:cNvSpPr/>
              <p:nvPr/>
            </p:nvSpPr>
            <p:spPr>
              <a:xfrm rot="16200000">
                <a:off x="7494127" y="7533534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58" name="Group 29">
                <a:extLst>
                  <a:ext uri="{FF2B5EF4-FFF2-40B4-BE49-F238E27FC236}">
                    <a16:creationId xmlns:a16="http://schemas.microsoft.com/office/drawing/2014/main" id="{3D8468C3-70A8-40F5-B22F-BCD2115714F0}"/>
                  </a:ext>
                </a:extLst>
              </p:cNvPr>
              <p:cNvGrpSpPr/>
              <p:nvPr/>
            </p:nvGrpSpPr>
            <p:grpSpPr>
              <a:xfrm>
                <a:off x="7493378" y="7646473"/>
                <a:ext cx="1242139" cy="770175"/>
                <a:chOff x="7493378" y="7646473"/>
                <a:chExt cx="1242139" cy="770175"/>
              </a:xfrm>
            </p:grpSpPr>
            <p:sp>
              <p:nvSpPr>
                <p:cNvPr id="64" name="Round Same Side Corner Rectangle 47">
                  <a:extLst>
                    <a:ext uri="{FF2B5EF4-FFF2-40B4-BE49-F238E27FC236}">
                      <a16:creationId xmlns:a16="http://schemas.microsoft.com/office/drawing/2014/main" id="{FC2DDE00-0443-4C24-A0DE-C06271173A1C}"/>
                    </a:ext>
                  </a:extLst>
                </p:cNvPr>
                <p:cNvSpPr/>
                <p:nvPr/>
              </p:nvSpPr>
              <p:spPr>
                <a:xfrm rot="5400000">
                  <a:off x="7748688" y="7429818"/>
                  <a:ext cx="731520" cy="1242139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5" name="TextBox 64">
                  <a:extLst>
                    <a:ext uri="{FF2B5EF4-FFF2-40B4-BE49-F238E27FC236}">
                      <a16:creationId xmlns:a16="http://schemas.microsoft.com/office/drawing/2014/main" id="{B5135C32-7F45-4282-8DC2-D1D497944EC1}"/>
                    </a:ext>
                  </a:extLst>
                </p:cNvPr>
                <p:cNvSpPr txBox="1"/>
                <p:nvPr/>
              </p:nvSpPr>
              <p:spPr>
                <a:xfrm>
                  <a:off x="7821023" y="7646473"/>
                  <a:ext cx="817265" cy="59818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b="1" dirty="0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III</a:t>
                  </a: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1283082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5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" name="Group 151"/>
          <p:cNvGrpSpPr/>
          <p:nvPr/>
        </p:nvGrpSpPr>
        <p:grpSpPr>
          <a:xfrm>
            <a:off x="538826" y="7195618"/>
            <a:ext cx="23601411" cy="6545132"/>
            <a:chOff x="1205494" y="6941416"/>
            <a:chExt cx="22139783" cy="6545984"/>
          </a:xfrm>
        </p:grpSpPr>
        <p:sp>
          <p:nvSpPr>
            <p:cNvPr id="125" name="Rounded Rectangle 124"/>
            <p:cNvSpPr/>
            <p:nvPr/>
          </p:nvSpPr>
          <p:spPr>
            <a:xfrm>
              <a:off x="1209586" y="7179457"/>
              <a:ext cx="22135691" cy="6307943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51" name="Group 150"/>
            <p:cNvGrpSpPr/>
            <p:nvPr/>
          </p:nvGrpSpPr>
          <p:grpSpPr>
            <a:xfrm>
              <a:off x="1205494" y="6941416"/>
              <a:ext cx="3493741" cy="831105"/>
              <a:chOff x="1205494" y="6941416"/>
              <a:chExt cx="3493741" cy="831105"/>
            </a:xfrm>
          </p:grpSpPr>
          <p:sp>
            <p:nvSpPr>
              <p:cNvPr id="127" name="Freeform 20"/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8" name="TextBox 127"/>
              <p:cNvSpPr txBox="1"/>
              <p:nvPr/>
            </p:nvSpPr>
            <p:spPr>
              <a:xfrm>
                <a:off x="2057667" y="6941416"/>
                <a:ext cx="2641568" cy="8311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Bài</a:t>
                </a:r>
                <a:r>
                  <a:rPr lang="en-US" sz="48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giải</a:t>
                </a:r>
                <a:endParaRPr lang="en-US" sz="4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9" name="Round Diagonal Corner Rectangle 128"/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148" name="Group 147"/>
          <p:cNvGrpSpPr/>
          <p:nvPr/>
        </p:nvGrpSpPr>
        <p:grpSpPr>
          <a:xfrm>
            <a:off x="478321" y="2245826"/>
            <a:ext cx="23785054" cy="4597136"/>
            <a:chOff x="992187" y="2564544"/>
            <a:chExt cx="22335173" cy="4031325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127303" y="2610238"/>
              <a:ext cx="22200057" cy="398563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3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3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68" cy="7134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000" b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Câu</a:t>
                </a:r>
                <a:r>
                  <a:rPr lang="en-US" sz="40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4.</a:t>
                </a:r>
              </a:p>
            </p:txBody>
          </p: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62" name="Rectangle 61"/>
              <p:cNvSpPr/>
              <p:nvPr/>
            </p:nvSpPr>
            <p:spPr>
              <a:xfrm>
                <a:off x="3240106" y="12885003"/>
                <a:ext cx="2500565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ọ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US" sz="4800" b="1" spc="-150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62" name="Rectangle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0106" y="12885003"/>
                <a:ext cx="2500565" cy="83099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9" name="Rectangle 118"/>
              <p:cNvSpPr/>
              <p:nvPr/>
            </p:nvSpPr>
            <p:spPr>
              <a:xfrm>
                <a:off x="3778527" y="2689403"/>
                <a:ext cx="22562171" cy="263655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yo-NG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Trong 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14:m>
                  <m:oMath xmlns:m="http://schemas.openxmlformats.org/officeDocument/2006/math">
                    <m:r>
                      <a:rPr lang="en-US" sz="4800" b="1" dirty="0">
                        <a:latin typeface="Cambria Math" panose="02040503050406030204" pitchFamily="18" charset="0"/>
                      </a:rPr>
                      <m:t>ặ</m:t>
                    </m:r>
                    <m:r>
                      <a:rPr lang="en-US" sz="4800" b="1" i="1" dirty="0">
                        <a:latin typeface="Cambria Math" panose="02040503050406030204" pitchFamily="18" charset="0"/>
                      </a:rPr>
                      <m:t>𝒕</m:t>
                    </m:r>
                    <m:r>
                      <a:rPr lang="en-US" sz="4800" b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4800" b="1" i="1" dirty="0">
                        <a:latin typeface="Cambria Math" panose="02040503050406030204" pitchFamily="18" charset="0"/>
                      </a:rPr>
                      <m:t>𝒑𝒉</m:t>
                    </m:r>
                    <m:r>
                      <a:rPr lang="en-US" sz="4800" b="1" dirty="0">
                        <a:latin typeface="Cambria Math" panose="02040503050406030204" pitchFamily="18" charset="0"/>
                      </a:rPr>
                      <m:t>ẳ</m:t>
                    </m:r>
                    <m:r>
                      <a:rPr lang="en-US" sz="4800" b="1" i="1" dirty="0">
                        <a:latin typeface="Cambria Math" panose="02040503050406030204" pitchFamily="18" charset="0"/>
                      </a:rPr>
                      <m:t>𝒏𝒈</m:t>
                    </m:r>
                    <m:r>
                      <a:rPr lang="en-US" sz="4800" b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4800" b="1" i="1" dirty="0">
                        <a:latin typeface="Cambria Math" panose="02040503050406030204" pitchFamily="18" charset="0"/>
                      </a:rPr>
                      <m:t>𝒕</m:t>
                    </m:r>
                    <m:r>
                      <a:rPr lang="en-US" sz="4800" b="1" dirty="0">
                        <a:latin typeface="Cambria Math" panose="02040503050406030204" pitchFamily="18" charset="0"/>
                      </a:rPr>
                      <m:t>ọ</m:t>
                    </m:r>
                    <m:r>
                      <a:rPr lang="en-US" sz="4800" b="1" i="1" dirty="0"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sz="4800" b="1" dirty="0">
                        <a:latin typeface="Cambria Math" panose="02040503050406030204" pitchFamily="18" charset="0"/>
                      </a:rPr>
                      <m:t> độ </m:t>
                    </m:r>
                    <m:r>
                      <a:rPr lang="yo-NG" sz="4800" b="1">
                        <a:latin typeface="Cambria Math" panose="02040503050406030204" pitchFamily="18" charset="0"/>
                      </a:rPr>
                      <m:t>𝐎𝐱𝐲</m:t>
                    </m:r>
                    <m:r>
                      <a:rPr lang="en-US" sz="4800" b="1" i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4800" b="1" i="0" smtClean="0">
                        <a:latin typeface="Cambria Math" panose="02040503050406030204" pitchFamily="18" charset="0"/>
                      </a:rPr>
                      <m:t>𝐜𝐡𝐨</m:t>
                    </m:r>
                    <m:r>
                      <a:rPr lang="en-US" sz="4800" b="1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 </m:t>
                    </m:r>
                    <m:r>
                      <a:rPr lang="en-US" sz="4800" b="1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𝑨</m:t>
                    </m:r>
                    <m:d>
                      <m:dPr>
                        <m:ctrlPr>
                          <a:rPr lang="vi-VN" sz="4800" b="1" i="1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sz="4800" b="1" i="1" dirty="0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−</m:t>
                        </m:r>
                        <m:r>
                          <a:rPr lang="en-US" sz="4800" b="1" i="1" dirty="0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𝟑</m:t>
                        </m:r>
                        <m:r>
                          <a:rPr lang="vi-VN" sz="4800" b="1" i="1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;</m:t>
                        </m:r>
                        <m:r>
                          <a:rPr lang="en-US" sz="4800" b="1" i="1" dirty="0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𝟐</m:t>
                        </m:r>
                      </m:e>
                    </m:d>
                  </m:oMath>
                </a14:m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𝑩</m:t>
                    </m:r>
                    <m:d>
                      <m:dPr>
                        <m:ctrlPr>
                          <a:rPr lang="vi-VN" sz="4800" b="1" i="1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sz="4800" b="1" i="1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𝟏</m:t>
                        </m:r>
                        <m:r>
                          <a:rPr lang="vi-VN" sz="4800" b="1" i="1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;</m:t>
                        </m:r>
                        <m:r>
                          <a:rPr lang="en-US" sz="4800" b="1" i="1" dirty="0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𝑪</m:t>
                    </m:r>
                    <m:d>
                      <m:dPr>
                        <m:ctrlPr>
                          <a:rPr lang="vi-VN" sz="4800" b="1" i="1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sz="4800" b="1" i="1" dirty="0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𝟐</m:t>
                        </m:r>
                        <m:r>
                          <a:rPr lang="vi-VN" sz="4800" b="1" i="1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;</m:t>
                        </m:r>
                        <m:r>
                          <a:rPr lang="en-US" sz="4800" b="1" i="1" dirty="0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−</m:t>
                        </m:r>
                        <m:r>
                          <a:rPr lang="en-US" sz="4800" b="1" i="1" dirty="0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𝟒</m:t>
                        </m:r>
                      </m:e>
                    </m:d>
                  </m:oMath>
                </a14:m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Gọi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800" b="1" i="1" dirty="0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4800" b="1" i="1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𝑨</m:t>
                        </m:r>
                      </m:e>
                      <m:sup>
                        <m:r>
                          <a:rPr lang="en-US" sz="4800" b="1" i="1" dirty="0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′</m:t>
                        </m:r>
                      </m:sup>
                    </m:sSup>
                    <m:r>
                      <a:rPr lang="en-US" sz="4800" b="1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, </m:t>
                    </m:r>
                    <m:sSup>
                      <m:sSupPr>
                        <m:ctrlPr>
                          <a:rPr lang="en-US" sz="4800" b="1" i="1" dirty="0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4800" b="1" i="1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𝑩</m:t>
                        </m:r>
                      </m:e>
                      <m:sup>
                        <m:r>
                          <a:rPr lang="en-US" sz="4800" b="1" i="1" dirty="0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′</m:t>
                        </m:r>
                      </m:sup>
                    </m:sSup>
                    <m:r>
                      <a:rPr lang="en-US" sz="4800" b="1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, </m:t>
                    </m:r>
                    <m:sSup>
                      <m:sSupPr>
                        <m:ctrlPr>
                          <a:rPr lang="en-US" sz="4800" b="1" i="1" dirty="0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4800" b="1" i="1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𝑪</m:t>
                        </m:r>
                      </m:e>
                      <m:sup>
                        <m:r>
                          <a:rPr lang="en-US" sz="4800" b="1" i="1" dirty="0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′</m:t>
                        </m:r>
                      </m:sup>
                    </m:sSup>
                    <m:r>
                      <a:rPr lang="en-US" sz="4800" b="1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 </m:t>
                    </m:r>
                  </m:oMath>
                </a14:m>
                <a:endParaRPr lang="en-US" sz="4800" b="1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4800" b="1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𝒍</m:t>
                    </m:r>
                    <m:r>
                      <a:rPr lang="en-US" sz="4800" b="1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ầ</m:t>
                    </m:r>
                    <m:r>
                      <a:rPr lang="en-US" sz="4800" b="1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𝒏</m:t>
                    </m:r>
                    <m:r>
                      <a:rPr lang="en-US" sz="4800" b="1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 </m:t>
                    </m:r>
                    <m:r>
                      <a:rPr lang="en-US" sz="4800" b="1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𝒍</m:t>
                    </m:r>
                    <m:r>
                      <a:rPr lang="en-US" sz="4800" b="1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ượ</m:t>
                    </m:r>
                    <m:r>
                      <a:rPr lang="en-US" sz="4800" b="1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𝒕</m:t>
                    </m:r>
                    <m:r>
                      <a:rPr lang="en-US" sz="4800" b="1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 </m:t>
                    </m:r>
                    <m:r>
                      <a:rPr lang="en-US" sz="4800" b="1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𝒍</m:t>
                    </m:r>
                    <m:r>
                      <a:rPr lang="en-US" sz="4800" b="1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à ả</m:t>
                    </m:r>
                    <m:r>
                      <a:rPr lang="en-US" sz="4800" b="1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𝒏𝒉</m:t>
                    </m:r>
                    <m:r>
                      <a:rPr lang="en-US" sz="4800" b="1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 </m:t>
                    </m:r>
                    <m:r>
                      <a:rPr lang="en-US" sz="4800" b="1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𝒄</m:t>
                    </m:r>
                    <m:r>
                      <a:rPr lang="en-US" sz="4800" b="1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ủ</m:t>
                    </m:r>
                    <m:r>
                      <a:rPr lang="en-US" sz="4800" b="1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𝒂</m:t>
                    </m:r>
                    <m:r>
                      <a:rPr lang="en-US" sz="4800" b="1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 </m:t>
                    </m:r>
                    <m:r>
                      <a:rPr lang="en-US" sz="4800" b="1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𝑨</m:t>
                    </m:r>
                    <m:r>
                      <a:rPr lang="en-US" sz="4800" b="1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, </m:t>
                    </m:r>
                    <m:r>
                      <a:rPr lang="en-US" sz="4800" b="1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𝑩</m:t>
                    </m:r>
                    <m:r>
                      <a:rPr lang="en-US" sz="4800" b="1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, </m:t>
                    </m:r>
                    <m:r>
                      <a:rPr lang="en-US" sz="4800" b="1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𝑪</m:t>
                    </m:r>
                    <m:r>
                      <a:rPr lang="en-US" sz="4800" b="1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 </m:t>
                    </m:r>
                    <m:r>
                      <a:rPr lang="en-US" sz="4800" b="1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𝒒𝒖𝒂</m:t>
                    </m:r>
                    <m:r>
                      <a:rPr lang="en-US" sz="4800" b="1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 </m:t>
                    </m:r>
                    <m:r>
                      <a:rPr lang="en-US" sz="4800" b="1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𝒑𝒉</m:t>
                    </m:r>
                    <m:r>
                      <a:rPr lang="en-US" sz="4800" b="1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é</m:t>
                    </m:r>
                    <m:r>
                      <a:rPr lang="en-US" sz="4800" b="1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𝒑</m:t>
                    </m:r>
                    <m:r>
                      <a:rPr lang="en-US" sz="4800" b="1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 </m:t>
                    </m:r>
                    <m:r>
                      <a:rPr lang="en-US" sz="4800" b="1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𝒗</m:t>
                    </m:r>
                    <m:r>
                      <a:rPr lang="en-US" sz="4800" b="1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ị </m:t>
                    </m:r>
                    <m:r>
                      <a:rPr lang="en-US" sz="4800" b="1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𝒕</m:t>
                    </m:r>
                    <m:r>
                      <a:rPr lang="en-US" sz="4800" b="1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ự </m:t>
                    </m:r>
                    <m:r>
                      <a:rPr lang="en-US" sz="4800" b="1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𝒕</m:t>
                    </m:r>
                    <m:r>
                      <a:rPr lang="en-US" sz="4800" b="1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â</m:t>
                    </m:r>
                    <m:r>
                      <a:rPr lang="en-US" sz="4800" b="1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𝒎</m:t>
                    </m:r>
                    <m:r>
                      <a:rPr lang="en-US" sz="4800" b="1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 </m:t>
                    </m:r>
                    <m:r>
                      <a:rPr lang="en-US" sz="4800" b="1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𝑶</m:t>
                    </m:r>
                    <m:r>
                      <a:rPr lang="en-US" sz="4800" b="1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, </m:t>
                    </m:r>
                  </m:oMath>
                </a14:m>
                <a:r>
                  <a:rPr lang="en-US" sz="48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tỉ </a:t>
                </a:r>
                <a:r>
                  <a:rPr lang="en-US" sz="48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48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k</a:t>
                </a:r>
                <a:r>
                  <a:rPr lang="vi-VN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4800" b="1" i="1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4800" b="1" i="1" dirty="0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−</m:t>
                        </m:r>
                        <m:r>
                          <a:rPr lang="en-US" sz="4800" b="1" i="1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800" b="1" i="1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𝟑</m:t>
                        </m:r>
                      </m:den>
                    </m:f>
                    <m:r>
                      <a:rPr lang="en-US" sz="4800" b="1" i="1" dirty="0">
                        <a:latin typeface="Cambria Math" panose="02040503050406030204" pitchFamily="18" charset="0"/>
                        <a:cs typeface="Times New Roman" pitchFamily="18" charset="0"/>
                      </a:rPr>
                      <m:t>.</m:t>
                    </m:r>
                  </m:oMath>
                </a14:m>
                <a:r>
                  <a:rPr lang="en-US" sz="48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𝑻𝒓</m:t>
                    </m:r>
                    <m:r>
                      <a:rPr lang="en-US" sz="4800" b="1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ọ</m:t>
                    </m:r>
                    <m:r>
                      <a:rPr lang="en-US" sz="4800" b="1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𝒏𝒈</m:t>
                    </m:r>
                    <m:r>
                      <a:rPr lang="en-US" sz="4800" b="1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 </m:t>
                    </m:r>
                    <m:r>
                      <a:rPr lang="en-US" sz="4800" b="1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𝒕</m:t>
                    </m:r>
                    <m:r>
                      <a:rPr lang="en-US" sz="4800" b="1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â</m:t>
                    </m:r>
                    <m:r>
                      <a:rPr lang="en-US" sz="4800" b="1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𝒎</m:t>
                    </m:r>
                    <m:r>
                      <a:rPr lang="en-US" sz="4800" b="1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 </m:t>
                    </m:r>
                    <m:r>
                      <a:rPr lang="en-US" sz="4800" b="1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𝒄</m:t>
                    </m:r>
                    <m:r>
                      <a:rPr lang="en-US" sz="4800" b="1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ủ</m:t>
                    </m:r>
                    <m:r>
                      <a:rPr lang="en-US" sz="4800" b="1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𝒂</m:t>
                    </m:r>
                    <m:r>
                      <a:rPr lang="en-US" sz="4800" b="1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 </m:t>
                    </m:r>
                    <m:r>
                      <a:rPr lang="en-US" sz="4800" b="1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𝒕𝒂𝒎</m:t>
                    </m:r>
                    <m:r>
                      <a:rPr lang="en-US" sz="4800" b="1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 </m:t>
                    </m:r>
                    <m:r>
                      <a:rPr lang="en-US" sz="4800" b="1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𝒈𝒊</m:t>
                    </m:r>
                    <m:r>
                      <a:rPr lang="en-US" sz="4800" b="1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á</m:t>
                    </m:r>
                    <m:r>
                      <a:rPr lang="en-US" sz="4800" b="1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𝒄</m:t>
                    </m:r>
                    <m:r>
                      <a:rPr lang="en-US" sz="4800" b="1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 </m:t>
                    </m:r>
                    <m:sSup>
                      <m:sSupPr>
                        <m:ctrlPr>
                          <a:rPr lang="en-US" sz="4800" b="1" i="1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4800" b="1" i="1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𝑨</m:t>
                        </m:r>
                      </m:e>
                      <m:sup>
                        <m:r>
                          <a:rPr lang="en-US" sz="4800" b="1" i="1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4800" b="1" i="1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4800" b="1" i="1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𝑩</m:t>
                        </m:r>
                      </m:e>
                      <m:sup>
                        <m:r>
                          <a:rPr lang="en-US" sz="4800" b="1" i="1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4800" b="1" i="1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4800" b="1" i="1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𝑪</m:t>
                        </m:r>
                      </m:e>
                      <m:sup>
                        <m:r>
                          <a:rPr lang="en-US" sz="4800" b="1" i="1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là </a:t>
                </a:r>
                <a14:m>
                  <m:oMath xmlns:m="http://schemas.openxmlformats.org/officeDocument/2006/math">
                    <m:r>
                      <a:rPr lang="en-US" sz="4800" b="1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𝑮</m:t>
                    </m:r>
                    <m:r>
                      <a:rPr lang="en-US" sz="4800" b="1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′</m:t>
                    </m:r>
                    <m:d>
                      <m:dPr>
                        <m:ctrlPr>
                          <a:rPr lang="vi-VN" sz="4800" b="1" i="1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sz="4800" b="1" i="1" dirty="0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𝒎</m:t>
                        </m:r>
                        <m:r>
                          <a:rPr lang="vi-VN" sz="4800" b="1" i="1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;</m:t>
                        </m:r>
                        <m:r>
                          <a:rPr lang="en-US" sz="4800" b="1" i="1" dirty="0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𝒏</m:t>
                        </m:r>
                      </m:e>
                    </m:d>
                  </m:oMath>
                </a14:m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4800" b="1" dirty="0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Khi </a:t>
                </a:r>
                <a:r>
                  <a:rPr lang="en-US" sz="4800" b="1" dirty="0" err="1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lang="en-US" sz="4800" b="1" dirty="0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𝟐</m:t>
                    </m:r>
                    <m:r>
                      <a:rPr lang="en-US" sz="4800" b="1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𝒎</m:t>
                    </m:r>
                    <m:r>
                      <a:rPr lang="en-US" sz="4800" b="1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−</m:t>
                    </m:r>
                    <m:r>
                      <a:rPr lang="en-US" sz="4800" b="1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𝟗</m:t>
                    </m:r>
                    <m:r>
                      <a:rPr lang="en-US" sz="4800" b="1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𝒏</m:t>
                    </m:r>
                  </m:oMath>
                </a14:m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bằng</a:t>
                </a:r>
                <a:endParaRPr lang="vi-VN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19" name="Rectangle 1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8527" y="2689403"/>
                <a:ext cx="22562171" cy="2636556"/>
              </a:xfrm>
              <a:prstGeom prst="rect">
                <a:avLst/>
              </a:prstGeom>
              <a:blipFill>
                <a:blip r:embed="rId4"/>
                <a:stretch>
                  <a:fillRect l="-1243" t="-5081" b="-11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/>
              <p:cNvSpPr/>
              <p:nvPr/>
            </p:nvSpPr>
            <p:spPr>
              <a:xfrm>
                <a:off x="930821" y="5544140"/>
                <a:ext cx="5485687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4800" b="1" spc="-150" smtClean="0">
                        <a:solidFill>
                          <a:srgbClr val="000099"/>
                        </a:solidFill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m:t>A</m:t>
                    </m:r>
                    <m:r>
                      <m:rPr>
                        <m:nor/>
                      </m:rPr>
                      <a:rPr lang="en-US" sz="4800" b="1" spc="-150" smtClean="0">
                        <a:solidFill>
                          <a:srgbClr val="000099"/>
                        </a:solidFill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m:rPr>
                        <m:nor/>
                      </m:rPr>
                      <a:rPr lang="en-GB" sz="480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en-US" sz="4800" spc="-15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b="0" i="1" spc="-15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−1</m:t>
                    </m:r>
                  </m:oMath>
                </a14:m>
                <a:endParaRPr lang="en-GB" sz="5400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0821" y="5544140"/>
                <a:ext cx="5485687" cy="92333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3" name="Rectangle 52"/>
              <p:cNvSpPr/>
              <p:nvPr/>
            </p:nvSpPr>
            <p:spPr>
              <a:xfrm>
                <a:off x="5067713" y="5728844"/>
                <a:ext cx="5485687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en-US" sz="4800" i="1" spc="-150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1</m:t>
                      </m:r>
                      <m:r>
                        <m:rPr>
                          <m:nor/>
                        </m:rPr>
                        <a:rPr lang="en-GB" sz="4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GB" sz="4800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7713" y="5728844"/>
                <a:ext cx="5485687" cy="83099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4" name="Rectangle 53"/>
              <p:cNvSpPr/>
              <p:nvPr/>
            </p:nvSpPr>
            <p:spPr>
              <a:xfrm>
                <a:off x="11572705" y="5704817"/>
                <a:ext cx="5485687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en-US" sz="4800" b="0" i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</m:t>
                      </m:r>
                      <m:r>
                        <a:rPr lang="en-US" sz="4800" i="1" spc="-150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9</m:t>
                      </m:r>
                      <m:r>
                        <m:rPr>
                          <m:nor/>
                        </m:rPr>
                        <a:rPr lang="en-GB" sz="4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GB" sz="4800" b="1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54" name="Rectangle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72705" y="5704817"/>
                <a:ext cx="5485687" cy="83099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5" name="Rectangle 54"/>
              <p:cNvSpPr/>
              <p:nvPr/>
            </p:nvSpPr>
            <p:spPr>
              <a:xfrm>
                <a:off x="17058392" y="5702628"/>
                <a:ext cx="5485687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en-US" sz="4800" i="1" spc="-150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−</m:t>
                      </m:r>
                      <m:r>
                        <a:rPr lang="en-US" sz="4800" b="0" i="1" spc="-150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9</m:t>
                      </m:r>
                      <m:r>
                        <m:rPr>
                          <m:nor/>
                        </m:rPr>
                        <a:rPr lang="en-GB" sz="4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vi-VN" sz="4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55" name="Rectangle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58392" y="5702628"/>
                <a:ext cx="5485687" cy="83099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9" name="Group 47"/>
          <p:cNvGrpSpPr/>
          <p:nvPr/>
        </p:nvGrpSpPr>
        <p:grpSpPr>
          <a:xfrm>
            <a:off x="701235" y="1287799"/>
            <a:ext cx="9472086" cy="968318"/>
            <a:chOff x="739068" y="1515168"/>
            <a:chExt cx="9473319" cy="968444"/>
          </a:xfrm>
        </p:grpSpPr>
        <p:sp>
          <p:nvSpPr>
            <p:cNvPr id="60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61" name="Group 30"/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63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4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5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6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7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8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9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0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1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2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3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4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5" name="TextBox 43"/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BÀI TẬP TRẮC NGHIỆM</a:t>
                </a:r>
              </a:p>
            </p:txBody>
          </p: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F2469076-222B-4580-A179-D816FB27383F}"/>
                  </a:ext>
                </a:extLst>
              </p:cNvPr>
              <p:cNvSpPr/>
              <p:nvPr/>
            </p:nvSpPr>
            <p:spPr>
              <a:xfrm>
                <a:off x="4534541" y="7606264"/>
                <a:ext cx="14563375" cy="11977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Gọi G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trọng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tâm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tam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ABC.Ta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800" b="1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𝑮</m:t>
                    </m:r>
                    <m:d>
                      <m:dPr>
                        <m:ctrlPr>
                          <a:rPr lang="vi-VN" sz="4800" b="1" i="1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sz="4800" b="1" i="1" dirty="0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𝟎</m:t>
                        </m:r>
                        <m:r>
                          <a:rPr lang="vi-VN" sz="4800" b="1" i="1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;</m:t>
                        </m:r>
                        <m:f>
                          <m:fPr>
                            <m:ctrlPr>
                              <a:rPr lang="en-US" sz="4800" b="1" i="1" spc="-15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fPr>
                          <m:num>
                            <m:r>
                              <a:rPr lang="en-US" sz="4800" b="1" i="0" spc="-15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−</m:t>
                            </m:r>
                            <m:r>
                              <a:rPr lang="en-US" sz="4800" b="1" i="0" spc="-15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4800" b="1" i="0" spc="-15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𝟑</m:t>
                            </m:r>
                          </m:den>
                        </m:f>
                      </m:e>
                    </m:d>
                  </m:oMath>
                </a14:m>
                <a:endParaRPr lang="en-US" sz="4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F2469076-222B-4580-A179-D816FB27383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4541" y="7606264"/>
                <a:ext cx="14563375" cy="1197764"/>
              </a:xfrm>
              <a:prstGeom prst="rect">
                <a:avLst/>
              </a:prstGeom>
              <a:blipFill>
                <a:blip r:embed="rId9"/>
                <a:stretch>
                  <a:fillRect l="-1925" b="-112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11DFEB97-AC77-4E8F-BA12-37AC6CBF85C0}"/>
                  </a:ext>
                </a:extLst>
              </p:cNvPr>
              <p:cNvSpPr/>
              <p:nvPr/>
            </p:nvSpPr>
            <p:spPr>
              <a:xfrm>
                <a:off x="3240106" y="8593422"/>
                <a:ext cx="19734823" cy="261642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800" b="0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𝑃</m:t>
                    </m:r>
                    <m:r>
                      <a:rPr lang="en-US" sz="4800" b="0" i="1" dirty="0">
                        <a:latin typeface="Cambria Math" panose="02040503050406030204" pitchFamily="18" charset="0"/>
                        <a:cs typeface="Times New Roman" pitchFamily="18" charset="0"/>
                      </a:rPr>
                      <m:t>h</m:t>
                    </m:r>
                    <m:r>
                      <a:rPr lang="en-US" sz="4800" b="0" i="1" dirty="0">
                        <a:latin typeface="Cambria Math" panose="02040503050406030204" pitchFamily="18" charset="0"/>
                        <a:cs typeface="Times New Roman" pitchFamily="18" charset="0"/>
                      </a:rPr>
                      <m:t>é</m:t>
                    </m:r>
                    <m:r>
                      <a:rPr lang="en-US" sz="4800" b="0" i="1" dirty="0">
                        <a:latin typeface="Cambria Math" panose="02040503050406030204" pitchFamily="18" charset="0"/>
                        <a:cs typeface="Times New Roman" pitchFamily="18" charset="0"/>
                      </a:rPr>
                      <m:t>𝑝</m:t>
                    </m:r>
                    <m:r>
                      <a:rPr lang="en-US" sz="4800" b="0" i="1" dirty="0">
                        <a:latin typeface="Cambria Math" panose="02040503050406030204" pitchFamily="18" charset="0"/>
                        <a:cs typeface="Times New Roman" pitchFamily="18" charset="0"/>
                      </a:rPr>
                      <m:t> </m:t>
                    </m:r>
                    <m:r>
                      <a:rPr lang="en-US" sz="4800" b="0" i="1" dirty="0">
                        <a:latin typeface="Cambria Math" panose="02040503050406030204" pitchFamily="18" charset="0"/>
                        <a:cs typeface="Times New Roman" pitchFamily="18" charset="0"/>
                      </a:rPr>
                      <m:t>𝑣</m:t>
                    </m:r>
                    <m:r>
                      <a:rPr lang="en-US" sz="4800" b="0" i="1" dirty="0">
                        <a:latin typeface="Cambria Math" panose="02040503050406030204" pitchFamily="18" charset="0"/>
                        <a:cs typeface="Times New Roman" pitchFamily="18" charset="0"/>
                      </a:rPr>
                      <m:t>ị </m:t>
                    </m:r>
                    <m:r>
                      <a:rPr lang="en-US" sz="4800" b="0" i="1" dirty="0">
                        <a:latin typeface="Cambria Math" panose="02040503050406030204" pitchFamily="18" charset="0"/>
                        <a:cs typeface="Times New Roman" pitchFamily="18" charset="0"/>
                      </a:rPr>
                      <m:t>𝑡</m:t>
                    </m:r>
                    <m:r>
                      <a:rPr lang="en-US" sz="4800" b="0" i="1" dirty="0">
                        <a:latin typeface="Cambria Math" panose="02040503050406030204" pitchFamily="18" charset="0"/>
                        <a:cs typeface="Times New Roman" pitchFamily="18" charset="0"/>
                      </a:rPr>
                      <m:t>ự </m:t>
                    </m:r>
                    <m:r>
                      <a:rPr lang="en-US" sz="4800" b="0" i="1" dirty="0">
                        <a:latin typeface="Cambria Math" panose="02040503050406030204" pitchFamily="18" charset="0"/>
                        <a:cs typeface="Times New Roman" pitchFamily="18" charset="0"/>
                      </a:rPr>
                      <m:t>𝑡</m:t>
                    </m:r>
                    <m:r>
                      <a:rPr lang="en-US" sz="4800" b="0" i="1" dirty="0">
                        <a:latin typeface="Cambria Math" panose="02040503050406030204" pitchFamily="18" charset="0"/>
                        <a:cs typeface="Times New Roman" pitchFamily="18" charset="0"/>
                      </a:rPr>
                      <m:t>â</m:t>
                    </m:r>
                    <m:r>
                      <a:rPr lang="en-US" sz="4800" b="0" i="1" dirty="0">
                        <a:latin typeface="Cambria Math" panose="02040503050406030204" pitchFamily="18" charset="0"/>
                        <a:cs typeface="Times New Roman" pitchFamily="18" charset="0"/>
                      </a:rPr>
                      <m:t>𝑚</m:t>
                    </m:r>
                    <m:r>
                      <a:rPr lang="en-US" sz="4800" b="0" i="1" dirty="0">
                        <a:latin typeface="Cambria Math" panose="02040503050406030204" pitchFamily="18" charset="0"/>
                        <a:cs typeface="Times New Roman" pitchFamily="18" charset="0"/>
                      </a:rPr>
                      <m:t> </m:t>
                    </m:r>
                    <m:r>
                      <a:rPr lang="en-US" sz="4800" b="0" i="1" dirty="0">
                        <a:latin typeface="Cambria Math" panose="02040503050406030204" pitchFamily="18" charset="0"/>
                        <a:cs typeface="Times New Roman" pitchFamily="18" charset="0"/>
                      </a:rPr>
                      <m:t>𝑂</m:t>
                    </m:r>
                    <m:r>
                      <a:rPr lang="en-US" sz="4800" b="0" i="1" dirty="0">
                        <a:latin typeface="Cambria Math" panose="02040503050406030204" pitchFamily="18" charset="0"/>
                        <a:cs typeface="Times New Roman" pitchFamily="18" charset="0"/>
                      </a:rPr>
                      <m:t>, </m:t>
                    </m:r>
                    <m:r>
                      <m:rPr>
                        <m:nor/>
                      </m:rPr>
                      <a:rPr lang="en-US" sz="48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t</m:t>
                    </m:r>
                    <m:r>
                      <m:rPr>
                        <m:nor/>
                      </m:rPr>
                      <a:rPr lang="en-US" sz="48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ỉ </m:t>
                    </m:r>
                    <m:r>
                      <m:rPr>
                        <m:nor/>
                      </m:rPr>
                      <a:rPr lang="en-US" sz="4800" i="1" dirty="0" err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s</m:t>
                    </m:r>
                    <m:r>
                      <m:rPr>
                        <m:nor/>
                      </m:rPr>
                      <a:rPr lang="en-US" sz="4800" i="1" dirty="0" err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ố </m:t>
                    </m:r>
                    <m:r>
                      <m:rPr>
                        <m:nor/>
                      </m:rPr>
                      <a:rPr lang="en-US" sz="48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k</m:t>
                    </m:r>
                    <m:r>
                      <m:rPr>
                        <m:nor/>
                      </m:rPr>
                      <a:rPr lang="vi-VN" sz="4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4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= </m:t>
                    </m:r>
                    <m:f>
                      <m:fPr>
                        <m:ctrlPr>
                          <a:rPr lang="vi-VN" sz="4800" i="1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4800" b="0" i="1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−1</m:t>
                        </m:r>
                      </m:num>
                      <m:den>
                        <m:r>
                          <a:rPr lang="en-US" sz="4800" b="0" i="1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biến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tam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ABC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thành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800" b="0" i="0" dirty="0">
                        <a:latin typeface="Cambria Math" panose="02040503050406030204" pitchFamily="18" charset="0"/>
                        <a:cs typeface="Times New Roman" pitchFamily="18" charset="0"/>
                      </a:rPr>
                      <m:t>tam</m:t>
                    </m:r>
                    <m:r>
                      <a:rPr lang="en-US" sz="4800" b="0" i="0" dirty="0">
                        <a:latin typeface="Cambria Math" panose="02040503050406030204" pitchFamily="18" charset="0"/>
                        <a:cs typeface="Times New Roman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4800" b="0" i="0" dirty="0">
                        <a:latin typeface="Cambria Math" panose="02040503050406030204" pitchFamily="18" charset="0"/>
                        <a:cs typeface="Times New Roman" pitchFamily="18" charset="0"/>
                      </a:rPr>
                      <m:t>gi</m:t>
                    </m:r>
                    <m:r>
                      <a:rPr lang="en-US" sz="4800" b="0" i="0" dirty="0">
                        <a:latin typeface="Cambria Math" panose="02040503050406030204" pitchFamily="18" charset="0"/>
                        <a:cs typeface="Times New Roman" pitchFamily="18" charset="0"/>
                      </a:rPr>
                      <m:t>á</m:t>
                    </m:r>
                    <m:r>
                      <m:rPr>
                        <m:sty m:val="p"/>
                      </m:rPr>
                      <a:rPr lang="en-US" sz="4800" b="0" i="0" dirty="0">
                        <a:latin typeface="Cambria Math" panose="02040503050406030204" pitchFamily="18" charset="0"/>
                        <a:cs typeface="Times New Roman" pitchFamily="18" charset="0"/>
                      </a:rPr>
                      <m:t>c</m:t>
                    </m:r>
                    <m:r>
                      <a:rPr lang="en-US" sz="4800" b="0" i="0" dirty="0">
                        <a:latin typeface="Cambria Math" panose="02040503050406030204" pitchFamily="18" charset="0"/>
                        <a:cs typeface="Times New Roman" pitchFamily="18" charset="0"/>
                      </a:rPr>
                      <m:t> </m:t>
                    </m:r>
                    <m:sSup>
                      <m:sSupPr>
                        <m:ctrlPr>
                          <a:rPr lang="en-US" sz="4800" i="1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800" b="0" i="0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A</m:t>
                        </m:r>
                      </m:e>
                      <m:sup>
                        <m:r>
                          <a:rPr lang="en-US" sz="4800" b="0" i="0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4800" i="1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800" b="0" i="0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B</m:t>
                        </m:r>
                      </m:e>
                      <m:sup>
                        <m:r>
                          <a:rPr lang="en-US" sz="4800" b="0" i="0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4800" i="1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800" b="0" i="0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C</m:t>
                        </m:r>
                      </m:e>
                      <m:sup>
                        <m:r>
                          <a:rPr lang="en-US" sz="4800" b="0" i="0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′</m:t>
                        </m:r>
                      </m:sup>
                    </m:sSup>
                    <m:r>
                      <a:rPr lang="en-US" sz="4800" b="0" i="0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4800" b="0" i="0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n</m:t>
                    </m:r>
                    <m:r>
                      <a:rPr lang="en-US" sz="4800" b="0" i="0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ê</m:t>
                    </m:r>
                    <m:r>
                      <m:rPr>
                        <m:sty m:val="p"/>
                      </m:rPr>
                      <a:rPr lang="en-US" sz="4800" b="0" i="0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n</m:t>
                    </m:r>
                    <m:r>
                      <a:rPr lang="en-US" sz="4800" b="0" i="0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4800" b="0" i="0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bi</m:t>
                    </m:r>
                    <m:r>
                      <a:rPr lang="en-US" sz="4800" b="0" i="0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ế</m:t>
                    </m:r>
                    <m:r>
                      <m:rPr>
                        <m:sty m:val="p"/>
                      </m:rPr>
                      <a:rPr lang="en-US" sz="4800" b="0" i="0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n</m:t>
                    </m:r>
                    <m:r>
                      <a:rPr lang="en-US" sz="4800" b="0" i="0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 </m:t>
                    </m:r>
                  </m:oMath>
                </a14:m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trọng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tâm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G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tam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ABC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thành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trọng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tâm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G’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tam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800" i="1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800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A</m:t>
                        </m:r>
                      </m:e>
                      <m:sup>
                        <m:r>
                          <a:rPr lang="en-US" sz="4800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4800" i="1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800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B</m:t>
                        </m:r>
                      </m:e>
                      <m:sup>
                        <m:r>
                          <a:rPr lang="en-US" sz="4800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4800" i="1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800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C</m:t>
                        </m:r>
                      </m:e>
                      <m:sup>
                        <m:r>
                          <a:rPr lang="en-US" sz="4800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′</m:t>
                        </m:r>
                      </m:sup>
                    </m:sSup>
                    <m:r>
                      <a:rPr lang="en-US" sz="4800" dirty="0">
                        <a:latin typeface="Cambria Math" panose="02040503050406030204" pitchFamily="18" charset="0"/>
                        <a:cs typeface="Times New Roman" pitchFamily="18" charset="0"/>
                      </a:rPr>
                      <m:t> </m:t>
                    </m:r>
                  </m:oMath>
                </a14:m>
                <a:endParaRPr lang="en-US" sz="4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11DFEB97-AC77-4E8F-BA12-37AC6CBF85C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0106" y="8593422"/>
                <a:ext cx="19734823" cy="2616422"/>
              </a:xfrm>
              <a:prstGeom prst="rect">
                <a:avLst/>
              </a:prstGeom>
              <a:blipFill>
                <a:blip r:embed="rId10"/>
                <a:stretch>
                  <a:fillRect l="-1421" b="-116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A321F7A4-D50F-4201-AA3D-DEEA6E8E4D80}"/>
                  </a:ext>
                </a:extLst>
              </p:cNvPr>
              <p:cNvSpPr/>
              <p:nvPr/>
            </p:nvSpPr>
            <p:spPr>
              <a:xfrm>
                <a:off x="2786814" y="11210916"/>
                <a:ext cx="4561797" cy="17520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0" i="1" smtClean="0"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en-US" sz="4800" b="0" i="1" smtClean="0">
                          <a:latin typeface="Cambria Math" panose="02040503050406030204" pitchFamily="18" charset="0"/>
                        </a:rPr>
                        <m:t>′=</m:t>
                      </m:r>
                      <m:d>
                        <m:dPr>
                          <m:ctrlPr>
                            <a:rPr lang="en-US" sz="4800" i="1" spc="-15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dPr>
                        <m:e>
                          <m:r>
                            <a:rPr lang="en-US" sz="4800" i="1" spc="-15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0;</m:t>
                          </m:r>
                          <m:f>
                            <m:fPr>
                              <m:ctrlPr>
                                <a:rPr lang="en-US" sz="4800" i="1" spc="-15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fPr>
                            <m:num>
                              <m:r>
                                <a:rPr lang="en-US" sz="4800" i="1" spc="-15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4800" i="1" spc="-15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9</m:t>
                              </m:r>
                            </m:den>
                          </m:f>
                        </m:e>
                      </m:d>
                      <m:r>
                        <m:rPr>
                          <m:nor/>
                        </m:rPr>
                        <a:rPr lang="en-GB" sz="4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US" sz="4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A321F7A4-D50F-4201-AA3D-DEEA6E8E4D8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6814" y="11210916"/>
                <a:ext cx="4561797" cy="1752018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Oval 48"/>
          <p:cNvSpPr/>
          <p:nvPr/>
        </p:nvSpPr>
        <p:spPr>
          <a:xfrm>
            <a:off x="685290" y="5523748"/>
            <a:ext cx="1072553" cy="1072553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7" name="Rectangle 86">
                <a:extLst>
                  <a:ext uri="{FF2B5EF4-FFF2-40B4-BE49-F238E27FC236}">
                    <a16:creationId xmlns:a16="http://schemas.microsoft.com/office/drawing/2014/main" id="{105FD75F-A92F-4953-B90A-11FE5517C184}"/>
                  </a:ext>
                </a:extLst>
              </p:cNvPr>
              <p:cNvSpPr/>
              <p:nvPr/>
            </p:nvSpPr>
            <p:spPr>
              <a:xfrm>
                <a:off x="7155343" y="11404982"/>
                <a:ext cx="6451500" cy="148002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𝑠𝑢𝑦</m:t>
                      </m:r>
                      <m:r>
                        <a:rPr lang="en-US" sz="4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4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𝑟𝑎</m:t>
                      </m:r>
                      <m:r>
                        <a:rPr lang="en-US" sz="4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:</m:t>
                      </m:r>
                      <m:r>
                        <a:rPr lang="en-US" sz="4800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4800" b="0" i="1" smtClean="0">
                          <a:latin typeface="Cambria Math" panose="02040503050406030204" pitchFamily="18" charset="0"/>
                        </a:rPr>
                        <m:t>=0;</m:t>
                      </m:r>
                      <m:r>
                        <a:rPr lang="en-US" sz="48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4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800" i="1" spc="-15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fPr>
                        <m:num>
                          <m:r>
                            <a:rPr lang="en-US" sz="4800" i="1" spc="-15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1</m:t>
                          </m:r>
                        </m:num>
                        <m:den>
                          <m:r>
                            <a:rPr lang="en-US" sz="4800" i="1" spc="-15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9</m:t>
                          </m:r>
                        </m:den>
                      </m:f>
                    </m:oMath>
                  </m:oMathPara>
                </a14:m>
                <a:endParaRPr lang="en-US" sz="4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87" name="Rectangle 86">
                <a:extLst>
                  <a:ext uri="{FF2B5EF4-FFF2-40B4-BE49-F238E27FC236}">
                    <a16:creationId xmlns:a16="http://schemas.microsoft.com/office/drawing/2014/main" id="{105FD75F-A92F-4953-B90A-11FE5517C18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55343" y="11404982"/>
                <a:ext cx="6451500" cy="1480021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0" name="Rectangle 89">
                <a:extLst>
                  <a:ext uri="{FF2B5EF4-FFF2-40B4-BE49-F238E27FC236}">
                    <a16:creationId xmlns:a16="http://schemas.microsoft.com/office/drawing/2014/main" id="{A1038A0B-F3B9-4A8A-96E7-2DEF93DC63A1}"/>
                  </a:ext>
                </a:extLst>
              </p:cNvPr>
              <p:cNvSpPr/>
              <p:nvPr/>
            </p:nvSpPr>
            <p:spPr>
              <a:xfrm>
                <a:off x="13098224" y="11776651"/>
                <a:ext cx="6451500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lang="en-US" sz="4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ê</m:t>
                      </m:r>
                      <m:r>
                        <a:rPr lang="en-US" sz="4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lang="en-US" sz="4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:2</m:t>
                      </m:r>
                      <m:r>
                        <a:rPr lang="en-US" sz="4800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48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48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4800" b="0" i="1" smtClean="0">
                          <a:latin typeface="Cambria Math" panose="02040503050406030204" pitchFamily="18" charset="0"/>
                        </a:rPr>
                        <m:t>=−1</m:t>
                      </m:r>
                      <m:r>
                        <m:rPr>
                          <m:nor/>
                        </m:rPr>
                        <a:rPr lang="en-GB" sz="4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US" sz="4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90" name="Rectangle 89">
                <a:extLst>
                  <a:ext uri="{FF2B5EF4-FFF2-40B4-BE49-F238E27FC236}">
                    <a16:creationId xmlns:a16="http://schemas.microsoft.com/office/drawing/2014/main" id="{A1038A0B-F3B9-4A8A-96E7-2DEF93DC63A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98224" y="11776651"/>
                <a:ext cx="6451500" cy="830997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11862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1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1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20"/>
                            </p:stCondLst>
                            <p:childTnLst>
                              <p:par>
                                <p:cTn id="2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1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30"/>
                            </p:stCondLst>
                            <p:childTnLst>
                              <p:par>
                                <p:cTn id="2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1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119" grpId="0"/>
      <p:bldP spid="2" grpId="0"/>
      <p:bldP spid="53" grpId="0"/>
      <p:bldP spid="54" grpId="0"/>
      <p:bldP spid="55" grpId="0"/>
      <p:bldP spid="5" grpId="0"/>
      <p:bldP spid="77" grpId="0"/>
      <p:bldP spid="78" grpId="0"/>
      <p:bldP spid="49" grpId="0" animBg="1"/>
      <p:bldP spid="87" grpId="0"/>
      <p:bldP spid="9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AutoShape 2">
            <a:extLst>
              <a:ext uri="{FF2B5EF4-FFF2-40B4-BE49-F238E27FC236}">
                <a16:creationId xmlns:a16="http://schemas.microsoft.com/office/drawing/2014/main" id="{6512D224-3B8D-44B0-B24C-E08BAE30CDA9}"/>
              </a:ext>
            </a:extLst>
          </p:cNvPr>
          <p:cNvSpPr>
            <a:spLocks noChangeArrowheads="1"/>
          </p:cNvSpPr>
          <p:nvPr/>
        </p:nvSpPr>
        <p:spPr bwMode="ltGray">
          <a:xfrm rot="5400000">
            <a:off x="1301400" y="5681756"/>
            <a:ext cx="8534404" cy="4429088"/>
          </a:xfrm>
          <a:custGeom>
            <a:avLst/>
            <a:gdLst>
              <a:gd name="G0" fmla="+- 10478 0 0"/>
              <a:gd name="G1" fmla="+- -11739500 0 0"/>
              <a:gd name="G2" fmla="+- 0 0 -11739500"/>
              <a:gd name="T0" fmla="*/ 0 256 1"/>
              <a:gd name="T1" fmla="*/ 180 256 1"/>
              <a:gd name="G3" fmla="+- -11739500 T0 T1"/>
              <a:gd name="T2" fmla="*/ 0 256 1"/>
              <a:gd name="T3" fmla="*/ 90 256 1"/>
              <a:gd name="G4" fmla="+- -11739500 T2 T3"/>
              <a:gd name="G5" fmla="*/ G4 2 1"/>
              <a:gd name="T4" fmla="*/ 90 256 1"/>
              <a:gd name="T5" fmla="*/ 0 256 1"/>
              <a:gd name="G6" fmla="+- -11739500 T4 T5"/>
              <a:gd name="G7" fmla="*/ G6 2 1"/>
              <a:gd name="G8" fmla="abs -1173950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10478"/>
              <a:gd name="G18" fmla="*/ 10478 1 2"/>
              <a:gd name="G19" fmla="+- G18 5400 0"/>
              <a:gd name="G20" fmla="cos G19 -11739500"/>
              <a:gd name="G21" fmla="sin G19 -11739500"/>
              <a:gd name="G22" fmla="+- G20 10800 0"/>
              <a:gd name="G23" fmla="+- G21 10800 0"/>
              <a:gd name="G24" fmla="+- 10800 0 G20"/>
              <a:gd name="G25" fmla="+- 10478 10800 0"/>
              <a:gd name="G26" fmla="?: G9 G17 G25"/>
              <a:gd name="G27" fmla="?: G9 0 21600"/>
              <a:gd name="G28" fmla="cos 10800 -11739500"/>
              <a:gd name="G29" fmla="sin 10800 -11739500"/>
              <a:gd name="G30" fmla="sin 10478 -11739500"/>
              <a:gd name="G31" fmla="+- G28 10800 0"/>
              <a:gd name="G32" fmla="+- G29 10800 0"/>
              <a:gd name="G33" fmla="+- G30 10800 0"/>
              <a:gd name="G34" fmla="?: G4 0 G31"/>
              <a:gd name="G35" fmla="?: -11739500 G34 0"/>
              <a:gd name="G36" fmla="?: G6 G35 G31"/>
              <a:gd name="G37" fmla="+- 21600 0 G36"/>
              <a:gd name="G38" fmla="?: G4 0 G33"/>
              <a:gd name="G39" fmla="?: -1173950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162 w 21600"/>
              <a:gd name="T15" fmla="*/ 10638 h 21600"/>
              <a:gd name="T16" fmla="*/ 10800 w 21600"/>
              <a:gd name="T17" fmla="*/ 322 h 21600"/>
              <a:gd name="T18" fmla="*/ 21438 w 21600"/>
              <a:gd name="T19" fmla="*/ 10638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323" y="10641"/>
                </a:moveTo>
                <a:cubicBezTo>
                  <a:pt x="410" y="4916"/>
                  <a:pt x="5075" y="321"/>
                  <a:pt x="10800" y="322"/>
                </a:cubicBezTo>
                <a:cubicBezTo>
                  <a:pt x="16524" y="322"/>
                  <a:pt x="21189" y="4916"/>
                  <a:pt x="21276" y="10641"/>
                </a:cubicBezTo>
                <a:lnTo>
                  <a:pt x="21598" y="10636"/>
                </a:lnTo>
                <a:cubicBezTo>
                  <a:pt x="21509" y="4736"/>
                  <a:pt x="16700" y="-1"/>
                  <a:pt x="10799" y="0"/>
                </a:cubicBezTo>
                <a:cubicBezTo>
                  <a:pt x="4899" y="0"/>
                  <a:pt x="90" y="4736"/>
                  <a:pt x="1" y="10636"/>
                </a:cubicBezTo>
                <a:close/>
              </a:path>
            </a:pathLst>
          </a:custGeom>
          <a:gradFill rotWithShape="1">
            <a:gsLst>
              <a:gs pos="0">
                <a:schemeClr val="bg2">
                  <a:gamma/>
                  <a:tint val="45490"/>
                  <a:invGamma/>
                </a:schemeClr>
              </a:gs>
              <a:gs pos="50000">
                <a:schemeClr val="bg2"/>
              </a:gs>
              <a:gs pos="100000">
                <a:schemeClr val="bg2">
                  <a:gamma/>
                  <a:tint val="45490"/>
                  <a:invGamma/>
                </a:schemeClr>
              </a:gs>
            </a:gsLst>
            <a:lin ang="0" scaled="1"/>
          </a:gradFill>
          <a:ln w="9525" algn="ctr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vi-VN" sz="8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0" name="AutoShape 13">
            <a:extLst>
              <a:ext uri="{FF2B5EF4-FFF2-40B4-BE49-F238E27FC236}">
                <a16:creationId xmlns:a16="http://schemas.microsoft.com/office/drawing/2014/main" id="{19C1E010-0A75-458A-AC1E-141C2C697206}"/>
              </a:ext>
            </a:extLst>
          </p:cNvPr>
          <p:cNvSpPr>
            <a:spLocks noChangeArrowheads="1"/>
          </p:cNvSpPr>
          <p:nvPr/>
        </p:nvSpPr>
        <p:spPr bwMode="gray">
          <a:xfrm>
            <a:off x="7745807" y="7286699"/>
            <a:ext cx="13894991" cy="12192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 algn="ctr">
            <a:solidFill>
              <a:srgbClr val="0000CC"/>
            </a:solidFill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>
              <a:defRPr/>
            </a:pPr>
            <a:r>
              <a:rPr lang="vi-VN" sz="64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r>
              <a:rPr lang="en-US" sz="64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vi-VN" sz="64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TÍNH CHẤT</a:t>
            </a:r>
            <a:r>
              <a:rPr lang="en-US" sz="64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PHÉP VỊ TỰ</a:t>
            </a:r>
          </a:p>
        </p:txBody>
      </p:sp>
      <p:sp>
        <p:nvSpPr>
          <p:cNvPr id="71" name="AutoShape 15">
            <a:hlinkClick r:id="rId2" action="ppaction://hlinksldjump"/>
            <a:extLst>
              <a:ext uri="{FF2B5EF4-FFF2-40B4-BE49-F238E27FC236}">
                <a16:creationId xmlns:a16="http://schemas.microsoft.com/office/drawing/2014/main" id="{577AD902-088F-4ACE-8D4B-39C5325F42C0}"/>
              </a:ext>
            </a:extLst>
          </p:cNvPr>
          <p:cNvSpPr>
            <a:spLocks noChangeArrowheads="1"/>
          </p:cNvSpPr>
          <p:nvPr/>
        </p:nvSpPr>
        <p:spPr bwMode="gray">
          <a:xfrm>
            <a:off x="5789524" y="2713394"/>
            <a:ext cx="16156076" cy="12192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 algn="ctr">
            <a:solidFill>
              <a:srgbClr val="0000CC"/>
            </a:solidFill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>
              <a:defRPr/>
            </a:pPr>
            <a:r>
              <a:rPr lang="en-US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64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64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sz="64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ĐỊNH NGHĨA</a:t>
            </a:r>
            <a:r>
              <a:rPr lang="en-US" sz="64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PHÉP VỊ TỰ</a:t>
            </a:r>
          </a:p>
        </p:txBody>
      </p:sp>
      <p:sp>
        <p:nvSpPr>
          <p:cNvPr id="73" name="AutoShape 42">
            <a:hlinkClick r:id="" action="ppaction://noaction"/>
            <a:extLst>
              <a:ext uri="{FF2B5EF4-FFF2-40B4-BE49-F238E27FC236}">
                <a16:creationId xmlns:a16="http://schemas.microsoft.com/office/drawing/2014/main" id="{0FAF4748-6605-4C2C-B023-89CDD8CF2848}"/>
              </a:ext>
            </a:extLst>
          </p:cNvPr>
          <p:cNvSpPr>
            <a:spLocks noChangeArrowheads="1"/>
          </p:cNvSpPr>
          <p:nvPr/>
        </p:nvSpPr>
        <p:spPr bwMode="gray">
          <a:xfrm>
            <a:off x="5859130" y="11860004"/>
            <a:ext cx="15781669" cy="12192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 algn="ctr">
            <a:solidFill>
              <a:srgbClr val="0000CC"/>
            </a:solidFill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>
              <a:defRPr/>
            </a:pPr>
            <a:r>
              <a:rPr lang="en-US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64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III</a:t>
            </a:r>
            <a:r>
              <a:rPr lang="en-US" sz="64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sz="64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BIỂU THỨC TỌA ĐỘ</a:t>
            </a:r>
            <a:r>
              <a:rPr lang="en-US" sz="64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PHÉP VỊ TỰ</a:t>
            </a:r>
          </a:p>
        </p:txBody>
      </p:sp>
      <p:grpSp>
        <p:nvGrpSpPr>
          <p:cNvPr id="76" name="Group 65">
            <a:extLst>
              <a:ext uri="{FF2B5EF4-FFF2-40B4-BE49-F238E27FC236}">
                <a16:creationId xmlns:a16="http://schemas.microsoft.com/office/drawing/2014/main" id="{E6473F85-1D8D-43BB-80CC-11DB85C4BC47}"/>
              </a:ext>
            </a:extLst>
          </p:cNvPr>
          <p:cNvGrpSpPr>
            <a:grpSpLocks/>
          </p:cNvGrpSpPr>
          <p:nvPr/>
        </p:nvGrpSpPr>
        <p:grpSpPr bwMode="auto">
          <a:xfrm>
            <a:off x="5465941" y="3324413"/>
            <a:ext cx="457200" cy="457200"/>
            <a:chOff x="8229600" y="5638800"/>
            <a:chExt cx="228600" cy="228600"/>
          </a:xfrm>
        </p:grpSpPr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7D6BBE25-4167-45A1-B925-33E722E7CF47}"/>
                </a:ext>
              </a:extLst>
            </p:cNvPr>
            <p:cNvSpPr/>
            <p:nvPr/>
          </p:nvSpPr>
          <p:spPr>
            <a:xfrm>
              <a:off x="8229600" y="5638800"/>
              <a:ext cx="228600" cy="228600"/>
            </a:xfrm>
            <a:prstGeom prst="ellipse">
              <a:avLst/>
            </a:prstGeom>
            <a:solidFill>
              <a:srgbClr val="FFFFCC"/>
            </a:solidFill>
            <a:ln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vi-VN" sz="86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8" name="4-Point Star 35">
              <a:extLst>
                <a:ext uri="{FF2B5EF4-FFF2-40B4-BE49-F238E27FC236}">
                  <a16:creationId xmlns:a16="http://schemas.microsoft.com/office/drawing/2014/main" id="{14A72920-E183-4776-8D42-2F327B826210}"/>
                </a:ext>
              </a:extLst>
            </p:cNvPr>
            <p:cNvSpPr/>
            <p:nvPr/>
          </p:nvSpPr>
          <p:spPr>
            <a:xfrm>
              <a:off x="8229600" y="5638800"/>
              <a:ext cx="228600" cy="228600"/>
            </a:xfrm>
            <a:prstGeom prst="star4">
              <a:avLst/>
            </a:prstGeom>
            <a:solidFill>
              <a:srgbClr val="FFFF00"/>
            </a:solidFill>
            <a:ln>
              <a:solidFill>
                <a:srgbClr val="66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vi-VN" sz="86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85" name="Group 74">
            <a:extLst>
              <a:ext uri="{FF2B5EF4-FFF2-40B4-BE49-F238E27FC236}">
                <a16:creationId xmlns:a16="http://schemas.microsoft.com/office/drawing/2014/main" id="{72026C21-6757-497F-8CD2-85B3C2E125E0}"/>
              </a:ext>
            </a:extLst>
          </p:cNvPr>
          <p:cNvGrpSpPr>
            <a:grpSpLocks/>
          </p:cNvGrpSpPr>
          <p:nvPr/>
        </p:nvGrpSpPr>
        <p:grpSpPr bwMode="auto">
          <a:xfrm>
            <a:off x="7517208" y="7840554"/>
            <a:ext cx="457200" cy="457200"/>
            <a:chOff x="8229600" y="5638800"/>
            <a:chExt cx="228600" cy="228600"/>
          </a:xfrm>
        </p:grpSpPr>
        <p:sp>
          <p:nvSpPr>
            <p:cNvPr id="86" name="Oval 85">
              <a:extLst>
                <a:ext uri="{FF2B5EF4-FFF2-40B4-BE49-F238E27FC236}">
                  <a16:creationId xmlns:a16="http://schemas.microsoft.com/office/drawing/2014/main" id="{C7EEFD93-2DED-47A4-B949-2CA6B758A63C}"/>
                </a:ext>
              </a:extLst>
            </p:cNvPr>
            <p:cNvSpPr/>
            <p:nvPr/>
          </p:nvSpPr>
          <p:spPr>
            <a:xfrm>
              <a:off x="8229600" y="5638800"/>
              <a:ext cx="228600" cy="228600"/>
            </a:xfrm>
            <a:prstGeom prst="ellipse">
              <a:avLst/>
            </a:prstGeom>
            <a:solidFill>
              <a:srgbClr val="FFFFCC"/>
            </a:solidFill>
            <a:ln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vi-VN" sz="86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7" name="4-Point Star 44">
              <a:extLst>
                <a:ext uri="{FF2B5EF4-FFF2-40B4-BE49-F238E27FC236}">
                  <a16:creationId xmlns:a16="http://schemas.microsoft.com/office/drawing/2014/main" id="{854D6027-38EA-48A2-862A-7731C4E9A776}"/>
                </a:ext>
              </a:extLst>
            </p:cNvPr>
            <p:cNvSpPr/>
            <p:nvPr/>
          </p:nvSpPr>
          <p:spPr>
            <a:xfrm>
              <a:off x="8229600" y="5638800"/>
              <a:ext cx="228600" cy="228600"/>
            </a:xfrm>
            <a:prstGeom prst="star4">
              <a:avLst/>
            </a:prstGeom>
            <a:solidFill>
              <a:srgbClr val="FFFF00"/>
            </a:solidFill>
            <a:ln>
              <a:solidFill>
                <a:srgbClr val="66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vi-VN" sz="86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94" name="Oval 93">
            <a:extLst>
              <a:ext uri="{FF2B5EF4-FFF2-40B4-BE49-F238E27FC236}">
                <a16:creationId xmlns:a16="http://schemas.microsoft.com/office/drawing/2014/main" id="{A4E24E9A-81B4-4290-BC44-FC215AE743B6}"/>
              </a:ext>
            </a:extLst>
          </p:cNvPr>
          <p:cNvSpPr/>
          <p:nvPr/>
        </p:nvSpPr>
        <p:spPr>
          <a:xfrm>
            <a:off x="1005561" y="4240115"/>
            <a:ext cx="6175610" cy="7741294"/>
          </a:xfrm>
          <a:prstGeom prst="ellipse">
            <a:avLst/>
          </a:prstGeom>
          <a:solidFill>
            <a:srgbClr val="FFFFCC"/>
          </a:solidFill>
          <a:ln>
            <a:solidFill>
              <a:srgbClr val="C00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CỦNG CỐ</a:t>
            </a:r>
          </a:p>
        </p:txBody>
      </p:sp>
      <p:grpSp>
        <p:nvGrpSpPr>
          <p:cNvPr id="96" name="Group 80">
            <a:extLst>
              <a:ext uri="{FF2B5EF4-FFF2-40B4-BE49-F238E27FC236}">
                <a16:creationId xmlns:a16="http://schemas.microsoft.com/office/drawing/2014/main" id="{AC539B52-E89A-4065-86E0-6866CAD50144}"/>
              </a:ext>
            </a:extLst>
          </p:cNvPr>
          <p:cNvGrpSpPr>
            <a:grpSpLocks/>
          </p:cNvGrpSpPr>
          <p:nvPr/>
        </p:nvGrpSpPr>
        <p:grpSpPr bwMode="auto">
          <a:xfrm>
            <a:off x="5606370" y="11888016"/>
            <a:ext cx="457200" cy="457200"/>
            <a:chOff x="8229600" y="5638800"/>
            <a:chExt cx="228600" cy="228600"/>
          </a:xfrm>
        </p:grpSpPr>
        <p:sp>
          <p:nvSpPr>
            <p:cNvPr id="97" name="Oval 96">
              <a:extLst>
                <a:ext uri="{FF2B5EF4-FFF2-40B4-BE49-F238E27FC236}">
                  <a16:creationId xmlns:a16="http://schemas.microsoft.com/office/drawing/2014/main" id="{E8602C37-FF86-4E2F-B116-7D46095D5DE7}"/>
                </a:ext>
              </a:extLst>
            </p:cNvPr>
            <p:cNvSpPr/>
            <p:nvPr/>
          </p:nvSpPr>
          <p:spPr>
            <a:xfrm>
              <a:off x="8229600" y="5638800"/>
              <a:ext cx="228600" cy="228600"/>
            </a:xfrm>
            <a:prstGeom prst="ellipse">
              <a:avLst/>
            </a:prstGeom>
            <a:solidFill>
              <a:srgbClr val="FFFFCC"/>
            </a:solidFill>
            <a:ln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vi-VN" sz="86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8" name="4-Point Star 89">
              <a:extLst>
                <a:ext uri="{FF2B5EF4-FFF2-40B4-BE49-F238E27FC236}">
                  <a16:creationId xmlns:a16="http://schemas.microsoft.com/office/drawing/2014/main" id="{A3A64552-4792-4C13-BB68-54D85A1E3FFF}"/>
                </a:ext>
              </a:extLst>
            </p:cNvPr>
            <p:cNvSpPr/>
            <p:nvPr/>
          </p:nvSpPr>
          <p:spPr>
            <a:xfrm>
              <a:off x="8229600" y="5638800"/>
              <a:ext cx="228600" cy="228600"/>
            </a:xfrm>
            <a:prstGeom prst="star4">
              <a:avLst/>
            </a:prstGeom>
            <a:solidFill>
              <a:srgbClr val="FFFF00"/>
            </a:solidFill>
            <a:ln>
              <a:solidFill>
                <a:srgbClr val="66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vi-VN" sz="86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5" name="WordArt 3">
            <a:extLst>
              <a:ext uri="{FF2B5EF4-FFF2-40B4-BE49-F238E27FC236}">
                <a16:creationId xmlns:a16="http://schemas.microsoft.com/office/drawing/2014/main" id="{48BA2DCD-F134-4C17-B5B6-9D578EB5AEA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849762" y="2108470"/>
            <a:ext cx="10232572" cy="2438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7200" kern="10" dirty="0">
              <a:ln w="12700">
                <a:solidFill>
                  <a:srgbClr val="0000FF"/>
                </a:solidFill>
                <a:round/>
                <a:headEnd/>
                <a:tailEnd/>
              </a:ln>
              <a:solidFill>
                <a:srgbClr val="FF0000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BC425F9C-A873-4E00-A129-C0CF4499C2E5}"/>
              </a:ext>
            </a:extLst>
          </p:cNvPr>
          <p:cNvSpPr txBox="1"/>
          <p:nvPr/>
        </p:nvSpPr>
        <p:spPr>
          <a:xfrm>
            <a:off x="7533427" y="1431646"/>
            <a:ext cx="7314483" cy="110782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wrap="none" lIns="91398" tIns="45699" rIns="91398" bIns="45699" rtlCol="0">
            <a:spAutoFit/>
          </a:bodyPr>
          <a:lstStyle/>
          <a:p>
            <a:pPr algn="ctr"/>
            <a:r>
              <a:rPr lang="vi-VN" sz="6599" b="1" dirty="0">
                <a:solidFill>
                  <a:srgbClr val="FF0000"/>
                </a:solidFill>
                <a:latin typeface="Times New Roman" panose="02020603050405020304" pitchFamily="18" charset="0"/>
                <a:ea typeface="AvantGarde-Demi" pitchFamily="18" charset="0"/>
                <a:cs typeface="Times New Roman" panose="02020603050405020304" pitchFamily="18" charset="0"/>
              </a:rPr>
              <a:t>Bài </a:t>
            </a:r>
            <a:r>
              <a:rPr lang="en-US" sz="6599" b="1" dirty="0">
                <a:solidFill>
                  <a:srgbClr val="FF0000"/>
                </a:solidFill>
                <a:latin typeface="Times New Roman" panose="02020603050405020304" pitchFamily="18" charset="0"/>
                <a:ea typeface="AvantGarde-Demi" pitchFamily="18" charset="0"/>
                <a:cs typeface="Times New Roman" panose="02020603050405020304" pitchFamily="18" charset="0"/>
              </a:rPr>
              <a:t>7</a:t>
            </a:r>
            <a:r>
              <a:rPr lang="vi-VN" sz="6599" b="1" dirty="0">
                <a:solidFill>
                  <a:srgbClr val="FF0000"/>
                </a:solidFill>
                <a:latin typeface="Times New Roman" panose="02020603050405020304" pitchFamily="18" charset="0"/>
                <a:ea typeface="AvantGarde-Demi" pitchFamily="18" charset="0"/>
                <a:cs typeface="Times New Roman" panose="02020603050405020304" pitchFamily="18" charset="0"/>
              </a:rPr>
              <a:t>: </a:t>
            </a:r>
            <a:r>
              <a:rPr lang="en-US" sz="6599" b="1" dirty="0">
                <a:solidFill>
                  <a:srgbClr val="FF0000"/>
                </a:solidFill>
                <a:latin typeface="Times New Roman" panose="02020603050405020304" pitchFamily="18" charset="0"/>
                <a:ea typeface="AvantGarde-Demi" pitchFamily="18" charset="0"/>
                <a:cs typeface="Times New Roman" panose="02020603050405020304" pitchFamily="18" charset="0"/>
              </a:rPr>
              <a:t>PHÉP VỊ TỰ</a:t>
            </a:r>
          </a:p>
        </p:txBody>
      </p:sp>
    </p:spTree>
    <p:extLst>
      <p:ext uri="{BB962C8B-B14F-4D97-AF65-F5344CB8AC3E}">
        <p14:creationId xmlns:p14="http://schemas.microsoft.com/office/powerpoint/2010/main" val="3899581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2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 animBg="1"/>
      <p:bldP spid="35" grpId="0"/>
      <p:bldP spid="3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8" name="Group 147"/>
          <p:cNvGrpSpPr/>
          <p:nvPr/>
        </p:nvGrpSpPr>
        <p:grpSpPr>
          <a:xfrm>
            <a:off x="139148" y="5435335"/>
            <a:ext cx="24231600" cy="4558096"/>
            <a:chOff x="134375" y="2370447"/>
            <a:chExt cx="22200057" cy="3985631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34375" y="2370447"/>
              <a:ext cx="22200057" cy="398563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r>
                <a:rPr lang="en-US" sz="66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TIẾT</a:t>
              </a:r>
              <a:r>
                <a:rPr lang="en-US" sz="66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66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HỌC</a:t>
              </a:r>
              <a:r>
                <a:rPr lang="en-US" sz="66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66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KẾT</a:t>
              </a:r>
              <a:r>
                <a:rPr lang="en-US" sz="66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66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THÚC</a:t>
              </a:r>
              <a:r>
                <a:rPr lang="en-US" sz="66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  <a:p>
              <a:pPr algn="ctr" defTabSz="2177060">
                <a:defRPr/>
              </a:pPr>
              <a:r>
                <a:rPr lang="en-US" sz="66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TRÂN TRỌNG CÁM ƠN CÁC EM HỌC SINH ĐÃ THEO DÕI!</a:t>
              </a:r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5733" y="2729017"/>
              <a:ext cx="540571" cy="858986"/>
              <a:chOff x="539751" y="1836907"/>
              <a:chExt cx="726223" cy="987296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</p:grpSp>
      </p:grpSp>
      <p:sp>
        <p:nvSpPr>
          <p:cNvPr id="3" name="Rectangle 2"/>
          <p:cNvSpPr/>
          <p:nvPr/>
        </p:nvSpPr>
        <p:spPr>
          <a:xfrm>
            <a:off x="9265173" y="4681282"/>
            <a:ext cx="184731" cy="7540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4234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4">
            <a:extLst>
              <a:ext uri="{FF2B5EF4-FFF2-40B4-BE49-F238E27FC236}">
                <a16:creationId xmlns:a16="http://schemas.microsoft.com/office/drawing/2014/main" id="{0EAF7336-B118-4C3C-AF8E-57D918A7E1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53200" y="56388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pic>
        <p:nvPicPr>
          <p:cNvPr id="5" name="Picture 67">
            <a:extLst>
              <a:ext uri="{FF2B5EF4-FFF2-40B4-BE49-F238E27FC236}">
                <a16:creationId xmlns:a16="http://schemas.microsoft.com/office/drawing/2014/main" id="{2648D186-54F9-463A-8627-78F68826F9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3635890"/>
            <a:ext cx="11660187" cy="69260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loud 5">
            <a:extLst>
              <a:ext uri="{FF2B5EF4-FFF2-40B4-BE49-F238E27FC236}">
                <a16:creationId xmlns:a16="http://schemas.microsoft.com/office/drawing/2014/main" id="{68578A8B-3047-47FA-AE84-A2B3A0D90053}"/>
              </a:ext>
            </a:extLst>
          </p:cNvPr>
          <p:cNvSpPr/>
          <p:nvPr/>
        </p:nvSpPr>
        <p:spPr bwMode="auto">
          <a:xfrm>
            <a:off x="13869987" y="5295899"/>
            <a:ext cx="8761413" cy="3238493"/>
          </a:xfrm>
          <a:prstGeom prst="cloud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defRPr/>
            </a:pPr>
            <a:r>
              <a:rPr lang="en-US" sz="4800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M’ </a:t>
            </a:r>
            <a:r>
              <a:rPr lang="en-US" sz="4800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800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4800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800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4800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800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 qua </a:t>
            </a:r>
            <a:r>
              <a:rPr lang="en-US" sz="4800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4800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4800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4800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4800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n-US" sz="4800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4800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800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k=3.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658B2F0-5822-4D8F-A151-AA5A9F9102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8650" y="11114065"/>
            <a:ext cx="231267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/>
            <a:r>
              <a:rPr lang="en-US" sz="5400" dirty="0" err="1">
                <a:solidFill>
                  <a:srgbClr val="0000FF"/>
                </a:solidFill>
              </a:rPr>
              <a:t>Vậy</a:t>
            </a:r>
            <a:r>
              <a:rPr lang="en-US" sz="5400" dirty="0">
                <a:solidFill>
                  <a:srgbClr val="0000FF"/>
                </a:solidFill>
              </a:rPr>
              <a:t> </a:t>
            </a:r>
            <a:r>
              <a:rPr lang="en-US" sz="5400" dirty="0" err="1">
                <a:solidFill>
                  <a:srgbClr val="0000FF"/>
                </a:solidFill>
              </a:rPr>
              <a:t>phép</a:t>
            </a:r>
            <a:r>
              <a:rPr lang="en-US" sz="5400" dirty="0">
                <a:solidFill>
                  <a:srgbClr val="0000FF"/>
                </a:solidFill>
              </a:rPr>
              <a:t> </a:t>
            </a:r>
            <a:r>
              <a:rPr lang="en-US" sz="5400" dirty="0" err="1">
                <a:solidFill>
                  <a:srgbClr val="0000FF"/>
                </a:solidFill>
              </a:rPr>
              <a:t>vị</a:t>
            </a:r>
            <a:r>
              <a:rPr lang="en-US" sz="5400" dirty="0">
                <a:solidFill>
                  <a:srgbClr val="0000FF"/>
                </a:solidFill>
              </a:rPr>
              <a:t> </a:t>
            </a:r>
            <a:r>
              <a:rPr lang="en-US" sz="5400" dirty="0" err="1">
                <a:solidFill>
                  <a:srgbClr val="0000FF"/>
                </a:solidFill>
              </a:rPr>
              <a:t>tự</a:t>
            </a:r>
            <a:r>
              <a:rPr lang="en-US" sz="5400" dirty="0">
                <a:solidFill>
                  <a:srgbClr val="0000FF"/>
                </a:solidFill>
              </a:rPr>
              <a:t> </a:t>
            </a:r>
            <a:r>
              <a:rPr lang="en-US" sz="5400" dirty="0" err="1">
                <a:solidFill>
                  <a:srgbClr val="0000FF"/>
                </a:solidFill>
              </a:rPr>
              <a:t>tâm</a:t>
            </a:r>
            <a:r>
              <a:rPr lang="en-US" sz="5400" dirty="0">
                <a:solidFill>
                  <a:srgbClr val="0000FF"/>
                </a:solidFill>
              </a:rPr>
              <a:t> </a:t>
            </a:r>
            <a:r>
              <a:rPr lang="en-US" sz="5400" i="1" dirty="0">
                <a:solidFill>
                  <a:srgbClr val="0000FF"/>
                </a:solidFill>
              </a:rPr>
              <a:t>O</a:t>
            </a:r>
            <a:r>
              <a:rPr lang="en-US" sz="5400" dirty="0">
                <a:solidFill>
                  <a:srgbClr val="0000FF"/>
                </a:solidFill>
              </a:rPr>
              <a:t>, </a:t>
            </a:r>
            <a:r>
              <a:rPr lang="en-US" sz="5400" dirty="0" err="1">
                <a:solidFill>
                  <a:srgbClr val="0000FF"/>
                </a:solidFill>
              </a:rPr>
              <a:t>tỉ</a:t>
            </a:r>
            <a:r>
              <a:rPr lang="en-US" sz="5400" dirty="0">
                <a:solidFill>
                  <a:srgbClr val="0000FF"/>
                </a:solidFill>
              </a:rPr>
              <a:t> </a:t>
            </a:r>
            <a:r>
              <a:rPr lang="en-US" sz="5400" dirty="0" err="1">
                <a:solidFill>
                  <a:srgbClr val="0000FF"/>
                </a:solidFill>
              </a:rPr>
              <a:t>số</a:t>
            </a:r>
            <a:r>
              <a:rPr lang="en-US" sz="5400" dirty="0">
                <a:solidFill>
                  <a:srgbClr val="0000FF"/>
                </a:solidFill>
              </a:rPr>
              <a:t> </a:t>
            </a:r>
            <a:r>
              <a:rPr lang="en-US" sz="5400" i="1" dirty="0">
                <a:solidFill>
                  <a:srgbClr val="0000FF"/>
                </a:solidFill>
              </a:rPr>
              <a:t>k</a:t>
            </a:r>
            <a:r>
              <a:rPr lang="en-US" sz="5400" dirty="0">
                <a:solidFill>
                  <a:srgbClr val="0000FF"/>
                </a:solidFill>
              </a:rPr>
              <a:t> </a:t>
            </a:r>
            <a:r>
              <a:rPr lang="en-US" sz="5400" dirty="0" err="1">
                <a:solidFill>
                  <a:srgbClr val="0000FF"/>
                </a:solidFill>
              </a:rPr>
              <a:t>là</a:t>
            </a:r>
            <a:r>
              <a:rPr lang="en-US" sz="5400" dirty="0">
                <a:solidFill>
                  <a:srgbClr val="0000FF"/>
                </a:solidFill>
              </a:rPr>
              <a:t> </a:t>
            </a:r>
            <a:r>
              <a:rPr lang="en-US" sz="5400" dirty="0" err="1">
                <a:solidFill>
                  <a:srgbClr val="0000FF"/>
                </a:solidFill>
              </a:rPr>
              <a:t>gì</a:t>
            </a:r>
            <a:r>
              <a:rPr lang="en-US" sz="5400" dirty="0">
                <a:solidFill>
                  <a:srgbClr val="0000FF"/>
                </a:solidFill>
              </a:rPr>
              <a:t>? </a:t>
            </a:r>
            <a:r>
              <a:rPr lang="en-US" sz="5400" dirty="0" err="1">
                <a:solidFill>
                  <a:srgbClr val="0000FF"/>
                </a:solidFill>
              </a:rPr>
              <a:t>Hãy</a:t>
            </a:r>
            <a:r>
              <a:rPr lang="en-US" sz="5400" dirty="0">
                <a:solidFill>
                  <a:srgbClr val="0000FF"/>
                </a:solidFill>
              </a:rPr>
              <a:t> </a:t>
            </a:r>
            <a:r>
              <a:rPr lang="en-US" sz="5400" dirty="0" err="1">
                <a:solidFill>
                  <a:srgbClr val="0000FF"/>
                </a:solidFill>
              </a:rPr>
              <a:t>nêu</a:t>
            </a:r>
            <a:r>
              <a:rPr lang="en-US" sz="5400" dirty="0">
                <a:solidFill>
                  <a:srgbClr val="0000FF"/>
                </a:solidFill>
              </a:rPr>
              <a:t> ĐN </a:t>
            </a:r>
            <a:r>
              <a:rPr lang="en-US" sz="5400" dirty="0" err="1">
                <a:solidFill>
                  <a:srgbClr val="0000FF"/>
                </a:solidFill>
              </a:rPr>
              <a:t>phép</a:t>
            </a:r>
            <a:r>
              <a:rPr lang="en-US" sz="5400" dirty="0">
                <a:solidFill>
                  <a:srgbClr val="0000FF"/>
                </a:solidFill>
              </a:rPr>
              <a:t> </a:t>
            </a:r>
            <a:r>
              <a:rPr lang="en-US" sz="5400" dirty="0" err="1">
                <a:solidFill>
                  <a:srgbClr val="0000FF"/>
                </a:solidFill>
              </a:rPr>
              <a:t>vị</a:t>
            </a:r>
            <a:r>
              <a:rPr lang="en-US" sz="5400" dirty="0">
                <a:solidFill>
                  <a:srgbClr val="0000FF"/>
                </a:solidFill>
              </a:rPr>
              <a:t> </a:t>
            </a:r>
            <a:r>
              <a:rPr lang="en-US" sz="5400" dirty="0" err="1">
                <a:solidFill>
                  <a:srgbClr val="0000FF"/>
                </a:solidFill>
              </a:rPr>
              <a:t>tự</a:t>
            </a:r>
            <a:r>
              <a:rPr lang="en-US" sz="5400" dirty="0">
                <a:solidFill>
                  <a:srgbClr val="0000FF"/>
                </a:solidFill>
              </a:rPr>
              <a:t> </a:t>
            </a:r>
            <a:r>
              <a:rPr lang="en-US" sz="5400" dirty="0" err="1">
                <a:solidFill>
                  <a:srgbClr val="0000FF"/>
                </a:solidFill>
              </a:rPr>
              <a:t>theo</a:t>
            </a:r>
            <a:r>
              <a:rPr lang="en-US" sz="5400" dirty="0">
                <a:solidFill>
                  <a:srgbClr val="0000FF"/>
                </a:solidFill>
              </a:rPr>
              <a:t> </a:t>
            </a:r>
            <a:r>
              <a:rPr lang="en-US" sz="5400" dirty="0" err="1">
                <a:solidFill>
                  <a:srgbClr val="0000FF"/>
                </a:solidFill>
              </a:rPr>
              <a:t>cách</a:t>
            </a:r>
            <a:r>
              <a:rPr lang="en-US" sz="5400" dirty="0">
                <a:solidFill>
                  <a:srgbClr val="0000FF"/>
                </a:solidFill>
              </a:rPr>
              <a:t> </a:t>
            </a:r>
            <a:r>
              <a:rPr lang="en-US" sz="5400" dirty="0" err="1">
                <a:solidFill>
                  <a:srgbClr val="0000FF"/>
                </a:solidFill>
              </a:rPr>
              <a:t>hiểucủa</a:t>
            </a:r>
            <a:r>
              <a:rPr lang="en-US" sz="5400" dirty="0">
                <a:solidFill>
                  <a:srgbClr val="0000FF"/>
                </a:solidFill>
              </a:rPr>
              <a:t> </a:t>
            </a:r>
            <a:r>
              <a:rPr lang="en-US" sz="5400" dirty="0" err="1">
                <a:solidFill>
                  <a:srgbClr val="0000FF"/>
                </a:solidFill>
              </a:rPr>
              <a:t>em</a:t>
            </a:r>
            <a:r>
              <a:rPr lang="en-US" sz="5400" dirty="0">
                <a:solidFill>
                  <a:srgbClr val="0000FF"/>
                </a:solidFill>
              </a:rPr>
              <a:t>?</a:t>
            </a:r>
            <a:endParaRPr lang="en-US" sz="54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64EA749-EF09-4EBE-9F5C-E778D35685A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42900" y="2304388"/>
                <a:ext cx="23698200" cy="10928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0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40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40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4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4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r>
                  <a:rPr lang="en-US" sz="5400" b="1" dirty="0">
                    <a:solidFill>
                      <a:srgbClr val="000099"/>
                    </a:solidFill>
                  </a:rPr>
                  <a:t>Ví </a:t>
                </a:r>
                <a:r>
                  <a:rPr lang="en-US" sz="5400" b="1" dirty="0" err="1">
                    <a:solidFill>
                      <a:srgbClr val="000099"/>
                    </a:solidFill>
                  </a:rPr>
                  <a:t>dụ</a:t>
                </a:r>
                <a:r>
                  <a:rPr lang="en-US" sz="5400" dirty="0">
                    <a:solidFill>
                      <a:srgbClr val="000099"/>
                    </a:solidFill>
                  </a:rPr>
                  <a:t>: Cho </a:t>
                </a:r>
                <a:r>
                  <a:rPr lang="en-US" sz="5400" dirty="0" err="1">
                    <a:solidFill>
                      <a:srgbClr val="000099"/>
                    </a:solidFill>
                  </a:rPr>
                  <a:t>điểm</a:t>
                </a:r>
                <a:r>
                  <a:rPr lang="en-US" sz="5400" dirty="0">
                    <a:solidFill>
                      <a:srgbClr val="000099"/>
                    </a:solidFill>
                  </a:rPr>
                  <a:t> </a:t>
                </a:r>
                <a:r>
                  <a:rPr lang="en-US" sz="5400" i="1" dirty="0">
                    <a:solidFill>
                      <a:srgbClr val="000099"/>
                    </a:solidFill>
                  </a:rPr>
                  <a:t>O </a:t>
                </a:r>
                <a:r>
                  <a:rPr lang="en-US" sz="5400" dirty="0" err="1">
                    <a:solidFill>
                      <a:srgbClr val="000099"/>
                    </a:solidFill>
                  </a:rPr>
                  <a:t>và</a:t>
                </a:r>
                <a:r>
                  <a:rPr lang="en-US" sz="5400" dirty="0">
                    <a:solidFill>
                      <a:srgbClr val="000099"/>
                    </a:solidFill>
                  </a:rPr>
                  <a:t> </a:t>
                </a:r>
                <a:r>
                  <a:rPr lang="en-US" sz="5400" dirty="0" err="1">
                    <a:solidFill>
                      <a:srgbClr val="000099"/>
                    </a:solidFill>
                  </a:rPr>
                  <a:t>một</a:t>
                </a:r>
                <a:r>
                  <a:rPr lang="en-US" sz="5400" dirty="0">
                    <a:solidFill>
                      <a:srgbClr val="000099"/>
                    </a:solidFill>
                  </a:rPr>
                  <a:t> </a:t>
                </a:r>
                <a:r>
                  <a:rPr lang="en-US" sz="5400" dirty="0" err="1">
                    <a:solidFill>
                      <a:srgbClr val="000099"/>
                    </a:solidFill>
                  </a:rPr>
                  <a:t>điểm</a:t>
                </a:r>
                <a:r>
                  <a:rPr lang="en-US" sz="5400" dirty="0">
                    <a:solidFill>
                      <a:srgbClr val="000099"/>
                    </a:solidFill>
                  </a:rPr>
                  <a:t> </a:t>
                </a:r>
                <a:r>
                  <a:rPr lang="en-US" sz="5400" i="1" dirty="0">
                    <a:solidFill>
                      <a:srgbClr val="000099"/>
                    </a:solidFill>
                  </a:rPr>
                  <a:t>M</a:t>
                </a:r>
                <a:r>
                  <a:rPr lang="en-US" sz="5400" dirty="0">
                    <a:solidFill>
                      <a:srgbClr val="000099"/>
                    </a:solidFill>
                  </a:rPr>
                  <a:t>. </a:t>
                </a:r>
                <a:r>
                  <a:rPr lang="en-US" sz="5400" dirty="0" err="1">
                    <a:solidFill>
                      <a:srgbClr val="000099"/>
                    </a:solidFill>
                  </a:rPr>
                  <a:t>Xác</a:t>
                </a:r>
                <a:r>
                  <a:rPr lang="en-US" sz="5400" dirty="0">
                    <a:solidFill>
                      <a:srgbClr val="000099"/>
                    </a:solidFill>
                  </a:rPr>
                  <a:t> </a:t>
                </a:r>
                <a:r>
                  <a:rPr lang="en-US" sz="5400" dirty="0" err="1">
                    <a:solidFill>
                      <a:srgbClr val="000099"/>
                    </a:solidFill>
                  </a:rPr>
                  <a:t>định</a:t>
                </a:r>
                <a:r>
                  <a:rPr lang="en-US" sz="5400" dirty="0">
                    <a:solidFill>
                      <a:srgbClr val="000099"/>
                    </a:solidFill>
                  </a:rPr>
                  <a:t> </a:t>
                </a:r>
                <a:r>
                  <a:rPr lang="en-US" sz="5400" dirty="0" err="1">
                    <a:solidFill>
                      <a:srgbClr val="000099"/>
                    </a:solidFill>
                  </a:rPr>
                  <a:t>điểm</a:t>
                </a:r>
                <a:r>
                  <a:rPr lang="en-US" sz="5400" dirty="0">
                    <a:solidFill>
                      <a:srgbClr val="000099"/>
                    </a:solidFill>
                  </a:rPr>
                  <a:t> </a:t>
                </a:r>
                <a:r>
                  <a:rPr lang="en-US" sz="5400" i="1" dirty="0">
                    <a:solidFill>
                      <a:srgbClr val="000099"/>
                    </a:solidFill>
                  </a:rPr>
                  <a:t>M’ </a:t>
                </a:r>
                <a:r>
                  <a:rPr lang="en-US" sz="5400" dirty="0" err="1">
                    <a:solidFill>
                      <a:srgbClr val="000099"/>
                    </a:solidFill>
                  </a:rPr>
                  <a:t>sao</a:t>
                </a:r>
                <a:r>
                  <a:rPr lang="en-US" sz="5400" dirty="0">
                    <a:solidFill>
                      <a:srgbClr val="000099"/>
                    </a:solidFill>
                  </a:rPr>
                  <a:t> </a:t>
                </a:r>
                <a:r>
                  <a:rPr lang="en-US" sz="5400" dirty="0" err="1">
                    <a:solidFill>
                      <a:srgbClr val="000099"/>
                    </a:solidFill>
                  </a:rPr>
                  <a:t>cho</a:t>
                </a:r>
                <a:r>
                  <a:rPr lang="en-US" sz="5400" dirty="0">
                    <a:solidFill>
                      <a:srgbClr val="000099"/>
                    </a:solidFill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5400" i="1" smtClean="0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5400" b="0" i="1" smtClean="0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</a:rPr>
                          <m:t>𝑂𝑀</m:t>
                        </m:r>
                        <m:r>
                          <a:rPr lang="en-US" sz="5400" b="0" i="1" smtClean="0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</m:acc>
                    <m:r>
                      <a:rPr lang="en-US" sz="5400" b="0" i="1" smtClean="0">
                        <a:solidFill>
                          <a:srgbClr val="000099"/>
                        </a:solidFill>
                        <a:latin typeface="Cambria Math" panose="02040503050406030204" pitchFamily="18" charset="0"/>
                      </a:rPr>
                      <m:t>=3</m:t>
                    </m:r>
                    <m:acc>
                      <m:accPr>
                        <m:chr m:val="⃗"/>
                        <m:ctrlPr>
                          <a:rPr lang="en-US" sz="5400" b="0" i="1" smtClean="0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5400" b="0" i="1" smtClean="0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</a:rPr>
                          <m:t>𝑂𝑀</m:t>
                        </m:r>
                      </m:e>
                    </m:acc>
                  </m:oMath>
                </a14:m>
                <a:r>
                  <a:rPr lang="en-US" sz="5400" dirty="0">
                    <a:solidFill>
                      <a:srgbClr val="000099"/>
                    </a:solidFill>
                  </a:rPr>
                  <a:t>? </a:t>
                </a:r>
                <a:endParaRPr lang="en-US" sz="5400" dirty="0"/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64EA749-EF09-4EBE-9F5C-E778D35685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42900" y="2304388"/>
                <a:ext cx="23698200" cy="1092863"/>
              </a:xfrm>
              <a:prstGeom prst="rect">
                <a:avLst/>
              </a:prstGeom>
              <a:blipFill>
                <a:blip r:embed="rId3"/>
                <a:stretch>
                  <a:fillRect l="-1363" t="-559" b="-3296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11589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26"/>
          <p:cNvGrpSpPr/>
          <p:nvPr/>
        </p:nvGrpSpPr>
        <p:grpSpPr>
          <a:xfrm>
            <a:off x="611108" y="1828800"/>
            <a:ext cx="12114292" cy="907192"/>
            <a:chOff x="7459670" y="7543799"/>
            <a:chExt cx="20011305" cy="907311"/>
          </a:xfrm>
        </p:grpSpPr>
        <p:sp>
          <p:nvSpPr>
            <p:cNvPr id="44" name="TextBox 43"/>
            <p:cNvSpPr txBox="1"/>
            <p:nvPr/>
          </p:nvSpPr>
          <p:spPr>
            <a:xfrm>
              <a:off x="8993186" y="7620004"/>
              <a:ext cx="18477789" cy="8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ĐỊNH NGHĨA PHÉP VỊ TỰ</a:t>
              </a:r>
            </a:p>
          </p:txBody>
        </p:sp>
        <p:grpSp>
          <p:nvGrpSpPr>
            <p:cNvPr id="46" name="Group 27"/>
            <p:cNvGrpSpPr/>
            <p:nvPr/>
          </p:nvGrpSpPr>
          <p:grpSpPr>
            <a:xfrm>
              <a:off x="7459670" y="7543799"/>
              <a:ext cx="1381118" cy="872846"/>
              <a:chOff x="7459669" y="7543800"/>
              <a:chExt cx="1381118" cy="872846"/>
            </a:xfrm>
          </p:grpSpPr>
          <p:sp>
            <p:nvSpPr>
              <p:cNvPr id="47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48" name="Group 29"/>
              <p:cNvGrpSpPr/>
              <p:nvPr/>
            </p:nvGrpSpPr>
            <p:grpSpPr>
              <a:xfrm>
                <a:off x="7469187" y="7640053"/>
                <a:ext cx="1371600" cy="776593"/>
                <a:chOff x="7469187" y="7640053"/>
                <a:chExt cx="1371600" cy="776593"/>
              </a:xfrm>
            </p:grpSpPr>
            <p:sp>
              <p:nvSpPr>
                <p:cNvPr id="49" name="Round Same Side Corner Rectangle 48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0" name="TextBox 49"/>
                <p:cNvSpPr txBox="1"/>
                <p:nvPr/>
              </p:nvSpPr>
              <p:spPr>
                <a:xfrm>
                  <a:off x="7833275" y="7640053"/>
                  <a:ext cx="659871" cy="75415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b="1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I</a:t>
                  </a:r>
                </a:p>
              </p:txBody>
            </p:sp>
          </p:grpSp>
        </p:grp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372C34B5-28E6-4EC8-B246-38F191EAA9DC}"/>
              </a:ext>
            </a:extLst>
          </p:cNvPr>
          <p:cNvSpPr/>
          <p:nvPr/>
        </p:nvSpPr>
        <p:spPr>
          <a:xfrm>
            <a:off x="1052816" y="2964801"/>
            <a:ext cx="5037014" cy="769441"/>
          </a:xfrm>
          <a:prstGeom prst="rect">
            <a:avLst/>
          </a:prstGeom>
          <a:noFill/>
          <a:ln w="57150" cmpd="dbl"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fr-FR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ĐỊNH NGHĨA</a:t>
            </a:r>
            <a:endParaRPr lang="vi-VN" sz="4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15F288C5-516F-43B6-9063-DC25D5181539}"/>
                  </a:ext>
                </a:extLst>
              </p:cNvPr>
              <p:cNvSpPr/>
              <p:nvPr/>
            </p:nvSpPr>
            <p:spPr>
              <a:xfrm>
                <a:off x="1126912" y="3738461"/>
                <a:ext cx="16639664" cy="2606739"/>
              </a:xfrm>
              <a:prstGeom prst="rect">
                <a:avLst/>
              </a:prstGeom>
              <a:noFill/>
              <a:ln w="57150" cmpd="dbl">
                <a:noFill/>
              </a:ln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pPr algn="just">
                  <a:spcBef>
                    <a:spcPct val="20000"/>
                  </a:spcBef>
                  <a:buClr>
                    <a:schemeClr val="tx2"/>
                  </a:buClr>
                  <a:buSzPct val="70000"/>
                </a:pPr>
                <a:r>
                  <a:rPr lang="fr-FR" sz="48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 2" panose="05020102010507070707" pitchFamily="18" charset="2"/>
                  </a:rPr>
                  <a:t> </a:t>
                </a:r>
                <a:r>
                  <a:rPr lang="en-US" altLang="vi-VN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 </a:t>
                </a:r>
                <a:r>
                  <a:rPr lang="en-US" altLang="vi-VN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một</a:t>
                </a:r>
                <a:r>
                  <a:rPr lang="en-US" altLang="vi-VN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vi-VN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altLang="vi-VN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vi-VN" sz="4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</a:t>
                </a:r>
                <a:r>
                  <a:rPr lang="en-US" altLang="vi-VN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vi-VN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cố</a:t>
                </a:r>
                <a:r>
                  <a:rPr lang="en-US" altLang="vi-VN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vi-VN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định</a:t>
                </a:r>
                <a:r>
                  <a:rPr lang="en-US" altLang="vi-VN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vi-VN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altLang="vi-VN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vi-VN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một</a:t>
                </a:r>
                <a:r>
                  <a:rPr lang="en-US" altLang="vi-VN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vi-VN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altLang="vi-VN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altLang="vi-VN" sz="4800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vi-VN" altLang="vi-VN" sz="4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≠0</m:t>
                    </m:r>
                  </m:oMath>
                </a14:m>
                <a:r>
                  <a:rPr lang="en-US" altLang="vi-VN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altLang="vi-VN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Phép</a:t>
                </a:r>
                <a:r>
                  <a:rPr lang="en-US" altLang="vi-VN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vi-VN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biến</a:t>
                </a:r>
                <a:r>
                  <a:rPr lang="en-US" altLang="vi-VN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vi-VN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altLang="vi-VN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vi-VN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biến</a:t>
                </a:r>
                <a:r>
                  <a:rPr lang="en-US" altLang="vi-VN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vi-VN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mỗi</a:t>
                </a:r>
                <a:r>
                  <a:rPr lang="en-US" altLang="vi-VN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vi-VN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altLang="vi-VN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vi-VN" sz="4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altLang="vi-VN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vi-VN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thành</a:t>
                </a:r>
                <a:r>
                  <a:rPr lang="en-US" altLang="vi-VN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vi-VN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altLang="vi-VN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vi-VN" sz="4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M’ </a:t>
                </a:r>
                <a:r>
                  <a:rPr lang="en-US" altLang="vi-VN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sao</a:t>
                </a:r>
                <a:r>
                  <a:rPr lang="en-US" altLang="vi-VN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vi-VN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</a:t>
                </a:r>
                <a:r>
                  <a:rPr lang="en-US" altLang="vi-VN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altLang="vi-VN" sz="4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vi-VN" altLang="vi-VN" sz="4800" i="1">
                            <a:latin typeface="Cambria Math" panose="02040503050406030204" pitchFamily="18" charset="0"/>
                          </a:rPr>
                          <m:t>𝑂𝑀</m:t>
                        </m:r>
                        <m:r>
                          <a:rPr lang="vi-VN" altLang="vi-VN" sz="4800" i="1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</m:acc>
                    <m:r>
                      <a:rPr lang="vi-VN" altLang="vi-VN" sz="4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vi-VN" altLang="vi-VN" sz="4800" i="1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altLang="vi-VN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altLang="vi-VN" sz="4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vi-VN" altLang="vi-VN" sz="4800" i="1">
                            <a:latin typeface="Cambria Math" panose="02040503050406030204" pitchFamily="18" charset="0"/>
                          </a:rPr>
                          <m:t>𝑂𝑀</m:t>
                        </m:r>
                      </m:e>
                    </m:acc>
                  </m:oMath>
                </a14:m>
                <a:r>
                  <a:rPr lang="en-US" altLang="vi-VN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altLang="vi-VN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vi-VN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được </a:t>
                </a:r>
                <a:r>
                  <a:rPr lang="en-US" altLang="vi-VN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gọi</a:t>
                </a:r>
                <a:r>
                  <a:rPr lang="en-US" altLang="vi-VN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vi-VN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altLang="vi-VN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vi-VN" altLang="vi-VN" sz="4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spcBef>
                    <a:spcPct val="20000"/>
                  </a:spcBef>
                  <a:buClr>
                    <a:schemeClr val="tx2"/>
                  </a:buClr>
                  <a:buSzPct val="70000"/>
                </a:pPr>
                <a:r>
                  <a:rPr lang="en-US" altLang="vi-VN" sz="4800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phép</a:t>
                </a:r>
                <a:r>
                  <a:rPr lang="en-US" altLang="vi-VN" sz="48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vi-VN" sz="4800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vị</a:t>
                </a:r>
                <a:r>
                  <a:rPr lang="en-US" altLang="vi-VN" sz="48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vi-VN" sz="4800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tự</a:t>
                </a:r>
                <a:r>
                  <a:rPr lang="en-US" altLang="vi-VN" sz="48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vi-VN" sz="4800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tâm</a:t>
                </a:r>
                <a:r>
                  <a:rPr lang="en-US" altLang="vi-VN" sz="48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vi-VN" sz="4800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</a:t>
                </a:r>
                <a:r>
                  <a:rPr lang="en-US" altLang="vi-VN" sz="48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vi-VN" sz="4800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tỉ</a:t>
                </a:r>
                <a:r>
                  <a:rPr lang="en-US" altLang="vi-VN" sz="48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vi-VN" sz="4800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altLang="vi-VN" sz="48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vi-VN" sz="4800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US" altLang="vi-VN" sz="4800" dirty="0">
                    <a:solidFill>
                      <a:srgbClr val="FF0000"/>
                    </a:solidFill>
                    <a:latin typeface="+mj-lt"/>
                  </a:rPr>
                  <a:t>.</a:t>
                </a:r>
              </a:p>
            </p:txBody>
          </p:sp>
        </mc:Choice>
        <mc:Fallback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15F288C5-516F-43B6-9063-DC25D518153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6912" y="3738461"/>
                <a:ext cx="16639664" cy="2606739"/>
              </a:xfrm>
              <a:prstGeom prst="rect">
                <a:avLst/>
              </a:prstGeom>
              <a:blipFill>
                <a:blip r:embed="rId3"/>
                <a:stretch>
                  <a:fillRect l="-1686" t="-5374" r="-1649" b="-11682"/>
                </a:stretch>
              </a:blipFill>
              <a:ln w="57150" cmpd="dbl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D5FDE97F-1E59-4CD0-8974-3EA8117FB60E}"/>
                  </a:ext>
                </a:extLst>
              </p:cNvPr>
              <p:cNvSpPr/>
              <p:nvPr/>
            </p:nvSpPr>
            <p:spPr>
              <a:xfrm>
                <a:off x="1049469" y="6244266"/>
                <a:ext cx="14343092" cy="2545184"/>
              </a:xfrm>
              <a:prstGeom prst="rect">
                <a:avLst/>
              </a:prstGeom>
              <a:noFill/>
              <a:ln w="57150" cmpd="dbl">
                <a:noFill/>
              </a:ln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pPr>
                  <a:spcBef>
                    <a:spcPct val="20000"/>
                  </a:spcBef>
                  <a:buClr>
                    <a:schemeClr val="tx2"/>
                  </a:buClr>
                  <a:buSzPct val="70000"/>
                </a:pPr>
                <a:r>
                  <a:rPr lang="fr-FR" sz="4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 2" panose="05020102010507070707" pitchFamily="18" charset="2"/>
                  </a:rPr>
                  <a:t></a:t>
                </a:r>
                <a:r>
                  <a:rPr lang="vi-VN" altLang="vi-VN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US" altLang="vi-VN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í </a:t>
                </a:r>
                <a:r>
                  <a:rPr lang="en-US" altLang="vi-VN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hiệu</a:t>
                </a:r>
                <a:r>
                  <a:rPr lang="vi-VN" altLang="vi-VN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altLang="vi-VN" sz="4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vi-VN" altLang="vi-VN" sz="4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d>
                          <m:dPr>
                            <m:ctrlPr>
                              <a:rPr lang="vi-VN" altLang="vi-VN" sz="4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vi-VN" altLang="vi-VN" sz="4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𝑂</m:t>
                            </m:r>
                            <m:r>
                              <a:rPr lang="vi-VN" altLang="vi-VN" sz="4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vi-VN" altLang="vi-VN" sz="4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</m:e>
                        </m:d>
                      </m:sub>
                    </m:sSub>
                    <m:d>
                      <m:dPr>
                        <m:ctrlPr>
                          <a:rPr lang="vi-VN" altLang="vi-VN" sz="4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altLang="vi-VN" sz="4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𝑀</m:t>
                        </m:r>
                      </m:e>
                    </m:d>
                    <m:r>
                      <a:rPr lang="vi-VN" altLang="vi-VN" sz="4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vi-VN" altLang="vi-VN" sz="4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𝑀</m:t>
                    </m:r>
                    <m:r>
                      <a:rPr lang="vi-VN" altLang="vi-VN" sz="4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′ ⟺</m:t>
                    </m:r>
                  </m:oMath>
                </a14:m>
                <a:r>
                  <a:rPr lang="en-US" altLang="vi-VN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altLang="vi-VN" sz="4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vi-VN" altLang="vi-VN" sz="4800" i="1">
                            <a:latin typeface="Cambria Math" panose="02040503050406030204" pitchFamily="18" charset="0"/>
                          </a:rPr>
                          <m:t>𝑂𝑀</m:t>
                        </m:r>
                        <m:r>
                          <a:rPr lang="vi-VN" altLang="vi-VN" sz="4800" i="1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</m:acc>
                    <m:r>
                      <a:rPr lang="vi-VN" altLang="vi-VN" sz="4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vi-VN" altLang="vi-VN" sz="4800" i="1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altLang="vi-VN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altLang="vi-VN" sz="4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vi-VN" altLang="vi-VN" sz="4800" i="1">
                            <a:latin typeface="Cambria Math" panose="02040503050406030204" pitchFamily="18" charset="0"/>
                          </a:rPr>
                          <m:t>𝑂𝑀</m:t>
                        </m:r>
                      </m:e>
                    </m:acc>
                  </m:oMath>
                </a14:m>
                <a:r>
                  <a:rPr lang="en-US" altLang="vi-VN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vi-VN" altLang="vi-VN" sz="4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spcBef>
                    <a:spcPct val="20000"/>
                  </a:spcBef>
                  <a:buClr>
                    <a:schemeClr val="tx2"/>
                  </a:buClr>
                  <a:buSzPct val="70000"/>
                </a:pPr>
                <a:r>
                  <a:rPr lang="vi-VN" altLang="vi-VN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vi-VN" altLang="vi-VN" sz="4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M’ </a:t>
                </a:r>
                <a:r>
                  <a:rPr lang="vi-VN" altLang="vi-VN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 ảnh của </a:t>
                </a:r>
                <a:r>
                  <a:rPr lang="vi-VN" altLang="vi-VN" sz="4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vi-VN" altLang="vi-VN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qua phép vị tự </a:t>
                </a:r>
                <a:r>
                  <a:rPr lang="en-US" altLang="vi-VN" sz="4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</a:t>
                </a:r>
                <a:r>
                  <a:rPr lang="en-US" altLang="vi-VN" sz="4800" i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vi-VN" altLang="vi-VN" sz="4800" i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</a:t>
                </a:r>
                <a:r>
                  <a:rPr lang="en-US" altLang="vi-VN" sz="4800" i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,k)</a:t>
                </a:r>
                <a:r>
                  <a:rPr lang="en-US" altLang="vi-VN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altLang="vi-VN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en-US" altLang="vi-VN" sz="4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vi-VN" sz="4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D5FDE97F-1E59-4CD0-8974-3EA8117FB60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9469" y="6244266"/>
                <a:ext cx="14343092" cy="2545184"/>
              </a:xfrm>
              <a:prstGeom prst="rect">
                <a:avLst/>
              </a:prstGeom>
              <a:blipFill>
                <a:blip r:embed="rId4"/>
                <a:stretch>
                  <a:fillRect l="-1912" t="-1435"/>
                </a:stretch>
              </a:blipFill>
              <a:ln w="57150" cmpd="dbl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Rectangle 52">
            <a:extLst>
              <a:ext uri="{FF2B5EF4-FFF2-40B4-BE49-F238E27FC236}">
                <a16:creationId xmlns:a16="http://schemas.microsoft.com/office/drawing/2014/main" id="{8F3F369D-F8DD-4F7D-B143-F5BAD7C457DF}"/>
              </a:ext>
            </a:extLst>
          </p:cNvPr>
          <p:cNvSpPr/>
          <p:nvPr/>
        </p:nvSpPr>
        <p:spPr>
          <a:xfrm>
            <a:off x="1155794" y="8556304"/>
            <a:ext cx="9740805" cy="830997"/>
          </a:xfrm>
          <a:prstGeom prst="rect">
            <a:avLst/>
          </a:prstGeom>
          <a:noFill/>
          <a:ln w="57150" cmpd="dbl"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fr-FR" sz="4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 </a:t>
            </a:r>
            <a:r>
              <a:rPr lang="fr-FR" sz="4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O</a:t>
            </a:r>
            <a:r>
              <a:rPr lang="fr-FR" sz="4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 là </a:t>
            </a:r>
            <a:r>
              <a:rPr lang="fr-FR" sz="4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tâm</a:t>
            </a:r>
            <a:r>
              <a:rPr lang="fr-FR" sz="4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lang="fr-FR" sz="4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vị</a:t>
            </a:r>
            <a:r>
              <a:rPr lang="fr-FR" sz="4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lang="fr-FR" sz="4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tự</a:t>
            </a:r>
            <a:r>
              <a:rPr lang="fr-FR" sz="4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, </a:t>
            </a:r>
            <a:r>
              <a:rPr lang="fr-FR" sz="4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k</a:t>
            </a:r>
            <a:r>
              <a:rPr lang="fr-FR" sz="4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 là </a:t>
            </a:r>
            <a:r>
              <a:rPr lang="fr-FR" sz="4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tỉ</a:t>
            </a:r>
            <a:r>
              <a:rPr lang="fr-FR" sz="4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lang="fr-FR" sz="4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số</a:t>
            </a:r>
            <a:r>
              <a:rPr lang="fr-FR" sz="4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lang="fr-FR" sz="4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vị</a:t>
            </a:r>
            <a:r>
              <a:rPr lang="fr-FR" sz="4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lang="fr-FR" sz="4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tự</a:t>
            </a:r>
            <a:endParaRPr lang="vi-VN" sz="4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B7EEB832-8DE2-4BFF-B485-13298A5C3F25}"/>
              </a:ext>
            </a:extLst>
          </p:cNvPr>
          <p:cNvSpPr/>
          <p:nvPr/>
        </p:nvSpPr>
        <p:spPr>
          <a:xfrm>
            <a:off x="1022741" y="9838473"/>
            <a:ext cx="17403972" cy="830997"/>
          </a:xfrm>
          <a:prstGeom prst="rect">
            <a:avLst/>
          </a:prstGeom>
          <a:noFill/>
          <a:ln w="57150" cmpd="dbl"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fr-FR" sz="4800" dirty="0">
                <a:solidFill>
                  <a:schemeClr val="tx1"/>
                </a:solidFill>
                <a:sym typeface="Wingdings 2" panose="05020102010507070707" pitchFamily="18" charset="2"/>
              </a:rPr>
              <a:t> </a:t>
            </a:r>
            <a:r>
              <a:rPr lang="en-US" altLang="vi-VN" sz="4800" dirty="0" err="1">
                <a:latin typeface="Times New Roman" panose="02020603050405020304" pitchFamily="18" charset="0"/>
              </a:rPr>
              <a:t>Phép</a:t>
            </a:r>
            <a:r>
              <a:rPr lang="en-US" altLang="vi-VN" sz="4800" dirty="0">
                <a:latin typeface="Times New Roman" panose="02020603050405020304" pitchFamily="18" charset="0"/>
              </a:rPr>
              <a:t> </a:t>
            </a:r>
            <a:r>
              <a:rPr lang="en-US" altLang="vi-VN" sz="4800" dirty="0" err="1">
                <a:latin typeface="Times New Roman" panose="02020603050405020304" pitchFamily="18" charset="0"/>
              </a:rPr>
              <a:t>vị</a:t>
            </a:r>
            <a:r>
              <a:rPr lang="en-US" altLang="vi-VN" sz="4800" dirty="0">
                <a:latin typeface="Times New Roman" panose="02020603050405020304" pitchFamily="18" charset="0"/>
              </a:rPr>
              <a:t> </a:t>
            </a:r>
            <a:r>
              <a:rPr lang="en-US" altLang="vi-VN" sz="4800" dirty="0" err="1">
                <a:latin typeface="Times New Roman" panose="02020603050405020304" pitchFamily="18" charset="0"/>
              </a:rPr>
              <a:t>tự</a:t>
            </a:r>
            <a:r>
              <a:rPr lang="en-US" altLang="vi-VN" sz="4800" dirty="0">
                <a:latin typeface="Times New Roman" panose="02020603050405020304" pitchFamily="18" charset="0"/>
              </a:rPr>
              <a:t> </a:t>
            </a:r>
            <a:r>
              <a:rPr lang="en-US" altLang="vi-VN" sz="4800" dirty="0" err="1">
                <a:latin typeface="Times New Roman" panose="02020603050405020304" pitchFamily="18" charset="0"/>
              </a:rPr>
              <a:t>hoàn</a:t>
            </a:r>
            <a:r>
              <a:rPr lang="en-US" altLang="vi-VN" sz="4800" dirty="0">
                <a:latin typeface="Times New Roman" panose="02020603050405020304" pitchFamily="18" charset="0"/>
              </a:rPr>
              <a:t> </a:t>
            </a:r>
            <a:r>
              <a:rPr lang="en-US" altLang="vi-VN" sz="4800" dirty="0" err="1">
                <a:latin typeface="Times New Roman" panose="02020603050405020304" pitchFamily="18" charset="0"/>
              </a:rPr>
              <a:t>toàn</a:t>
            </a:r>
            <a:r>
              <a:rPr lang="en-US" altLang="vi-VN" sz="4800" dirty="0">
                <a:latin typeface="Times New Roman" panose="02020603050405020304" pitchFamily="18" charset="0"/>
              </a:rPr>
              <a:t> </a:t>
            </a:r>
            <a:r>
              <a:rPr lang="en-US" altLang="vi-VN" sz="4800" dirty="0" err="1">
                <a:latin typeface="Times New Roman" panose="02020603050405020304" pitchFamily="18" charset="0"/>
              </a:rPr>
              <a:t>xác</a:t>
            </a:r>
            <a:r>
              <a:rPr lang="en-US" altLang="vi-VN" sz="4800" dirty="0">
                <a:latin typeface="Times New Roman" panose="02020603050405020304" pitchFamily="18" charset="0"/>
              </a:rPr>
              <a:t> </a:t>
            </a:r>
            <a:r>
              <a:rPr lang="en-US" altLang="vi-VN" sz="4800" dirty="0" err="1">
                <a:latin typeface="Times New Roman" panose="02020603050405020304" pitchFamily="18" charset="0"/>
              </a:rPr>
              <a:t>định</a:t>
            </a:r>
            <a:r>
              <a:rPr lang="en-US" altLang="vi-VN" sz="4800" dirty="0">
                <a:latin typeface="Times New Roman" panose="02020603050405020304" pitchFamily="18" charset="0"/>
              </a:rPr>
              <a:t> </a:t>
            </a:r>
            <a:r>
              <a:rPr lang="en-US" altLang="vi-VN" sz="4800" dirty="0" err="1">
                <a:latin typeface="Times New Roman" panose="02020603050405020304" pitchFamily="18" charset="0"/>
              </a:rPr>
              <a:t>khi</a:t>
            </a:r>
            <a:r>
              <a:rPr lang="en-US" altLang="vi-VN" sz="4800" dirty="0">
                <a:latin typeface="Times New Roman" panose="02020603050405020304" pitchFamily="18" charset="0"/>
              </a:rPr>
              <a:t> </a:t>
            </a:r>
            <a:r>
              <a:rPr lang="en-US" altLang="vi-VN" sz="4800" dirty="0" err="1">
                <a:latin typeface="Times New Roman" panose="02020603050405020304" pitchFamily="18" charset="0"/>
              </a:rPr>
              <a:t>biết</a:t>
            </a:r>
            <a:r>
              <a:rPr lang="en-US" altLang="vi-VN" sz="4800" dirty="0">
                <a:latin typeface="Times New Roman" panose="02020603050405020304" pitchFamily="18" charset="0"/>
              </a:rPr>
              <a:t> </a:t>
            </a:r>
            <a:r>
              <a:rPr lang="en-US" altLang="vi-VN" sz="4800" dirty="0" err="1">
                <a:latin typeface="Times New Roman" panose="02020603050405020304" pitchFamily="18" charset="0"/>
              </a:rPr>
              <a:t>tâm</a:t>
            </a:r>
            <a:r>
              <a:rPr lang="en-US" altLang="vi-VN" sz="4800" dirty="0">
                <a:latin typeface="Times New Roman" panose="02020603050405020304" pitchFamily="18" charset="0"/>
              </a:rPr>
              <a:t> </a:t>
            </a:r>
            <a:r>
              <a:rPr lang="en-US" altLang="vi-VN" sz="4800" dirty="0" err="1">
                <a:latin typeface="Times New Roman" panose="02020603050405020304" pitchFamily="18" charset="0"/>
              </a:rPr>
              <a:t>vị</a:t>
            </a:r>
            <a:r>
              <a:rPr lang="en-US" altLang="vi-VN" sz="4800" dirty="0">
                <a:latin typeface="Times New Roman" panose="02020603050405020304" pitchFamily="18" charset="0"/>
              </a:rPr>
              <a:t> </a:t>
            </a:r>
            <a:r>
              <a:rPr lang="en-US" altLang="vi-VN" sz="4800" dirty="0" err="1">
                <a:latin typeface="Times New Roman" panose="02020603050405020304" pitchFamily="18" charset="0"/>
              </a:rPr>
              <a:t>tự</a:t>
            </a:r>
            <a:r>
              <a:rPr lang="en-US" altLang="vi-VN" sz="4800" dirty="0">
                <a:latin typeface="Times New Roman" panose="02020603050405020304" pitchFamily="18" charset="0"/>
              </a:rPr>
              <a:t> </a:t>
            </a:r>
            <a:r>
              <a:rPr lang="vi-VN" altLang="vi-VN" sz="4800" i="1" dirty="0">
                <a:latin typeface="Times New Roman" panose="02020603050405020304" pitchFamily="18" charset="0"/>
              </a:rPr>
              <a:t>O</a:t>
            </a:r>
            <a:r>
              <a:rPr lang="vi-VN" altLang="vi-VN" sz="4800" dirty="0">
                <a:latin typeface="Times New Roman" panose="02020603050405020304" pitchFamily="18" charset="0"/>
              </a:rPr>
              <a:t> </a:t>
            </a:r>
            <a:r>
              <a:rPr lang="en-US" altLang="vi-VN" sz="4800" dirty="0" err="1">
                <a:latin typeface="Times New Roman" panose="02020603050405020304" pitchFamily="18" charset="0"/>
              </a:rPr>
              <a:t>và</a:t>
            </a:r>
            <a:r>
              <a:rPr lang="en-US" altLang="vi-VN" sz="4800" dirty="0">
                <a:latin typeface="Times New Roman" panose="02020603050405020304" pitchFamily="18" charset="0"/>
              </a:rPr>
              <a:t> </a:t>
            </a:r>
            <a:r>
              <a:rPr lang="en-US" altLang="vi-VN" sz="4800" dirty="0" err="1">
                <a:latin typeface="Times New Roman" panose="02020603050405020304" pitchFamily="18" charset="0"/>
              </a:rPr>
              <a:t>tỉ</a:t>
            </a:r>
            <a:r>
              <a:rPr lang="en-US" altLang="vi-VN" sz="4800" dirty="0">
                <a:latin typeface="Times New Roman" panose="02020603050405020304" pitchFamily="18" charset="0"/>
              </a:rPr>
              <a:t> </a:t>
            </a:r>
            <a:r>
              <a:rPr lang="en-US" altLang="vi-VN" sz="4800" dirty="0" err="1">
                <a:latin typeface="Times New Roman" panose="02020603050405020304" pitchFamily="18" charset="0"/>
              </a:rPr>
              <a:t>số</a:t>
            </a:r>
            <a:r>
              <a:rPr lang="en-US" altLang="vi-VN" sz="4800" dirty="0">
                <a:latin typeface="Times New Roman" panose="02020603050405020304" pitchFamily="18" charset="0"/>
              </a:rPr>
              <a:t> </a:t>
            </a:r>
            <a:r>
              <a:rPr lang="en-US" altLang="vi-VN" sz="4800" dirty="0" err="1">
                <a:latin typeface="Times New Roman" panose="02020603050405020304" pitchFamily="18" charset="0"/>
              </a:rPr>
              <a:t>vị</a:t>
            </a:r>
            <a:r>
              <a:rPr lang="en-US" altLang="vi-VN" sz="4800" dirty="0">
                <a:latin typeface="Times New Roman" panose="02020603050405020304" pitchFamily="18" charset="0"/>
              </a:rPr>
              <a:t> </a:t>
            </a:r>
            <a:r>
              <a:rPr lang="en-US" altLang="vi-VN" sz="4800" dirty="0" err="1">
                <a:latin typeface="Times New Roman" panose="02020603050405020304" pitchFamily="18" charset="0"/>
              </a:rPr>
              <a:t>tự</a:t>
            </a:r>
            <a:r>
              <a:rPr lang="vi-VN" altLang="vi-VN" sz="4800" dirty="0">
                <a:latin typeface="Times New Roman" panose="02020603050405020304" pitchFamily="18" charset="0"/>
              </a:rPr>
              <a:t> </a:t>
            </a:r>
            <a:r>
              <a:rPr lang="vi-VN" altLang="vi-VN" sz="4800" i="1" dirty="0">
                <a:latin typeface="Times New Roman" panose="02020603050405020304" pitchFamily="18" charset="0"/>
              </a:rPr>
              <a:t>k</a:t>
            </a:r>
            <a:r>
              <a:rPr lang="en-US" altLang="vi-VN" sz="4800" i="1" dirty="0">
                <a:latin typeface="Times New Roman" panose="02020603050405020304" pitchFamily="18" charset="0"/>
              </a:rPr>
              <a:t>.</a:t>
            </a:r>
            <a:endParaRPr lang="vi-VN" sz="4800" i="1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45B21437-6633-497B-A878-218C668205EE}"/>
                  </a:ext>
                </a:extLst>
              </p:cNvPr>
              <p:cNvSpPr txBox="1"/>
              <p:nvPr/>
            </p:nvSpPr>
            <p:spPr>
              <a:xfrm>
                <a:off x="20088535" y="6984016"/>
                <a:ext cx="3006592" cy="79675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𝑂𝑀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</m:ac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𝑘</m:t>
                      </m:r>
                      <m:acc>
                        <m:accPr>
                          <m:chr m:val="⃗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𝑂𝑀</m:t>
                          </m:r>
                        </m:e>
                      </m:ac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45B21437-6633-497B-A878-218C668205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88535" y="6984016"/>
                <a:ext cx="3006592" cy="79675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E45169ED-5435-4987-BC45-8B760FC1459E}"/>
              </a:ext>
            </a:extLst>
          </p:cNvPr>
          <p:cNvCxnSpPr>
            <a:cxnSpLocks/>
          </p:cNvCxnSpPr>
          <p:nvPr/>
        </p:nvCxnSpPr>
        <p:spPr>
          <a:xfrm flipV="1">
            <a:off x="17557504" y="5588993"/>
            <a:ext cx="2531031" cy="1971912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>
            <a:extLst>
              <a:ext uri="{FF2B5EF4-FFF2-40B4-BE49-F238E27FC236}">
                <a16:creationId xmlns:a16="http://schemas.microsoft.com/office/drawing/2014/main" id="{1CA6A9A0-C8F4-46B0-A083-910DDAFE589D}"/>
              </a:ext>
            </a:extLst>
          </p:cNvPr>
          <p:cNvCxnSpPr>
            <a:cxnSpLocks/>
          </p:cNvCxnSpPr>
          <p:nvPr/>
        </p:nvCxnSpPr>
        <p:spPr>
          <a:xfrm flipV="1">
            <a:off x="17557504" y="3561453"/>
            <a:ext cx="5037015" cy="4012480"/>
          </a:xfrm>
          <a:prstGeom prst="straightConnector1">
            <a:avLst/>
          </a:prstGeom>
          <a:ln w="76200">
            <a:solidFill>
              <a:srgbClr val="FF00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F8C3525A-B1D7-473C-905C-E4AA4AC681E8}"/>
              </a:ext>
            </a:extLst>
          </p:cNvPr>
          <p:cNvSpPr txBox="1"/>
          <p:nvPr/>
        </p:nvSpPr>
        <p:spPr>
          <a:xfrm>
            <a:off x="17008195" y="6949776"/>
            <a:ext cx="2052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/>
              <a:t>O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1ED95C9-8C94-4CFA-8F72-2B6709912A05}"/>
              </a:ext>
            </a:extLst>
          </p:cNvPr>
          <p:cNvSpPr txBox="1"/>
          <p:nvPr/>
        </p:nvSpPr>
        <p:spPr>
          <a:xfrm>
            <a:off x="19617989" y="4844633"/>
            <a:ext cx="2052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/>
              <a:t>M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D4151F9-BBDD-423C-A9E9-3EBAFA4143F4}"/>
              </a:ext>
            </a:extLst>
          </p:cNvPr>
          <p:cNvSpPr txBox="1"/>
          <p:nvPr/>
        </p:nvSpPr>
        <p:spPr>
          <a:xfrm>
            <a:off x="22341200" y="2678996"/>
            <a:ext cx="10066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/>
              <a:t>M’</a:t>
            </a:r>
          </a:p>
        </p:txBody>
      </p:sp>
    </p:spTree>
    <p:extLst>
      <p:ext uri="{BB962C8B-B14F-4D97-AF65-F5344CB8AC3E}">
        <p14:creationId xmlns:p14="http://schemas.microsoft.com/office/powerpoint/2010/main" val="1869312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51" grpId="0"/>
      <p:bldP spid="52" grpId="0"/>
      <p:bldP spid="53" grpId="0"/>
      <p:bldP spid="55" grpId="0"/>
      <p:bldP spid="2" grpId="0"/>
      <p:bldP spid="9" grpId="0"/>
      <p:bldP spid="10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1F7DF4B-8D0D-4AC3-A088-2B2D1C213B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9464" y="4117085"/>
            <a:ext cx="1972736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4400" b="1" dirty="0" err="1">
                <a:solidFill>
                  <a:srgbClr val="000099"/>
                </a:solidFill>
              </a:rPr>
              <a:t>Ví</a:t>
            </a:r>
            <a:r>
              <a:rPr lang="en-US" sz="4400" b="1" dirty="0">
                <a:solidFill>
                  <a:srgbClr val="000099"/>
                </a:solidFill>
              </a:rPr>
              <a:t> </a:t>
            </a:r>
            <a:r>
              <a:rPr lang="en-US" sz="4400" b="1" dirty="0" err="1">
                <a:solidFill>
                  <a:srgbClr val="000099"/>
                </a:solidFill>
              </a:rPr>
              <a:t>dụ</a:t>
            </a:r>
            <a:r>
              <a:rPr lang="en-US" sz="4400" b="1" dirty="0">
                <a:solidFill>
                  <a:srgbClr val="000099"/>
                </a:solidFill>
              </a:rPr>
              <a:t> 1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D9150AB-D91E-4443-9F62-7783259EDD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99940" y="10454454"/>
            <a:ext cx="398842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4800" i="1" dirty="0">
                <a:solidFill>
                  <a:srgbClr val="0000FF"/>
                </a:solidFill>
              </a:rPr>
              <a:t>M</a:t>
            </a:r>
            <a:r>
              <a:rPr lang="en-US" sz="4800" dirty="0">
                <a:solidFill>
                  <a:srgbClr val="0000FF"/>
                </a:solidFill>
              </a:rPr>
              <a:t>’=V</a:t>
            </a:r>
            <a:r>
              <a:rPr lang="en-US" sz="4800" baseline="-25000" dirty="0">
                <a:solidFill>
                  <a:srgbClr val="0000FF"/>
                </a:solidFill>
              </a:rPr>
              <a:t>(O,-3)</a:t>
            </a:r>
            <a:r>
              <a:rPr lang="en-US" sz="4800" dirty="0">
                <a:solidFill>
                  <a:srgbClr val="0000FF"/>
                </a:solidFill>
              </a:rPr>
              <a:t>(</a:t>
            </a:r>
            <a:r>
              <a:rPr lang="en-US" sz="4800" i="1" dirty="0">
                <a:solidFill>
                  <a:srgbClr val="0000FF"/>
                </a:solidFill>
              </a:rPr>
              <a:t>M</a:t>
            </a:r>
            <a:r>
              <a:rPr lang="en-US" sz="4800" dirty="0">
                <a:solidFill>
                  <a:srgbClr val="0000FF"/>
                </a:solidFill>
              </a:rPr>
              <a:t>)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6453985C-59DE-4DB7-9D56-7CF3C722C6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53387" y="5630862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B23B2904-161B-4CAC-9650-A742591D3FB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31140721"/>
              </p:ext>
            </p:extLst>
          </p:nvPr>
        </p:nvGraphicFramePr>
        <p:xfrm>
          <a:off x="13286455" y="2565448"/>
          <a:ext cx="10480675" cy="61308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0" name="Bitmap Image" r:id="rId3" imgW="4447619" imgH="2734057" progId="Paint.Picture">
                  <p:embed/>
                </p:oleObj>
              </mc:Choice>
              <mc:Fallback>
                <p:oleObj name="Bitmap Image" r:id="rId3" imgW="4447619" imgH="2734057" progId="Paint.Picture">
                  <p:embed/>
                  <p:pic>
                    <p:nvPicPr>
                      <p:cNvPr id="8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286455" y="2565448"/>
                        <a:ext cx="10480675" cy="613082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75E7B85-B216-400A-AC7E-8ECC42CEDEC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595640" y="10318715"/>
                <a:ext cx="4275050" cy="8309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0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40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40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4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4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14:m>
                  <m:oMath xmlns:m="http://schemas.openxmlformats.org/officeDocument/2006/math">
                    <m:r>
                      <a:rPr lang="en-US" sz="4800" i="1" dirty="0" smtClean="0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ℋ</m:t>
                    </m:r>
                  </m:oMath>
                </a14:m>
                <a:r>
                  <a:rPr lang="en-US" sz="4800" dirty="0">
                    <a:solidFill>
                      <a:srgbClr val="000099"/>
                    </a:solidFill>
                  </a:rPr>
                  <a:t>’=V</a:t>
                </a:r>
                <a:r>
                  <a:rPr lang="en-US" sz="4800" baseline="-25000" dirty="0">
                    <a:solidFill>
                      <a:srgbClr val="000099"/>
                    </a:solidFill>
                  </a:rPr>
                  <a:t>(O,2</a:t>
                </a:r>
                <a:r>
                  <a:rPr lang="en-US" sz="4800" baseline="-25000" dirty="0">
                    <a:solidFill>
                      <a:srgbClr val="000099"/>
                    </a:solidFill>
                    <a:latin typeface=".VnAristote" pitchFamily="34" charset="0"/>
                  </a:rPr>
                  <a:t>)  </a:t>
                </a:r>
                <a:r>
                  <a:rPr lang="en-US" sz="4800" dirty="0">
                    <a:solidFill>
                      <a:srgbClr val="000099"/>
                    </a:solidFill>
                    <a:latin typeface=".VnAristote" pitchFamily="34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sz="4800" i="1" dirty="0" smtClean="0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ℋ</m:t>
                    </m:r>
                  </m:oMath>
                </a14:m>
                <a:r>
                  <a:rPr lang="en-US" sz="4800" dirty="0">
                    <a:solidFill>
                      <a:srgbClr val="000099"/>
                    </a:solidFill>
                    <a:latin typeface=".VnAristote" pitchFamily="34" charset="0"/>
                  </a:rPr>
                  <a:t>)</a:t>
                </a:r>
                <a:endParaRPr lang="en-US" sz="4800" dirty="0">
                  <a:latin typeface=".VnAristote" pitchFamily="34" charset="0"/>
                </a:endParaRP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75E7B85-B216-400A-AC7E-8ECC42CEDE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595640" y="10318715"/>
                <a:ext cx="4275050" cy="830997"/>
              </a:xfrm>
              <a:prstGeom prst="rect">
                <a:avLst/>
              </a:prstGeom>
              <a:blipFill>
                <a:blip r:embed="rId5"/>
                <a:stretch>
                  <a:fillRect t="-18382" b="-3897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26">
            <a:extLst>
              <a:ext uri="{FF2B5EF4-FFF2-40B4-BE49-F238E27FC236}">
                <a16:creationId xmlns:a16="http://schemas.microsoft.com/office/drawing/2014/main" id="{9CFB8AB9-0A62-4A01-B753-B4174473F339}"/>
              </a:ext>
            </a:extLst>
          </p:cNvPr>
          <p:cNvGrpSpPr/>
          <p:nvPr/>
        </p:nvGrpSpPr>
        <p:grpSpPr>
          <a:xfrm>
            <a:off x="611108" y="1828800"/>
            <a:ext cx="12114292" cy="907192"/>
            <a:chOff x="7459670" y="7543799"/>
            <a:chExt cx="20011305" cy="907311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7536E65A-0EB5-4B8F-8054-A07B83CD06E1}"/>
                </a:ext>
              </a:extLst>
            </p:cNvPr>
            <p:cNvSpPr txBox="1"/>
            <p:nvPr/>
          </p:nvSpPr>
          <p:spPr>
            <a:xfrm>
              <a:off x="8993186" y="7620004"/>
              <a:ext cx="18477789" cy="8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ĐỊNH NGHĨA PHÉP VỊ TỰ</a:t>
              </a:r>
            </a:p>
          </p:txBody>
        </p:sp>
        <p:grpSp>
          <p:nvGrpSpPr>
            <p:cNvPr id="10" name="Group 27">
              <a:extLst>
                <a:ext uri="{FF2B5EF4-FFF2-40B4-BE49-F238E27FC236}">
                  <a16:creationId xmlns:a16="http://schemas.microsoft.com/office/drawing/2014/main" id="{3152D890-3846-4970-9899-24C74C1DE6FD}"/>
                </a:ext>
              </a:extLst>
            </p:cNvPr>
            <p:cNvGrpSpPr/>
            <p:nvPr/>
          </p:nvGrpSpPr>
          <p:grpSpPr>
            <a:xfrm>
              <a:off x="7459670" y="7543799"/>
              <a:ext cx="1381118" cy="872846"/>
              <a:chOff x="7459669" y="7543800"/>
              <a:chExt cx="1381118" cy="872846"/>
            </a:xfrm>
          </p:grpSpPr>
          <p:sp>
            <p:nvSpPr>
              <p:cNvPr id="11" name="Isosceles Triangle 44">
                <a:extLst>
                  <a:ext uri="{FF2B5EF4-FFF2-40B4-BE49-F238E27FC236}">
                    <a16:creationId xmlns:a16="http://schemas.microsoft.com/office/drawing/2014/main" id="{71FA92EB-B1EA-4F5A-B707-5AF2B880B5C1}"/>
                  </a:ext>
                </a:extLst>
              </p:cNvPr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12" name="Group 29">
                <a:extLst>
                  <a:ext uri="{FF2B5EF4-FFF2-40B4-BE49-F238E27FC236}">
                    <a16:creationId xmlns:a16="http://schemas.microsoft.com/office/drawing/2014/main" id="{AAF6764D-2C12-4283-96C0-926148C774DF}"/>
                  </a:ext>
                </a:extLst>
              </p:cNvPr>
              <p:cNvGrpSpPr/>
              <p:nvPr/>
            </p:nvGrpSpPr>
            <p:grpSpPr>
              <a:xfrm>
                <a:off x="7469187" y="7640053"/>
                <a:ext cx="1371600" cy="776593"/>
                <a:chOff x="7469187" y="7640053"/>
                <a:chExt cx="1371600" cy="776593"/>
              </a:xfrm>
            </p:grpSpPr>
            <p:sp>
              <p:nvSpPr>
                <p:cNvPr id="13" name="Round Same Side Corner Rectangle 48">
                  <a:extLst>
                    <a:ext uri="{FF2B5EF4-FFF2-40B4-BE49-F238E27FC236}">
                      <a16:creationId xmlns:a16="http://schemas.microsoft.com/office/drawing/2014/main" id="{AF3E9651-67E4-40B1-86E7-F147B235A20F}"/>
                    </a:ext>
                  </a:extLst>
                </p:cNvPr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AFFF3D9D-4BD8-4032-A177-205256114665}"/>
                    </a:ext>
                  </a:extLst>
                </p:cNvPr>
                <p:cNvSpPr txBox="1"/>
                <p:nvPr/>
              </p:nvSpPr>
              <p:spPr>
                <a:xfrm>
                  <a:off x="7833275" y="7640053"/>
                  <a:ext cx="659871" cy="75415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b="1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I</a:t>
                  </a:r>
                </a:p>
              </p:txBody>
            </p:sp>
          </p:grpSp>
        </p:grp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933FC7E3-AAF8-43A7-A5CF-CE136397127A}"/>
              </a:ext>
            </a:extLst>
          </p:cNvPr>
          <p:cNvSpPr/>
          <p:nvPr/>
        </p:nvSpPr>
        <p:spPr>
          <a:xfrm>
            <a:off x="389464" y="3024588"/>
            <a:ext cx="2887136" cy="923330"/>
          </a:xfrm>
          <a:prstGeom prst="rect">
            <a:avLst/>
          </a:prstGeom>
          <a:noFill/>
          <a:ln w="57150" cmpd="dbl"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fr-FR" sz="5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 DỤ:</a:t>
            </a:r>
            <a:endParaRPr lang="vi-VN" sz="5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B0C6BF3E-D41C-43A7-A1A5-5D7ADC28673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464" y="5851947"/>
            <a:ext cx="11185944" cy="1877499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222E115F-2885-454E-875B-5B0D8D5DA656}"/>
                  </a:ext>
                </a:extLst>
              </p:cNvPr>
              <p:cNvSpPr txBox="1"/>
              <p:nvPr/>
            </p:nvSpPr>
            <p:spPr>
              <a:xfrm>
                <a:off x="3053903" y="9164719"/>
                <a:ext cx="5480497" cy="88934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8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b="0" i="1" smtClean="0">
                              <a:latin typeface="Cambria Math" panose="02040503050406030204" pitchFamily="18" charset="0"/>
                            </a:rPr>
                            <m:t>𝑂𝑀</m:t>
                          </m:r>
                          <m:r>
                            <a:rPr lang="en-US" sz="48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</m:acc>
                      <m:r>
                        <a:rPr lang="en-US" sz="4800" b="0" i="1" smtClean="0">
                          <a:latin typeface="Cambria Math" panose="02040503050406030204" pitchFamily="18" charset="0"/>
                        </a:rPr>
                        <m:t>=   …   </m:t>
                      </m:r>
                      <m:acc>
                        <m:accPr>
                          <m:chr m:val="⃗"/>
                          <m:ctrlPr>
                            <a:rPr lang="en-US" sz="48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b="0" i="1" smtClean="0">
                              <a:latin typeface="Cambria Math" panose="02040503050406030204" pitchFamily="18" charset="0"/>
                            </a:rPr>
                            <m:t>𝑂𝑀</m:t>
                          </m:r>
                        </m:e>
                      </m:acc>
                    </m:oMath>
                  </m:oMathPara>
                </a14:m>
                <a:endParaRPr lang="en-US" sz="4800" dirty="0"/>
              </a:p>
            </p:txBody>
          </p:sp>
        </mc:Choice>
        <mc:Fallback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222E115F-2885-454E-875B-5B0D8D5DA6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3903" y="9164719"/>
                <a:ext cx="5480497" cy="88934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40745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7" grpId="0"/>
      <p:bldP spid="15" grpId="0"/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Box 34">
            <a:extLst>
              <a:ext uri="{FF2B5EF4-FFF2-40B4-BE49-F238E27FC236}">
                <a16:creationId xmlns:a16="http://schemas.microsoft.com/office/drawing/2014/main" id="{37AE300B-B9D9-493F-8B2A-55C9B80199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9463" y="4117085"/>
            <a:ext cx="2250549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4400" b="1" dirty="0" err="1">
                <a:solidFill>
                  <a:srgbClr val="000099"/>
                </a:solidFill>
              </a:rPr>
              <a:t>Ví</a:t>
            </a:r>
            <a:r>
              <a:rPr lang="en-US" sz="4400" b="1" dirty="0">
                <a:solidFill>
                  <a:srgbClr val="000099"/>
                </a:solidFill>
              </a:rPr>
              <a:t> </a:t>
            </a:r>
            <a:r>
              <a:rPr lang="en-US" sz="4400" b="1" dirty="0" err="1">
                <a:solidFill>
                  <a:srgbClr val="000099"/>
                </a:solidFill>
              </a:rPr>
              <a:t>dụ</a:t>
            </a:r>
            <a:r>
              <a:rPr lang="en-US" sz="4400" b="1" dirty="0">
                <a:solidFill>
                  <a:srgbClr val="000099"/>
                </a:solidFill>
              </a:rPr>
              <a:t> 2:</a:t>
            </a:r>
          </a:p>
        </p:txBody>
      </p:sp>
      <p:grpSp>
        <p:nvGrpSpPr>
          <p:cNvPr id="36" name="Group 26">
            <a:extLst>
              <a:ext uri="{FF2B5EF4-FFF2-40B4-BE49-F238E27FC236}">
                <a16:creationId xmlns:a16="http://schemas.microsoft.com/office/drawing/2014/main" id="{49BADD01-E661-4851-8B3F-B85A6D9A6257}"/>
              </a:ext>
            </a:extLst>
          </p:cNvPr>
          <p:cNvGrpSpPr/>
          <p:nvPr/>
        </p:nvGrpSpPr>
        <p:grpSpPr>
          <a:xfrm>
            <a:off x="611108" y="1828800"/>
            <a:ext cx="12114292" cy="907192"/>
            <a:chOff x="7459670" y="7543799"/>
            <a:chExt cx="20011305" cy="907311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E06F615F-3123-4249-ABD5-760C70A9B50A}"/>
                </a:ext>
              </a:extLst>
            </p:cNvPr>
            <p:cNvSpPr txBox="1"/>
            <p:nvPr/>
          </p:nvSpPr>
          <p:spPr>
            <a:xfrm>
              <a:off x="8993186" y="7620004"/>
              <a:ext cx="18477789" cy="8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ĐỊNH NGHĨA PHÉP VỊ TỰ</a:t>
              </a:r>
            </a:p>
          </p:txBody>
        </p:sp>
        <p:grpSp>
          <p:nvGrpSpPr>
            <p:cNvPr id="38" name="Group 27">
              <a:extLst>
                <a:ext uri="{FF2B5EF4-FFF2-40B4-BE49-F238E27FC236}">
                  <a16:creationId xmlns:a16="http://schemas.microsoft.com/office/drawing/2014/main" id="{758F7CA0-8A9B-4248-973A-4E960A88B857}"/>
                </a:ext>
              </a:extLst>
            </p:cNvPr>
            <p:cNvGrpSpPr/>
            <p:nvPr/>
          </p:nvGrpSpPr>
          <p:grpSpPr>
            <a:xfrm>
              <a:off x="7459670" y="7543799"/>
              <a:ext cx="1381118" cy="872846"/>
              <a:chOff x="7459669" y="7543800"/>
              <a:chExt cx="1381118" cy="872846"/>
            </a:xfrm>
          </p:grpSpPr>
          <p:sp>
            <p:nvSpPr>
              <p:cNvPr id="39" name="Isosceles Triangle 44">
                <a:extLst>
                  <a:ext uri="{FF2B5EF4-FFF2-40B4-BE49-F238E27FC236}">
                    <a16:creationId xmlns:a16="http://schemas.microsoft.com/office/drawing/2014/main" id="{4C085E76-A125-476B-9DB6-82247F25B62E}"/>
                  </a:ext>
                </a:extLst>
              </p:cNvPr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40" name="Group 29">
                <a:extLst>
                  <a:ext uri="{FF2B5EF4-FFF2-40B4-BE49-F238E27FC236}">
                    <a16:creationId xmlns:a16="http://schemas.microsoft.com/office/drawing/2014/main" id="{582C0FDA-DA2D-4076-BF3F-A66C65AAD7C7}"/>
                  </a:ext>
                </a:extLst>
              </p:cNvPr>
              <p:cNvGrpSpPr/>
              <p:nvPr/>
            </p:nvGrpSpPr>
            <p:grpSpPr>
              <a:xfrm>
                <a:off x="7469187" y="7640053"/>
                <a:ext cx="1371600" cy="776593"/>
                <a:chOff x="7469187" y="7640053"/>
                <a:chExt cx="1371600" cy="776593"/>
              </a:xfrm>
            </p:grpSpPr>
            <p:sp>
              <p:nvSpPr>
                <p:cNvPr id="41" name="Round Same Side Corner Rectangle 48">
                  <a:extLst>
                    <a:ext uri="{FF2B5EF4-FFF2-40B4-BE49-F238E27FC236}">
                      <a16:creationId xmlns:a16="http://schemas.microsoft.com/office/drawing/2014/main" id="{A1A3BC13-E6D6-44E7-876A-526E1CB0CB21}"/>
                    </a:ext>
                  </a:extLst>
                </p:cNvPr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CB329BBE-2983-4929-A6DA-FF5E98319202}"/>
                    </a:ext>
                  </a:extLst>
                </p:cNvPr>
                <p:cNvSpPr txBox="1"/>
                <p:nvPr/>
              </p:nvSpPr>
              <p:spPr>
                <a:xfrm>
                  <a:off x="7833275" y="7640053"/>
                  <a:ext cx="659871" cy="75415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b="1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I</a:t>
                  </a:r>
                </a:p>
              </p:txBody>
            </p:sp>
          </p:grpSp>
        </p:grpSp>
      </p:grpSp>
      <p:sp>
        <p:nvSpPr>
          <p:cNvPr id="43" name="Rectangle 42">
            <a:extLst>
              <a:ext uri="{FF2B5EF4-FFF2-40B4-BE49-F238E27FC236}">
                <a16:creationId xmlns:a16="http://schemas.microsoft.com/office/drawing/2014/main" id="{D974ADC5-6AEE-401B-A2B8-5196E5ED6D9C}"/>
              </a:ext>
            </a:extLst>
          </p:cNvPr>
          <p:cNvSpPr/>
          <p:nvPr/>
        </p:nvSpPr>
        <p:spPr>
          <a:xfrm>
            <a:off x="389463" y="3024588"/>
            <a:ext cx="2995767" cy="923330"/>
          </a:xfrm>
          <a:prstGeom prst="rect">
            <a:avLst/>
          </a:prstGeom>
          <a:noFill/>
          <a:ln w="57150" cmpd="dbl"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fr-FR" sz="5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 DỤ:</a:t>
            </a:r>
            <a:endParaRPr lang="vi-VN" sz="5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4" name="Object 43">
            <a:extLst>
              <a:ext uri="{FF2B5EF4-FFF2-40B4-BE49-F238E27FC236}">
                <a16:creationId xmlns:a16="http://schemas.microsoft.com/office/drawing/2014/main" id="{524D8FA5-B178-435C-ABB3-6F4FCC407E0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3893050"/>
              </p:ext>
            </p:extLst>
          </p:nvPr>
        </p:nvGraphicFramePr>
        <p:xfrm>
          <a:off x="3719530" y="3902243"/>
          <a:ext cx="1628775" cy="1243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2" name="Equation" r:id="rId3" imgW="361462" imgH="275976" progId="Equation.DSMT4">
                  <p:embed/>
                </p:oleObj>
              </mc:Choice>
              <mc:Fallback>
                <p:oleObj name="Equation" r:id="rId3" imgW="361462" imgH="275976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719530" y="3902243"/>
                        <a:ext cx="1628775" cy="12430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" name="TextBox 44">
            <a:extLst>
              <a:ext uri="{FF2B5EF4-FFF2-40B4-BE49-F238E27FC236}">
                <a16:creationId xmlns:a16="http://schemas.microsoft.com/office/drawing/2014/main" id="{D05D245B-7FA8-412D-B667-D6B5002C2325}"/>
              </a:ext>
            </a:extLst>
          </p:cNvPr>
          <p:cNvSpPr txBox="1"/>
          <p:nvPr/>
        </p:nvSpPr>
        <p:spPr>
          <a:xfrm>
            <a:off x="2819400" y="3886326"/>
            <a:ext cx="23744015" cy="32835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indent="-914400">
              <a:lnSpc>
                <a:spcPct val="150000"/>
              </a:lnSpc>
              <a:buAutoNum type="alphaLcParenR"/>
            </a:pP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914400" indent="-914400">
              <a:lnSpc>
                <a:spcPct val="150000"/>
              </a:lnSpc>
              <a:buAutoNum type="alphaLcParenR"/>
            </a:pP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914400" indent="-914400">
              <a:lnSpc>
                <a:spcPct val="150000"/>
              </a:lnSpc>
              <a:buAutoNum type="alphaLcParenR"/>
            </a:pP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M’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 hay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graphicFrame>
        <p:nvGraphicFramePr>
          <p:cNvPr id="46" name="Object 45">
            <a:extLst>
              <a:ext uri="{FF2B5EF4-FFF2-40B4-BE49-F238E27FC236}">
                <a16:creationId xmlns:a16="http://schemas.microsoft.com/office/drawing/2014/main" id="{F195870D-8BD2-44A2-A289-A1D3DCAEF53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86498996"/>
              </p:ext>
            </p:extLst>
          </p:nvPr>
        </p:nvGraphicFramePr>
        <p:xfrm>
          <a:off x="4965270" y="6295998"/>
          <a:ext cx="4578345" cy="12213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3" name="Equation" r:id="rId5" imgW="952200" imgH="253800" progId="Equation.DSMT4">
                  <p:embed/>
                </p:oleObj>
              </mc:Choice>
              <mc:Fallback>
                <p:oleObj name="Equation" r:id="rId5" imgW="95220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965270" y="6295998"/>
                        <a:ext cx="4578345" cy="12213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" name="Object 46">
            <a:extLst>
              <a:ext uri="{FF2B5EF4-FFF2-40B4-BE49-F238E27FC236}">
                <a16:creationId xmlns:a16="http://schemas.microsoft.com/office/drawing/2014/main" id="{5F5B13ED-04F9-41CA-A22F-B166157477E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32078307"/>
              </p:ext>
            </p:extLst>
          </p:nvPr>
        </p:nvGraphicFramePr>
        <p:xfrm>
          <a:off x="3719530" y="5143447"/>
          <a:ext cx="3482735" cy="12438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4" name="Equation" r:id="rId7" imgW="711000" imgH="253800" progId="Equation.DSMT4">
                  <p:embed/>
                </p:oleObj>
              </mc:Choice>
              <mc:Fallback>
                <p:oleObj name="Equation" r:id="rId7" imgW="71100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719530" y="5143447"/>
                        <a:ext cx="3482735" cy="124383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" name="TextBox 47">
            <a:extLst>
              <a:ext uri="{FF2B5EF4-FFF2-40B4-BE49-F238E27FC236}">
                <a16:creationId xmlns:a16="http://schemas.microsoft.com/office/drawing/2014/main" id="{E10B9A44-6ACD-46C0-A7A0-58EB48C5EA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9464" y="7696200"/>
            <a:ext cx="3725336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4400" b="1" dirty="0" err="1">
                <a:solidFill>
                  <a:srgbClr val="000099"/>
                </a:solidFill>
              </a:rPr>
              <a:t>Hướng</a:t>
            </a:r>
            <a:r>
              <a:rPr lang="en-US" sz="4400" b="1" dirty="0">
                <a:solidFill>
                  <a:srgbClr val="000099"/>
                </a:solidFill>
              </a:rPr>
              <a:t> </a:t>
            </a:r>
            <a:r>
              <a:rPr lang="en-US" sz="4400" b="1" dirty="0" err="1">
                <a:solidFill>
                  <a:srgbClr val="000099"/>
                </a:solidFill>
              </a:rPr>
              <a:t>dẫn</a:t>
            </a:r>
            <a:r>
              <a:rPr lang="en-US" sz="4400" b="1" dirty="0">
                <a:solidFill>
                  <a:srgbClr val="000099"/>
                </a:solidFill>
              </a:rPr>
              <a:t>:</a:t>
            </a:r>
          </a:p>
        </p:txBody>
      </p:sp>
      <p:graphicFrame>
        <p:nvGraphicFramePr>
          <p:cNvPr id="49" name="Object 48">
            <a:extLst>
              <a:ext uri="{FF2B5EF4-FFF2-40B4-BE49-F238E27FC236}">
                <a16:creationId xmlns:a16="http://schemas.microsoft.com/office/drawing/2014/main" id="{B090F6AD-0604-43D4-9474-5DE758EECD8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37959261"/>
              </p:ext>
            </p:extLst>
          </p:nvPr>
        </p:nvGraphicFramePr>
        <p:xfrm>
          <a:off x="2640013" y="8543925"/>
          <a:ext cx="11734800" cy="1106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5" name="Equation" r:id="rId9" imgW="2831760" imgH="266400" progId="Equation.DSMT4">
                  <p:embed/>
                </p:oleObj>
              </mc:Choice>
              <mc:Fallback>
                <p:oleObj name="Equation" r:id="rId9" imgW="2831760" imgH="266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640013" y="8543925"/>
                        <a:ext cx="11734800" cy="11064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" name="Object 49">
            <a:extLst>
              <a:ext uri="{FF2B5EF4-FFF2-40B4-BE49-F238E27FC236}">
                <a16:creationId xmlns:a16="http://schemas.microsoft.com/office/drawing/2014/main" id="{0D2FCFA0-ED6C-4BB2-AEA1-0525FABCD91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6509289"/>
              </p:ext>
            </p:extLst>
          </p:nvPr>
        </p:nvGraphicFramePr>
        <p:xfrm>
          <a:off x="2689448" y="9745963"/>
          <a:ext cx="11791307" cy="11059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6" name="Equation" r:id="rId11" imgW="2844720" imgH="266400" progId="Equation.DSMT4">
                  <p:embed/>
                </p:oleObj>
              </mc:Choice>
              <mc:Fallback>
                <p:oleObj name="Equation" r:id="rId11" imgW="2844720" imgH="266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2689448" y="9745963"/>
                        <a:ext cx="11791307" cy="11059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" name="Object 50">
            <a:extLst>
              <a:ext uri="{FF2B5EF4-FFF2-40B4-BE49-F238E27FC236}">
                <a16:creationId xmlns:a16="http://schemas.microsoft.com/office/drawing/2014/main" id="{0EF8D7E7-305B-4428-8237-209B9579396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18979324"/>
              </p:ext>
            </p:extLst>
          </p:nvPr>
        </p:nvGraphicFramePr>
        <p:xfrm>
          <a:off x="3385231" y="10918988"/>
          <a:ext cx="8349569" cy="11088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7" name="Equation" r:id="rId13" imgW="2008004" imgH="266621" progId="Equation.DSMT4">
                  <p:embed/>
                </p:oleObj>
              </mc:Choice>
              <mc:Fallback>
                <p:oleObj name="Equation" r:id="rId13" imgW="2008004" imgH="266621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3385231" y="10918988"/>
                        <a:ext cx="8349569" cy="110887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" name="Object 59">
            <a:extLst>
              <a:ext uri="{FF2B5EF4-FFF2-40B4-BE49-F238E27FC236}">
                <a16:creationId xmlns:a16="http://schemas.microsoft.com/office/drawing/2014/main" id="{7BCA10B5-21FE-4B28-895C-27BC1E5BA34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58680549"/>
              </p:ext>
            </p:extLst>
          </p:nvPr>
        </p:nvGraphicFramePr>
        <p:xfrm>
          <a:off x="2689448" y="11887200"/>
          <a:ext cx="18659361" cy="19641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8" name="Equation" r:id="rId15" imgW="4343400" imgH="457200" progId="Equation.DSMT4">
                  <p:embed/>
                </p:oleObj>
              </mc:Choice>
              <mc:Fallback>
                <p:oleObj name="Equation" r:id="rId15" imgW="434340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2689448" y="11887200"/>
                        <a:ext cx="18659361" cy="196414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02632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43" grpId="0"/>
      <p:bldP spid="45" grpId="0"/>
      <p:bldP spid="4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26"/>
          <p:cNvGrpSpPr/>
          <p:nvPr/>
        </p:nvGrpSpPr>
        <p:grpSpPr>
          <a:xfrm>
            <a:off x="611108" y="1828800"/>
            <a:ext cx="12114292" cy="907192"/>
            <a:chOff x="7459670" y="7543799"/>
            <a:chExt cx="20011305" cy="907311"/>
          </a:xfrm>
        </p:grpSpPr>
        <p:sp>
          <p:nvSpPr>
            <p:cNvPr id="44" name="TextBox 43"/>
            <p:cNvSpPr txBox="1"/>
            <p:nvPr/>
          </p:nvSpPr>
          <p:spPr>
            <a:xfrm>
              <a:off x="8993186" y="7620004"/>
              <a:ext cx="18477789" cy="8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ĐỊNH NGHĨA PHÉP VỊ TỰ</a:t>
              </a:r>
            </a:p>
          </p:txBody>
        </p:sp>
        <p:grpSp>
          <p:nvGrpSpPr>
            <p:cNvPr id="46" name="Group 27"/>
            <p:cNvGrpSpPr/>
            <p:nvPr/>
          </p:nvGrpSpPr>
          <p:grpSpPr>
            <a:xfrm>
              <a:off x="7459670" y="7543799"/>
              <a:ext cx="1381118" cy="872846"/>
              <a:chOff x="7459669" y="7543800"/>
              <a:chExt cx="1381118" cy="872846"/>
            </a:xfrm>
          </p:grpSpPr>
          <p:sp>
            <p:nvSpPr>
              <p:cNvPr id="47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48" name="Group 29"/>
              <p:cNvGrpSpPr/>
              <p:nvPr/>
            </p:nvGrpSpPr>
            <p:grpSpPr>
              <a:xfrm>
                <a:off x="7469187" y="7640053"/>
                <a:ext cx="1371600" cy="776593"/>
                <a:chOff x="7469187" y="7640053"/>
                <a:chExt cx="1371600" cy="776593"/>
              </a:xfrm>
            </p:grpSpPr>
            <p:sp>
              <p:nvSpPr>
                <p:cNvPr id="49" name="Round Same Side Corner Rectangle 48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0" name="TextBox 49"/>
                <p:cNvSpPr txBox="1"/>
                <p:nvPr/>
              </p:nvSpPr>
              <p:spPr>
                <a:xfrm>
                  <a:off x="7833275" y="7640053"/>
                  <a:ext cx="659871" cy="75415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b="1" dirty="0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I</a:t>
                  </a:r>
                </a:p>
              </p:txBody>
            </p:sp>
          </p:grpSp>
        </p:grp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372C34B5-28E6-4EC8-B246-38F191EAA9DC}"/>
              </a:ext>
            </a:extLst>
          </p:cNvPr>
          <p:cNvSpPr/>
          <p:nvPr/>
        </p:nvSpPr>
        <p:spPr>
          <a:xfrm>
            <a:off x="1228259" y="3043078"/>
            <a:ext cx="6216444" cy="769441"/>
          </a:xfrm>
          <a:prstGeom prst="rect">
            <a:avLst/>
          </a:prstGeom>
          <a:noFill/>
          <a:ln w="57150" cmpd="dbl"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fr-FR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NHẬN XÉT </a:t>
            </a:r>
            <a:endParaRPr lang="vi-VN" sz="4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48EA92A-86E5-4880-9906-A0BABEFC3CE9}"/>
              </a:ext>
            </a:extLst>
          </p:cNvPr>
          <p:cNvSpPr/>
          <p:nvPr/>
        </p:nvSpPr>
        <p:spPr>
          <a:xfrm>
            <a:off x="1713571" y="3837929"/>
            <a:ext cx="17403972" cy="830997"/>
          </a:xfrm>
          <a:prstGeom prst="rect">
            <a:avLst/>
          </a:prstGeom>
          <a:noFill/>
          <a:ln w="57150" cmpd="dbl"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fr-FR" sz="4800" dirty="0">
                <a:solidFill>
                  <a:schemeClr val="tx1"/>
                </a:solidFill>
                <a:sym typeface="Wingdings 2" panose="05020102010507070707" pitchFamily="18" charset="2"/>
              </a:rPr>
              <a:t> </a:t>
            </a:r>
            <a:r>
              <a:rPr lang="en-US" altLang="vi-VN" sz="4800" dirty="0" err="1">
                <a:latin typeface="Times New Roman" panose="02020603050405020304" pitchFamily="18" charset="0"/>
              </a:rPr>
              <a:t>Phép</a:t>
            </a:r>
            <a:r>
              <a:rPr lang="en-US" altLang="vi-VN" sz="4800" dirty="0">
                <a:latin typeface="Times New Roman" panose="02020603050405020304" pitchFamily="18" charset="0"/>
              </a:rPr>
              <a:t> </a:t>
            </a:r>
            <a:r>
              <a:rPr lang="en-US" altLang="vi-VN" sz="4800" dirty="0" err="1">
                <a:latin typeface="Times New Roman" panose="02020603050405020304" pitchFamily="18" charset="0"/>
              </a:rPr>
              <a:t>vị</a:t>
            </a:r>
            <a:r>
              <a:rPr lang="en-US" altLang="vi-VN" sz="4800" dirty="0">
                <a:latin typeface="Times New Roman" panose="02020603050405020304" pitchFamily="18" charset="0"/>
              </a:rPr>
              <a:t> </a:t>
            </a:r>
            <a:r>
              <a:rPr lang="en-US" altLang="vi-VN" sz="4800" dirty="0" err="1">
                <a:latin typeface="Times New Roman" panose="02020603050405020304" pitchFamily="18" charset="0"/>
              </a:rPr>
              <a:t>tự</a:t>
            </a:r>
            <a:r>
              <a:rPr lang="en-US" altLang="vi-VN" sz="4800" dirty="0">
                <a:latin typeface="Times New Roman" panose="02020603050405020304" pitchFamily="18" charset="0"/>
              </a:rPr>
              <a:t> </a:t>
            </a:r>
            <a:r>
              <a:rPr lang="vi-VN" sz="4800" dirty="0">
                <a:latin typeface="Times New Roman" pitchFamily="18" charset="0"/>
                <a:cs typeface="Times New Roman" pitchFamily="18" charset="0"/>
              </a:rPr>
              <a:t>biến tâm vị tự thành chính nó</a:t>
            </a:r>
            <a:endParaRPr lang="vi-VN" sz="48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CE8751C8-8A49-4D9C-8B29-5BB3847ABFD6}"/>
                  </a:ext>
                </a:extLst>
              </p:cNvPr>
              <p:cNvSpPr/>
              <p:nvPr/>
            </p:nvSpPr>
            <p:spPr>
              <a:xfrm>
                <a:off x="1676400" y="5036775"/>
                <a:ext cx="11963400" cy="857040"/>
              </a:xfrm>
              <a:prstGeom prst="rect">
                <a:avLst/>
              </a:prstGeom>
              <a:noFill/>
              <a:ln w="57150" cmpd="dbl">
                <a:noFill/>
              </a:ln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r>
                  <a:rPr lang="fr-FR" sz="4800" dirty="0">
                    <a:solidFill>
                      <a:schemeClr val="tx1"/>
                    </a:solidFill>
                    <a:sym typeface="Wingdings 2" panose="05020102010507070707" pitchFamily="18" charset="2"/>
                  </a:rPr>
                  <a:t></a:t>
                </a:r>
                <a:r>
                  <a:rPr lang="vi-VN" sz="4800" b="1" i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vi-VN" sz="4800" dirty="0">
                    <a:latin typeface="Times New Roman" pitchFamily="18" charset="0"/>
                    <a:cs typeface="Times New Roman" pitchFamily="18" charset="0"/>
                  </a:rPr>
                  <a:t>Khi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vi-VN" sz="4800" b="0" i="0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k</m:t>
                    </m:r>
                    <m:r>
                      <a:rPr lang="vi-VN" sz="4800" b="0" i="0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=1</m:t>
                    </m:r>
                  </m:oMath>
                </a14:m>
                <a:r>
                  <a:rPr lang="vi-VN" sz="4800" dirty="0">
                    <a:latin typeface="Times New Roman" pitchFamily="18" charset="0"/>
                    <a:cs typeface="Times New Roman" pitchFamily="18" charset="0"/>
                  </a:rPr>
                  <a:t> phép vị tự là phép đồng nhất</a:t>
                </a:r>
                <a:endParaRPr lang="vi-VN" sz="4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CE8751C8-8A49-4D9C-8B29-5BB3847ABFD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6400" y="5036775"/>
                <a:ext cx="11963400" cy="857040"/>
              </a:xfrm>
              <a:prstGeom prst="rect">
                <a:avLst/>
              </a:prstGeom>
              <a:blipFill>
                <a:blip r:embed="rId3"/>
                <a:stretch>
                  <a:fillRect l="-2292" t="-16312" b="-33333"/>
                </a:stretch>
              </a:blipFill>
              <a:ln w="57150" cmpd="dbl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1EABA586-5266-4182-9C5B-5223AB67C491}"/>
                  </a:ext>
                </a:extLst>
              </p:cNvPr>
              <p:cNvSpPr/>
              <p:nvPr/>
            </p:nvSpPr>
            <p:spPr>
              <a:xfrm>
                <a:off x="1676400" y="6167696"/>
                <a:ext cx="15087600" cy="830997"/>
              </a:xfrm>
              <a:prstGeom prst="rect">
                <a:avLst/>
              </a:prstGeom>
              <a:noFill/>
              <a:ln w="57150" cmpd="dbl">
                <a:noFill/>
              </a:ln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r>
                  <a:rPr lang="fr-FR" sz="4800" dirty="0">
                    <a:solidFill>
                      <a:schemeClr val="tx1"/>
                    </a:solidFill>
                    <a:sym typeface="Wingdings 2" panose="05020102010507070707" pitchFamily="18" charset="2"/>
                  </a:rPr>
                  <a:t></a:t>
                </a:r>
                <a:r>
                  <a:rPr lang="vi-VN" sz="4800" b="1" i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vi-VN" sz="4800" dirty="0">
                    <a:latin typeface="Times New Roman" pitchFamily="18" charset="0"/>
                    <a:cs typeface="Times New Roman" pitchFamily="18" charset="0"/>
                  </a:rPr>
                  <a:t>Khi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vi-VN" sz="4800" b="0" i="0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k</m:t>
                    </m:r>
                    <m:r>
                      <a:rPr lang="vi-VN" sz="4800" b="0" i="0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=−1</m:t>
                    </m:r>
                  </m:oMath>
                </a14:m>
                <a:r>
                  <a:rPr lang="vi-VN" sz="4800" dirty="0">
                    <a:latin typeface="Times New Roman" pitchFamily="18" charset="0"/>
                    <a:cs typeface="Times New Roman" pitchFamily="18" charset="0"/>
                  </a:rPr>
                  <a:t> phép vị tự là phép đối xứng qua tâm vị tự</a:t>
                </a:r>
                <a:endParaRPr lang="vi-VN" sz="4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1EABA586-5266-4182-9C5B-5223AB67C49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6400" y="6167696"/>
                <a:ext cx="15087600" cy="830997"/>
              </a:xfrm>
              <a:prstGeom prst="rect">
                <a:avLst/>
              </a:prstGeom>
              <a:blipFill>
                <a:blip r:embed="rId4"/>
                <a:stretch>
                  <a:fillRect l="-1818" t="-16912" b="-38235"/>
                </a:stretch>
              </a:blipFill>
              <a:ln w="57150" cmpd="dbl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D304C885-E200-4C7B-A786-9D116CAEE505}"/>
              </a:ext>
            </a:extLst>
          </p:cNvPr>
          <p:cNvCxnSpPr>
            <a:cxnSpLocks/>
          </p:cNvCxnSpPr>
          <p:nvPr/>
        </p:nvCxnSpPr>
        <p:spPr>
          <a:xfrm>
            <a:off x="19722191" y="5392765"/>
            <a:ext cx="2781240" cy="0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913DB8BC-0826-45D0-8DEA-838E03D66554}"/>
              </a:ext>
            </a:extLst>
          </p:cNvPr>
          <p:cNvSpPr txBox="1"/>
          <p:nvPr/>
        </p:nvSpPr>
        <p:spPr>
          <a:xfrm>
            <a:off x="19172882" y="4781636"/>
            <a:ext cx="2255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/>
              <a:t>O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5FB9A26-DC96-4BC4-8ABC-9AB9538A9420}"/>
              </a:ext>
            </a:extLst>
          </p:cNvPr>
          <p:cNvSpPr txBox="1"/>
          <p:nvPr/>
        </p:nvSpPr>
        <p:spPr>
          <a:xfrm>
            <a:off x="22283492" y="4609259"/>
            <a:ext cx="2255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/>
              <a:t>M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3B636C12-565A-491E-BF51-006EDB39BF4F}"/>
              </a:ext>
            </a:extLst>
          </p:cNvPr>
          <p:cNvCxnSpPr>
            <a:cxnSpLocks/>
          </p:cNvCxnSpPr>
          <p:nvPr/>
        </p:nvCxnSpPr>
        <p:spPr>
          <a:xfrm>
            <a:off x="19716615" y="5396277"/>
            <a:ext cx="2781240" cy="0"/>
          </a:xfrm>
          <a:prstGeom prst="straightConnector1">
            <a:avLst/>
          </a:prstGeom>
          <a:ln w="76200">
            <a:solidFill>
              <a:srgbClr val="FF00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C280ADEE-B863-4969-8B76-0C3D990C2A4A}"/>
              </a:ext>
            </a:extLst>
          </p:cNvPr>
          <p:cNvSpPr txBox="1"/>
          <p:nvPr/>
        </p:nvSpPr>
        <p:spPr>
          <a:xfrm>
            <a:off x="22266500" y="4593278"/>
            <a:ext cx="882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/>
              <a:t>M’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AD2C5CD5-CAD0-4AB4-B82E-12B694387197}"/>
              </a:ext>
            </a:extLst>
          </p:cNvPr>
          <p:cNvCxnSpPr>
            <a:cxnSpLocks/>
          </p:cNvCxnSpPr>
          <p:nvPr/>
        </p:nvCxnSpPr>
        <p:spPr>
          <a:xfrm>
            <a:off x="19815194" y="6767090"/>
            <a:ext cx="2781240" cy="0"/>
          </a:xfrm>
          <a:prstGeom prst="straightConnector1">
            <a:avLst/>
          </a:prstGeom>
          <a:ln w="76200">
            <a:solidFill>
              <a:srgbClr val="FF00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77F92AF6-6833-4195-B2C3-1C2CE7E136CC}"/>
              </a:ext>
            </a:extLst>
          </p:cNvPr>
          <p:cNvSpPr txBox="1"/>
          <p:nvPr/>
        </p:nvSpPr>
        <p:spPr>
          <a:xfrm>
            <a:off x="19815194" y="5945618"/>
            <a:ext cx="2255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/>
              <a:t>O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539CBD0-A8AD-4D35-B03F-EE6F61AD455F}"/>
              </a:ext>
            </a:extLst>
          </p:cNvPr>
          <p:cNvSpPr txBox="1"/>
          <p:nvPr/>
        </p:nvSpPr>
        <p:spPr>
          <a:xfrm>
            <a:off x="22416075" y="5996621"/>
            <a:ext cx="2255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/>
              <a:t>M</a:t>
            </a: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004B7C7D-64E1-4FE4-AC6F-8F8D850A2E93}"/>
              </a:ext>
            </a:extLst>
          </p:cNvPr>
          <p:cNvCxnSpPr>
            <a:cxnSpLocks/>
          </p:cNvCxnSpPr>
          <p:nvPr/>
        </p:nvCxnSpPr>
        <p:spPr>
          <a:xfrm rot="10800000">
            <a:off x="17073534" y="6776615"/>
            <a:ext cx="2781240" cy="0"/>
          </a:xfrm>
          <a:prstGeom prst="straightConnector1">
            <a:avLst/>
          </a:prstGeom>
          <a:ln w="76200">
            <a:solidFill>
              <a:srgbClr val="FF00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4F1E3C58-5165-4774-B89B-BBC5DD3CDDFE}"/>
              </a:ext>
            </a:extLst>
          </p:cNvPr>
          <p:cNvSpPr txBox="1"/>
          <p:nvPr/>
        </p:nvSpPr>
        <p:spPr>
          <a:xfrm>
            <a:off x="16838587" y="5945618"/>
            <a:ext cx="10705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/>
              <a:t>M’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E23CC079-A3BF-4CA4-BD3A-536BD3F1C874}"/>
                  </a:ext>
                </a:extLst>
              </p:cNvPr>
              <p:cNvSpPr/>
              <p:nvPr/>
            </p:nvSpPr>
            <p:spPr>
              <a:xfrm>
                <a:off x="1676400" y="7413286"/>
                <a:ext cx="10515600" cy="1189941"/>
              </a:xfrm>
              <a:prstGeom prst="rect">
                <a:avLst/>
              </a:prstGeom>
              <a:noFill/>
              <a:ln w="57150" cmpd="dbl">
                <a:noFill/>
              </a:ln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r>
                  <a:rPr lang="fr-FR" sz="4800" dirty="0">
                    <a:solidFill>
                      <a:schemeClr val="tx1"/>
                    </a:solidFill>
                    <a:sym typeface="Wingdings 2" panose="05020102010507070707" pitchFamily="18" charset="2"/>
                  </a:rPr>
                  <a:t></a:t>
                </a:r>
                <a:r>
                  <a:rPr lang="vi-VN" sz="4800" b="1" i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altLang="vi-VN" sz="4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vi-VN" altLang="vi-VN" sz="4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d>
                          <m:dPr>
                            <m:ctrlPr>
                              <a:rPr lang="vi-VN" altLang="vi-VN" sz="4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vi-VN" altLang="vi-VN" sz="4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𝑂</m:t>
                            </m:r>
                            <m:r>
                              <a:rPr lang="vi-VN" altLang="vi-VN" sz="4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vi-VN" altLang="vi-VN" sz="4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</m:e>
                        </m:d>
                      </m:sub>
                    </m:sSub>
                    <m:d>
                      <m:dPr>
                        <m:ctrlPr>
                          <a:rPr lang="vi-VN" altLang="vi-VN" sz="4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altLang="vi-VN" sz="4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𝑀</m:t>
                        </m:r>
                      </m:e>
                    </m:d>
                    <m:r>
                      <a:rPr lang="vi-VN" altLang="vi-VN" sz="4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vi-VN" altLang="vi-VN" sz="4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𝑀</m:t>
                    </m:r>
                    <m:r>
                      <a:rPr lang="vi-VN" altLang="vi-VN" sz="4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′ ⟺</m:t>
                    </m:r>
                    <m:sSub>
                      <m:sSubPr>
                        <m:ctrlPr>
                          <a:rPr lang="vi-VN" altLang="vi-VN" sz="4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vi-VN" altLang="vi-VN" sz="4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d>
                          <m:dPr>
                            <m:ctrlPr>
                              <a:rPr lang="vi-VN" altLang="vi-VN" sz="4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vi-VN" altLang="vi-VN" sz="4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𝑂</m:t>
                            </m:r>
                            <m:r>
                              <a:rPr lang="vi-VN" altLang="vi-VN" sz="4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f>
                              <m:fPr>
                                <m:ctrlPr>
                                  <a:rPr lang="vi-VN" altLang="vi-VN" sz="4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vi-VN" altLang="vi-VN" sz="4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vi-VN" altLang="vi-VN" sz="4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𝑘</m:t>
                                </m:r>
                              </m:den>
                            </m:f>
                          </m:e>
                        </m:d>
                      </m:sub>
                    </m:sSub>
                    <m:d>
                      <m:dPr>
                        <m:ctrlPr>
                          <a:rPr lang="vi-VN" altLang="vi-VN" sz="4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vi-VN" altLang="vi-VN" sz="4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vi-VN" altLang="vi-VN" sz="4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𝑀</m:t>
                            </m:r>
                          </m:e>
                          <m:sup>
                            <m:r>
                              <a:rPr lang="vi-VN" altLang="vi-VN" sz="4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vi-VN" altLang="vi-VN" sz="4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vi-VN" altLang="vi-VN" sz="4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𝑀</m:t>
                    </m:r>
                  </m:oMath>
                </a14:m>
                <a:endParaRPr lang="vi-VN" sz="4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E23CC079-A3BF-4CA4-BD3A-536BD3F1C87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6400" y="7413286"/>
                <a:ext cx="10515600" cy="1189941"/>
              </a:xfrm>
              <a:prstGeom prst="rect">
                <a:avLst/>
              </a:prstGeom>
              <a:blipFill>
                <a:blip r:embed="rId5"/>
                <a:stretch>
                  <a:fillRect l="-2609" t="-11795"/>
                </a:stretch>
              </a:blipFill>
              <a:ln w="57150" cmpd="dbl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68274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8" grpId="0"/>
      <p:bldP spid="19" grpId="0"/>
      <p:bldP spid="20" grpId="0"/>
      <p:bldP spid="22" grpId="0"/>
      <p:bldP spid="23" grpId="0"/>
      <p:bldP spid="26" grpId="0"/>
      <p:bldP spid="28" grpId="0"/>
      <p:bldP spid="29" grpId="0"/>
      <p:bldP spid="31" grpId="0"/>
      <p:bldP spid="3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26"/>
          <p:cNvGrpSpPr/>
          <p:nvPr/>
        </p:nvGrpSpPr>
        <p:grpSpPr>
          <a:xfrm>
            <a:off x="611107" y="1447800"/>
            <a:ext cx="19368267" cy="907192"/>
            <a:chOff x="7459670" y="7543799"/>
            <a:chExt cx="26934318" cy="907311"/>
          </a:xfrm>
        </p:grpSpPr>
        <p:sp>
          <p:nvSpPr>
            <p:cNvPr id="44" name="TextBox 43"/>
            <p:cNvSpPr txBox="1"/>
            <p:nvPr/>
          </p:nvSpPr>
          <p:spPr>
            <a:xfrm>
              <a:off x="8993186" y="7620004"/>
              <a:ext cx="25400802" cy="8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ĐỊNH NGHĨA PHÉP VỊ TỰ</a:t>
              </a:r>
            </a:p>
          </p:txBody>
        </p:sp>
        <p:grpSp>
          <p:nvGrpSpPr>
            <p:cNvPr id="46" name="Group 27"/>
            <p:cNvGrpSpPr/>
            <p:nvPr/>
          </p:nvGrpSpPr>
          <p:grpSpPr>
            <a:xfrm>
              <a:off x="7459670" y="7543799"/>
              <a:ext cx="1381118" cy="872846"/>
              <a:chOff x="7459669" y="7543800"/>
              <a:chExt cx="1381118" cy="872846"/>
            </a:xfrm>
          </p:grpSpPr>
          <p:sp>
            <p:nvSpPr>
              <p:cNvPr id="47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48" name="Group 29"/>
              <p:cNvGrpSpPr/>
              <p:nvPr/>
            </p:nvGrpSpPr>
            <p:grpSpPr>
              <a:xfrm>
                <a:off x="7469187" y="7640053"/>
                <a:ext cx="1371600" cy="776593"/>
                <a:chOff x="7469187" y="7640053"/>
                <a:chExt cx="1371600" cy="776593"/>
              </a:xfrm>
            </p:grpSpPr>
            <p:sp>
              <p:nvSpPr>
                <p:cNvPr id="49" name="Round Same Side Corner Rectangle 48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0" name="TextBox 49"/>
                <p:cNvSpPr txBox="1"/>
                <p:nvPr/>
              </p:nvSpPr>
              <p:spPr>
                <a:xfrm>
                  <a:off x="7833275" y="7640053"/>
                  <a:ext cx="659871" cy="75415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b="1" dirty="0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I</a:t>
                  </a:r>
                </a:p>
              </p:txBody>
            </p:sp>
          </p:grpSp>
        </p:grp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301BF300-5089-4910-94AA-5DE995988AB6}"/>
              </a:ext>
            </a:extLst>
          </p:cNvPr>
          <p:cNvSpPr txBox="1"/>
          <p:nvPr/>
        </p:nvSpPr>
        <p:spPr>
          <a:xfrm>
            <a:off x="445331" y="3059813"/>
            <a:ext cx="2383925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vi-VN" sz="4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altLang="vi-VN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altLang="vi-VN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vi-VN" altLang="vi-VN" sz="4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vi-VN" sz="4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 tam </a:t>
            </a:r>
            <a:r>
              <a:rPr lang="en-US" altLang="vi-VN" sz="4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altLang="vi-VN" sz="4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ABC </a:t>
            </a:r>
            <a:r>
              <a:rPr lang="vi-VN" altLang="vi-VN" sz="4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vi-VN" sz="4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A’, B’, C’ </a:t>
            </a:r>
            <a:r>
              <a:rPr lang="en-US" altLang="vi-VN" sz="4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altLang="vi-VN" sz="4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lượt</a:t>
            </a:r>
            <a:r>
              <a:rPr lang="en-US" altLang="vi-VN" sz="4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vi-VN" sz="4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altLang="vi-VN" sz="4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altLang="vi-VN" sz="4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BC, CA, AB. </a:t>
            </a:r>
            <a:r>
              <a:rPr lang="en-US" altLang="vi-VN" sz="4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vi-VN" sz="4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vi-VN" sz="4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altLang="vi-VN" sz="4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altLang="vi-VN" sz="4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altLang="vi-VN" sz="4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altLang="vi-VN" sz="4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altLang="vi-VN" sz="4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altLang="vi-VN" sz="4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A, B, C </a:t>
            </a:r>
            <a:r>
              <a:rPr lang="en-US" altLang="vi-VN" sz="4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altLang="vi-VN" sz="4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altLang="vi-VN" sz="4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vi-VN" sz="4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altLang="vi-VN" sz="4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altLang="vi-VN" sz="4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A’, B’, C’.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E650553-CD0D-4E8D-B84B-7AB25EC9C317}"/>
              </a:ext>
            </a:extLst>
          </p:cNvPr>
          <p:cNvSpPr txBox="1"/>
          <p:nvPr/>
        </p:nvSpPr>
        <p:spPr>
          <a:xfrm>
            <a:off x="710524" y="2298093"/>
            <a:ext cx="293002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fr-FR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VÍ DỤ: 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FD20AD5C-1578-4784-9158-09A0738DB3AF}"/>
              </a:ext>
            </a:extLst>
          </p:cNvPr>
          <p:cNvGrpSpPr/>
          <p:nvPr/>
        </p:nvGrpSpPr>
        <p:grpSpPr>
          <a:xfrm>
            <a:off x="228600" y="5187022"/>
            <a:ext cx="22736076" cy="7309777"/>
            <a:chOff x="1205494" y="6947472"/>
            <a:chExt cx="22139783" cy="6539928"/>
          </a:xfrm>
        </p:grpSpPr>
        <p:sp>
          <p:nvSpPr>
            <p:cNvPr id="21" name="Rounded Rectangle 124">
              <a:extLst>
                <a:ext uri="{FF2B5EF4-FFF2-40B4-BE49-F238E27FC236}">
                  <a16:creationId xmlns:a16="http://schemas.microsoft.com/office/drawing/2014/main" id="{62292EFF-D532-4A1F-9753-47F117E9300F}"/>
                </a:ext>
              </a:extLst>
            </p:cNvPr>
            <p:cNvSpPr/>
            <p:nvPr/>
          </p:nvSpPr>
          <p:spPr>
            <a:xfrm>
              <a:off x="1209586" y="7179457"/>
              <a:ext cx="22135691" cy="6307943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537EE27C-25F0-457D-B5E9-22E792999034}"/>
                </a:ext>
              </a:extLst>
            </p:cNvPr>
            <p:cNvGrpSpPr/>
            <p:nvPr/>
          </p:nvGrpSpPr>
          <p:grpSpPr>
            <a:xfrm>
              <a:off x="1205494" y="6947472"/>
              <a:ext cx="3322466" cy="782727"/>
              <a:chOff x="1205494" y="6947472"/>
              <a:chExt cx="3322466" cy="782727"/>
            </a:xfrm>
          </p:grpSpPr>
          <p:sp>
            <p:nvSpPr>
              <p:cNvPr id="28" name="Freeform 20">
                <a:extLst>
                  <a:ext uri="{FF2B5EF4-FFF2-40B4-BE49-F238E27FC236}">
                    <a16:creationId xmlns:a16="http://schemas.microsoft.com/office/drawing/2014/main" id="{7C03C9F3-FB4A-4471-8C2D-56C6E8F6AA62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5C31D56D-1811-47B9-8669-FBCDF133CEC0}"/>
                  </a:ext>
                </a:extLst>
              </p:cNvPr>
              <p:cNvSpPr txBox="1"/>
              <p:nvPr/>
            </p:nvSpPr>
            <p:spPr>
              <a:xfrm>
                <a:off x="2147887" y="7023099"/>
                <a:ext cx="2111898" cy="646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lang="en-US" sz="36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36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giải</a:t>
                </a:r>
                <a:endParaRPr lang="en-US" sz="36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0" name="Round Diagonal Corner Rectangle 128">
                <a:extLst>
                  <a:ext uri="{FF2B5EF4-FFF2-40B4-BE49-F238E27FC236}">
                    <a16:creationId xmlns:a16="http://schemas.microsoft.com/office/drawing/2014/main" id="{851628FC-FF09-4FF6-B35F-63DDCF55CACE}"/>
                  </a:ext>
                </a:extLst>
              </p:cNvPr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31" name="Freeform 15">
                <a:extLst>
                  <a:ext uri="{FF2B5EF4-FFF2-40B4-BE49-F238E27FC236}">
                    <a16:creationId xmlns:a16="http://schemas.microsoft.com/office/drawing/2014/main" id="{62C1756A-B821-48C3-AF11-BD023A33A89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2CC2BF53-9960-4EBA-83F4-A0D8D5F7DA72}"/>
                  </a:ext>
                </a:extLst>
              </p:cNvPr>
              <p:cNvSpPr/>
              <p:nvPr/>
            </p:nvSpPr>
            <p:spPr>
              <a:xfrm>
                <a:off x="228600" y="6086675"/>
                <a:ext cx="9422847" cy="214501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indent="858838"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Ta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: </a:t>
                </a:r>
              </a:p>
              <a:p>
                <a:pPr indent="858838"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𝐺𝐴</m:t>
                        </m:r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</m:acc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vi-VN" altLang="vi-VN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vi-VN" sz="4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vi-VN" altLang="vi-VN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vi-VN" sz="4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  <m:acc>
                      <m:accPr>
                        <m:chr m:val="⃗"/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𝐺𝐴</m:t>
                        </m:r>
                      </m:e>
                    </m:acc>
                    <m:r>
                      <a:rPr lang="vi-VN" altLang="vi-VN" sz="4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⟺</m:t>
                    </m:r>
                    <m:sSub>
                      <m:sSubPr>
                        <m:ctrlPr>
                          <a:rPr lang="vi-VN" altLang="vi-VN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vi-VN" altLang="vi-VN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d>
                          <m:dPr>
                            <m:ctrlPr>
                              <a:rPr lang="vi-VN" altLang="vi-VN" sz="4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vi-VN" sz="4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𝐺</m:t>
                            </m:r>
                            <m:r>
                              <a:rPr lang="vi-VN" altLang="vi-VN" sz="4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f>
                              <m:fPr>
                                <m:ctrlPr>
                                  <a:rPr lang="vi-VN" altLang="vi-VN" sz="4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vi-VN" sz="4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vi-VN" altLang="vi-VN" sz="4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altLang="vi-VN" sz="4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sub>
                    </m:sSub>
                    <m:d>
                      <m:dPr>
                        <m:ctrlPr>
                          <a:rPr lang="vi-VN" altLang="vi-VN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vi-VN" sz="4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vi-VN" altLang="vi-VN" sz="4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altLang="vi-VN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  <m:r>
                      <a:rPr lang="en-US" altLang="vi-VN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′</m:t>
                    </m:r>
                  </m:oMath>
                </a14:m>
                <a:endParaRPr lang="en-US" sz="4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2CC2BF53-9960-4EBA-83F4-A0D8D5F7DA7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6086675"/>
                <a:ext cx="9422847" cy="2145011"/>
              </a:xfrm>
              <a:prstGeom prst="rect">
                <a:avLst/>
              </a:prstGeom>
              <a:blipFill>
                <a:blip r:embed="rId3"/>
                <a:stretch>
                  <a:fillRect t="-59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094E9AF-206A-44E8-BB2A-77146C3AEBB4}"/>
              </a:ext>
            </a:extLst>
          </p:cNvPr>
          <p:cNvCxnSpPr>
            <a:cxnSpLocks/>
          </p:cNvCxnSpPr>
          <p:nvPr/>
        </p:nvCxnSpPr>
        <p:spPr>
          <a:xfrm>
            <a:off x="15163800" y="5394644"/>
            <a:ext cx="0" cy="7102155"/>
          </a:xfrm>
          <a:prstGeom prst="line">
            <a:avLst/>
          </a:prstGeom>
          <a:ln w="5715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9">
            <a:extLst>
              <a:ext uri="{FF2B5EF4-FFF2-40B4-BE49-F238E27FC236}">
                <a16:creationId xmlns:a16="http://schemas.microsoft.com/office/drawing/2014/main" id="{E455D596-55A0-40CF-94B0-6F953CF4A1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24599" y="5633103"/>
            <a:ext cx="7556077" cy="655890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70B65A19-4D7B-4A1F-88C5-31C61E67E581}"/>
                  </a:ext>
                </a:extLst>
              </p:cNvPr>
              <p:cNvSpPr/>
              <p:nvPr/>
            </p:nvSpPr>
            <p:spPr>
              <a:xfrm>
                <a:off x="308999" y="8005615"/>
                <a:ext cx="9422847" cy="15724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indent="858838">
                  <a:spcBef>
                    <a:spcPts val="60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4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𝐺𝐵</m:t>
                          </m:r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</m:acc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vi-VN" altLang="vi-VN" sz="4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vi-VN" sz="4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vi-VN" altLang="vi-VN" sz="4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vi-VN" sz="4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acc>
                        <m:accPr>
                          <m:chr m:val="⃗"/>
                          <m:ctrlPr>
                            <a:rPr lang="en-US" sz="44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i="1">
                              <a:latin typeface="Cambria Math" panose="02040503050406030204" pitchFamily="18" charset="0"/>
                            </a:rPr>
                            <m:t>𝐺</m:t>
                          </m:r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acc>
                      <m:r>
                        <a:rPr lang="vi-VN" altLang="vi-VN" sz="4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⟺</m:t>
                      </m:r>
                      <m:sSub>
                        <m:sSubPr>
                          <m:ctrlPr>
                            <a:rPr lang="vi-VN" altLang="vi-VN" sz="4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vi-VN" altLang="vi-VN" sz="4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d>
                            <m:dPr>
                              <m:ctrlPr>
                                <a:rPr lang="vi-VN" altLang="vi-VN" sz="4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vi-VN" sz="4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𝐺</m:t>
                              </m:r>
                              <m:r>
                                <a:rPr lang="vi-VN" altLang="vi-VN" sz="4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f>
                                <m:fPr>
                                  <m:ctrlPr>
                                    <a:rPr lang="vi-VN" altLang="vi-VN" sz="4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vi-VN" sz="4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vi-VN" altLang="vi-VN" sz="4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altLang="vi-VN" sz="4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sub>
                      </m:sSub>
                      <m:d>
                        <m:dPr>
                          <m:ctrlPr>
                            <a:rPr lang="vi-VN" altLang="vi-VN" sz="4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vi-VN" sz="4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vi-VN" altLang="vi-VN" sz="4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altLang="vi-VN" sz="4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𝐵</m:t>
                      </m:r>
                      <m:r>
                        <a:rPr lang="en-US" altLang="vi-VN" sz="4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en-US" sz="4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70B65A19-4D7B-4A1F-88C5-31C61E67E58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999" y="8005615"/>
                <a:ext cx="9422847" cy="157241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70FCC29F-C1A9-4D19-8B65-2D2715276031}"/>
                  </a:ext>
                </a:extLst>
              </p:cNvPr>
              <p:cNvSpPr/>
              <p:nvPr/>
            </p:nvSpPr>
            <p:spPr>
              <a:xfrm>
                <a:off x="148201" y="9364417"/>
                <a:ext cx="9422847" cy="15724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indent="858838">
                  <a:spcBef>
                    <a:spcPts val="60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4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𝐺𝐶</m:t>
                          </m:r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</m:acc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vi-VN" altLang="vi-VN" sz="4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vi-VN" sz="4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vi-VN" altLang="vi-VN" sz="4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vi-VN" sz="4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acc>
                        <m:accPr>
                          <m:chr m:val="⃗"/>
                          <m:ctrlPr>
                            <a:rPr lang="en-US" sz="44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i="1">
                              <a:latin typeface="Cambria Math" panose="02040503050406030204" pitchFamily="18" charset="0"/>
                            </a:rPr>
                            <m:t>𝐺</m:t>
                          </m:r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</m:acc>
                      <m:r>
                        <a:rPr lang="vi-VN" altLang="vi-VN" sz="4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⟺</m:t>
                      </m:r>
                      <m:sSub>
                        <m:sSubPr>
                          <m:ctrlPr>
                            <a:rPr lang="vi-VN" altLang="vi-VN" sz="4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vi-VN" altLang="vi-VN" sz="4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d>
                            <m:dPr>
                              <m:ctrlPr>
                                <a:rPr lang="vi-VN" altLang="vi-VN" sz="4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vi-VN" sz="4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𝐺</m:t>
                              </m:r>
                              <m:r>
                                <a:rPr lang="vi-VN" altLang="vi-VN" sz="4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f>
                                <m:fPr>
                                  <m:ctrlPr>
                                    <a:rPr lang="vi-VN" altLang="vi-VN" sz="4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vi-VN" sz="4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vi-VN" altLang="vi-VN" sz="4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altLang="vi-VN" sz="4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sub>
                      </m:sSub>
                      <m:d>
                        <m:dPr>
                          <m:ctrlPr>
                            <a:rPr lang="vi-VN" altLang="vi-VN" sz="4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vi-VN" sz="4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</m:t>
                          </m:r>
                        </m:e>
                      </m:d>
                      <m:r>
                        <a:rPr lang="vi-VN" altLang="vi-VN" sz="4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altLang="vi-VN" sz="4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𝐶</m:t>
                      </m:r>
                      <m:r>
                        <a:rPr lang="en-US" altLang="vi-VN" sz="4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en-US" sz="4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70FCC29F-C1A9-4D19-8B65-2D271527603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201" y="9364417"/>
                <a:ext cx="9422847" cy="157241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32459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32" grpId="0"/>
      <p:bldP spid="25" grpId="0"/>
      <p:bldP spid="2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6">
            <a:extLst>
              <a:ext uri="{FF2B5EF4-FFF2-40B4-BE49-F238E27FC236}">
                <a16:creationId xmlns:a16="http://schemas.microsoft.com/office/drawing/2014/main" id="{5772BC2C-9755-4625-8F59-7EBE209AE02B}"/>
              </a:ext>
            </a:extLst>
          </p:cNvPr>
          <p:cNvGrpSpPr/>
          <p:nvPr/>
        </p:nvGrpSpPr>
        <p:grpSpPr>
          <a:xfrm>
            <a:off x="611108" y="1447800"/>
            <a:ext cx="16305292" cy="907192"/>
            <a:chOff x="7459670" y="7543799"/>
            <a:chExt cx="26934318" cy="907311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4B776349-CB3F-42BA-AB23-B10EDA918A85}"/>
                </a:ext>
              </a:extLst>
            </p:cNvPr>
            <p:cNvSpPr txBox="1"/>
            <p:nvPr/>
          </p:nvSpPr>
          <p:spPr>
            <a:xfrm>
              <a:off x="8993186" y="7620004"/>
              <a:ext cx="25400802" cy="8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ĐỊNH NGHĨA PHÉP VỊ TỰ</a:t>
              </a:r>
            </a:p>
          </p:txBody>
        </p:sp>
        <p:grpSp>
          <p:nvGrpSpPr>
            <p:cNvPr id="4" name="Group 27">
              <a:extLst>
                <a:ext uri="{FF2B5EF4-FFF2-40B4-BE49-F238E27FC236}">
                  <a16:creationId xmlns:a16="http://schemas.microsoft.com/office/drawing/2014/main" id="{37522A7B-B386-425C-B0E7-7E36D870FD5C}"/>
                </a:ext>
              </a:extLst>
            </p:cNvPr>
            <p:cNvGrpSpPr/>
            <p:nvPr/>
          </p:nvGrpSpPr>
          <p:grpSpPr>
            <a:xfrm>
              <a:off x="7459670" y="7543799"/>
              <a:ext cx="1381118" cy="872846"/>
              <a:chOff x="7459669" y="7543800"/>
              <a:chExt cx="1381118" cy="872846"/>
            </a:xfrm>
          </p:grpSpPr>
          <p:sp>
            <p:nvSpPr>
              <p:cNvPr id="5" name="Isosceles Triangle 44">
                <a:extLst>
                  <a:ext uri="{FF2B5EF4-FFF2-40B4-BE49-F238E27FC236}">
                    <a16:creationId xmlns:a16="http://schemas.microsoft.com/office/drawing/2014/main" id="{AD58E904-142D-4B38-99DD-B9A974E6BB80}"/>
                  </a:ext>
                </a:extLst>
              </p:cNvPr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6" name="Group 29">
                <a:extLst>
                  <a:ext uri="{FF2B5EF4-FFF2-40B4-BE49-F238E27FC236}">
                    <a16:creationId xmlns:a16="http://schemas.microsoft.com/office/drawing/2014/main" id="{6D4F7E41-CB5F-434D-8E7C-C8E0B692B273}"/>
                  </a:ext>
                </a:extLst>
              </p:cNvPr>
              <p:cNvGrpSpPr/>
              <p:nvPr/>
            </p:nvGrpSpPr>
            <p:grpSpPr>
              <a:xfrm>
                <a:off x="7469187" y="7640053"/>
                <a:ext cx="1371600" cy="776593"/>
                <a:chOff x="7469187" y="7640053"/>
                <a:chExt cx="1371600" cy="776593"/>
              </a:xfrm>
            </p:grpSpPr>
            <p:sp>
              <p:nvSpPr>
                <p:cNvPr id="7" name="Round Same Side Corner Rectangle 48">
                  <a:extLst>
                    <a:ext uri="{FF2B5EF4-FFF2-40B4-BE49-F238E27FC236}">
                      <a16:creationId xmlns:a16="http://schemas.microsoft.com/office/drawing/2014/main" id="{D0AD9AB5-5C5D-45AB-82A0-0072941F65CB}"/>
                    </a:ext>
                  </a:extLst>
                </p:cNvPr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F7178A61-57EC-43C5-9CC6-A64166A5A021}"/>
                    </a:ext>
                  </a:extLst>
                </p:cNvPr>
                <p:cNvSpPr txBox="1"/>
                <p:nvPr/>
              </p:nvSpPr>
              <p:spPr>
                <a:xfrm>
                  <a:off x="7790908" y="7640053"/>
                  <a:ext cx="744606" cy="75415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b="1" dirty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</a:t>
                  </a:r>
                </a:p>
              </p:txBody>
            </p:sp>
          </p:grpSp>
        </p:grp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A1A23B77-6EAD-44CD-94AE-A2FCF174D8C8}"/>
              </a:ext>
            </a:extLst>
          </p:cNvPr>
          <p:cNvSpPr txBox="1"/>
          <p:nvPr/>
        </p:nvSpPr>
        <p:spPr>
          <a:xfrm>
            <a:off x="710524" y="3061616"/>
            <a:ext cx="24666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vi-VN" sz="4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altLang="vi-VN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altLang="vi-VN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4: </a:t>
            </a:r>
            <a:endParaRPr lang="en-US" altLang="vi-VN" sz="4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8985C18-32B8-4534-B46C-670CEF036113}"/>
              </a:ext>
            </a:extLst>
          </p:cNvPr>
          <p:cNvSpPr txBox="1"/>
          <p:nvPr/>
        </p:nvSpPr>
        <p:spPr>
          <a:xfrm>
            <a:off x="710524" y="2298093"/>
            <a:ext cx="33280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fr-FR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VÍ DỤ: 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E78AC43-0FFE-431E-B978-6F6903F63815}"/>
              </a:ext>
            </a:extLst>
          </p:cNvPr>
          <p:cNvSpPr/>
          <p:nvPr/>
        </p:nvSpPr>
        <p:spPr>
          <a:xfrm>
            <a:off x="3215284" y="3169338"/>
            <a:ext cx="1804451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 V</a:t>
            </a:r>
            <a:r>
              <a:rPr lang="en-US" sz="48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sz="4800" baseline="-25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O,k</a:t>
            </a:r>
            <a:r>
              <a:rPr lang="en-US" sz="48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biết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V</a:t>
            </a:r>
            <a:r>
              <a:rPr lang="en-US" sz="48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sz="4800" baseline="-25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O,k</a:t>
            </a:r>
            <a:r>
              <a:rPr lang="en-US" sz="48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(M)=M’; V</a:t>
            </a:r>
            <a:r>
              <a:rPr lang="en-US" sz="48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sz="4800" baseline="-25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O,k</a:t>
            </a:r>
            <a:r>
              <a:rPr lang="en-US" sz="48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(N)=N’.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Hãy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điền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chỗ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trống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3" name="Object 12">
            <a:extLst>
              <a:ext uri="{FF2B5EF4-FFF2-40B4-BE49-F238E27FC236}">
                <a16:creationId xmlns:a16="http://schemas.microsoft.com/office/drawing/2014/main" id="{C83D4D7F-4820-4115-A74A-5FA693E09A3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2272180"/>
              </p:ext>
            </p:extLst>
          </p:nvPr>
        </p:nvGraphicFramePr>
        <p:xfrm>
          <a:off x="7010400" y="4900613"/>
          <a:ext cx="6040438" cy="8693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6" name="Equation" r:id="rId3" imgW="1676160" imgH="241200" progId="Equation.DSMT4">
                  <p:embed/>
                </p:oleObj>
              </mc:Choice>
              <mc:Fallback>
                <p:oleObj name="Equation" r:id="rId3" imgW="167616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010400" y="4900613"/>
                        <a:ext cx="6040438" cy="86934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A6BFAA30-D123-46AE-9F34-5064D585B917}"/>
              </a:ext>
            </a:extLst>
          </p:cNvPr>
          <p:cNvSpPr txBox="1"/>
          <p:nvPr/>
        </p:nvSpPr>
        <p:spPr>
          <a:xfrm>
            <a:off x="3177183" y="6076398"/>
            <a:ext cx="2656515" cy="8505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đoán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graphicFrame>
        <p:nvGraphicFramePr>
          <p:cNvPr id="15" name="Object 14">
            <a:extLst>
              <a:ext uri="{FF2B5EF4-FFF2-40B4-BE49-F238E27FC236}">
                <a16:creationId xmlns:a16="http://schemas.microsoft.com/office/drawing/2014/main" id="{C9B202D2-7B0D-4B3D-8409-C179A1D57E0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24770150"/>
              </p:ext>
            </p:extLst>
          </p:nvPr>
        </p:nvGraphicFramePr>
        <p:xfrm>
          <a:off x="5611813" y="6096000"/>
          <a:ext cx="6656387" cy="8965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7" name="Equation" r:id="rId5" imgW="1790640" imgH="241200" progId="Equation.DSMT4">
                  <p:embed/>
                </p:oleObj>
              </mc:Choice>
              <mc:Fallback>
                <p:oleObj name="Equation" r:id="rId5" imgW="179064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611813" y="6096000"/>
                        <a:ext cx="6656387" cy="89656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>
            <a:extLst>
              <a:ext uri="{FF2B5EF4-FFF2-40B4-BE49-F238E27FC236}">
                <a16:creationId xmlns:a16="http://schemas.microsoft.com/office/drawing/2014/main" id="{C0A11377-03F3-4D87-BB4F-4DBCA128111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2670826"/>
              </p:ext>
            </p:extLst>
          </p:nvPr>
        </p:nvGraphicFramePr>
        <p:xfrm>
          <a:off x="4543540" y="9731621"/>
          <a:ext cx="9985375" cy="1833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8" name="Equation" r:id="rId7" imgW="2628720" imgH="482400" progId="Equation.DSMT4">
                  <p:embed/>
                </p:oleObj>
              </mc:Choice>
              <mc:Fallback>
                <p:oleObj name="Equation" r:id="rId7" imgW="2628720" imgH="482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543540" y="9731621"/>
                        <a:ext cx="9985375" cy="18335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Box 16">
            <a:extLst>
              <a:ext uri="{FF2B5EF4-FFF2-40B4-BE49-F238E27FC236}">
                <a16:creationId xmlns:a16="http://schemas.microsoft.com/office/drawing/2014/main" id="{C92045C3-37D0-49AE-9CB9-0B1C6734DCFB}"/>
              </a:ext>
            </a:extLst>
          </p:cNvPr>
          <p:cNvSpPr txBox="1"/>
          <p:nvPr/>
        </p:nvSpPr>
        <p:spPr>
          <a:xfrm>
            <a:off x="811630" y="7332363"/>
            <a:ext cx="34555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vi-VN" sz="4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altLang="vi-VN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altLang="vi-VN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vi-VN" sz="4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8" name="Object 17">
            <a:extLst>
              <a:ext uri="{FF2B5EF4-FFF2-40B4-BE49-F238E27FC236}">
                <a16:creationId xmlns:a16="http://schemas.microsoft.com/office/drawing/2014/main" id="{A6B5BDED-012C-4F82-848E-DB4DB6ED7E7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68789726"/>
              </p:ext>
            </p:extLst>
          </p:nvPr>
        </p:nvGraphicFramePr>
        <p:xfrm>
          <a:off x="4553113" y="7391400"/>
          <a:ext cx="7715087" cy="21349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9" name="Equation" r:id="rId9" imgW="2019240" imgH="558720" progId="Equation.DSMT4">
                  <p:embed/>
                </p:oleObj>
              </mc:Choice>
              <mc:Fallback>
                <p:oleObj name="Equation" r:id="rId9" imgW="2019240" imgH="558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553113" y="7391400"/>
                        <a:ext cx="7715087" cy="213499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Arrow: Right 18">
            <a:extLst>
              <a:ext uri="{FF2B5EF4-FFF2-40B4-BE49-F238E27FC236}">
                <a16:creationId xmlns:a16="http://schemas.microsoft.com/office/drawing/2014/main" id="{0513DE5F-48AE-4501-9EDB-B5ADB09C271D}"/>
              </a:ext>
            </a:extLst>
          </p:cNvPr>
          <p:cNvSpPr/>
          <p:nvPr/>
        </p:nvSpPr>
        <p:spPr>
          <a:xfrm>
            <a:off x="4648200" y="12420600"/>
            <a:ext cx="978408" cy="484632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DDE3423-97C8-4FA4-815C-CCE3D63B74D9}"/>
              </a:ext>
            </a:extLst>
          </p:cNvPr>
          <p:cNvSpPr txBox="1"/>
          <p:nvPr/>
        </p:nvSpPr>
        <p:spPr>
          <a:xfrm>
            <a:off x="5752925" y="12186780"/>
            <a:ext cx="3581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</p:txBody>
      </p:sp>
    </p:spTree>
    <p:extLst>
      <p:ext uri="{BB962C8B-B14F-4D97-AF65-F5344CB8AC3E}">
        <p14:creationId xmlns:p14="http://schemas.microsoft.com/office/powerpoint/2010/main" val="3965538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  <p:bldP spid="14" grpId="0"/>
      <p:bldP spid="17" grpId="0"/>
      <p:bldP spid="19" grpId="0" animBg="1"/>
      <p:bldP spid="2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8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7&quot;/&gt;&lt;/object&gt;&lt;object type=&quot;3&quot; unique_id=&quot;10004&quot;&gt;&lt;property id=&quot;20148&quot; value=&quot;5&quot;/&gt;&lt;property id=&quot;20300&quot; value=&quot;Slide 2&quot;/&gt;&lt;property id=&quot;20307&quot; value=&quot;258&quot;/&gt;&lt;/object&gt;&lt;object type=&quot;3&quot; unique_id=&quot;10005&quot;&gt;&lt;property id=&quot;20148&quot; value=&quot;5&quot;/&gt;&lt;property id=&quot;20300&quot; value=&quot;Slide 3&quot;/&gt;&lt;property id=&quot;20307&quot; value=&quot;259&quot;/&gt;&lt;/object&gt;&lt;object type=&quot;3&quot; unique_id=&quot;10006&quot;&gt;&lt;property id=&quot;20148&quot; value=&quot;5&quot;/&gt;&lt;property id=&quot;20300&quot; value=&quot;Slide 4&quot;/&gt;&lt;property id=&quot;20307&quot; value=&quot;260&quot;/&gt;&lt;/object&gt;&lt;object type=&quot;3&quot; unique_id=&quot;10007&quot;&gt;&lt;property id=&quot;20148&quot; value=&quot;5&quot;/&gt;&lt;property id=&quot;20300&quot; value=&quot;Slide 5&quot;/&gt;&lt;property id=&quot;20307&quot; value=&quot;262&quot;/&gt;&lt;/object&gt;&lt;object type=&quot;3&quot; unique_id=&quot;10008&quot;&gt;&lt;property id=&quot;20148&quot; value=&quot;5&quot;/&gt;&lt;property id=&quot;20300&quot; value=&quot;Slide 6&quot;/&gt;&lt;property id=&quot;20307&quot; value=&quot;263&quot;/&gt;&lt;/object&gt;&lt;object type=&quot;3&quot; unique_id=&quot;10009&quot;&gt;&lt;property id=&quot;20148&quot; value=&quot;5&quot;/&gt;&lt;property id=&quot;20300&quot; value=&quot;Slide 7&quot;/&gt;&lt;property id=&quot;20307&quot; value=&quot;264&quot;/&gt;&lt;/object&gt;&lt;object type=&quot;3&quot; unique_id=&quot;10010&quot;&gt;&lt;property id=&quot;20148&quot; value=&quot;5&quot;/&gt;&lt;property id=&quot;20300&quot; value=&quot;Slide 8&quot;/&gt;&lt;property id=&quot;20307&quot; value=&quot;265&quot;/&gt;&lt;/object&gt;&lt;object type=&quot;3&quot; unique_id=&quot;10011&quot;&gt;&lt;property id=&quot;20148&quot; value=&quot;5&quot;/&gt;&lt;property id=&quot;20300&quot; value=&quot;Slide 9&quot;/&gt;&lt;property id=&quot;20307&quot; value=&quot;266&quot;/&gt;&lt;/object&gt;&lt;object type=&quot;3&quot; unique_id=&quot;10012&quot;&gt;&lt;property id=&quot;20148&quot; value=&quot;5&quot;/&gt;&lt;property id=&quot;20300&quot; value=&quot;Slide 10&quot;/&gt;&lt;property id=&quot;20307&quot; value=&quot;267&quot;/&gt;&lt;/object&gt;&lt;object type=&quot;3&quot; unique_id=&quot;10013&quot;&gt;&lt;property id=&quot;20148&quot; value=&quot;5&quot;/&gt;&lt;property id=&quot;20300&quot; value=&quot;Slide 11&quot;/&gt;&lt;property id=&quot;20307&quot; value=&quot;269&quot;/&gt;&lt;/object&gt;&lt;object type=&quot;3&quot; unique_id=&quot;10014&quot;&gt;&lt;property id=&quot;20148&quot; value=&quot;5&quot;/&gt;&lt;property id=&quot;20300&quot; value=&quot;Slide 12&quot;/&gt;&lt;property id=&quot;20307&quot; value=&quot;270&quot;/&gt;&lt;/object&gt;&lt;object type=&quot;3&quot; unique_id=&quot;10015&quot;&gt;&lt;property id=&quot;20148&quot; value=&quot;5&quot;/&gt;&lt;property id=&quot;20300&quot; value=&quot;Slide 13&quot;/&gt;&lt;property id=&quot;20307&quot; value=&quot;274&quot;/&gt;&lt;/object&gt;&lt;object type=&quot;3&quot; unique_id=&quot;10016&quot;&gt;&lt;property id=&quot;20148&quot; value=&quot;5&quot;/&gt;&lt;property id=&quot;20300&quot; value=&quot;Slide 14&quot;/&gt;&lt;property id=&quot;20307&quot; value=&quot;275&quot;/&gt;&lt;/object&gt;&lt;object type=&quot;3&quot; unique_id=&quot;10017&quot;&gt;&lt;property id=&quot;20148&quot; value=&quot;5&quot;/&gt;&lt;property id=&quot;20300&quot; value=&quot;Slide 15&quot;/&gt;&lt;property id=&quot;20307&quot; value=&quot;276&quot;/&gt;&lt;/object&gt;&lt;object type=&quot;3&quot; unique_id=&quot;10018&quot;&gt;&lt;property id=&quot;20148&quot; value=&quot;5&quot;/&gt;&lt;property id=&quot;20300&quot; value=&quot;Slide 16&quot;/&gt;&lt;property id=&quot;20307&quot; value=&quot;277&quot;/&gt;&lt;/object&gt;&lt;object type=&quot;3&quot; unique_id=&quot;10019&quot;&gt;&lt;property id=&quot;20148&quot; value=&quot;5&quot;/&gt;&lt;property id=&quot;20300&quot; value=&quot;Slide 17&quot;/&gt;&lt;property id=&quot;20307&quot; value=&quot;271&quot;/&gt;&lt;/object&gt;&lt;object type=&quot;3&quot; unique_id=&quot;10020&quot;&gt;&lt;property id=&quot;20148&quot; value=&quot;5&quot;/&gt;&lt;property id=&quot;20300&quot; value=&quot;Slide 18&quot;/&gt;&lt;property id=&quot;20307&quot; value=&quot;278&quot;/&gt;&lt;/object&gt;&lt;object type=&quot;3&quot; unique_id=&quot;10021&quot;&gt;&lt;property id=&quot;20148&quot; value=&quot;5&quot;/&gt;&lt;property id=&quot;20300&quot; value=&quot;Slide 19&quot;/&gt;&lt;property id=&quot;20307&quot; value=&quot;279&quot;/&gt;&lt;/object&gt;&lt;object type=&quot;3&quot; unique_id=&quot;10022&quot;&gt;&lt;property id=&quot;20148&quot; value=&quot;5&quot;/&gt;&lt;property id=&quot;20300&quot; value=&quot;Slide 20&quot;/&gt;&lt;property id=&quot;20307&quot; value=&quot;272&quot;/&gt;&lt;/object&gt;&lt;object type=&quot;3&quot; unique_id=&quot;10023&quot;&gt;&lt;property id=&quot;20148&quot; value=&quot;5&quot;/&gt;&lt;property id=&quot;20300&quot; value=&quot;Slide 21&quot;/&gt;&lt;property id=&quot;20307&quot; value=&quot;273&quot;/&gt;&lt;/object&gt;&lt;object type=&quot;3&quot; unique_id=&quot;10024&quot;&gt;&lt;property id=&quot;20148&quot; value=&quot;5&quot;/&gt;&lt;property id=&quot;20300&quot; value=&quot;Slide 22&quot;/&gt;&lt;property id=&quot;20307&quot; value=&quot;268&quot;/&gt;&lt;/object&gt;&lt;object type=&quot;3&quot; unique_id=&quot;10025&quot;&gt;&lt;property id=&quot;20148&quot; value=&quot;5&quot;/&gt;&lt;property id=&quot;20300&quot; value=&quot;Slide 23&quot;/&gt;&lt;property id=&quot;20307&quot; value=&quot;280&quot;/&gt;&lt;/object&gt;&lt;object type=&quot;3&quot; unique_id=&quot;10026&quot;&gt;&lt;property id=&quot;20148&quot; value=&quot;5&quot;/&gt;&lt;property id=&quot;20300&quot; value=&quot;Slide 24&quot;/&gt;&lt;property id=&quot;20307&quot; value=&quot;281&quot;/&gt;&lt;/object&gt;&lt;object type=&quot;3&quot; unique_id=&quot;10027&quot;&gt;&lt;property id=&quot;20148&quot; value=&quot;5&quot;/&gt;&lt;property id=&quot;20300&quot; value=&quot;Slide 25&quot;/&gt;&lt;property id=&quot;20307&quot; value=&quot;282&quot;/&gt;&lt;/object&gt;&lt;/object&gt;&lt;object type=&quot;8&quot; unique_id=&quot;10056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Giấy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5705</TotalTime>
  <Words>2324</Words>
  <PresentationFormat>Custom</PresentationFormat>
  <Paragraphs>238</Paragraphs>
  <Slides>22</Slides>
  <Notes>16</Notes>
  <HiddenSlides>0</HiddenSlides>
  <MMClips>0</MMClips>
  <ScaleCrop>false</ScaleCrop>
  <HeadingPairs>
    <vt:vector size="8" baseType="variant">
      <vt:variant>
        <vt:lpstr>Fonts Used</vt:lpstr>
      </vt:variant>
      <vt:variant>
        <vt:i4>14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41" baseType="lpstr">
      <vt:lpstr>.VnAristote</vt:lpstr>
      <vt:lpstr>Arial</vt:lpstr>
      <vt:lpstr>AvantGarde</vt:lpstr>
      <vt:lpstr>AvantGarde-Demi</vt:lpstr>
      <vt:lpstr>Calibri</vt:lpstr>
      <vt:lpstr>Calibri Light</vt:lpstr>
      <vt:lpstr>Cambria</vt:lpstr>
      <vt:lpstr>Cambria Math</vt:lpstr>
      <vt:lpstr>Chu Van An</vt:lpstr>
      <vt:lpstr>Symbol</vt:lpstr>
      <vt:lpstr>Tahoma</vt:lpstr>
      <vt:lpstr>Times New Roman</vt:lpstr>
      <vt:lpstr>Vani</vt:lpstr>
      <vt:lpstr>Wingdings 2</vt:lpstr>
      <vt:lpstr>Office Theme</vt:lpstr>
      <vt:lpstr>1_Custom Design</vt:lpstr>
      <vt:lpstr>Custom Design</vt:lpstr>
      <vt:lpstr>Bitmap Image</vt:lpstr>
      <vt:lpstr>MathType 7.0 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2013-08-31T11:42:51Z</dcterms:created>
  <dcterms:modified xsi:type="dcterms:W3CDTF">2021-09-03T14:39:35Z</dcterms:modified>
</cp:coreProperties>
</file>