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6" r:id="rId3"/>
    <p:sldMasterId id="2147483698" r:id="rId4"/>
    <p:sldMasterId id="2147483710" r:id="rId5"/>
    <p:sldMasterId id="2147483722" r:id="rId6"/>
    <p:sldMasterId id="2147483734" r:id="rId7"/>
    <p:sldMasterId id="2147483747" r:id="rId8"/>
    <p:sldMasterId id="2147483760" r:id="rId9"/>
  </p:sldMasterIdLst>
  <p:sldIdLst>
    <p:sldId id="261" r:id="rId10"/>
    <p:sldId id="353" r:id="rId11"/>
    <p:sldId id="354" r:id="rId12"/>
    <p:sldId id="355" r:id="rId13"/>
    <p:sldId id="358" r:id="rId14"/>
    <p:sldId id="357" r:id="rId15"/>
    <p:sldId id="349" r:id="rId16"/>
    <p:sldId id="350" r:id="rId17"/>
    <p:sldId id="351" r:id="rId18"/>
    <p:sldId id="352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343" r:id="rId45"/>
    <p:sldId id="344" r:id="rId46"/>
    <p:sldId id="345" r:id="rId47"/>
    <p:sldId id="346" r:id="rId48"/>
    <p:sldId id="347" r:id="rId49"/>
    <p:sldId id="348" r:id="rId50"/>
    <p:sldId id="270" r:id="rId51"/>
    <p:sldId id="271" r:id="rId52"/>
    <p:sldId id="272" r:id="rId53"/>
    <p:sldId id="314" r:id="rId54"/>
    <p:sldId id="273" r:id="rId55"/>
    <p:sldId id="293" r:id="rId56"/>
    <p:sldId id="286" r:id="rId57"/>
    <p:sldId id="294" r:id="rId58"/>
    <p:sldId id="295" r:id="rId59"/>
    <p:sldId id="296" r:id="rId60"/>
    <p:sldId id="297" r:id="rId61"/>
    <p:sldId id="288" r:id="rId62"/>
    <p:sldId id="298" r:id="rId63"/>
    <p:sldId id="299" r:id="rId64"/>
    <p:sldId id="292" r:id="rId65"/>
    <p:sldId id="291" r:id="rId66"/>
    <p:sldId id="301" r:id="rId67"/>
    <p:sldId id="312" r:id="rId68"/>
    <p:sldId id="300" r:id="rId69"/>
    <p:sldId id="290" r:id="rId70"/>
    <p:sldId id="302" r:id="rId71"/>
    <p:sldId id="307" r:id="rId72"/>
    <p:sldId id="303" r:id="rId73"/>
    <p:sldId id="304" r:id="rId74"/>
    <p:sldId id="305" r:id="rId75"/>
    <p:sldId id="308" r:id="rId76"/>
    <p:sldId id="306" r:id="rId77"/>
    <p:sldId id="309" r:id="rId78"/>
    <p:sldId id="310" r:id="rId79"/>
    <p:sldId id="311" r:id="rId80"/>
    <p:sldId id="313" r:id="rId81"/>
  </p:sldIdLst>
  <p:sldSz cx="12192000" cy="6858000"/>
  <p:notesSz cx="6858000" cy="9144000"/>
  <p:defaultTextStyle>
    <a:defPPr>
      <a:defRPr lang="vi-VN"/>
    </a:defPPr>
    <a:lvl1pPr marL="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5" autoAdjust="0"/>
  </p:normalViewPr>
  <p:slideViewPr>
    <p:cSldViewPr snapToGrid="0">
      <p:cViewPr>
        <p:scale>
          <a:sx n="70" d="100"/>
          <a:sy n="70" d="100"/>
        </p:scale>
        <p:origin x="-78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6" Type="http://schemas.openxmlformats.org/officeDocument/2006/relationships/slide" Target="slides/slide67.xml"/><Relationship Id="rId8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82" Type="http://schemas.openxmlformats.org/officeDocument/2006/relationships/presProps" Target="presProps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slide" Target="slides/slide6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slide" Target="slides/slide71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gi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gif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gif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gif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5F666C-549A-4144-BE9D-24525954F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BD9DE4C-036E-4E91-B19E-9B62695B9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47A7CDF-72C4-4519-A427-96E5F517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20/02/2020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18EBA2-1C9B-4498-8DA9-08CBE3D4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B27A8F-BB3F-458B-8337-9A7C340F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657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674220-9A3A-43A2-BB98-D0115C21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D1291AE-DB74-422B-B293-0F36911FF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30FE65-319D-4E6E-A9F0-D524A865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20/02/2020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563D86-EAA5-4A5D-B11B-2D97DDFD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D7C6E1-F1A4-4822-B7C0-76A6E5D6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2406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9F8F-B984-4BE4-982A-BC36883A4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5C37-8103-42F1-B0DA-EAF1C1B610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19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9F8F-B984-4BE4-982A-BC36883A4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5C37-8103-42F1-B0DA-EAF1C1B610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3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9F8F-B984-4BE4-982A-BC36883A4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5C37-8103-42F1-B0DA-EAF1C1B610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4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9C65148-1522-4572-BE02-6FD3C9CBF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3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4ED0ED9-5F1D-4943-A83D-17D729B9C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3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9ED8EE-862F-4674-A1DF-23E9F44F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20/02/2020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329616-9A1E-4696-9D93-603C4D39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1EDE9F-CDBA-4022-B648-803821D9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18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20/02/2020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667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2C45-0CD5-4D09-903C-8C0FECFBD6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5566-BA0B-4431-96AB-86901DCDCC5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03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2C45-0CD5-4D09-903C-8C0FECFBD6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5566-BA0B-4431-96AB-86901DCDCC5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092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2C45-0CD5-4D09-903C-8C0FECFBD6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5566-BA0B-4431-96AB-86901DCDCC5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110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3" y="1825625"/>
            <a:ext cx="5181601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6" y="1825625"/>
            <a:ext cx="5181601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2C45-0CD5-4D09-903C-8C0FECFBD6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5566-BA0B-4431-96AB-86901DCDCC5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86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2C45-0CD5-4D09-903C-8C0FECFBD6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5566-BA0B-4431-96AB-86901DCDCC5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46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2C45-0CD5-4D09-903C-8C0FECFBD6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5566-BA0B-4431-96AB-86901DCDCC5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317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2C45-0CD5-4D09-903C-8C0FECFBD6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5566-BA0B-4431-96AB-86901DCDCC5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96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2105AC-0EEE-4CFD-A71A-3B3B46B8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248B2F-D243-4129-BA34-69CF15449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95C62E0-9CD9-49B6-96C2-1DD70329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20/02/2020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F5D981-CC4D-4FAA-B250-24AE7A1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16043C-4650-462D-A891-D269447E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1963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2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2C45-0CD5-4D09-903C-8C0FECFBD6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5566-BA0B-4431-96AB-86901DCDCC5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038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2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2C45-0CD5-4D09-903C-8C0FECFBD6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5566-BA0B-4431-96AB-86901DCDCC5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63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2C45-0CD5-4D09-903C-8C0FECFBD6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5566-BA0B-4431-96AB-86901DCDCC5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54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365133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3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2C45-0CD5-4D09-903C-8C0FECFBD6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5566-BA0B-4431-96AB-86901DCDCC5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3125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2C45-0CD5-4D09-903C-8C0FECFBD6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5566-BA0B-4431-96AB-86901DCDCC5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4838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2C45-0CD5-4D09-903C-8C0FECFBD6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5566-BA0B-4431-96AB-86901DCDCC5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707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2C45-0CD5-4D09-903C-8C0FECFBD6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5566-BA0B-4431-96AB-86901DCDCC5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57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1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1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2C45-0CD5-4D09-903C-8C0FECFBD6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5566-BA0B-4431-96AB-86901DCDCC5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651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2C45-0CD5-4D09-903C-8C0FECFBD6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5566-BA0B-4431-96AB-86901DCDCC5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9092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2C45-0CD5-4D09-903C-8C0FECFBD6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5566-BA0B-4431-96AB-86901DCDCC5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2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D0A10A-28CD-4427-9D29-C8D9D1A9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7F6722-5CA1-42F5-B63E-BCD70E878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8634E12-F3C5-41A9-A2AB-C59C880D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20/02/2020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D062CF-29E0-45C5-82B6-0C6C8DB5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07DCAD3-C8EA-4942-943F-C7F83D83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57155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2C45-0CD5-4D09-903C-8C0FECFBD6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5566-BA0B-4431-96AB-86901DCDCC5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7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2C45-0CD5-4D09-903C-8C0FECFBD6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5566-BA0B-4431-96AB-86901DCDCC5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6976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2C45-0CD5-4D09-903C-8C0FECFBD6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5566-BA0B-4431-96AB-86901DCDCC5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21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2C45-0CD5-4D09-903C-8C0FECFBD6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5566-BA0B-4431-96AB-86901DCDCC5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776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365127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2C45-0CD5-4D09-903C-8C0FECFBD6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5566-BA0B-4431-96AB-86901DCDCC5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4276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9F8F-B984-4BE4-982A-BC36883A4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5C37-8103-42F1-B0DA-EAF1C1B610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1"/>
          <p:cNvGrpSpPr>
            <a:grpSpLocks/>
          </p:cNvGrpSpPr>
          <p:nvPr userDrawn="1"/>
        </p:nvGrpSpPr>
        <p:grpSpPr bwMode="auto">
          <a:xfrm>
            <a:off x="35984" y="3176"/>
            <a:ext cx="12266083" cy="6911975"/>
            <a:chOff x="26988" y="3175"/>
            <a:chExt cx="9199562" cy="6911975"/>
          </a:xfrm>
        </p:grpSpPr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26988" y="38100"/>
              <a:ext cx="8686800" cy="6378575"/>
              <a:chOff x="88" y="192"/>
              <a:chExt cx="4512" cy="6261"/>
            </a:xfrm>
          </p:grpSpPr>
          <p:grpSp>
            <p:nvGrpSpPr>
              <p:cNvPr id="21" name="Group 7"/>
              <p:cNvGrpSpPr>
                <a:grpSpLocks/>
              </p:cNvGrpSpPr>
              <p:nvPr/>
            </p:nvGrpSpPr>
            <p:grpSpPr bwMode="auto">
              <a:xfrm>
                <a:off x="96" y="192"/>
                <a:ext cx="42" cy="6261"/>
                <a:chOff x="1248" y="816"/>
                <a:chExt cx="28" cy="3602"/>
              </a:xfrm>
            </p:grpSpPr>
            <p:sp>
              <p:nvSpPr>
                <p:cNvPr id="26" name="Line 4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3" cy="3602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" name="Line 5"/>
                <p:cNvSpPr>
                  <a:spLocks noChangeShapeType="1"/>
                </p:cNvSpPr>
                <p:nvPr/>
              </p:nvSpPr>
              <p:spPr bwMode="auto">
                <a:xfrm>
                  <a:off x="1264" y="843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" name="Line 6"/>
                <p:cNvSpPr>
                  <a:spLocks noChangeShapeType="1"/>
                </p:cNvSpPr>
                <p:nvPr/>
              </p:nvSpPr>
              <p:spPr bwMode="auto">
                <a:xfrm>
                  <a:off x="1276" y="829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2" name="Group 8"/>
              <p:cNvGrpSpPr>
                <a:grpSpLocks/>
              </p:cNvGrpSpPr>
              <p:nvPr/>
            </p:nvGrpSpPr>
            <p:grpSpPr bwMode="auto">
              <a:xfrm rot="16200000" flipH="1">
                <a:off x="2320" y="-2040"/>
                <a:ext cx="48" cy="4512"/>
                <a:chOff x="1248" y="816"/>
                <a:chExt cx="32" cy="2016"/>
              </a:xfrm>
            </p:grpSpPr>
            <p:sp>
              <p:nvSpPr>
                <p:cNvPr id="23" name="Line 9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" name="Line 10"/>
                <p:cNvSpPr>
                  <a:spLocks noChangeShapeType="1"/>
                </p:cNvSpPr>
                <p:nvPr/>
              </p:nvSpPr>
              <p:spPr bwMode="auto">
                <a:xfrm>
                  <a:off x="1264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" name="Line 11"/>
                <p:cNvSpPr>
                  <a:spLocks noChangeShapeType="1"/>
                </p:cNvSpPr>
                <p:nvPr/>
              </p:nvSpPr>
              <p:spPr bwMode="auto">
                <a:xfrm>
                  <a:off x="1280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" name="Group 13"/>
            <p:cNvGrpSpPr>
              <a:grpSpLocks/>
            </p:cNvGrpSpPr>
            <p:nvPr/>
          </p:nvGrpSpPr>
          <p:grpSpPr bwMode="auto">
            <a:xfrm rot="10800000">
              <a:off x="150813" y="268288"/>
              <a:ext cx="8921750" cy="6553200"/>
              <a:chOff x="36" y="156"/>
              <a:chExt cx="4565" cy="3540"/>
            </a:xfrm>
          </p:grpSpPr>
          <p:grpSp>
            <p:nvGrpSpPr>
              <p:cNvPr id="13" name="Group 14"/>
              <p:cNvGrpSpPr>
                <a:grpSpLocks/>
              </p:cNvGrpSpPr>
              <p:nvPr/>
            </p:nvGrpSpPr>
            <p:grpSpPr bwMode="auto">
              <a:xfrm>
                <a:off x="36" y="192"/>
                <a:ext cx="39" cy="3504"/>
                <a:chOff x="1208" y="816"/>
                <a:chExt cx="26" cy="2016"/>
              </a:xfrm>
            </p:grpSpPr>
            <p:sp>
              <p:nvSpPr>
                <p:cNvPr id="18" name="Line 15"/>
                <p:cNvSpPr>
                  <a:spLocks noChangeShapeType="1"/>
                </p:cNvSpPr>
                <p:nvPr/>
              </p:nvSpPr>
              <p:spPr bwMode="auto">
                <a:xfrm>
                  <a:off x="120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" name="Line 16"/>
                <p:cNvSpPr>
                  <a:spLocks noChangeShapeType="1"/>
                </p:cNvSpPr>
                <p:nvPr/>
              </p:nvSpPr>
              <p:spPr bwMode="auto">
                <a:xfrm>
                  <a:off x="1222" y="865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" name="Line 17"/>
                <p:cNvSpPr>
                  <a:spLocks noChangeShapeType="1"/>
                </p:cNvSpPr>
                <p:nvPr/>
              </p:nvSpPr>
              <p:spPr bwMode="auto">
                <a:xfrm>
                  <a:off x="1234" y="890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4" name="Group 18"/>
              <p:cNvGrpSpPr>
                <a:grpSpLocks/>
              </p:cNvGrpSpPr>
              <p:nvPr/>
            </p:nvGrpSpPr>
            <p:grpSpPr bwMode="auto">
              <a:xfrm rot="16200000" flipH="1">
                <a:off x="2324" y="-2079"/>
                <a:ext cx="42" cy="4512"/>
                <a:chOff x="1224" y="816"/>
                <a:chExt cx="28" cy="2016"/>
              </a:xfrm>
            </p:grpSpPr>
            <p:sp>
              <p:nvSpPr>
                <p:cNvPr id="15" name="Line 19"/>
                <p:cNvSpPr>
                  <a:spLocks noChangeShapeType="1"/>
                </p:cNvSpPr>
                <p:nvPr/>
              </p:nvSpPr>
              <p:spPr bwMode="auto">
                <a:xfrm>
                  <a:off x="1224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" name="Line 20"/>
                <p:cNvSpPr>
                  <a:spLocks noChangeShapeType="1"/>
                </p:cNvSpPr>
                <p:nvPr/>
              </p:nvSpPr>
              <p:spPr bwMode="auto">
                <a:xfrm>
                  <a:off x="1236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" name="Line 21"/>
                <p:cNvSpPr>
                  <a:spLocks noChangeShapeType="1"/>
                </p:cNvSpPr>
                <p:nvPr/>
              </p:nvSpPr>
              <p:spPr bwMode="auto">
                <a:xfrm>
                  <a:off x="1252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pic>
          <p:nvPicPr>
            <p:cNvPr id="10" name="Picture 293" descr="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3" y="6553200"/>
              <a:ext cx="261937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14" descr="blumen-pflanzen042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443913" y="6191250"/>
              <a:ext cx="782637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 descr="36_2_25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5225" y="3175"/>
              <a:ext cx="363538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1013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9F8F-B984-4BE4-982A-BC36883A4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5C37-8103-42F1-B0DA-EAF1C1B610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3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9F8F-B984-4BE4-982A-BC36883A4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5C37-8103-42F1-B0DA-EAF1C1B610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69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9F8F-B984-4BE4-982A-BC36883A4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5C37-8103-42F1-B0DA-EAF1C1B610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23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9F8F-B984-4BE4-982A-BC36883A4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5C37-8103-42F1-B0DA-EAF1C1B610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4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6D3D45-7C80-464F-A924-F5C2F44A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6C8D3A-B938-4AC8-B902-2B1F0DD1A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F7053E4-475F-4DE4-AA8A-85AB5C118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20B1A12-EA60-4682-A2B8-6B4534A2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20/02/2020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75DB90E-BCC7-4F1F-A3CB-FDB4838F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D6E8246-6931-4B65-B556-4CA6C6D7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97824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9F8F-B984-4BE4-982A-BC36883A4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5C37-8103-42F1-B0DA-EAF1C1B610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8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9F8F-B984-4BE4-982A-BC36883A4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5C37-8103-42F1-B0DA-EAF1C1B610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66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9F8F-B984-4BE4-982A-BC36883A4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5C37-8103-42F1-B0DA-EAF1C1B610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99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9F8F-B984-4BE4-982A-BC36883A4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5C37-8103-42F1-B0DA-EAF1C1B610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32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9F8F-B984-4BE4-982A-BC36883A4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5C37-8103-42F1-B0DA-EAF1C1B610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0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9F8F-B984-4BE4-982A-BC36883A4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5C37-8103-42F1-B0DA-EAF1C1B610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04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9F8F-B984-4BE4-982A-BC36883A4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5C37-8103-42F1-B0DA-EAF1C1B610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1"/>
          <p:cNvGrpSpPr>
            <a:grpSpLocks/>
          </p:cNvGrpSpPr>
          <p:nvPr userDrawn="1"/>
        </p:nvGrpSpPr>
        <p:grpSpPr bwMode="auto">
          <a:xfrm>
            <a:off x="35984" y="3176"/>
            <a:ext cx="12266083" cy="6911975"/>
            <a:chOff x="26988" y="3175"/>
            <a:chExt cx="9199562" cy="6911975"/>
          </a:xfrm>
        </p:grpSpPr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26988" y="38100"/>
              <a:ext cx="8686800" cy="6378575"/>
              <a:chOff x="88" y="192"/>
              <a:chExt cx="4512" cy="6261"/>
            </a:xfrm>
          </p:grpSpPr>
          <p:grpSp>
            <p:nvGrpSpPr>
              <p:cNvPr id="21" name="Group 7"/>
              <p:cNvGrpSpPr>
                <a:grpSpLocks/>
              </p:cNvGrpSpPr>
              <p:nvPr/>
            </p:nvGrpSpPr>
            <p:grpSpPr bwMode="auto">
              <a:xfrm>
                <a:off x="96" y="192"/>
                <a:ext cx="42" cy="6261"/>
                <a:chOff x="1248" y="816"/>
                <a:chExt cx="28" cy="3602"/>
              </a:xfrm>
            </p:grpSpPr>
            <p:sp>
              <p:nvSpPr>
                <p:cNvPr id="26" name="Line 4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3" cy="3602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" name="Line 5"/>
                <p:cNvSpPr>
                  <a:spLocks noChangeShapeType="1"/>
                </p:cNvSpPr>
                <p:nvPr/>
              </p:nvSpPr>
              <p:spPr bwMode="auto">
                <a:xfrm>
                  <a:off x="1264" y="843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" name="Line 6"/>
                <p:cNvSpPr>
                  <a:spLocks noChangeShapeType="1"/>
                </p:cNvSpPr>
                <p:nvPr/>
              </p:nvSpPr>
              <p:spPr bwMode="auto">
                <a:xfrm>
                  <a:off x="1276" y="829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2" name="Group 8"/>
              <p:cNvGrpSpPr>
                <a:grpSpLocks/>
              </p:cNvGrpSpPr>
              <p:nvPr/>
            </p:nvGrpSpPr>
            <p:grpSpPr bwMode="auto">
              <a:xfrm rot="16200000" flipH="1">
                <a:off x="2320" y="-2040"/>
                <a:ext cx="48" cy="4512"/>
                <a:chOff x="1248" y="816"/>
                <a:chExt cx="32" cy="2016"/>
              </a:xfrm>
            </p:grpSpPr>
            <p:sp>
              <p:nvSpPr>
                <p:cNvPr id="23" name="Line 9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" name="Line 10"/>
                <p:cNvSpPr>
                  <a:spLocks noChangeShapeType="1"/>
                </p:cNvSpPr>
                <p:nvPr/>
              </p:nvSpPr>
              <p:spPr bwMode="auto">
                <a:xfrm>
                  <a:off x="1264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" name="Line 11"/>
                <p:cNvSpPr>
                  <a:spLocks noChangeShapeType="1"/>
                </p:cNvSpPr>
                <p:nvPr/>
              </p:nvSpPr>
              <p:spPr bwMode="auto">
                <a:xfrm>
                  <a:off x="1280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" name="Group 13"/>
            <p:cNvGrpSpPr>
              <a:grpSpLocks/>
            </p:cNvGrpSpPr>
            <p:nvPr/>
          </p:nvGrpSpPr>
          <p:grpSpPr bwMode="auto">
            <a:xfrm rot="10800000">
              <a:off x="150813" y="268288"/>
              <a:ext cx="8921750" cy="6553200"/>
              <a:chOff x="36" y="156"/>
              <a:chExt cx="4565" cy="3540"/>
            </a:xfrm>
          </p:grpSpPr>
          <p:grpSp>
            <p:nvGrpSpPr>
              <p:cNvPr id="13" name="Group 14"/>
              <p:cNvGrpSpPr>
                <a:grpSpLocks/>
              </p:cNvGrpSpPr>
              <p:nvPr/>
            </p:nvGrpSpPr>
            <p:grpSpPr bwMode="auto">
              <a:xfrm>
                <a:off x="36" y="192"/>
                <a:ext cx="39" cy="3504"/>
                <a:chOff x="1208" y="816"/>
                <a:chExt cx="26" cy="2016"/>
              </a:xfrm>
            </p:grpSpPr>
            <p:sp>
              <p:nvSpPr>
                <p:cNvPr id="18" name="Line 15"/>
                <p:cNvSpPr>
                  <a:spLocks noChangeShapeType="1"/>
                </p:cNvSpPr>
                <p:nvPr/>
              </p:nvSpPr>
              <p:spPr bwMode="auto">
                <a:xfrm>
                  <a:off x="120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" name="Line 16"/>
                <p:cNvSpPr>
                  <a:spLocks noChangeShapeType="1"/>
                </p:cNvSpPr>
                <p:nvPr/>
              </p:nvSpPr>
              <p:spPr bwMode="auto">
                <a:xfrm>
                  <a:off x="1222" y="865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" name="Line 17"/>
                <p:cNvSpPr>
                  <a:spLocks noChangeShapeType="1"/>
                </p:cNvSpPr>
                <p:nvPr/>
              </p:nvSpPr>
              <p:spPr bwMode="auto">
                <a:xfrm>
                  <a:off x="1234" y="890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4" name="Group 18"/>
              <p:cNvGrpSpPr>
                <a:grpSpLocks/>
              </p:cNvGrpSpPr>
              <p:nvPr/>
            </p:nvGrpSpPr>
            <p:grpSpPr bwMode="auto">
              <a:xfrm rot="16200000" flipH="1">
                <a:off x="2324" y="-2079"/>
                <a:ext cx="42" cy="4512"/>
                <a:chOff x="1224" y="816"/>
                <a:chExt cx="28" cy="2016"/>
              </a:xfrm>
            </p:grpSpPr>
            <p:sp>
              <p:nvSpPr>
                <p:cNvPr id="15" name="Line 19"/>
                <p:cNvSpPr>
                  <a:spLocks noChangeShapeType="1"/>
                </p:cNvSpPr>
                <p:nvPr/>
              </p:nvSpPr>
              <p:spPr bwMode="auto">
                <a:xfrm>
                  <a:off x="1224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" name="Line 20"/>
                <p:cNvSpPr>
                  <a:spLocks noChangeShapeType="1"/>
                </p:cNvSpPr>
                <p:nvPr/>
              </p:nvSpPr>
              <p:spPr bwMode="auto">
                <a:xfrm>
                  <a:off x="1236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" name="Line 21"/>
                <p:cNvSpPr>
                  <a:spLocks noChangeShapeType="1"/>
                </p:cNvSpPr>
                <p:nvPr/>
              </p:nvSpPr>
              <p:spPr bwMode="auto">
                <a:xfrm>
                  <a:off x="1252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pic>
          <p:nvPicPr>
            <p:cNvPr id="10" name="Picture 293" descr="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3" y="6553200"/>
              <a:ext cx="261937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14" descr="blumen-pflanzen042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443913" y="6191250"/>
              <a:ext cx="782637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 descr="36_2_25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5225" y="3175"/>
              <a:ext cx="363538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962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9F8F-B984-4BE4-982A-BC36883A4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5C37-8103-42F1-B0DA-EAF1C1B610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9F8F-B984-4BE4-982A-BC36883A4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5C37-8103-42F1-B0DA-EAF1C1B610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98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9F8F-B984-4BE4-982A-BC36883A4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5C37-8103-42F1-B0DA-EAF1C1B610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2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902D03-C62D-49DE-87D7-10EB7546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5CB0F02-6E42-4829-8BF0-540C1DA4A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4AE3843-87EC-4027-9AD7-149719DB7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68C0BDE-0C18-4007-AC7C-EF3E665DB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35670DF-A394-46A4-A981-1516F5AB1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C43D95A-7ECD-4460-A322-AC0E69C8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20/02/2020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813A6DE-0B47-4EC4-97EA-3289A8D0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3256A31-07A4-4DEE-AE30-242FD047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6214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9F8F-B984-4BE4-982A-BC36883A4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5C37-8103-42F1-B0DA-EAF1C1B610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58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9F8F-B984-4BE4-982A-BC36883A4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5C37-8103-42F1-B0DA-EAF1C1B610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74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9F8F-B984-4BE4-982A-BC36883A4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5C37-8103-42F1-B0DA-EAF1C1B610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33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9F8F-B984-4BE4-982A-BC36883A4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5C37-8103-42F1-B0DA-EAF1C1B610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95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9F8F-B984-4BE4-982A-BC36883A4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5C37-8103-42F1-B0DA-EAF1C1B610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9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9F8F-B984-4BE4-982A-BC36883A4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5C37-8103-42F1-B0DA-EAF1C1B610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00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9F8F-B984-4BE4-982A-BC36883A4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5C37-8103-42F1-B0DA-EAF1C1B610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9F8F-B984-4BE4-982A-BC36883A4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5C37-8103-42F1-B0DA-EAF1C1B610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1"/>
          <p:cNvGrpSpPr>
            <a:grpSpLocks/>
          </p:cNvGrpSpPr>
          <p:nvPr userDrawn="1"/>
        </p:nvGrpSpPr>
        <p:grpSpPr bwMode="auto">
          <a:xfrm>
            <a:off x="35984" y="3176"/>
            <a:ext cx="12266083" cy="6911975"/>
            <a:chOff x="26988" y="3175"/>
            <a:chExt cx="9199562" cy="6911975"/>
          </a:xfrm>
        </p:grpSpPr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26988" y="38100"/>
              <a:ext cx="8686800" cy="6378575"/>
              <a:chOff x="88" y="192"/>
              <a:chExt cx="4512" cy="6261"/>
            </a:xfrm>
          </p:grpSpPr>
          <p:grpSp>
            <p:nvGrpSpPr>
              <p:cNvPr id="21" name="Group 7"/>
              <p:cNvGrpSpPr>
                <a:grpSpLocks/>
              </p:cNvGrpSpPr>
              <p:nvPr/>
            </p:nvGrpSpPr>
            <p:grpSpPr bwMode="auto">
              <a:xfrm>
                <a:off x="96" y="192"/>
                <a:ext cx="42" cy="6261"/>
                <a:chOff x="1248" y="816"/>
                <a:chExt cx="28" cy="3602"/>
              </a:xfrm>
            </p:grpSpPr>
            <p:sp>
              <p:nvSpPr>
                <p:cNvPr id="26" name="Line 4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3" cy="3602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" name="Line 5"/>
                <p:cNvSpPr>
                  <a:spLocks noChangeShapeType="1"/>
                </p:cNvSpPr>
                <p:nvPr/>
              </p:nvSpPr>
              <p:spPr bwMode="auto">
                <a:xfrm>
                  <a:off x="1264" y="843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" name="Line 6"/>
                <p:cNvSpPr>
                  <a:spLocks noChangeShapeType="1"/>
                </p:cNvSpPr>
                <p:nvPr/>
              </p:nvSpPr>
              <p:spPr bwMode="auto">
                <a:xfrm>
                  <a:off x="1276" y="829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2" name="Group 8"/>
              <p:cNvGrpSpPr>
                <a:grpSpLocks/>
              </p:cNvGrpSpPr>
              <p:nvPr/>
            </p:nvGrpSpPr>
            <p:grpSpPr bwMode="auto">
              <a:xfrm rot="16200000" flipH="1">
                <a:off x="2320" y="-2040"/>
                <a:ext cx="48" cy="4512"/>
                <a:chOff x="1248" y="816"/>
                <a:chExt cx="32" cy="2016"/>
              </a:xfrm>
            </p:grpSpPr>
            <p:sp>
              <p:nvSpPr>
                <p:cNvPr id="23" name="Line 9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" name="Line 10"/>
                <p:cNvSpPr>
                  <a:spLocks noChangeShapeType="1"/>
                </p:cNvSpPr>
                <p:nvPr/>
              </p:nvSpPr>
              <p:spPr bwMode="auto">
                <a:xfrm>
                  <a:off x="1264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" name="Line 11"/>
                <p:cNvSpPr>
                  <a:spLocks noChangeShapeType="1"/>
                </p:cNvSpPr>
                <p:nvPr/>
              </p:nvSpPr>
              <p:spPr bwMode="auto">
                <a:xfrm>
                  <a:off x="1280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" name="Group 13"/>
            <p:cNvGrpSpPr>
              <a:grpSpLocks/>
            </p:cNvGrpSpPr>
            <p:nvPr/>
          </p:nvGrpSpPr>
          <p:grpSpPr bwMode="auto">
            <a:xfrm rot="10800000">
              <a:off x="150813" y="268288"/>
              <a:ext cx="8921750" cy="6553200"/>
              <a:chOff x="36" y="156"/>
              <a:chExt cx="4565" cy="3540"/>
            </a:xfrm>
          </p:grpSpPr>
          <p:grpSp>
            <p:nvGrpSpPr>
              <p:cNvPr id="13" name="Group 14"/>
              <p:cNvGrpSpPr>
                <a:grpSpLocks/>
              </p:cNvGrpSpPr>
              <p:nvPr/>
            </p:nvGrpSpPr>
            <p:grpSpPr bwMode="auto">
              <a:xfrm>
                <a:off x="36" y="192"/>
                <a:ext cx="39" cy="3504"/>
                <a:chOff x="1208" y="816"/>
                <a:chExt cx="26" cy="2016"/>
              </a:xfrm>
            </p:grpSpPr>
            <p:sp>
              <p:nvSpPr>
                <p:cNvPr id="18" name="Line 15"/>
                <p:cNvSpPr>
                  <a:spLocks noChangeShapeType="1"/>
                </p:cNvSpPr>
                <p:nvPr/>
              </p:nvSpPr>
              <p:spPr bwMode="auto">
                <a:xfrm>
                  <a:off x="120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" name="Line 16"/>
                <p:cNvSpPr>
                  <a:spLocks noChangeShapeType="1"/>
                </p:cNvSpPr>
                <p:nvPr/>
              </p:nvSpPr>
              <p:spPr bwMode="auto">
                <a:xfrm>
                  <a:off x="1222" y="865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" name="Line 17"/>
                <p:cNvSpPr>
                  <a:spLocks noChangeShapeType="1"/>
                </p:cNvSpPr>
                <p:nvPr/>
              </p:nvSpPr>
              <p:spPr bwMode="auto">
                <a:xfrm>
                  <a:off x="1234" y="890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4" name="Group 18"/>
              <p:cNvGrpSpPr>
                <a:grpSpLocks/>
              </p:cNvGrpSpPr>
              <p:nvPr/>
            </p:nvGrpSpPr>
            <p:grpSpPr bwMode="auto">
              <a:xfrm rot="16200000" flipH="1">
                <a:off x="2324" y="-2079"/>
                <a:ext cx="42" cy="4512"/>
                <a:chOff x="1224" y="816"/>
                <a:chExt cx="28" cy="2016"/>
              </a:xfrm>
            </p:grpSpPr>
            <p:sp>
              <p:nvSpPr>
                <p:cNvPr id="15" name="Line 19"/>
                <p:cNvSpPr>
                  <a:spLocks noChangeShapeType="1"/>
                </p:cNvSpPr>
                <p:nvPr/>
              </p:nvSpPr>
              <p:spPr bwMode="auto">
                <a:xfrm>
                  <a:off x="1224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" name="Line 20"/>
                <p:cNvSpPr>
                  <a:spLocks noChangeShapeType="1"/>
                </p:cNvSpPr>
                <p:nvPr/>
              </p:nvSpPr>
              <p:spPr bwMode="auto">
                <a:xfrm>
                  <a:off x="1236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" name="Line 21"/>
                <p:cNvSpPr>
                  <a:spLocks noChangeShapeType="1"/>
                </p:cNvSpPr>
                <p:nvPr/>
              </p:nvSpPr>
              <p:spPr bwMode="auto">
                <a:xfrm>
                  <a:off x="1252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pic>
          <p:nvPicPr>
            <p:cNvPr id="10" name="Picture 293" descr="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3" y="6553200"/>
              <a:ext cx="261937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14" descr="blumen-pflanzen042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443913" y="6191250"/>
              <a:ext cx="782637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 descr="36_2_25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5225" y="3175"/>
              <a:ext cx="363538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0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9F8F-B984-4BE4-982A-BC36883A4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5C37-8103-42F1-B0DA-EAF1C1B610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49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9F8F-B984-4BE4-982A-BC36883A4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5C37-8103-42F1-B0DA-EAF1C1B610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77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4A49AE-C3E5-42E3-BC48-9DB0A02A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A285538-0E52-4F49-9013-D62F8949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20/02/2020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0C8949A-7B29-4717-BB3A-9FB140DF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7FBA2FE-C467-4D36-8950-90A96518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68678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9F8F-B984-4BE4-982A-BC36883A4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5C37-8103-42F1-B0DA-EAF1C1B610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41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9F8F-B984-4BE4-982A-BC36883A4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5C37-8103-42F1-B0DA-EAF1C1B610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0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9F8F-B984-4BE4-982A-BC36883A4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5C37-8103-42F1-B0DA-EAF1C1B610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91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9F8F-B984-4BE4-982A-BC36883A4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5C37-8103-42F1-B0DA-EAF1C1B610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8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9F8F-B984-4BE4-982A-BC36883A4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5C37-8103-42F1-B0DA-EAF1C1B610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6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9F8F-B984-4BE4-982A-BC36883A4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5C37-8103-42F1-B0DA-EAF1C1B610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4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9F8F-B984-4BE4-982A-BC36883A4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5C37-8103-42F1-B0DA-EAF1C1B610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8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9F8F-B984-4BE4-982A-BC36883A4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5C37-8103-42F1-B0DA-EAF1C1B610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05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5F666C-549A-4144-BE9D-24525954F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BD9DE4C-036E-4E91-B19E-9B62695B9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47A7CDF-72C4-4519-A427-96E5F517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18EBA2-1C9B-4498-8DA9-08CBE3D4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B27A8F-BB3F-458B-8337-9A7C340F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929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2105AC-0EEE-4CFD-A71A-3B3B46B8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248B2F-D243-4129-BA34-69CF15449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95C62E0-9CD9-49B6-96C2-1DD70329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F5D981-CC4D-4FAA-B250-24AE7A1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16043C-4650-462D-A891-D269447E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80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BA131EB-0FA3-485C-B264-6D1D55D3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20/02/2020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EF8E50C-0112-4779-8E51-BEECDAA9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C49CAED-8AAB-41FB-BF65-99CDEE1A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0030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D0A10A-28CD-4427-9D29-C8D9D1A9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7F6722-5CA1-42F5-B63E-BCD70E878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8634E12-F3C5-41A9-A2AB-C59C880D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D062CF-29E0-45C5-82B6-0C6C8DB5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07DCAD3-C8EA-4942-943F-C7F83D83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518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6D3D45-7C80-464F-A924-F5C2F44A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6C8D3A-B938-4AC8-B902-2B1F0DD1A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F7053E4-475F-4DE4-AA8A-85AB5C118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20B1A12-EA60-4682-A2B8-6B4534A2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75DB90E-BCC7-4F1F-A3CB-FDB4838F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D6E8246-6931-4B65-B556-4CA6C6D7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866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902D03-C62D-49DE-87D7-10EB7546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5CB0F02-6E42-4829-8BF0-540C1DA4A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4AE3843-87EC-4027-9AD7-149719DB7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68C0BDE-0C18-4007-AC7C-EF3E665DB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35670DF-A394-46A4-A981-1516F5AB1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C43D95A-7ECD-4460-A322-AC0E69C8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813A6DE-0B47-4EC4-97EA-3289A8D0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3256A31-07A4-4DEE-AE30-242FD047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681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4A49AE-C3E5-42E3-BC48-9DB0A02A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A285538-0E52-4F49-9013-D62F8949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0C8949A-7B29-4717-BB3A-9FB140DF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7FBA2FE-C467-4D36-8950-90A96518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926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BA131EB-0FA3-485C-B264-6D1D55D3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EF8E50C-0112-4779-8E51-BEECDAA9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C49CAED-8AAB-41FB-BF65-99CDEE1A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715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1AFA87-4533-47DA-B3E8-FB7B575E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6F9327-50B3-4140-8BAC-1F54DEB34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2B052B-BFCF-438E-AA2A-DC4567CBB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77387B2-6EFA-4783-B562-FC483649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B4FDD7-16D2-4C96-9A80-54E5DD42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D1DA189-ADE9-463A-A71F-FAD1A497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5563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5C94CE-51CE-4682-BE38-4515B04D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498EFBA-E59B-4713-AFF2-5FCFFC6B7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FE8877E-2D4E-4DC2-A24D-616D88421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D6C14C4-3629-44D3-8659-81DD22EC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3AB87F7-A4E4-4CEB-A4F1-44385C5D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64BDC58-5589-42DF-801A-63C12CD6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243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674220-9A3A-43A2-BB98-D0115C21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D1291AE-DB74-422B-B293-0F36911FF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30FE65-319D-4E6E-A9F0-D524A865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563D86-EAA5-4A5D-B11B-2D97DDFD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D7C6E1-F1A4-4822-B7C0-76A6E5D6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571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9C65148-1522-4572-BE02-6FD3C9CBF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4ED0ED9-5F1D-4943-A83D-17D729B9C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9ED8EE-862F-4674-A1DF-23E9F44F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329616-9A1E-4696-9D93-603C4D39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1EDE9F-CDBA-4022-B648-803821D9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9044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1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1AFA87-4533-47DA-B3E8-FB7B575E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6F9327-50B3-4140-8BAC-1F54DEB34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2B052B-BFCF-438E-AA2A-DC4567CBB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77387B2-6EFA-4783-B562-FC483649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20/02/2020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B4FDD7-16D2-4C96-9A80-54E5DD42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D1DA189-ADE9-463A-A71F-FAD1A497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59045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5F666C-549A-4144-BE9D-24525954F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BD9DE4C-036E-4E91-B19E-9B62695B9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47A7CDF-72C4-4519-A427-96E5F517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18EBA2-1C9B-4498-8DA9-08CBE3D4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B27A8F-BB3F-458B-8337-9A7C340F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5483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2105AC-0EEE-4CFD-A71A-3B3B46B8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248B2F-D243-4129-BA34-69CF15449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95C62E0-9CD9-49B6-96C2-1DD70329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F5D981-CC4D-4FAA-B250-24AE7A1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16043C-4650-462D-A891-D269447E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079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D0A10A-28CD-4427-9D29-C8D9D1A9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7F6722-5CA1-42F5-B63E-BCD70E878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8634E12-F3C5-41A9-A2AB-C59C880D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D062CF-29E0-45C5-82B6-0C6C8DB5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07DCAD3-C8EA-4942-943F-C7F83D83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3946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6D3D45-7C80-464F-A924-F5C2F44A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6C8D3A-B938-4AC8-B902-2B1F0DD1A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F7053E4-475F-4DE4-AA8A-85AB5C118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20B1A12-EA60-4682-A2B8-6B4534A2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75DB90E-BCC7-4F1F-A3CB-FDB4838F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D6E8246-6931-4B65-B556-4CA6C6D7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6619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902D03-C62D-49DE-87D7-10EB7546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5CB0F02-6E42-4829-8BF0-540C1DA4A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4AE3843-87EC-4027-9AD7-149719DB7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68C0BDE-0C18-4007-AC7C-EF3E665DB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35670DF-A394-46A4-A981-1516F5AB1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C43D95A-7ECD-4460-A322-AC0E69C8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813A6DE-0B47-4EC4-97EA-3289A8D0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3256A31-07A4-4DEE-AE30-242FD047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092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4A49AE-C3E5-42E3-BC48-9DB0A02A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A285538-0E52-4F49-9013-D62F8949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0C8949A-7B29-4717-BB3A-9FB140DF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7FBA2FE-C467-4D36-8950-90A96518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613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BA131EB-0FA3-485C-B264-6D1D55D3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EF8E50C-0112-4779-8E51-BEECDAA9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C49CAED-8AAB-41FB-BF65-99CDEE1A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4685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1AFA87-4533-47DA-B3E8-FB7B575E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6F9327-50B3-4140-8BAC-1F54DEB34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2B052B-BFCF-438E-AA2A-DC4567CBB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77387B2-6EFA-4783-B562-FC483649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B4FDD7-16D2-4C96-9A80-54E5DD42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D1DA189-ADE9-463A-A71F-FAD1A497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969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5C94CE-51CE-4682-BE38-4515B04D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498EFBA-E59B-4713-AFF2-5FCFFC6B7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FE8877E-2D4E-4DC2-A24D-616D88421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D6C14C4-3629-44D3-8659-81DD22EC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3AB87F7-A4E4-4CEB-A4F1-44385C5D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64BDC58-5589-42DF-801A-63C12CD6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8891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674220-9A3A-43A2-BB98-D0115C21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D1291AE-DB74-422B-B293-0F36911FF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30FE65-319D-4E6E-A9F0-D524A865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563D86-EAA5-4A5D-B11B-2D97DDFD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D7C6E1-F1A4-4822-B7C0-76A6E5D6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496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5C94CE-51CE-4682-BE38-4515B04D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498EFBA-E59B-4713-AFF2-5FCFFC6B7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FE8877E-2D4E-4DC2-A24D-616D88421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D6C14C4-3629-44D3-8659-81DD22EC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20/02/2020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3AB87F7-A4E4-4CEB-A4F1-44385C5D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64BDC58-5589-42DF-801A-63C12CD6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7769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9C65148-1522-4572-BE02-6FD3C9CBF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4ED0ED9-5F1D-4943-A83D-17D729B9C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9ED8EE-862F-4674-A1DF-23E9F44F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329616-9A1E-4696-9D93-603C4D39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1EDE9F-CDBA-4022-B648-803821D9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3449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5214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9F8F-B984-4BE4-982A-BC36883A4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5C37-8103-42F1-B0DA-EAF1C1B610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1"/>
          <p:cNvGrpSpPr>
            <a:grpSpLocks/>
          </p:cNvGrpSpPr>
          <p:nvPr userDrawn="1"/>
        </p:nvGrpSpPr>
        <p:grpSpPr bwMode="auto">
          <a:xfrm>
            <a:off x="35984" y="3176"/>
            <a:ext cx="12266083" cy="6911975"/>
            <a:chOff x="26988" y="3175"/>
            <a:chExt cx="9199562" cy="6911975"/>
          </a:xfrm>
        </p:grpSpPr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26988" y="38100"/>
              <a:ext cx="8686800" cy="6378575"/>
              <a:chOff x="88" y="192"/>
              <a:chExt cx="4512" cy="6261"/>
            </a:xfrm>
          </p:grpSpPr>
          <p:grpSp>
            <p:nvGrpSpPr>
              <p:cNvPr id="21" name="Group 7"/>
              <p:cNvGrpSpPr>
                <a:grpSpLocks/>
              </p:cNvGrpSpPr>
              <p:nvPr/>
            </p:nvGrpSpPr>
            <p:grpSpPr bwMode="auto">
              <a:xfrm>
                <a:off x="96" y="192"/>
                <a:ext cx="42" cy="6261"/>
                <a:chOff x="1248" y="816"/>
                <a:chExt cx="28" cy="3602"/>
              </a:xfrm>
            </p:grpSpPr>
            <p:sp>
              <p:nvSpPr>
                <p:cNvPr id="26" name="Line 4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3" cy="3602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" name="Line 5"/>
                <p:cNvSpPr>
                  <a:spLocks noChangeShapeType="1"/>
                </p:cNvSpPr>
                <p:nvPr/>
              </p:nvSpPr>
              <p:spPr bwMode="auto">
                <a:xfrm>
                  <a:off x="1264" y="843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" name="Line 6"/>
                <p:cNvSpPr>
                  <a:spLocks noChangeShapeType="1"/>
                </p:cNvSpPr>
                <p:nvPr/>
              </p:nvSpPr>
              <p:spPr bwMode="auto">
                <a:xfrm>
                  <a:off x="1276" y="829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2" name="Group 8"/>
              <p:cNvGrpSpPr>
                <a:grpSpLocks/>
              </p:cNvGrpSpPr>
              <p:nvPr/>
            </p:nvGrpSpPr>
            <p:grpSpPr bwMode="auto">
              <a:xfrm rot="16200000" flipH="1">
                <a:off x="2320" y="-2040"/>
                <a:ext cx="48" cy="4512"/>
                <a:chOff x="1248" y="816"/>
                <a:chExt cx="32" cy="2016"/>
              </a:xfrm>
            </p:grpSpPr>
            <p:sp>
              <p:nvSpPr>
                <p:cNvPr id="23" name="Line 9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" name="Line 10"/>
                <p:cNvSpPr>
                  <a:spLocks noChangeShapeType="1"/>
                </p:cNvSpPr>
                <p:nvPr/>
              </p:nvSpPr>
              <p:spPr bwMode="auto">
                <a:xfrm>
                  <a:off x="1264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" name="Line 11"/>
                <p:cNvSpPr>
                  <a:spLocks noChangeShapeType="1"/>
                </p:cNvSpPr>
                <p:nvPr/>
              </p:nvSpPr>
              <p:spPr bwMode="auto">
                <a:xfrm>
                  <a:off x="1280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" name="Group 13"/>
            <p:cNvGrpSpPr>
              <a:grpSpLocks/>
            </p:cNvGrpSpPr>
            <p:nvPr/>
          </p:nvGrpSpPr>
          <p:grpSpPr bwMode="auto">
            <a:xfrm rot="10800000">
              <a:off x="150813" y="268288"/>
              <a:ext cx="8921750" cy="6553200"/>
              <a:chOff x="36" y="156"/>
              <a:chExt cx="4565" cy="3540"/>
            </a:xfrm>
          </p:grpSpPr>
          <p:grpSp>
            <p:nvGrpSpPr>
              <p:cNvPr id="13" name="Group 14"/>
              <p:cNvGrpSpPr>
                <a:grpSpLocks/>
              </p:cNvGrpSpPr>
              <p:nvPr/>
            </p:nvGrpSpPr>
            <p:grpSpPr bwMode="auto">
              <a:xfrm>
                <a:off x="36" y="192"/>
                <a:ext cx="39" cy="3504"/>
                <a:chOff x="1208" y="816"/>
                <a:chExt cx="26" cy="2016"/>
              </a:xfrm>
            </p:grpSpPr>
            <p:sp>
              <p:nvSpPr>
                <p:cNvPr id="18" name="Line 15"/>
                <p:cNvSpPr>
                  <a:spLocks noChangeShapeType="1"/>
                </p:cNvSpPr>
                <p:nvPr/>
              </p:nvSpPr>
              <p:spPr bwMode="auto">
                <a:xfrm>
                  <a:off x="120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" name="Line 16"/>
                <p:cNvSpPr>
                  <a:spLocks noChangeShapeType="1"/>
                </p:cNvSpPr>
                <p:nvPr/>
              </p:nvSpPr>
              <p:spPr bwMode="auto">
                <a:xfrm>
                  <a:off x="1222" y="865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" name="Line 17"/>
                <p:cNvSpPr>
                  <a:spLocks noChangeShapeType="1"/>
                </p:cNvSpPr>
                <p:nvPr/>
              </p:nvSpPr>
              <p:spPr bwMode="auto">
                <a:xfrm>
                  <a:off x="1234" y="890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4" name="Group 18"/>
              <p:cNvGrpSpPr>
                <a:grpSpLocks/>
              </p:cNvGrpSpPr>
              <p:nvPr/>
            </p:nvGrpSpPr>
            <p:grpSpPr bwMode="auto">
              <a:xfrm rot="16200000" flipH="1">
                <a:off x="2324" y="-2079"/>
                <a:ext cx="42" cy="4512"/>
                <a:chOff x="1224" y="816"/>
                <a:chExt cx="28" cy="2016"/>
              </a:xfrm>
            </p:grpSpPr>
            <p:sp>
              <p:nvSpPr>
                <p:cNvPr id="15" name="Line 19"/>
                <p:cNvSpPr>
                  <a:spLocks noChangeShapeType="1"/>
                </p:cNvSpPr>
                <p:nvPr/>
              </p:nvSpPr>
              <p:spPr bwMode="auto">
                <a:xfrm>
                  <a:off x="1224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" name="Line 20"/>
                <p:cNvSpPr>
                  <a:spLocks noChangeShapeType="1"/>
                </p:cNvSpPr>
                <p:nvPr/>
              </p:nvSpPr>
              <p:spPr bwMode="auto">
                <a:xfrm>
                  <a:off x="1236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" name="Line 21"/>
                <p:cNvSpPr>
                  <a:spLocks noChangeShapeType="1"/>
                </p:cNvSpPr>
                <p:nvPr/>
              </p:nvSpPr>
              <p:spPr bwMode="auto">
                <a:xfrm>
                  <a:off x="1252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pic>
          <p:nvPicPr>
            <p:cNvPr id="10" name="Picture 293" descr="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3" y="6553200"/>
              <a:ext cx="261937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14" descr="blumen-pflanzen042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443913" y="6191250"/>
              <a:ext cx="782637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 descr="36_2_25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5225" y="3175"/>
              <a:ext cx="363538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7288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9F8F-B984-4BE4-982A-BC36883A4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5C37-8103-42F1-B0DA-EAF1C1B610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97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9F8F-B984-4BE4-982A-BC36883A4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5C37-8103-42F1-B0DA-EAF1C1B610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1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9F8F-B984-4BE4-982A-BC36883A4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5C37-8103-42F1-B0DA-EAF1C1B610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83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9F8F-B984-4BE4-982A-BC36883A4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5C37-8103-42F1-B0DA-EAF1C1B610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42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9F8F-B984-4BE4-982A-BC36883A4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5C37-8103-42F1-B0DA-EAF1C1B610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9F8F-B984-4BE4-982A-BC36883A4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5C37-8103-42F1-B0DA-EAF1C1B610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6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9F8F-B984-4BE4-982A-BC36883A4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5C37-8103-42F1-B0DA-EAF1C1B610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22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gi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gi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2.gi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EE38435-ADED-492E-A651-B04F5D9F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 vert="horz" lIns="91428" tIns="45718" rIns="91428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AE76F3-542C-4571-B179-687889A3A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11937"/>
            <a:ext cx="10515600" cy="5165027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C3AB9A-AE12-4952-B5DB-C10975A44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74A9C-1B12-4F59-AD8D-A4633FFB0FF2}" type="datetimeFigureOut">
              <a:rPr lang="vi-VN" smtClean="0"/>
              <a:t>20/02/2020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C4B960-75A7-44A3-B815-12624C52D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9F35B3-98DD-4C40-BBF6-FAE4AFA39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395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3" y="365125"/>
            <a:ext cx="10515600" cy="1325563"/>
          </a:xfrm>
          <a:prstGeom prst="rect">
            <a:avLst/>
          </a:prstGeom>
        </p:spPr>
        <p:txBody>
          <a:bodyPr vert="horz" lIns="121906" tIns="60953" rIns="121906" bIns="609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9"/>
          </a:xfrm>
          <a:prstGeom prst="rect">
            <a:avLst/>
          </a:prstGeom>
        </p:spPr>
        <p:txBody>
          <a:bodyPr vert="horz" lIns="121906" tIns="60953" rIns="121906" bIns="609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5" y="6356352"/>
            <a:ext cx="2743201" cy="365125"/>
          </a:xfrm>
          <a:prstGeom prst="rect">
            <a:avLst/>
          </a:prstGeom>
        </p:spPr>
        <p:txBody>
          <a:bodyPr vert="horz" lIns="121906" tIns="60953" rIns="121906" bIns="6095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6BBE2C45-0CD5-4D09-903C-8C0FECFBD6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286"/>
              <a:t>20/02/2020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3" y="6356352"/>
            <a:ext cx="4114800" cy="365125"/>
          </a:xfrm>
          <a:prstGeom prst="rect">
            <a:avLst/>
          </a:prstGeom>
        </p:spPr>
        <p:txBody>
          <a:bodyPr vert="horz" lIns="121906" tIns="60953" rIns="121906" bIns="6095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6" y="6356352"/>
            <a:ext cx="2743201" cy="365125"/>
          </a:xfrm>
          <a:prstGeom prst="rect">
            <a:avLst/>
          </a:prstGeom>
        </p:spPr>
        <p:txBody>
          <a:bodyPr vert="horz" lIns="121906" tIns="60953" rIns="121906" bIns="6095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B3C35566-BA0B-4431-96AB-86901DCDCC5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28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8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l" defTabSz="91428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3" y="365125"/>
            <a:ext cx="10515600" cy="1325563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9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199" y="6356351"/>
            <a:ext cx="2743201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BBE2C45-0CD5-4D09-903C-8C0FECFBD6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20/02/2020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1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B3C35566-BA0B-4431-96AB-86901DCDCC5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39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0C389F8F-B984-4BE4-982A-BC36883A4F1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2/20/2020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A6C55C37-8103-42F1-B0DA-EAF1C1B6106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1"/>
          <p:cNvGrpSpPr>
            <a:grpSpLocks/>
          </p:cNvGrpSpPr>
          <p:nvPr userDrawn="1"/>
        </p:nvGrpSpPr>
        <p:grpSpPr bwMode="auto">
          <a:xfrm>
            <a:off x="35984" y="3176"/>
            <a:ext cx="12266083" cy="6911975"/>
            <a:chOff x="26988" y="3175"/>
            <a:chExt cx="9199562" cy="6911975"/>
          </a:xfrm>
        </p:grpSpPr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26988" y="38100"/>
              <a:ext cx="8686800" cy="6378575"/>
              <a:chOff x="88" y="192"/>
              <a:chExt cx="4512" cy="6261"/>
            </a:xfrm>
          </p:grpSpPr>
          <p:grpSp>
            <p:nvGrpSpPr>
              <p:cNvPr id="21" name="Group 7"/>
              <p:cNvGrpSpPr>
                <a:grpSpLocks/>
              </p:cNvGrpSpPr>
              <p:nvPr/>
            </p:nvGrpSpPr>
            <p:grpSpPr bwMode="auto">
              <a:xfrm>
                <a:off x="96" y="192"/>
                <a:ext cx="42" cy="6261"/>
                <a:chOff x="1248" y="816"/>
                <a:chExt cx="28" cy="3602"/>
              </a:xfrm>
            </p:grpSpPr>
            <p:sp>
              <p:nvSpPr>
                <p:cNvPr id="26" name="Line 4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3" cy="3602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" name="Line 5"/>
                <p:cNvSpPr>
                  <a:spLocks noChangeShapeType="1"/>
                </p:cNvSpPr>
                <p:nvPr/>
              </p:nvSpPr>
              <p:spPr bwMode="auto">
                <a:xfrm>
                  <a:off x="1264" y="843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" name="Line 6"/>
                <p:cNvSpPr>
                  <a:spLocks noChangeShapeType="1"/>
                </p:cNvSpPr>
                <p:nvPr/>
              </p:nvSpPr>
              <p:spPr bwMode="auto">
                <a:xfrm>
                  <a:off x="1276" y="829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2" name="Group 8"/>
              <p:cNvGrpSpPr>
                <a:grpSpLocks/>
              </p:cNvGrpSpPr>
              <p:nvPr/>
            </p:nvGrpSpPr>
            <p:grpSpPr bwMode="auto">
              <a:xfrm rot="16200000" flipH="1">
                <a:off x="2320" y="-2040"/>
                <a:ext cx="48" cy="4512"/>
                <a:chOff x="1248" y="816"/>
                <a:chExt cx="32" cy="2016"/>
              </a:xfrm>
            </p:grpSpPr>
            <p:sp>
              <p:nvSpPr>
                <p:cNvPr id="23" name="Line 9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" name="Line 10"/>
                <p:cNvSpPr>
                  <a:spLocks noChangeShapeType="1"/>
                </p:cNvSpPr>
                <p:nvPr/>
              </p:nvSpPr>
              <p:spPr bwMode="auto">
                <a:xfrm>
                  <a:off x="1264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" name="Line 11"/>
                <p:cNvSpPr>
                  <a:spLocks noChangeShapeType="1"/>
                </p:cNvSpPr>
                <p:nvPr/>
              </p:nvSpPr>
              <p:spPr bwMode="auto">
                <a:xfrm>
                  <a:off x="1280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" name="Group 13"/>
            <p:cNvGrpSpPr>
              <a:grpSpLocks/>
            </p:cNvGrpSpPr>
            <p:nvPr/>
          </p:nvGrpSpPr>
          <p:grpSpPr bwMode="auto">
            <a:xfrm rot="10800000">
              <a:off x="150813" y="268288"/>
              <a:ext cx="8921750" cy="6553200"/>
              <a:chOff x="36" y="156"/>
              <a:chExt cx="4565" cy="3540"/>
            </a:xfrm>
          </p:grpSpPr>
          <p:grpSp>
            <p:nvGrpSpPr>
              <p:cNvPr id="13" name="Group 14"/>
              <p:cNvGrpSpPr>
                <a:grpSpLocks/>
              </p:cNvGrpSpPr>
              <p:nvPr/>
            </p:nvGrpSpPr>
            <p:grpSpPr bwMode="auto">
              <a:xfrm>
                <a:off x="36" y="192"/>
                <a:ext cx="39" cy="3504"/>
                <a:chOff x="1208" y="816"/>
                <a:chExt cx="26" cy="2016"/>
              </a:xfrm>
            </p:grpSpPr>
            <p:sp>
              <p:nvSpPr>
                <p:cNvPr id="18" name="Line 15"/>
                <p:cNvSpPr>
                  <a:spLocks noChangeShapeType="1"/>
                </p:cNvSpPr>
                <p:nvPr/>
              </p:nvSpPr>
              <p:spPr bwMode="auto">
                <a:xfrm>
                  <a:off x="120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" name="Line 16"/>
                <p:cNvSpPr>
                  <a:spLocks noChangeShapeType="1"/>
                </p:cNvSpPr>
                <p:nvPr/>
              </p:nvSpPr>
              <p:spPr bwMode="auto">
                <a:xfrm>
                  <a:off x="1222" y="865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" name="Line 17"/>
                <p:cNvSpPr>
                  <a:spLocks noChangeShapeType="1"/>
                </p:cNvSpPr>
                <p:nvPr/>
              </p:nvSpPr>
              <p:spPr bwMode="auto">
                <a:xfrm>
                  <a:off x="1234" y="890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4" name="Group 18"/>
              <p:cNvGrpSpPr>
                <a:grpSpLocks/>
              </p:cNvGrpSpPr>
              <p:nvPr/>
            </p:nvGrpSpPr>
            <p:grpSpPr bwMode="auto">
              <a:xfrm rot="16200000" flipH="1">
                <a:off x="2324" y="-2079"/>
                <a:ext cx="42" cy="4512"/>
                <a:chOff x="1224" y="816"/>
                <a:chExt cx="28" cy="2016"/>
              </a:xfrm>
            </p:grpSpPr>
            <p:sp>
              <p:nvSpPr>
                <p:cNvPr id="15" name="Line 19"/>
                <p:cNvSpPr>
                  <a:spLocks noChangeShapeType="1"/>
                </p:cNvSpPr>
                <p:nvPr/>
              </p:nvSpPr>
              <p:spPr bwMode="auto">
                <a:xfrm>
                  <a:off x="1224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" name="Line 20"/>
                <p:cNvSpPr>
                  <a:spLocks noChangeShapeType="1"/>
                </p:cNvSpPr>
                <p:nvPr/>
              </p:nvSpPr>
              <p:spPr bwMode="auto">
                <a:xfrm>
                  <a:off x="1236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" name="Line 21"/>
                <p:cNvSpPr>
                  <a:spLocks noChangeShapeType="1"/>
                </p:cNvSpPr>
                <p:nvPr/>
              </p:nvSpPr>
              <p:spPr bwMode="auto">
                <a:xfrm>
                  <a:off x="1252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pic>
          <p:nvPicPr>
            <p:cNvPr id="10" name="Picture 293" descr="7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3" y="6553200"/>
              <a:ext cx="261937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14" descr="blumen-pflanzen042[1]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443913" y="6191250"/>
              <a:ext cx="782637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 descr="36_2_25"/>
            <p:cNvPicPr>
              <a:picLocks noChangeAspect="1" noChangeArrowheads="1" noCrop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5225" y="3175"/>
              <a:ext cx="363538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528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0C389F8F-B984-4BE4-982A-BC36883A4F1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2/20/2020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A6C55C37-8103-42F1-B0DA-EAF1C1B6106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1"/>
          <p:cNvGrpSpPr>
            <a:grpSpLocks/>
          </p:cNvGrpSpPr>
          <p:nvPr userDrawn="1"/>
        </p:nvGrpSpPr>
        <p:grpSpPr bwMode="auto">
          <a:xfrm>
            <a:off x="35984" y="3176"/>
            <a:ext cx="12266083" cy="6911975"/>
            <a:chOff x="26988" y="3175"/>
            <a:chExt cx="9199562" cy="6911975"/>
          </a:xfrm>
        </p:grpSpPr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26988" y="38100"/>
              <a:ext cx="8686800" cy="6378575"/>
              <a:chOff x="88" y="192"/>
              <a:chExt cx="4512" cy="6261"/>
            </a:xfrm>
          </p:grpSpPr>
          <p:grpSp>
            <p:nvGrpSpPr>
              <p:cNvPr id="21" name="Group 7"/>
              <p:cNvGrpSpPr>
                <a:grpSpLocks/>
              </p:cNvGrpSpPr>
              <p:nvPr/>
            </p:nvGrpSpPr>
            <p:grpSpPr bwMode="auto">
              <a:xfrm>
                <a:off x="96" y="192"/>
                <a:ext cx="42" cy="6261"/>
                <a:chOff x="1248" y="816"/>
                <a:chExt cx="28" cy="3602"/>
              </a:xfrm>
            </p:grpSpPr>
            <p:sp>
              <p:nvSpPr>
                <p:cNvPr id="26" name="Line 4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3" cy="3602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" name="Line 5"/>
                <p:cNvSpPr>
                  <a:spLocks noChangeShapeType="1"/>
                </p:cNvSpPr>
                <p:nvPr/>
              </p:nvSpPr>
              <p:spPr bwMode="auto">
                <a:xfrm>
                  <a:off x="1264" y="843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" name="Line 6"/>
                <p:cNvSpPr>
                  <a:spLocks noChangeShapeType="1"/>
                </p:cNvSpPr>
                <p:nvPr/>
              </p:nvSpPr>
              <p:spPr bwMode="auto">
                <a:xfrm>
                  <a:off x="1276" y="829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2" name="Group 8"/>
              <p:cNvGrpSpPr>
                <a:grpSpLocks/>
              </p:cNvGrpSpPr>
              <p:nvPr/>
            </p:nvGrpSpPr>
            <p:grpSpPr bwMode="auto">
              <a:xfrm rot="16200000" flipH="1">
                <a:off x="2320" y="-2040"/>
                <a:ext cx="48" cy="4512"/>
                <a:chOff x="1248" y="816"/>
                <a:chExt cx="32" cy="2016"/>
              </a:xfrm>
            </p:grpSpPr>
            <p:sp>
              <p:nvSpPr>
                <p:cNvPr id="23" name="Line 9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" name="Line 10"/>
                <p:cNvSpPr>
                  <a:spLocks noChangeShapeType="1"/>
                </p:cNvSpPr>
                <p:nvPr/>
              </p:nvSpPr>
              <p:spPr bwMode="auto">
                <a:xfrm>
                  <a:off x="1264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" name="Line 11"/>
                <p:cNvSpPr>
                  <a:spLocks noChangeShapeType="1"/>
                </p:cNvSpPr>
                <p:nvPr/>
              </p:nvSpPr>
              <p:spPr bwMode="auto">
                <a:xfrm>
                  <a:off x="1280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" name="Group 13"/>
            <p:cNvGrpSpPr>
              <a:grpSpLocks/>
            </p:cNvGrpSpPr>
            <p:nvPr/>
          </p:nvGrpSpPr>
          <p:grpSpPr bwMode="auto">
            <a:xfrm rot="10800000">
              <a:off x="150813" y="268288"/>
              <a:ext cx="8921750" cy="6553200"/>
              <a:chOff x="36" y="156"/>
              <a:chExt cx="4565" cy="3540"/>
            </a:xfrm>
          </p:grpSpPr>
          <p:grpSp>
            <p:nvGrpSpPr>
              <p:cNvPr id="13" name="Group 14"/>
              <p:cNvGrpSpPr>
                <a:grpSpLocks/>
              </p:cNvGrpSpPr>
              <p:nvPr/>
            </p:nvGrpSpPr>
            <p:grpSpPr bwMode="auto">
              <a:xfrm>
                <a:off x="36" y="192"/>
                <a:ext cx="39" cy="3504"/>
                <a:chOff x="1208" y="816"/>
                <a:chExt cx="26" cy="2016"/>
              </a:xfrm>
            </p:grpSpPr>
            <p:sp>
              <p:nvSpPr>
                <p:cNvPr id="18" name="Line 15"/>
                <p:cNvSpPr>
                  <a:spLocks noChangeShapeType="1"/>
                </p:cNvSpPr>
                <p:nvPr/>
              </p:nvSpPr>
              <p:spPr bwMode="auto">
                <a:xfrm>
                  <a:off x="120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" name="Line 16"/>
                <p:cNvSpPr>
                  <a:spLocks noChangeShapeType="1"/>
                </p:cNvSpPr>
                <p:nvPr/>
              </p:nvSpPr>
              <p:spPr bwMode="auto">
                <a:xfrm>
                  <a:off x="1222" y="865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" name="Line 17"/>
                <p:cNvSpPr>
                  <a:spLocks noChangeShapeType="1"/>
                </p:cNvSpPr>
                <p:nvPr/>
              </p:nvSpPr>
              <p:spPr bwMode="auto">
                <a:xfrm>
                  <a:off x="1234" y="890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4" name="Group 18"/>
              <p:cNvGrpSpPr>
                <a:grpSpLocks/>
              </p:cNvGrpSpPr>
              <p:nvPr/>
            </p:nvGrpSpPr>
            <p:grpSpPr bwMode="auto">
              <a:xfrm rot="16200000" flipH="1">
                <a:off x="2324" y="-2079"/>
                <a:ext cx="42" cy="4512"/>
                <a:chOff x="1224" y="816"/>
                <a:chExt cx="28" cy="2016"/>
              </a:xfrm>
            </p:grpSpPr>
            <p:sp>
              <p:nvSpPr>
                <p:cNvPr id="15" name="Line 19"/>
                <p:cNvSpPr>
                  <a:spLocks noChangeShapeType="1"/>
                </p:cNvSpPr>
                <p:nvPr/>
              </p:nvSpPr>
              <p:spPr bwMode="auto">
                <a:xfrm>
                  <a:off x="1224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" name="Line 20"/>
                <p:cNvSpPr>
                  <a:spLocks noChangeShapeType="1"/>
                </p:cNvSpPr>
                <p:nvPr/>
              </p:nvSpPr>
              <p:spPr bwMode="auto">
                <a:xfrm>
                  <a:off x="1236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" name="Line 21"/>
                <p:cNvSpPr>
                  <a:spLocks noChangeShapeType="1"/>
                </p:cNvSpPr>
                <p:nvPr/>
              </p:nvSpPr>
              <p:spPr bwMode="auto">
                <a:xfrm>
                  <a:off x="1252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pic>
          <p:nvPicPr>
            <p:cNvPr id="10" name="Picture 293" descr="7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3" y="6553200"/>
              <a:ext cx="261937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14" descr="blumen-pflanzen042[1]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443913" y="6191250"/>
              <a:ext cx="782637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 descr="36_2_25"/>
            <p:cNvPicPr>
              <a:picLocks noChangeAspect="1" noChangeArrowheads="1" noCrop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5225" y="3175"/>
              <a:ext cx="363538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509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0C389F8F-B984-4BE4-982A-BC36883A4F1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2/20/2020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A6C55C37-8103-42F1-B0DA-EAF1C1B6106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1"/>
          <p:cNvGrpSpPr>
            <a:grpSpLocks/>
          </p:cNvGrpSpPr>
          <p:nvPr userDrawn="1"/>
        </p:nvGrpSpPr>
        <p:grpSpPr bwMode="auto">
          <a:xfrm>
            <a:off x="35984" y="3176"/>
            <a:ext cx="12266083" cy="6911975"/>
            <a:chOff x="26988" y="3175"/>
            <a:chExt cx="9199562" cy="6911975"/>
          </a:xfrm>
        </p:grpSpPr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26988" y="38100"/>
              <a:ext cx="8686800" cy="6378575"/>
              <a:chOff x="88" y="192"/>
              <a:chExt cx="4512" cy="6261"/>
            </a:xfrm>
          </p:grpSpPr>
          <p:grpSp>
            <p:nvGrpSpPr>
              <p:cNvPr id="21" name="Group 7"/>
              <p:cNvGrpSpPr>
                <a:grpSpLocks/>
              </p:cNvGrpSpPr>
              <p:nvPr/>
            </p:nvGrpSpPr>
            <p:grpSpPr bwMode="auto">
              <a:xfrm>
                <a:off x="96" y="192"/>
                <a:ext cx="42" cy="6261"/>
                <a:chOff x="1248" y="816"/>
                <a:chExt cx="28" cy="3602"/>
              </a:xfrm>
            </p:grpSpPr>
            <p:sp>
              <p:nvSpPr>
                <p:cNvPr id="26" name="Line 4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3" cy="3602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" name="Line 5"/>
                <p:cNvSpPr>
                  <a:spLocks noChangeShapeType="1"/>
                </p:cNvSpPr>
                <p:nvPr/>
              </p:nvSpPr>
              <p:spPr bwMode="auto">
                <a:xfrm>
                  <a:off x="1264" y="843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" name="Line 6"/>
                <p:cNvSpPr>
                  <a:spLocks noChangeShapeType="1"/>
                </p:cNvSpPr>
                <p:nvPr/>
              </p:nvSpPr>
              <p:spPr bwMode="auto">
                <a:xfrm>
                  <a:off x="1276" y="829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2" name="Group 8"/>
              <p:cNvGrpSpPr>
                <a:grpSpLocks/>
              </p:cNvGrpSpPr>
              <p:nvPr/>
            </p:nvGrpSpPr>
            <p:grpSpPr bwMode="auto">
              <a:xfrm rot="16200000" flipH="1">
                <a:off x="2320" y="-2040"/>
                <a:ext cx="48" cy="4512"/>
                <a:chOff x="1248" y="816"/>
                <a:chExt cx="32" cy="2016"/>
              </a:xfrm>
            </p:grpSpPr>
            <p:sp>
              <p:nvSpPr>
                <p:cNvPr id="23" name="Line 9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" name="Line 10"/>
                <p:cNvSpPr>
                  <a:spLocks noChangeShapeType="1"/>
                </p:cNvSpPr>
                <p:nvPr/>
              </p:nvSpPr>
              <p:spPr bwMode="auto">
                <a:xfrm>
                  <a:off x="1264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" name="Line 11"/>
                <p:cNvSpPr>
                  <a:spLocks noChangeShapeType="1"/>
                </p:cNvSpPr>
                <p:nvPr/>
              </p:nvSpPr>
              <p:spPr bwMode="auto">
                <a:xfrm>
                  <a:off x="1280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" name="Group 13"/>
            <p:cNvGrpSpPr>
              <a:grpSpLocks/>
            </p:cNvGrpSpPr>
            <p:nvPr/>
          </p:nvGrpSpPr>
          <p:grpSpPr bwMode="auto">
            <a:xfrm rot="10800000">
              <a:off x="150813" y="268288"/>
              <a:ext cx="8921750" cy="6553200"/>
              <a:chOff x="36" y="156"/>
              <a:chExt cx="4565" cy="3540"/>
            </a:xfrm>
          </p:grpSpPr>
          <p:grpSp>
            <p:nvGrpSpPr>
              <p:cNvPr id="13" name="Group 14"/>
              <p:cNvGrpSpPr>
                <a:grpSpLocks/>
              </p:cNvGrpSpPr>
              <p:nvPr/>
            </p:nvGrpSpPr>
            <p:grpSpPr bwMode="auto">
              <a:xfrm>
                <a:off x="36" y="192"/>
                <a:ext cx="39" cy="3504"/>
                <a:chOff x="1208" y="816"/>
                <a:chExt cx="26" cy="2016"/>
              </a:xfrm>
            </p:grpSpPr>
            <p:sp>
              <p:nvSpPr>
                <p:cNvPr id="18" name="Line 15"/>
                <p:cNvSpPr>
                  <a:spLocks noChangeShapeType="1"/>
                </p:cNvSpPr>
                <p:nvPr/>
              </p:nvSpPr>
              <p:spPr bwMode="auto">
                <a:xfrm>
                  <a:off x="120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" name="Line 16"/>
                <p:cNvSpPr>
                  <a:spLocks noChangeShapeType="1"/>
                </p:cNvSpPr>
                <p:nvPr/>
              </p:nvSpPr>
              <p:spPr bwMode="auto">
                <a:xfrm>
                  <a:off x="1222" y="865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" name="Line 17"/>
                <p:cNvSpPr>
                  <a:spLocks noChangeShapeType="1"/>
                </p:cNvSpPr>
                <p:nvPr/>
              </p:nvSpPr>
              <p:spPr bwMode="auto">
                <a:xfrm>
                  <a:off x="1234" y="890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4" name="Group 18"/>
              <p:cNvGrpSpPr>
                <a:grpSpLocks/>
              </p:cNvGrpSpPr>
              <p:nvPr/>
            </p:nvGrpSpPr>
            <p:grpSpPr bwMode="auto">
              <a:xfrm rot="16200000" flipH="1">
                <a:off x="2324" y="-2079"/>
                <a:ext cx="42" cy="4512"/>
                <a:chOff x="1224" y="816"/>
                <a:chExt cx="28" cy="2016"/>
              </a:xfrm>
            </p:grpSpPr>
            <p:sp>
              <p:nvSpPr>
                <p:cNvPr id="15" name="Line 19"/>
                <p:cNvSpPr>
                  <a:spLocks noChangeShapeType="1"/>
                </p:cNvSpPr>
                <p:nvPr/>
              </p:nvSpPr>
              <p:spPr bwMode="auto">
                <a:xfrm>
                  <a:off x="1224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" name="Line 20"/>
                <p:cNvSpPr>
                  <a:spLocks noChangeShapeType="1"/>
                </p:cNvSpPr>
                <p:nvPr/>
              </p:nvSpPr>
              <p:spPr bwMode="auto">
                <a:xfrm>
                  <a:off x="1236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" name="Line 21"/>
                <p:cNvSpPr>
                  <a:spLocks noChangeShapeType="1"/>
                </p:cNvSpPr>
                <p:nvPr/>
              </p:nvSpPr>
              <p:spPr bwMode="auto">
                <a:xfrm>
                  <a:off x="1252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pic>
          <p:nvPicPr>
            <p:cNvPr id="10" name="Picture 293" descr="7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3" y="6553200"/>
              <a:ext cx="261937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14" descr="blumen-pflanzen042[1]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443913" y="6191250"/>
              <a:ext cx="782637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 descr="36_2_25"/>
            <p:cNvPicPr>
              <a:picLocks noChangeAspect="1" noChangeArrowheads="1" noCrop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5225" y="3175"/>
              <a:ext cx="363538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845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EE38435-ADED-492E-A651-B04F5D9F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AE76F3-542C-4571-B179-687889A3A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11936"/>
            <a:ext cx="10515600" cy="5165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C3AB9A-AE12-4952-B5DB-C10975A44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20/02/2020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C4B960-75A7-44A3-B815-12624C52D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9F35B3-98DD-4C40-BBF6-FAE4AFA39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3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EE38435-ADED-492E-A651-B04F5D9F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AE76F3-542C-4571-B179-687889A3A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11936"/>
            <a:ext cx="10515600" cy="5165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C3AB9A-AE12-4952-B5DB-C10975A44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20/02/2020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C4B960-75A7-44A3-B815-12624C52D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9F35B3-98DD-4C40-BBF6-FAE4AFA39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68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0C389F8F-B984-4BE4-982A-BC36883A4F1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2/20/2020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A6C55C37-8103-42F1-B0DA-EAF1C1B6106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1"/>
          <p:cNvGrpSpPr>
            <a:grpSpLocks/>
          </p:cNvGrpSpPr>
          <p:nvPr userDrawn="1"/>
        </p:nvGrpSpPr>
        <p:grpSpPr bwMode="auto">
          <a:xfrm>
            <a:off x="35984" y="3176"/>
            <a:ext cx="12266083" cy="6911975"/>
            <a:chOff x="26988" y="3175"/>
            <a:chExt cx="9199562" cy="6911975"/>
          </a:xfrm>
        </p:grpSpPr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26988" y="38100"/>
              <a:ext cx="8686800" cy="6378575"/>
              <a:chOff x="88" y="192"/>
              <a:chExt cx="4512" cy="6261"/>
            </a:xfrm>
          </p:grpSpPr>
          <p:grpSp>
            <p:nvGrpSpPr>
              <p:cNvPr id="21" name="Group 7"/>
              <p:cNvGrpSpPr>
                <a:grpSpLocks/>
              </p:cNvGrpSpPr>
              <p:nvPr/>
            </p:nvGrpSpPr>
            <p:grpSpPr bwMode="auto">
              <a:xfrm>
                <a:off x="96" y="192"/>
                <a:ext cx="42" cy="6261"/>
                <a:chOff x="1248" y="816"/>
                <a:chExt cx="28" cy="3602"/>
              </a:xfrm>
            </p:grpSpPr>
            <p:sp>
              <p:nvSpPr>
                <p:cNvPr id="26" name="Line 4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3" cy="3602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" name="Line 5"/>
                <p:cNvSpPr>
                  <a:spLocks noChangeShapeType="1"/>
                </p:cNvSpPr>
                <p:nvPr/>
              </p:nvSpPr>
              <p:spPr bwMode="auto">
                <a:xfrm>
                  <a:off x="1264" y="843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" name="Line 6"/>
                <p:cNvSpPr>
                  <a:spLocks noChangeShapeType="1"/>
                </p:cNvSpPr>
                <p:nvPr/>
              </p:nvSpPr>
              <p:spPr bwMode="auto">
                <a:xfrm>
                  <a:off x="1276" y="829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2" name="Group 8"/>
              <p:cNvGrpSpPr>
                <a:grpSpLocks/>
              </p:cNvGrpSpPr>
              <p:nvPr/>
            </p:nvGrpSpPr>
            <p:grpSpPr bwMode="auto">
              <a:xfrm rot="16200000" flipH="1">
                <a:off x="2320" y="-2040"/>
                <a:ext cx="48" cy="4512"/>
                <a:chOff x="1248" y="816"/>
                <a:chExt cx="32" cy="2016"/>
              </a:xfrm>
            </p:grpSpPr>
            <p:sp>
              <p:nvSpPr>
                <p:cNvPr id="23" name="Line 9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" name="Line 10"/>
                <p:cNvSpPr>
                  <a:spLocks noChangeShapeType="1"/>
                </p:cNvSpPr>
                <p:nvPr/>
              </p:nvSpPr>
              <p:spPr bwMode="auto">
                <a:xfrm>
                  <a:off x="1264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" name="Line 11"/>
                <p:cNvSpPr>
                  <a:spLocks noChangeShapeType="1"/>
                </p:cNvSpPr>
                <p:nvPr/>
              </p:nvSpPr>
              <p:spPr bwMode="auto">
                <a:xfrm>
                  <a:off x="1280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" name="Group 13"/>
            <p:cNvGrpSpPr>
              <a:grpSpLocks/>
            </p:cNvGrpSpPr>
            <p:nvPr/>
          </p:nvGrpSpPr>
          <p:grpSpPr bwMode="auto">
            <a:xfrm rot="10800000">
              <a:off x="150813" y="268288"/>
              <a:ext cx="8921750" cy="6553200"/>
              <a:chOff x="36" y="156"/>
              <a:chExt cx="4565" cy="3540"/>
            </a:xfrm>
          </p:grpSpPr>
          <p:grpSp>
            <p:nvGrpSpPr>
              <p:cNvPr id="13" name="Group 14"/>
              <p:cNvGrpSpPr>
                <a:grpSpLocks/>
              </p:cNvGrpSpPr>
              <p:nvPr/>
            </p:nvGrpSpPr>
            <p:grpSpPr bwMode="auto">
              <a:xfrm>
                <a:off x="36" y="192"/>
                <a:ext cx="39" cy="3504"/>
                <a:chOff x="1208" y="816"/>
                <a:chExt cx="26" cy="2016"/>
              </a:xfrm>
            </p:grpSpPr>
            <p:sp>
              <p:nvSpPr>
                <p:cNvPr id="18" name="Line 15"/>
                <p:cNvSpPr>
                  <a:spLocks noChangeShapeType="1"/>
                </p:cNvSpPr>
                <p:nvPr/>
              </p:nvSpPr>
              <p:spPr bwMode="auto">
                <a:xfrm>
                  <a:off x="120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" name="Line 16"/>
                <p:cNvSpPr>
                  <a:spLocks noChangeShapeType="1"/>
                </p:cNvSpPr>
                <p:nvPr/>
              </p:nvSpPr>
              <p:spPr bwMode="auto">
                <a:xfrm>
                  <a:off x="1222" y="865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" name="Line 17"/>
                <p:cNvSpPr>
                  <a:spLocks noChangeShapeType="1"/>
                </p:cNvSpPr>
                <p:nvPr/>
              </p:nvSpPr>
              <p:spPr bwMode="auto">
                <a:xfrm>
                  <a:off x="1234" y="890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4" name="Group 18"/>
              <p:cNvGrpSpPr>
                <a:grpSpLocks/>
              </p:cNvGrpSpPr>
              <p:nvPr/>
            </p:nvGrpSpPr>
            <p:grpSpPr bwMode="auto">
              <a:xfrm rot="16200000" flipH="1">
                <a:off x="2324" y="-2079"/>
                <a:ext cx="42" cy="4512"/>
                <a:chOff x="1224" y="816"/>
                <a:chExt cx="28" cy="2016"/>
              </a:xfrm>
            </p:grpSpPr>
            <p:sp>
              <p:nvSpPr>
                <p:cNvPr id="15" name="Line 19"/>
                <p:cNvSpPr>
                  <a:spLocks noChangeShapeType="1"/>
                </p:cNvSpPr>
                <p:nvPr/>
              </p:nvSpPr>
              <p:spPr bwMode="auto">
                <a:xfrm>
                  <a:off x="1224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" name="Line 20"/>
                <p:cNvSpPr>
                  <a:spLocks noChangeShapeType="1"/>
                </p:cNvSpPr>
                <p:nvPr/>
              </p:nvSpPr>
              <p:spPr bwMode="auto">
                <a:xfrm>
                  <a:off x="1236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" name="Line 21"/>
                <p:cNvSpPr>
                  <a:spLocks noChangeShapeType="1"/>
                </p:cNvSpPr>
                <p:nvPr/>
              </p:nvSpPr>
              <p:spPr bwMode="auto">
                <a:xfrm>
                  <a:off x="1252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pic>
          <p:nvPicPr>
            <p:cNvPr id="10" name="Picture 293" descr="7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3" y="6553200"/>
              <a:ext cx="261937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14" descr="blumen-pflanzen042[1]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443913" y="6191250"/>
              <a:ext cx="782637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 descr="36_2_25"/>
            <p:cNvPicPr>
              <a:picLocks noChangeAspect="1" noChangeArrowheads="1" noCrop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5225" y="3175"/>
              <a:ext cx="363538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000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9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9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9.xml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9.xml"/><Relationship Id="rId6" Type="http://schemas.openxmlformats.org/officeDocument/2006/relationships/slide" Target="slide7.xml"/><Relationship Id="rId5" Type="http://schemas.openxmlformats.org/officeDocument/2006/relationships/slide" Target="slide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9.xml"/><Relationship Id="rId6" Type="http://schemas.openxmlformats.org/officeDocument/2006/relationships/slide" Target="slide7.xml"/><Relationship Id="rId5" Type="http://schemas.openxmlformats.org/officeDocument/2006/relationships/slide" Target="slide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9.xml"/><Relationship Id="rId6" Type="http://schemas.openxmlformats.org/officeDocument/2006/relationships/slide" Target="slide7.xml"/><Relationship Id="rId5" Type="http://schemas.openxmlformats.org/officeDocument/2006/relationships/slide" Target="slide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9.xml"/><Relationship Id="rId6" Type="http://schemas.openxmlformats.org/officeDocument/2006/relationships/slide" Target="slide7.xml"/><Relationship Id="rId5" Type="http://schemas.openxmlformats.org/officeDocument/2006/relationships/slide" Target="slide3.x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9.xml"/><Relationship Id="rId6" Type="http://schemas.openxmlformats.org/officeDocument/2006/relationships/slide" Target="slide7.xml"/><Relationship Id="rId5" Type="http://schemas.openxmlformats.org/officeDocument/2006/relationships/slide" Target="slide3.xml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9.xml"/><Relationship Id="rId6" Type="http://schemas.openxmlformats.org/officeDocument/2006/relationships/slide" Target="slide7.xml"/><Relationship Id="rId5" Type="http://schemas.openxmlformats.org/officeDocument/2006/relationships/slide" Target="slide3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6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9.xml"/><Relationship Id="rId6" Type="http://schemas.openxmlformats.org/officeDocument/2006/relationships/slide" Target="slide7.xml"/><Relationship Id="rId5" Type="http://schemas.openxmlformats.org/officeDocument/2006/relationships/slide" Target="slide3.xml"/><Relationship Id="rId4" Type="http://schemas.openxmlformats.org/officeDocument/2006/relationships/image" Target="../media/image3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9.xml"/><Relationship Id="rId6" Type="http://schemas.openxmlformats.org/officeDocument/2006/relationships/slide" Target="slide7.xml"/><Relationship Id="rId5" Type="http://schemas.openxmlformats.org/officeDocument/2006/relationships/slide" Target="slide3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9.xml"/><Relationship Id="rId6" Type="http://schemas.openxmlformats.org/officeDocument/2006/relationships/slide" Target="slide7.xml"/><Relationship Id="rId5" Type="http://schemas.openxmlformats.org/officeDocument/2006/relationships/slide" Target="slide3.xml"/><Relationship Id="rId4" Type="http://schemas.openxmlformats.org/officeDocument/2006/relationships/image" Target="../media/image3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79.xml"/><Relationship Id="rId5" Type="http://schemas.openxmlformats.org/officeDocument/2006/relationships/slide" Target="slide7.x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9.xml"/><Relationship Id="rId6" Type="http://schemas.openxmlformats.org/officeDocument/2006/relationships/slide" Target="slide7.xml"/><Relationship Id="rId5" Type="http://schemas.openxmlformats.org/officeDocument/2006/relationships/slide" Target="slide3.xml"/><Relationship Id="rId4" Type="http://schemas.openxmlformats.org/officeDocument/2006/relationships/image" Target="../media/image3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9.xml"/><Relationship Id="rId6" Type="http://schemas.openxmlformats.org/officeDocument/2006/relationships/slide" Target="slide7.xml"/><Relationship Id="rId5" Type="http://schemas.openxmlformats.org/officeDocument/2006/relationships/slide" Target="slide3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9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image" Target="../media/image4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9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9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9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12.xml"/><Relationship Id="rId18" Type="http://schemas.openxmlformats.org/officeDocument/2006/relationships/slide" Target="slide4.xml"/><Relationship Id="rId3" Type="http://schemas.openxmlformats.org/officeDocument/2006/relationships/slide" Target="slide23.xml"/><Relationship Id="rId7" Type="http://schemas.openxmlformats.org/officeDocument/2006/relationships/slide" Target="slide18.xml"/><Relationship Id="rId12" Type="http://schemas.openxmlformats.org/officeDocument/2006/relationships/slide" Target="slide13.xml"/><Relationship Id="rId17" Type="http://schemas.openxmlformats.org/officeDocument/2006/relationships/slide" Target="slide2.xml"/><Relationship Id="rId2" Type="http://schemas.openxmlformats.org/officeDocument/2006/relationships/slide" Target="slide22.xml"/><Relationship Id="rId16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slide" Target="slide14.xml"/><Relationship Id="rId5" Type="http://schemas.openxmlformats.org/officeDocument/2006/relationships/slide" Target="slide25.xml"/><Relationship Id="rId15" Type="http://schemas.openxmlformats.org/officeDocument/2006/relationships/slide" Target="slide16.xml"/><Relationship Id="rId10" Type="http://schemas.openxmlformats.org/officeDocument/2006/relationships/slide" Target="slide15.xml"/><Relationship Id="rId4" Type="http://schemas.openxmlformats.org/officeDocument/2006/relationships/slide" Target="slide24.xml"/><Relationship Id="rId9" Type="http://schemas.openxmlformats.org/officeDocument/2006/relationships/slide" Target="slide20.xml"/><Relationship Id="rId14" Type="http://schemas.openxmlformats.org/officeDocument/2006/relationships/slide" Target="slide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9.xml"/><Relationship Id="rId4" Type="http://schemas.openxmlformats.org/officeDocument/2006/relationships/slide" Target="slid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9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9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9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image" Target="../media/image5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9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9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9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image" Target="../media/image6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9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image" Target="../media/image6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9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image" Target="../media/image7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9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image" Target="../media/image7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27.xml"/><Relationship Id="rId18" Type="http://schemas.openxmlformats.org/officeDocument/2006/relationships/slide" Target="slide5.xml"/><Relationship Id="rId3" Type="http://schemas.openxmlformats.org/officeDocument/2006/relationships/slide" Target="slide39.xml"/><Relationship Id="rId7" Type="http://schemas.openxmlformats.org/officeDocument/2006/relationships/slide" Target="slide34.xml"/><Relationship Id="rId12" Type="http://schemas.openxmlformats.org/officeDocument/2006/relationships/slide" Target="slide28.xml"/><Relationship Id="rId17" Type="http://schemas.openxmlformats.org/officeDocument/2006/relationships/slide" Target="slide2.xml"/><Relationship Id="rId2" Type="http://schemas.openxmlformats.org/officeDocument/2006/relationships/slide" Target="slide38.xml"/><Relationship Id="rId16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11" Type="http://schemas.openxmlformats.org/officeDocument/2006/relationships/slide" Target="slide29.xml"/><Relationship Id="rId5" Type="http://schemas.openxmlformats.org/officeDocument/2006/relationships/slide" Target="slide41.xml"/><Relationship Id="rId15" Type="http://schemas.openxmlformats.org/officeDocument/2006/relationships/slide" Target="slide32.xml"/><Relationship Id="rId10" Type="http://schemas.openxmlformats.org/officeDocument/2006/relationships/slide" Target="slide31.xml"/><Relationship Id="rId4" Type="http://schemas.openxmlformats.org/officeDocument/2006/relationships/slide" Target="slide40.xml"/><Relationship Id="rId9" Type="http://schemas.openxmlformats.org/officeDocument/2006/relationships/slide" Target="slide36.xml"/><Relationship Id="rId14" Type="http://schemas.openxmlformats.org/officeDocument/2006/relationships/slide" Target="slide3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9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image" Target="../media/image7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9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image" Target="../media/image8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82.emf"/><Relationship Id="rId7" Type="http://schemas.openxmlformats.org/officeDocument/2006/relationships/image" Target="../media/image1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slide" Target="slide7.xml"/><Relationship Id="rId4" Type="http://schemas.openxmlformats.org/officeDocument/2006/relationships/image" Target="../media/image712.png"/><Relationship Id="rId9" Type="http://schemas.openxmlformats.org/officeDocument/2006/relationships/slide" Target="slide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85.emf"/><Relationship Id="rId7" Type="http://schemas.openxmlformats.org/officeDocument/2006/relationships/slide" Target="slide5.xm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6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7" Type="http://schemas.openxmlformats.org/officeDocument/2006/relationships/slide" Target="slide7.xm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0.xml"/><Relationship Id="rId6" Type="http://schemas.openxmlformats.org/officeDocument/2006/relationships/slide" Target="slide5.xml"/><Relationship Id="rId5" Type="http://schemas.openxmlformats.org/officeDocument/2006/relationships/image" Target="../media/image88.png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87.emf"/><Relationship Id="rId7" Type="http://schemas.openxmlformats.org/officeDocument/2006/relationships/slide" Target="slide5.xm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10.png"/><Relationship Id="rId5" Type="http://schemas.openxmlformats.org/officeDocument/2006/relationships/image" Target="../media/image89.png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7" Type="http://schemas.openxmlformats.org/officeDocument/2006/relationships/slide" Target="slide7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0.xml"/><Relationship Id="rId6" Type="http://schemas.openxmlformats.org/officeDocument/2006/relationships/slide" Target="slide5.xml"/><Relationship Id="rId5" Type="http://schemas.openxmlformats.org/officeDocument/2006/relationships/image" Target="../media/image270.png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7" Type="http://schemas.openxmlformats.org/officeDocument/2006/relationships/slide" Target="slide7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0.xml"/><Relationship Id="rId6" Type="http://schemas.openxmlformats.org/officeDocument/2006/relationships/slide" Target="slide5.xml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93.emf"/><Relationship Id="rId7" Type="http://schemas.openxmlformats.org/officeDocument/2006/relationships/image" Target="../media/image350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4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Relationship Id="rId9" Type="http://schemas.openxmlformats.org/officeDocument/2006/relationships/slide" Target="slide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7" Type="http://schemas.openxmlformats.org/officeDocument/2006/relationships/slide" Target="slide7.xml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0.xml"/><Relationship Id="rId6" Type="http://schemas.openxmlformats.org/officeDocument/2006/relationships/slide" Target="slide5.xml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slide" Target="slide43.xml"/><Relationship Id="rId18" Type="http://schemas.openxmlformats.org/officeDocument/2006/relationships/slide" Target="slide6.xml"/><Relationship Id="rId3" Type="http://schemas.openxmlformats.org/officeDocument/2006/relationships/slide" Target="slide58.xml"/><Relationship Id="rId7" Type="http://schemas.openxmlformats.org/officeDocument/2006/relationships/slide" Target="slide52.xml"/><Relationship Id="rId12" Type="http://schemas.openxmlformats.org/officeDocument/2006/relationships/slide" Target="slide44.xml"/><Relationship Id="rId17" Type="http://schemas.openxmlformats.org/officeDocument/2006/relationships/slide" Target="slide2.xml"/><Relationship Id="rId2" Type="http://schemas.openxmlformats.org/officeDocument/2006/relationships/slide" Target="slide57.xml"/><Relationship Id="rId16" Type="http://schemas.openxmlformats.org/officeDocument/2006/relationships/slide" Target="slide4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1.xml"/><Relationship Id="rId11" Type="http://schemas.openxmlformats.org/officeDocument/2006/relationships/slide" Target="slide46.xml"/><Relationship Id="rId5" Type="http://schemas.openxmlformats.org/officeDocument/2006/relationships/slide" Target="slide61.xml"/><Relationship Id="rId15" Type="http://schemas.openxmlformats.org/officeDocument/2006/relationships/slide" Target="slide49.xml"/><Relationship Id="rId10" Type="http://schemas.openxmlformats.org/officeDocument/2006/relationships/slide" Target="slide48.xml"/><Relationship Id="rId4" Type="http://schemas.openxmlformats.org/officeDocument/2006/relationships/slide" Target="slide60.xml"/><Relationship Id="rId9" Type="http://schemas.openxmlformats.org/officeDocument/2006/relationships/slide" Target="slide54.xml"/><Relationship Id="rId14" Type="http://schemas.openxmlformats.org/officeDocument/2006/relationships/slide" Target="slide5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95.emf"/><Relationship Id="rId7" Type="http://schemas.openxmlformats.org/officeDocument/2006/relationships/slide" Target="slide5.xml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2.png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97.emf"/><Relationship Id="rId7" Type="http://schemas.openxmlformats.org/officeDocument/2006/relationships/image" Target="../media/image860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85.png"/><Relationship Id="rId11" Type="http://schemas.openxmlformats.org/officeDocument/2006/relationships/slide" Target="slide7.xml"/><Relationship Id="rId5" Type="http://schemas.openxmlformats.org/officeDocument/2006/relationships/image" Target="../media/image840.png"/><Relationship Id="rId10" Type="http://schemas.openxmlformats.org/officeDocument/2006/relationships/slide" Target="slide5.xml"/><Relationship Id="rId4" Type="http://schemas.openxmlformats.org/officeDocument/2006/relationships/image" Target="../media/image830.png"/><Relationship Id="rId9" Type="http://schemas.openxmlformats.org/officeDocument/2006/relationships/image" Target="../media/image88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emf"/><Relationship Id="rId13" Type="http://schemas.openxmlformats.org/officeDocument/2006/relationships/image" Target="../media/image100.png"/><Relationship Id="rId3" Type="http://schemas.openxmlformats.org/officeDocument/2006/relationships/image" Target="../media/image900.png"/><Relationship Id="rId7" Type="http://schemas.openxmlformats.org/officeDocument/2006/relationships/image" Target="../media/image940.png"/><Relationship Id="rId12" Type="http://schemas.openxmlformats.org/officeDocument/2006/relationships/image" Target="../media/image99.png"/><Relationship Id="rId17" Type="http://schemas.openxmlformats.org/officeDocument/2006/relationships/slide" Target="slide7.xml"/><Relationship Id="rId16" Type="http://schemas.openxmlformats.org/officeDocument/2006/relationships/slide" Target="slide5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0.png"/><Relationship Id="rId15" Type="http://schemas.openxmlformats.org/officeDocument/2006/relationships/image" Target="../media/image99.wmf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0.png"/><Relationship Id="rId14" Type="http://schemas.openxmlformats.org/officeDocument/2006/relationships/image" Target="../media/image10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03.png"/><Relationship Id="rId7" Type="http://schemas.openxmlformats.org/officeDocument/2006/relationships/slide" Target="slide5.xm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00.png"/><Relationship Id="rId5" Type="http://schemas.openxmlformats.org/officeDocument/2006/relationships/image" Target="../media/image490.png"/><Relationship Id="rId4" Type="http://schemas.openxmlformats.org/officeDocument/2006/relationships/image" Target="../media/image48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03.png"/><Relationship Id="rId7" Type="http://schemas.openxmlformats.org/officeDocument/2006/relationships/slide" Target="slide5.xm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30.png"/><Relationship Id="rId5" Type="http://schemas.openxmlformats.org/officeDocument/2006/relationships/image" Target="../media/image520.png"/><Relationship Id="rId4" Type="http://schemas.openxmlformats.org/officeDocument/2006/relationships/image" Target="../media/image51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04.emf"/><Relationship Id="rId7" Type="http://schemas.openxmlformats.org/officeDocument/2006/relationships/slide" Target="slide5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106.emf"/><Relationship Id="rId7" Type="http://schemas.openxmlformats.org/officeDocument/2006/relationships/image" Target="../media/image44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30.png"/><Relationship Id="rId5" Type="http://schemas.openxmlformats.org/officeDocument/2006/relationships/image" Target="../media/image370.png"/><Relationship Id="rId10" Type="http://schemas.openxmlformats.org/officeDocument/2006/relationships/slide" Target="slide7.xml"/><Relationship Id="rId4" Type="http://schemas.openxmlformats.org/officeDocument/2006/relationships/image" Target="../media/image310.png"/><Relationship Id="rId9" Type="http://schemas.openxmlformats.org/officeDocument/2006/relationships/slide" Target="slide5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08.emf"/><Relationship Id="rId7" Type="http://schemas.openxmlformats.org/officeDocument/2006/relationships/image" Target="../media/image570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60.png"/><Relationship Id="rId5" Type="http://schemas.openxmlformats.org/officeDocument/2006/relationships/image" Target="../media/image550.png"/><Relationship Id="rId10" Type="http://schemas.openxmlformats.org/officeDocument/2006/relationships/slide" Target="slide7.xml"/><Relationship Id="rId4" Type="http://schemas.openxmlformats.org/officeDocument/2006/relationships/image" Target="../media/image109.png"/><Relationship Id="rId9" Type="http://schemas.openxmlformats.org/officeDocument/2006/relationships/slide" Target="slide5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11.emf"/><Relationship Id="rId7" Type="http://schemas.openxmlformats.org/officeDocument/2006/relationships/slide" Target="slide5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31.png"/><Relationship Id="rId5" Type="http://schemas.openxmlformats.org/officeDocument/2006/relationships/image" Target="../media/image62.png"/><Relationship Id="rId4" Type="http://schemas.openxmlformats.org/officeDocument/2006/relationships/image" Target="../media/image611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11.emf"/><Relationship Id="rId7" Type="http://schemas.openxmlformats.org/officeDocument/2006/relationships/image" Target="../media/image681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13.png"/><Relationship Id="rId5" Type="http://schemas.openxmlformats.org/officeDocument/2006/relationships/image" Target="../media/image66.png"/><Relationship Id="rId4" Type="http://schemas.openxmlformats.org/officeDocument/2006/relationships/image" Target="../media/image651.png"/><Relationship Id="rId9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68.xml"/><Relationship Id="rId7" Type="http://schemas.openxmlformats.org/officeDocument/2006/relationships/slide" Target="slide2.xml"/><Relationship Id="rId2" Type="http://schemas.openxmlformats.org/officeDocument/2006/relationships/slide" Target="slide7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2.xml"/><Relationship Id="rId5" Type="http://schemas.openxmlformats.org/officeDocument/2006/relationships/slide" Target="slide64.xml"/><Relationship Id="rId4" Type="http://schemas.openxmlformats.org/officeDocument/2006/relationships/slide" Target="slide66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1.png"/><Relationship Id="rId3" Type="http://schemas.openxmlformats.org/officeDocument/2006/relationships/image" Target="../media/image115.png"/><Relationship Id="rId7" Type="http://schemas.openxmlformats.org/officeDocument/2006/relationships/image" Target="../media/image741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31.png"/><Relationship Id="rId5" Type="http://schemas.openxmlformats.org/officeDocument/2006/relationships/image" Target="../media/image721.png"/><Relationship Id="rId10" Type="http://schemas.openxmlformats.org/officeDocument/2006/relationships/slide" Target="slide7.xml"/><Relationship Id="rId4" Type="http://schemas.openxmlformats.org/officeDocument/2006/relationships/image" Target="../media/image711.png"/><Relationship Id="rId9" Type="http://schemas.openxmlformats.org/officeDocument/2006/relationships/slide" Target="slide5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1.png"/><Relationship Id="rId3" Type="http://schemas.openxmlformats.org/officeDocument/2006/relationships/image" Target="../media/image117.emf"/><Relationship Id="rId7" Type="http://schemas.openxmlformats.org/officeDocument/2006/relationships/image" Target="../media/image82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00.png"/><Relationship Id="rId11" Type="http://schemas.openxmlformats.org/officeDocument/2006/relationships/slide" Target="slide7.xml"/><Relationship Id="rId5" Type="http://schemas.openxmlformats.org/officeDocument/2006/relationships/image" Target="../media/image79.png"/><Relationship Id="rId10" Type="http://schemas.openxmlformats.org/officeDocument/2006/relationships/slide" Target="slide5.xml"/><Relationship Id="rId4" Type="http://schemas.openxmlformats.org/officeDocument/2006/relationships/image" Target="../media/image781.png"/><Relationship Id="rId9" Type="http://schemas.openxmlformats.org/officeDocument/2006/relationships/image" Target="../media/image95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19.emf"/><Relationship Id="rId7" Type="http://schemas.openxmlformats.org/officeDocument/2006/relationships/image" Target="../media/image640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0.png"/><Relationship Id="rId5" Type="http://schemas.openxmlformats.org/officeDocument/2006/relationships/image" Target="../media/image620.png"/><Relationship Id="rId4" Type="http://schemas.openxmlformats.org/officeDocument/2006/relationships/image" Target="../media/image610.png"/><Relationship Id="rId9" Type="http://schemas.openxmlformats.org/officeDocument/2006/relationships/slide" Target="slide7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19.emf"/><Relationship Id="rId7" Type="http://schemas.openxmlformats.org/officeDocument/2006/relationships/image" Target="../media/image680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0.png"/><Relationship Id="rId5" Type="http://schemas.openxmlformats.org/officeDocument/2006/relationships/image" Target="../media/image660.png"/><Relationship Id="rId4" Type="http://schemas.openxmlformats.org/officeDocument/2006/relationships/image" Target="../media/image650.png"/><Relationship Id="rId9" Type="http://schemas.openxmlformats.org/officeDocument/2006/relationships/slide" Target="slide7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0.png"/><Relationship Id="rId3" Type="http://schemas.openxmlformats.org/officeDocument/2006/relationships/image" Target="../media/image126.emf"/><Relationship Id="rId7" Type="http://schemas.openxmlformats.org/officeDocument/2006/relationships/image" Target="../media/image740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0.png"/><Relationship Id="rId5" Type="http://schemas.openxmlformats.org/officeDocument/2006/relationships/image" Target="../media/image720.png"/><Relationship Id="rId10" Type="http://schemas.openxmlformats.org/officeDocument/2006/relationships/slide" Target="slide7.xml"/><Relationship Id="rId4" Type="http://schemas.openxmlformats.org/officeDocument/2006/relationships/image" Target="../media/image710.png"/><Relationship Id="rId9" Type="http://schemas.openxmlformats.org/officeDocument/2006/relationships/slide" Target="slide6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26.emf"/><Relationship Id="rId7" Type="http://schemas.openxmlformats.org/officeDocument/2006/relationships/image" Target="../media/image790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0.png"/><Relationship Id="rId5" Type="http://schemas.openxmlformats.org/officeDocument/2006/relationships/image" Target="../media/image770.png"/><Relationship Id="rId4" Type="http://schemas.openxmlformats.org/officeDocument/2006/relationships/image" Target="../media/image760.png"/><Relationship Id="rId9" Type="http://schemas.openxmlformats.org/officeDocument/2006/relationships/slide" Target="slide7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28.png"/><Relationship Id="rId7" Type="http://schemas.openxmlformats.org/officeDocument/2006/relationships/slide" Target="slide6.xml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0.png"/><Relationship Id="rId5" Type="http://schemas.openxmlformats.org/officeDocument/2006/relationships/image" Target="../media/image890.png"/><Relationship Id="rId4" Type="http://schemas.openxmlformats.org/officeDocument/2006/relationships/image" Target="../media/image129.e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29.emf"/><Relationship Id="rId7" Type="http://schemas.openxmlformats.org/officeDocument/2006/relationships/image" Target="../media/image1050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0.png"/><Relationship Id="rId4" Type="http://schemas.openxmlformats.org/officeDocument/2006/relationships/image" Target="../media/image1020.png"/><Relationship Id="rId9" Type="http://schemas.openxmlformats.org/officeDocument/2006/relationships/slide" Target="slide7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31.emf"/><Relationship Id="rId7" Type="http://schemas.openxmlformats.org/officeDocument/2006/relationships/image" Target="../media/image11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0.png"/><Relationship Id="rId5" Type="http://schemas.openxmlformats.org/officeDocument/2006/relationships/image" Target="../media/image1090.png"/><Relationship Id="rId4" Type="http://schemas.openxmlformats.org/officeDocument/2006/relationships/image" Target="../media/image108.png"/><Relationship Id="rId9" Type="http://schemas.openxmlformats.org/officeDocument/2006/relationships/slide" Target="slide7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0.png"/><Relationship Id="rId3" Type="http://schemas.openxmlformats.org/officeDocument/2006/relationships/image" Target="../media/image1130.png"/><Relationship Id="rId7" Type="http://schemas.openxmlformats.org/officeDocument/2006/relationships/image" Target="../media/image117.png"/><Relationship Id="rId2" Type="http://schemas.openxmlformats.org/officeDocument/2006/relationships/image" Target="../media/image1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0.png"/><Relationship Id="rId11" Type="http://schemas.openxmlformats.org/officeDocument/2006/relationships/slide" Target="slide7.xml"/><Relationship Id="rId5" Type="http://schemas.openxmlformats.org/officeDocument/2006/relationships/image" Target="../media/image1150.png"/><Relationship Id="rId10" Type="http://schemas.openxmlformats.org/officeDocument/2006/relationships/slide" Target="slide6.xml"/><Relationship Id="rId4" Type="http://schemas.openxmlformats.org/officeDocument/2006/relationships/image" Target="../media/image1140.png"/><Relationship Id="rId9" Type="http://schemas.openxmlformats.org/officeDocument/2006/relationships/image" Target="../media/image13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81.xml"/><Relationship Id="rId5" Type="http://schemas.openxmlformats.org/officeDocument/2006/relationships/slide" Target="slide8.xml"/><Relationship Id="rId4" Type="http://schemas.openxmlformats.org/officeDocument/2006/relationships/slide" Target="slide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0.pn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34.emf"/><Relationship Id="rId7" Type="http://schemas.openxmlformats.org/officeDocument/2006/relationships/slide" Target="slide6.xml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0.png"/><Relationship Id="rId5" Type="http://schemas.openxmlformats.org/officeDocument/2006/relationships/image" Target="../media/image129.png"/><Relationship Id="rId4" Type="http://schemas.openxmlformats.org/officeDocument/2006/relationships/image" Target="../media/image1280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34.emf"/><Relationship Id="rId7" Type="http://schemas.openxmlformats.org/officeDocument/2006/relationships/image" Target="../media/image135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1330.png"/><Relationship Id="rId4" Type="http://schemas.openxmlformats.org/officeDocument/2006/relationships/image" Target="../media/image132.png"/><Relationship Id="rId9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8.png"/><Relationship Id="rId7" Type="http://schemas.openxmlformats.org/officeDocument/2006/relationships/slide" Target="slide2.xml"/><Relationship Id="rId2" Type="http://schemas.openxmlformats.org/officeDocument/2006/relationships/slideLayout" Target="../slideLayouts/slideLayout8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95" y="952500"/>
            <a:ext cx="8424863" cy="451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0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7662" y="2533977"/>
            <a:ext cx="2014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11760" defTabSz="91440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24294" y="2533977"/>
                <a:ext cx="3618042" cy="105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</m:oMath>
                  </m:oMathPara>
                </a14:m>
                <a:endParaRPr lang="en-US" sz="2800" i="1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294" y="2533977"/>
                <a:ext cx="3618042" cy="105349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97766" y="3544022"/>
                <a:ext cx="5018490" cy="105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d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eqArr>
                        </m:e>
                      </m:d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∥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766" y="3544022"/>
                <a:ext cx="5018490" cy="10534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38394"/>
              </p:ext>
            </p:extLst>
          </p:nvPr>
        </p:nvGraphicFramePr>
        <p:xfrm>
          <a:off x="454921" y="4889498"/>
          <a:ext cx="10515600" cy="4676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="" xmlns:a16="http://schemas.microsoft.com/office/drawing/2014/main" val="2449873547"/>
                    </a:ext>
                  </a:extLst>
                </a:gridCol>
              </a:tblGrid>
              <a:tr h="467663">
                <a:tc>
                  <a:txBody>
                    <a:bodyPr/>
                    <a:lstStyle/>
                    <a:p>
                      <a:pPr marR="11176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i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 chất 3</a:t>
                      </a:r>
                      <a:endParaRPr lang="en-US" sz="2800" b="1" i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432102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753092" y="4596583"/>
                <a:ext cx="3037755" cy="105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092" y="4596583"/>
                <a:ext cx="3037755" cy="105349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997766" y="5650077"/>
                <a:ext cx="5904656" cy="1053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kh</m:t>
                            </m:r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ô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ng</m:t>
                            </m:r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ằ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m</m:t>
                            </m:r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tr</m:t>
                            </m:r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ê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</m:d>
                          </m:e>
                          <m:e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766" y="5650077"/>
                <a:ext cx="5904656" cy="10534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797874"/>
              </p:ext>
            </p:extLst>
          </p:nvPr>
        </p:nvGraphicFramePr>
        <p:xfrm>
          <a:off x="533047" y="1415538"/>
          <a:ext cx="10515600" cy="42672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="" xmlns:a16="http://schemas.microsoft.com/office/drawing/2014/main" val="64714657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1176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i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 chất 1</a:t>
                      </a:r>
                      <a:endParaRPr lang="en-US" sz="2800" b="1" i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901794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977893" y="1315511"/>
                <a:ext cx="3310843" cy="105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 kern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kern="0"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2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2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sz="2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2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en-US" sz="2800" i="1" kern="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2800" i="1" ker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800" i="1" ker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 ker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2800" i="1" kern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 i="1" ker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2800" i="1" kern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893" y="1315511"/>
                <a:ext cx="3310843" cy="1053494"/>
              </a:xfrm>
              <a:prstGeom prst="rect">
                <a:avLst/>
              </a:prstGeom>
              <a:blipFill rotWithShape="1">
                <a:blip r:embed="rId6"/>
                <a:stretch>
                  <a:fillRect r="-1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8982599"/>
                  </p:ext>
                </p:extLst>
              </p:nvPr>
            </p:nvGraphicFramePr>
            <p:xfrm>
              <a:off x="6891041" y="1334485"/>
              <a:ext cx="4741471" cy="780352"/>
            </p:xfrm>
            <a:graphic>
              <a:graphicData uri="http://schemas.openxmlformats.org/drawingml/2006/table">
                <a:tbl>
                  <a:tblPr/>
                  <a:tblGrid>
                    <a:gridCol w="4741471">
                      <a:extLst>
                        <a:ext uri="{9D8B030D-6E8A-4147-A177-3AD203B41FA5}">
                          <a16:colId xmlns="" xmlns:a16="http://schemas.microsoft.com/office/drawing/2014/main" val="95118475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R="111760" algn="l"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2800" b="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2800" b="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800" b="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800" b="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≠</m:t>
                                      </m:r>
                                      <m:r>
                                        <a:rPr lang="en-US" sz="2800" b="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e>
                                      <m:r>
                                        <a:rPr lang="en-US" sz="2800" b="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800" b="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⊥</m:t>
                                      </m:r>
                                      <m:d>
                                        <m:dPr>
                                          <m:ctrlPr>
                                            <a:rPr lang="en-US" sz="2800" b="0" i="1">
                                              <a:effectLst/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b="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</m:d>
                                      <m:r>
                                        <a:rPr lang="en-US" sz="2800" b="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2800" b="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sz="2800" b="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⊥</m:t>
                                      </m:r>
                                      <m:d>
                                        <m:dPr>
                                          <m:ctrlPr>
                                            <a:rPr lang="en-US" sz="2800" b="0" i="1">
                                              <a:effectLst/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b="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</m:d>
                                    </m:e>
                                  </m:eqArr>
                                </m:e>
                              </m:d>
                              <m:r>
                                <a:rPr lang="en-US" sz="2800" b="0" i="1">
                                  <a:effectLst/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sz="2800" b="0" i="1"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b="0" i="1">
                                  <a:effectLst/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sz="2800" b="0" i="1">
                                  <a:effectLst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sz="2800" b="0" i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 </a:t>
                          </a:r>
                        </a:p>
                      </a:txBody>
                      <a:tcPr marL="114300" marR="11430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690396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86557"/>
                  </p:ext>
                </p:extLst>
              </p:nvPr>
            </p:nvGraphicFramePr>
            <p:xfrm>
              <a:off x="6891041" y="1334485"/>
              <a:ext cx="4741471" cy="780352"/>
            </p:xfrm>
            <a:graphic>
              <a:graphicData uri="http://schemas.openxmlformats.org/drawingml/2006/table">
                <a:tbl>
                  <a:tblPr/>
                  <a:tblGrid>
                    <a:gridCol w="474147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951184757"/>
                        </a:ext>
                      </a:extLst>
                    </a:gridCol>
                  </a:tblGrid>
                  <a:tr h="7803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7"/>
                          <a:stretch>
                            <a:fillRect t="-781" r="-129" b="-46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169039600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261306"/>
              </p:ext>
            </p:extLst>
          </p:nvPr>
        </p:nvGraphicFramePr>
        <p:xfrm>
          <a:off x="249211" y="245660"/>
          <a:ext cx="11678932" cy="981456"/>
        </p:xfrm>
        <a:graphic>
          <a:graphicData uri="http://schemas.openxmlformats.org/drawingml/2006/table">
            <a:tbl>
              <a:tblPr/>
              <a:tblGrid>
                <a:gridCol w="11678932"/>
              </a:tblGrid>
              <a:tr h="4420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LIÊN HỆ GIỮA QUAN HỆ SONG SONG VÀ QUAN HỆ VUÔNG GÓC CỦA ĐƯỜNG THẲNG VÀ MẶT PHẲNG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Isosceles Triangle 13">
            <a:hlinkClick r:id="rId8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hlinkClick r:id="rId9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4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5404"/>
            <a:ext cx="12192000" cy="3319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nl-NL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Mệnh đề nào sau đây là </a:t>
            </a:r>
            <a:r>
              <a:rPr lang="nl-NL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nl-NL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nl-NL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nl-NL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 đường thẳng cùng vuông góc với một đường thẳng thì song song với nhau.</a:t>
            </a:r>
            <a:endParaRPr lang="vi-VN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nl-NL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nl-NL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 đường thẳng cùng vuông góc với một đường thẳng thì vuông góc với nhau.</a:t>
            </a:r>
            <a:endParaRPr lang="vi-VN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nl-NL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nl-NL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 đường thẳng vuông góc với một trong hai đường thẳng vuông góc với nhau thì song song với đường thẳng còn lại.</a:t>
            </a:r>
            <a:endParaRPr lang="vi-VN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nl-NL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nl-NL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 đường thẳng vuông góc với một trong hai đường thẳng song song thì vuông góc với đường thẳng còn lại.</a:t>
            </a:r>
            <a:endParaRPr lang="vi-VN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3565704"/>
                <a:ext cx="11929997" cy="309834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Lời </a:t>
                </a:r>
                <a:r>
                  <a:rPr lang="en-US" b="1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vi-VN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nl-NL">
                    <a:latin typeface="Times New Roman" pitchFamily="18" charset="0"/>
                    <a:cs typeface="Times New Roman" pitchFamily="18" charset="0"/>
                  </a:rPr>
                  <a:t>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/>
                          </a:rPr>
                          <m:t>𝛥</m:t>
                        </m:r>
                      </m:e>
                      <m:sub>
                        <m:r>
                          <a:rPr lang="nl-NL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NL">
                    <a:latin typeface="Times New Roman" pitchFamily="18" charset="0"/>
                    <a:cs typeface="Times New Roman" pitchFamily="18" charset="0"/>
                  </a:rPr>
                  <a:t> có véc tơ chỉ phương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vi-VN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i="1">
                                <a:latin typeface="Cambria Math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nl-NL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vi-VN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nl-NL">
                    <a:latin typeface="Times New Roman" pitchFamily="18" charset="0"/>
                    <a:cs typeface="Times New Roman" pitchFamily="18" charset="0"/>
                  </a:rPr>
                  <a:t>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/>
                          </a:rPr>
                          <m:t>𝛥</m:t>
                        </m:r>
                      </m:e>
                      <m:sub>
                        <m:r>
                          <a:rPr lang="nl-NL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>
                    <a:latin typeface="Times New Roman" pitchFamily="18" charset="0"/>
                    <a:cs typeface="Times New Roman" pitchFamily="18" charset="0"/>
                  </a:rPr>
                  <a:t> có véc tơ chỉ  phương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vi-VN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i="1">
                                <a:latin typeface="Cambria Math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nl-NL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vi-VN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nl-NL">
                    <a:latin typeface="Times New Roman" pitchFamily="18" charset="0"/>
                    <a:cs typeface="Times New Roman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/>
                      </a:rPr>
                      <m:t>𝑑</m:t>
                    </m:r>
                  </m:oMath>
                </a14:m>
                <a:r>
                  <a:rPr lang="nl-NL">
                    <a:latin typeface="Times New Roman" pitchFamily="18" charset="0"/>
                    <a:cs typeface="Times New Roman" pitchFamily="18" charset="0"/>
                  </a:rPr>
                  <a:t> có véc tơ chỉ phương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i="1">
                            <a:latin typeface="Cambria Math"/>
                          </a:rPr>
                        </m:ctrlPr>
                      </m:accPr>
                      <m:e>
                        <m:r>
                          <a:rPr lang="nl-NL" i="1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endParaRPr lang="vi-VN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nl-NL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nl-NL" i="1">
                                <a:latin typeface="Cambria Math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vi-VN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l-NL" i="1">
                                    <a:latin typeface="Cambria Math"/>
                                  </a:rPr>
                                  <m:t>𝛥</m:t>
                                </m:r>
                              </m:e>
                              <m:sub>
                                <m:r>
                                  <a:rPr lang="nl-NL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nl-NL">
                                <a:latin typeface="Times New Roman" pitchFamily="18" charset="0"/>
                                <a:cs typeface="Times New Roman" pitchFamily="18" charset="0"/>
                              </a:rPr>
                              <m:t>//</m:t>
                            </m:r>
                            <m:sSub>
                              <m:sSubPr>
                                <m:ctrlPr>
                                  <a:rPr lang="vi-VN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nl-NL">
                                    <a:latin typeface="Cambria Math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nl-NL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nl-NL" i="1">
                                <a:latin typeface="Cambria Math"/>
                              </a:rPr>
                              <m:t>&amp;</m:t>
                            </m:r>
                            <m:r>
                              <a:rPr lang="nl-NL" i="1">
                                <a:latin typeface="Cambria Math"/>
                              </a:rPr>
                              <m:t>𝑑</m:t>
                            </m:r>
                            <m:r>
                              <a:rPr lang="nl-NL" i="1">
                                <a:latin typeface="Cambria Math"/>
                              </a:rPr>
                              <m:t>⊥</m:t>
                            </m:r>
                            <m:sSub>
                              <m:sSubPr>
                                <m:ctrlPr>
                                  <a:rPr lang="vi-VN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l-NL" i="1">
                                    <a:latin typeface="Cambria Math"/>
                                  </a:rPr>
                                  <m:t>𝛥</m:t>
                                </m:r>
                              </m:e>
                              <m:sub>
                                <m:r>
                                  <a:rPr lang="nl-NL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nl-NL" i="1">
                        <a:latin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nl-NL" i="1">
                                <a:latin typeface="Cambria Math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vi-VN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vi-VN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nl-NL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nl-NL" i="1"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vi-VN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vi-VN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nl-NL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b="0" i="1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ù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𝑛𝑔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ươ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𝑛𝑔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.</m:t>
                            </m:r>
                          </m:e>
                          <m:e>
                            <m:r>
                              <a:rPr lang="nl-NL" i="1">
                                <a:latin typeface="Cambria Math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vi-VN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nl-NL" i="1">
                                    <a:latin typeface="Cambria Math"/>
                                  </a:rPr>
                                  <m:t>𝑣</m:t>
                                </m:r>
                              </m:e>
                            </m:acc>
                            <m:r>
                              <a:rPr lang="nl-NL" i="1">
                                <a:latin typeface="Cambria Math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vi-VN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vi-VN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nl-NL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nl-NL" i="1">
                                <a:latin typeface="Cambria Math"/>
                              </a:rPr>
                              <m:t>=</m:t>
                            </m:r>
                            <m:r>
                              <a:rPr lang="nl-NL" i="1">
                                <a:latin typeface="Cambria Math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nl-NL" i="1">
                        <a:latin typeface="Cambria Math"/>
                      </a:rPr>
                      <m:t>⇒</m:t>
                    </m:r>
                    <m:acc>
                      <m:accPr>
                        <m:chr m:val="⃗"/>
                        <m:ctrlPr>
                          <a:rPr lang="vi-VN" i="1">
                            <a:latin typeface="Cambria Math"/>
                          </a:rPr>
                        </m:ctrlPr>
                      </m:accPr>
                      <m:e>
                        <m:r>
                          <a:rPr lang="nl-NL" i="1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nl-NL" i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vi-VN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nl-NL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i="1">
                        <a:latin typeface="Cambria Math"/>
                      </a:rPr>
                      <m:t>=</m:t>
                    </m:r>
                    <m:r>
                      <a:rPr lang="nl-NL" i="1">
                        <a:latin typeface="Cambria Math"/>
                      </a:rPr>
                      <m:t>0</m:t>
                    </m:r>
                    <m:r>
                      <a:rPr lang="nl-NL" i="1">
                        <a:latin typeface="Cambria Math"/>
                      </a:rPr>
                      <m:t>⇒</m:t>
                    </m:r>
                    <m:r>
                      <a:rPr lang="nl-NL" i="1">
                        <a:latin typeface="Cambria Math"/>
                      </a:rPr>
                      <m:t>𝑑</m:t>
                    </m:r>
                    <m:r>
                      <a:rPr lang="nl-NL" i="1">
                        <a:latin typeface="Cambria Math"/>
                      </a:rPr>
                      <m:t>⊥</m:t>
                    </m:r>
                    <m:sSub>
                      <m:sSubPr>
                        <m:ctrlPr>
                          <a:rPr lang="vi-VN" i="1">
                            <a:latin typeface="Cambria Math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/>
                          </a:rPr>
                          <m:t>𝛥</m:t>
                        </m:r>
                      </m:e>
                      <m:sub>
                        <m:r>
                          <a:rPr lang="nl-NL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nl-NL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Chọn D</a:t>
                </a:r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3565704"/>
                <a:ext cx="11929997" cy="3098341"/>
              </a:xfrm>
              <a:blipFill rotWithShape="1">
                <a:blip r:embed="rId2"/>
                <a:stretch>
                  <a:fillRect l="-1022" t="-33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lowchart: Connector 3"/>
          <p:cNvSpPr/>
          <p:nvPr/>
        </p:nvSpPr>
        <p:spPr>
          <a:xfrm>
            <a:off x="0" y="2466411"/>
            <a:ext cx="430364" cy="480560"/>
          </a:xfrm>
          <a:prstGeom prst="flowChartConnector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121904" tIns="60952" rIns="121904" bIns="60952" rtlCol="0" anchor="ctr"/>
          <a:lstStyle/>
          <a:p>
            <a:pPr algn="ctr" defTabSz="914400">
              <a:defRPr/>
            </a:pPr>
            <a:endParaRPr lang="vi-VN" sz="3200" kern="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5" name="Isosceles Triangle 4">
            <a:hlinkClick r:id="rId3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hlinkClick r:id="rId4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8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0" y="79952"/>
                <a:ext cx="12192000" cy="45940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</a:t>
                </a:r>
                <a:r>
                  <a:rPr lang="vi-VN" sz="32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32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Trong các mệnh đề trên mệnh đề nào sai?</a:t>
                </a:r>
              </a:p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A.</a:t>
                </a:r>
                <a:r>
                  <a:rPr lang="vi-VN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Một đường thẳng vuông góc với hai đường thẳng cắt nhau thuộc một mặt phẳng thì nó vuông góc với mặt phẳng đó.</a:t>
                </a:r>
              </a:p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B.</a:t>
                </a:r>
                <a:r>
                  <a:rPr lang="vi-VN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Nếu đường thẳng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song song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đường thẳng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vuông góc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vuông góc với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Nếu đường thẳng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song song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đường thẳng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vuông góc với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vuông góc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D.</a:t>
                </a:r>
                <a:r>
                  <a:rPr lang="vi-VN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Nếu đường thẳng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song song với đường thẳng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song song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song song hoặc thuộc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9952"/>
                <a:ext cx="12192000" cy="4594078"/>
              </a:xfrm>
              <a:prstGeom prst="rect">
                <a:avLst/>
              </a:prstGeom>
              <a:blipFill rotWithShape="1">
                <a:blip r:embed="rId2"/>
                <a:stretch>
                  <a:fillRect l="-1250" t="-2918" b="-3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443E7128-81FF-4191-A928-655237246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5" y="5211644"/>
            <a:ext cx="11980102" cy="14246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3200" b="1" smtClean="0">
                <a:solidFill>
                  <a:srgbClr val="0000CC"/>
                </a:solidFill>
                <a:latin typeface="+mj-lt"/>
              </a:rPr>
              <a:t>Lời giải: </a:t>
            </a:r>
            <a:endParaRPr lang="vi-VN" sz="3200">
              <a:solidFill>
                <a:srgbClr val="0000CC"/>
              </a:solidFill>
              <a:latin typeface="+mj-lt"/>
            </a:endParaRPr>
          </a:p>
          <a:p>
            <a:pPr marL="0" indent="0">
              <a:buNone/>
            </a:pPr>
            <a:r>
              <a:rPr lang="vi-VN" sz="3200" b="1">
                <a:solidFill>
                  <a:srgbClr val="0000CC"/>
                </a:solidFill>
                <a:latin typeface="+mj-lt"/>
              </a:rPr>
              <a:t>Chọn C</a:t>
            </a:r>
            <a:endParaRPr lang="vi-VN" sz="320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27710" y="2674236"/>
            <a:ext cx="430364" cy="480560"/>
          </a:xfrm>
          <a:prstGeom prst="flowChartConnector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121904" tIns="60952" rIns="121904" bIns="60952" rtlCol="0" anchor="ctr"/>
          <a:lstStyle/>
          <a:p>
            <a:pPr algn="ctr" defTabSz="914400">
              <a:defRPr/>
            </a:pPr>
            <a:endParaRPr lang="vi-VN" sz="3200" kern="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7" name="Isosceles Triangle 6">
            <a:hlinkClick r:id="rId3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hlinkClick r:id="rId4" action="ppaction://hlinksldjump"/>
          </p:cNvPr>
          <p:cNvSpPr/>
          <p:nvPr/>
        </p:nvSpPr>
        <p:spPr>
          <a:xfrm rot="5400000">
            <a:off x="11292861" y="5859623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8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0AEB5589-BCD2-4F0E-A74F-0ACF51F85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106596"/>
            <a:ext cx="11929997" cy="21613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 giải:</a:t>
            </a:r>
            <a:endParaRPr lang="vi-VN" sz="32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không gian, có vô số đường thẳng qua một điểm cho trước và vuông góc với một đường thẳng cho trước. Vì vậy 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 B</a:t>
            </a:r>
            <a:endParaRPr lang="vi-VN" sz="32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1814945" y="1248836"/>
            <a:ext cx="430364" cy="480560"/>
          </a:xfrm>
          <a:prstGeom prst="flowChartConnector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121904" tIns="60952" rIns="121904" bIns="60952" rtlCol="0" anchor="ctr"/>
          <a:lstStyle/>
          <a:p>
            <a:pPr algn="ctr" defTabSz="914400">
              <a:defRPr/>
            </a:pPr>
            <a:endParaRPr lang="vi-VN" sz="3200" kern="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0" y="201882"/>
                <a:ext cx="11831782" cy="1550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</a:t>
                </a:r>
                <a:r>
                  <a:rPr lang="en-US" sz="32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3. </a:t>
                </a:r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Trong không gian, cho đường thẳng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điểm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𝑂</m:t>
                    </m:r>
                  </m:oMath>
                </a14:m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Qua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𝑂</m:t>
                    </m:r>
                  </m:oMath>
                </a14:m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có bao nhiêu đường thẳng vuông góc với đường thẳng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vi-VN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3.        	</a:t>
                </a:r>
                <a:r>
                  <a:rPr lang="en-US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vô số.	   </a:t>
                </a:r>
                <a:r>
                  <a:rPr lang="en-US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1.	                </a:t>
                </a:r>
                <a:r>
                  <a:rPr lang="en-US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D.</a:t>
                </a:r>
                <a:r>
                  <a:rPr lang="en-US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2.</a:t>
                </a:r>
                <a:endParaRPr lang="vi-VN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1882"/>
                <a:ext cx="11831782" cy="1550168"/>
              </a:xfrm>
              <a:prstGeom prst="rect">
                <a:avLst/>
              </a:prstGeom>
              <a:blipFill rotWithShape="1">
                <a:blip r:embed="rId2"/>
                <a:stretch>
                  <a:fillRect l="-1288" t="-8661" r="-2112" b="-11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Isosceles Triangle 4">
            <a:hlinkClick r:id="rId3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hlinkClick r:id="rId4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6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2570" y="150727"/>
                <a:ext cx="11858171" cy="1550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</a:t>
                </a:r>
                <a:r>
                  <a:rPr lang="en-US" sz="32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4. </a:t>
                </a:r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Cho hình lập phương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𝐴𝐵𝐶𝐷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Đường thẳng nào sau đây vuông góc với đường thẳng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vi-VN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A.</a:t>
                </a:r>
                <a:r>
                  <a:rPr lang="vi-VN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B.</a:t>
                </a:r>
                <a:r>
                  <a:rPr lang="vi-VN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𝐴𝐶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vi-VN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0" y="150727"/>
                <a:ext cx="11858171" cy="1550168"/>
              </a:xfrm>
              <a:prstGeom prst="rect">
                <a:avLst/>
              </a:prstGeom>
              <a:blipFill rotWithShape="1">
                <a:blip r:embed="rId2"/>
                <a:stretch>
                  <a:fillRect l="-1337" t="-8661" b="-11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34406" y="1613811"/>
                <a:ext cx="11929997" cy="269965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vi-VN" sz="3200" b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vi-VN" sz="32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Lời </a:t>
                </a: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endParaRPr lang="vi-VN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𝐷</m:t>
                    </m:r>
                    <m:r>
                      <a:rPr lang="en-US" sz="3200" i="1">
                        <a:latin typeface="Cambria Math"/>
                      </a:rPr>
                      <m:t>//</m:t>
                    </m:r>
                    <m:sSup>
                      <m:sSupPr>
                        <m:ctrlPr>
                          <a:rPr lang="vi-VN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𝐶</m:t>
                    </m:r>
                    <m:r>
                      <a:rPr lang="en-US" sz="3200" i="1">
                        <a:latin typeface="Cambria Math"/>
                      </a:rPr>
                      <m:t>⊥</m:t>
                    </m:r>
                    <m:r>
                      <a:rPr lang="en-US" sz="3200" i="1"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vi-VN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vi-VN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𝐷</m:t>
                    </m:r>
                    <m:r>
                      <a:rPr lang="en-US" sz="3200" i="1">
                        <a:latin typeface="Cambria Math"/>
                      </a:rPr>
                      <m:t>⊥</m:t>
                    </m:r>
                    <m:r>
                      <a:rPr lang="en-US" sz="3200" i="1"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vi-VN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sz="3200" smtClean="0"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A</a:t>
                </a:r>
                <a:endParaRPr lang="vi-VN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vi-VN" sz="3200"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4406" y="1613811"/>
                <a:ext cx="11929997" cy="2699657"/>
              </a:xfrm>
              <a:blipFill rotWithShape="1">
                <a:blip r:embed="rId3"/>
                <a:stretch>
                  <a:fillRect l="-127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845" y="1411547"/>
            <a:ext cx="3652809" cy="37839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lowchart: Connector 4"/>
          <p:cNvSpPr/>
          <p:nvPr/>
        </p:nvSpPr>
        <p:spPr>
          <a:xfrm>
            <a:off x="180025" y="1171267"/>
            <a:ext cx="430364" cy="480560"/>
          </a:xfrm>
          <a:prstGeom prst="flowChartConnector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121904" tIns="60952" rIns="121904" bIns="60952" rtlCol="0" anchor="ctr"/>
          <a:lstStyle/>
          <a:p>
            <a:pPr algn="ctr" defTabSz="914400">
              <a:defRPr/>
            </a:pPr>
            <a:endParaRPr lang="vi-VN" sz="3200" kern="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6" name="Isosceles Triangle 5">
            <a:hlinkClick r:id="rId5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hlinkClick r:id="rId6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9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03947" y="2220685"/>
                <a:ext cx="11929997" cy="216262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vi-VN" sz="32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Lời </a:t>
                </a: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giải</a:t>
                </a:r>
                <a:endParaRPr lang="vi-VN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3200" b="0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3200" b="0" i="1">
                                <a:latin typeface="Cambria Math"/>
                              </a:rPr>
                              <m:t>𝐵𝐶</m:t>
                            </m:r>
                            <m:r>
                              <a:rPr lang="vi-VN" sz="3200" b="0" i="1">
                                <a:latin typeface="Cambria Math"/>
                              </a:rPr>
                              <m:t>⊥</m:t>
                            </m:r>
                            <m:r>
                              <a:rPr lang="vi-VN" sz="3200" b="0" i="1">
                                <a:latin typeface="Cambria Math"/>
                              </a:rPr>
                              <m:t>𝐴𝐵</m:t>
                            </m:r>
                          </m:e>
                          <m:e>
                            <m:r>
                              <a:rPr lang="vi-VN" sz="3200" b="0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3200" b="0" i="1">
                                <a:latin typeface="Cambria Math"/>
                              </a:rPr>
                              <m:t>𝐵𝐶</m:t>
                            </m:r>
                            <m:r>
                              <a:rPr lang="vi-VN" sz="3200" b="0" i="1">
                                <a:latin typeface="Cambria Math"/>
                              </a:rPr>
                              <m:t>⊥</m:t>
                            </m:r>
                            <m:r>
                              <a:rPr lang="vi-VN" sz="3200" b="0" i="1">
                                <a:latin typeface="Cambria Math"/>
                              </a:rPr>
                              <m:t>𝑆𝐴</m:t>
                            </m:r>
                          </m:e>
                        </m:eqArr>
                      </m:e>
                    </m:d>
                    <m:r>
                      <a:rPr lang="vi-VN" sz="3200" b="0" i="1">
                        <a:latin typeface="Cambria Math"/>
                      </a:rPr>
                      <m:t>⇒</m:t>
                    </m:r>
                    <m:r>
                      <a:rPr lang="vi-VN" sz="3200" b="0" i="1">
                        <a:latin typeface="Cambria Math"/>
                      </a:rPr>
                      <m:t>𝐵𝐶</m:t>
                    </m:r>
                    <m:r>
                      <a:rPr lang="vi-VN" sz="3200" b="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b="0" i="1">
                            <a:latin typeface="Cambria Math"/>
                          </a:rPr>
                          <m:t>𝑆𝐴𝐷</m:t>
                        </m:r>
                      </m:e>
                    </m:d>
                  </m:oMath>
                </a14:m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Chọn B</a:t>
                </a:r>
                <a:endParaRPr lang="vi-VN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03947" y="2220685"/>
                <a:ext cx="11929997" cy="2162629"/>
              </a:xfrm>
              <a:blipFill rotWithShape="1">
                <a:blip r:embed="rId2"/>
                <a:stretch>
                  <a:fillRect l="-1277" t="-61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845" y="1964048"/>
            <a:ext cx="5565412" cy="42335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lowchart: Connector 4"/>
          <p:cNvSpPr/>
          <p:nvPr/>
        </p:nvSpPr>
        <p:spPr>
          <a:xfrm>
            <a:off x="2952254" y="1187571"/>
            <a:ext cx="430364" cy="480560"/>
          </a:xfrm>
          <a:prstGeom prst="flowChartConnector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121904" tIns="60952" rIns="121904" bIns="60952" rtlCol="0" anchor="ctr"/>
          <a:lstStyle/>
          <a:p>
            <a:pPr algn="ctr" defTabSz="914400">
              <a:defRPr/>
            </a:pPr>
            <a:endParaRPr lang="vi-VN" sz="3200" kern="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59657" y="174831"/>
                <a:ext cx="11901714" cy="1550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</a:t>
                </a:r>
                <a:r>
                  <a:rPr lang="vi-VN" sz="32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sz="32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32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𝐴𝐵𝐶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𝐴𝐵𝐶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 tam giác vuông tại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𝑆𝐴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Mệnh đề nào sau đây đúng?</a:t>
                </a:r>
              </a:p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A.</a:t>
                </a:r>
                <a:r>
                  <a:rPr lang="vi-VN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𝐴𝐶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B.</a:t>
                </a:r>
                <a:r>
                  <a:rPr lang="vi-VN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𝐵𝐶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vi-VN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𝐴𝐵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D.</a:t>
                </a:r>
                <a:r>
                  <a:rPr lang="vi-VN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𝐴𝐶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𝑆𝐵𝐶</m:t>
                        </m:r>
                      </m:e>
                    </m:d>
                  </m:oMath>
                </a14:m>
                <a:endParaRPr lang="vi-VN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57" y="174831"/>
                <a:ext cx="11901714" cy="1550168"/>
              </a:xfrm>
              <a:prstGeom prst="rect">
                <a:avLst/>
              </a:prstGeom>
              <a:blipFill rotWithShape="1">
                <a:blip r:embed="rId4"/>
                <a:stretch>
                  <a:fillRect l="-1280" t="-8661" b="-11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Isosceles Triangle 5">
            <a:hlinkClick r:id="rId5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hlinkClick r:id="rId6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0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2293257"/>
                <a:ext cx="11929997" cy="245291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vi-VN" sz="32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Lời </a:t>
                </a: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endParaRPr lang="vi-VN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vi-VN" sz="3200" smtClean="0">
                    <a:latin typeface="Times New Roman" pitchFamily="18" charset="0"/>
                    <a:cs typeface="Times New Roman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𝑆𝐻</m:t>
                    </m:r>
                    <m:r>
                      <a:rPr lang="vi-VN" sz="3200" i="1">
                        <a:latin typeface="Cambria Math"/>
                      </a:rPr>
                      <m:t>⊥</m:t>
                    </m:r>
                    <m:r>
                      <a:rPr lang="vi-VN" sz="3200" i="1">
                        <a:latin typeface="Cambria Math"/>
                      </a:rPr>
                      <m:t>𝐵𝐶</m:t>
                    </m:r>
                    <m:r>
                      <a:rPr lang="vi-VN" sz="3200" i="1">
                        <a:latin typeface="Cambria Math"/>
                      </a:rPr>
                      <m:t>;</m:t>
                    </m:r>
                    <m:r>
                      <a:rPr lang="vi-VN" sz="3200" i="1">
                        <a:latin typeface="Cambria Math"/>
                      </a:rPr>
                      <m:t>𝑆𝐴</m:t>
                    </m:r>
                    <m:r>
                      <a:rPr lang="vi-VN" sz="3200" i="1">
                        <a:latin typeface="Cambria Math"/>
                      </a:rPr>
                      <m:t>⊥</m:t>
                    </m:r>
                    <m:r>
                      <a:rPr lang="vi-VN" sz="3200" i="1">
                        <a:latin typeface="Cambria Math"/>
                      </a:rPr>
                      <m:t>𝐵𝐶</m:t>
                    </m:r>
                  </m:oMath>
                </a14:m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𝐵𝐶</m:t>
                    </m:r>
                    <m:r>
                      <a:rPr lang="vi-VN" sz="32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/>
                          </a:rPr>
                          <m:t>𝑆𝐴𝐻</m:t>
                        </m:r>
                      </m:e>
                    </m:d>
                    <m:r>
                      <a:rPr lang="vi-VN" sz="3200" i="1">
                        <a:latin typeface="Cambria Math"/>
                      </a:rPr>
                      <m:t>.</m:t>
                    </m:r>
                  </m:oMath>
                </a14:m>
                <a:endParaRPr lang="vi-VN" sz="320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 Tức là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𝐵𝐶</m:t>
                    </m:r>
                    <m:r>
                      <a:rPr lang="vi-VN" sz="3200" i="1">
                        <a:latin typeface="Cambria Math"/>
                      </a:rPr>
                      <m:t>⊥</m:t>
                    </m:r>
                    <m:r>
                      <a:rPr lang="vi-VN" sz="3200" i="1">
                        <a:latin typeface="Cambria Math"/>
                      </a:rPr>
                      <m:t>𝐴𝐻</m:t>
                    </m:r>
                    <m:r>
                      <a:rPr lang="vi-VN" sz="3200" i="1">
                        <a:latin typeface="Cambria Math"/>
                      </a:rPr>
                      <m:t>.</m:t>
                    </m:r>
                  </m:oMath>
                </a14:m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Chọn B</a:t>
                </a:r>
                <a:endParaRPr lang="vi-VN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endParaRPr lang="en-US" sz="32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2293257"/>
                <a:ext cx="11929997" cy="2452914"/>
              </a:xfrm>
              <a:blipFill rotWithShape="1">
                <a:blip r:embed="rId2"/>
                <a:stretch>
                  <a:fillRect l="-1277" t="-54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244" y="2105891"/>
            <a:ext cx="4225636" cy="39901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lowchart: Connector 4"/>
          <p:cNvSpPr/>
          <p:nvPr/>
        </p:nvSpPr>
        <p:spPr>
          <a:xfrm>
            <a:off x="3330944" y="1160961"/>
            <a:ext cx="430364" cy="480560"/>
          </a:xfrm>
          <a:prstGeom prst="flowChartConnector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121904" tIns="60952" rIns="121904" bIns="60952" rtlCol="0" anchor="ctr"/>
          <a:lstStyle/>
          <a:p>
            <a:pPr algn="ctr" defTabSz="914400">
              <a:defRPr/>
            </a:pPr>
            <a:endParaRPr lang="vi-VN" sz="3200" kern="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3544" y="165903"/>
                <a:ext cx="11814629" cy="1550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</a:t>
                </a:r>
                <a:r>
                  <a:rPr lang="vi-VN" sz="32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r>
                  <a:rPr lang="en-US" sz="32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32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𝐴𝐵𝐶</m:t>
                    </m:r>
                  </m:oMath>
                </a14:m>
                <a:r>
                  <a:rPr lang="nl-NL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prstClr val="black"/>
                        </a:solidFill>
                        <a:latin typeface="Cambria Math"/>
                      </a:rPr>
                      <m:t>𝑆𝐴</m:t>
                    </m:r>
                    <m:r>
                      <a:rPr lang="nl-NL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nl-NL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nl-NL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𝐻</m:t>
                    </m:r>
                  </m:oMath>
                </a14:m>
                <a:r>
                  <a:rPr lang="nl-NL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 hình chiếu vuông góc của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nl-NL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lên</a:t>
                </a:r>
                <a14:m>
                  <m:oMath xmlns:m="http://schemas.openxmlformats.org/officeDocument/2006/math">
                    <m:r>
                      <a:rPr lang="vi-VN" sz="320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𝐵𝐶</m:t>
                    </m:r>
                  </m:oMath>
                </a14:m>
                <a:r>
                  <a:rPr lang="nl-NL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Hãy </a:t>
                </a:r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nl-NL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họn khẳng định </a:t>
                </a:r>
                <a:r>
                  <a:rPr lang="nl-NL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vi-VN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vi-VN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vi-VN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nl-NL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prstClr val="black"/>
                        </a:solidFill>
                        <a:latin typeface="Cambria Math"/>
                      </a:rPr>
                      <m:t>𝐵𝐶</m:t>
                    </m:r>
                    <m:r>
                      <a:rPr lang="nl-NL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r>
                      <a:rPr lang="nl-NL" sz="3200" i="1">
                        <a:solidFill>
                          <a:prstClr val="black"/>
                        </a:solidFill>
                        <a:latin typeface="Cambria Math"/>
                      </a:rPr>
                      <m:t>𝐴𝐶</m:t>
                    </m:r>
                  </m:oMath>
                </a14:m>
                <a:r>
                  <a:rPr lang="nl-NL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nl-NL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prstClr val="black"/>
                        </a:solidFill>
                        <a:latin typeface="Cambria Math"/>
                      </a:rPr>
                      <m:t>𝐵𝐶</m:t>
                    </m:r>
                    <m:r>
                      <a:rPr lang="nl-NL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r>
                      <a:rPr lang="nl-NL" sz="3200" i="1">
                        <a:solidFill>
                          <a:prstClr val="black"/>
                        </a:solidFill>
                        <a:latin typeface="Cambria Math"/>
                      </a:rPr>
                      <m:t>𝐴𝐻</m:t>
                    </m:r>
                  </m:oMath>
                </a14:m>
                <a:r>
                  <a:rPr lang="nl-NL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nl-NL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prstClr val="black"/>
                        </a:solidFill>
                        <a:latin typeface="Cambria Math"/>
                      </a:rPr>
                      <m:t>𝐵𝐶</m:t>
                    </m:r>
                    <m:r>
                      <a:rPr lang="nl-NL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r>
                      <a:rPr lang="nl-NL" sz="3200" i="1">
                        <a:solidFill>
                          <a:prstClr val="black"/>
                        </a:solidFill>
                        <a:latin typeface="Cambria Math"/>
                      </a:rPr>
                      <m:t>𝑆𝐶</m:t>
                    </m:r>
                  </m:oMath>
                </a14:m>
                <a:r>
                  <a:rPr lang="nl-NL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nl-NL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prstClr val="black"/>
                        </a:solidFill>
                        <a:latin typeface="Cambria Math"/>
                      </a:rPr>
                      <m:t>𝐵𝐶</m:t>
                    </m:r>
                    <m:r>
                      <a:rPr lang="nl-NL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r>
                      <a:rPr lang="nl-NL" sz="3200" i="1">
                        <a:solidFill>
                          <a:prstClr val="black"/>
                        </a:solidFill>
                        <a:latin typeface="Cambria Math"/>
                      </a:rPr>
                      <m:t>𝐴𝐵</m:t>
                    </m:r>
                  </m:oMath>
                </a14:m>
                <a:r>
                  <a:rPr lang="nl-NL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4" y="165903"/>
                <a:ext cx="11814629" cy="1550168"/>
              </a:xfrm>
              <a:prstGeom prst="rect">
                <a:avLst/>
              </a:prstGeom>
              <a:blipFill rotWithShape="1">
                <a:blip r:embed="rId4"/>
                <a:stretch>
                  <a:fillRect l="-1290" t="-8627" b="-1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Isosceles Triangle 5">
            <a:hlinkClick r:id="rId5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hlinkClick r:id="rId6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7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8056" y="141920"/>
                <a:ext cx="11814629" cy="1550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</a:t>
                </a:r>
                <a:r>
                  <a:rPr lang="en-US" sz="32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7. </a:t>
                </a:r>
                <a:r>
                  <a:rPr lang="nl-NL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𝐴𝐵𝐶𝐷</m:t>
                    </m:r>
                  </m:oMath>
                </a14:m>
                <a:r>
                  <a:rPr lang="nl-NL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𝐴𝐵𝐶𝐷</m:t>
                    </m:r>
                  </m:oMath>
                </a14:m>
                <a:r>
                  <a:rPr lang="nl-NL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 hình thoi tâm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𝑂</m:t>
                    </m:r>
                  </m:oMath>
                </a14:m>
                <a:r>
                  <a:rPr lang="nl-NL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𝑆𝐴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𝑆𝐶</m:t>
                    </m:r>
                  </m:oMath>
                </a14:m>
                <a:r>
                  <a:rPr lang="nl-NL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𝑆𝐵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𝑆𝐷</m:t>
                    </m:r>
                  </m:oMath>
                </a14:m>
                <a:r>
                  <a:rPr lang="nl-NL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Trong các mệnh đề sau, mệnh đề nào </a:t>
                </a:r>
                <a:r>
                  <a:rPr lang="nl-NL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sai?</a:t>
                </a:r>
                <a:endParaRPr lang="vi-VN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nl-NL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prstClr val="black"/>
                        </a:solidFill>
                        <a:latin typeface="Cambria Math"/>
                      </a:rPr>
                      <m:t>𝐴𝐶</m:t>
                    </m:r>
                    <m:r>
                      <a:rPr lang="nl-NL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r>
                      <a:rPr lang="nl-NL" sz="3200" i="1">
                        <a:solidFill>
                          <a:prstClr val="black"/>
                        </a:solidFill>
                        <a:latin typeface="Cambria Math"/>
                      </a:rPr>
                      <m:t>𝑆𝐴</m:t>
                    </m:r>
                  </m:oMath>
                </a14:m>
                <a:r>
                  <a:rPr lang="nl-NL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nl-NL" sz="32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nl-NL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prstClr val="black"/>
                        </a:solidFill>
                        <a:latin typeface="Cambria Math"/>
                      </a:rPr>
                      <m:t>𝐴𝐶</m:t>
                    </m:r>
                    <m:r>
                      <a:rPr lang="nl-NL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r>
                      <a:rPr lang="nl-NL" sz="3200" i="1">
                        <a:solidFill>
                          <a:prstClr val="black"/>
                        </a:solidFill>
                        <a:latin typeface="Cambria Math"/>
                      </a:rPr>
                      <m:t>𝑆𝐷</m:t>
                    </m:r>
                  </m:oMath>
                </a14:m>
                <a:r>
                  <a:rPr lang="nl-NL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nl-NL" sz="32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nl-NL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prstClr val="black"/>
                        </a:solidFill>
                        <a:latin typeface="Cambria Math"/>
                      </a:rPr>
                      <m:t>𝐵𝐷</m:t>
                    </m:r>
                    <m:r>
                      <a:rPr lang="nl-NL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r>
                      <a:rPr lang="nl-NL" sz="3200" i="1">
                        <a:solidFill>
                          <a:prstClr val="black"/>
                        </a:solidFill>
                        <a:latin typeface="Cambria Math"/>
                      </a:rPr>
                      <m:t>𝑆𝐴</m:t>
                    </m:r>
                  </m:oMath>
                </a14:m>
                <a:r>
                  <a:rPr lang="nl-NL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nl-NL" sz="32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nl-NL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nl-NL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prstClr val="black"/>
                        </a:solidFill>
                        <a:latin typeface="Cambria Math"/>
                      </a:rPr>
                      <m:t>𝐴𝐶</m:t>
                    </m:r>
                    <m:r>
                      <a:rPr lang="nl-NL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r>
                      <a:rPr lang="nl-NL" sz="3200" i="1">
                        <a:solidFill>
                          <a:prstClr val="black"/>
                        </a:solidFill>
                        <a:latin typeface="Cambria Math"/>
                      </a:rPr>
                      <m:t>𝐵𝐷</m:t>
                    </m:r>
                  </m:oMath>
                </a14:m>
                <a:r>
                  <a:rPr lang="nl-NL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6" y="141920"/>
                <a:ext cx="11814629" cy="1550168"/>
              </a:xfrm>
              <a:prstGeom prst="rect">
                <a:avLst/>
              </a:prstGeom>
              <a:blipFill rotWithShape="1">
                <a:blip r:embed="rId2"/>
                <a:stretch>
                  <a:fillRect l="-1342" t="-8627" b="-1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2349" y="2888335"/>
                <a:ext cx="11929997" cy="283028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vi-VN" sz="32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Lời giải</a:t>
                </a:r>
                <a:endParaRPr lang="vi-VN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nl-NL" sz="3200" smtClean="0">
                    <a:latin typeface="Times New Roman" pitchFamily="18" charset="0"/>
                    <a:cs typeface="Times New Roman" pitchFamily="18" charset="0"/>
                  </a:rPr>
                  <a:t>Dễ </a:t>
                </a:r>
                <a:r>
                  <a:rPr lang="nl-NL" sz="3200">
                    <a:latin typeface="Times New Roman" pitchFamily="18" charset="0"/>
                    <a:cs typeface="Times New Roman" pitchFamily="18" charset="0"/>
                  </a:rPr>
                  <a:t>thấy do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𝑆𝐴</m:t>
                    </m:r>
                    <m:r>
                      <a:rPr lang="vi-VN" sz="3200" i="1">
                        <a:latin typeface="Cambria Math"/>
                      </a:rPr>
                      <m:t>=</m:t>
                    </m:r>
                    <m:r>
                      <a:rPr lang="vi-VN" sz="3200" i="1">
                        <a:latin typeface="Cambria Math"/>
                      </a:rPr>
                      <m:t>𝑆𝐶</m:t>
                    </m:r>
                  </m:oMath>
                </a14:m>
                <a:r>
                  <a:rPr lang="nl-NL" sz="3200">
                    <a:latin typeface="Times New Roman" pitchFamily="18" charset="0"/>
                    <a:cs typeface="Times New Roman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𝛥</m:t>
                    </m:r>
                    <m:r>
                      <a:rPr lang="vi-VN" sz="3200" i="1">
                        <a:latin typeface="Cambria Math"/>
                      </a:rPr>
                      <m:t>𝑆𝐴𝐶</m:t>
                    </m:r>
                  </m:oMath>
                </a14:m>
                <a:r>
                  <a:rPr lang="nl-NL" sz="3200">
                    <a:latin typeface="Times New Roman" pitchFamily="18" charset="0"/>
                    <a:cs typeface="Times New Roman" pitchFamily="18" charset="0"/>
                  </a:rPr>
                  <a:t> cân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𝑆</m:t>
                    </m:r>
                  </m:oMath>
                </a14:m>
                <a:r>
                  <a:rPr lang="nl-NL" sz="320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𝑆𝑂</m:t>
                    </m:r>
                    <m:r>
                      <a:rPr lang="vi-VN" sz="3200" i="1">
                        <a:latin typeface="Cambria Math"/>
                      </a:rPr>
                      <m:t>⊥</m:t>
                    </m:r>
                    <m:r>
                      <a:rPr lang="vi-VN" sz="3200" i="1">
                        <a:latin typeface="Cambria Math"/>
                      </a:rPr>
                      <m:t>𝐴𝐶</m:t>
                    </m:r>
                    <m:r>
                      <a:rPr lang="vi-VN" sz="3200" i="1">
                        <a:latin typeface="Cambria Math"/>
                      </a:rPr>
                      <m:t>.</m:t>
                    </m:r>
                  </m:oMath>
                </a14:m>
                <a:r>
                  <a:rPr lang="nl-NL" sz="320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vi-VN" sz="320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nl-NL" sz="3200" smtClean="0">
                    <a:latin typeface="Times New Roman" pitchFamily="18" charset="0"/>
                    <a:cs typeface="Times New Roman" pitchFamily="18" charset="0"/>
                  </a:rPr>
                  <a:t>Tương </a:t>
                </a:r>
                <a:r>
                  <a:rPr lang="nl-NL" sz="3200">
                    <a:latin typeface="Times New Roman" pitchFamily="18" charset="0"/>
                    <a:cs typeface="Times New Roman" pitchFamily="18" charset="0"/>
                  </a:rPr>
                  <a:t>tự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𝑆𝑂</m:t>
                    </m:r>
                    <m:r>
                      <a:rPr lang="vi-VN" sz="3200" i="1">
                        <a:latin typeface="Cambria Math"/>
                      </a:rPr>
                      <m:t>⊥</m:t>
                    </m:r>
                    <m:r>
                      <a:rPr lang="vi-VN" sz="3200" i="1">
                        <a:latin typeface="Cambria Math"/>
                      </a:rPr>
                      <m:t>𝐵𝐷</m:t>
                    </m:r>
                    <m:r>
                      <a:rPr lang="vi-VN" sz="3200" i="1">
                        <a:latin typeface="Cambria Math"/>
                      </a:rPr>
                      <m:t>.</m:t>
                    </m:r>
                  </m:oMath>
                </a14:m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nl-NL" sz="3200">
                    <a:latin typeface="Times New Roman" pitchFamily="18" charset="0"/>
                    <a:cs typeface="Times New Roman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𝐴𝐶</m:t>
                    </m:r>
                    <m:r>
                      <a:rPr lang="vi-VN" sz="3200" i="1">
                        <a:latin typeface="Cambria Math"/>
                      </a:rPr>
                      <m:t>⊥</m:t>
                    </m:r>
                    <m:r>
                      <a:rPr lang="vi-VN" sz="3200" i="1">
                        <a:latin typeface="Cambria Math"/>
                      </a:rPr>
                      <m:t>𝑆𝑂</m:t>
                    </m:r>
                  </m:oMath>
                </a14:m>
                <a:r>
                  <a:rPr lang="nl-NL" sz="3200">
                    <a:latin typeface="Times New Roman" pitchFamily="18" charset="0"/>
                    <a:cs typeface="Times New Roman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𝐴𝐶</m:t>
                    </m:r>
                  </m:oMath>
                </a14:m>
                <a:r>
                  <a:rPr lang="nl-NL" sz="3200">
                    <a:latin typeface="Times New Roman" pitchFamily="18" charset="0"/>
                    <a:cs typeface="Times New Roman" pitchFamily="18" charset="0"/>
                  </a:rPr>
                  <a:t> không vuông góc với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𝑆𝐴</m:t>
                    </m:r>
                    <m:r>
                      <a:rPr lang="vi-VN" sz="3200" i="1">
                        <a:latin typeface="Cambria Math"/>
                      </a:rPr>
                      <m:t>.</m:t>
                    </m:r>
                  </m:oMath>
                </a14:m>
                <a:r>
                  <a:rPr lang="nl-NL" sz="320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Chọn A</a:t>
                </a:r>
                <a:endParaRPr lang="vi-VN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endParaRPr lang="en-US" sz="32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2349" y="2888335"/>
                <a:ext cx="11929997" cy="2830286"/>
              </a:xfrm>
              <a:blipFill rotWithShape="1">
                <a:blip r:embed="rId3"/>
                <a:stretch>
                  <a:fillRect l="-1329" t="-4741" b="-58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602" y="1631806"/>
            <a:ext cx="3507798" cy="31978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lowchart: Connector 4"/>
          <p:cNvSpPr/>
          <p:nvPr/>
        </p:nvSpPr>
        <p:spPr>
          <a:xfrm>
            <a:off x="75893" y="1151246"/>
            <a:ext cx="430364" cy="480560"/>
          </a:xfrm>
          <a:prstGeom prst="flowChartConnector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121904" tIns="60952" rIns="121904" bIns="60952" rtlCol="0" anchor="ctr"/>
          <a:lstStyle/>
          <a:p>
            <a:pPr algn="ctr" defTabSz="914400">
              <a:defRPr/>
            </a:pPr>
            <a:endParaRPr lang="vi-VN" sz="3200" kern="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6" name="Isosceles Triangle 5">
            <a:hlinkClick r:id="rId5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hlinkClick r:id="rId6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7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0" y="135857"/>
                <a:ext cx="11872686" cy="2121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</a:t>
                </a:r>
                <a:r>
                  <a:rPr lang="vi-VN" sz="32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r>
                  <a:rPr lang="en-US" sz="32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32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𝐴𝐵𝐶𝐷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có đáy là hình vuông,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𝑆𝐴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𝐴𝐵𝐶𝐷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Khẳng định nào sau đây đúng?</a:t>
                </a:r>
              </a:p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A.</a:t>
                </a:r>
                <a:r>
                  <a:rPr lang="vi-VN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𝐵𝐴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⊥(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𝑆𝐴𝐶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	</a:t>
                </a: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B.</a:t>
                </a:r>
                <a:r>
                  <a:rPr lang="vi-VN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𝐵𝐴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⊥(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𝑆𝐵𝐶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</a:p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vi-VN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𝐵𝐴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⊥(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𝑆𝐶𝐷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	</a:t>
                </a: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D.</a:t>
                </a:r>
                <a:r>
                  <a:rPr lang="vi-VN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𝐵𝐴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⊥(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𝑆𝐴𝐷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5857"/>
                <a:ext cx="11872686" cy="2121606"/>
              </a:xfrm>
              <a:prstGeom prst="rect">
                <a:avLst/>
              </a:prstGeom>
              <a:blipFill rotWithShape="1">
                <a:blip r:embed="rId2"/>
                <a:stretch>
                  <a:fillRect l="-1283" t="-632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2632021"/>
                <a:ext cx="11980102" cy="19656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Lời </a:t>
                </a:r>
                <a:r>
                  <a:rPr lang="en-US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endParaRPr lang="vi-VN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𝐴𝐵</m:t>
                    </m:r>
                    <m:r>
                      <a:rPr lang="en-US" sz="3200" i="1">
                        <a:latin typeface="Cambria Math"/>
                      </a:rPr>
                      <m:t>⊥</m:t>
                    </m:r>
                    <m:r>
                      <a:rPr lang="en-US" sz="3200" i="1">
                        <a:latin typeface="Cambria Math"/>
                      </a:rPr>
                      <m:t>𝑆𝐴</m:t>
                    </m:r>
                    <m:r>
                      <a:rPr lang="en-US" sz="3200" i="1">
                        <a:latin typeface="Cambria Math"/>
                      </a:rPr>
                      <m:t>,</m:t>
                    </m:r>
                    <m:r>
                      <a:rPr lang="en-US" sz="3200" i="1">
                        <a:latin typeface="Cambria Math"/>
                      </a:rPr>
                      <m:t>𝐴𝐵</m:t>
                    </m:r>
                    <m:r>
                      <a:rPr lang="en-US" sz="3200" i="1">
                        <a:latin typeface="Cambria Math"/>
                      </a:rPr>
                      <m:t>⊥</m:t>
                    </m:r>
                    <m:r>
                      <a:rPr lang="en-US" sz="3200" i="1">
                        <a:latin typeface="Cambria Math"/>
                      </a:rPr>
                      <m:t>𝐴𝐷</m:t>
                    </m:r>
                    <m:r>
                      <a:rPr lang="en-US" sz="3200" i="1">
                        <a:latin typeface="Cambria Math"/>
                      </a:rPr>
                      <m:t>⇒</m:t>
                    </m:r>
                    <m:r>
                      <a:rPr lang="en-US" sz="3200" i="1">
                        <a:latin typeface="Cambria Math"/>
                      </a:rPr>
                      <m:t>𝐴𝐵</m:t>
                    </m:r>
                    <m:r>
                      <a:rPr lang="en-US" sz="3200" i="1">
                        <a:latin typeface="Cambria Math"/>
                      </a:rPr>
                      <m:t>⊥(</m:t>
                    </m:r>
                    <m:r>
                      <a:rPr lang="en-US" sz="3200" i="1">
                        <a:latin typeface="Cambria Math"/>
                      </a:rPr>
                      <m:t>𝑆𝐴𝐷</m:t>
                    </m:r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Chọn D</a:t>
                </a:r>
                <a:endParaRPr lang="vi-VN" sz="32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endParaRPr lang="vi-VN" sz="3200" i="0" u="none" strike="noStrike" baseline="0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2632021"/>
                <a:ext cx="11980102" cy="1965663"/>
              </a:xfrm>
              <a:blipFill rotWithShape="1">
                <a:blip r:embed="rId3"/>
                <a:stretch>
                  <a:fillRect l="-1272" t="-68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842" y="1812579"/>
            <a:ext cx="3315249" cy="36045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lowchart: Connector 3"/>
          <p:cNvSpPr/>
          <p:nvPr/>
        </p:nvSpPr>
        <p:spPr>
          <a:xfrm>
            <a:off x="3664113" y="1719117"/>
            <a:ext cx="430364" cy="480560"/>
          </a:xfrm>
          <a:prstGeom prst="flowChartConnector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121904" tIns="60952" rIns="121904" bIns="60952" rtlCol="0" anchor="ctr"/>
          <a:lstStyle/>
          <a:p>
            <a:pPr algn="ctr" defTabSz="914400">
              <a:defRPr/>
            </a:pPr>
            <a:endParaRPr lang="vi-VN" sz="3200" kern="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6" name="Isosceles Triangle 5">
            <a:hlinkClick r:id="rId5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hlinkClick r:id="rId6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0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2216437"/>
                <a:ext cx="11980102" cy="260429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Lời giải</a:t>
                </a:r>
                <a:endParaRPr lang="vi-VN" sz="3200">
                  <a:solidFill>
                    <a:srgbClr val="0000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𝑂𝐴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𝑂𝐵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𝑂𝐴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𝑂𝐶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𝑂𝐵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∩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𝑂𝐶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𝑂</m:t>
                            </m:r>
                          </m:e>
                        </m:eqArr>
                      </m:e>
                    </m:d>
                    <m:r>
                      <a:rPr lang="en-US" sz="3200" i="1">
                        <a:latin typeface="Cambria Math"/>
                      </a:rPr>
                      <m:t>⇒</m:t>
                    </m:r>
                    <m:r>
                      <a:rPr lang="en-US" sz="3200" i="1">
                        <a:latin typeface="Cambria Math"/>
                      </a:rPr>
                      <m:t>𝑂𝐴</m:t>
                    </m:r>
                    <m:r>
                      <a:rPr lang="en-US" sz="3200" i="1">
                        <a:latin typeface="Cambria Math"/>
                      </a:rPr>
                      <m:t>⊥(</m:t>
                    </m:r>
                    <m:r>
                      <a:rPr lang="en-US" sz="3200" i="1">
                        <a:latin typeface="Cambria Math"/>
                      </a:rPr>
                      <m:t>𝑂𝐵𝐶</m:t>
                    </m:r>
                    <m:r>
                      <a:rPr lang="en-US" sz="3200" i="1">
                        <a:latin typeface="Cambria Math"/>
                      </a:rPr>
                      <m:t>)⇒</m:t>
                    </m:r>
                    <m:r>
                      <a:rPr lang="en-US" sz="3200" i="1">
                        <a:latin typeface="Cambria Math"/>
                      </a:rPr>
                      <m:t>𝑂𝐴</m:t>
                    </m:r>
                    <m:r>
                      <a:rPr lang="en-US" sz="3200" i="1">
                        <a:latin typeface="Cambria Math"/>
                      </a:rPr>
                      <m:t>⊥</m:t>
                    </m:r>
                    <m:r>
                      <a:rPr lang="en-US" sz="3200" i="1">
                        <a:latin typeface="Cambria Math"/>
                      </a:rPr>
                      <m:t>𝐵𝐶</m:t>
                    </m:r>
                  </m:oMath>
                </a14:m>
                <a:endParaRPr lang="en-US" sz="3200" i="0" u="none" strike="noStrike" baseline="0" dirty="0" smtClean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Chọn </a:t>
                </a:r>
                <a:r>
                  <a:rPr lang="en-US" sz="32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32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2216437"/>
                <a:ext cx="11980102" cy="2604292"/>
              </a:xfrm>
              <a:blipFill rotWithShape="1">
                <a:blip r:embed="rId2"/>
                <a:stretch>
                  <a:fillRect l="-1272" t="-51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795" y="2216437"/>
            <a:ext cx="3261129" cy="320960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lowchart: Connector 3"/>
          <p:cNvSpPr/>
          <p:nvPr/>
        </p:nvSpPr>
        <p:spPr>
          <a:xfrm>
            <a:off x="20473" y="1313056"/>
            <a:ext cx="430364" cy="480560"/>
          </a:xfrm>
          <a:prstGeom prst="flowChartConnector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121904" tIns="60952" rIns="121904" bIns="60952" rtlCol="0" anchor="ctr"/>
          <a:lstStyle/>
          <a:p>
            <a:pPr algn="ctr" defTabSz="914400">
              <a:defRPr/>
            </a:pPr>
            <a:endParaRPr lang="vi-VN" sz="3200" kern="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0" y="245867"/>
                <a:ext cx="11860810" cy="1550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</a:t>
                </a:r>
                <a:r>
                  <a:rPr lang="en-US" sz="32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9.</a:t>
                </a:r>
                <a:r>
                  <a:rPr lang="vi-VN" sz="32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Cho tứ diện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𝑂𝐴𝐵𝐶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𝑂𝐴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𝑂𝐵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𝑂𝐶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đôi một vuông góc. OA vuông góc với đường thẳng nào sau đây?</a:t>
                </a:r>
              </a:p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A.</a:t>
                </a:r>
                <a:r>
                  <a:rPr lang="vi-VN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𝐵𝐶</m:t>
                    </m:r>
                  </m:oMath>
                </a14:m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𝐴𝐵</m:t>
                    </m:r>
                  </m:oMath>
                </a14:m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𝐴𝐶</m:t>
                    </m:r>
                  </m:oMath>
                </a14:m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D.</a:t>
                </a:r>
                <a:r>
                  <a:rPr lang="en-US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𝑂𝐵</m:t>
                    </m:r>
                  </m:oMath>
                </a14:m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5867"/>
                <a:ext cx="11860810" cy="1550168"/>
              </a:xfrm>
              <a:prstGeom prst="rect">
                <a:avLst/>
              </a:prstGeom>
              <a:blipFill rotWithShape="1">
                <a:blip r:embed="rId4"/>
                <a:stretch>
                  <a:fillRect l="-1285" t="-8627" b="-1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Isosceles Triangle 5">
            <a:hlinkClick r:id="rId5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hlinkClick r:id="rId6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9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4">
            <a:extLst>
              <a:ext uri="{FF2B5EF4-FFF2-40B4-BE49-F238E27FC236}">
                <a16:creationId xmlns:a16="http://schemas.microsoft.com/office/drawing/2014/main" xmlns="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3" y="304410"/>
            <a:ext cx="11624711" cy="58477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4801" y="308137"/>
            <a:ext cx="1105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CĐ44_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hệ vuông góc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11" descr="FIREWRK8">
            <a:extLst>
              <a:ext uri="{FF2B5EF4-FFF2-40B4-BE49-F238E27FC236}">
                <a16:creationId xmlns:a16="http://schemas.microsoft.com/office/drawing/2014/main" xmlns="" id="{C4BE1026-8D85-4517-A42B-961A508F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37" y="310114"/>
            <a:ext cx="690499" cy="6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AutoShape 2">
            <a:extLst>
              <a:ext uri="{FF2B5EF4-FFF2-40B4-BE49-F238E27FC236}">
                <a16:creationId xmlns:a16="http://schemas.microsoft.com/office/drawing/2014/main" xmlns="" id="{6512D224-3B8D-44B0-B24C-E08BAE30CDA9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871860" y="2960175"/>
            <a:ext cx="4107280" cy="1845059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>
              <a:latin typeface="Arial" charset="0"/>
              <a:cs typeface="+mn-cs"/>
            </a:endParaRPr>
          </a:p>
        </p:txBody>
      </p:sp>
      <p:sp>
        <p:nvSpPr>
          <p:cNvPr id="71" name="AutoShape 15">
            <a:hlinkClick r:id="rId3" action="ppaction://hlinksldjump"/>
            <a:extLst>
              <a:ext uri="{FF2B5EF4-FFF2-40B4-BE49-F238E27FC236}">
                <a16:creationId xmlns:a16="http://schemas.microsoft.com/office/drawing/2014/main" xmlns="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1373808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AutoShape 40">
            <a:hlinkClick r:id="rId4" action="ppaction://hlinksldjump"/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24013" y="2264507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AutoShape 42">
            <a:hlinkClick r:id="rId5" action="ppaction://hlinksldjump"/>
            <a:extLst>
              <a:ext uri="{FF2B5EF4-FFF2-40B4-BE49-F238E27FC236}">
                <a16:creationId xmlns:a16="http://schemas.microsoft.com/office/drawing/2014/main" xmlns="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62157" y="3917179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AutoShape 51">
            <a:hlinkClick r:id="rId6" action="ppaction://hlinksldjump"/>
            <a:extLst>
              <a:ext uri="{FF2B5EF4-FFF2-40B4-BE49-F238E27FC236}">
                <a16:creationId xmlns:a16="http://schemas.microsoft.com/office/drawing/2014/main" xmlns="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22521" y="3095161"/>
            <a:ext cx="7229154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 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AutoShape 42">
            <a:hlinkClick r:id="rId7" action="ppaction://hlinksldjump"/>
            <a:extLst>
              <a:ext uri="{FF2B5EF4-FFF2-40B4-BE49-F238E27FC236}">
                <a16:creationId xmlns:a16="http://schemas.microsoft.com/office/drawing/2014/main" xmlns="" id="{CAD2B4EC-B821-40B2-B9F1-5D402438BD5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49805" y="4684301"/>
            <a:ext cx="6097288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Group 65">
            <a:extLst>
              <a:ext uri="{FF2B5EF4-FFF2-40B4-BE49-F238E27FC236}">
                <a16:creationId xmlns:a16="http://schemas.microsoft.com/office/drawing/2014/main" xmlns="" id="{E6473F85-1D8D-43BB-80CC-11DB85C4BC47}"/>
              </a:ext>
            </a:extLst>
          </p:cNvPr>
          <p:cNvGrpSpPr>
            <a:grpSpLocks/>
          </p:cNvGrpSpPr>
          <p:nvPr/>
        </p:nvGrpSpPr>
        <p:grpSpPr bwMode="auto">
          <a:xfrm>
            <a:off x="2739564" y="1726734"/>
            <a:ext cx="228600" cy="228600"/>
            <a:chOff x="8229600" y="5638800"/>
            <a:chExt cx="228600" cy="2286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7D6BBE25-4167-45A1-B925-33E722E7CF4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78" name="4-Point Star 35">
              <a:extLst>
                <a:ext uri="{FF2B5EF4-FFF2-40B4-BE49-F238E27FC236}">
                  <a16:creationId xmlns:a16="http://schemas.microsoft.com/office/drawing/2014/main" xmlns="" id="{14A72920-E183-4776-8D42-2F327B82621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79" name="Group 66">
            <a:extLst>
              <a:ext uri="{FF2B5EF4-FFF2-40B4-BE49-F238E27FC236}">
                <a16:creationId xmlns:a16="http://schemas.microsoft.com/office/drawing/2014/main" xmlns="" id="{95980423-CCF8-4D69-9A77-F2A58F96124E}"/>
              </a:ext>
            </a:extLst>
          </p:cNvPr>
          <p:cNvGrpSpPr>
            <a:grpSpLocks/>
          </p:cNvGrpSpPr>
          <p:nvPr/>
        </p:nvGrpSpPr>
        <p:grpSpPr bwMode="auto">
          <a:xfrm>
            <a:off x="3476285" y="2351930"/>
            <a:ext cx="228600" cy="228600"/>
            <a:chOff x="8229600" y="5638800"/>
            <a:chExt cx="228600" cy="2286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C2C4D8A0-5EC3-448A-B3A5-0C0BF86DE489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1" name="4-Point Star 38">
              <a:extLst>
                <a:ext uri="{FF2B5EF4-FFF2-40B4-BE49-F238E27FC236}">
                  <a16:creationId xmlns:a16="http://schemas.microsoft.com/office/drawing/2014/main" xmlns="" id="{5AD3CAD2-0803-42DA-ABD7-95040BA1816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2" name="Group 69">
            <a:extLst>
              <a:ext uri="{FF2B5EF4-FFF2-40B4-BE49-F238E27FC236}">
                <a16:creationId xmlns:a16="http://schemas.microsoft.com/office/drawing/2014/main" xmlns="" id="{8D9D2BD9-A944-4950-AA10-4B5766A678A4}"/>
              </a:ext>
            </a:extLst>
          </p:cNvPr>
          <p:cNvGrpSpPr>
            <a:grpSpLocks/>
          </p:cNvGrpSpPr>
          <p:nvPr/>
        </p:nvGrpSpPr>
        <p:grpSpPr bwMode="auto">
          <a:xfrm>
            <a:off x="3668981" y="3262028"/>
            <a:ext cx="228600" cy="228600"/>
            <a:chOff x="8229600" y="5638800"/>
            <a:chExt cx="228600" cy="2286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3107472B-7956-4822-9C6A-9891AB0838BA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4" name="4-Point Star 41">
              <a:extLst>
                <a:ext uri="{FF2B5EF4-FFF2-40B4-BE49-F238E27FC236}">
                  <a16:creationId xmlns:a16="http://schemas.microsoft.com/office/drawing/2014/main" xmlns="" id="{89A25397-347B-47A0-A5F8-0041A9C22E3D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5" name="Group 74">
            <a:extLst>
              <a:ext uri="{FF2B5EF4-FFF2-40B4-BE49-F238E27FC236}">
                <a16:creationId xmlns:a16="http://schemas.microsoft.com/office/drawing/2014/main" xmlns="" id="{72026C21-6757-497F-8CD2-85B3C2E125E0}"/>
              </a:ext>
            </a:extLst>
          </p:cNvPr>
          <p:cNvGrpSpPr>
            <a:grpSpLocks/>
          </p:cNvGrpSpPr>
          <p:nvPr/>
        </p:nvGrpSpPr>
        <p:grpSpPr bwMode="auto">
          <a:xfrm>
            <a:off x="3744090" y="4050906"/>
            <a:ext cx="228600" cy="228600"/>
            <a:chOff x="8229600" y="5638800"/>
            <a:chExt cx="228600" cy="2286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C7EEFD93-2DED-47A4-B949-2CA6B758A63C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7" name="4-Point Star 44">
              <a:extLst>
                <a:ext uri="{FF2B5EF4-FFF2-40B4-BE49-F238E27FC236}">
                  <a16:creationId xmlns:a16="http://schemas.microsoft.com/office/drawing/2014/main" xmlns="" id="{854D6027-38EA-48A2-862A-7731C4E9A77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8" name="Group 77">
            <a:extLst>
              <a:ext uri="{FF2B5EF4-FFF2-40B4-BE49-F238E27FC236}">
                <a16:creationId xmlns:a16="http://schemas.microsoft.com/office/drawing/2014/main" xmlns="" id="{3B0D3E39-21F0-454D-A91F-D4D9485F53F7}"/>
              </a:ext>
            </a:extLst>
          </p:cNvPr>
          <p:cNvGrpSpPr>
            <a:grpSpLocks/>
          </p:cNvGrpSpPr>
          <p:nvPr/>
        </p:nvGrpSpPr>
        <p:grpSpPr bwMode="auto">
          <a:xfrm>
            <a:off x="3652738" y="4833900"/>
            <a:ext cx="228600" cy="228600"/>
            <a:chOff x="8229600" y="5638800"/>
            <a:chExt cx="228600" cy="2286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1AA7808C-76D5-4371-8E22-51EE89183C2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0" name="4-Point Star 47">
              <a:extLst>
                <a:ext uri="{FF2B5EF4-FFF2-40B4-BE49-F238E27FC236}">
                  <a16:creationId xmlns:a16="http://schemas.microsoft.com/office/drawing/2014/main" xmlns="" id="{58B872AF-F601-4738-B10F-A640D8213704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91" name="Group 80">
            <a:extLst>
              <a:ext uri="{FF2B5EF4-FFF2-40B4-BE49-F238E27FC236}">
                <a16:creationId xmlns:a16="http://schemas.microsoft.com/office/drawing/2014/main" xmlns="" id="{BEE9A61B-18E2-4126-87AF-DA029539450E}"/>
              </a:ext>
            </a:extLst>
          </p:cNvPr>
          <p:cNvGrpSpPr>
            <a:grpSpLocks/>
          </p:cNvGrpSpPr>
          <p:nvPr/>
        </p:nvGrpSpPr>
        <p:grpSpPr bwMode="auto">
          <a:xfrm>
            <a:off x="2922032" y="5807501"/>
            <a:ext cx="228600" cy="228600"/>
            <a:chOff x="8229600" y="5638800"/>
            <a:chExt cx="228600" cy="22860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BA0677D4-62DB-4284-8B2F-798B1119ED4E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3" name="4-Point Star 50">
              <a:extLst>
                <a:ext uri="{FF2B5EF4-FFF2-40B4-BE49-F238E27FC236}">
                  <a16:creationId xmlns:a16="http://schemas.microsoft.com/office/drawing/2014/main" xmlns="" id="{B6821D32-36E3-4DFF-8181-D5A24B05B1B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A4E24E9A-81B4-4290-BC44-FC215AE743B6}"/>
              </a:ext>
            </a:extLst>
          </p:cNvPr>
          <p:cNvSpPr/>
          <p:nvPr/>
        </p:nvSpPr>
        <p:spPr>
          <a:xfrm>
            <a:off x="502780" y="2120057"/>
            <a:ext cx="3087805" cy="3870647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95" name="AutoShape 42">
            <a:extLst>
              <a:ext uri="{FF2B5EF4-FFF2-40B4-BE49-F238E27FC236}">
                <a16:creationId xmlns:a16="http://schemas.microsoft.com/office/drawing/2014/main" xmlns="" id="{48D6109D-698F-4E02-A46F-683DA1DC394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22070" y="5658342"/>
            <a:ext cx="620410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6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30629" y="87084"/>
                <a:ext cx="11959770" cy="2121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</a:t>
                </a:r>
                <a:r>
                  <a:rPr lang="en-US" sz="32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10.  </a:t>
                </a:r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𝐴𝐵𝐶𝐷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có đáy là hình bình hành tâm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𝑂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𝑆𝐴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𝑆𝐶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𝑆𝐵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𝑆𝐷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Trong các khẳng định sau khẳng định nào đúng?</a:t>
                </a:r>
              </a:p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A.</a:t>
                </a: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𝑆𝐴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𝑆𝑂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</a:p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𝑆𝐶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𝑆𝐵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87084"/>
                <a:ext cx="11959770" cy="2121606"/>
              </a:xfrm>
              <a:prstGeom prst="rect">
                <a:avLst/>
              </a:prstGeom>
              <a:blipFill rotWithShape="1">
                <a:blip r:embed="rId2"/>
                <a:stretch>
                  <a:fillRect l="-1274" t="-632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0297" y="2620852"/>
                <a:ext cx="11980102" cy="28800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Lời </a:t>
                </a:r>
                <a:r>
                  <a:rPr lang="en-US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endParaRPr lang="vi-VN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fr-FR" sz="320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fr-FR" sz="3200">
                    <a:latin typeface="Times New Roman" pitchFamily="18" charset="0"/>
                    <a:cs typeface="Times New Roman" pitchFamily="18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</m:t>
                    </m:r>
                  </m:oMath>
                </a14:m>
                <a:r>
                  <a:rPr lang="fr-FR" sz="3200">
                    <a:latin typeface="Times New Roman" pitchFamily="18" charset="0"/>
                    <a:cs typeface="Times New Roman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𝐴𝐶</m:t>
                    </m:r>
                    <m:r>
                      <a:rPr lang="en-US" sz="3200" i="1">
                        <a:latin typeface="Cambria Math"/>
                      </a:rPr>
                      <m:t>,</m:t>
                    </m:r>
                    <m:r>
                      <a:rPr lang="en-US" sz="3200" i="1">
                        <a:latin typeface="Cambria Math"/>
                      </a:rPr>
                      <m:t>𝐵𝐷</m:t>
                    </m:r>
                  </m:oMath>
                </a14:m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𝑆𝐴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𝑆𝐶</m:t>
                    </m:r>
                    <m:r>
                      <a:rPr lang="en-US" sz="3200" i="1">
                        <a:latin typeface="Cambria Math"/>
                      </a:rPr>
                      <m:t>,</m:t>
                    </m:r>
                    <m:r>
                      <a:rPr lang="en-US" sz="3200" i="1">
                        <a:latin typeface="Cambria Math"/>
                      </a:rPr>
                      <m:t>𝑆𝐵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𝑆𝐷</m:t>
                    </m:r>
                    <m:r>
                      <a:rPr lang="en-US" sz="3200" i="1">
                        <a:latin typeface="Cambria Math"/>
                      </a:rPr>
                      <m:t>⇒</m:t>
                    </m:r>
                    <m:r>
                      <a:rPr lang="en-US" sz="3200" i="1">
                        <a:latin typeface="Cambria Math"/>
                      </a:rPr>
                      <m:t>𝑆𝑂</m:t>
                    </m:r>
                    <m:r>
                      <a:rPr lang="en-US" sz="3200" i="1">
                        <a:latin typeface="Cambria Math"/>
                      </a:rPr>
                      <m:t>⊥</m:t>
                    </m:r>
                    <m:r>
                      <a:rPr lang="en-US" sz="3200" i="1">
                        <a:latin typeface="Cambria Math"/>
                      </a:rPr>
                      <m:t>𝐴𝐶</m:t>
                    </m:r>
                    <m:r>
                      <a:rPr lang="en-US" sz="3200" i="1">
                        <a:latin typeface="Cambria Math"/>
                      </a:rPr>
                      <m:t>,</m:t>
                    </m:r>
                    <m:r>
                      <a:rPr lang="en-US" sz="3200" i="1">
                        <a:latin typeface="Cambria Math"/>
                      </a:rPr>
                      <m:t>𝑆𝑂</m:t>
                    </m:r>
                    <m:r>
                      <a:rPr lang="en-US" sz="3200" i="1">
                        <a:latin typeface="Cambria Math"/>
                      </a:rPr>
                      <m:t>⊥</m:t>
                    </m:r>
                    <m:r>
                      <a:rPr lang="en-US" sz="3200" i="1">
                        <a:latin typeface="Cambria Math"/>
                      </a:rPr>
                      <m:t>𝐵𝐷</m:t>
                    </m:r>
                  </m:oMath>
                </a14:m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⇒</m:t>
                    </m:r>
                    <m:r>
                      <a:rPr lang="en-US" sz="3200" i="1">
                        <a:latin typeface="Cambria Math"/>
                      </a:rPr>
                      <m:t>𝑆𝑂</m:t>
                    </m:r>
                    <m:r>
                      <a:rPr lang="en-US" sz="32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Chọn B</a:t>
                </a:r>
                <a:endParaRPr lang="vi-VN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endParaRPr lang="vi-VN" sz="3200" i="0" u="none" strike="noStrike" baseline="0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0297" y="2620852"/>
                <a:ext cx="11980102" cy="2880063"/>
              </a:xfrm>
              <a:blipFill rotWithShape="1">
                <a:blip r:embed="rId3"/>
                <a:stretch>
                  <a:fillRect l="-1272" t="-4661" b="-40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179" y="1849350"/>
            <a:ext cx="3608475" cy="41496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lowchart: Connector 3"/>
          <p:cNvSpPr/>
          <p:nvPr/>
        </p:nvSpPr>
        <p:spPr>
          <a:xfrm>
            <a:off x="4738829" y="1101803"/>
            <a:ext cx="430364" cy="480560"/>
          </a:xfrm>
          <a:prstGeom prst="flowChartConnector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121904" tIns="60952" rIns="121904" bIns="60952" rtlCol="0" anchor="ctr"/>
          <a:lstStyle/>
          <a:p>
            <a:pPr algn="ctr" defTabSz="914400">
              <a:defRPr/>
            </a:pPr>
            <a:endParaRPr lang="vi-VN" sz="3200" kern="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6" name="Isosceles Triangle 5">
            <a:hlinkClick r:id="rId5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hlinkClick r:id="rId6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3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8056" y="2004012"/>
                <a:ext cx="11980102" cy="393960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vi-VN" sz="32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Lời </a:t>
                </a: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endParaRPr lang="vi-VN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fr-FR" sz="3200" smtClean="0">
                    <a:latin typeface="Times New Roman" pitchFamily="18" charset="0"/>
                    <a:cs typeface="Times New Roman" pitchFamily="18" charset="0"/>
                  </a:rPr>
                  <a:t>Từ </a:t>
                </a:r>
                <a:r>
                  <a:rPr lang="fr-FR" sz="3200">
                    <a:latin typeface="Times New Roman" pitchFamily="18" charset="0"/>
                    <a:cs typeface="Times New Roman" pitchFamily="18" charset="0"/>
                  </a:rPr>
                  <a:t>giả thiết , ta có :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/>
                      </a:rPr>
                      <m:t>𝑆𝐴</m:t>
                    </m:r>
                    <m:r>
                      <a:rPr lang="fr-FR" sz="3200" i="1">
                        <a:latin typeface="Cambria Math"/>
                      </a:rPr>
                      <m:t>⊥(</m:t>
                    </m:r>
                    <m:r>
                      <a:rPr lang="fr-FR" sz="3200" i="1">
                        <a:latin typeface="Cambria Math"/>
                      </a:rPr>
                      <m:t>𝐴𝐵𝐶</m:t>
                    </m:r>
                    <m:r>
                      <a:rPr lang="fr-FR" sz="3200" i="1">
                        <a:latin typeface="Cambria Math"/>
                      </a:rPr>
                      <m:t>)⇒</m:t>
                    </m:r>
                  </m:oMath>
                </a14:m>
                <a:r>
                  <a:rPr lang="fr-FR" sz="3200">
                    <a:latin typeface="Times New Roman" pitchFamily="18" charset="0"/>
                    <a:cs typeface="Times New Roman" pitchFamily="18" charset="0"/>
                  </a:rPr>
                  <a:t> B đúng .</a:t>
                </a:r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fr-FR" sz="3200">
                    <a:latin typeface="Times New Roman" pitchFamily="18" charset="0"/>
                    <a:cs typeface="Times New Roman" pitchFamily="18" charset="0"/>
                  </a:rPr>
                  <a:t> Ta có 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fr-FR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𝐵𝐶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⊥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𝐴𝐵</m:t>
                            </m:r>
                          </m:e>
                          <m:e>
                            <m:r>
                              <a:rPr lang="fr-FR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𝐵𝐶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⊥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𝑆𝐴</m:t>
                            </m:r>
                          </m:e>
                        </m:eqArr>
                      </m:e>
                    </m:d>
                    <m:r>
                      <a:rPr lang="fr-FR" sz="3200" i="1">
                        <a:latin typeface="Cambria Math"/>
                      </a:rPr>
                      <m:t>⇒</m:t>
                    </m:r>
                    <m:r>
                      <a:rPr lang="fr-FR" sz="3200" i="1">
                        <a:latin typeface="Cambria Math"/>
                      </a:rPr>
                      <m:t>𝐵𝐶</m:t>
                    </m:r>
                    <m:r>
                      <a:rPr lang="fr-FR" sz="3200" i="1">
                        <a:latin typeface="Cambria Math"/>
                      </a:rPr>
                      <m:t>⊥(</m:t>
                    </m:r>
                    <m:r>
                      <a:rPr lang="fr-FR" sz="3200" i="1">
                        <a:latin typeface="Cambria Math"/>
                      </a:rPr>
                      <m:t>𝑆𝐴𝐵</m:t>
                    </m:r>
                    <m:r>
                      <a:rPr lang="fr-FR" sz="3200" i="1">
                        <a:latin typeface="Cambria Math"/>
                      </a:rPr>
                      <m:t>)⇒</m:t>
                    </m:r>
                  </m:oMath>
                </a14:m>
                <a:r>
                  <a:rPr lang="fr-FR" sz="3200">
                    <a:latin typeface="Times New Roman" pitchFamily="18" charset="0"/>
                    <a:cs typeface="Times New Roman" pitchFamily="18" charset="0"/>
                  </a:rPr>
                  <a:t> C đúng.</a:t>
                </a:r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fr-FR" sz="3200">
                    <a:latin typeface="Times New Roman" pitchFamily="18" charset="0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𝐵𝐷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⊥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𝐴𝐶</m:t>
                            </m:r>
                          </m:e>
                          <m:e>
                            <m:r>
                              <a:rPr lang="vi-VN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𝐵𝐷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⊥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𝑆𝐴</m:t>
                            </m:r>
                          </m:e>
                        </m:eqArr>
                      </m:e>
                    </m:d>
                    <m:r>
                      <a:rPr lang="vi-VN" sz="3200" i="1">
                        <a:latin typeface="Cambria Math"/>
                      </a:rPr>
                      <m:t>⇒</m:t>
                    </m:r>
                    <m:r>
                      <a:rPr lang="vi-VN" sz="3200" i="1">
                        <a:latin typeface="Cambria Math"/>
                      </a:rPr>
                      <m:t>𝐵𝐷</m:t>
                    </m:r>
                    <m:r>
                      <a:rPr lang="vi-VN" sz="3200" i="1">
                        <a:latin typeface="Cambria Math"/>
                      </a:rPr>
                      <m:t>⊥(</m:t>
                    </m:r>
                    <m:r>
                      <a:rPr lang="vi-VN" sz="3200" i="1">
                        <a:latin typeface="Cambria Math"/>
                      </a:rPr>
                      <m:t>𝑆𝐴𝐶</m:t>
                    </m:r>
                    <m:r>
                      <a:rPr lang="vi-VN" sz="3200" i="1">
                        <a:latin typeface="Cambria Math"/>
                      </a:rPr>
                      <m:t>)⇒</m:t>
                    </m:r>
                  </m:oMath>
                </a14:m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>
                    <a:latin typeface="Times New Roman" pitchFamily="18" charset="0"/>
                    <a:cs typeface="Times New Roman" pitchFamily="18" charset="0"/>
                  </a:rPr>
                  <a:t>D đúng.</a:t>
                </a:r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Do 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đó </a:t>
                </a:r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A sai . </a:t>
                </a:r>
                <a:endParaRPr lang="en-US" sz="320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Chọn A </a:t>
                </a:r>
                <a:endParaRPr lang="vi-VN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vi-VN" sz="3200" i="0" u="none" strike="noStrike" baseline="0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8056" y="2004012"/>
                <a:ext cx="11980102" cy="3939606"/>
              </a:xfrm>
              <a:blipFill rotWithShape="1">
                <a:blip r:embed="rId2"/>
                <a:stretch>
                  <a:fillRect l="-1323" t="-3406" b="-5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407" y="2173278"/>
            <a:ext cx="3418341" cy="35717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lowchart: Connector 4"/>
          <p:cNvSpPr/>
          <p:nvPr/>
        </p:nvSpPr>
        <p:spPr>
          <a:xfrm>
            <a:off x="43544" y="1129513"/>
            <a:ext cx="430364" cy="480560"/>
          </a:xfrm>
          <a:prstGeom prst="flowChartConnector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121904" tIns="60952" rIns="121904" bIns="60952" rtlCol="0" anchor="ctr"/>
          <a:lstStyle/>
          <a:p>
            <a:pPr algn="ctr" defTabSz="914400">
              <a:defRPr/>
            </a:pPr>
            <a:endParaRPr lang="vi-VN" sz="3200" kern="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3544" y="96988"/>
                <a:ext cx="11835091" cy="1550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</a:t>
                </a:r>
                <a:r>
                  <a:rPr lang="en-US" sz="32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11. </a:t>
                </a:r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𝐴𝐵𝐶𝐷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có đáy là hình vuông , cạnh bên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𝑆𝐴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vuông góc với đáy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𝐴𝐵𝐶𝐷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. Khẳng định nào sau đây </a:t>
                </a:r>
                <a:r>
                  <a:rPr lang="vi-VN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sai</a:t>
                </a:r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? </a:t>
                </a:r>
              </a:p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A.</a:t>
                </a: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𝐶𝐷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⊥(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𝑆𝐵𝐶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B.</a:t>
                </a:r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𝑆𝐴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⊥(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𝐴𝐵𝐶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𝐵𝐶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⊥(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𝑆𝐴𝐵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D.</a:t>
                </a:r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𝐵𝐷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⊥(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𝑆𝐴𝐶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4" y="96988"/>
                <a:ext cx="11835091" cy="1550168"/>
              </a:xfrm>
              <a:prstGeom prst="rect">
                <a:avLst/>
              </a:prstGeom>
              <a:blipFill rotWithShape="1">
                <a:blip r:embed="rId4"/>
                <a:stretch>
                  <a:fillRect l="-1287" t="-8661" b="-11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Isosceles Triangle 5">
            <a:hlinkClick r:id="rId5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hlinkClick r:id="rId6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7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3542" y="173652"/>
                <a:ext cx="11829142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</a:t>
                </a:r>
                <a:r>
                  <a:rPr lang="en-US" sz="32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12. </a:t>
                </a:r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𝐴𝐵𝐶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có đáy là tam giác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𝐴𝐵𝐶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cạnh bên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𝑆𝐴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vuông góc với mặt phẳng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Mệnh đề nào dưới đây là đúng?</a:t>
                </a:r>
              </a:p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𝐴𝐵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B.</a:t>
                </a:r>
                <a:r>
                  <a:rPr lang="vi-VN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𝐵𝐶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𝐵𝐶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𝑆𝐴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" y="173652"/>
                <a:ext cx="11829142" cy="1993366"/>
              </a:xfrm>
              <a:prstGeom prst="rect">
                <a:avLst/>
              </a:prstGeom>
              <a:blipFill rotWithShape="1">
                <a:blip r:embed="rId2"/>
                <a:stretch>
                  <a:fillRect l="-1288" t="-6728" r="-1185" b="-8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3542" y="2562794"/>
                <a:ext cx="11980102" cy="303972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fr-FR" sz="32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Lời </a:t>
                </a:r>
                <a:r>
                  <a:rPr lang="fr-FR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endParaRPr lang="vi-VN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fr-FR" sz="3200" smtClean="0">
                    <a:latin typeface="Times New Roman" pitchFamily="18" charset="0"/>
                    <a:cs typeface="Times New Roman" pitchFamily="18" charset="0"/>
                  </a:rPr>
                  <a:t>Ta có,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𝑆𝐴</m:t>
                    </m:r>
                    <m:r>
                      <a:rPr lang="en-US" sz="32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𝐴𝐵𝐶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⇒</m:t>
                    </m:r>
                    <m:r>
                      <a:rPr lang="en-US" sz="3200" i="1">
                        <a:latin typeface="Cambria Math"/>
                      </a:rPr>
                      <m:t>𝑆𝐴</m:t>
                    </m:r>
                    <m:r>
                      <a:rPr lang="en-US" sz="3200" i="1">
                        <a:latin typeface="Cambria Math"/>
                      </a:rPr>
                      <m:t>⊥</m:t>
                    </m:r>
                    <m:r>
                      <a:rPr lang="en-US" sz="3200" i="1">
                        <a:latin typeface="Cambria Math"/>
                      </a:rPr>
                      <m:t>𝐵𝐶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pt-BR" sz="3200" smtClean="0">
                    <a:latin typeface="Times New Roman" pitchFamily="18" charset="0"/>
                    <a:cs typeface="Times New Roman" pitchFamily="18" charset="0"/>
                  </a:rPr>
                  <a:t>Tam </a:t>
                </a:r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giác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pt-BR" sz="3200" i="1">
                        <a:latin typeface="Cambria Math"/>
                      </a:rPr>
                      <m:t>𝐵</m:t>
                    </m:r>
                    <m:r>
                      <a:rPr lang="pt-BR" sz="3200" i="1">
                        <a:latin typeface="Cambria Math"/>
                      </a:rPr>
                      <m:t>⇒</m:t>
                    </m:r>
                    <m:r>
                      <a:rPr lang="pt-BR" sz="3200" i="1">
                        <a:latin typeface="Cambria Math"/>
                      </a:rPr>
                      <m:t>𝐴𝐵</m:t>
                    </m:r>
                    <m:r>
                      <a:rPr lang="pt-BR" sz="3200" i="1">
                        <a:latin typeface="Cambria Math"/>
                      </a:rPr>
                      <m:t>⊥</m:t>
                    </m:r>
                    <m:r>
                      <a:rPr lang="pt-BR" sz="3200" i="1">
                        <a:latin typeface="Cambria Math"/>
                      </a:rPr>
                      <m:t>𝐵𝐶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3200" i="1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Từ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32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pt-BR" sz="3200" i="1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3200" i="1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pt-BR" sz="3200" i="1">
                        <a:latin typeface="Cambria Math"/>
                      </a:rPr>
                      <m:t>⇒</m:t>
                    </m:r>
                    <m:r>
                      <a:rPr lang="pt-BR" sz="3200" i="1">
                        <a:latin typeface="Cambria Math"/>
                      </a:rPr>
                      <m:t>𝐵𝐶</m:t>
                    </m:r>
                    <m:r>
                      <a:rPr lang="pt-BR" sz="32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3200" i="1">
                            <a:latin typeface="Cambria Math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b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Chọn </a:t>
                </a:r>
                <a:r>
                  <a:rPr lang="en-US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vi-VN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endParaRPr lang="vi-VN" sz="3200" i="0" u="none" strike="noStrike" baseline="0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542" y="2562794"/>
                <a:ext cx="11980102" cy="3039720"/>
              </a:xfrm>
              <a:blipFill rotWithShape="1">
                <a:blip r:embed="rId3"/>
                <a:stretch>
                  <a:fillRect l="-1272" t="-44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415" y="2745336"/>
            <a:ext cx="4497417" cy="35446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lowchart: Connector 4"/>
          <p:cNvSpPr/>
          <p:nvPr/>
        </p:nvSpPr>
        <p:spPr>
          <a:xfrm>
            <a:off x="5569314" y="1613811"/>
            <a:ext cx="430364" cy="480560"/>
          </a:xfrm>
          <a:prstGeom prst="flowChartConnector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121904" tIns="60952" rIns="121904" bIns="60952" rtlCol="0" anchor="ctr"/>
          <a:lstStyle/>
          <a:p>
            <a:pPr algn="ctr" defTabSz="914400">
              <a:defRPr/>
            </a:pPr>
            <a:endParaRPr lang="vi-VN" sz="3200" kern="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6" name="Isosceles Triangle 5">
            <a:hlinkClick r:id="rId5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hlinkClick r:id="rId6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11898" y="3317536"/>
                <a:ext cx="11980102" cy="312680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nl-NL" sz="32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Lời </a:t>
                </a:r>
                <a:r>
                  <a:rPr lang="nl-NL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endParaRPr lang="vi-VN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nl-NL" sz="320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𝛪𝛪𝛪</m:t>
                    </m:r>
                  </m:oMath>
                </a14:m>
                <a:r>
                  <a:rPr lang="nl-NL" sz="3200">
                    <a:latin typeface="Times New Roman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&amp;(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𝛼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)⊥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&amp;(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𝛽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)⊥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e>
                        </m:eqArr>
                      </m:e>
                    </m:d>
                    <m:r>
                      <a:rPr lang="en-US" sz="3200" i="1">
                        <a:latin typeface="Cambria Math"/>
                      </a:rPr>
                      <m:t>⇒(</m:t>
                    </m:r>
                    <m:r>
                      <a:rPr lang="en-US" sz="3200" i="1">
                        <a:latin typeface="Cambria Math"/>
                      </a:rPr>
                      <m:t>𝛼</m:t>
                    </m:r>
                    <m:r>
                      <a:rPr lang="en-US" sz="3200" i="1"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sz="3200">
                        <a:latin typeface="Times New Roman" pitchFamily="18" charset="0"/>
                        <a:cs typeface="Times New Roman" pitchFamily="18" charset="0"/>
                      </a:rPr>
                      <m:t>//</m:t>
                    </m:r>
                    <m:r>
                      <a:rPr lang="en-US" sz="3200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𝛽</m:t>
                    </m:r>
                    <m:r>
                      <a:rPr lang="en-US" sz="3200">
                        <a:latin typeface="Cambria Math"/>
                      </a:rPr>
                      <m:t>)</m:t>
                    </m:r>
                  </m:oMath>
                </a14:m>
                <a:r>
                  <a:rPr lang="nl-NL" sz="3200">
                    <a:latin typeface="Times New Roman" pitchFamily="18" charset="0"/>
                    <a:cs typeface="Times New Roman" pitchFamily="18" charset="0"/>
                  </a:rPr>
                  <a:t> sai vì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𝛼</m:t>
                    </m:r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r>
                  <a:rPr lang="nl-NL" sz="3200">
                    <a:latin typeface="Times New Roman" pitchFamily="18" charset="0"/>
                    <a:cs typeface="Times New Roman" pitchFamily="18" charset="0"/>
                  </a:rPr>
                  <a:t> còn có thể trùng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𝛽</m:t>
                    </m:r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r>
                  <a:rPr lang="nl-NL" sz="320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nl-NL" sz="320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𝛪</m:t>
                    </m:r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⊥(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𝛼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)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⊥(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𝛼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)</m:t>
                            </m:r>
                          </m:e>
                        </m:eqArr>
                      </m:e>
                    </m:d>
                    <m:r>
                      <a:rPr lang="en-US" sz="3200" i="1">
                        <a:latin typeface="Cambria Math"/>
                      </a:rPr>
                      <m:t>⇒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m:rPr>
                        <m:nor/>
                      </m:rPr>
                      <a:rPr lang="en-US" sz="3200">
                        <a:latin typeface="Times New Roman" pitchFamily="18" charset="0"/>
                        <a:cs typeface="Times New Roman" pitchFamily="18" charset="0"/>
                      </a:rPr>
                      <m:t>//</m:t>
                    </m:r>
                    <m:r>
                      <a:rPr lang="en-US" sz="3200" i="1">
                        <a:latin typeface="Cambria Math"/>
                      </a:rPr>
                      <m:t>𝑏</m:t>
                    </m:r>
                  </m:oMath>
                </a14:m>
                <a:r>
                  <a:rPr lang="nl-NL" sz="3200">
                    <a:latin typeface="Times New Roman" pitchFamily="18" charset="0"/>
                    <a:cs typeface="Times New Roman" pitchFamily="18" charset="0"/>
                  </a:rPr>
                  <a:t> sai vì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</m:oMath>
                </a14:m>
                <a:r>
                  <a:rPr lang="nl-NL" sz="3200">
                    <a:latin typeface="Times New Roman" pitchFamily="18" charset="0"/>
                    <a:cs typeface="Times New Roman" pitchFamily="18" charset="0"/>
                  </a:rPr>
                  <a:t> có thể trùng với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𝑏</m:t>
                    </m:r>
                  </m:oMath>
                </a14:m>
                <a:r>
                  <a:rPr lang="nl-NL" sz="320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nl-NL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Chọn </a:t>
                </a:r>
                <a:r>
                  <a:rPr lang="nl-NL" sz="32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vi-VN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1898" y="3317536"/>
                <a:ext cx="11980102" cy="3126806"/>
              </a:xfrm>
              <a:blipFill rotWithShape="1">
                <a:blip r:embed="rId2"/>
                <a:stretch>
                  <a:fillRect l="-1323" t="-4288" b="-37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lowchart: Connector 3"/>
          <p:cNvSpPr/>
          <p:nvPr/>
        </p:nvSpPr>
        <p:spPr>
          <a:xfrm>
            <a:off x="5642567" y="2605927"/>
            <a:ext cx="430364" cy="480560"/>
          </a:xfrm>
          <a:prstGeom prst="flowChartConnector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121904" tIns="60952" rIns="121904" bIns="60952" rtlCol="0" anchor="ctr"/>
          <a:lstStyle/>
          <a:p>
            <a:pPr algn="ctr" defTabSz="914400">
              <a:defRPr/>
            </a:pPr>
            <a:endParaRPr lang="vi-VN" sz="3200" kern="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30630" y="88010"/>
                <a:ext cx="11901714" cy="30757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</a:t>
                </a:r>
                <a:r>
                  <a:rPr lang="en-US" sz="32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13. </a:t>
                </a:r>
                <a:r>
                  <a:rPr lang="nl-NL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Tìm các mệnh đề </a:t>
                </a:r>
                <a:r>
                  <a:rPr lang="nl-NL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sai</a:t>
                </a:r>
                <a:r>
                  <a:rPr lang="nl-NL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nl-NL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𝛪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//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&amp;(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𝛼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)⊥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eqAr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⇒(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𝛼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)⊥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nl-NL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		(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𝛪𝛪</m:t>
                    </m:r>
                  </m:oMath>
                </a14:m>
                <a:r>
                  <a:rPr lang="nl-NL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&amp;(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𝛼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//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𝛽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⊥(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𝛼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eqAr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⊥(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𝛽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vi-VN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nl-NL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𝛪𝛪𝛪</m:t>
                    </m:r>
                  </m:oMath>
                </a14:m>
                <a:r>
                  <a:rPr lang="nl-NL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&amp;(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𝛼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)⊥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&amp;(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𝛽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)⊥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eqAr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⇒(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𝛼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sz="320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//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𝛽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nl-NL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	(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𝛪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⊥(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𝛼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𝑏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⊥(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𝛼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eqAr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m:rPr>
                        <m:nor/>
                      </m:rPr>
                      <a:rPr lang="en-US" sz="320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//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</m:oMath>
                </a14:m>
                <a:endParaRPr lang="vi-VN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nl-NL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A.</a:t>
                </a:r>
                <a:r>
                  <a:rPr lang="nl-NL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t-BR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𝛪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pt-BR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pt-BR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:r>
                  <a:rPr lang="pt-BR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𝛪𝛪</m:t>
                    </m:r>
                  </m:oMath>
                </a14:m>
                <a:r>
                  <a:rPr lang="pt-BR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).	</a:t>
                </a:r>
                <a:r>
                  <a:rPr lang="pt-BR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pt-BR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t-BR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𝛪𝛪𝛪</m:t>
                    </m:r>
                  </m:oMath>
                </a14:m>
                <a:r>
                  <a:rPr lang="pt-BR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).	</a:t>
                </a:r>
                <a:r>
                  <a:rPr lang="pt-BR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D. </a:t>
                </a:r>
                <a:r>
                  <a:rPr lang="pt-BR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𝛪𝛪𝛪</m:t>
                    </m:r>
                  </m:oMath>
                </a14:m>
                <a:r>
                  <a:rPr lang="pt-BR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), (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𝛪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pt-BR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30" y="88010"/>
                <a:ext cx="11901714" cy="3075714"/>
              </a:xfrm>
              <a:prstGeom prst="rect">
                <a:avLst/>
              </a:prstGeom>
              <a:blipFill rotWithShape="1">
                <a:blip r:embed="rId3"/>
                <a:stretch>
                  <a:fillRect l="-1280" t="-4356" b="-5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Isosceles Triangle 4">
            <a:hlinkClick r:id="rId4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hlinkClick r:id="rId5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3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01601" y="50147"/>
                <a:ext cx="11916228" cy="3264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</a:t>
                </a:r>
                <a:r>
                  <a:rPr lang="en-US" sz="32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14.</a:t>
                </a:r>
                <a:r>
                  <a:rPr lang="vi-VN" sz="32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Cho hình hộp chữ nhật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𝐴𝐵𝐶𝐷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′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𝐵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′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𝐶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′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𝐷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Khẳng định nào sau đây không đúng?</a:t>
                </a:r>
              </a:p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Tồn tại điểm </a:t>
                </a:r>
                <a:r>
                  <a:rPr lang="vi-VN" sz="3200" i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O </a:t>
                </a:r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cách đều 8 đỉnh của hình hộp</a:t>
                </a:r>
              </a:p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 hộp có 6 mặt là 6 hình chữ nhật</a:t>
                </a:r>
              </a:p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vi-VN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Hai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𝐴𝐶𝐶</m:t>
                        </m:r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e>
                    </m:d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vi-VN" sz="320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DD</m:t>
                        </m:r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e>
                    </m:d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vuông góc với nhau</a:t>
                </a:r>
              </a:p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D. </a:t>
                </a:r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 hộp có 4 đường chéo bằng nhau và đồng qui tại một điểm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1" y="50147"/>
                <a:ext cx="11916228" cy="3264483"/>
              </a:xfrm>
              <a:prstGeom prst="rect">
                <a:avLst/>
              </a:prstGeom>
              <a:blipFill rotWithShape="1">
                <a:blip r:embed="rId2"/>
                <a:stretch>
                  <a:fillRect l="-1331" t="-4104" b="-5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5786" y="3353820"/>
                <a:ext cx="11980102" cy="362029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Lời giải</a:t>
                </a:r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vi-VN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là hình chữ nhật </a:t>
                </a:r>
                <a:endParaRPr lang="en-US" sz="320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suy 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ra </a:t>
                </a:r>
                <a:r>
                  <a:rPr lang="en-US" sz="3200" i="1">
                    <a:latin typeface="Times New Roman" pitchFamily="18" charset="0"/>
                    <a:cs typeface="Times New Roman" pitchFamily="18" charset="0"/>
                  </a:rPr>
                  <a:t>AC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không vuông góc với </a:t>
                </a:r>
                <a:r>
                  <a:rPr lang="en-US" sz="3200" i="1">
                    <a:latin typeface="Times New Roman" pitchFamily="18" charset="0"/>
                    <a:cs typeface="Times New Roman" pitchFamily="18" charset="0"/>
                  </a:rPr>
                  <a:t>BD</a:t>
                </a:r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Suy ra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𝐴𝐶𝐶</m:t>
                        </m:r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  <m:r>
                          <a:rPr lang="en-US" sz="3200" i="1">
                            <a:latin typeface="Cambria Math"/>
                          </a:rPr>
                          <m:t>𝐴</m:t>
                        </m:r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sz="3200">
                            <a:latin typeface="Times New Roman" pitchFamily="18" charset="0"/>
                            <a:cs typeface="Times New Roman" pitchFamily="18" charset="0"/>
                          </a:rPr>
                          <m:t>DD</m:t>
                        </m:r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  <m:r>
                          <a:rPr lang="en-US" sz="3200" i="1">
                            <a:latin typeface="Cambria Math"/>
                          </a:rPr>
                          <m:t>𝐵</m:t>
                        </m:r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không 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vuông góc với nhau.</a:t>
                </a:r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r>
                  <a:rPr lang="en-US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Chọn C</a:t>
                </a:r>
                <a:endParaRPr lang="vi-VN" sz="3200" i="0" u="none" strike="noStrike" baseline="0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5786" y="3353820"/>
                <a:ext cx="11980102" cy="3620292"/>
              </a:xfrm>
              <a:blipFill rotWithShape="1">
                <a:blip r:embed="rId3"/>
                <a:stretch>
                  <a:fillRect l="-1323" t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45" y="3692323"/>
            <a:ext cx="3926464" cy="2971713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128780" y="2185013"/>
            <a:ext cx="430364" cy="480560"/>
          </a:xfrm>
          <a:prstGeom prst="flowChartConnector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121904" tIns="60952" rIns="121904" bIns="60952" rtlCol="0" anchor="ctr"/>
          <a:lstStyle/>
          <a:p>
            <a:pPr algn="ctr" defTabSz="914400">
              <a:defRPr/>
            </a:pPr>
            <a:endParaRPr lang="vi-VN" sz="3200" kern="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6" name="Isosceles Triangle 5">
            <a:hlinkClick r:id="rId5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hlinkClick r:id="rId6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5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87087" y="218411"/>
                <a:ext cx="11959771" cy="1550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</a:t>
                </a:r>
                <a:r>
                  <a:rPr lang="en-US" sz="32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15. </a:t>
                </a:r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Cho hình lập phương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𝐴𝐵𝐶𝐷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′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𝐵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′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𝐶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′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𝐷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𝐴𝐶</m:t>
                        </m:r>
                      </m:e>
                    </m:d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vuông góc với mặt phẳng nào dưới đây?</a:t>
                </a:r>
              </a:p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𝐴𝐷𝐷</m:t>
                        </m:r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e>
                    </m:d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𝐴𝐵𝐵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𝐵𝐶𝐶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180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7" y="218411"/>
                <a:ext cx="11959771" cy="1550168"/>
              </a:xfrm>
              <a:prstGeom prst="rect">
                <a:avLst/>
              </a:prstGeom>
              <a:blipFill rotWithShape="1">
                <a:blip r:embed="rId2"/>
                <a:stretch>
                  <a:fillRect l="-1274" t="-8661" b="-11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7084" y="1982235"/>
                <a:ext cx="11980102" cy="3852520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endParaRPr lang="vi-VN" sz="3200"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Lời giải</a:t>
                </a:r>
                <a:endParaRPr lang="vi-VN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fr-FR" sz="320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fr-FR" sz="3200">
                    <a:latin typeface="Times New Roman" pitchFamily="18" charset="0"/>
                    <a:cs typeface="Times New Roman" pitchFamily="18" charset="0"/>
                  </a:rPr>
                  <a:t>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fr-FR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𝐴𝐴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′⊂</m:t>
                            </m:r>
                            <m:d>
                              <m:d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fr-FR" sz="3200" i="1">
                                    <a:latin typeface="Cambria Math"/>
                                  </a:rPr>
                                  <m:t>′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𝐴𝐶</m:t>
                                </m:r>
                              </m:e>
                            </m:d>
                          </m:e>
                          <m:e>
                            <m:r>
                              <a:rPr lang="fr-FR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𝐴𝐴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′⊥</m:t>
                            </m:r>
                            <m:d>
                              <m:d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𝐴𝐵𝐶𝐷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fr-FR" sz="3200" i="1" smtClean="0">
                        <a:latin typeface="Cambria Math"/>
                      </a:rPr>
                      <m:t>⇒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𝐴</m:t>
                        </m:r>
                        <m:r>
                          <a:rPr lang="fr-FR" sz="3200" i="1">
                            <a:latin typeface="Cambria Math"/>
                          </a:rPr>
                          <m:t>′</m:t>
                        </m:r>
                        <m:r>
                          <a:rPr lang="en-US" sz="3200" i="1">
                            <a:latin typeface="Cambria Math"/>
                          </a:rPr>
                          <m:t>𝐴𝐶</m:t>
                        </m:r>
                      </m:e>
                    </m:d>
                    <m:r>
                      <a:rPr lang="fr-FR" sz="32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𝐴𝐵𝐶𝐷</m:t>
                        </m:r>
                      </m:e>
                    </m:d>
                  </m:oMath>
                </a14:m>
                <a:endParaRPr lang="vi-VN" sz="3200"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Chọn B</a:t>
                </a:r>
                <a:endParaRPr lang="vi-VN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endParaRPr lang="vi-VN" sz="3200" i="0" u="none" strike="noStrike" baseline="0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7084" y="1982235"/>
                <a:ext cx="11980102" cy="3852520"/>
              </a:xfrm>
              <a:blipFill rotWithShape="1">
                <a:blip r:embed="rId3"/>
                <a:stretch>
                  <a:fillRect l="-12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140" y="3380510"/>
            <a:ext cx="3763097" cy="28817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lowchart: Connector 4"/>
          <p:cNvSpPr/>
          <p:nvPr/>
        </p:nvSpPr>
        <p:spPr>
          <a:xfrm>
            <a:off x="2865168" y="1244477"/>
            <a:ext cx="430364" cy="480560"/>
          </a:xfrm>
          <a:prstGeom prst="flowChartConnector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121904" tIns="60952" rIns="121904" bIns="60952" rtlCol="0" anchor="ctr"/>
          <a:lstStyle/>
          <a:p>
            <a:pPr algn="ctr" defTabSz="914400">
              <a:defRPr/>
            </a:pPr>
            <a:endParaRPr lang="vi-VN" sz="3200" kern="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6" name="Isosceles Triangle 5">
            <a:hlinkClick r:id="rId5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hlinkClick r:id="rId6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8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0" y="5646"/>
                <a:ext cx="12192000" cy="1738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0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</a:t>
                </a:r>
                <a:r>
                  <a:rPr lang="en-US" sz="30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1.</a:t>
                </a:r>
                <a:r>
                  <a:rPr lang="vi-VN" sz="30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Cho tứ diện  có </a:t>
                </a:r>
                <a14:m>
                  <m:oMath xmlns:m="http://schemas.openxmlformats.org/officeDocument/2006/math">
                    <m:r>
                      <a:rPr lang="vi-VN" sz="3000" i="1">
                        <a:solidFill>
                          <a:prstClr val="black"/>
                        </a:solidFill>
                        <a:latin typeface="Cambria Math"/>
                      </a:rPr>
                      <m:t>𝐵𝐷</m:t>
                    </m:r>
                    <m:r>
                      <a:rPr lang="vi-VN" sz="3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vi-VN" sz="3000" i="1">
                        <a:solidFill>
                          <a:prstClr val="black"/>
                        </a:solidFill>
                        <a:latin typeface="Cambria Math"/>
                      </a:rPr>
                      <m:t>3</m:t>
                    </m:r>
                    <m:r>
                      <a:rPr lang="vi-VN" sz="3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vi-VN" sz="3000" i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vi-VN" sz="3000" i="1">
                        <a:solidFill>
                          <a:prstClr val="black"/>
                        </a:solidFill>
                        <a:latin typeface="Cambria Math"/>
                      </a:rPr>
                      <m:t>𝐴𝐶</m:t>
                    </m:r>
                    <m:r>
                      <a:rPr lang="vi-VN" sz="3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vi-VN" sz="3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fr-FR" sz="3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vi-VN" sz="3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3000" i="1">
                        <a:solidFill>
                          <a:prstClr val="black"/>
                        </a:solidFill>
                        <a:latin typeface="Cambria Math"/>
                      </a:rPr>
                      <m:t>𝑀</m:t>
                    </m:r>
                    <m:r>
                      <a:rPr lang="vi-VN" sz="3000" i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vi-VN" sz="3000" i="1">
                        <a:solidFill>
                          <a:prstClr val="black"/>
                        </a:solidFill>
                        <a:latin typeface="Cambria Math"/>
                      </a:rPr>
                      <m:t>𝑁</m:t>
                    </m:r>
                    <m:r>
                      <a:rPr lang="vi-VN" sz="3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vi-VN" sz="3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lần lượt là trung điểm của  </a:t>
                </a:r>
                <a14:m>
                  <m:oMath xmlns:m="http://schemas.openxmlformats.org/officeDocument/2006/math">
                    <m:r>
                      <a:rPr lang="vi-VN" sz="3000" i="1">
                        <a:solidFill>
                          <a:prstClr val="black"/>
                        </a:solidFill>
                        <a:latin typeface="Cambria Math"/>
                      </a:rPr>
                      <m:t>𝐴𝐷</m:t>
                    </m:r>
                  </m:oMath>
                </a14:m>
                <a:r>
                  <a:rPr lang="vi-VN" sz="3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3000" i="1">
                        <a:solidFill>
                          <a:prstClr val="black"/>
                        </a:solidFill>
                        <a:latin typeface="Cambria Math"/>
                      </a:rPr>
                      <m:t>𝐵𝐶</m:t>
                    </m:r>
                  </m:oMath>
                </a14:m>
                <a:r>
                  <a:rPr lang="vi-VN" sz="3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Biết </a:t>
                </a:r>
                <a14:m>
                  <m:oMath xmlns:m="http://schemas.openxmlformats.org/officeDocument/2006/math">
                    <m:r>
                      <a:rPr lang="vi-VN" sz="3000" i="1">
                        <a:solidFill>
                          <a:prstClr val="black"/>
                        </a:solidFill>
                        <a:latin typeface="Cambria Math"/>
                      </a:rPr>
                      <m:t>𝐴𝐶</m:t>
                    </m:r>
                    <m:r>
                      <a:rPr lang="vi-VN" sz="3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vi-VN" sz="3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vuông góc với</a:t>
                </a:r>
                <a14:m>
                  <m:oMath xmlns:m="http://schemas.openxmlformats.org/officeDocument/2006/math">
                    <m:r>
                      <a:rPr lang="vi-VN" sz="300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vi-VN" sz="3000" i="1">
                        <a:solidFill>
                          <a:prstClr val="black"/>
                        </a:solidFill>
                        <a:latin typeface="Cambria Math"/>
                      </a:rPr>
                      <m:t>𝐷𝐵</m:t>
                    </m:r>
                  </m:oMath>
                </a14:m>
                <a:r>
                  <a:rPr lang="vi-VN" sz="3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Độ dài của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𝑀𝑁</m:t>
                    </m:r>
                  </m:oMath>
                </a14:m>
                <a:r>
                  <a:rPr lang="en-US" sz="3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là:</a:t>
                </a:r>
                <a:endParaRPr lang="vi-VN" sz="3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vi-VN" sz="30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A.</a:t>
                </a:r>
                <a:r>
                  <a:rPr lang="vi-VN" sz="30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000" i="1">
                        <a:solidFill>
                          <a:prstClr val="black"/>
                        </a:solidFill>
                        <a:latin typeface="Cambria Math"/>
                      </a:rPr>
                      <m:t>𝑀𝑁</m:t>
                    </m:r>
                    <m:r>
                      <a:rPr lang="vi-VN" sz="3000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vi-VN" sz="3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vi-VN" sz="3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vi-VN" sz="3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vi-VN" sz="3000" b="1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vi-VN" sz="30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30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𝑀𝑁</m:t>
                    </m:r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vi-VN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vi-VN" sz="3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30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𝑀𝑁</m:t>
                    </m:r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vi-VN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vi-VN" sz="30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30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D.</a:t>
                </a:r>
                <a:r>
                  <a:rPr lang="vi-VN" sz="30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𝑀𝑁</m:t>
                    </m:r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vi-VN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vi-VN" sz="3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46"/>
                <a:ext cx="12192000" cy="1738489"/>
              </a:xfrm>
              <a:prstGeom prst="rect">
                <a:avLst/>
              </a:prstGeom>
              <a:blipFill rotWithShape="1">
                <a:blip r:embed="rId2"/>
                <a:stretch>
                  <a:fillRect l="-1150" t="-7018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2018496"/>
                <a:ext cx="11980102" cy="546360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vi-VN" sz="30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Lời giải</a:t>
                </a:r>
                <a:r>
                  <a:rPr lang="vi-VN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vi-VN" sz="3000" smtClean="0">
                    <a:latin typeface="Times New Roman" pitchFamily="18" charset="0"/>
                    <a:cs typeface="Times New Roman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𝑃</m:t>
                    </m:r>
                  </m:oMath>
                </a14:m>
                <a:r>
                  <a:rPr lang="vi-VN" sz="3000">
                    <a:latin typeface="Times New Roman" pitchFamily="18" charset="0"/>
                    <a:cs typeface="Times New Roman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𝐴𝐵</m:t>
                    </m:r>
                  </m:oMath>
                </a14:m>
                <a:r>
                  <a:rPr lang="en-US" sz="300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⇒</m:t>
                    </m:r>
                    <m:r>
                      <a:rPr lang="en-US" sz="3000" i="1">
                        <a:latin typeface="Cambria Math"/>
                      </a:rPr>
                      <m:t>𝑃𝑁</m:t>
                    </m:r>
                    <m:r>
                      <a:rPr lang="en-US" sz="3000" i="1">
                        <a:latin typeface="Cambria Math"/>
                      </a:rPr>
                      <m:t>,</m:t>
                    </m:r>
                    <m:r>
                      <a:rPr lang="en-US" sz="3000" i="1">
                        <a:latin typeface="Cambria Math"/>
                      </a:rPr>
                      <m:t>𝑃𝑀</m:t>
                    </m:r>
                  </m:oMath>
                </a14:m>
                <a:r>
                  <a:rPr lang="en-US" sz="3000">
                    <a:latin typeface="Times New Roman" pitchFamily="18" charset="0"/>
                    <a:cs typeface="Times New Roman" pitchFamily="18" charset="0"/>
                  </a:rPr>
                  <a:t> lần lượt là đường trung bình </a:t>
                </a:r>
                <a:r>
                  <a:rPr lang="en-US" sz="3000" smtClean="0">
                    <a:latin typeface="Times New Roman" pitchFamily="18" charset="0"/>
                    <a:cs typeface="Times New Roman" pitchFamily="18" charset="0"/>
                  </a:rPr>
                  <a:t>của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𝛥</m:t>
                    </m:r>
                    <m:r>
                      <a:rPr lang="en-US" sz="30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300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𝛥</m:t>
                    </m:r>
                    <m:r>
                      <a:rPr lang="en-US" sz="3000" i="1">
                        <a:latin typeface="Cambria Math"/>
                      </a:rPr>
                      <m:t>𝐴𝐵𝐷</m:t>
                    </m:r>
                  </m:oMath>
                </a14:m>
                <a:r>
                  <a:rPr lang="en-US" sz="3000">
                    <a:latin typeface="Times New Roman" pitchFamily="18" charset="0"/>
                    <a:cs typeface="Times New Roman" pitchFamily="18" charset="0"/>
                  </a:rPr>
                  <a:t>. Suy ra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3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0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0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𝑃𝑁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3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0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0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000" i="1">
                                <a:latin typeface="Cambria Math"/>
                              </a:rPr>
                              <m:t>𝐴𝐶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3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000" i="1">
                                    <a:latin typeface="Cambria Math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30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en-US" sz="30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𝑃𝑀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3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0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0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000" i="1">
                                <a:latin typeface="Cambria Math"/>
                              </a:rPr>
                              <m:t>𝐵𝐷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3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000" i="1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3000" i="1">
                                    <a:latin typeface="Cambria Math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30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3000" i="1">
                        <a:latin typeface="Cambria Math"/>
                      </a:rPr>
                      <m:t>.</m:t>
                    </m:r>
                  </m:oMath>
                </a14:m>
                <a:endParaRPr lang="vi-VN" sz="300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000">
                    <a:latin typeface="Times New Roman" pitchFamily="18" charset="0"/>
                    <a:cs typeface="Times New Roman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𝐴𝐶</m:t>
                    </m:r>
                    <m:r>
                      <a:rPr lang="en-US" sz="3000" i="1">
                        <a:latin typeface="Cambria Math"/>
                      </a:rPr>
                      <m:t>⊥</m:t>
                    </m:r>
                    <m:r>
                      <a:rPr lang="en-US" sz="3000" i="1">
                        <a:latin typeface="Cambria Math"/>
                      </a:rPr>
                      <m:t>𝐵𝐷</m:t>
                    </m:r>
                    <m:r>
                      <a:rPr lang="en-US" sz="3000" i="1">
                        <a:latin typeface="Cambria Math"/>
                      </a:rPr>
                      <m:t>⇒</m:t>
                    </m:r>
                    <m:r>
                      <a:rPr lang="en-US" sz="3000" i="1">
                        <a:latin typeface="Cambria Math"/>
                      </a:rPr>
                      <m:t>𝑃𝑁</m:t>
                    </m:r>
                    <m:r>
                      <a:rPr lang="en-US" sz="3000" i="1">
                        <a:latin typeface="Cambria Math"/>
                      </a:rPr>
                      <m:t>⊥</m:t>
                    </m:r>
                    <m:r>
                      <a:rPr lang="en-US" sz="3000" i="1">
                        <a:latin typeface="Cambria Math"/>
                      </a:rPr>
                      <m:t>𝑃𝑀</m:t>
                    </m:r>
                  </m:oMath>
                </a14:m>
                <a:r>
                  <a:rPr lang="en-US" sz="300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00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000" smtClean="0">
                    <a:latin typeface="Times New Roman" pitchFamily="18" charset="0"/>
                    <a:cs typeface="Times New Roman" pitchFamily="18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𝛥</m:t>
                    </m:r>
                    <m:r>
                      <a:rPr lang="en-US" sz="3000" i="1">
                        <a:latin typeface="Cambria Math"/>
                      </a:rPr>
                      <m:t>𝑃𝑀𝑁</m:t>
                    </m:r>
                  </m:oMath>
                </a14:m>
                <a:r>
                  <a:rPr lang="en-US" sz="3000">
                    <a:latin typeface="Times New Roman" pitchFamily="18" charset="0"/>
                    <a:cs typeface="Times New Roman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𝑃</m:t>
                    </m:r>
                  </m:oMath>
                </a14:m>
                <a:r>
                  <a:rPr lang="en-US" sz="300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300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000">
                    <a:latin typeface="Times New Roman" pitchFamily="18" charset="0"/>
                    <a:cs typeface="Times New Roman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𝑀𝑁</m:t>
                    </m:r>
                    <m:r>
                      <a:rPr lang="en-US" sz="30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3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000" i="1">
                            <a:latin typeface="Cambria Math"/>
                          </a:rPr>
                          <m:t>𝑃</m:t>
                        </m:r>
                        <m:sSup>
                          <m:sSupPr>
                            <m:ctrlPr>
                              <a:rPr lang="vi-VN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𝑁</m:t>
                            </m:r>
                          </m:e>
                          <m:sup>
                            <m:r>
                              <a:rPr lang="en-US" sz="3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000" i="1">
                            <a:latin typeface="Cambria Math"/>
                          </a:rPr>
                          <m:t>+</m:t>
                        </m:r>
                        <m:r>
                          <a:rPr lang="en-US" sz="3000" i="1">
                            <a:latin typeface="Cambria Math"/>
                          </a:rPr>
                          <m:t>𝑃</m:t>
                        </m:r>
                        <m:sSup>
                          <m:sSupPr>
                            <m:ctrlPr>
                              <a:rPr lang="vi-VN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3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0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3000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vi-VN" sz="30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vi-VN" sz="3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0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sz="30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vi-VN" sz="3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000" i="1">
                                <a:latin typeface="Cambria Math"/>
                              </a:rPr>
                              <m:t>9</m:t>
                            </m:r>
                            <m:sSup>
                              <m:sSupPr>
                                <m:ctrlPr>
                                  <a:rPr lang="vi-VN" sz="3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0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en-US" sz="3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vi-VN" sz="3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i="1">
                                <a:latin typeface="Cambria Math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en-US" sz="3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000" i="1">
                        <a:latin typeface="Cambria Math"/>
                      </a:rPr>
                      <m:t>.</m:t>
                    </m:r>
                  </m:oMath>
                </a14:m>
                <a:endParaRPr lang="vi-VN" sz="300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vi-VN" sz="30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Chọn </a:t>
                </a:r>
                <a:r>
                  <a:rPr lang="vi-VN" sz="30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vi-VN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2018496"/>
                <a:ext cx="11980102" cy="5463606"/>
              </a:xfrm>
              <a:blipFill rotWithShape="1">
                <a:blip r:embed="rId3"/>
                <a:stretch>
                  <a:fillRect l="-1170" t="-22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72" y="3132818"/>
            <a:ext cx="4020458" cy="36163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lowchart: Connector 4"/>
          <p:cNvSpPr/>
          <p:nvPr/>
        </p:nvSpPr>
        <p:spPr>
          <a:xfrm>
            <a:off x="2747076" y="1144687"/>
            <a:ext cx="430364" cy="480560"/>
          </a:xfrm>
          <a:prstGeom prst="flowChartConnector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121904" tIns="60952" rIns="121904" bIns="60952" rtlCol="0" anchor="ctr"/>
          <a:lstStyle/>
          <a:p>
            <a:pPr algn="ctr" defTabSz="914400">
              <a:defRPr/>
            </a:pPr>
            <a:endParaRPr lang="vi-VN" sz="3200" kern="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6" name="Isosceles Triangle 5">
            <a:hlinkClick r:id="rId5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hlinkClick r:id="rId6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5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7084" y="2755603"/>
                <a:ext cx="11980102" cy="401217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0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Lời giải:</a:t>
                </a:r>
                <a:endParaRPr lang="vi-VN" sz="30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fr-FR" sz="3000">
                    <a:latin typeface="Times New Roman" pitchFamily="18" charset="0"/>
                    <a:cs typeface="Times New Roman" pitchFamily="18" charset="0"/>
                  </a:rPr>
                  <a:t>Ta 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fr-FR" sz="3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&amp;(</m:t>
                            </m:r>
                            <m:r>
                              <a:rPr lang="fr-FR" sz="3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𝑀𝑁𝑃𝑄</m:t>
                            </m:r>
                            <m:r>
                              <a:rPr lang="fr-FR" sz="3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)//</m:t>
                            </m:r>
                            <m:r>
                              <a:rPr lang="fr-FR" sz="3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𝐴𝐵</m:t>
                            </m:r>
                          </m:e>
                          <m:e>
                            <m:r>
                              <a:rPr lang="fr-FR" sz="3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30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FR" sz="30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𝑀𝑁𝑃𝑄</m:t>
                                </m:r>
                              </m:e>
                            </m:d>
                            <m:r>
                              <a:rPr lang="fr-FR" sz="3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en-US" sz="30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FR" sz="30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𝐴𝐵𝐶</m:t>
                                </m:r>
                              </m:e>
                            </m:d>
                            <m:r>
                              <a:rPr lang="fr-FR" sz="3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r>
                              <a:rPr lang="fr-FR" sz="3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𝑀𝑄</m:t>
                            </m:r>
                          </m:e>
                        </m:eqArr>
                      </m:e>
                    </m:d>
                    <m:r>
                      <a:rPr lang="fr-FR" sz="3000" i="1"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r>
                      <a:rPr lang="fr-FR" sz="3000" i="1">
                        <a:latin typeface="Cambria Math"/>
                        <a:ea typeface="Times New Roman"/>
                        <a:cs typeface="Cambria Math"/>
                      </a:rPr>
                      <m:t>𝑀𝑄</m:t>
                    </m:r>
                    <m:r>
                      <a:rPr lang="fr-FR" sz="3000" i="1">
                        <a:latin typeface="Cambria Math"/>
                        <a:ea typeface="Times New Roman"/>
                        <a:cs typeface="Cambria Math"/>
                      </a:rPr>
                      <m:t>//</m:t>
                    </m:r>
                    <m:r>
                      <a:rPr lang="fr-FR" sz="3000" i="1">
                        <a:latin typeface="Cambria Math"/>
                        <a:ea typeface="Times New Roman"/>
                        <a:cs typeface="Cambria Math"/>
                      </a:rPr>
                      <m:t>𝐴𝐵</m:t>
                    </m:r>
                  </m:oMath>
                </a14:m>
                <a:endParaRPr lang="vi-VN" sz="300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fr-FR" sz="3000">
                    <a:latin typeface="Times New Roman" pitchFamily="18" charset="0"/>
                    <a:cs typeface="Times New Roman" pitchFamily="18" charset="0"/>
                  </a:rPr>
                  <a:t>Tương tự ta có </a:t>
                </a:r>
                <a14:m>
                  <m:oMath xmlns:m="http://schemas.openxmlformats.org/officeDocument/2006/math">
                    <m:r>
                      <a:rPr lang="fr-FR" sz="3000" i="1">
                        <a:latin typeface="Cambria Math"/>
                        <a:ea typeface="Times New Roman"/>
                        <a:cs typeface="Cambria Math"/>
                      </a:rPr>
                      <m:t>𝑀𝑁</m:t>
                    </m:r>
                    <m:r>
                      <a:rPr lang="fr-FR" sz="3000" i="1">
                        <a:latin typeface="Cambria Math"/>
                        <a:ea typeface="Times New Roman"/>
                        <a:cs typeface="Cambria Math"/>
                      </a:rPr>
                      <m:t>//</m:t>
                    </m:r>
                    <m:r>
                      <a:rPr lang="fr-FR" sz="3000" i="1">
                        <a:latin typeface="Cambria Math"/>
                        <a:ea typeface="Times New Roman"/>
                        <a:cs typeface="Cambria Math"/>
                      </a:rPr>
                      <m:t>𝐶𝐷</m:t>
                    </m:r>
                    <m:r>
                      <a:rPr lang="fr-FR" sz="3000" i="1">
                        <a:latin typeface="Cambria Math"/>
                        <a:ea typeface="Times New Roman"/>
                        <a:cs typeface="Cambria Math"/>
                      </a:rPr>
                      <m:t> , </m:t>
                    </m:r>
                    <m:r>
                      <a:rPr lang="fr-FR" sz="3000" i="1">
                        <a:latin typeface="Cambria Math"/>
                        <a:ea typeface="Times New Roman"/>
                        <a:cs typeface="Cambria Math"/>
                      </a:rPr>
                      <m:t>𝑁𝑃</m:t>
                    </m:r>
                    <m:r>
                      <a:rPr lang="fr-FR" sz="3000" i="1">
                        <a:latin typeface="Cambria Math"/>
                        <a:ea typeface="Times New Roman"/>
                        <a:cs typeface="Cambria Math"/>
                      </a:rPr>
                      <m:t>/ /</m:t>
                    </m:r>
                    <m:r>
                      <a:rPr lang="fr-FR" sz="3000" i="1">
                        <a:latin typeface="Cambria Math"/>
                        <a:ea typeface="Times New Roman"/>
                        <a:cs typeface="Cambria Math"/>
                      </a:rPr>
                      <m:t>𝐴𝐵</m:t>
                    </m:r>
                    <m:r>
                      <a:rPr lang="fr-FR" sz="3000" i="1">
                        <a:latin typeface="Cambria Math"/>
                        <a:ea typeface="Times New Roman"/>
                        <a:cs typeface="Cambria Math"/>
                      </a:rPr>
                      <m:t>,</m:t>
                    </m:r>
                    <m:r>
                      <a:rPr lang="fr-FR" sz="3000" i="1">
                        <a:latin typeface="Cambria Math"/>
                        <a:ea typeface="Times New Roman"/>
                        <a:cs typeface="Cambria Math"/>
                      </a:rPr>
                      <m:t>𝑄𝑃</m:t>
                    </m:r>
                    <m:r>
                      <a:rPr lang="fr-FR" sz="3000" i="1">
                        <a:latin typeface="Cambria Math"/>
                        <a:ea typeface="Times New Roman"/>
                        <a:cs typeface="Cambria Math"/>
                      </a:rPr>
                      <m:t>//</m:t>
                    </m:r>
                    <m:r>
                      <a:rPr lang="fr-FR" sz="3000" i="1">
                        <a:latin typeface="Cambria Math"/>
                        <a:ea typeface="Times New Roman"/>
                        <a:cs typeface="Cambria Math"/>
                      </a:rPr>
                      <m:t>𝐶𝐷</m:t>
                    </m:r>
                  </m:oMath>
                </a14:m>
                <a:r>
                  <a:rPr lang="fr-FR" sz="300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300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fr-FR" sz="3000">
                    <a:latin typeface="Times New Roman" pitchFamily="18" charset="0"/>
                    <a:cs typeface="Times New Roman" pitchFamily="18" charset="0"/>
                  </a:rPr>
                  <a:t>Do đó tứ giác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𝑀𝑁𝑃𝑄</m:t>
                    </m:r>
                  </m:oMath>
                </a14:m>
                <a:r>
                  <a:rPr lang="fr-FR" sz="3000">
                    <a:latin typeface="Times New Roman" pitchFamily="18" charset="0"/>
                    <a:cs typeface="Times New Roman" pitchFamily="18" charset="0"/>
                  </a:rPr>
                  <a:t> là hình bình hành</a:t>
                </a:r>
                <a:endParaRPr lang="vi-VN" sz="300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fr-FR" sz="3000">
                    <a:latin typeface="Times New Roman" pitchFamily="18" charset="0"/>
                    <a:cs typeface="Times New Roman" pitchFamily="18" charset="0"/>
                  </a:rPr>
                  <a:t>Lại có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𝑀𝑁</m:t>
                    </m:r>
                    <m:r>
                      <a:rPr lang="en-US" sz="3000" i="1">
                        <a:latin typeface="Cambria Math"/>
                      </a:rPr>
                      <m:t>⊥</m:t>
                    </m:r>
                    <m:r>
                      <a:rPr lang="en-US" sz="3000" i="1">
                        <a:latin typeface="Cambria Math"/>
                      </a:rPr>
                      <m:t>𝑀𝑄</m:t>
                    </m:r>
                    <m:d>
                      <m:dPr>
                        <m:ctrlPr>
                          <a:rPr lang="vi-VN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</a:rPr>
                          <m:t>𝑑𝑜</m:t>
                        </m:r>
                        <m:r>
                          <a:rPr lang="en-US" sz="3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000" i="1">
                            <a:latin typeface="Cambria Math"/>
                          </a:rPr>
                          <m:t>𝐴𝐵</m:t>
                        </m:r>
                        <m:r>
                          <a:rPr lang="en-US" sz="3000" i="1">
                            <a:latin typeface="Cambria Math"/>
                          </a:rPr>
                          <m:t>⊥</m:t>
                        </m:r>
                        <m:r>
                          <a:rPr lang="en-US" sz="3000" i="1">
                            <a:latin typeface="Cambria Math"/>
                          </a:rPr>
                          <m:t>𝐶𝐷</m:t>
                        </m:r>
                      </m:e>
                    </m:d>
                  </m:oMath>
                </a14:m>
                <a:r>
                  <a:rPr lang="fr-FR" sz="300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300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fr-FR" sz="3000">
                    <a:latin typeface="Times New Roman" pitchFamily="18" charset="0"/>
                    <a:cs typeface="Times New Roman" pitchFamily="18" charset="0"/>
                  </a:rPr>
                  <a:t>Vậy tứ giác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𝑀𝑁𝑃𝑄</m:t>
                    </m:r>
                  </m:oMath>
                </a14:m>
                <a:r>
                  <a:rPr lang="fr-FR" sz="3000">
                    <a:latin typeface="Times New Roman" pitchFamily="18" charset="0"/>
                    <a:cs typeface="Times New Roman" pitchFamily="18" charset="0"/>
                  </a:rPr>
                  <a:t> là hình chữ nhật.</a:t>
                </a:r>
                <a:endParaRPr lang="vi-VN" sz="3000"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r>
                  <a:rPr lang="en-US" sz="30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Chọn C</a:t>
                </a:r>
                <a:endParaRPr lang="vi-VN" sz="3000" i="0" u="none" strike="noStrike" baseline="0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7084" y="2755603"/>
                <a:ext cx="11980102" cy="4012178"/>
              </a:xfrm>
              <a:blipFill rotWithShape="1">
                <a:blip r:embed="rId2"/>
                <a:stretch>
                  <a:fillRect l="-1170" t="-3040" b="-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971" y="2923309"/>
            <a:ext cx="4142193" cy="36767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lowchart: Connector 4"/>
          <p:cNvSpPr/>
          <p:nvPr/>
        </p:nvSpPr>
        <p:spPr>
          <a:xfrm>
            <a:off x="170126" y="1980235"/>
            <a:ext cx="430364" cy="480560"/>
          </a:xfrm>
          <a:prstGeom prst="flowChartConnector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121904" tIns="60952" rIns="121904" bIns="60952" rtlCol="0" anchor="ctr"/>
          <a:lstStyle/>
          <a:p>
            <a:pPr algn="ctr" defTabSz="914400">
              <a:defRPr/>
            </a:pPr>
            <a:endParaRPr lang="vi-VN" sz="3200" kern="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45143" y="58056"/>
                <a:ext cx="11916228" cy="2426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0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2. </a:t>
                </a:r>
                <a:r>
                  <a:rPr lang="vi-VN" sz="3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Cho tứ diện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𝐴𝐵𝐶𝐷</m:t>
                    </m:r>
                  </m:oMath>
                </a14:m>
                <a:r>
                  <a:rPr lang="vi-VN" sz="3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có</a:t>
                </a:r>
                <a14:m>
                  <m:oMath xmlns:m="http://schemas.openxmlformats.org/officeDocument/2006/math">
                    <m:r>
                      <a:rPr lang="vi-VN" sz="3000" i="1">
                        <a:solidFill>
                          <a:prstClr val="black"/>
                        </a:solidFill>
                        <a:latin typeface="Cambria Math"/>
                      </a:rPr>
                      <m:t>𝐴𝐵</m:t>
                    </m:r>
                  </m:oMath>
                </a14:m>
                <a:r>
                  <a:rPr lang="vi-VN" sz="3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vuông góc với </a:t>
                </a:r>
                <a14:m>
                  <m:oMath xmlns:m="http://schemas.openxmlformats.org/officeDocument/2006/math">
                    <m:r>
                      <a:rPr lang="vi-VN" sz="3000" i="1">
                        <a:solidFill>
                          <a:prstClr val="black"/>
                        </a:solidFill>
                        <a:latin typeface="Cambria Math"/>
                      </a:rPr>
                      <m:t>𝐶𝐷</m:t>
                    </m:r>
                  </m:oMath>
                </a14:m>
                <a:r>
                  <a:rPr lang="nl-NL" sz="3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3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0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song song với </a:t>
                </a:r>
                <a14:m>
                  <m:oMath xmlns:m="http://schemas.openxmlformats.org/officeDocument/2006/math">
                    <m:r>
                      <a:rPr lang="vi-VN" sz="3000" i="1">
                        <a:solidFill>
                          <a:prstClr val="black"/>
                        </a:solidFill>
                        <a:latin typeface="Cambria Math"/>
                      </a:rPr>
                      <m:t>𝐴𝐵</m:t>
                    </m:r>
                  </m:oMath>
                </a14:m>
                <a:r>
                  <a:rPr lang="vi-VN" sz="3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000" i="1">
                        <a:solidFill>
                          <a:prstClr val="black"/>
                        </a:solidFill>
                        <a:latin typeface="Cambria Math"/>
                      </a:rPr>
                      <m:t>𝐶𝐷</m:t>
                    </m:r>
                  </m:oMath>
                </a14:m>
                <a:r>
                  <a:rPr lang="en-US" sz="30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lần lượt cắt  </a:t>
                </a:r>
                <a14:m>
                  <m:oMath xmlns:m="http://schemas.openxmlformats.org/officeDocument/2006/math">
                    <m:r>
                      <a:rPr lang="vi-VN" sz="3000" i="1">
                        <a:solidFill>
                          <a:prstClr val="black"/>
                        </a:solidFill>
                        <a:latin typeface="Cambria Math"/>
                      </a:rPr>
                      <m:t>𝐵𝐶</m:t>
                    </m:r>
                    <m:r>
                      <a:rPr lang="vi-VN" sz="3000" i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vi-VN" sz="3000" i="1">
                        <a:solidFill>
                          <a:prstClr val="black"/>
                        </a:solidFill>
                        <a:latin typeface="Cambria Math"/>
                      </a:rPr>
                      <m:t>𝐵𝐷</m:t>
                    </m:r>
                    <m:r>
                      <a:rPr lang="vi-VN" sz="3000" i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vi-VN" sz="3000" i="1">
                        <a:solidFill>
                          <a:prstClr val="black"/>
                        </a:solidFill>
                        <a:latin typeface="Cambria Math"/>
                      </a:rPr>
                      <m:t>𝐴𝐷</m:t>
                    </m:r>
                    <m:r>
                      <a:rPr lang="vi-VN" sz="3000" i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vi-VN" sz="3000" i="1">
                        <a:solidFill>
                          <a:prstClr val="black"/>
                        </a:solidFill>
                        <a:latin typeface="Cambria Math"/>
                      </a:rPr>
                      <m:t>𝐴𝐶</m:t>
                    </m:r>
                  </m:oMath>
                </a14:m>
                <a:r>
                  <a:rPr lang="en-US" sz="30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vi-VN" sz="3000" i="1">
                        <a:solidFill>
                          <a:prstClr val="black"/>
                        </a:solidFill>
                        <a:latin typeface="Cambria Math"/>
                      </a:rPr>
                      <m:t>𝑀</m:t>
                    </m:r>
                    <m:r>
                      <a:rPr lang="vi-VN" sz="3000" i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vi-VN" sz="3000" i="1">
                        <a:solidFill>
                          <a:prstClr val="black"/>
                        </a:solidFill>
                        <a:latin typeface="Cambria Math"/>
                      </a:rPr>
                      <m:t>𝑁</m:t>
                    </m:r>
                    <m:r>
                      <a:rPr lang="vi-VN" sz="3000" i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vi-VN" sz="3000" i="1">
                        <a:solidFill>
                          <a:prstClr val="black"/>
                        </a:solidFill>
                        <a:latin typeface="Cambria Math"/>
                      </a:rPr>
                      <m:t>𝑃</m:t>
                    </m:r>
                    <m:r>
                      <a:rPr lang="vi-VN" sz="3000" i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vi-VN" sz="3000" i="1">
                        <a:solidFill>
                          <a:prstClr val="black"/>
                        </a:solidFill>
                        <a:latin typeface="Cambria Math"/>
                      </a:rPr>
                      <m:t>𝑄</m:t>
                    </m:r>
                  </m:oMath>
                </a14:m>
                <a:r>
                  <a:rPr lang="vi-VN" sz="3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Tứ giác </a:t>
                </a:r>
                <a14:m>
                  <m:oMath xmlns:m="http://schemas.openxmlformats.org/officeDocument/2006/math">
                    <m:r>
                      <a:rPr lang="vi-VN" sz="3000" i="1">
                        <a:solidFill>
                          <a:prstClr val="black"/>
                        </a:solidFill>
                        <a:latin typeface="Cambria Math"/>
                      </a:rPr>
                      <m:t>𝑀𝑁𝑃𝑄</m:t>
                    </m:r>
                    <m:r>
                      <a:rPr lang="en-US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vi-VN" sz="3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 hình gì?</a:t>
                </a:r>
              </a:p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0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:r>
                  <a:rPr lang="en-US" sz="3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 thang.		</a:t>
                </a:r>
                <a:r>
                  <a:rPr lang="en-US" sz="30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B.</a:t>
                </a:r>
                <a:r>
                  <a:rPr lang="en-US" sz="30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 bình hành.</a:t>
                </a:r>
                <a:endParaRPr lang="vi-VN" sz="3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0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:r>
                  <a:rPr lang="en-US" sz="3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 chữ nhật.	</a:t>
                </a:r>
                <a:r>
                  <a:rPr lang="en-US" sz="30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0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0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0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Tứ giác không phải hình thang.</a:t>
                </a:r>
                <a:endParaRPr lang="vi-VN" sz="3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43" y="58056"/>
                <a:ext cx="11916228" cy="2426305"/>
              </a:xfrm>
              <a:prstGeom prst="rect">
                <a:avLst/>
              </a:prstGeom>
              <a:blipFill rotWithShape="1">
                <a:blip r:embed="rId4"/>
                <a:stretch>
                  <a:fillRect l="-1228" t="-5025" b="-7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Isosceles Triangle 5">
            <a:hlinkClick r:id="rId5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hlinkClick r:id="rId6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6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2707937"/>
                <a:ext cx="11980102" cy="238657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Lời </a:t>
                </a:r>
                <a:r>
                  <a:rPr lang="en-US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endParaRPr lang="vi-VN" sz="3200">
                  <a:solidFill>
                    <a:srgbClr val="0000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fr-FR" sz="320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fr-FR" sz="3200">
                    <a:latin typeface="Times New Roman" pitchFamily="18" charset="0"/>
                    <a:cs typeface="Times New Roman" pitchFamily="18" charset="0"/>
                  </a:rPr>
                  <a:t>có: Nếu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𝑂𝐻</m:t>
                    </m:r>
                    <m:r>
                      <a:rPr lang="en-US" sz="3200" i="1">
                        <a:latin typeface="Cambria Math"/>
                      </a:rPr>
                      <m:t>⊥</m:t>
                    </m:r>
                    <m:r>
                      <a:rPr lang="en-US" sz="3200" i="1">
                        <a:latin typeface="Cambria Math"/>
                      </a:rPr>
                      <m:t>𝐴𝐷</m:t>
                    </m:r>
                  </m:oMath>
                </a14:m>
                <a:r>
                  <a:rPr lang="fr-FR" sz="3200">
                    <a:latin typeface="Times New Roman" pitchFamily="18" charset="0"/>
                    <a:cs typeface="Times New Roman" pitchFamily="18" charset="0"/>
                  </a:rPr>
                  <a:t> thì </a:t>
                </a:r>
                <a:endParaRPr lang="fr-FR" sz="320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𝐴𝐷</m:t>
                    </m:r>
                    <m:r>
                      <a:rPr lang="en-US" sz="32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𝑆𝑂𝑀</m:t>
                        </m:r>
                      </m:e>
                    </m:d>
                  </m:oMath>
                </a14:m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 suy ra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𝐴𝐷</m:t>
                    </m:r>
                    <m:r>
                      <a:rPr lang="en-US" sz="3200" i="1">
                        <a:latin typeface="Cambria Math"/>
                      </a:rPr>
                      <m:t>⊥</m:t>
                    </m:r>
                    <m:r>
                      <a:rPr lang="en-US" sz="3200" i="1">
                        <a:latin typeface="Cambria Math"/>
                      </a:rPr>
                      <m:t>𝑂𝑀</m:t>
                    </m:r>
                  </m:oMath>
                </a14:m>
                <a:r>
                  <a:rPr lang="fr-FR" sz="3200">
                    <a:latin typeface="Times New Roman" pitchFamily="18" charset="0"/>
                    <a:cs typeface="Times New Roman" pitchFamily="18" charset="0"/>
                  </a:rPr>
                  <a:t> (Vô lý).</a:t>
                </a:r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Chọn D</a:t>
                </a:r>
                <a:endParaRPr lang="vi-VN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endParaRPr lang="vi-VN" sz="3200" i="0" u="none" strike="noStrike" baseline="0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2707937"/>
                <a:ext cx="11980102" cy="2386578"/>
              </a:xfrm>
              <a:blipFill rotWithShape="1">
                <a:blip r:embed="rId2"/>
                <a:stretch>
                  <a:fillRect l="-1272" t="-5612" b="-15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610" y="2396836"/>
            <a:ext cx="4510780" cy="34574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lowchart: Connector 4"/>
          <p:cNvSpPr/>
          <p:nvPr/>
        </p:nvSpPr>
        <p:spPr>
          <a:xfrm>
            <a:off x="8249968" y="1627666"/>
            <a:ext cx="430364" cy="480560"/>
          </a:xfrm>
          <a:prstGeom prst="flowChartConnector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121904" tIns="60952" rIns="121904" bIns="60952" rtlCol="0" anchor="ctr"/>
          <a:lstStyle/>
          <a:p>
            <a:pPr algn="ctr" defTabSz="914400">
              <a:defRPr/>
            </a:pPr>
            <a:endParaRPr lang="vi-VN" sz="3200" kern="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0" y="199977"/>
                <a:ext cx="11872686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</a:t>
                </a:r>
                <a:r>
                  <a:rPr lang="en-US" sz="32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3. </a:t>
                </a:r>
                <a:r>
                  <a:rPr lang="fr-FR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Cho hình chóp đều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𝐴𝐵𝐶𝐷</m:t>
                    </m:r>
                  </m:oMath>
                </a14:m>
                <a:r>
                  <a:rPr lang="fr-FR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𝑂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𝐴𝐶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∩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𝐵𝐷</m:t>
                    </m:r>
                  </m:oMath>
                </a14:m>
                <a:r>
                  <a:rPr lang="fr-FR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fr-FR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 trung điểm của đoạn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𝐶𝐷</m:t>
                    </m:r>
                  </m:oMath>
                </a14:m>
                <a:r>
                  <a:rPr lang="fr-FR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𝐻</m:t>
                    </m:r>
                  </m:oMath>
                </a14:m>
                <a:r>
                  <a:rPr lang="fr-FR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 hình chiếu vuông góc của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𝑂</m:t>
                    </m:r>
                  </m:oMath>
                </a14:m>
                <a:r>
                  <a:rPr lang="fr-FR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trên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𝑆𝑀</m:t>
                    </m:r>
                  </m:oMath>
                </a14:m>
                <a:r>
                  <a:rPr lang="fr-FR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Kết luận nào sau đây </a:t>
                </a:r>
                <a:r>
                  <a:rPr lang="en-US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sai</a:t>
                </a:r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vi-VN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𝐵𝐷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𝐴𝐶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B.</a:t>
                </a:r>
                <a:r>
                  <a:rPr lang="vi-VN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𝐶𝐷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𝑆𝑀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vi-VN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𝑂𝐻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𝑆𝐷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𝑂𝐻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𝐴𝐷</m:t>
                    </m:r>
                  </m:oMath>
                </a14:m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9977"/>
                <a:ext cx="11872686" cy="1993366"/>
              </a:xfrm>
              <a:prstGeom prst="rect">
                <a:avLst/>
              </a:prstGeom>
              <a:blipFill rotWithShape="1">
                <a:blip r:embed="rId4"/>
                <a:stretch>
                  <a:fillRect l="-1283" t="-6728" r="-1437" b="-8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Isosceles Triangle 5">
            <a:hlinkClick r:id="rId5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hlinkClick r:id="rId6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4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11898" y="182451"/>
                <a:ext cx="11980102" cy="6807896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en-US" sz="3200" b="1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4. </a:t>
                </a:r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  <m:r>
                      <a:rPr lang="en-US" sz="3200" i="1">
                        <a:latin typeface="Cambria Math"/>
                      </a:rPr>
                      <m:t>𝐴𝐵𝐶𝐷</m:t>
                    </m:r>
                  </m:oMath>
                </a14:m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𝑆𝐴</m:t>
                    </m:r>
                    <m:r>
                      <a:rPr lang="en-US" sz="32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và đáy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𝐴𝐵𝐶𝐷</m:t>
                    </m:r>
                  </m:oMath>
                </a14:m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 là hình vuông tâm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</m:t>
                    </m:r>
                  </m:oMath>
                </a14:m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; Gọi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𝐼</m:t>
                    </m:r>
                  </m:oMath>
                </a14:m>
                <a:r>
                  <a:rPr lang="vi-VN" sz="32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là trung điểm của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𝑆𝐶</m:t>
                    </m:r>
                  </m:oMath>
                </a14:m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; Xét các khẳng định sau:</a:t>
                </a:r>
              </a:p>
              <a:p>
                <a:pPr marL="0" indent="0">
                  <a:buNone/>
                </a:pPr>
                <a:r>
                  <a:rPr lang="vi-VN" sz="3200" smtClean="0">
                    <a:latin typeface="Times New Roman" pitchFamily="18" charset="0"/>
                    <a:cs typeface="Times New Roman" pitchFamily="18" charset="0"/>
                  </a:rPr>
                  <a:t>1.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𝑂𝐼</m:t>
                    </m:r>
                    <m:r>
                      <a:rPr lang="en-US" sz="32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vi-VN" sz="320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smtClean="0">
                    <a:latin typeface="Times New Roman" pitchFamily="18" charset="0"/>
                    <a:cs typeface="Times New Roman" pitchFamily="18" charset="0"/>
                  </a:rPr>
                  <a:t>  	3</a:t>
                </a:r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là mặt phẳng trung trực của đoạn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𝐵𝐷</m:t>
                    </m:r>
                  </m:oMath>
                </a14:m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vi-VN" sz="320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𝐵𝐷</m:t>
                    </m:r>
                    <m:r>
                      <a:rPr lang="en-US" sz="3200" i="1">
                        <a:latin typeface="Cambria Math"/>
                      </a:rPr>
                      <m:t>⊥</m:t>
                    </m:r>
                    <m:r>
                      <a:rPr lang="en-US" sz="3200" i="1">
                        <a:latin typeface="Cambria Math"/>
                      </a:rPr>
                      <m:t>𝑆𝐶</m:t>
                    </m:r>
                  </m:oMath>
                </a14:m>
                <a:r>
                  <a:rPr lang="vi-VN" sz="3200" smtClean="0">
                    <a:latin typeface="Times New Roman" pitchFamily="18" charset="0"/>
                    <a:cs typeface="Times New Roman" pitchFamily="18" charset="0"/>
                  </a:rPr>
                  <a:t>.	    		4</a:t>
                </a:r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𝑆𝐵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𝑆𝐶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𝑆𝐷</m:t>
                    </m:r>
                  </m:oMath>
                </a14:m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Trong bốn khẳng định trên, số khẳng định </a:t>
                </a:r>
                <a:r>
                  <a:rPr lang="vi-VN" sz="3200" b="1">
                    <a:latin typeface="Times New Roman" pitchFamily="18" charset="0"/>
                    <a:cs typeface="Times New Roman" pitchFamily="18" charset="0"/>
                  </a:rPr>
                  <a:t>sai</a:t>
                </a:r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 là</a:t>
                </a:r>
              </a:p>
              <a:p>
                <a:pPr marL="0" indent="0">
                  <a:buNone/>
                </a:pPr>
                <a:r>
                  <a:rPr lang="nl-NL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1.</a:t>
                </a:r>
                <a:r>
                  <a:rPr lang="nl-NL" sz="320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nl-NL" sz="320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nl-NL" sz="32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nl-NL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4.</a:t>
                </a:r>
                <a:r>
                  <a:rPr lang="nl-NL" sz="320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nl-NL" sz="320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nl-NL" sz="32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nl-NL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nl-NL" sz="3200" b="1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2.</a:t>
                </a:r>
                <a:r>
                  <a:rPr lang="nl-NL" sz="320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nl-NL" sz="320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nl-NL" sz="32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nl-NL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nl-NL" sz="3200" b="1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1898" y="182451"/>
                <a:ext cx="11980102" cy="6807896"/>
              </a:xfrm>
              <a:blipFill rotWithShape="1">
                <a:blip r:embed="rId2"/>
                <a:stretch>
                  <a:fillRect l="-1323" t="-1970" r="-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711" y="3429000"/>
            <a:ext cx="5813598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lowchart: Connector 4"/>
          <p:cNvSpPr/>
          <p:nvPr/>
        </p:nvSpPr>
        <p:spPr>
          <a:xfrm>
            <a:off x="293323" y="2941263"/>
            <a:ext cx="430364" cy="480560"/>
          </a:xfrm>
          <a:prstGeom prst="flowChartConnector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121904" tIns="60952" rIns="121904" bIns="60952" rtlCol="0" anchor="ctr"/>
          <a:lstStyle/>
          <a:p>
            <a:pPr algn="ctr" defTabSz="914400">
              <a:defRPr/>
            </a:pPr>
            <a:endParaRPr lang="vi-VN" sz="3200" kern="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6" name="Isosceles Triangle 5">
            <a:hlinkClick r:id="rId4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hlinkClick r:id="rId5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3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77335" y="14870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Phần 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1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Nhận 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8135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2197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13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14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9256713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11" action="ppaction://hlinksldjump"/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12" action="ppaction://hlinksldjump"/>
          </p:cNvPr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13" action="ppaction://hlinksldjump"/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14" action="ppaction://hlinksldjump"/>
          </p:cNvPr>
          <p:cNvSpPr txBox="1"/>
          <p:nvPr/>
        </p:nvSpPr>
        <p:spPr>
          <a:xfrm>
            <a:off x="1123950" y="4514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15" action="ppaction://hlinksldjump"/>
          </p:cNvPr>
          <p:cNvSpPr txBox="1"/>
          <p:nvPr/>
        </p:nvSpPr>
        <p:spPr>
          <a:xfrm>
            <a:off x="1123950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16" action="ppaction://hlinksldjump"/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22" name="Isosceles Triangle 21">
            <a:hlinkClick r:id="rId17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hlinkClick r:id="rId18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9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0300" y="-6231"/>
                <a:ext cx="11980102" cy="6807896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en-US" sz="3200" b="1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  <a:p>
                <a:pPr marL="0" indent="0">
                  <a:buNone/>
                </a:pPr>
                <a:r>
                  <a:rPr lang="en-US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Lời giải</a:t>
                </a: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có: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𝑂𝐼</m:t>
                    </m:r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là đường trung bình trong tam giác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𝑆𝐴𝐶</m:t>
                    </m:r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𝑂𝐼</m:t>
                    </m:r>
                    <m:r>
                      <a:rPr lang="en-US" sz="3200" i="1">
                        <a:latin typeface="Cambria Math"/>
                      </a:rPr>
                      <m:t>//</m:t>
                    </m:r>
                    <m:r>
                      <a:rPr lang="en-US" sz="3200" i="1">
                        <a:latin typeface="Cambria Math"/>
                      </a:rPr>
                      <m:t>𝑆𝐴</m:t>
                    </m:r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, mà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𝑆𝐴</m:t>
                    </m:r>
                    <m:r>
                      <a:rPr lang="en-US" sz="32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𝑂𝐼</m:t>
                    </m:r>
                    <m:r>
                      <a:rPr lang="en-US" sz="32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. Khẳng định 1 đúng.</a:t>
                </a:r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𝐵𝐷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𝐴𝐶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𝐵𝐷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𝑆𝐴</m:t>
                            </m:r>
                          </m:e>
                        </m:eqArr>
                      </m:e>
                    </m:d>
                    <m:r>
                      <a:rPr lang="en-US" sz="3200" i="1">
                        <a:latin typeface="Cambria Math"/>
                      </a:rPr>
                      <m:t>⇒</m:t>
                    </m:r>
                    <m:r>
                      <a:rPr lang="en-US" sz="3200" i="1">
                        <a:latin typeface="Cambria Math"/>
                      </a:rPr>
                      <m:t>𝐵𝐷</m:t>
                    </m:r>
                    <m:r>
                      <a:rPr lang="en-US" sz="3200" i="1">
                        <a:latin typeface="Cambria Math"/>
                      </a:rPr>
                      <m:t>⊥</m:t>
                    </m:r>
                    <m:r>
                      <a:rPr lang="en-US" sz="3200" i="1">
                        <a:latin typeface="Cambria Math"/>
                      </a:rPr>
                      <m:t>𝑆𝐶</m:t>
                    </m:r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. Khẳng định 2 đúng.</a:t>
                </a:r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𝐵𝐷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𝑆𝐴𝐶</m:t>
                                </m:r>
                              </m:e>
                            </m:d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𝑂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𝐵𝐷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𝑆𝐴𝐶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𝐵𝐷</m:t>
                    </m:r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. Khẳng định 3 đúng.</a:t>
                </a:r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𝑆</m:t>
                            </m:r>
                            <m:sSup>
                              <m:sSup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𝑆</m:t>
                            </m:r>
                            <m:sSup>
                              <m:sSup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𝑆</m:t>
                            </m:r>
                            <m:sSup>
                              <m:sSup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𝑆</m:t>
                            </m:r>
                            <m:sSup>
                              <m:sSup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𝑆</m:t>
                            </m:r>
                            <m:sSup>
                              <m:sSup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𝑆</m:t>
                            </m:r>
                            <m:sSup>
                              <m:sSup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𝐴𝐵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≠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𝐴𝐶</m:t>
                            </m:r>
                          </m:e>
                        </m:eqArr>
                      </m:e>
                    </m:d>
                    <m:r>
                      <a:rPr lang="en-US" sz="3200" i="1">
                        <a:latin typeface="Cambria Math"/>
                      </a:rPr>
                      <m:t>⇒</m:t>
                    </m:r>
                    <m:r>
                      <a:rPr lang="en-US" sz="3200" i="1">
                        <a:latin typeface="Cambria Math"/>
                      </a:rPr>
                      <m:t>𝑆𝐵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𝑆𝐷</m:t>
                    </m:r>
                    <m:r>
                      <a:rPr lang="en-US" sz="3200" i="1">
                        <a:latin typeface="Cambria Math"/>
                      </a:rPr>
                      <m:t>≠</m:t>
                    </m:r>
                    <m:r>
                      <a:rPr lang="en-US" sz="3200" i="1">
                        <a:latin typeface="Cambria Math"/>
                      </a:rPr>
                      <m:t>𝑆𝐶</m:t>
                    </m:r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. Khẳng định 4 sai.</a:t>
                </a:r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Vậy trong các khẳng định trên số khẳng định sai là 1</a:t>
                </a:r>
                <a:endParaRPr lang="vi-VN" sz="3200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Chọn A</a:t>
                </a:r>
                <a:endParaRPr lang="vi-VN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endParaRPr lang="vi-VN" sz="3200" i="0" u="none" strike="noStrike" baseline="0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0300" y="-6231"/>
                <a:ext cx="11980102" cy="6807896"/>
              </a:xfrm>
              <a:blipFill rotWithShape="1">
                <a:blip r:embed="rId2"/>
                <a:stretch>
                  <a:fillRect l="-1272" t="-1970" b="-16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Isosceles Triangle 4">
            <a:hlinkClick r:id="rId3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hlinkClick r:id="rId4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8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2203048"/>
                <a:ext cx="11980102" cy="419775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vi-VN" sz="32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Lời giải</a:t>
                </a:r>
                <a:r>
                  <a:rPr lang="vi-VN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vi-VN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Hình 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chiếu của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vi-VN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lên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là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𝐴𝐶</m:t>
                    </m:r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⇒</m:t>
                    </m:r>
                    <m:r>
                      <a:rPr lang="en-US" sz="3200" i="1">
                        <a:latin typeface="Cambria Math"/>
                      </a:rPr>
                      <m:t>𝐵𝐷</m:t>
                    </m:r>
                    <m:r>
                      <a:rPr lang="en-US" sz="3200" i="1">
                        <a:latin typeface="Cambria Math"/>
                      </a:rPr>
                      <m:t>⊥</m:t>
                    </m:r>
                    <m:r>
                      <a:rPr lang="en-US" sz="3200" i="1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vi-VN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Hình chiếu của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vi-VN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lên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𝐴𝐵</m:t>
                        </m:r>
                        <m:sSub>
                          <m:sSub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là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vi-VN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⇒</m:t>
                    </m:r>
                    <m:sSub>
                      <m:sSubPr>
                        <m:ctrlPr>
                          <a:rPr lang="vi-VN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𝐵</m:t>
                    </m:r>
                    <m:r>
                      <a:rPr lang="en-US" sz="3200" i="1">
                        <a:latin typeface="Cambria Math"/>
                      </a:rPr>
                      <m:t>⊥</m:t>
                    </m:r>
                    <m:r>
                      <a:rPr lang="en-US" sz="3200" i="1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vi-VN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vi-VN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latin typeface="Cambria Math"/>
                          </a:rPr>
                          <m:t>𝐵𝐷</m:t>
                        </m:r>
                      </m:e>
                    </m:d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r>
                  <a:rPr lang="en-US" sz="32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Chọn B</a:t>
                </a:r>
                <a:endParaRPr lang="vi-VN" sz="3200" i="0" u="none" strike="noStrike" baseline="0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2203048"/>
                <a:ext cx="11980102" cy="4197752"/>
              </a:xfrm>
              <a:blipFill rotWithShape="1">
                <a:blip r:embed="rId2"/>
                <a:stretch>
                  <a:fillRect l="-1272" t="-3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375" y="2115975"/>
            <a:ext cx="5599025" cy="28768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lowchart: Connector 4"/>
          <p:cNvSpPr/>
          <p:nvPr/>
        </p:nvSpPr>
        <p:spPr>
          <a:xfrm>
            <a:off x="2765546" y="1188117"/>
            <a:ext cx="430364" cy="480560"/>
          </a:xfrm>
          <a:prstGeom prst="flowChartConnector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121904" tIns="60952" rIns="121904" bIns="60952" rtlCol="0" anchor="ctr"/>
          <a:lstStyle/>
          <a:p>
            <a:pPr algn="ctr" defTabSz="914400">
              <a:defRPr/>
            </a:pPr>
            <a:endParaRPr lang="vi-VN" sz="3200" kern="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0" y="173929"/>
                <a:ext cx="12075886" cy="1550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</a:t>
                </a:r>
                <a:r>
                  <a:rPr lang="en-US" sz="32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5. </a:t>
                </a:r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Cho hình lập phương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𝐴𝐵𝐶𝐷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đường thẳng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vuông góc với mặt phẳng nào sau đây?</a:t>
                </a:r>
              </a:p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A.</a:t>
                </a:r>
                <a:r>
                  <a:rPr lang="vi-VN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𝐷</m:t>
                        </m:r>
                        <m:sSub>
                          <m:sSubPr>
                            <m:ctrlP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𝐵𝐷</m:t>
                        </m:r>
                      </m:e>
                    </m:d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  <m:sSub>
                          <m:sSubPr>
                            <m:ctrlP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𝐶𝐷</m:t>
                        </m:r>
                      </m:e>
                    </m:d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3929"/>
                <a:ext cx="12075886" cy="1550168"/>
              </a:xfrm>
              <a:prstGeom prst="rect">
                <a:avLst/>
              </a:prstGeom>
              <a:blipFill rotWithShape="1">
                <a:blip r:embed="rId4"/>
                <a:stretch>
                  <a:fillRect l="-1262" t="-8661" r="-1514" b="-11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Isosceles Triangle 5">
            <a:hlinkClick r:id="rId5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hlinkClick r:id="rId6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2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45143" y="134151"/>
                <a:ext cx="12046857" cy="2564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</a:t>
                </a:r>
                <a:r>
                  <a:rPr lang="en-US" sz="32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6.</a:t>
                </a:r>
                <a:r>
                  <a:rPr lang="vi-VN" sz="32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Cho hình chóp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𝐴𝐵𝐶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có đáy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𝐴𝐵𝐶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là tam giác cân tại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cạnh bên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𝑆𝐴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vuông góc với đáy,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là trung điểm của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𝐵𝐶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𝐽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là hình chiếu của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lên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𝐵𝐶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Khẳng định nào sau đây là đúng ?</a:t>
                </a:r>
              </a:p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vi-VN" sz="32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𝐵𝐶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vi-VN" sz="32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vi-VN" sz="32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𝐵𝐶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𝑆𝐴𝑀</m:t>
                        </m:r>
                      </m:e>
                    </m:d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endParaRPr lang="vi-VN" sz="32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vi-VN" sz="32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	C</a:t>
                </a: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𝐵𝐶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𝑆𝐴𝐽</m:t>
                        </m:r>
                      </m:e>
                    </m:d>
                  </m:oMath>
                </a14:m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32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𝐵𝐶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43" y="134151"/>
                <a:ext cx="12046857" cy="2564805"/>
              </a:xfrm>
              <a:prstGeom prst="rect">
                <a:avLst/>
              </a:prstGeom>
              <a:blipFill rotWithShape="1">
                <a:blip r:embed="rId2"/>
                <a:stretch>
                  <a:fillRect l="-1316" t="-5226" r="-152" b="-6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3288508"/>
                <a:ext cx="11980102" cy="286554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Lời </a:t>
                </a:r>
                <a:r>
                  <a:rPr lang="en-US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endParaRPr lang="vi-VN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vi-VN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𝐵𝐶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𝐴𝐽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𝐵𝐶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𝑆𝐴</m:t>
                            </m:r>
                          </m:e>
                        </m:eqArr>
                      </m:e>
                    </m:d>
                    <m:r>
                      <a:rPr lang="en-US" sz="3200" i="1">
                        <a:latin typeface="Cambria Math"/>
                      </a:rPr>
                      <m:t>⇒</m:t>
                    </m:r>
                    <m:r>
                      <a:rPr lang="en-US" sz="3200" i="1">
                        <a:latin typeface="Cambria Math"/>
                      </a:rPr>
                      <m:t>𝐵𝐶</m:t>
                    </m:r>
                    <m:r>
                      <a:rPr lang="en-US" sz="32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𝑆𝐴𝐽</m:t>
                        </m:r>
                      </m:e>
                    </m:d>
                  </m:oMath>
                </a14:m>
                <a:endParaRPr lang="en-US" sz="3200" i="0" u="none" strike="noStrike" baseline="0" dirty="0" smtClean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Chọn C</a:t>
                </a:r>
                <a:endParaRPr lang="vi-VN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vi-VN" sz="3200" i="0" u="none" strike="noStrike" baseline="0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3288508"/>
                <a:ext cx="11980102" cy="2865549"/>
              </a:xfrm>
              <a:blipFill rotWithShape="1">
                <a:blip r:embed="rId3"/>
                <a:stretch>
                  <a:fillRect l="-1272" t="-46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602" y="3204057"/>
            <a:ext cx="4847561" cy="3016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lowchart: Connector 4"/>
          <p:cNvSpPr/>
          <p:nvPr/>
        </p:nvSpPr>
        <p:spPr>
          <a:xfrm>
            <a:off x="1094425" y="2128273"/>
            <a:ext cx="430364" cy="480560"/>
          </a:xfrm>
          <a:prstGeom prst="flowChartConnector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121904" tIns="60952" rIns="121904" bIns="60952" rtlCol="0" anchor="ctr"/>
          <a:lstStyle/>
          <a:p>
            <a:pPr algn="ctr" defTabSz="914400">
              <a:defRPr/>
            </a:pPr>
            <a:endParaRPr lang="vi-VN" sz="3200" kern="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6" name="Isosceles Triangle 5">
            <a:hlinkClick r:id="rId5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hlinkClick r:id="rId6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9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0" y="58056"/>
                <a:ext cx="12192000" cy="22498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</a:t>
                </a:r>
                <a:r>
                  <a:rPr lang="en-US" sz="32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7. </a:t>
                </a:r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𝐴𝐵𝐶𝐷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𝐴𝐵𝐶𝐷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 hình vuông, </a:t>
                </a:r>
                <a:endParaRPr lang="en-US" sz="3200" i="1" smtClean="0">
                  <a:solidFill>
                    <a:prstClr val="black"/>
                  </a:solidFill>
                  <a:latin typeface="Cambria Math"/>
                </a:endParaRPr>
              </a:p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𝑆𝐴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 hình chiếu của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trên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𝑆𝐵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sz="32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vi-VN" sz="32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Khẳng </a:t>
                </a:r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định nào sau đây là đúng?</a:t>
                </a:r>
              </a:p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A.</a:t>
                </a:r>
                <a:r>
                  <a:rPr lang="vi-VN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𝐴𝑀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𝑆𝐷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B.</a:t>
                </a:r>
                <a:r>
                  <a:rPr lang="vi-VN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𝐴𝑀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𝐴𝑀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𝐶𝐷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D.</a:t>
                </a:r>
                <a:r>
                  <a:rPr lang="vi-VN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𝐴𝑀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056"/>
                <a:ext cx="12192000" cy="2249847"/>
              </a:xfrm>
              <a:prstGeom prst="rect">
                <a:avLst/>
              </a:prstGeom>
              <a:blipFill rotWithShape="1">
                <a:blip r:embed="rId2"/>
                <a:stretch>
                  <a:fillRect l="-1250" t="-5962" r="-650" b="-7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2424909"/>
                <a:ext cx="11980102" cy="438954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vi-VN" sz="32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Lời giải</a:t>
                </a:r>
                <a:r>
                  <a:rPr lang="vi-VN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vi-VN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𝑆𝐴</m:t>
                    </m:r>
                    <m:r>
                      <a:rPr lang="en-US" sz="32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𝐴𝐵𝐶𝐷</m:t>
                    </m:r>
                    <m:r>
                      <a:rPr lang="en-US" sz="32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là hình vuông </a:t>
                </a:r>
                <a:endParaRPr lang="en-US" sz="320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nên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𝑆𝐴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𝐵𝐶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𝐴𝐵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𝐵𝐶</m:t>
                            </m:r>
                          </m:e>
                        </m:eqArr>
                      </m:e>
                    </m:d>
                    <m:r>
                      <a:rPr lang="en-US" sz="3200" i="1">
                        <a:latin typeface="Cambria Math"/>
                      </a:rPr>
                      <m:t>⇒</m:t>
                    </m:r>
                    <m:r>
                      <a:rPr lang="en-US" sz="3200" i="1">
                        <a:latin typeface="Cambria Math"/>
                      </a:rPr>
                      <m:t>𝐵𝐶</m:t>
                    </m:r>
                    <m:r>
                      <a:rPr lang="en-US" sz="32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𝐵𝐶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𝑆𝐴𝐵</m:t>
                                </m:r>
                              </m:e>
                            </m:d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𝐴𝑀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𝑆𝐴𝐵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3200" i="1">
                        <a:latin typeface="Cambria Math"/>
                      </a:rPr>
                      <m:t>⇒</m:t>
                    </m:r>
                    <m:r>
                      <a:rPr lang="en-US" sz="3200" i="1">
                        <a:latin typeface="Cambria Math"/>
                      </a:rPr>
                      <m:t>𝐴𝑀</m:t>
                    </m:r>
                    <m:r>
                      <a:rPr lang="en-US" sz="3200" i="1">
                        <a:latin typeface="Cambria Math"/>
                      </a:rPr>
                      <m:t>⊥</m:t>
                    </m:r>
                    <m:r>
                      <a:rPr lang="en-US" sz="3200" i="1">
                        <a:latin typeface="Cambria Math"/>
                      </a:rPr>
                      <m:t>𝐵𝐶</m:t>
                    </m:r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fr-FR" sz="3200" smtClean="0">
                    <a:latin typeface="Times New Roman" pitchFamily="18" charset="0"/>
                    <a:cs typeface="Times New Roman" pitchFamily="18" charset="0"/>
                  </a:rPr>
                  <a:t>;</a:t>
                </a:r>
                <a:endParaRPr lang="vi-VN" sz="320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fr-FR" sz="32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𝐴𝑀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𝑆𝐵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𝐴𝑀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𝐵𝐶</m:t>
                            </m:r>
                          </m:e>
                        </m:eqArr>
                      </m:e>
                    </m:d>
                    <m:r>
                      <a:rPr lang="en-US" sz="3200" i="1">
                        <a:latin typeface="Cambria Math"/>
                      </a:rPr>
                      <m:t>⇒</m:t>
                    </m:r>
                    <m:r>
                      <a:rPr lang="en-US" sz="3200" i="1">
                        <a:latin typeface="Cambria Math"/>
                      </a:rPr>
                      <m:t>𝐴𝑀</m:t>
                    </m:r>
                    <m:r>
                      <a:rPr lang="en-US" sz="32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𝑆𝐵𝐶</m:t>
                        </m:r>
                      </m:e>
                    </m:d>
                  </m:oMath>
                </a14:m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r>
                  <a:rPr lang="vi-VN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Chọn D</a:t>
                </a:r>
                <a:endParaRPr lang="vi-VN" sz="3200" i="0" u="none" strike="noStrike" baseline="0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2424909"/>
                <a:ext cx="11980102" cy="4389549"/>
              </a:xfrm>
              <a:blipFill rotWithShape="1">
                <a:blip r:embed="rId3"/>
                <a:stretch>
                  <a:fillRect l="-1272" t="-3056" b="-37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468" y="2373901"/>
            <a:ext cx="4916532" cy="40704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lowchart: Connector 4"/>
          <p:cNvSpPr/>
          <p:nvPr/>
        </p:nvSpPr>
        <p:spPr>
          <a:xfrm>
            <a:off x="9205312" y="1776251"/>
            <a:ext cx="430364" cy="480560"/>
          </a:xfrm>
          <a:prstGeom prst="flowChartConnector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121904" tIns="60952" rIns="121904" bIns="60952" rtlCol="0" anchor="ctr"/>
          <a:lstStyle/>
          <a:p>
            <a:pPr algn="ctr" defTabSz="914400">
              <a:defRPr/>
            </a:pPr>
            <a:endParaRPr lang="vi-VN" sz="3200" kern="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6" name="Isosceles Triangle 5">
            <a:hlinkClick r:id="rId5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hlinkClick r:id="rId6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8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45143" y="178520"/>
                <a:ext cx="11901714" cy="2024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0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</a:t>
                </a:r>
                <a:r>
                  <a:rPr lang="en-US" sz="30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8.</a:t>
                </a:r>
                <a:r>
                  <a:rPr lang="vi-VN" sz="30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vi-VN" sz="30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vi-VN" sz="30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vi-VN" sz="3000" i="1">
                        <a:solidFill>
                          <a:prstClr val="black"/>
                        </a:solidFill>
                        <a:latin typeface="Cambria Math"/>
                      </a:rPr>
                      <m:t>𝐴𝐵𝐶𝐷</m:t>
                    </m:r>
                  </m:oMath>
                </a14:m>
                <a:r>
                  <a:rPr lang="vi-VN" sz="3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vi-VN" sz="3000" i="1">
                        <a:solidFill>
                          <a:prstClr val="black"/>
                        </a:solidFill>
                        <a:latin typeface="Cambria Math"/>
                      </a:rPr>
                      <m:t>𝐴𝐵𝐶𝐷</m:t>
                    </m:r>
                  </m:oMath>
                </a14:m>
                <a:r>
                  <a:rPr lang="vi-VN" sz="3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 hình vuông cạnh </a:t>
                </a:r>
                <a14:m>
                  <m:oMath xmlns:m="http://schemas.openxmlformats.org/officeDocument/2006/math">
                    <m:r>
                      <a:rPr lang="vi-VN" sz="3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vi-VN" sz="3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cạnh bên </a:t>
                </a:r>
                <a14:m>
                  <m:oMath xmlns:m="http://schemas.openxmlformats.org/officeDocument/2006/math">
                    <m:r>
                      <a:rPr lang="vi-VN" sz="3000" i="1">
                        <a:solidFill>
                          <a:prstClr val="black"/>
                        </a:solidFill>
                        <a:latin typeface="Cambria Math"/>
                      </a:rPr>
                      <m:t>𝑆𝐴</m:t>
                    </m:r>
                  </m:oMath>
                </a14:m>
                <a:r>
                  <a:rPr lang="vi-VN" sz="3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vuông góc với mặt đáy, </a:t>
                </a:r>
                <a14:m>
                  <m:oMath xmlns:m="http://schemas.openxmlformats.org/officeDocument/2006/math">
                    <m:r>
                      <a:rPr lang="vi-VN" sz="3000" i="1">
                        <a:solidFill>
                          <a:prstClr val="black"/>
                        </a:solidFill>
                        <a:latin typeface="Cambria Math"/>
                      </a:rPr>
                      <m:t>𝑆𝐴</m:t>
                    </m:r>
                    <m:r>
                      <a:rPr lang="vi-VN" sz="3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vi-VN" sz="3000" i="1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a:rPr lang="vi-VN" sz="3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vi-VN" sz="3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Mệnh đề nào dưới đây SAI?</a:t>
                </a:r>
              </a:p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vi-VN" sz="30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	A. </a:t>
                </a:r>
                <a:r>
                  <a:rPr lang="vi-VN" sz="30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Tam </a:t>
                </a:r>
                <a:r>
                  <a:rPr lang="vi-VN" sz="3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giác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𝑆𝐵𝐷</m:t>
                    </m:r>
                  </m:oMath>
                </a14:m>
                <a:r>
                  <a:rPr lang="vi-VN" sz="3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cân</a:t>
                </a:r>
                <a:r>
                  <a:rPr lang="vi-VN" sz="30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3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30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vi-VN" sz="30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vi-VN" sz="30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𝑆𝐶</m:t>
                    </m:r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𝐵𝐷</m:t>
                    </m:r>
                  </m:oMath>
                </a14:m>
                <a:r>
                  <a:rPr lang="vi-VN" sz="3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endParaRPr lang="vi-VN" sz="30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vi-VN" sz="30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	C</a:t>
                </a:r>
                <a:r>
                  <a:rPr lang="vi-VN" sz="30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30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𝐴𝐶</m:t>
                    </m:r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𝑆𝐷</m:t>
                    </m:r>
                  </m:oMath>
                </a14:m>
                <a:r>
                  <a:rPr lang="vi-VN" sz="3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vi-VN" sz="30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		</a:t>
                </a:r>
                <a:r>
                  <a:rPr lang="vi-VN" sz="30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vi-VN" sz="30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𝑆𝐵</m:t>
                        </m:r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𝐶𝐷</m:t>
                        </m:r>
                      </m:e>
                    </m:d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𝑆𝐵𝐴</m:t>
                        </m:r>
                      </m:e>
                    </m:acc>
                  </m:oMath>
                </a14:m>
                <a:r>
                  <a:rPr lang="vi-VN" sz="3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43" y="178520"/>
                <a:ext cx="11901714" cy="2024785"/>
              </a:xfrm>
              <a:prstGeom prst="rect">
                <a:avLst/>
              </a:prstGeom>
              <a:blipFill rotWithShape="1">
                <a:blip r:embed="rId2"/>
                <a:stretch>
                  <a:fillRect l="-1230" t="-6024" b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5949" y="2365133"/>
                <a:ext cx="11980102" cy="435432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vi-VN" sz="30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Lời giải:</a:t>
                </a:r>
                <a:endParaRPr lang="vi-VN" sz="3000">
                  <a:solidFill>
                    <a:srgbClr val="0000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00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000">
                    <a:latin typeface="Times New Roman" pitchFamily="18" charset="0"/>
                    <a:cs typeface="Times New Roman" pitchFamily="18" charset="0"/>
                  </a:rPr>
                  <a:t>thấy tam giác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𝑆𝐵𝐷</m:t>
                    </m:r>
                  </m:oMath>
                </a14:m>
                <a:r>
                  <a:rPr lang="en-US" sz="3000">
                    <a:latin typeface="Times New Roman" pitchFamily="18" charset="0"/>
                    <a:cs typeface="Times New Roman" pitchFamily="18" charset="0"/>
                  </a:rPr>
                  <a:t> cân là đúng </a:t>
                </a:r>
                <a:r>
                  <a:rPr lang="en-US" sz="3000" smtClean="0">
                    <a:latin typeface="Times New Roman" pitchFamily="18" charset="0"/>
                    <a:cs typeface="Times New Roman" pitchFamily="18" charset="0"/>
                  </a:rPr>
                  <a:t>vì</a:t>
                </a:r>
              </a:p>
              <a:p>
                <a:pPr marL="0" indent="0">
                  <a:buNone/>
                </a:pPr>
                <a:r>
                  <a:rPr lang="en-US" sz="30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>
                    <a:latin typeface="Times New Roman" pitchFamily="18" charset="0"/>
                    <a:cs typeface="Times New Roman" pitchFamily="18" charset="0"/>
                  </a:rPr>
                  <a:t>hai hình chiếu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𝐴𝐵</m:t>
                    </m:r>
                    <m:r>
                      <a:rPr lang="en-US" sz="3000" i="1">
                        <a:latin typeface="Cambria Math"/>
                      </a:rPr>
                      <m:t>=</m:t>
                    </m:r>
                    <m:r>
                      <a:rPr lang="en-US" sz="3000" i="1">
                        <a:latin typeface="Cambria Math"/>
                      </a:rPr>
                      <m:t>𝐴𝐷</m:t>
                    </m:r>
                    <m:r>
                      <a:rPr lang="en-US" sz="3000" i="1">
                        <a:latin typeface="Cambria Math"/>
                      </a:rPr>
                      <m:t>⇒</m:t>
                    </m:r>
                  </m:oMath>
                </a14:m>
                <a:r>
                  <a:rPr lang="en-US" sz="3000">
                    <a:latin typeface="Times New Roman" pitchFamily="18" charset="0"/>
                    <a:cs typeface="Times New Roman" pitchFamily="18" charset="0"/>
                  </a:rPr>
                  <a:t> hai đường xiên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𝑆𝐵</m:t>
                    </m:r>
                    <m:r>
                      <a:rPr lang="en-US" sz="3000" i="1">
                        <a:latin typeface="Cambria Math"/>
                      </a:rPr>
                      <m:t>=</m:t>
                    </m:r>
                    <m:r>
                      <a:rPr lang="en-US" sz="3000" i="1">
                        <a:latin typeface="Cambria Math"/>
                      </a:rPr>
                      <m:t>𝑆𝐷</m:t>
                    </m:r>
                  </m:oMath>
                </a14:m>
                <a:r>
                  <a:rPr lang="en-US" sz="300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300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/>
                        </a:rPr>
                        <m:t>𝐵𝐷</m:t>
                      </m:r>
                      <m:r>
                        <a:rPr lang="en-US" sz="3000" i="1">
                          <a:latin typeface="Cambria Math"/>
                        </a:rPr>
                        <m:t>⊥</m:t>
                      </m:r>
                      <m:r>
                        <a:rPr lang="en-US" sz="3000" i="1">
                          <a:latin typeface="Cambria Math"/>
                        </a:rPr>
                        <m:t>𝐴𝐶</m:t>
                      </m:r>
                      <m:r>
                        <a:rPr lang="en-US" sz="3000" i="1">
                          <a:latin typeface="Cambria Math"/>
                        </a:rPr>
                        <m:t>;</m:t>
                      </m:r>
                      <m:r>
                        <a:rPr lang="en-US" sz="3000" i="1">
                          <a:latin typeface="Cambria Math"/>
                        </a:rPr>
                        <m:t>𝐵𝐷</m:t>
                      </m:r>
                      <m:r>
                        <a:rPr lang="en-US" sz="3000" i="1">
                          <a:latin typeface="Cambria Math"/>
                        </a:rPr>
                        <m:t>⊥</m:t>
                      </m:r>
                      <m:r>
                        <a:rPr lang="en-US" sz="3000" i="1">
                          <a:latin typeface="Cambria Math"/>
                        </a:rPr>
                        <m:t>𝑆𝐴</m:t>
                      </m:r>
                      <m:r>
                        <a:rPr lang="en-US" sz="3000" i="1">
                          <a:latin typeface="Cambria Math"/>
                        </a:rPr>
                        <m:t>⇒</m:t>
                      </m:r>
                      <m:r>
                        <a:rPr lang="en-US" sz="3000" i="1">
                          <a:latin typeface="Cambria Math"/>
                        </a:rPr>
                        <m:t>𝐵𝐷</m:t>
                      </m:r>
                      <m:r>
                        <a:rPr lang="en-US" sz="3000" i="1">
                          <a:latin typeface="Cambria Math"/>
                        </a:rPr>
                        <m:t>⊥</m:t>
                      </m:r>
                      <m:r>
                        <a:rPr lang="en-US" sz="3000" i="1">
                          <a:latin typeface="Cambria Math"/>
                        </a:rPr>
                        <m:t>𝑆𝐶</m:t>
                      </m:r>
                    </m:oMath>
                  </m:oMathPara>
                </a14:m>
                <a:endParaRPr lang="vi-VN" sz="300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𝐴𝐵</m:t>
                    </m:r>
                    <m:r>
                      <m:rPr>
                        <m:nor/>
                      </m:rPr>
                      <a:rPr lang="en-US" sz="3000">
                        <a:latin typeface="Times New Roman" pitchFamily="18" charset="0"/>
                        <a:cs typeface="Times New Roman" pitchFamily="18" charset="0"/>
                      </a:rPr>
                      <m:t>//</m:t>
                    </m:r>
                    <m:r>
                      <a:rPr lang="en-US" sz="3000" i="1">
                        <a:latin typeface="Cambria Math"/>
                      </a:rPr>
                      <m:t>𝐶𝐷</m:t>
                    </m:r>
                    <m:r>
                      <a:rPr lang="en-US" sz="3000">
                        <a:latin typeface="Cambria Math"/>
                      </a:rPr>
                      <m:t>⇒</m:t>
                    </m:r>
                  </m:oMath>
                </a14:m>
                <a:r>
                  <a:rPr lang="en-US" sz="300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</a:rPr>
                          <m:t>𝑆𝐵</m:t>
                        </m:r>
                        <m:r>
                          <a:rPr lang="en-US" sz="3000" i="1">
                            <a:latin typeface="Cambria Math"/>
                          </a:rPr>
                          <m:t>,</m:t>
                        </m:r>
                        <m:r>
                          <a:rPr lang="en-US" sz="3000" i="1">
                            <a:latin typeface="Cambria Math"/>
                          </a:rPr>
                          <m:t>𝐶𝐷</m:t>
                        </m:r>
                      </m:e>
                    </m:d>
                    <m:r>
                      <a:rPr lang="en-US" sz="3000" i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3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000" i="1">
                            <a:latin typeface="Cambria Math"/>
                          </a:rPr>
                          <m:t>𝑆𝐵𝐴</m:t>
                        </m:r>
                      </m:e>
                    </m:acc>
                  </m:oMath>
                </a14:m>
                <a:endParaRPr lang="vi-VN" sz="300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000" smtClean="0">
                    <a:latin typeface="Times New Roman" pitchFamily="18" charset="0"/>
                    <a:cs typeface="Times New Roman" pitchFamily="18" charset="0"/>
                  </a:rPr>
                  <a:t>Giả </a:t>
                </a:r>
                <a:r>
                  <a:rPr lang="en-US" sz="3000">
                    <a:latin typeface="Times New Roman" pitchFamily="18" charset="0"/>
                    <a:cs typeface="Times New Roman" pitchFamily="18" charset="0"/>
                  </a:rPr>
                  <a:t>sử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𝐴𝐶</m:t>
                    </m:r>
                    <m:r>
                      <a:rPr lang="en-US" sz="3000" i="1">
                        <a:latin typeface="Cambria Math"/>
                      </a:rPr>
                      <m:t>⊥</m:t>
                    </m:r>
                    <m:r>
                      <a:rPr lang="en-US" sz="3000" i="1">
                        <a:latin typeface="Cambria Math"/>
                      </a:rPr>
                      <m:t>𝑆𝐷</m:t>
                    </m:r>
                  </m:oMath>
                </a14:m>
                <a:r>
                  <a:rPr lang="en-US" sz="3000">
                    <a:latin typeface="Times New Roman" pitchFamily="18" charset="0"/>
                    <a:cs typeface="Times New Roman" pitchFamily="18" charset="0"/>
                  </a:rPr>
                  <a:t>.Từ giả thiết ta có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𝐴𝐶</m:t>
                    </m:r>
                    <m:r>
                      <a:rPr lang="en-US" sz="3000" i="1">
                        <a:latin typeface="Cambria Math"/>
                      </a:rPr>
                      <m:t>⊥</m:t>
                    </m:r>
                    <m:r>
                      <a:rPr lang="en-US" sz="3000" i="1">
                        <a:latin typeface="Cambria Math"/>
                      </a:rPr>
                      <m:t>𝑆𝐴</m:t>
                    </m:r>
                    <m:r>
                      <a:rPr lang="en-US" sz="3000" i="1">
                        <a:latin typeface="Cambria Math"/>
                      </a:rPr>
                      <m:t>;</m:t>
                    </m:r>
                    <m:r>
                      <a:rPr lang="en-US" sz="3000" i="1">
                        <a:latin typeface="Cambria Math"/>
                      </a:rPr>
                      <m:t>𝐴𝐶</m:t>
                    </m:r>
                    <m:r>
                      <a:rPr lang="en-US" sz="3000" i="1">
                        <a:latin typeface="Cambria Math"/>
                      </a:rPr>
                      <m:t>⊥</m:t>
                    </m:r>
                    <m:r>
                      <a:rPr lang="en-US" sz="3000" i="1">
                        <a:latin typeface="Cambria Math"/>
                      </a:rPr>
                      <m:t>𝑆𝐷</m:t>
                    </m:r>
                  </m:oMath>
                </a14:m>
                <a:endParaRPr lang="en-US" sz="3000" i="1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⇒</m:t>
                    </m:r>
                    <m:r>
                      <a:rPr lang="en-US" sz="3000" i="1">
                        <a:latin typeface="Cambria Math"/>
                      </a:rPr>
                      <m:t>𝐴𝐶</m:t>
                    </m:r>
                    <m:r>
                      <a:rPr lang="en-US" sz="3000" i="1">
                        <a:latin typeface="Cambria Math"/>
                      </a:rPr>
                      <m:t>⊥</m:t>
                    </m:r>
                    <m:r>
                      <a:rPr lang="en-US" sz="3000" i="1">
                        <a:latin typeface="Cambria Math"/>
                      </a:rPr>
                      <m:t>𝐴𝐷</m:t>
                    </m:r>
                  </m:oMath>
                </a14:m>
                <a:r>
                  <a:rPr lang="en-US" sz="3000">
                    <a:latin typeface="Times New Roman" pitchFamily="18" charset="0"/>
                    <a:cs typeface="Times New Roman" pitchFamily="18" charset="0"/>
                  </a:rPr>
                  <a:t> vô lí (vì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US" sz="3000">
                    <a:latin typeface="Times New Roman" pitchFamily="18" charset="0"/>
                    <a:cs typeface="Times New Roman" pitchFamily="18" charset="0"/>
                  </a:rPr>
                  <a:t> là hình vuông</a:t>
                </a:r>
                <a:r>
                  <a:rPr lang="en-US" sz="3000" smtClean="0">
                    <a:latin typeface="Times New Roman" pitchFamily="18" charset="0"/>
                    <a:cs typeface="Times New Roman" pitchFamily="18" charset="0"/>
                  </a:rPr>
                  <a:t>).</a:t>
                </a:r>
                <a:r>
                  <a:rPr lang="vi-VN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vi-VN" sz="30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vi-VN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Chọn </a:t>
                </a:r>
                <a:r>
                  <a:rPr lang="vi-VN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vi-VN" sz="3000"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endParaRPr lang="vi-VN" sz="3000" i="0" u="none" strike="noStrike" baseline="0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5949" y="2365133"/>
                <a:ext cx="11980102" cy="4354321"/>
              </a:xfrm>
              <a:blipFill rotWithShape="1">
                <a:blip r:embed="rId3"/>
                <a:stretch>
                  <a:fillRect l="-1170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615" y="2134234"/>
            <a:ext cx="3492385" cy="31997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lowchart: Connector 4"/>
          <p:cNvSpPr/>
          <p:nvPr/>
        </p:nvSpPr>
        <p:spPr>
          <a:xfrm>
            <a:off x="1065396" y="1685428"/>
            <a:ext cx="430364" cy="480560"/>
          </a:xfrm>
          <a:prstGeom prst="flowChartConnector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121904" tIns="60952" rIns="121904" bIns="60952" rtlCol="0" anchor="ctr"/>
          <a:lstStyle/>
          <a:p>
            <a:pPr algn="ctr" defTabSz="914400">
              <a:defRPr/>
            </a:pPr>
            <a:endParaRPr lang="vi-VN" sz="3200" kern="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6" name="Isosceles Triangle 5">
            <a:hlinkClick r:id="rId5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hlinkClick r:id="rId6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0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68356" y="2913784"/>
                <a:ext cx="11980102" cy="295263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vi-VN" sz="32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Lời </a:t>
                </a: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giải</a:t>
                </a:r>
                <a:endParaRPr lang="vi-VN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vi-VN" sz="3200" b="0" i="1">
                        <a:latin typeface="Cambria Math"/>
                      </a:rPr>
                      <m:t>𝐴𝐾</m:t>
                    </m:r>
                    <m:r>
                      <a:rPr lang="vi-VN" sz="3200" b="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b="0" i="1">
                            <a:latin typeface="Cambria Math"/>
                          </a:rPr>
                          <m:t>𝑆𝐶𝐷</m:t>
                        </m:r>
                      </m:e>
                    </m:d>
                    <m:r>
                      <a:rPr lang="vi-VN" sz="3200" b="0" i="1">
                        <a:latin typeface="Cambria Math"/>
                      </a:rPr>
                      <m:t>⇒</m:t>
                    </m:r>
                    <m:r>
                      <a:rPr lang="vi-VN" sz="3200" b="0" i="1">
                        <a:latin typeface="Cambria Math"/>
                      </a:rPr>
                      <m:t>𝐴𝐾</m:t>
                    </m:r>
                    <m:r>
                      <a:rPr lang="vi-VN" sz="3200" b="0" i="1">
                        <a:latin typeface="Cambria Math"/>
                      </a:rPr>
                      <m:t>⊥</m:t>
                    </m:r>
                    <m:r>
                      <a:rPr lang="vi-VN" sz="3200" b="0" i="1">
                        <a:latin typeface="Cambria Math"/>
                      </a:rPr>
                      <m:t>𝑆𝐶</m:t>
                    </m:r>
                  </m:oMath>
                </a14:m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 (1)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vi-VN" sz="3200" b="0" i="1">
                        <a:latin typeface="Cambria Math"/>
                      </a:rPr>
                      <m:t>𝐴𝐻</m:t>
                    </m:r>
                    <m:r>
                      <a:rPr lang="vi-VN" sz="3200" b="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b="0" i="1">
                            <a:latin typeface="Cambria Math"/>
                          </a:rPr>
                          <m:t>𝑆𝐵𝐶</m:t>
                        </m:r>
                      </m:e>
                    </m:d>
                    <m:r>
                      <a:rPr lang="vi-VN" sz="3200" b="0" i="1">
                        <a:latin typeface="Cambria Math"/>
                      </a:rPr>
                      <m:t>⇒</m:t>
                    </m:r>
                    <m:r>
                      <a:rPr lang="vi-VN" sz="3200" b="0" i="1">
                        <a:latin typeface="Cambria Math"/>
                      </a:rPr>
                      <m:t>𝐴𝐻</m:t>
                    </m:r>
                    <m:r>
                      <a:rPr lang="vi-VN" sz="3200" b="0" i="1">
                        <a:latin typeface="Cambria Math"/>
                      </a:rPr>
                      <m:t>⊥</m:t>
                    </m:r>
                    <m:r>
                      <a:rPr lang="vi-VN" sz="3200" b="0" i="1">
                        <a:latin typeface="Cambria Math"/>
                      </a:rPr>
                      <m:t>𝑆𝐶</m:t>
                    </m:r>
                  </m:oMath>
                </a14:m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 (2)</a:t>
                </a:r>
              </a:p>
              <a:p>
                <a:pPr marL="0" indent="0">
                  <a:buNone/>
                </a:pPr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Từ (1) và (2)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𝑆𝐶</m:t>
                    </m:r>
                    <m:r>
                      <a:rPr lang="vi-VN" sz="32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/>
                          </a:rPr>
                          <m:t>𝐴𝐻𝐾</m:t>
                        </m:r>
                      </m:e>
                    </m:d>
                  </m:oMath>
                </a14:m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 .</a:t>
                </a:r>
              </a:p>
              <a:p>
                <a:pPr marL="0" indent="0">
                  <a:buNone/>
                </a:pPr>
                <a:r>
                  <a:rPr lang="vi-VN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Chọn </a:t>
                </a: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vi-VN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endParaRPr lang="vi-VN" sz="3200" i="0" u="none" strike="noStrike" baseline="0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8356" y="2913784"/>
                <a:ext cx="11980102" cy="2952635"/>
              </a:xfrm>
              <a:blipFill rotWithShape="1">
                <a:blip r:embed="rId2"/>
                <a:stretch>
                  <a:fillRect l="-1323" t="-4545" b="-14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4" y="2586470"/>
            <a:ext cx="4067175" cy="375891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lowchart: Connector 4"/>
          <p:cNvSpPr/>
          <p:nvPr/>
        </p:nvSpPr>
        <p:spPr>
          <a:xfrm>
            <a:off x="137244" y="2063362"/>
            <a:ext cx="430364" cy="480560"/>
          </a:xfrm>
          <a:prstGeom prst="flowChartConnector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121904" tIns="60952" rIns="121904" bIns="60952" rtlCol="0" anchor="ctr"/>
          <a:lstStyle/>
          <a:p>
            <a:pPr algn="ctr" defTabSz="914400">
              <a:defRPr/>
            </a:pPr>
            <a:endParaRPr lang="vi-VN" sz="3200" kern="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30626" y="135068"/>
                <a:ext cx="11843657" cy="2436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</a:t>
                </a:r>
                <a:r>
                  <a:rPr lang="en-US" sz="32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9.</a:t>
                </a:r>
                <a:r>
                  <a:rPr lang="en-US" sz="32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𝐴𝐵𝐶𝐷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có đáy là hình chữ nhật tâm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𝑂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cạnh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𝑆𝐴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vuông góc với mặt phẳng đáy. Gọi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𝐻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lần lượt là hình chiếu của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lên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𝑆𝐵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𝑆𝐷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Hỏi đường thẳng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𝑆𝐶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vuông góc với mặt phẳng nào trong các mặt phẳng sau đây?</a:t>
                </a:r>
              </a:p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𝐴𝐻𝐾</m:t>
                        </m:r>
                      </m:e>
                    </m:d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	</a:t>
                </a: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B.</a:t>
                </a:r>
                <a:r>
                  <a:rPr lang="vi-VN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𝐴𝐻𝐷</m:t>
                        </m:r>
                      </m:e>
                    </m:d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	</a:t>
                </a: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𝐴𝐾𝐵</m:t>
                        </m:r>
                      </m:e>
                    </m:d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	</a:t>
                </a: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6" y="135068"/>
                <a:ext cx="11843657" cy="2436564"/>
              </a:xfrm>
              <a:prstGeom prst="rect">
                <a:avLst/>
              </a:prstGeom>
              <a:blipFill rotWithShape="1">
                <a:blip r:embed="rId4"/>
                <a:stretch>
                  <a:fillRect l="-1287" t="-5500" b="-7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Isosceles Triangle 5">
            <a:hlinkClick r:id="rId5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hlinkClick r:id="rId6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9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16113" y="155249"/>
                <a:ext cx="11930743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</a:t>
                </a:r>
                <a:r>
                  <a:rPr lang="en-US" sz="32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10. </a:t>
                </a:r>
                <a:r>
                  <a:rPr lang="nl-NL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𝐴𝐵𝐶𝐷</m:t>
                    </m:r>
                  </m:oMath>
                </a14:m>
                <a:r>
                  <a:rPr lang="nl-NL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𝐴𝐵𝐶𝐷</m:t>
                    </m:r>
                  </m:oMath>
                </a14:m>
                <a:r>
                  <a:rPr lang="nl-NL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 hình chữ nhật tâm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𝐼</m:t>
                    </m:r>
                  </m:oMath>
                </a14:m>
                <a:r>
                  <a:rPr lang="nl-NL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cạnh bên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𝑆𝐴</m:t>
                    </m:r>
                  </m:oMath>
                </a14:m>
                <a:r>
                  <a:rPr lang="nl-NL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vuông góc với đáy.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𝐻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nl-NL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lần lượt là hình chiếu của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nl-NL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lên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𝑆𝐶</m:t>
                    </m:r>
                    <m:r>
                      <a:rPr lang="nl-NL" sz="3200" i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𝑆𝐷</m:t>
                    </m:r>
                  </m:oMath>
                </a14:m>
                <a:r>
                  <a:rPr lang="nl-NL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nl-NL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Khẳng định nào sau đây đúng?</a:t>
                </a:r>
                <a:endParaRPr lang="vi-VN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nl-NL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A.</a:t>
                </a:r>
                <a:r>
                  <a:rPr lang="nl-NL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𝐴𝐾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⊥(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𝑆𝐶𝐷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vi-VN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nl-NL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𝐵𝐷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vi-VN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nl-NL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𝐴𝐻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vi-VN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32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nl-NL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𝐵𝐶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vi-VN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vi-VN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13" y="155249"/>
                <a:ext cx="11930743" cy="1993366"/>
              </a:xfrm>
              <a:prstGeom prst="rect">
                <a:avLst/>
              </a:prstGeom>
              <a:blipFill rotWithShape="1">
                <a:blip r:embed="rId2"/>
                <a:stretch>
                  <a:fillRect l="-1277" t="-6728" r="-153" b="-8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6113" y="2441154"/>
                <a:ext cx="11980102" cy="319937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vi-VN" sz="3200" b="1" i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Lời giải: </a:t>
                </a:r>
                <a:endParaRPr lang="vi-VN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nl-NL" sz="320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nl-NL" sz="3200">
                    <a:latin typeface="Times New Roman" pitchFamily="18" charset="0"/>
                    <a:cs typeface="Times New Roman" pitchFamily="18" charset="0"/>
                  </a:rPr>
                  <a:t>có: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𝐶𝐷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⊥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𝐴𝐷</m:t>
                            </m:r>
                          </m:e>
                          <m:e>
                            <m:r>
                              <a:rPr lang="vi-VN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𝐶𝐷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⊥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𝑆𝐴</m:t>
                            </m:r>
                          </m:e>
                        </m:eqArr>
                      </m:e>
                    </m:d>
                    <m:r>
                      <a:rPr lang="vi-VN" sz="3200" i="1">
                        <a:latin typeface="Cambria Math"/>
                      </a:rPr>
                      <m:t>⇒</m:t>
                    </m:r>
                    <m:r>
                      <a:rPr lang="vi-VN" sz="3200" i="1">
                        <a:latin typeface="Cambria Math"/>
                      </a:rPr>
                      <m:t>𝐶𝐷</m:t>
                    </m:r>
                    <m:r>
                      <a:rPr lang="vi-VN" sz="32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/>
                          </a:rPr>
                          <m:t>𝑆𝐴𝐷</m:t>
                        </m:r>
                      </m:e>
                    </m:d>
                    <m:r>
                      <a:rPr lang="vi-VN" sz="3200" i="1">
                        <a:latin typeface="Cambria Math"/>
                      </a:rPr>
                      <m:t>⇒</m:t>
                    </m:r>
                    <m:r>
                      <a:rPr lang="vi-VN" sz="3200" i="1">
                        <a:latin typeface="Cambria Math"/>
                      </a:rPr>
                      <m:t>𝐶𝐷</m:t>
                    </m:r>
                    <m:r>
                      <a:rPr lang="vi-VN" sz="3200" i="1">
                        <a:latin typeface="Cambria Math"/>
                      </a:rPr>
                      <m:t>⊥</m:t>
                    </m:r>
                    <m:r>
                      <a:rPr lang="vi-VN" sz="3200" i="1">
                        <a:latin typeface="Cambria Math"/>
                      </a:rPr>
                      <m:t>𝐴𝐾</m:t>
                    </m:r>
                  </m:oMath>
                </a14:m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nl-NL" sz="3200">
                    <a:latin typeface="Times New Roman" pitchFamily="18" charset="0"/>
                    <a:cs typeface="Times New Roman" pitchFamily="18" charset="0"/>
                  </a:rPr>
                  <a:t>Mặt khác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𝐴𝐾</m:t>
                    </m:r>
                    <m:r>
                      <a:rPr lang="vi-VN" sz="3200" i="1">
                        <a:latin typeface="Cambria Math"/>
                      </a:rPr>
                      <m:t>⊥</m:t>
                    </m:r>
                    <m:r>
                      <a:rPr lang="vi-VN" sz="3200" i="1">
                        <a:latin typeface="Cambria Math"/>
                      </a:rPr>
                      <m:t>𝑆𝐷</m:t>
                    </m:r>
                  </m:oMath>
                </a14:m>
                <a:r>
                  <a:rPr lang="nl-NL" sz="3200">
                    <a:latin typeface="Times New Roman" pitchFamily="18" charset="0"/>
                    <a:cs typeface="Times New Roman" pitchFamily="18" charset="0"/>
                  </a:rPr>
                  <a:t> (theo giả thiết)</a:t>
                </a:r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nl-NL" sz="3200">
                    <a:latin typeface="Times New Roman" pitchFamily="18" charset="0"/>
                    <a:cs typeface="Times New Roman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𝐴𝐾</m:t>
                    </m:r>
                    <m:r>
                      <a:rPr lang="vi-VN" sz="3200" i="1">
                        <a:latin typeface="Cambria Math"/>
                      </a:rPr>
                      <m:t>⊥(</m:t>
                    </m:r>
                    <m:r>
                      <a:rPr lang="vi-VN" sz="3200" i="1">
                        <a:latin typeface="Cambria Math"/>
                      </a:rPr>
                      <m:t>𝑆𝐶𝐷</m:t>
                    </m:r>
                    <m:r>
                      <a:rPr lang="vi-VN" sz="3200" i="1">
                        <a:latin typeface="Cambria Math"/>
                      </a:rPr>
                      <m:t>)</m:t>
                    </m:r>
                  </m:oMath>
                </a14:m>
                <a:r>
                  <a:rPr lang="vi-VN" sz="3200" b="1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vi-VN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Chọn A</a:t>
                </a:r>
              </a:p>
              <a:p>
                <a:pPr marL="0" lvl="0" indent="0">
                  <a:buNone/>
                </a:pPr>
                <a:endParaRPr lang="vi-VN" sz="3200" i="0" u="none" strike="noStrike" baseline="0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6113" y="2441154"/>
                <a:ext cx="11980102" cy="3199378"/>
              </a:xfrm>
              <a:blipFill rotWithShape="1">
                <a:blip r:embed="rId3"/>
                <a:stretch>
                  <a:fillRect l="-1272" t="-4190" b="-2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742" y="2299855"/>
            <a:ext cx="4315258" cy="33406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lowchart: Connector 4"/>
          <p:cNvSpPr/>
          <p:nvPr/>
        </p:nvSpPr>
        <p:spPr>
          <a:xfrm>
            <a:off x="116113" y="1613811"/>
            <a:ext cx="430364" cy="480560"/>
          </a:xfrm>
          <a:prstGeom prst="flowChartConnector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121904" tIns="60952" rIns="121904" bIns="60952" rtlCol="0" anchor="ctr"/>
          <a:lstStyle/>
          <a:p>
            <a:pPr algn="ctr" defTabSz="914400">
              <a:defRPr/>
            </a:pPr>
            <a:endParaRPr lang="vi-VN" sz="3200" kern="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6" name="Isosceles Triangle 5">
            <a:hlinkClick r:id="rId5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hlinkClick r:id="rId6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87086" y="95172"/>
                <a:ext cx="12061371" cy="2564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</a:t>
                </a:r>
                <a:r>
                  <a:rPr lang="en-US" sz="32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11.</a:t>
                </a:r>
                <a:r>
                  <a:rPr lang="vi-VN" sz="32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nl-NL" sz="32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𝐴𝐵𝐶𝐷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𝐴𝐵𝐶𝐷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 hình thang vuông tại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𝐴𝐷</m:t>
                    </m:r>
                    <m:r>
                      <a:rPr lang="nl-NL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𝐶𝐷</m:t>
                    </m:r>
                    <m:r>
                      <a:rPr lang="nl-NL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𝐴𝐵</m:t>
                    </m:r>
                    <m:r>
                      <a:rPr lang="nl-NL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nl-NL" sz="3200" i="1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𝑆𝐴</m:t>
                    </m:r>
                    <m:r>
                      <a:rPr lang="nl-NL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𝐸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𝐴𝐵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Chọn mệnh đề đúng trong các mệnh đề sau.</a:t>
                </a:r>
              </a:p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A.</a:t>
                </a:r>
                <a:r>
                  <a:rPr lang="vi-VN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𝐶𝐸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			</a:t>
                </a: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𝐶𝐵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vi-VN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𝛥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𝑆𝐷𝐶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	</a:t>
                </a:r>
                <a:r>
                  <a:rPr lang="vi-VN" sz="32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32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𝐶𝐸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𝑆𝐷𝐶</m:t>
                        </m:r>
                      </m:e>
                    </m:d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6" y="95172"/>
                <a:ext cx="12061371" cy="2564805"/>
              </a:xfrm>
              <a:prstGeom prst="rect">
                <a:avLst/>
              </a:prstGeom>
              <a:blipFill rotWithShape="1">
                <a:blip r:embed="rId2"/>
                <a:stretch>
                  <a:fillRect l="-1263" t="-5238" b="-6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53842" y="3207829"/>
                <a:ext cx="11980102" cy="208177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vi-VN" sz="32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Lời giải</a:t>
                </a:r>
                <a:endParaRPr lang="vi-VN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3200" b="0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3200" b="0" i="1">
                                <a:latin typeface="Cambria Math"/>
                              </a:rPr>
                              <m:t>𝐶𝐸</m:t>
                            </m:r>
                            <m:r>
                              <a:rPr lang="vi-VN" sz="3200" b="0" i="1">
                                <a:latin typeface="Cambria Math"/>
                              </a:rPr>
                              <m:t>//</m:t>
                            </m:r>
                            <m:r>
                              <a:rPr lang="vi-VN" sz="3200" b="0" i="1">
                                <a:latin typeface="Cambria Math"/>
                              </a:rPr>
                              <m:t>𝐴𝐷</m:t>
                            </m:r>
                          </m:e>
                          <m:e>
                            <m:r>
                              <a:rPr lang="vi-VN" sz="3200" b="0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3200" b="0" i="1">
                                <a:latin typeface="Cambria Math"/>
                              </a:rPr>
                              <m:t>𝐴𝐷</m:t>
                            </m:r>
                            <m:r>
                              <a:rPr lang="vi-VN" sz="3200" b="0" i="1">
                                <a:latin typeface="Cambria Math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vi-VN" sz="3200" b="0" i="1">
                                    <a:latin typeface="Cambria Math"/>
                                  </a:rPr>
                                  <m:t>𝑆𝐴𝐵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vi-VN" sz="3200" b="0" i="1">
                        <a:latin typeface="Cambria Math"/>
                      </a:rPr>
                      <m:t>⇒</m:t>
                    </m:r>
                    <m:r>
                      <a:rPr lang="vi-VN" sz="3200" b="0" i="1">
                        <a:latin typeface="Cambria Math"/>
                      </a:rPr>
                      <m:t>𝐶𝐸</m:t>
                    </m:r>
                    <m:r>
                      <a:rPr lang="vi-VN" sz="3200" b="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b="0" i="1">
                            <a:latin typeface="Cambria Math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 .</a:t>
                </a:r>
              </a:p>
              <a:p>
                <a:pPr marL="0" indent="0">
                  <a:buNone/>
                </a:pPr>
                <a:r>
                  <a:rPr lang="vi-VN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Chọn </a:t>
                </a: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vi-VN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endParaRPr lang="vi-VN" sz="3200" i="0" u="none" strike="noStrike" baseline="0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3842" y="3207829"/>
                <a:ext cx="11980102" cy="2081778"/>
              </a:xfrm>
              <a:blipFill rotWithShape="1">
                <a:blip r:embed="rId3"/>
                <a:stretch>
                  <a:fillRect l="-1272" t="-6433" b="-84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15771"/>
            <a:ext cx="5192032" cy="30400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lowchart: Connector 4"/>
          <p:cNvSpPr/>
          <p:nvPr/>
        </p:nvSpPr>
        <p:spPr>
          <a:xfrm>
            <a:off x="101600" y="1570269"/>
            <a:ext cx="430364" cy="480560"/>
          </a:xfrm>
          <a:prstGeom prst="flowChartConnector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121904" tIns="60952" rIns="121904" bIns="60952" rtlCol="0" anchor="ctr"/>
          <a:lstStyle/>
          <a:p>
            <a:pPr algn="ctr" defTabSz="914400">
              <a:defRPr/>
            </a:pPr>
            <a:endParaRPr lang="vi-VN" sz="3200" kern="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6" name="Isosceles Triangle 5">
            <a:hlinkClick r:id="rId5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hlinkClick r:id="rId6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2570" y="2412062"/>
                <a:ext cx="11980102" cy="295263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vi-VN" sz="3200" b="1" smtClean="0">
                    <a:solidFill>
                      <a:srgbClr val="0000CC"/>
                    </a:solidFill>
                    <a:latin typeface="+mj-lt"/>
                  </a:rPr>
                  <a:t>Lời </a:t>
                </a:r>
                <a:r>
                  <a:rPr lang="vi-VN" sz="3200" b="1">
                    <a:solidFill>
                      <a:srgbClr val="0000CC"/>
                    </a:solidFill>
                    <a:latin typeface="+mj-lt"/>
                  </a:rPr>
                  <a:t>giải</a:t>
                </a:r>
                <a:endParaRPr lang="vi-VN" sz="3200">
                  <a:solidFill>
                    <a:srgbClr val="0000CC"/>
                  </a:solidFill>
                  <a:latin typeface="+mj-lt"/>
                </a:endParaRPr>
              </a:p>
              <a:p>
                <a:pPr marL="0" indent="0">
                  <a:buNone/>
                </a:pPr>
                <a:r>
                  <a:rPr lang="vi-VN" sz="3200" smtClean="0">
                    <a:latin typeface="+mj-lt"/>
                  </a:rPr>
                  <a:t>Do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+mj-lt"/>
                      </a:rPr>
                      <m:t>𝛥</m:t>
                    </m:r>
                    <m:r>
                      <a:rPr lang="vi-VN" sz="3200" i="1">
                        <a:latin typeface="+mj-lt"/>
                      </a:rPr>
                      <m:t>𝐴𝐵𝐶</m:t>
                    </m:r>
                  </m:oMath>
                </a14:m>
                <a:r>
                  <a:rPr lang="vi-VN" sz="3200">
                    <a:latin typeface="+mj-lt"/>
                  </a:rPr>
                  <a:t> cân tại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+mj-lt"/>
                      </a:rPr>
                      <m:t>𝐶</m:t>
                    </m:r>
                  </m:oMath>
                </a14:m>
                <a:r>
                  <a:rPr lang="vi-VN" sz="3200">
                    <a:latin typeface="+mj-lt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+mj-lt"/>
                      </a:rPr>
                      <m:t>𝐶𝐻</m:t>
                    </m:r>
                    <m:r>
                      <a:rPr lang="vi-VN" sz="3200" i="1">
                        <a:latin typeface="+mj-lt"/>
                      </a:rPr>
                      <m:t>⊥</m:t>
                    </m:r>
                    <m:r>
                      <a:rPr lang="vi-VN" sz="3200" i="1">
                        <a:latin typeface="+mj-lt"/>
                      </a:rPr>
                      <m:t>𝐴𝐵</m:t>
                    </m:r>
                  </m:oMath>
                </a14:m>
                <a:r>
                  <a:rPr lang="vi-VN" sz="3200">
                    <a:latin typeface="+mj-lt"/>
                  </a:rPr>
                  <a:t>. </a:t>
                </a:r>
                <a:endParaRPr lang="vi-VN" sz="3200" smtClean="0">
                  <a:latin typeface="+mj-lt"/>
                </a:endParaRPr>
              </a:p>
              <a:p>
                <a:pPr marL="0" indent="0">
                  <a:buNone/>
                </a:pPr>
                <a:r>
                  <a:rPr lang="vi-VN" sz="3200" smtClean="0">
                    <a:latin typeface="+mj-lt"/>
                  </a:rPr>
                  <a:t>Suy </a:t>
                </a:r>
                <a:r>
                  <a:rPr lang="vi-VN" sz="3200">
                    <a:latin typeface="+mj-lt"/>
                  </a:rPr>
                  <a:t>ra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+mj-lt"/>
                      </a:rPr>
                      <m:t>𝐶𝐻</m:t>
                    </m:r>
                    <m:r>
                      <a:rPr lang="vi-VN" sz="3200" i="1">
                        <a:latin typeface="+mj-lt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latin typeface="+mj-lt"/>
                          </a:rPr>
                        </m:ctrlPr>
                      </m:dPr>
                      <m:e>
                        <m:r>
                          <a:rPr lang="vi-VN" sz="3200" i="1">
                            <a:latin typeface="+mj-lt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vi-VN" sz="3200">
                    <a:latin typeface="+mj-lt"/>
                  </a:rPr>
                  <a:t>. </a:t>
                </a:r>
                <a:endParaRPr lang="vi-VN" sz="3200" smtClean="0">
                  <a:latin typeface="+mj-lt"/>
                </a:endParaRPr>
              </a:p>
              <a:p>
                <a:pPr marL="0" indent="0">
                  <a:buNone/>
                </a:pPr>
                <a:r>
                  <a:rPr lang="vi-VN" sz="3200" smtClean="0">
                    <a:latin typeface="+mj-lt"/>
                  </a:rPr>
                  <a:t>Vậy </a:t>
                </a:r>
                <a:r>
                  <a:rPr lang="vi-VN" sz="3200">
                    <a:latin typeface="+mj-lt"/>
                  </a:rPr>
                  <a:t>các câu A, B, C đúng nên D sai.</a:t>
                </a:r>
              </a:p>
              <a:p>
                <a:pPr marL="0" indent="0">
                  <a:buNone/>
                </a:pPr>
                <a:r>
                  <a:rPr lang="vi-VN" sz="3200">
                    <a:solidFill>
                      <a:srgbClr val="0000CC"/>
                    </a:solidFill>
                    <a:latin typeface="+mj-lt"/>
                  </a:rPr>
                  <a:t>Chọn D</a:t>
                </a:r>
              </a:p>
              <a:p>
                <a:pPr marL="0" lvl="0" indent="0">
                  <a:buNone/>
                </a:pPr>
                <a:endParaRPr lang="vi-VN" sz="3200" i="0" u="none" strike="noStrike" baseline="0" dirty="0">
                  <a:solidFill>
                    <a:srgbClr val="80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2570" y="2412062"/>
                <a:ext cx="11980102" cy="2952635"/>
              </a:xfrm>
              <a:blipFill rotWithShape="1">
                <a:blip r:embed="rId2"/>
                <a:stretch>
                  <a:fillRect l="-1323" t="-4545" b="-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:\Users\TAN LINH\Desktop\AF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0" t="17686" r="43314" b="25706"/>
          <a:stretch>
            <a:fillRect/>
          </a:stretch>
        </p:blipFill>
        <p:spPr bwMode="auto">
          <a:xfrm>
            <a:off x="7578438" y="2424546"/>
            <a:ext cx="3721244" cy="39416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lowchart: Connector 4"/>
          <p:cNvSpPr/>
          <p:nvPr/>
        </p:nvSpPr>
        <p:spPr>
          <a:xfrm>
            <a:off x="8381256" y="1599956"/>
            <a:ext cx="430364" cy="480560"/>
          </a:xfrm>
          <a:prstGeom prst="flowChartConnector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121904" tIns="60952" rIns="121904" bIns="60952" rtlCol="0" anchor="ctr"/>
          <a:lstStyle/>
          <a:p>
            <a:pPr algn="ctr" defTabSz="914400">
              <a:defRPr/>
            </a:pPr>
            <a:endParaRPr lang="vi-VN" sz="3200" kern="0">
              <a:ln w="38100">
                <a:solidFill>
                  <a:prstClr val="black"/>
                </a:solidFill>
              </a:ln>
              <a:solidFill>
                <a:prstClr val="black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16113" y="127406"/>
                <a:ext cx="11916229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b="1">
                    <a:solidFill>
                      <a:srgbClr val="FF0000"/>
                    </a:solidFill>
                    <a:latin typeface="+mj-lt"/>
                    <a:cs typeface="Times New Roman" pitchFamily="18" charset="0"/>
                  </a:rPr>
                  <a:t>Câu </a:t>
                </a:r>
                <a:r>
                  <a:rPr lang="en-US" sz="3200" b="1" smtClean="0">
                    <a:solidFill>
                      <a:srgbClr val="FF0000"/>
                    </a:solidFill>
                    <a:latin typeface="+mj-lt"/>
                    <a:cs typeface="Times New Roman" pitchFamily="18" charset="0"/>
                  </a:rPr>
                  <a:t>12. </a:t>
                </a:r>
                <a:r>
                  <a:rPr lang="vi-VN" sz="3200">
                    <a:solidFill>
                      <a:prstClr val="black"/>
                    </a:solidFill>
                    <a:latin typeface="+mj-lt"/>
                    <a:cs typeface="Times New Roman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+mj-lt"/>
                      </a:rPr>
                      <m:t>𝑆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+mj-lt"/>
                      </a:rPr>
                      <m:t>.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+mj-lt"/>
                      </a:rPr>
                      <m:t>𝐴𝐵𝐶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+mj-lt"/>
                    <a:cs typeface="Times New Roman" pitchFamily="18" charset="0"/>
                  </a:rPr>
                  <a:t> có cạnh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+mj-lt"/>
                      </a:rPr>
                      <m:t>𝑆𝐴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+mj-lt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+mj-lt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+mj-lt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+mj-lt"/>
                    <a:cs typeface="Times New Roman" pitchFamily="18" charset="0"/>
                  </a:rPr>
                  <a:t> và đáy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+mj-lt"/>
                      </a:rPr>
                      <m:t>𝐴𝐵𝐶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+mj-lt"/>
                    <a:cs typeface="Times New Roman" pitchFamily="18" charset="0"/>
                  </a:rPr>
                  <a:t> là tam giác cân ở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+mj-lt"/>
                      </a:rPr>
                      <m:t>𝐶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+mj-lt"/>
                    <a:cs typeface="Times New Roman" pitchFamily="18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+mj-lt"/>
                      </a:rPr>
                      <m:t>𝐻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+mj-lt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+mj-lt"/>
                      </a:rPr>
                      <m:t>𝐾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+mj-lt"/>
                    <a:cs typeface="Times New Roman" pitchFamily="18" charset="0"/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+mj-lt"/>
                      </a:rPr>
                      <m:t>𝐴𝐵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+mj-lt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+mj-lt"/>
                      </a:rPr>
                      <m:t>𝑆𝐵</m:t>
                    </m:r>
                  </m:oMath>
                </a14:m>
                <a:r>
                  <a:rPr lang="vi-VN" sz="3200" b="1">
                    <a:solidFill>
                      <a:prstClr val="black"/>
                    </a:solidFill>
                    <a:latin typeface="+mj-lt"/>
                    <a:cs typeface="Times New Roman" pitchFamily="18" charset="0"/>
                  </a:rPr>
                  <a:t>.</a:t>
                </a:r>
                <a:r>
                  <a:rPr lang="vi-VN" sz="3200">
                    <a:solidFill>
                      <a:prstClr val="black"/>
                    </a:solidFill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Khẳng định nào sau đây </a:t>
                </a:r>
                <a:r>
                  <a:rPr lang="en-US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sai</a:t>
                </a:r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r>
                  <a:rPr lang="vi-VN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vi-VN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vi-VN" sz="3200" b="1">
                    <a:solidFill>
                      <a:srgbClr val="0000CC"/>
                    </a:solidFill>
                    <a:latin typeface="+mj-lt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+mj-lt"/>
                      </a:rPr>
                      <m:t>𝐶𝐻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+mj-lt"/>
                      </a:rPr>
                      <m:t>⊥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+mj-lt"/>
                      </a:rPr>
                      <m:t>𝑆𝐴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+mj-lt"/>
                    <a:cs typeface="Times New Roman" pitchFamily="18" charset="0"/>
                  </a:rPr>
                  <a:t>.	</a:t>
                </a:r>
                <a:r>
                  <a:rPr lang="vi-VN" sz="3200" b="1">
                    <a:solidFill>
                      <a:srgbClr val="0000CC"/>
                    </a:solidFill>
                    <a:latin typeface="+mj-lt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+mj-lt"/>
                      </a:rPr>
                      <m:t>𝐶𝐻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+mj-lt"/>
                      </a:rPr>
                      <m:t>⊥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+mj-lt"/>
                      </a:rPr>
                      <m:t>𝑆𝐵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+mj-lt"/>
                    <a:cs typeface="Times New Roman" pitchFamily="18" charset="0"/>
                  </a:rPr>
                  <a:t>.	</a:t>
                </a:r>
                <a:r>
                  <a:rPr lang="vi-VN" sz="3200" b="1">
                    <a:solidFill>
                      <a:srgbClr val="0000CC"/>
                    </a:solidFill>
                    <a:latin typeface="+mj-lt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+mj-lt"/>
                      </a:rPr>
                      <m:t>𝐶𝐻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+mj-lt"/>
                      </a:rPr>
                      <m:t>⊥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+mj-lt"/>
                      </a:rPr>
                      <m:t>𝐴𝐾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+mj-lt"/>
                    <a:cs typeface="Times New Roman" pitchFamily="18" charset="0"/>
                  </a:rPr>
                  <a:t>.	</a:t>
                </a:r>
                <a:r>
                  <a:rPr lang="vi-VN" sz="3200" b="1">
                    <a:solidFill>
                      <a:srgbClr val="0000CC"/>
                    </a:solidFill>
                    <a:latin typeface="+mj-lt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+mj-lt"/>
                      </a:rPr>
                      <m:t>𝐴𝐾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+mj-lt"/>
                      </a:rPr>
                      <m:t>⊥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+mj-lt"/>
                      </a:rPr>
                      <m:t>𝑆𝐵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+mj-lt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13" y="127406"/>
                <a:ext cx="11916229" cy="1993366"/>
              </a:xfrm>
              <a:prstGeom prst="rect">
                <a:avLst/>
              </a:prstGeom>
              <a:blipFill rotWithShape="1">
                <a:blip r:embed="rId4"/>
                <a:stretch>
                  <a:fillRect l="-1279" t="-6728" b="-8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Isosceles Triangle 5">
            <a:hlinkClick r:id="rId5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hlinkClick r:id="rId6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4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5629" y="91128"/>
                <a:ext cx="12025745" cy="2564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</a:t>
                </a:r>
                <a:r>
                  <a:rPr lang="en-US" sz="32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13. </a:t>
                </a:r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Cho hình lăng trụ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𝐴𝐵𝐶𝐷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Hình chiếu vuông góc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𝐴𝐵𝐶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trùng với trực tâm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𝐻</m:t>
                    </m:r>
                  </m:oMath>
                </a14:m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Khẳng định nào sau đây không đúng?</a:t>
                </a:r>
                <a:endParaRPr lang="vi-VN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A.</a:t>
                </a:r>
                <a:r>
                  <a:rPr lang="vi-VN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</m:t>
                        </m:r>
                        <m:sSup>
                          <m:sSupPr>
                            <m:ctrlP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  <m:sSup>
                          <m:sSupPr>
                            <m:ctrlP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B.</a:t>
                </a:r>
                <a:r>
                  <a:rPr lang="vi-VN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</m:t>
                        </m:r>
                        <m:sSup>
                          <m:sSupPr>
                            <m:ctrlP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𝐻</m:t>
                        </m:r>
                      </m:e>
                    </m:d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vi-VN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fr-FR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fr-FR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fr-F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fr-F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fr-FR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 hình chữ nhật.</a:t>
                </a:r>
                <a:r>
                  <a:rPr lang="fr-FR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  <m:sSup>
                          <m:sSupPr>
                            <m:ctrlP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</m:t>
                        </m:r>
                        <m:sSup>
                          <m:sSupPr>
                            <m:ctrlP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endParaRPr lang="vi-VN" sz="1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9" y="91128"/>
                <a:ext cx="12025745" cy="2564805"/>
              </a:xfrm>
              <a:prstGeom prst="rect">
                <a:avLst/>
              </a:prstGeom>
              <a:blipFill rotWithShape="1">
                <a:blip r:embed="rId2"/>
                <a:stretch>
                  <a:fillRect l="-1318" t="-5226" r="-608" b="-6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2945704"/>
                <a:ext cx="11980102" cy="391229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Lời giải</a:t>
                </a:r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vi-VN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𝐾</m:t>
                    </m:r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là hình chiếu vuông góc của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lên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𝐵𝐶</m:t>
                    </m:r>
                  </m:oMath>
                </a14:m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⇒</m:t>
                    </m:r>
                    <m:r>
                      <a:rPr lang="en-US" sz="3200" i="1">
                        <a:latin typeface="Cambria Math"/>
                      </a:rPr>
                      <m:t>𝐻</m:t>
                    </m:r>
                    <m:r>
                      <a:rPr lang="en-US" sz="3200" i="1">
                        <a:latin typeface="Cambria Math"/>
                      </a:rPr>
                      <m:t>∈</m:t>
                    </m:r>
                    <m:r>
                      <a:rPr lang="en-US" sz="3200" i="1">
                        <a:latin typeface="Cambria Math"/>
                      </a:rPr>
                      <m:t>𝐴𝐾</m:t>
                    </m:r>
                    <m:r>
                      <a:rPr lang="en-US" sz="3200" i="1">
                        <a:latin typeface="Cambria Math"/>
                      </a:rPr>
                      <m:t>,</m:t>
                    </m:r>
                    <m:r>
                      <a:rPr lang="en-US" sz="3200" i="1">
                        <a:latin typeface="Cambria Math"/>
                      </a:rPr>
                      <m:t>𝐵𝐶</m:t>
                    </m:r>
                    <m:r>
                      <a:rPr lang="en-US" sz="3200" i="1">
                        <a:latin typeface="Cambria Math"/>
                      </a:rPr>
                      <m:t>⊥</m:t>
                    </m:r>
                    <m:r>
                      <a:rPr lang="en-US" sz="3200" i="1">
                        <a:latin typeface="Cambria Math"/>
                      </a:rPr>
                      <m:t>𝐴𝐾</m:t>
                    </m:r>
                    <m:r>
                      <a:rPr lang="en-US" sz="3200" i="1">
                        <a:latin typeface="Cambria Math"/>
                      </a:rPr>
                      <m:t>,</m:t>
                    </m:r>
                    <m:r>
                      <a:rPr lang="en-US" sz="3200" i="1">
                        <a:latin typeface="Cambria Math"/>
                      </a:rPr>
                      <m:t>𝐵𝐶</m:t>
                    </m:r>
                    <m:r>
                      <a:rPr lang="en-US" sz="3200" i="1">
                        <a:latin typeface="Cambria Math"/>
                      </a:rPr>
                      <m:t>⊥</m:t>
                    </m:r>
                    <m:sSup>
                      <m:sSupPr>
                        <m:ctrlPr>
                          <a:rPr lang="vi-VN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𝐻</m:t>
                    </m:r>
                    <m:r>
                      <a:rPr lang="en-US" sz="3200" i="1">
                        <a:latin typeface="Cambria Math"/>
                      </a:rPr>
                      <m:t>⇒</m:t>
                    </m:r>
                    <m:r>
                      <a:rPr lang="en-US" sz="3200" i="1">
                        <a:latin typeface="Cambria Math"/>
                      </a:rPr>
                      <m:t>𝐵𝐶</m:t>
                    </m:r>
                    <m:r>
                      <a:rPr lang="en-US" sz="32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𝐴</m:t>
                        </m:r>
                        <m:sSup>
                          <m:sSup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vi-VN" sz="3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𝐴</m:t>
                                  </m:r>
                                  <m:sSup>
                                    <m:sSupPr>
                                      <m:ctrlPr>
                                        <a:rPr lang="vi-VN" sz="32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3200" i="1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/>
                                </a:rPr>
                                <m:t>⊥</m:t>
                              </m:r>
                              <m:d>
                                <m:dPr>
                                  <m:ctrlPr>
                                    <a:rPr lang="vi-VN" sz="3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vi-VN" sz="32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vi-VN" sz="32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vi-VN" sz="32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mr>
                          <m:mr>
                            <m:e>
                              <m:d>
                                <m:dPr>
                                  <m:ctrlPr>
                                    <a:rPr lang="vi-VN" sz="3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𝐵</m:t>
                                  </m:r>
                                  <m:sSup>
                                    <m:sSupPr>
                                      <m:ctrlPr>
                                        <a:rPr lang="vi-VN" sz="32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vi-VN" sz="32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3200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/>
                                </a:rPr>
                                <m:t>⊥</m:t>
                              </m:r>
                              <m:d>
                                <m:dPr>
                                  <m:ctrlPr>
                                    <a:rPr lang="vi-VN" sz="3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𝐴</m:t>
                                  </m:r>
                                  <m:sSup>
                                    <m:sSupPr>
                                      <m:ctrlPr>
                                        <a:rPr lang="vi-VN" sz="32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3200" i="1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𝐵𝐶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⊥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𝐵</m:t>
                              </m:r>
                              <m:sSup>
                                <m:sSupPr>
                                  <m:ctrlPr>
                                    <a:rPr lang="vi-VN" sz="3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nên đáp án B,C,D </a:t>
                </a:r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đúng</a:t>
                </a:r>
              </a:p>
              <a:p>
                <a:pPr marL="0" indent="0">
                  <a:buNone/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Chọn A</a:t>
                </a:r>
                <a:endParaRPr lang="vi-VN" sz="3200" i="0" u="none" strike="noStrike" baseline="0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2945704"/>
                <a:ext cx="11980102" cy="3912296"/>
              </a:xfrm>
              <a:blipFill rotWithShape="1">
                <a:blip r:embed="rId3"/>
                <a:stretch>
                  <a:fillRect l="-1272" t="-3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145" y="2721292"/>
            <a:ext cx="3657600" cy="3804199"/>
          </a:xfrm>
          <a:prstGeom prst="rect">
            <a:avLst/>
          </a:prstGeom>
          <a:noFill/>
        </p:spPr>
      </p:pic>
      <p:sp>
        <p:nvSpPr>
          <p:cNvPr id="5" name="Flowchart: Connector 4"/>
          <p:cNvSpPr/>
          <p:nvPr/>
        </p:nvSpPr>
        <p:spPr>
          <a:xfrm>
            <a:off x="38396" y="1568378"/>
            <a:ext cx="430364" cy="480560"/>
          </a:xfrm>
          <a:prstGeom prst="flowChartConnector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121904" tIns="60952" rIns="121904" bIns="60952" rtlCol="0" anchor="ctr"/>
          <a:lstStyle/>
          <a:p>
            <a:pPr algn="ctr" defTabSz="914400">
              <a:defRPr/>
            </a:pPr>
            <a:endParaRPr lang="vi-VN" sz="3200" kern="0">
              <a:ln w="38100">
                <a:solidFill>
                  <a:prstClr val="black"/>
                </a:solidFill>
              </a:ln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Isosceles Triangle 6">
            <a:hlinkClick r:id="rId5" action="ppaction://hlinksldjump"/>
          </p:cNvPr>
          <p:cNvSpPr/>
          <p:nvPr/>
        </p:nvSpPr>
        <p:spPr>
          <a:xfrm rot="16200000">
            <a:off x="11000629" y="5921235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hlinkClick r:id="rId6" action="ppaction://hlinksldjump"/>
          </p:cNvPr>
          <p:cNvSpPr/>
          <p:nvPr/>
        </p:nvSpPr>
        <p:spPr>
          <a:xfrm rot="5400000">
            <a:off x="11497581" y="5927863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8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78935" y="14362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2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Thông 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20" name="TextBox 19">
            <a:hlinkClick r:id="rId2" action="ppaction://hlinksldjump"/>
            <a:extLst>
              <a:ext uri="{FF2B5EF4-FFF2-40B4-BE49-F238E27FC236}">
                <a16:creationId xmlns="" xmlns:a16="http://schemas.microsoft.com/office/drawing/2014/main" id="{CA92D000-6E66-44C3-B6D7-9D35E2F95418}"/>
              </a:ext>
            </a:extLst>
          </p:cNvPr>
          <p:cNvSpPr txBox="1"/>
          <p:nvPr/>
        </p:nvSpPr>
        <p:spPr>
          <a:xfrm>
            <a:off x="318135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hlinkClick r:id="rId3" action="ppaction://hlinksldjump"/>
            <a:extLst>
              <a:ext uri="{FF2B5EF4-FFF2-40B4-BE49-F238E27FC236}">
                <a16:creationId xmlns="" xmlns:a16="http://schemas.microsoft.com/office/drawing/2014/main" id="{3C540CE3-3415-4DE2-AA81-69A02078ABC1}"/>
              </a:ext>
            </a:extLst>
          </p:cNvPr>
          <p:cNvSpPr txBox="1"/>
          <p:nvPr/>
        </p:nvSpPr>
        <p:spPr>
          <a:xfrm>
            <a:off x="52197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13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hlinkClick r:id="rId4" action="ppaction://hlinksldjump"/>
            <a:extLst>
              <a:ext uri="{FF2B5EF4-FFF2-40B4-BE49-F238E27FC236}">
                <a16:creationId xmlns="" xmlns:a16="http://schemas.microsoft.com/office/drawing/2014/main" id="{68CDE045-7A62-45DB-AB43-3AD0D14226B4}"/>
              </a:ext>
            </a:extLst>
          </p:cNvPr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14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hlinkClick r:id="rId5" action="ppaction://hlinksldjump"/>
            <a:extLst>
              <a:ext uri="{FF2B5EF4-FFF2-40B4-BE49-F238E27FC236}">
                <a16:creationId xmlns="" xmlns:a16="http://schemas.microsoft.com/office/drawing/2014/main" id="{8D1A76CE-772F-4844-880D-9E5F0CBD7C80}"/>
              </a:ext>
            </a:extLst>
          </p:cNvPr>
          <p:cNvSpPr txBox="1"/>
          <p:nvPr/>
        </p:nvSpPr>
        <p:spPr>
          <a:xfrm>
            <a:off x="9256713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hlinkClick r:id="rId6" action="ppaction://hlinksldjump"/>
            <a:extLst>
              <a:ext uri="{FF2B5EF4-FFF2-40B4-BE49-F238E27FC236}">
                <a16:creationId xmlns="" xmlns:a16="http://schemas.microsoft.com/office/drawing/2014/main" id="{FEE4B047-E75A-4209-863C-2A5E8B38066F}"/>
              </a:ext>
            </a:extLst>
          </p:cNvPr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hlinkClick r:id="rId7" action="ppaction://hlinksldjump"/>
            <a:extLst>
              <a:ext uri="{FF2B5EF4-FFF2-40B4-BE49-F238E27FC236}">
                <a16:creationId xmlns="" xmlns:a16="http://schemas.microsoft.com/office/drawing/2014/main" id="{49EEE9DE-0719-42DD-8D38-38E22FAC4B16}"/>
              </a:ext>
            </a:extLst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hlinkClick r:id="rId8" action="ppaction://hlinksldjump"/>
            <a:extLst>
              <a:ext uri="{FF2B5EF4-FFF2-40B4-BE49-F238E27FC236}">
                <a16:creationId xmlns="" xmlns:a16="http://schemas.microsoft.com/office/drawing/2014/main" id="{F18232B4-C89A-4B4A-B586-CDDFF45C26B4}"/>
              </a:ext>
            </a:extLst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hlinkClick r:id="rId9" action="ppaction://hlinksldjump"/>
            <a:extLst>
              <a:ext uri="{FF2B5EF4-FFF2-40B4-BE49-F238E27FC236}">
                <a16:creationId xmlns="" xmlns:a16="http://schemas.microsoft.com/office/drawing/2014/main" id="{965EA4FE-4CC2-46D0-9998-1A12C4881E3E}"/>
              </a:ext>
            </a:extLst>
          </p:cNvPr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hlinkClick r:id="rId10" action="ppaction://hlinksldjump"/>
            <a:extLst>
              <a:ext uri="{FF2B5EF4-FFF2-40B4-BE49-F238E27FC236}">
                <a16:creationId xmlns="" xmlns:a16="http://schemas.microsoft.com/office/drawing/2014/main" id="{2E1F1D6C-80AC-43B5-92ED-2BEB45295842}"/>
              </a:ext>
            </a:extLst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hlinkClick r:id="rId11" action="ppaction://hlinksldjump"/>
            <a:extLst>
              <a:ext uri="{FF2B5EF4-FFF2-40B4-BE49-F238E27FC236}">
                <a16:creationId xmlns="" xmlns:a16="http://schemas.microsoft.com/office/drawing/2014/main" id="{45ED0B1D-17D6-40BE-8A66-D0E8F984A9B1}"/>
              </a:ext>
            </a:extLst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hlinkClick r:id="rId12" action="ppaction://hlinksldjump"/>
            <a:extLst>
              <a:ext uri="{FF2B5EF4-FFF2-40B4-BE49-F238E27FC236}">
                <a16:creationId xmlns="" xmlns:a16="http://schemas.microsoft.com/office/drawing/2014/main" id="{2587651A-45AE-4195-A1A7-CD95792BA441}"/>
              </a:ext>
            </a:extLst>
          </p:cNvPr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hlinkClick r:id="rId13" action="ppaction://hlinksldjump"/>
            <a:extLst>
              <a:ext uri="{FF2B5EF4-FFF2-40B4-BE49-F238E27FC236}">
                <a16:creationId xmlns="" xmlns:a16="http://schemas.microsoft.com/office/drawing/2014/main" id="{04697A43-19B2-4AEC-A38B-4C331ED3BBCE}"/>
              </a:ext>
            </a:extLst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>
            <a:hlinkClick r:id="rId14" action="ppaction://hlinksldjump"/>
            <a:extLst>
              <a:ext uri="{FF2B5EF4-FFF2-40B4-BE49-F238E27FC236}">
                <a16:creationId xmlns="" xmlns:a16="http://schemas.microsoft.com/office/drawing/2014/main" id="{5F6972C7-D744-40BB-B369-0EB92651A393}"/>
              </a:ext>
            </a:extLst>
          </p:cNvPr>
          <p:cNvSpPr txBox="1"/>
          <p:nvPr/>
        </p:nvSpPr>
        <p:spPr>
          <a:xfrm>
            <a:off x="1123950" y="4514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665BA3AD-27E0-4E23-B6BD-3B28C44960A9}"/>
              </a:ext>
            </a:extLst>
          </p:cNvPr>
          <p:cNvSpPr txBox="1"/>
          <p:nvPr/>
        </p:nvSpPr>
        <p:spPr>
          <a:xfrm>
            <a:off x="1123950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96C4C47-FAB0-44A1-B08A-E84149743D3C}"/>
              </a:ext>
            </a:extLst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36" name="Isosceles Triangle 35">
            <a:hlinkClick r:id="rId17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hlinkClick r:id="rId18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4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0" y="25806"/>
                <a:ext cx="12061371" cy="2121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</a:t>
                </a:r>
                <a:r>
                  <a:rPr lang="en-US" sz="32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14.</a:t>
                </a:r>
                <a:r>
                  <a:rPr lang="vi-VN" sz="32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𝐴𝐵𝐶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 đáy </a:t>
                </a:r>
                <a14:m>
                  <m:oMath xmlns:m="http://schemas.openxmlformats.org/officeDocument/2006/math">
                    <m:r>
                      <a:rPr lang="fr-FR" sz="3200" i="1">
                        <a:solidFill>
                          <a:prstClr val="black"/>
                        </a:solidFill>
                        <a:latin typeface="Cambria Math"/>
                      </a:rPr>
                      <m:t>𝐴𝐵𝐶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 là tam giác vuông cân tại </a:t>
                </a:r>
                <a14:m>
                  <m:oMath xmlns:m="http://schemas.openxmlformats.org/officeDocument/2006/math">
                    <m:r>
                      <a:rPr lang="fr-FR" sz="3200" i="1">
                        <a:solidFill>
                          <a:prstClr val="black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3200" i="1">
                        <a:solidFill>
                          <a:prstClr val="black"/>
                        </a:solidFill>
                        <a:latin typeface="Cambria Math"/>
                      </a:rPr>
                      <m:t>𝑆𝐴</m:t>
                    </m:r>
                    <m:r>
                      <a:rPr lang="fr-FR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gọi </a:t>
                </a:r>
                <a14:m>
                  <m:oMath xmlns:m="http://schemas.openxmlformats.org/officeDocument/2006/math">
                    <m:r>
                      <a:rPr lang="fr-FR" sz="3200" i="1">
                        <a:solidFill>
                          <a:prstClr val="black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fr-FR" sz="3200" i="1">
                        <a:solidFill>
                          <a:prstClr val="black"/>
                        </a:solidFill>
                        <a:latin typeface="Cambria Math"/>
                      </a:rPr>
                      <m:t>𝐴𝐶</m:t>
                    </m:r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Mệnh đề nào </a:t>
                </a:r>
                <a:r>
                  <a:rPr lang="vi-VN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sai</a:t>
                </a:r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 ?</a:t>
                </a:r>
              </a:p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fr-FR" sz="32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𝑆𝐴𝐵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fr-FR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vi-VN" sz="32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fr-FR" sz="32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fr-FR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𝐵𝑀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𝐴𝐶</m:t>
                    </m:r>
                  </m:oMath>
                </a14:m>
                <a:r>
                  <a:rPr lang="fr-FR" sz="32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32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fr-FR" sz="32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fr-FR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𝑆𝐵𝑀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fr-FR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vi-VN" sz="32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fr-FR" sz="32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fr-FR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𝑆𝐴𝐵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fr-FR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806"/>
                <a:ext cx="12061371" cy="2121606"/>
              </a:xfrm>
              <a:prstGeom prst="rect">
                <a:avLst/>
              </a:prstGeom>
              <a:blipFill rotWithShape="1">
                <a:blip r:embed="rId2"/>
                <a:stretch>
                  <a:fillRect l="-1263" t="-6322" r="-70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2192680"/>
                <a:ext cx="11980102" cy="466532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fr-FR" sz="32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Lời </a:t>
                </a:r>
                <a:r>
                  <a:rPr lang="fr-FR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endParaRPr lang="vi-VN" sz="3200">
                  <a:solidFill>
                    <a:srgbClr val="0000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fr-FR" sz="3200" smtClean="0">
                    <a:latin typeface="Times New Roman" pitchFamily="18" charset="0"/>
                    <a:cs typeface="Times New Roman" pitchFamily="18" charset="0"/>
                  </a:rPr>
                  <a:t>Tam </a:t>
                </a:r>
                <a:r>
                  <a:rPr lang="fr-FR" sz="3200">
                    <a:latin typeface="Times New Roman" pitchFamily="18" charset="0"/>
                    <a:cs typeface="Times New Roman" pitchFamily="18" charset="0"/>
                  </a:rPr>
                  <a:t>giác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fr-FR" sz="3200">
                    <a:latin typeface="Times New Roman" pitchFamily="18" charset="0"/>
                    <a:cs typeface="Times New Roman" pitchFamily="18" charset="0"/>
                  </a:rPr>
                  <a:t> là tam giác vuông cân tại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/>
                      </a:rPr>
                      <m:t>𝐵</m:t>
                    </m:r>
                  </m:oMath>
                </a14:m>
                <a:r>
                  <a:rPr lang="fr-FR" sz="3200">
                    <a:latin typeface="Times New Roman" pitchFamily="18" charset="0"/>
                    <a:cs typeface="Times New Roman" pitchFamily="18" charset="0"/>
                  </a:rPr>
                  <a:t>, </a:t>
                </a:r>
                <a:endParaRPr lang="en-US" sz="3200" i="1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sz="3200" i="1">
                        <a:latin typeface="Cambria Math"/>
                      </a:rPr>
                      <m:t>𝑀</m:t>
                    </m:r>
                  </m:oMath>
                </a14:m>
                <a:r>
                  <a:rPr lang="fr-FR" sz="3200">
                    <a:latin typeface="Times New Roman" pitchFamily="18" charset="0"/>
                    <a:cs typeface="Times New Roman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/>
                      </a:rPr>
                      <m:t>𝐴𝐶</m:t>
                    </m:r>
                  </m:oMath>
                </a14:m>
                <a:r>
                  <a:rPr lang="fr-FR" sz="320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⇒</m:t>
                    </m:r>
                    <m:r>
                      <a:rPr lang="en-US" sz="3200" i="1">
                        <a:latin typeface="Cambria Math"/>
                      </a:rPr>
                      <m:t>𝐵𝑀</m:t>
                    </m:r>
                    <m:r>
                      <a:rPr lang="en-US" sz="3200" i="1">
                        <a:latin typeface="Cambria Math"/>
                      </a:rPr>
                      <m:t>⊥</m:t>
                    </m:r>
                    <m:r>
                      <a:rPr lang="en-US" sz="3200" i="1">
                        <a:latin typeface="Cambria Math"/>
                      </a:rPr>
                      <m:t>𝐴𝐶</m:t>
                    </m:r>
                  </m:oMath>
                </a14:m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Có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fr-FR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𝐵𝑀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⊥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𝐴𝐶</m:t>
                            </m:r>
                          </m:e>
                          <m:e>
                            <m:r>
                              <a:rPr lang="fr-FR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𝐵𝑀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⊥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𝑆𝐴</m:t>
                            </m:r>
                          </m:e>
                        </m:eqArr>
                      </m:e>
                    </m:d>
                    <m:r>
                      <a:rPr lang="fr-FR" sz="3200" i="1">
                        <a:latin typeface="Cambria Math"/>
                      </a:rPr>
                      <m:t>⇒</m:t>
                    </m:r>
                    <m:r>
                      <a:rPr lang="fr-FR" sz="3200" i="1">
                        <a:latin typeface="Cambria Math"/>
                      </a:rPr>
                      <m:t>𝐵𝑀</m:t>
                    </m:r>
                    <m:r>
                      <a:rPr lang="fr-FR" sz="32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i="1">
                            <a:latin typeface="Cambria Math"/>
                          </a:rPr>
                          <m:t>𝑆𝐴𝐶</m:t>
                        </m:r>
                      </m:e>
                    </m:d>
                    <m:r>
                      <a:rPr lang="fr-FR" sz="3200" i="1">
                        <a:latin typeface="Cambria Math"/>
                      </a:rPr>
                      <m:t>⇒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i="1">
                            <a:latin typeface="Cambria Math"/>
                          </a:rPr>
                          <m:t>𝑆𝐵𝑀</m:t>
                        </m:r>
                      </m:e>
                    </m:d>
                    <m:r>
                      <a:rPr lang="fr-FR" sz="32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i="1">
                            <a:latin typeface="Cambria Math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Có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fr-FR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𝐵𝐶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⊥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𝑆𝐴</m:t>
                            </m:r>
                          </m:e>
                          <m:e>
                            <m:r>
                              <a:rPr lang="fr-FR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𝐵𝐶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⊥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𝐴𝐵</m:t>
                            </m:r>
                          </m:e>
                        </m:eqArr>
                      </m:e>
                    </m:d>
                    <m:r>
                      <a:rPr lang="fr-FR" sz="3200" i="1">
                        <a:latin typeface="Cambria Math"/>
                      </a:rPr>
                      <m:t>⇒</m:t>
                    </m:r>
                    <m:r>
                      <a:rPr lang="fr-FR" sz="3200" i="1">
                        <a:latin typeface="Cambria Math"/>
                      </a:rPr>
                      <m:t>𝐵𝐶</m:t>
                    </m:r>
                    <m:r>
                      <a:rPr lang="fr-FR" sz="32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i="1">
                            <a:latin typeface="Cambria Math"/>
                          </a:rPr>
                          <m:t>𝑆𝐴𝐵</m:t>
                        </m:r>
                      </m:e>
                    </m:d>
                    <m:r>
                      <a:rPr lang="fr-FR" sz="3200" i="1">
                        <a:latin typeface="Cambria Math"/>
                      </a:rPr>
                      <m:t>⇒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i="1">
                            <a:latin typeface="Cambria Math"/>
                          </a:rPr>
                          <m:t>𝑆𝐵𝐶</m:t>
                        </m:r>
                      </m:e>
                    </m:d>
                    <m:r>
                      <a:rPr lang="fr-FR" sz="32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i="1">
                            <a:latin typeface="Cambria Math"/>
                          </a:rPr>
                          <m:t>𝑆𝐴𝐵</m:t>
                        </m:r>
                      </m:e>
                    </m:d>
                  </m:oMath>
                </a14:m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Vậy A sai</a:t>
                </a:r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fr-FR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Chọn </a:t>
                </a:r>
                <a:r>
                  <a:rPr lang="fr-FR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vi-VN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endParaRPr lang="vi-VN" sz="3200" i="0" u="none" strike="noStrike" baseline="0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2192680"/>
                <a:ext cx="11980102" cy="4665320"/>
              </a:xfrm>
              <a:blipFill rotWithShape="1">
                <a:blip r:embed="rId3"/>
                <a:stretch>
                  <a:fillRect l="-1272" t="-2876" b="-10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309" y="1666211"/>
            <a:ext cx="3443691" cy="35292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lowchart: Connector 4"/>
          <p:cNvSpPr/>
          <p:nvPr/>
        </p:nvSpPr>
        <p:spPr>
          <a:xfrm>
            <a:off x="19154" y="1072754"/>
            <a:ext cx="430364" cy="480560"/>
          </a:xfrm>
          <a:prstGeom prst="flowChartConnector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121904" tIns="60952" rIns="121904" bIns="60952" rtlCol="0" anchor="ctr"/>
          <a:lstStyle/>
          <a:p>
            <a:pPr algn="ctr" defTabSz="914400">
              <a:defRPr/>
            </a:pPr>
            <a:endParaRPr lang="vi-VN" sz="3200" kern="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6" name="Isosceles Triangle 5">
            <a:hlinkClick r:id="rId5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hlinkClick r:id="rId6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1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2754121"/>
                <a:ext cx="11980102" cy="41038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Lời </a:t>
                </a:r>
                <a:r>
                  <a:rPr lang="en-US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endParaRPr lang="vi-VN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𝐴𝐼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𝐵𝐶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𝐴𝐼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𝑆𝐵</m:t>
                            </m:r>
                          </m:e>
                        </m:eqArr>
                      </m:e>
                    </m:d>
                    <m:r>
                      <a:rPr lang="en-US" sz="3200" i="1">
                        <a:latin typeface="Cambria Math"/>
                      </a:rPr>
                      <m:t>⇒</m:t>
                    </m:r>
                    <m:r>
                      <a:rPr lang="en-US" sz="3200" i="1">
                        <a:latin typeface="Cambria Math"/>
                      </a:rPr>
                      <m:t>𝐴𝐼</m:t>
                    </m:r>
                    <m:r>
                      <a:rPr lang="en-US" sz="3200" i="1">
                        <a:latin typeface="Cambria Math"/>
                      </a:rPr>
                      <m:t>⊥</m:t>
                    </m:r>
                    <m:r>
                      <a:rPr lang="en-US" sz="3200" i="1">
                        <a:latin typeface="Cambria Math"/>
                      </a:rPr>
                      <m:t>𝑆𝐶</m:t>
                    </m:r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𝐴𝐽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𝐵𝐶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𝐴𝐽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𝑆𝐵</m:t>
                            </m:r>
                          </m:e>
                        </m:eqArr>
                      </m:e>
                    </m:d>
                    <m:r>
                      <a:rPr lang="en-US" sz="3200" i="1">
                        <a:latin typeface="Cambria Math"/>
                      </a:rPr>
                      <m:t>⇒</m:t>
                    </m:r>
                    <m:r>
                      <a:rPr lang="en-US" sz="3200" i="1">
                        <a:latin typeface="Cambria Math"/>
                      </a:rPr>
                      <m:t>𝐴𝐽</m:t>
                    </m:r>
                    <m:r>
                      <a:rPr lang="en-US" sz="3200" i="1">
                        <a:latin typeface="Cambria Math"/>
                      </a:rPr>
                      <m:t>⊥</m:t>
                    </m:r>
                    <m:r>
                      <a:rPr lang="en-US" sz="3200" i="1">
                        <a:latin typeface="Cambria Math"/>
                      </a:rPr>
                      <m:t>𝑆𝐶</m:t>
                    </m:r>
                  </m:oMath>
                </a14:m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Do SC nằm trong các mp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𝑆𝐴𝐶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𝑆𝐵𝐶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en-US" sz="3200" b="1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nên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𝐴𝐼𝐾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𝐴𝐼𝐾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𝐴𝐼𝐾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Chọn C</a:t>
                </a:r>
                <a:endParaRPr lang="vi-VN" sz="3200" i="0" u="none" strike="noStrike" baseline="0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2754121"/>
                <a:ext cx="11980102" cy="4103879"/>
              </a:xfrm>
              <a:blipFill rotWithShape="1">
                <a:blip r:embed="rId2"/>
                <a:stretch>
                  <a:fillRect l="-1272" t="-32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31" y="1693859"/>
            <a:ext cx="4717143" cy="30879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lowchart: Connector 4"/>
          <p:cNvSpPr/>
          <p:nvPr/>
        </p:nvSpPr>
        <p:spPr>
          <a:xfrm>
            <a:off x="13857" y="2111453"/>
            <a:ext cx="430364" cy="480560"/>
          </a:xfrm>
          <a:prstGeom prst="flowChartConnector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121904" tIns="60952" rIns="121904" bIns="60952" rtlCol="0" anchor="ctr"/>
          <a:lstStyle/>
          <a:p>
            <a:pPr algn="ctr" defTabSz="914400">
              <a:defRPr/>
            </a:pPr>
            <a:endParaRPr lang="vi-VN" sz="3200" kern="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" y="91128"/>
                <a:ext cx="12191998" cy="2564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</a:t>
                </a:r>
                <a:r>
                  <a:rPr lang="en-US" sz="32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15.</a:t>
                </a:r>
                <a:r>
                  <a:rPr lang="vi-VN" sz="32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Cho hình chóp </a:t>
                </a:r>
                <a:r>
                  <a:rPr lang="vi-VN" sz="3200" i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S.ABCD</a:t>
                </a:r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có đáy là hình vuông </a:t>
                </a:r>
                <a:r>
                  <a:rPr lang="vi-VN" sz="3200" i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ABCD. SA</a:t>
                </a:r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vuông góc với đáy. Gọi </a:t>
                </a:r>
                <a:r>
                  <a:rPr lang="vi-VN" sz="3200" i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I, J</a:t>
                </a:r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lần lượt là hình chiếu vuông góc của </a:t>
                </a:r>
                <a:r>
                  <a:rPr lang="vi-VN" sz="3200" i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lên cạnh </a:t>
                </a:r>
                <a:r>
                  <a:rPr lang="vi-VN" sz="3200" i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SB, SD</a:t>
                </a:r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Chọn khẳng định </a:t>
                </a:r>
                <a:r>
                  <a:rPr lang="vi-VN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sai</a:t>
                </a:r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vi-VN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𝐴𝐼𝐽</m:t>
                        </m:r>
                      </m:e>
                    </m:d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vi-VN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B.</a:t>
                </a:r>
                <a:r>
                  <a:rPr lang="vi-VN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𝐴𝐼𝐽</m:t>
                        </m:r>
                      </m:e>
                    </m:d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</a:p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𝐴𝐼𝐽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D.</a:t>
                </a:r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𝐴𝐼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" y="91128"/>
                <a:ext cx="12191998" cy="2564805"/>
              </a:xfrm>
              <a:prstGeom prst="rect">
                <a:avLst/>
              </a:prstGeom>
              <a:blipFill rotWithShape="1">
                <a:blip r:embed="rId4"/>
                <a:stretch>
                  <a:fillRect l="-1250" t="-5226" r="-550" b="-6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Isosceles Triangle 5">
            <a:hlinkClick r:id="rId5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hlinkClick r:id="rId6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4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90296" y="165368"/>
                <a:ext cx="11865143" cy="20477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800"/>
                  </a:spcAft>
                  <a:buClr>
                    <a:srgbClr val="0000FF"/>
                  </a:buClr>
                </a:pPr>
                <a:r>
                  <a:rPr lang="en-US" sz="2800" b="1" spc="-40" smtClean="0">
                    <a:solidFill>
                      <a:srgbClr val="FF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Câu 1: </a:t>
                </a:r>
                <a:r>
                  <a:rPr lang="vi-VN" sz="2800" smtClean="0">
                    <a:latin typeface="Times New Roman" pitchFamily="18" charset="0"/>
                    <a:ea typeface="Arial"/>
                    <a:cs typeface="Times New Roman" pitchFamily="18" charset="0"/>
                  </a:rPr>
                  <a:t>Cho </a:t>
                </a:r>
                <a:r>
                  <a:rPr lang="vi-VN" sz="2800">
                    <a:latin typeface="Times New Roman" pitchFamily="18" charset="0"/>
                    <a:ea typeface="Arial"/>
                    <a:cs typeface="Times New Roman" pitchFamily="18" charset="0"/>
                  </a:rPr>
                  <a:t>tứ diện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𝑂𝐴𝐵𝐶</m:t>
                    </m:r>
                  </m:oMath>
                </a14:m>
                <a:r>
                  <a:rPr lang="vi-VN" sz="2800"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 có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𝑂𝐴</m:t>
                    </m:r>
                  </m:oMath>
                </a14:m>
                <a:r>
                  <a:rPr lang="vi-VN" sz="2800"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𝑂𝐵</m:t>
                    </m:r>
                  </m:oMath>
                </a14:m>
                <a:r>
                  <a:rPr lang="vi-VN" sz="2800"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𝑂𝐶</m:t>
                    </m:r>
                  </m:oMath>
                </a14:m>
                <a:r>
                  <a:rPr lang="vi-VN" sz="2800"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 đôi một vuông góc với nhau. Gọi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𝐻</m:t>
                    </m:r>
                  </m:oMath>
                </a14:m>
                <a:r>
                  <a:rPr lang="vi-VN" sz="2800"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 là hình chiếu của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𝑂</m:t>
                    </m:r>
                  </m:oMath>
                </a14:m>
                <a:r>
                  <a:rPr lang="vi-VN" sz="2800"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 trên mặt phẳng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vi-VN" sz="2800" i="1">
                            <a:effectLst/>
                            <a:latin typeface="Cambria Math"/>
                            <a:ea typeface="Arial"/>
                            <a:cs typeface="Times New Roman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vi-VN" sz="2800"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 . Mệnh đề nào sau đây đúng ?</a:t>
                </a:r>
                <a:endParaRPr lang="en-US" sz="280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630555">
                  <a:tabLst>
                    <a:tab pos="630555" algn="l"/>
                  </a:tabLst>
                </a:pPr>
                <a:r>
                  <a:rPr lang="vi-VN" sz="2800" b="1">
                    <a:solidFill>
                      <a:srgbClr val="0000FF"/>
                    </a:solidFill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A.</a:t>
                </a:r>
                <a:r>
                  <a:rPr lang="vi-VN" sz="2800"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𝐻</m:t>
                    </m:r>
                  </m:oMath>
                </a14:m>
                <a:r>
                  <a:rPr lang="vi-VN" sz="2800"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 là trọng tâm tam giác</a:t>
                </a:r>
                <a:r>
                  <a:rPr lang="en-US" sz="2800" smtClean="0"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𝐴𝐵𝐶</m:t>
                    </m:r>
                  </m:oMath>
                </a14:m>
                <a:r>
                  <a:rPr lang="vi-VN" sz="2800"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 .</a:t>
                </a:r>
                <a:r>
                  <a:rPr lang="vi-VN" sz="2800" spc="-40"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	</a:t>
                </a:r>
                <a:r>
                  <a:rPr lang="en-US" sz="2800" spc="-40" smtClean="0"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       </a:t>
                </a:r>
                <a:r>
                  <a:rPr lang="fr-FR" sz="2800" b="1" spc="-40" smtClean="0">
                    <a:solidFill>
                      <a:srgbClr val="0000FF"/>
                    </a:solidFill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B</a:t>
                </a:r>
                <a:r>
                  <a:rPr lang="fr-FR" sz="2800" b="1" spc="-40">
                    <a:solidFill>
                      <a:srgbClr val="0000FF"/>
                    </a:solidFill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.</a:t>
                </a:r>
                <a:r>
                  <a:rPr lang="fr-FR" sz="2800"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𝐻</m:t>
                    </m:r>
                  </m:oMath>
                </a14:m>
                <a:r>
                  <a:rPr lang="fr-FR" sz="2800"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 là trung điểm của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effectLst/>
                        <a:latin typeface="Cambria Math"/>
                        <a:ea typeface="Arial"/>
                        <a:cs typeface="Times New Roman"/>
                      </a:rPr>
                      <m:t> </m:t>
                    </m:r>
                    <m:r>
                      <a:rPr lang="vi-VN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𝐵𝐶</m:t>
                    </m:r>
                  </m:oMath>
                </a14:m>
                <a:r>
                  <a:rPr lang="fr-FR" sz="2800"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 .</a:t>
                </a:r>
                <a:endParaRPr lang="en-US" sz="2800"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fr-FR" sz="2800" b="1" spc="-40" smtClean="0">
                    <a:solidFill>
                      <a:srgbClr val="0000FF"/>
                    </a:solidFill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        C</a:t>
                </a:r>
                <a:r>
                  <a:rPr lang="fr-FR" sz="2800" b="1" spc="-40">
                    <a:solidFill>
                      <a:srgbClr val="0000FF"/>
                    </a:solidFill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.</a:t>
                </a:r>
                <a:r>
                  <a:rPr lang="fr-FR" sz="2800" spc="-40"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 spc="-40">
                        <a:effectLst/>
                        <a:latin typeface="Cambria Math"/>
                        <a:ea typeface="Arial"/>
                        <a:cs typeface="Times New Roman"/>
                      </a:rPr>
                      <m:t>𝐻</m:t>
                    </m:r>
                  </m:oMath>
                </a14:m>
                <a:r>
                  <a:rPr lang="fr-FR" sz="2800" spc="-40"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 là trực tâm của tam giác</a:t>
                </a:r>
                <a:r>
                  <a:rPr lang="fr-FR" sz="2800" spc="-40" smtClean="0"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 spc="-40">
                        <a:effectLst/>
                        <a:latin typeface="Cambria Math"/>
                        <a:ea typeface="Arial"/>
                        <a:cs typeface="Times New Roman"/>
                      </a:rPr>
                      <m:t>𝐴𝐵𝐶</m:t>
                    </m:r>
                  </m:oMath>
                </a14:m>
                <a:r>
                  <a:rPr lang="fr-FR" sz="2800" spc="-40"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 </a:t>
                </a:r>
                <a:r>
                  <a:rPr lang="fr-FR" sz="2800" spc="-40" smtClean="0"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.      </a:t>
                </a:r>
                <a:r>
                  <a:rPr lang="vi-VN" sz="2800" b="1" spc="-40" smtClean="0">
                    <a:solidFill>
                      <a:srgbClr val="0000FF"/>
                    </a:solidFill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D</a:t>
                </a:r>
                <a:r>
                  <a:rPr lang="vi-VN" sz="2800" b="1" spc="-40">
                    <a:solidFill>
                      <a:srgbClr val="0000FF"/>
                    </a:solidFill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.</a:t>
                </a:r>
                <a:r>
                  <a:rPr lang="vi-VN" sz="2800"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𝐻</m:t>
                    </m:r>
                  </m:oMath>
                </a14:m>
                <a:r>
                  <a:rPr lang="vi-VN" sz="2800"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 là trung điểm của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effectLst/>
                        <a:latin typeface="Cambria Math"/>
                        <a:ea typeface="Arial"/>
                        <a:cs typeface="Times New Roman"/>
                      </a:rPr>
                      <m:t> </m:t>
                    </m:r>
                    <m:r>
                      <a:rPr lang="vi-VN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𝐴𝐶</m:t>
                    </m:r>
                  </m:oMath>
                </a14:m>
                <a:r>
                  <a:rPr lang="vi-VN" sz="2800"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 </a:t>
                </a:r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6" y="165368"/>
                <a:ext cx="11865143" cy="2047740"/>
              </a:xfrm>
              <a:prstGeom prst="rect">
                <a:avLst/>
              </a:prstGeom>
              <a:blipFill rotWithShape="1">
                <a:blip r:embed="rId2"/>
                <a:stretch>
                  <a:fillRect l="-1079" t="-1786" b="-7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059314"/>
              </p:ext>
            </p:extLst>
          </p:nvPr>
        </p:nvGraphicFramePr>
        <p:xfrm>
          <a:off x="76648" y="2358022"/>
          <a:ext cx="12192000" cy="49068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/>
              </a:tblGrid>
              <a:tr h="4906809">
                <a:tc>
                  <a:txBody>
                    <a:bodyPr/>
                    <a:lstStyle/>
                    <a:p>
                      <a:endParaRPr lang="en-US" sz="19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19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en-US" sz="19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vi-VN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6648" y="2414617"/>
            <a:ext cx="861768" cy="538605"/>
          </a:xfrm>
          <a:prstGeom prst="rect">
            <a:avLst/>
          </a:prstGeom>
          <a:noFill/>
        </p:spPr>
        <p:txBody>
          <a:bodyPr wrap="none" lIns="121904" tIns="60952" rIns="121904" bIns="60952" rtlCol="0">
            <a:spAutoFit/>
          </a:bodyPr>
          <a:lstStyle/>
          <a:p>
            <a:r>
              <a:rPr lang="en-US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7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723234" y="1298420"/>
            <a:ext cx="430364" cy="48056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4" tIns="60952" rIns="121904" bIns="60952" rtlCol="0" anchor="ctr"/>
          <a:lstStyle/>
          <a:p>
            <a:pPr algn="ctr"/>
            <a:endParaRPr lang="vi-VN" sz="320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300" y="2603057"/>
            <a:ext cx="3080700" cy="340550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69241" y="2430206"/>
                <a:ext cx="7640049" cy="81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smtClean="0"/>
                  <a:t>Ta có:  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𝑂𝐴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⊥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𝑂𝐵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𝑂𝐴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⊥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𝑂𝐶</m:t>
                            </m:r>
                          </m:e>
                        </m:eqArr>
                      </m:e>
                    </m:d>
                    <m:r>
                      <a:rPr lang="vi-VN" sz="2800" i="1">
                        <a:latin typeface="Cambria Math"/>
                      </a:rPr>
                      <m:t>⇒</m:t>
                    </m:r>
                    <m:r>
                      <a:rPr lang="vi-VN" sz="2800" i="1">
                        <a:latin typeface="Cambria Math"/>
                      </a:rPr>
                      <m:t>𝑂𝐴</m:t>
                    </m:r>
                    <m:r>
                      <a:rPr lang="vi-VN" sz="28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2800" i="1">
                            <a:latin typeface="Cambria Math"/>
                          </a:rPr>
                          <m:t>𝑂𝐵𝐶</m:t>
                        </m:r>
                      </m:e>
                    </m:d>
                    <m:r>
                      <a:rPr lang="vi-VN" sz="2800" i="1">
                        <a:latin typeface="Cambria Math"/>
                      </a:rPr>
                      <m:t>⇒</m:t>
                    </m:r>
                    <m:r>
                      <a:rPr lang="vi-VN" sz="2800" i="1">
                        <a:latin typeface="Cambria Math"/>
                      </a:rPr>
                      <m:t>𝑂𝐴</m:t>
                    </m:r>
                    <m:r>
                      <a:rPr lang="vi-VN" sz="2800" i="1">
                        <a:latin typeface="Cambria Math"/>
                      </a:rPr>
                      <m:t>⊥</m:t>
                    </m:r>
                    <m:r>
                      <a:rPr lang="vi-VN" sz="2800" i="1">
                        <a:latin typeface="Cambria Math"/>
                      </a:rPr>
                      <m:t>𝐵𝐶</m:t>
                    </m:r>
                  </m:oMath>
                </a14:m>
                <a:r>
                  <a:rPr lang="fr-FR" sz="2800"/>
                  <a:t> .</a:t>
                </a:r>
                <a:endParaRPr lang="en-US" sz="2800">
                  <a:effectLst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241" y="2430206"/>
                <a:ext cx="7640049" cy="810991"/>
              </a:xfrm>
              <a:prstGeom prst="rect">
                <a:avLst/>
              </a:prstGeom>
              <a:blipFill rotWithShape="1">
                <a:blip r:embed="rId4"/>
                <a:stretch>
                  <a:fillRect l="-1596" b="-3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0037" y="3336541"/>
                <a:ext cx="63523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30555">
                  <a:tabLst>
                    <a:tab pos="630555" algn="l"/>
                  </a:tabLst>
                </a:pPr>
                <a:r>
                  <a:rPr lang="fr-FR" sz="2800">
                    <a:latin typeface="Times New Roman"/>
                    <a:ea typeface="Arial"/>
                  </a:rPr>
                  <a:t>Mà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𝑂𝐻</m:t>
                    </m:r>
                    <m:r>
                      <a:rPr lang="vi-VN" sz="2800" i="1">
                        <a:effectLst/>
                        <a:latin typeface="Cambria Math"/>
                        <a:ea typeface="Arial"/>
                        <a:cs typeface="Cambria Math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vi-VN" sz="2800" i="1">
                            <a:effectLst/>
                            <a:latin typeface="Cambria Math"/>
                            <a:ea typeface="Arial"/>
                            <a:cs typeface="Times New Roman"/>
                          </a:rPr>
                          <m:t>𝑂𝐵𝐶</m:t>
                        </m:r>
                      </m:e>
                    </m:d>
                    <m:r>
                      <a:rPr lang="vi-VN" sz="2800" i="1">
                        <a:effectLst/>
                        <a:latin typeface="Cambria Math"/>
                        <a:ea typeface="Arial"/>
                        <a:cs typeface="Cambria Math"/>
                      </a:rPr>
                      <m:t>⇒</m:t>
                    </m:r>
                    <m:r>
                      <a:rPr lang="vi-VN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𝑂𝐻</m:t>
                    </m:r>
                    <m:r>
                      <a:rPr lang="vi-VN" sz="2800" i="1">
                        <a:effectLst/>
                        <a:latin typeface="Cambria Math"/>
                        <a:ea typeface="Arial"/>
                        <a:cs typeface="Cambria Math"/>
                      </a:rPr>
                      <m:t>⊥</m:t>
                    </m:r>
                    <m:r>
                      <a:rPr lang="vi-VN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𝐵𝐶</m:t>
                    </m:r>
                  </m:oMath>
                </a14:m>
                <a:r>
                  <a:rPr lang="fr-FR" sz="2800">
                    <a:effectLst/>
                    <a:latin typeface="Times New Roman"/>
                    <a:ea typeface="Arial"/>
                  </a:rPr>
                  <a:t>.</a:t>
                </a:r>
                <a:endParaRPr lang="en-US" sz="2800">
                  <a:effectLst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37" y="3336541"/>
                <a:ext cx="6352305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3335" y="4143147"/>
                <a:ext cx="8505955" cy="81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smtClean="0"/>
                  <a:t>Vậy :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   </m:t>
                    </m:r>
                    <m:d>
                      <m:dPr>
                        <m:begChr m:val=""/>
                        <m:endChr m:val="}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2800" i="1">
                                <a:latin typeface="Cambria Math"/>
                              </a:rPr>
                              <m:t>𝐵𝐶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⊥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𝑂𝐴</m:t>
                            </m:r>
                          </m:e>
                          <m:e>
                            <m:r>
                              <a:rPr lang="vi-VN" sz="2800" i="1">
                                <a:latin typeface="Cambria Math"/>
                              </a:rPr>
                              <m:t>𝐵𝐶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⊥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𝑂𝐻</m:t>
                            </m:r>
                          </m:e>
                        </m:eqArr>
                      </m:e>
                    </m:d>
                    <m:r>
                      <a:rPr lang="vi-VN" sz="2800" i="1">
                        <a:latin typeface="Cambria Math"/>
                      </a:rPr>
                      <m:t>⇒</m:t>
                    </m:r>
                    <m:r>
                      <a:rPr lang="vi-VN" sz="2800" i="1">
                        <a:latin typeface="Cambria Math"/>
                      </a:rPr>
                      <m:t>𝐵𝐶</m:t>
                    </m:r>
                    <m:r>
                      <a:rPr lang="vi-VN" sz="28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2800" i="1">
                            <a:latin typeface="Cambria Math"/>
                          </a:rPr>
                          <m:t>𝑂𝐴𝐻</m:t>
                        </m:r>
                      </m:e>
                    </m:d>
                    <m:r>
                      <a:rPr lang="vi-VN" sz="2800" i="1">
                        <a:latin typeface="Cambria Math"/>
                      </a:rPr>
                      <m:t>⇒</m:t>
                    </m:r>
                    <m:r>
                      <a:rPr lang="vi-VN" sz="2800" i="1">
                        <a:latin typeface="Cambria Math"/>
                      </a:rPr>
                      <m:t>𝐵𝐶</m:t>
                    </m:r>
                    <m:r>
                      <a:rPr lang="vi-VN" sz="2800" i="1">
                        <a:latin typeface="Cambria Math"/>
                      </a:rPr>
                      <m:t>⊥</m:t>
                    </m:r>
                    <m:r>
                      <a:rPr lang="vi-VN" sz="2800" i="1">
                        <a:latin typeface="Cambria Math"/>
                      </a:rPr>
                      <m:t>𝐴𝐻</m:t>
                    </m:r>
                  </m:oMath>
                </a14:m>
                <a:r>
                  <a:rPr lang="fr-FR" sz="2800"/>
                  <a:t>.</a:t>
                </a:r>
                <a:endParaRPr lang="en-US" sz="2800">
                  <a:effectLst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35" y="4143147"/>
                <a:ext cx="8505955" cy="810991"/>
              </a:xfrm>
              <a:prstGeom prst="rect">
                <a:avLst/>
              </a:prstGeom>
              <a:blipFill rotWithShape="1">
                <a:blip r:embed="rId6"/>
                <a:stretch>
                  <a:fillRect l="-1434" b="-3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-270099" y="5238438"/>
                <a:ext cx="77766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30555">
                  <a:tabLst>
                    <a:tab pos="630555" algn="l"/>
                  </a:tabLst>
                </a:pPr>
                <a:r>
                  <a:rPr lang="fr-FR" sz="2800">
                    <a:latin typeface="Times New Roman"/>
                    <a:ea typeface="Arial"/>
                  </a:rPr>
                  <a:t>Chứng minh tương tự ta có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𝐴𝐵</m:t>
                    </m:r>
                    <m:r>
                      <a:rPr lang="vi-VN" sz="2800" i="1">
                        <a:effectLst/>
                        <a:latin typeface="Cambria Math"/>
                        <a:ea typeface="Arial"/>
                        <a:cs typeface="Cambria Math"/>
                      </a:rPr>
                      <m:t>⊥</m:t>
                    </m:r>
                    <m:r>
                      <a:rPr lang="vi-VN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𝐶𝐻</m:t>
                    </m:r>
                  </m:oMath>
                </a14:m>
                <a:r>
                  <a:rPr lang="fr-FR" sz="2800">
                    <a:effectLst/>
                    <a:latin typeface="Times New Roman"/>
                    <a:ea typeface="Arial"/>
                  </a:rPr>
                  <a:t>. </a:t>
                </a:r>
                <a:endParaRPr lang="en-US" sz="2800">
                  <a:effectLst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0099" y="5238438"/>
                <a:ext cx="7776659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427850" y="5761658"/>
                <a:ext cx="932282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>
                    <a:latin typeface="Times New Roman" pitchFamily="18" charset="0"/>
                    <a:cs typeface="Times New Roman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𝐻</m:t>
                    </m:r>
                  </m:oMath>
                </a14:m>
                <a:r>
                  <a:rPr lang="fr-FR" sz="2800">
                    <a:latin typeface="Times New Roman" pitchFamily="18" charset="0"/>
                    <a:cs typeface="Times New Roman" pitchFamily="18" charset="0"/>
                  </a:rPr>
                  <a:t> là trực tâm của tam giác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fr-FR" sz="280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50" y="5761658"/>
                <a:ext cx="9322829" cy="954107"/>
              </a:xfrm>
              <a:prstGeom prst="rect">
                <a:avLst/>
              </a:prstGeom>
              <a:blipFill rotWithShape="1">
                <a:blip r:embed="rId8"/>
                <a:stretch>
                  <a:fillRect l="-1307" t="-6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Isosceles Triangle 11">
            <a:hlinkClick r:id="rId9" action="ppaction://hlinksldjump"/>
          </p:cNvPr>
          <p:cNvSpPr/>
          <p:nvPr/>
        </p:nvSpPr>
        <p:spPr>
          <a:xfrm rot="16200000">
            <a:off x="10795909" y="596217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hlinkClick r:id="rId10" action="ppaction://hlinksldjump"/>
          </p:cNvPr>
          <p:cNvSpPr/>
          <p:nvPr/>
        </p:nvSpPr>
        <p:spPr>
          <a:xfrm rot="5400000">
            <a:off x="11292861" y="596880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8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541336"/>
              </p:ext>
            </p:extLst>
          </p:nvPr>
        </p:nvGraphicFramePr>
        <p:xfrm>
          <a:off x="0" y="2838734"/>
          <a:ext cx="12132860" cy="40192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32860"/>
              </a:tblGrid>
              <a:tr h="4019266">
                <a:tc>
                  <a:txBody>
                    <a:bodyPr/>
                    <a:lstStyle/>
                    <a:p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91073" y="2937973"/>
            <a:ext cx="975576" cy="615547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914354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96421" y="204716"/>
                <a:ext cx="11559018" cy="2615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800"/>
                  </a:spcAft>
                  <a:buClr>
                    <a:srgbClr val="0000FF"/>
                  </a:buClr>
                </a:pPr>
                <a:r>
                  <a:rPr lang="fr-FR" sz="2800" b="1" smtClean="0">
                    <a:solidFill>
                      <a:srgbClr val="FF0000"/>
                    </a:solidFill>
                    <a:latin typeface="Times New Roman"/>
                    <a:ea typeface="Arial"/>
                    <a:cs typeface="Times New Roman"/>
                  </a:rPr>
                  <a:t>Câu 2</a:t>
                </a:r>
                <a:r>
                  <a:rPr lang="fr-FR" sz="2800" smtClean="0">
                    <a:solidFill>
                      <a:srgbClr val="FF0000"/>
                    </a:solidFill>
                    <a:latin typeface="Times New Roman"/>
                    <a:ea typeface="Arial"/>
                    <a:cs typeface="Times New Roman"/>
                  </a:rPr>
                  <a:t>: </a:t>
                </a:r>
                <a:r>
                  <a:rPr lang="fr-FR" sz="2800" smtClean="0">
                    <a:latin typeface="Times New Roman"/>
                    <a:ea typeface="Arial"/>
                    <a:cs typeface="Times New Roman"/>
                  </a:rPr>
                  <a:t>Cho </a:t>
                </a:r>
                <a:r>
                  <a:rPr lang="fr-FR" sz="2800">
                    <a:latin typeface="Times New Roman"/>
                    <a:ea typeface="Arial"/>
                    <a:cs typeface="Times New Roman"/>
                  </a:rPr>
                  <a:t>hình chóp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𝑆</m:t>
                    </m:r>
                    <m:r>
                      <a:rPr lang="fr-FR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.</m:t>
                    </m:r>
                    <m:r>
                      <a:rPr lang="en-US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𝐴𝐵𝐶𝐷</m:t>
                    </m:r>
                  </m:oMath>
                </a14:m>
                <a:r>
                  <a:rPr lang="fr-FR" sz="2800">
                    <a:effectLst/>
                    <a:latin typeface="Times New Roman"/>
                    <a:ea typeface="Arial"/>
                    <a:cs typeface="Times New Roman"/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𝐴𝐵𝐶𝐷</m:t>
                    </m:r>
                  </m:oMath>
                </a14:m>
                <a:r>
                  <a:rPr lang="fr-FR" sz="2800">
                    <a:effectLst/>
                    <a:latin typeface="Times New Roman"/>
                    <a:ea typeface="Arial"/>
                    <a:cs typeface="Times New Roman"/>
                  </a:rPr>
                  <a:t> là hình thang vuông tại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𝐴</m:t>
                    </m:r>
                  </m:oMath>
                </a14:m>
                <a:r>
                  <a:rPr lang="fr-FR" sz="2800">
                    <a:effectLst/>
                    <a:latin typeface="Times New Roman"/>
                    <a:ea typeface="Arial"/>
                    <a:cs typeface="Times New Roman"/>
                  </a:rPr>
                  <a:t>, đáy lớn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𝐴𝐷</m:t>
                    </m:r>
                    <m:r>
                      <a:rPr lang="fr-FR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=</m:t>
                    </m:r>
                    <m:r>
                      <a:rPr lang="fr-FR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8</m:t>
                    </m:r>
                    <m:r>
                      <a:rPr lang="fr-FR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,</m:t>
                    </m:r>
                    <m:r>
                      <a:rPr lang="en-US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𝐵𝐶</m:t>
                    </m:r>
                    <m:r>
                      <a:rPr lang="fr-FR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=</m:t>
                    </m:r>
                    <m:r>
                      <a:rPr lang="fr-FR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6</m:t>
                    </m:r>
                  </m:oMath>
                </a14:m>
                <a:r>
                  <a:rPr lang="fr-FR" sz="2800">
                    <a:effectLst/>
                    <a:latin typeface="Times New Roman"/>
                    <a:ea typeface="Arial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𝑆𝐴</m:t>
                    </m:r>
                    <m:r>
                      <a:rPr lang="fr-FR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Arial"/>
                            <a:cs typeface="Times New Roman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fr-FR" sz="2800">
                    <a:effectLst/>
                    <a:latin typeface="Times New Roman"/>
                    <a:ea typeface="Arial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𝑆𝐴</m:t>
                    </m:r>
                    <m:r>
                      <a:rPr lang="fr-FR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=</m:t>
                    </m:r>
                    <m:r>
                      <a:rPr lang="fr-FR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6</m:t>
                    </m:r>
                  </m:oMath>
                </a14:m>
                <a:r>
                  <a:rPr lang="fr-FR" sz="2800">
                    <a:effectLst/>
                    <a:latin typeface="Times New Roman"/>
                    <a:ea typeface="Arial"/>
                    <a:cs typeface="Times New Roman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𝑀</m:t>
                    </m:r>
                  </m:oMath>
                </a14:m>
                <a:r>
                  <a:rPr lang="fr-FR" sz="2800">
                    <a:effectLst/>
                    <a:latin typeface="Times New Roman"/>
                    <a:ea typeface="Arial"/>
                    <a:cs typeface="Times New Roman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𝐴𝐵</m:t>
                    </m:r>
                  </m:oMath>
                </a14:m>
                <a:r>
                  <a:rPr lang="fr-FR" sz="2800">
                    <a:effectLst/>
                    <a:latin typeface="Times New Roman"/>
                    <a:ea typeface="Arial"/>
                    <a:cs typeface="Times New Roman"/>
                  </a:rPr>
                  <a:t>. </a:t>
                </a:r>
                <a14:m>
                  <m:oMath xmlns:m="http://schemas.openxmlformats.org/officeDocument/2006/math">
                    <m:r>
                      <a:rPr lang="fr-FR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(</m:t>
                    </m:r>
                    <m:r>
                      <a:rPr lang="en-US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𝑃</m:t>
                    </m:r>
                    <m:r>
                      <a:rPr lang="fr-FR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)</m:t>
                    </m:r>
                  </m:oMath>
                </a14:m>
                <a:r>
                  <a:rPr lang="fr-FR" sz="2800">
                    <a:effectLst/>
                    <a:latin typeface="Times New Roman"/>
                    <a:ea typeface="Arial"/>
                    <a:cs typeface="Times New Roman"/>
                  </a:rPr>
                  <a:t> là mặt phẳng qua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𝑀</m:t>
                    </m:r>
                  </m:oMath>
                </a14:m>
                <a:r>
                  <a:rPr lang="fr-FR" sz="2800">
                    <a:effectLst/>
                    <a:latin typeface="Times New Roman"/>
                    <a:ea typeface="Arial"/>
                    <a:cs typeface="Times New Roman"/>
                  </a:rPr>
                  <a:t> và vuông góc với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𝐴𝐵</m:t>
                    </m:r>
                  </m:oMath>
                </a14:m>
                <a:r>
                  <a:rPr lang="fr-FR" sz="2800">
                    <a:effectLst/>
                    <a:latin typeface="Times New Roman"/>
                    <a:ea typeface="Arial"/>
                    <a:cs typeface="Times New Roman"/>
                  </a:rPr>
                  <a:t>. Thiết diện của </a:t>
                </a:r>
                <a14:m>
                  <m:oMath xmlns:m="http://schemas.openxmlformats.org/officeDocument/2006/math">
                    <m:r>
                      <a:rPr lang="fr-FR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(</m:t>
                    </m:r>
                    <m:r>
                      <a:rPr lang="en-US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𝑃</m:t>
                    </m:r>
                    <m:r>
                      <a:rPr lang="fr-FR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)</m:t>
                    </m:r>
                  </m:oMath>
                </a14:m>
                <a:r>
                  <a:rPr lang="fr-FR" sz="2800">
                    <a:effectLst/>
                    <a:latin typeface="Times New Roman"/>
                    <a:ea typeface="Arial"/>
                    <a:cs typeface="Times New Roman"/>
                  </a:rPr>
                  <a:t> và hình chóp có diện tích bằng?</a:t>
                </a:r>
                <a:endParaRPr lang="en-US" sz="2800">
                  <a:ea typeface="Calibri"/>
                  <a:cs typeface="Times New Roman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800" b="1">
                    <a:solidFill>
                      <a:srgbClr val="0000FF"/>
                    </a:solidFill>
                    <a:effectLst/>
                    <a:latin typeface="Times New Roman"/>
                    <a:ea typeface="Arial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10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Arial"/>
                    <a:cs typeface="Times New Roman"/>
                  </a:rPr>
                  <a:t>.	</a:t>
                </a:r>
                <a:r>
                  <a:rPr lang="en-US" sz="2800" b="1">
                    <a:solidFill>
                      <a:srgbClr val="0000FF"/>
                    </a:solidFill>
                    <a:effectLst/>
                    <a:latin typeface="Times New Roman"/>
                    <a:ea typeface="Arial"/>
                    <a:cs typeface="Times New Roman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20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Arial"/>
                    <a:cs typeface="Times New Roman"/>
                  </a:rPr>
                  <a:t>.	</a:t>
                </a:r>
                <a:r>
                  <a:rPr lang="en-US" sz="2800" smtClean="0">
                    <a:effectLst/>
                    <a:latin typeface="Times New Roman"/>
                    <a:ea typeface="Arial"/>
                    <a:cs typeface="Times New Roman"/>
                  </a:rPr>
                  <a:t>                </a:t>
                </a:r>
                <a:r>
                  <a:rPr lang="en-US" sz="2800" b="1" smtClean="0">
                    <a:solidFill>
                      <a:srgbClr val="0000FF"/>
                    </a:solidFill>
                    <a:effectLst/>
                    <a:latin typeface="Times New Roman"/>
                    <a:ea typeface="Arial"/>
                    <a:cs typeface="Times New Roman"/>
                  </a:rPr>
                  <a:t>C</a:t>
                </a:r>
                <a:r>
                  <a:rPr lang="en-US" sz="2800" b="1">
                    <a:solidFill>
                      <a:srgbClr val="0000FF"/>
                    </a:solidFill>
                    <a:effectLst/>
                    <a:latin typeface="Times New Roman"/>
                    <a:ea typeface="Arial"/>
                    <a:cs typeface="Times New Roman"/>
                  </a:rPr>
                  <a:t>.</a:t>
                </a:r>
                <a:r>
                  <a:rPr lang="en-US" sz="2800" b="1">
                    <a:effectLst/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15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Arial"/>
                    <a:cs typeface="Times New Roman"/>
                  </a:rPr>
                  <a:t>.	</a:t>
                </a:r>
                <a:r>
                  <a:rPr lang="en-US" sz="2800" b="1">
                    <a:solidFill>
                      <a:srgbClr val="0000FF"/>
                    </a:solidFill>
                    <a:effectLst/>
                    <a:latin typeface="Times New Roman"/>
                    <a:ea typeface="Arial"/>
                    <a:cs typeface="Times New Roman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16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Arial"/>
                    <a:cs typeface="Times New Roman"/>
                  </a:rPr>
                  <a:t>.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21" y="204716"/>
                <a:ext cx="11559018" cy="2615268"/>
              </a:xfrm>
              <a:prstGeom prst="rect">
                <a:avLst/>
              </a:prstGeom>
              <a:blipFill rotWithShape="1">
                <a:blip r:embed="rId2"/>
                <a:stretch>
                  <a:fillRect l="-1055" t="-1399" r="-1213" b="-5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171" y="2943491"/>
            <a:ext cx="3693746" cy="348220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28299" y="2957337"/>
                <a:ext cx="50633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2800" b="0" i="1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vi-VN" sz="2800" b="0" i="1">
                        <a:latin typeface="Cambria Math"/>
                      </a:rPr>
                      <m:t>⊥</m:t>
                    </m:r>
                    <m:r>
                      <a:rPr lang="vi-VN" sz="2800" b="0" i="1">
                        <a:latin typeface="Cambria Math"/>
                      </a:rPr>
                      <m:t>𝐴𝐵</m:t>
                    </m:r>
                    <m:r>
                      <a:rPr lang="vi-VN" sz="2800" b="0" i="1">
                        <a:latin typeface="Cambria Math"/>
                      </a:rPr>
                      <m:t>⇒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2800" b="0" i="1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vi-VN" sz="2800" b="0" i="1">
                        <a:latin typeface="Cambria Math"/>
                      </a:rPr>
                      <m:t>//</m:t>
                    </m:r>
                    <m:r>
                      <a:rPr lang="vi-VN" sz="2800" b="0" i="1">
                        <a:latin typeface="Cambria Math"/>
                      </a:rPr>
                      <m:t>𝑆𝐴</m:t>
                    </m:r>
                  </m:oMath>
                </a14:m>
                <a:r>
                  <a:rPr lang="vi-VN" sz="280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299" y="2957337"/>
                <a:ext cx="506331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05468" y="3612411"/>
                <a:ext cx="709683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smtClean="0">
                    <a:latin typeface="Times New Roman" pitchFamily="18" charset="0"/>
                    <a:cs typeface="Times New Roman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𝐼</m:t>
                    </m:r>
                    <m:r>
                      <a:rPr lang="vi-VN" sz="2800" i="1">
                        <a:latin typeface="Cambria Math"/>
                      </a:rPr>
                      <m:t>,</m:t>
                    </m:r>
                    <m:r>
                      <a:rPr lang="vi-VN" sz="2800" i="1">
                        <a:latin typeface="Cambria Math"/>
                      </a:rPr>
                      <m:t>𝐽</m:t>
                    </m:r>
                    <m:r>
                      <a:rPr lang="vi-VN" sz="2800" i="1">
                        <a:latin typeface="Cambria Math"/>
                      </a:rPr>
                      <m:t>,</m:t>
                    </m:r>
                    <m:r>
                      <a:rPr lang="vi-VN" sz="2800" i="1">
                        <a:latin typeface="Cambria Math"/>
                      </a:rPr>
                      <m:t>𝐾</m:t>
                    </m:r>
                  </m:oMath>
                </a14:m>
                <a:r>
                  <a:rPr lang="vi-VN" sz="2800">
                    <a:latin typeface="Times New Roman" pitchFamily="18" charset="0"/>
                    <a:cs typeface="Times New Roman" pitchFamily="18" charset="0"/>
                  </a:rPr>
                  <a:t> lần lượt là trung điểm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𝑆𝐵</m:t>
                    </m:r>
                    <m:r>
                      <a:rPr lang="vi-VN" sz="2800" i="1">
                        <a:latin typeface="Cambria Math"/>
                      </a:rPr>
                      <m:t>,</m:t>
                    </m:r>
                    <m:r>
                      <a:rPr lang="vi-VN" sz="2800" i="1">
                        <a:latin typeface="Cambria Math"/>
                      </a:rPr>
                      <m:t>𝐶𝐷</m:t>
                    </m:r>
                    <m:r>
                      <a:rPr lang="vi-VN" sz="2800" i="1">
                        <a:latin typeface="Cambria Math"/>
                      </a:rPr>
                      <m:t>,</m:t>
                    </m:r>
                    <m:r>
                      <a:rPr lang="vi-VN" sz="2800" i="1">
                        <a:latin typeface="Cambria Math"/>
                      </a:rPr>
                      <m:t>𝑆𝐶</m:t>
                    </m:r>
                  </m:oMath>
                </a14:m>
                <a:r>
                  <a:rPr lang="vi-VN" sz="280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sz="2800">
                    <a:latin typeface="Times New Roman" pitchFamily="18" charset="0"/>
                    <a:cs typeface="Times New Roman" pitchFamily="18" charset="0"/>
                  </a:rPr>
                  <a:t>Thiết diện là hình thang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a:rPr lang="vi-VN" sz="2800" i="1">
                        <a:latin typeface="Cambria Math"/>
                      </a:rPr>
                      <m:t>𝑀𝑁𝐾𝐼</m:t>
                    </m:r>
                  </m:oMath>
                </a14:m>
                <a:r>
                  <a:rPr lang="vi-VN" sz="2800">
                    <a:latin typeface="Times New Roman" pitchFamily="18" charset="0"/>
                    <a:cs typeface="Times New Roman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𝑀</m:t>
                    </m:r>
                  </m:oMath>
                </a14:m>
                <a:r>
                  <a:rPr lang="vi-VN" sz="280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468" y="3612411"/>
                <a:ext cx="7096836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717" t="-641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83907" y="4692144"/>
                <a:ext cx="6837529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sz="3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vi-VN" sz="3200" i="1">
                            <a:latin typeface="Cambria Math"/>
                          </a:rPr>
                          <m:t>𝑀𝑁𝐾𝐼</m:t>
                        </m:r>
                      </m:sub>
                    </m:sSub>
                    <m:r>
                      <a:rPr lang="vi-VN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/>
                          </a:rPr>
                          <m:t>𝐼𝐾</m:t>
                        </m:r>
                        <m:r>
                          <a:rPr lang="vi-VN" sz="3200" i="1">
                            <a:latin typeface="Cambria Math"/>
                          </a:rPr>
                          <m:t>+</m:t>
                        </m:r>
                        <m:r>
                          <a:rPr lang="vi-VN" sz="3200" i="1">
                            <a:latin typeface="Cambria Math"/>
                          </a:rPr>
                          <m:t>𝑀𝑁</m:t>
                        </m:r>
                      </m:num>
                      <m:den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vi-VN" sz="3200" i="1">
                        <a:latin typeface="Cambria Math"/>
                      </a:rPr>
                      <m:t>.</m:t>
                    </m:r>
                    <m:r>
                      <a:rPr lang="vi-VN" sz="3200" i="1">
                        <a:latin typeface="Cambria Math"/>
                      </a:rPr>
                      <m:t>𝑀𝐼</m:t>
                    </m:r>
                    <m:r>
                      <a:rPr lang="vi-VN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/>
                          </a:rPr>
                          <m:t>3</m:t>
                        </m:r>
                        <m:r>
                          <a:rPr lang="vi-VN" sz="3200" i="1">
                            <a:latin typeface="Cambria Math"/>
                          </a:rPr>
                          <m:t>+</m:t>
                        </m:r>
                        <m:r>
                          <a:rPr lang="vi-VN" sz="32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vi-VN" sz="3200" i="1">
                        <a:latin typeface="Cambria Math"/>
                      </a:rPr>
                      <m:t>.</m:t>
                    </m:r>
                    <m:r>
                      <a:rPr lang="vi-VN" sz="3200" i="1">
                        <a:latin typeface="Cambria Math"/>
                      </a:rPr>
                      <m:t>3</m:t>
                    </m:r>
                    <m:r>
                      <a:rPr lang="vi-VN" sz="3200" i="1">
                        <a:latin typeface="Cambria Math"/>
                      </a:rPr>
                      <m:t>=</m:t>
                    </m:r>
                    <m:r>
                      <a:rPr lang="vi-VN" sz="3200" i="1">
                        <a:latin typeface="Cambria Math"/>
                      </a:rPr>
                      <m:t>15</m:t>
                    </m:r>
                  </m:oMath>
                </a14:m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 .</a:t>
                </a:r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907" y="4692144"/>
                <a:ext cx="6837529" cy="801310"/>
              </a:xfrm>
              <a:prstGeom prst="rect">
                <a:avLst/>
              </a:prstGeom>
              <a:blipFill rotWithShape="1">
                <a:blip r:embed="rId6"/>
                <a:stretch>
                  <a:fillRect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lowchart: Connector 16"/>
          <p:cNvSpPr/>
          <p:nvPr/>
        </p:nvSpPr>
        <p:spPr>
          <a:xfrm>
            <a:off x="6878389" y="2314011"/>
            <a:ext cx="430364" cy="48056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4" tIns="60952" rIns="121904" bIns="60952" rtlCol="0" anchor="ctr"/>
          <a:lstStyle/>
          <a:p>
            <a:pPr algn="ctr"/>
            <a:endParaRPr lang="vi-VN" sz="320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0" name="Isosceles Triangle 9">
            <a:hlinkClick r:id="rId7" action="ppaction://hlinksldjump"/>
          </p:cNvPr>
          <p:cNvSpPr/>
          <p:nvPr/>
        </p:nvSpPr>
        <p:spPr>
          <a:xfrm rot="16200000">
            <a:off x="10795909" y="596217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hlinkClick r:id="rId8" action="ppaction://hlinksldjump"/>
          </p:cNvPr>
          <p:cNvSpPr/>
          <p:nvPr/>
        </p:nvSpPr>
        <p:spPr>
          <a:xfrm rot="5400000">
            <a:off x="11292861" y="596880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1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3" grpId="0"/>
      <p:bldP spid="5" grpId="0"/>
      <p:bldP spid="7" grpId="0"/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948389"/>
              </p:ext>
            </p:extLst>
          </p:nvPr>
        </p:nvGraphicFramePr>
        <p:xfrm>
          <a:off x="0" y="2600165"/>
          <a:ext cx="12192000" cy="48875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/>
              </a:tblGrid>
              <a:tr h="4887539">
                <a:tc>
                  <a:txBody>
                    <a:bodyPr/>
                    <a:lstStyle/>
                    <a:p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11091" y="2569482"/>
            <a:ext cx="975576" cy="615547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914354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96420" y="122830"/>
                <a:ext cx="11518075" cy="2177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800"/>
                  </a:spcAft>
                  <a:buClr>
                    <a:srgbClr val="0000FF"/>
                  </a:buClr>
                </a:pPr>
                <a:r>
                  <a:rPr lang="en-US" sz="2800" b="1" spc="-40">
                    <a:solidFill>
                      <a:srgbClr val="FF0000"/>
                    </a:solidFill>
                    <a:latin typeface="Times New Roman"/>
                    <a:ea typeface="Arial"/>
                  </a:rPr>
                  <a:t>Câu 3: </a:t>
                </a:r>
                <a:r>
                  <a:rPr lang="vi-VN" sz="2800" smtClean="0">
                    <a:latin typeface="Times New Roman"/>
                    <a:ea typeface="Times New Roman"/>
                    <a:cs typeface="Times New Roman"/>
                  </a:rPr>
                  <a:t>Trong </a:t>
                </a:r>
                <a:r>
                  <a:rPr lang="vi-VN" sz="2800">
                    <a:latin typeface="Times New Roman"/>
                    <a:ea typeface="Times New Roman"/>
                    <a:cs typeface="Times New Roman"/>
                  </a:rPr>
                  <a:t>không gian cho hai tam giác đều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𝐴𝐵𝐶</m:t>
                    </m:r>
                  </m:oMath>
                </a14:m>
                <a:r>
                  <a:rPr lang="en-US" sz="2800" smtClean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và 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𝐴𝐵𝐶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′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có chung cạnh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và nằm trong hai mặt phẳng khác nhau. Gọi 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𝑀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𝑁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𝑃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𝑄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lần lượt là trung điểm của các cạnh 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𝐴𝐶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𝐶𝐵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𝐵𝐶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′</m:t>
                    </m:r>
                  </m:oMath>
                </a14:m>
                <a:r>
                  <a:rPr lang="en-US" sz="2800" smtClean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′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. Tứ giác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𝑀𝑁𝑃𝑄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là hình gì?</a:t>
                </a:r>
                <a:endParaRPr lang="en-US" sz="2800">
                  <a:ea typeface="Calibri"/>
                  <a:cs typeface="Times New Roman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2800" b="1">
                    <a:solidFill>
                      <a:srgbClr val="0000FF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A</a:t>
                </a:r>
                <a:r>
                  <a:rPr lang="vi-VN" sz="2800" b="1">
                    <a:solidFill>
                      <a:srgbClr val="00008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. </a:t>
                </a:r>
                <a:r>
                  <a:rPr lang="vi-VN" sz="2800">
                    <a:effectLst/>
                    <a:latin typeface="Times New Roman"/>
                    <a:ea typeface="Calibri"/>
                    <a:cs typeface="Times New Roman"/>
                  </a:rPr>
                  <a:t>Hình bình hành.	</a:t>
                </a:r>
                <a:r>
                  <a:rPr lang="vi-VN" sz="2800" b="1">
                    <a:solidFill>
                      <a:srgbClr val="0000FF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B</a:t>
                </a:r>
                <a:r>
                  <a:rPr lang="vi-VN" sz="2800" b="1">
                    <a:solidFill>
                      <a:srgbClr val="00008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. </a:t>
                </a:r>
                <a:r>
                  <a:rPr lang="vi-VN" sz="2800">
                    <a:effectLst/>
                    <a:latin typeface="Times New Roman"/>
                    <a:ea typeface="Calibri"/>
                    <a:cs typeface="Times New Roman"/>
                  </a:rPr>
                  <a:t>Hình chữ </a:t>
                </a:r>
                <a:r>
                  <a:rPr lang="vi-VN" sz="2800" smtClean="0">
                    <a:effectLst/>
                    <a:latin typeface="Times New Roman"/>
                    <a:ea typeface="Calibri"/>
                    <a:cs typeface="Times New Roman"/>
                  </a:rPr>
                  <a:t>nhật.</a:t>
                </a:r>
                <a:r>
                  <a:rPr lang="en-US" sz="2800" smtClean="0">
                    <a:effectLst/>
                    <a:latin typeface="Times New Roman"/>
                    <a:ea typeface="Calibri"/>
                    <a:cs typeface="Times New Roman"/>
                  </a:rPr>
                  <a:t>     </a:t>
                </a:r>
                <a:r>
                  <a:rPr lang="en-US" sz="2800" b="1" smtClean="0">
                    <a:solidFill>
                      <a:srgbClr val="0000FF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C</a:t>
                </a:r>
                <a:r>
                  <a:rPr lang="en-US" sz="2800" b="1">
                    <a:solidFill>
                      <a:srgbClr val="00008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. </a:t>
                </a:r>
                <a:r>
                  <a:rPr lang="en-US" sz="2800">
                    <a:effectLst/>
                    <a:latin typeface="Times New Roman"/>
                    <a:ea typeface="Calibri"/>
                    <a:cs typeface="Times New Roman"/>
                  </a:rPr>
                  <a:t>Hình </a:t>
                </a:r>
                <a:r>
                  <a:rPr lang="en-US" sz="2800" smtClean="0">
                    <a:effectLst/>
                    <a:latin typeface="Times New Roman"/>
                    <a:ea typeface="Calibri"/>
                    <a:cs typeface="Times New Roman"/>
                  </a:rPr>
                  <a:t>vuông.    </a:t>
                </a:r>
                <a:r>
                  <a:rPr lang="en-US" sz="2800" b="1" smtClean="0">
                    <a:solidFill>
                      <a:srgbClr val="0000FF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D</a:t>
                </a:r>
                <a:r>
                  <a:rPr lang="en-US" sz="2800" b="1">
                    <a:solidFill>
                      <a:srgbClr val="0000FF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  <a:r>
                  <a:rPr lang="en-US" sz="2800" b="1">
                    <a:solidFill>
                      <a:srgbClr val="00008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800">
                    <a:effectLst/>
                    <a:latin typeface="Times New Roman"/>
                    <a:ea typeface="Calibri"/>
                    <a:cs typeface="Times New Roman"/>
                  </a:rPr>
                  <a:t>Hình thang.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20" y="122830"/>
                <a:ext cx="11518075" cy="2177006"/>
              </a:xfrm>
              <a:prstGeom prst="rect">
                <a:avLst/>
              </a:prstGeom>
              <a:blipFill rotWithShape="1">
                <a:blip r:embed="rId2"/>
                <a:stretch>
                  <a:fillRect l="-1059" t="-1681" r="-318" b="-5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718" y="2530211"/>
            <a:ext cx="3780282" cy="39992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199198" y="2992668"/>
            <a:ext cx="302789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-279362" y="3038711"/>
                <a:ext cx="8501920" cy="2392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smtClean="0">
                    <a:latin typeface="Times New Roman"/>
                    <a:ea typeface="Calibri"/>
                    <a:cs typeface="Times New Roman"/>
                  </a:rPr>
                  <a:t>Vì </a:t>
                </a:r>
                <a:r>
                  <a:rPr lang="en-US" sz="2800" i="1" smtClean="0">
                    <a:latin typeface="Times New Roman"/>
                    <a:ea typeface="Calibri"/>
                    <a:cs typeface="Times New Roman"/>
                  </a:rPr>
                  <a:t>M, N, P, Q</a:t>
                </a:r>
                <a:r>
                  <a:rPr lang="en-US" sz="2800" smtClean="0">
                    <a:latin typeface="Times New Roman"/>
                    <a:ea typeface="Calibri"/>
                    <a:cs typeface="Times New Roman"/>
                  </a:rPr>
                  <a:t> lần </a:t>
                </a:r>
                <a:r>
                  <a:rPr lang="en-US" sz="2800">
                    <a:latin typeface="Times New Roman"/>
                    <a:ea typeface="Calibri"/>
                    <a:cs typeface="Times New Roman"/>
                  </a:rPr>
                  <a:t>lượt là trung điểm của các cạnh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𝐴𝐶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, 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𝐶𝐵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, 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𝐵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effectLst/>
                    <a:latin typeface="Times New Roman"/>
                    <a:ea typeface="Calibri"/>
                    <a:cs typeface="Times New Roman"/>
                  </a:rPr>
                  <a:t>  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</m:oMath>
                </a14:m>
                <a:endParaRPr lang="en-US" sz="2800" smtClean="0">
                  <a:ea typeface="Calibri"/>
                  <a:cs typeface="Times New Roman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fr-FR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𝑃𝑄</m:t>
                            </m:r>
                            <m:r>
                              <a:rPr lang="fr-FR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𝑀𝑁</m:t>
                            </m:r>
                            <m:r>
                              <a:rPr lang="fr-FR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fr-FR" sz="28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28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𝐴𝐵</m:t>
                            </m:r>
                          </m:e>
                          <m:e>
                            <m:r>
                              <a:rPr lang="fr-FR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𝑃𝑄</m:t>
                            </m:r>
                            <m:r>
                              <a:rPr lang="fr-FR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//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𝐴𝐵</m:t>
                            </m:r>
                            <m:r>
                              <a:rPr lang="fr-FR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//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𝑀𝑁</m:t>
                            </m:r>
                          </m:e>
                        </m:eqArr>
                      </m:e>
                    </m:d>
                    <m:r>
                      <a:rPr lang="fr-FR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⇒</m:t>
                    </m:r>
                  </m:oMath>
                </a14:m>
                <a:r>
                  <a:rPr lang="fr-FR" sz="280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𝑀𝑁𝑃𝑄</m:t>
                    </m:r>
                  </m:oMath>
                </a14:m>
                <a:r>
                  <a:rPr lang="fr-FR" sz="2800">
                    <a:effectLst/>
                    <a:latin typeface="Times New Roman"/>
                    <a:ea typeface="Calibri"/>
                    <a:cs typeface="Times New Roman"/>
                  </a:rPr>
                  <a:t> là hình bình hành.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9362" y="3038711"/>
                <a:ext cx="8501920" cy="2392450"/>
              </a:xfrm>
              <a:prstGeom prst="rect">
                <a:avLst/>
              </a:prstGeom>
              <a:blipFill rotWithShape="1">
                <a:blip r:embed="rId4"/>
                <a:stretch>
                  <a:fillRect t="-1527" r="-1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11090" y="5307682"/>
                <a:ext cx="8951023" cy="1516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2800">
                    <a:latin typeface="Times New Roman"/>
                    <a:ea typeface="Calibri"/>
                    <a:cs typeface="Times New Roman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𝐻</m:t>
                    </m:r>
                  </m:oMath>
                </a14:m>
                <a:r>
                  <a:rPr lang="fr-FR" sz="2800">
                    <a:effectLst/>
                    <a:latin typeface="Times New Roman"/>
                    <a:ea typeface="Calibri"/>
                    <a:cs typeface="Times New Roman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</m:t>
                    </m:r>
                  </m:oMath>
                </a14:m>
                <a:r>
                  <a:rPr lang="fr-FR" sz="2800">
                    <a:effectLst/>
                    <a:latin typeface="Times New Roman"/>
                    <a:ea typeface="Calibri"/>
                    <a:cs typeface="Times New Roman"/>
                  </a:rPr>
                  <a:t>. </a:t>
                </a:r>
                <a:endParaRPr lang="fr-FR" sz="2800" smtClean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2800" smtClean="0">
                    <a:effectLst/>
                    <a:latin typeface="Times New Roman"/>
                    <a:ea typeface="Calibri"/>
                    <a:cs typeface="Times New Roman"/>
                  </a:rPr>
                  <a:t>Vì </a:t>
                </a:r>
                <a:r>
                  <a:rPr lang="fr-FR" sz="2800">
                    <a:effectLst/>
                    <a:latin typeface="Times New Roman"/>
                    <a:ea typeface="Calibri"/>
                    <a:cs typeface="Times New Roman"/>
                  </a:rPr>
                  <a:t>hai tam giác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fr-FR" sz="2800">
                    <a:effectLst/>
                    <a:latin typeface="Times New Roman"/>
                    <a:ea typeface="Calibri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𝐶</m:t>
                        </m:r>
                      </m:e>
                      <m:sup>
                        <m:r>
                          <a:rPr lang="fr-FR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2800">
                    <a:effectLst/>
                    <a:latin typeface="Times New Roman"/>
                    <a:ea typeface="Calibri"/>
                    <a:cs typeface="Times New Roman"/>
                  </a:rPr>
                  <a:t> đều nên</a:t>
                </a:r>
                <a:r>
                  <a:rPr lang="fr-FR" sz="2800" smtClean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fr-FR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𝐶𝐻</m:t>
                            </m:r>
                            <m:r>
                              <a:rPr lang="fr-FR" sz="2800" i="1">
                                <a:effectLst/>
                                <a:latin typeface="Cambria Math"/>
                                <a:ea typeface="Calibri"/>
                                <a:cs typeface="Cambria Math"/>
                              </a:rPr>
                              <m:t>⊥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𝐴𝐵</m:t>
                            </m:r>
                          </m:e>
                          <m:e>
                            <m:r>
                              <a:rPr lang="fr-FR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fr-FR" sz="28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𝐻</m:t>
                            </m:r>
                            <m:r>
                              <a:rPr lang="fr-FR" sz="2800" i="1">
                                <a:effectLst/>
                                <a:latin typeface="Cambria Math"/>
                                <a:ea typeface="Calibri"/>
                                <a:cs typeface="Cambria Math"/>
                              </a:rPr>
                              <m:t>⊥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𝐴𝐵</m:t>
                            </m:r>
                          </m:e>
                        </m:eqArr>
                      </m:e>
                    </m:d>
                    <m:r>
                      <a:rPr lang="fr-FR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90" y="5307682"/>
                <a:ext cx="8951023" cy="1516697"/>
              </a:xfrm>
              <a:prstGeom prst="rect">
                <a:avLst/>
              </a:prstGeom>
              <a:blipFill rotWithShape="1">
                <a:blip r:embed="rId5"/>
                <a:stretch>
                  <a:fillRect t="-2419" b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lowchart: Connector 8"/>
          <p:cNvSpPr/>
          <p:nvPr/>
        </p:nvSpPr>
        <p:spPr>
          <a:xfrm>
            <a:off x="4016258" y="1698542"/>
            <a:ext cx="430364" cy="48056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4" tIns="60952" rIns="121904" bIns="60952" rtlCol="0" anchor="ctr"/>
          <a:lstStyle/>
          <a:p>
            <a:pPr algn="ctr"/>
            <a:endParaRPr lang="vi-VN" sz="320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0" name="Isosceles Triangle 9">
            <a:hlinkClick r:id="rId6" action="ppaction://hlinksldjump"/>
          </p:cNvPr>
          <p:cNvSpPr/>
          <p:nvPr/>
        </p:nvSpPr>
        <p:spPr>
          <a:xfrm rot="16200000">
            <a:off x="10795909" y="596217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hlinkClick r:id="rId7" action="ppaction://hlinksldjump"/>
          </p:cNvPr>
          <p:cNvSpPr/>
          <p:nvPr/>
        </p:nvSpPr>
        <p:spPr>
          <a:xfrm rot="5400000">
            <a:off x="11292861" y="596880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7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509694"/>
              </p:ext>
            </p:extLst>
          </p:nvPr>
        </p:nvGraphicFramePr>
        <p:xfrm>
          <a:off x="0" y="2600165"/>
          <a:ext cx="12192000" cy="48875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/>
              </a:tblGrid>
              <a:tr h="4887539">
                <a:tc>
                  <a:txBody>
                    <a:bodyPr/>
                    <a:lstStyle/>
                    <a:p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11091" y="2569482"/>
            <a:ext cx="975576" cy="615547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914354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6420" y="122830"/>
                <a:ext cx="11518075" cy="2177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  <a:buClr>
                    <a:srgbClr val="0000FF"/>
                  </a:buClr>
                </a:pPr>
                <a:r>
                  <a:rPr lang="en-US" sz="2800" b="1" smtClean="0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rPr>
                  <a:t>Câu 3:</a:t>
                </a:r>
                <a:r>
                  <a:rPr lang="en-US" sz="2800" smtClean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vi-VN" sz="2800" smtClean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Trong </a:t>
                </a:r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không gian cho hai tam giác đều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𝐴𝐵𝐶</m:t>
                    </m:r>
                  </m:oMath>
                </a14:m>
                <a:r>
                  <a:rPr lang="en-US" sz="2800" smtClean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và 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𝐴𝐵𝐶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′</m:t>
                    </m:r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có chung cạnh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𝐴𝐵</m:t>
                    </m:r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và nằm trong hai mặt phẳng khác nhau. Gọi 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𝑀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𝑁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𝑃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𝑄</m:t>
                    </m:r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lần lượt là trung điểm của các cạnh 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𝐴𝐶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𝐶𝐵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𝐵𝐶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′</m:t>
                    </m:r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𝐶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′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. Tứ giác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𝑀𝑁𝑃𝑄</m:t>
                    </m:r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là hình gì?</a:t>
                </a:r>
                <a:endParaRPr lang="en-US" sz="2800">
                  <a:solidFill>
                    <a:prstClr val="black"/>
                  </a:solidFill>
                  <a:ea typeface="Calibri"/>
                  <a:cs typeface="Times New Roman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2800" b="1">
                    <a:solidFill>
                      <a:srgbClr val="0000FF"/>
                    </a:solidFill>
                    <a:latin typeface="Times New Roman"/>
                    <a:ea typeface="Calibri"/>
                    <a:cs typeface="Times New Roman"/>
                  </a:rPr>
                  <a:t>A</a:t>
                </a:r>
                <a:r>
                  <a:rPr lang="vi-VN" sz="2800" b="1">
                    <a:solidFill>
                      <a:srgbClr val="000080"/>
                    </a:solidFill>
                    <a:latin typeface="Times New Roman"/>
                    <a:ea typeface="Calibri"/>
                    <a:cs typeface="Times New Roman"/>
                  </a:rPr>
                  <a:t>. </a:t>
                </a:r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Hình bình hành.	</a:t>
                </a:r>
                <a:r>
                  <a:rPr lang="vi-VN" sz="2800" b="1">
                    <a:solidFill>
                      <a:srgbClr val="0000FF"/>
                    </a:solidFill>
                    <a:latin typeface="Times New Roman"/>
                    <a:ea typeface="Calibri"/>
                    <a:cs typeface="Times New Roman"/>
                  </a:rPr>
                  <a:t>B</a:t>
                </a:r>
                <a:r>
                  <a:rPr lang="vi-VN" sz="2800" b="1">
                    <a:solidFill>
                      <a:srgbClr val="000080"/>
                    </a:solidFill>
                    <a:latin typeface="Times New Roman"/>
                    <a:ea typeface="Calibri"/>
                    <a:cs typeface="Times New Roman"/>
                  </a:rPr>
                  <a:t>. </a:t>
                </a:r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Hình chữ </a:t>
                </a:r>
                <a:r>
                  <a:rPr lang="vi-VN" sz="2800" smtClean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nhật.</a:t>
                </a:r>
                <a:r>
                  <a:rPr lang="en-US" sz="2800" smtClean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    </a:t>
                </a:r>
                <a:r>
                  <a:rPr lang="en-US" sz="2800" b="1" smtClean="0">
                    <a:solidFill>
                      <a:srgbClr val="0000FF"/>
                    </a:solidFill>
                    <a:latin typeface="Times New Roman"/>
                    <a:ea typeface="Calibri"/>
                    <a:cs typeface="Times New Roman"/>
                  </a:rPr>
                  <a:t>C</a:t>
                </a:r>
                <a:r>
                  <a:rPr lang="en-US" sz="2800" b="1">
                    <a:solidFill>
                      <a:srgbClr val="000080"/>
                    </a:solidFill>
                    <a:latin typeface="Times New Roman"/>
                    <a:ea typeface="Calibri"/>
                    <a:cs typeface="Times New Roman"/>
                  </a:rPr>
                  <a:t>. </a:t>
                </a:r>
                <a:r>
                  <a:rPr lang="en-US" sz="280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Hình </a:t>
                </a:r>
                <a:r>
                  <a:rPr lang="en-US" sz="2800" smtClean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vuông.    </a:t>
                </a:r>
                <a:r>
                  <a:rPr lang="en-US" sz="2800" b="1" smtClean="0">
                    <a:solidFill>
                      <a:srgbClr val="0000FF"/>
                    </a:solidFill>
                    <a:latin typeface="Times New Roman"/>
                    <a:ea typeface="Calibri"/>
                    <a:cs typeface="Times New Roman"/>
                  </a:rPr>
                  <a:t>D</a:t>
                </a:r>
                <a:r>
                  <a:rPr lang="en-US" sz="2800" b="1">
                    <a:solidFill>
                      <a:srgbClr val="0000FF"/>
                    </a:solidFill>
                    <a:latin typeface="Times New Roman"/>
                    <a:ea typeface="Calibri"/>
                    <a:cs typeface="Times New Roman"/>
                  </a:rPr>
                  <a:t>.</a:t>
                </a:r>
                <a:r>
                  <a:rPr lang="en-US" sz="2800" b="1">
                    <a:solidFill>
                      <a:srgbClr val="00008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80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Hình thang.</a:t>
                </a:r>
                <a:endParaRPr lang="en-US" sz="2800">
                  <a:solidFill>
                    <a:prstClr val="black"/>
                  </a:solidFill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20" y="122830"/>
                <a:ext cx="11518075" cy="2177006"/>
              </a:xfrm>
              <a:prstGeom prst="rect">
                <a:avLst/>
              </a:prstGeom>
              <a:blipFill rotWithShape="1">
                <a:blip r:embed="rId2"/>
                <a:stretch>
                  <a:fillRect l="-1059" t="-1681" r="-318" b="-5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718" y="2530211"/>
            <a:ext cx="3780282" cy="39992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199198" y="2992668"/>
            <a:ext cx="302789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6420" y="3171181"/>
                <a:ext cx="7670041" cy="587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>
                    <a:latin typeface="Times New Roman"/>
                    <a:ea typeface="Calibri"/>
                    <a:cs typeface="Times New Roman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𝐶𝐻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>
                    <a:effectLst/>
                    <a:latin typeface="Times New Roman"/>
                    <a:ea typeface="Calibri"/>
                    <a:cs typeface="Times New Roman"/>
                  </a:rPr>
                  <a:t>. </a:t>
                </a:r>
                <a:r>
                  <a:rPr lang="fr-FR" sz="2800">
                    <a:effectLst/>
                    <a:latin typeface="Times New Roman"/>
                    <a:ea typeface="Calibri"/>
                    <a:cs typeface="Times New Roman"/>
                  </a:rPr>
                  <a:t>Do đó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</m:t>
                    </m:r>
                    <m:r>
                      <a:rPr lang="fr-FR" sz="2800" i="1">
                        <a:effectLst/>
                        <a:latin typeface="Cambria Math"/>
                        <a:ea typeface="Calibri"/>
                        <a:cs typeface="Cambria Math"/>
                      </a:rPr>
                      <m:t>⊥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𝐶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𝐶</m:t>
                        </m:r>
                      </m:e>
                      <m:sup>
                        <m:r>
                          <a:rPr lang="fr-FR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2800"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20" y="3171181"/>
                <a:ext cx="7670041" cy="587853"/>
              </a:xfrm>
              <a:prstGeom prst="rect">
                <a:avLst/>
              </a:prstGeom>
              <a:blipFill rotWithShape="1">
                <a:blip r:embed="rId4"/>
                <a:stretch>
                  <a:fillRect t="-6186" b="-2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87500" y="3704441"/>
                <a:ext cx="7370425" cy="1495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2800">
                    <a:latin typeface="Times New Roman"/>
                    <a:ea typeface="Calibri"/>
                    <a:cs typeface="Times New Roman"/>
                  </a:rPr>
                  <a:t>Ta có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fr-FR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𝑃𝑄</m:t>
                            </m:r>
                            <m:r>
                              <a:rPr lang="fr-FR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vi-VN" sz="2800" b="1" i="1">
                                <a:effectLst/>
                                <a:latin typeface="Cambria Math"/>
                                <a:ea typeface="Arial"/>
                                <a:cs typeface="Times New Roman"/>
                              </a:rPr>
                              <m:t>//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Arial"/>
                                <a:cs typeface="Times New Roman"/>
                              </a:rPr>
                              <m:t>𝐴𝐵</m:t>
                            </m:r>
                            <m:r>
                              <a:rPr lang="vi-VN" sz="2800" b="1" i="1">
                                <a:effectLst/>
                                <a:latin typeface="Cambria Math"/>
                                <a:ea typeface="Arial"/>
                                <a:cs typeface="Times New Roman"/>
                              </a:rPr>
                              <m:t>  </m:t>
                            </m:r>
                          </m:e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𝑃𝑁</m:t>
                            </m:r>
                            <m:r>
                              <a:rPr lang="vi-VN" sz="2800" b="1" i="1">
                                <a:effectLst/>
                                <a:latin typeface="Cambria Math"/>
                                <a:ea typeface="Arial"/>
                                <a:cs typeface="Times New Roman"/>
                              </a:rPr>
                              <m:t>//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Arial"/>
                                <a:cs typeface="Times New Roman"/>
                              </a:rPr>
                              <m:t>𝐶</m:t>
                            </m:r>
                            <m:sSup>
                              <m:sSupPr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fr-FR" sz="28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fr-FR" sz="2800" i="1">
                                <a:effectLst/>
                                <a:latin typeface="Cambria Math"/>
                                <a:ea typeface="Calibri"/>
                                <a:cs typeface="Cambria Math"/>
                              </a:rPr>
                              <m:t>𝐴𝐵</m:t>
                            </m:r>
                            <m:r>
                              <a:rPr lang="fr-FR" sz="2800" i="1">
                                <a:effectLst/>
                                <a:latin typeface="Cambria Math"/>
                                <a:ea typeface="Calibri"/>
                                <a:cs typeface="Cambria Math"/>
                              </a:rPr>
                              <m:t>⊥</m:t>
                            </m:r>
                            <m:sSup>
                              <m:sSupPr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𝐶𝐶</m:t>
                                </m:r>
                              </m:e>
                              <m:sup>
                                <m:r>
                                  <a:rPr lang="fr-FR" sz="28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′</m:t>
                                </m:r>
                              </m:sup>
                            </m:sSup>
                          </m:e>
                        </m:eqArr>
                      </m:e>
                    </m:d>
                    <m:r>
                      <a:rPr lang="fr-FR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⇒</m:t>
                    </m:r>
                    <m:r>
                      <a:rPr lang="fr-FR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𝑃𝑄</m:t>
                    </m:r>
                    <m:r>
                      <a:rPr lang="fr-FR" sz="2800" i="1">
                        <a:effectLst/>
                        <a:latin typeface="Cambria Math"/>
                        <a:ea typeface="Calibri"/>
                        <a:cs typeface="Cambria Math"/>
                      </a:rPr>
                      <m:t>⊥</m:t>
                    </m:r>
                    <m:r>
                      <a:rPr lang="fr-FR" sz="2800" i="1">
                        <a:effectLst/>
                        <a:latin typeface="Cambria Math"/>
                        <a:ea typeface="Calibri"/>
                        <a:cs typeface="Cambria Math"/>
                      </a:rPr>
                      <m:t>𝑃𝑁</m:t>
                    </m:r>
                  </m:oMath>
                </a14:m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00" y="3704441"/>
                <a:ext cx="7370425" cy="14957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7649" y="5424484"/>
                <a:ext cx="7467582" cy="587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2800" smtClean="0">
                    <a:latin typeface="Times New Roman"/>
                    <a:ea typeface="Calibri"/>
                    <a:cs typeface="Times New Roman"/>
                  </a:rPr>
                  <a:t>Vậy tứ giác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𝑀𝑁𝑃𝑄</m:t>
                    </m:r>
                    <m:r>
                      <a:rPr lang="en-US" sz="2800" b="0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fr-FR" sz="2800">
                    <a:effectLst/>
                    <a:latin typeface="Times New Roman"/>
                    <a:ea typeface="Calibri"/>
                    <a:cs typeface="Times New Roman"/>
                  </a:rPr>
                  <a:t>là hình chữ nhật.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49" y="5424484"/>
                <a:ext cx="7467582" cy="587853"/>
              </a:xfrm>
              <a:prstGeom prst="rect">
                <a:avLst/>
              </a:prstGeom>
              <a:blipFill rotWithShape="1">
                <a:blip r:embed="rId6"/>
                <a:stretch>
                  <a:fillRect t="-6250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owchart: Connector 11"/>
          <p:cNvSpPr/>
          <p:nvPr/>
        </p:nvSpPr>
        <p:spPr>
          <a:xfrm>
            <a:off x="4016258" y="1698542"/>
            <a:ext cx="430364" cy="48056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4" tIns="60952" rIns="121904" bIns="60952" rtlCol="0" anchor="ctr"/>
          <a:lstStyle/>
          <a:p>
            <a:pPr algn="ctr"/>
            <a:endParaRPr lang="vi-VN" sz="320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1" name="Isosceles Triangle 10">
            <a:hlinkClick r:id="rId7" action="ppaction://hlinksldjump"/>
          </p:cNvPr>
          <p:cNvSpPr/>
          <p:nvPr/>
        </p:nvSpPr>
        <p:spPr>
          <a:xfrm rot="16200000">
            <a:off x="10795909" y="596217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hlinkClick r:id="rId8" action="ppaction://hlinksldjump"/>
          </p:cNvPr>
          <p:cNvSpPr/>
          <p:nvPr/>
        </p:nvSpPr>
        <p:spPr>
          <a:xfrm rot="5400000">
            <a:off x="11292861" y="596880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8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285883"/>
              </p:ext>
            </p:extLst>
          </p:nvPr>
        </p:nvGraphicFramePr>
        <p:xfrm>
          <a:off x="0" y="2361062"/>
          <a:ext cx="12192000" cy="50103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/>
              </a:tblGrid>
              <a:tr h="5010369">
                <a:tc>
                  <a:txBody>
                    <a:bodyPr/>
                    <a:lstStyle/>
                    <a:p>
                      <a:endParaRPr lang="vi-VN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" y="2384539"/>
            <a:ext cx="975576" cy="615547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914354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" y="25977"/>
                <a:ext cx="12058155" cy="2484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800"/>
                  </a:spcAft>
                  <a:buClr>
                    <a:srgbClr val="0000FF"/>
                  </a:buClr>
                </a:pPr>
                <a:r>
                  <a:rPr lang="en-US" sz="2800" b="1" spc="-40">
                    <a:solidFill>
                      <a:srgbClr val="FF0000"/>
                    </a:solidFill>
                    <a:latin typeface="Times New Roman"/>
                    <a:ea typeface="Arial"/>
                  </a:rPr>
                  <a:t>Câu 4: </a:t>
                </a:r>
                <a:r>
                  <a:rPr lang="vi-VN" sz="2800" smtClean="0">
                    <a:latin typeface="Times New Roman"/>
                    <a:ea typeface="Calibri"/>
                    <a:cs typeface="Times New Roman"/>
                  </a:rPr>
                  <a:t>Cho </a:t>
                </a:r>
                <a:r>
                  <a:rPr lang="vi-VN" sz="2800">
                    <a:latin typeface="Times New Roman"/>
                    <a:ea typeface="Calibri"/>
                    <a:cs typeface="Times New Roman"/>
                  </a:rPr>
                  <a:t>hình chóp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𝑆𝐴𝐵𝐶𝐷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Calibri"/>
                    <a:cs typeface="Times New Roman"/>
                  </a:rPr>
                  <a:t> có đáy là hình vuông cạnh a,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  <m:r>
                      <a:rPr lang="vi-VN" sz="2800" i="1">
                        <a:effectLst/>
                        <a:latin typeface="Cambria Math"/>
                        <a:ea typeface="Calibri"/>
                        <a:cs typeface="Cambria Math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vi-VN" sz="2800">
                    <a:effectLst/>
                    <a:latin typeface="Times New Roman"/>
                    <a:ea typeface="Calibri"/>
                    <a:cs typeface="Times New Roman"/>
                  </a:rPr>
                  <a:t>. Gọi M, N là các điểm thuộc BC và CD sao cho BM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num>
                      <m:den>
                        <m:r>
                          <a:rPr lang="vi-VN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800">
                    <a:effectLst/>
                    <a:latin typeface="Times New Roman"/>
                    <a:ea typeface="Calibri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𝐷𝑁</m:t>
                    </m:r>
                    <m:r>
                      <a:rPr lang="vi-VN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  <m:r>
                          <a:rPr lang="vi-VN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num>
                      <m:den>
                        <m:r>
                          <a:rPr lang="vi-VN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800">
                    <a:effectLst/>
                    <a:latin typeface="Times New Roman"/>
                    <a:ea typeface="Calibri"/>
                    <a:cs typeface="Times New Roman"/>
                  </a:rPr>
                  <a:t>. Chọn khẳng định đúng</a:t>
                </a:r>
                <a:r>
                  <a:rPr lang="vi-VN" sz="2800" smtClean="0"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  <a:endParaRPr lang="en-US" sz="2800" smtClean="0">
                  <a:ea typeface="Calibri"/>
                  <a:cs typeface="Times New Roman"/>
                </a:endParaRPr>
              </a:p>
              <a:p>
                <a:pPr lvl="0">
                  <a:lnSpc>
                    <a:spcPct val="115000"/>
                  </a:lnSpc>
                  <a:spcAft>
                    <a:spcPts val="800"/>
                  </a:spcAft>
                  <a:buClr>
                    <a:srgbClr val="0000FF"/>
                  </a:buClr>
                </a:pPr>
                <a:r>
                  <a:rPr lang="en-US" sz="280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800" smtClean="0">
                    <a:effectLst/>
                    <a:latin typeface="Times New Roman"/>
                    <a:ea typeface="Calibri"/>
                    <a:cs typeface="Times New Roman"/>
                  </a:rPr>
                  <a:t>                         </a:t>
                </a:r>
                <a:r>
                  <a:rPr lang="en-US" sz="2800" smtClean="0">
                    <a:solidFill>
                      <a:srgbClr val="0000FF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A.</a:t>
                </a:r>
                <a:r>
                  <a:rPr lang="en-US" sz="2800" smtClean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vi-VN" sz="2800" smtClean="0">
                    <a:effectLst/>
                    <a:latin typeface="Times New Roman"/>
                    <a:ea typeface="Calibri"/>
                    <a:cs typeface="Times New Roman"/>
                  </a:rPr>
                  <a:t>(SBC</a:t>
                </a:r>
                <a:r>
                  <a:rPr lang="vi-VN" sz="2800">
                    <a:effectLst/>
                    <a:latin typeface="Times New Roman"/>
                    <a:ea typeface="Calibri"/>
                    <a:cs typeface="Times New Roman"/>
                  </a:rPr>
                  <a:t>)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⊥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Calibri"/>
                    <a:cs typeface="Times New Roman"/>
                  </a:rPr>
                  <a:t> (SCD).	</a:t>
                </a:r>
                <a:r>
                  <a:rPr lang="en-US" sz="2800">
                    <a:effectLst/>
                    <a:latin typeface="Times New Roman"/>
                    <a:ea typeface="Calibri"/>
                    <a:cs typeface="Times New Roman"/>
                  </a:rPr>
                  <a:t>      </a:t>
                </a:r>
                <a:r>
                  <a:rPr lang="en-US" sz="2800" smtClean="0">
                    <a:effectLst/>
                    <a:latin typeface="Times New Roman"/>
                    <a:ea typeface="Calibri"/>
                    <a:cs typeface="Times New Roman"/>
                  </a:rPr>
                  <a:t>     </a:t>
                </a:r>
                <a:r>
                  <a:rPr lang="vi-VN" sz="2800" smtClean="0">
                    <a:solidFill>
                      <a:srgbClr val="0000FF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B</a:t>
                </a:r>
                <a:r>
                  <a:rPr lang="vi-VN" sz="2800">
                    <a:solidFill>
                      <a:srgbClr val="0000FF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  <a:r>
                  <a:rPr lang="vi-VN" sz="2800">
                    <a:effectLst/>
                    <a:latin typeface="Times New Roman"/>
                    <a:ea typeface="Calibri"/>
                    <a:cs typeface="Times New Roman"/>
                  </a:rPr>
                  <a:t> (SAM)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Calibri"/>
                        <a:cs typeface="Cambria Math"/>
                      </a:rPr>
                      <m:t>⊥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Calibri"/>
                    <a:cs typeface="Times New Roman"/>
                  </a:rPr>
                  <a:t> (SBC). </a:t>
                </a:r>
                <a:r>
                  <a:rPr lang="en-US" sz="2800">
                    <a:effectLst/>
                    <a:latin typeface="Times New Roman"/>
                    <a:ea typeface="Calibri"/>
                    <a:cs typeface="Times New Roman"/>
                  </a:rPr>
                  <a:t>	</a:t>
                </a:r>
                <a:endParaRPr lang="en-US" sz="2800" smtClean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en-US" sz="2800" smtClean="0">
                    <a:effectLst/>
                    <a:latin typeface="Times New Roman"/>
                    <a:ea typeface="Calibri"/>
                    <a:cs typeface="Times New Roman"/>
                  </a:rPr>
                  <a:t>                         </a:t>
                </a:r>
                <a:r>
                  <a:rPr lang="vi-VN" sz="2800" smtClean="0">
                    <a:solidFill>
                      <a:srgbClr val="0000FF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C</a:t>
                </a:r>
                <a:r>
                  <a:rPr lang="vi-VN" sz="2800">
                    <a:solidFill>
                      <a:srgbClr val="0000FF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  <a:r>
                  <a:rPr lang="vi-VN" sz="2800">
                    <a:effectLst/>
                    <a:latin typeface="Times New Roman"/>
                    <a:ea typeface="Calibri"/>
                    <a:cs typeface="Times New Roman"/>
                  </a:rPr>
                  <a:t> (SAN)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⊥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Calibri"/>
                    <a:cs typeface="Times New Roman"/>
                  </a:rPr>
                  <a:t> (SCD</a:t>
                </a:r>
                <a:r>
                  <a:rPr lang="vi-VN" sz="2800" smtClean="0">
                    <a:effectLst/>
                    <a:latin typeface="Times New Roman"/>
                    <a:ea typeface="Calibri"/>
                    <a:cs typeface="Times New Roman"/>
                  </a:rPr>
                  <a:t>).		</a:t>
                </a:r>
                <a:r>
                  <a:rPr lang="en-US" sz="2800" smtClean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vi-VN" sz="2800" smtClean="0">
                    <a:solidFill>
                      <a:srgbClr val="0000FF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D</a:t>
                </a:r>
                <a:r>
                  <a:rPr lang="vi-VN" sz="2800">
                    <a:effectLst/>
                    <a:latin typeface="Times New Roman"/>
                    <a:ea typeface="Calibri"/>
                    <a:cs typeface="Times New Roman"/>
                  </a:rPr>
                  <a:t>. (SAM)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Calibri"/>
                        <a:cs typeface="Cambria Math"/>
                      </a:rPr>
                      <m:t>⊥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Calibri"/>
                    <a:cs typeface="Times New Roman"/>
                  </a:rPr>
                  <a:t>(SMN).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" y="25977"/>
                <a:ext cx="12058155" cy="2484719"/>
              </a:xfrm>
              <a:prstGeom prst="rect">
                <a:avLst/>
              </a:prstGeom>
              <a:blipFill rotWithShape="1">
                <a:blip r:embed="rId2"/>
                <a:stretch>
                  <a:fillRect l="-1011" t="-1471" r="-1213"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513" y="2510696"/>
            <a:ext cx="3547657" cy="32265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27889" y="2943311"/>
            <a:ext cx="907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Pitago cho các tam giác vuông ABM, CMN, ADN . </a:t>
            </a:r>
            <a:r>
              <a:rPr lang="fr-FR" sz="2800"/>
              <a:t>Ta có:</a:t>
            </a: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7889" y="3466531"/>
                <a:ext cx="10230762" cy="2103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fr-FR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4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fr-FR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𝐵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fr-FR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400" i="1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fr-FR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4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num>
                                      <m:den>
                                        <m:r>
                                          <a:rPr lang="fr-FR" sz="2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fr-FR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4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sz="2400" i="1">
                                    <a:latin typeface="Cambria Math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fr-FR" sz="2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fr-FR" sz="2400" i="1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  <m:e>
                            <m:r>
                              <a:rPr lang="en-US" sz="2400" i="1">
                                <a:latin typeface="Cambria Math"/>
                              </a:rPr>
                              <m:t>𝑀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fr-FR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4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𝐶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fr-FR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𝐶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fr-FR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400" i="1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num>
                                      <m:den>
                                        <m:r>
                                          <a:rPr lang="fr-FR" sz="2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fr-FR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4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num>
                                      <m:den>
                                        <m:r>
                                          <a:rPr lang="fr-FR" sz="2400" i="1">
                                            <a:latin typeface="Cambria Math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fr-FR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4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sz="2400" i="1">
                                    <a:latin typeface="Cambria Math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fr-FR" sz="2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fr-FR" sz="2400" i="1">
                                    <a:latin typeface="Cambria Math"/>
                                  </a:rPr>
                                  <m:t>16</m:t>
                                </m:r>
                              </m:den>
                            </m:f>
                          </m:e>
                          <m:e>
                            <m:r>
                              <a:rPr lang="en-US" sz="2400" i="1">
                                <a:latin typeface="Cambria Math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fr-FR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4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fr-FR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fr-FR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400" i="1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fr-FR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4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sz="2400" i="1">
                                            <a:latin typeface="Cambria Math"/>
                                          </a:rPr>
                                          <m:t>3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num>
                                      <m:den>
                                        <m:r>
                                          <a:rPr lang="fr-FR" sz="2400" i="1">
                                            <a:latin typeface="Cambria Math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fr-FR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4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sz="2400" i="1">
                                    <a:latin typeface="Cambria Math"/>
                                  </a:rPr>
                                  <m:t>25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fr-FR" sz="2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fr-FR" sz="2400" i="1">
                                    <a:latin typeface="Cambria Math"/>
                                  </a:rPr>
                                  <m:t>16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fr-FR" sz="2400" i="1">
                        <a:latin typeface="Cambria Math"/>
                      </a:rPr>
                      <m:t>⇒</m:t>
                    </m:r>
                    <m:r>
                      <a:rPr lang="en-US" sz="2400" i="1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fr-FR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𝑀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fr-FR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fr-FR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fr-FR" sz="2400"/>
                  <a:t>. </a:t>
                </a:r>
                <a:endParaRPr lang="en-US" sz="240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89" y="3466531"/>
                <a:ext cx="10230762" cy="21037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7889" y="5737234"/>
                <a:ext cx="9652496" cy="1083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fr-FR" sz="2800">
                    <a:latin typeface="Times New Roman"/>
                    <a:ea typeface="Calibri"/>
                    <a:cs typeface="Times New Roman"/>
                  </a:rPr>
                  <a:t>Theo định lý đảo Pitago thì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𝛥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𝐴𝑀𝑁</m:t>
                    </m:r>
                  </m:oMath>
                </a14:m>
                <a:r>
                  <a:rPr lang="fr-FR" sz="2800">
                    <a:effectLst/>
                    <a:latin typeface="Times New Roman"/>
                    <a:ea typeface="Calibri"/>
                    <a:cs typeface="Times New Roman"/>
                  </a:rPr>
                  <a:t>  vuông tại M. </a:t>
                </a:r>
                <a:endParaRPr lang="en-US" sz="2800"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en-US" sz="2800">
                    <a:effectLst/>
                    <a:latin typeface="Times New Roman"/>
                    <a:ea typeface="Calibri"/>
                    <a:cs typeface="Times New Roman"/>
                  </a:rPr>
                  <a:t>Suy ra MN </a:t>
                </a:r>
                <a:r>
                  <a:rPr lang="en-US" sz="2800">
                    <a:effectLst/>
                    <a:latin typeface="Times New Roman"/>
                    <a:ea typeface="Calibri"/>
                    <a:cs typeface="Times New Roman"/>
                    <a:sym typeface="Symbol"/>
                  </a:rPr>
                  <a:t></a:t>
                </a:r>
                <a:r>
                  <a:rPr lang="en-US" sz="2800">
                    <a:effectLst/>
                    <a:latin typeface="Times New Roman"/>
                    <a:ea typeface="Calibri"/>
                    <a:cs typeface="Times New Roman"/>
                  </a:rPr>
                  <a:t> AM.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89" y="5737234"/>
                <a:ext cx="9652496" cy="1083374"/>
              </a:xfrm>
              <a:prstGeom prst="rect">
                <a:avLst/>
              </a:prstGeom>
              <a:blipFill rotWithShape="1">
                <a:blip r:embed="rId5"/>
                <a:stretch>
                  <a:fillRect l="-1327" t="-3371" b="-1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lowchart: Connector 10"/>
          <p:cNvSpPr/>
          <p:nvPr/>
        </p:nvSpPr>
        <p:spPr>
          <a:xfrm>
            <a:off x="6482589" y="1903979"/>
            <a:ext cx="430364" cy="48056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4" tIns="60952" rIns="121904" bIns="60952" rtlCol="0" anchor="ctr"/>
          <a:lstStyle/>
          <a:p>
            <a:pPr algn="ctr"/>
            <a:endParaRPr lang="vi-VN" sz="320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2" name="Isosceles Triangle 11">
            <a:hlinkClick r:id="rId6" action="ppaction://hlinksldjump"/>
          </p:cNvPr>
          <p:cNvSpPr/>
          <p:nvPr/>
        </p:nvSpPr>
        <p:spPr>
          <a:xfrm rot="16200000">
            <a:off x="10795909" y="596217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hlinkClick r:id="rId7" action="ppaction://hlinksldjump"/>
          </p:cNvPr>
          <p:cNvSpPr/>
          <p:nvPr/>
        </p:nvSpPr>
        <p:spPr>
          <a:xfrm rot="5400000">
            <a:off x="11292861" y="596880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7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" y="25977"/>
                <a:ext cx="12058155" cy="2484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  <a:buClr>
                    <a:srgbClr val="0000FF"/>
                  </a:buClr>
                </a:pPr>
                <a:r>
                  <a:rPr lang="en-US" sz="2800" b="1" spc="-40">
                    <a:solidFill>
                      <a:srgbClr val="FF0000"/>
                    </a:solidFill>
                    <a:latin typeface="Times New Roman"/>
                    <a:ea typeface="Arial"/>
                  </a:rPr>
                  <a:t>Câu 4: </a:t>
                </a:r>
                <a:r>
                  <a:rPr lang="vi-VN" sz="2800" smtClean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Cho </a:t>
                </a:r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hình chóp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𝑆𝐴𝐵𝐶𝐷</m:t>
                    </m:r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có đáy là hình vuông cạnh a,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Cambria Math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. Gọi M, N là các điểm thuộc BC và CD sao cho BM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num>
                      <m:den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𝐷𝑁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num>
                      <m:den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. Chọn khẳng định đúng</a:t>
                </a:r>
                <a:r>
                  <a:rPr lang="vi-VN" sz="2800" smtClean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.</a:t>
                </a:r>
                <a:endParaRPr lang="en-US" sz="2800" smtClean="0">
                  <a:solidFill>
                    <a:prstClr val="black"/>
                  </a:solidFill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  <a:buClr>
                    <a:srgbClr val="0000FF"/>
                  </a:buClr>
                </a:pPr>
                <a:r>
                  <a:rPr lang="en-US" sz="280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800" smtClean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                        </a:t>
                </a:r>
                <a:r>
                  <a:rPr lang="en-US" sz="2800" smtClean="0">
                    <a:solidFill>
                      <a:srgbClr val="0000FF"/>
                    </a:solidFill>
                    <a:latin typeface="Times New Roman"/>
                    <a:ea typeface="Calibri"/>
                    <a:cs typeface="Times New Roman"/>
                  </a:rPr>
                  <a:t>A.</a:t>
                </a:r>
                <a:r>
                  <a:rPr lang="en-US" sz="2800" smtClean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vi-VN" sz="2800" smtClean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(SBC</a:t>
                </a:r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)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⊥</m:t>
                    </m:r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(SCD).	</a:t>
                </a:r>
                <a:r>
                  <a:rPr lang="en-US" sz="280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     </a:t>
                </a:r>
                <a:r>
                  <a:rPr lang="en-US" sz="2800" smtClean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    </a:t>
                </a:r>
                <a:r>
                  <a:rPr lang="vi-VN" sz="2800" smtClean="0">
                    <a:solidFill>
                      <a:srgbClr val="0000FF"/>
                    </a:solidFill>
                    <a:latin typeface="Times New Roman"/>
                    <a:ea typeface="Calibri"/>
                    <a:cs typeface="Times New Roman"/>
                  </a:rPr>
                  <a:t>B</a:t>
                </a:r>
                <a:r>
                  <a:rPr lang="vi-VN" sz="2800">
                    <a:solidFill>
                      <a:srgbClr val="0000FF"/>
                    </a:solidFill>
                    <a:latin typeface="Times New Roman"/>
                    <a:ea typeface="Calibri"/>
                    <a:cs typeface="Times New Roman"/>
                  </a:rPr>
                  <a:t>.</a:t>
                </a:r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(SAM)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Cambria Math"/>
                      </a:rPr>
                      <m:t>⊥</m:t>
                    </m:r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(SBC). </a:t>
                </a:r>
                <a:r>
                  <a:rPr lang="en-US" sz="280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	</a:t>
                </a:r>
                <a:endParaRPr lang="en-US" sz="2800" smtClean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tabLst>
                    <a:tab pos="180340" algn="l"/>
                  </a:tabLst>
                </a:pPr>
                <a:r>
                  <a:rPr lang="en-US" sz="2800" smtClean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                        </a:t>
                </a:r>
                <a:r>
                  <a:rPr lang="vi-VN" sz="2800" smtClean="0">
                    <a:solidFill>
                      <a:srgbClr val="0000FF"/>
                    </a:solidFill>
                    <a:latin typeface="Times New Roman"/>
                    <a:ea typeface="Calibri"/>
                    <a:cs typeface="Times New Roman"/>
                  </a:rPr>
                  <a:t>C</a:t>
                </a:r>
                <a:r>
                  <a:rPr lang="vi-VN" sz="2800">
                    <a:solidFill>
                      <a:srgbClr val="0000FF"/>
                    </a:solidFill>
                    <a:latin typeface="Times New Roman"/>
                    <a:ea typeface="Calibri"/>
                    <a:cs typeface="Times New Roman"/>
                  </a:rPr>
                  <a:t>.</a:t>
                </a:r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(SAN)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⊥</m:t>
                    </m:r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(SCD</a:t>
                </a:r>
                <a:r>
                  <a:rPr lang="vi-VN" sz="2800" smtClean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).		</a:t>
                </a:r>
                <a:r>
                  <a:rPr lang="en-US" sz="2800" smtClean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vi-VN" sz="2800" smtClean="0">
                    <a:solidFill>
                      <a:srgbClr val="0000FF"/>
                    </a:solidFill>
                    <a:latin typeface="Times New Roman"/>
                    <a:ea typeface="Calibri"/>
                    <a:cs typeface="Times New Roman"/>
                  </a:rPr>
                  <a:t>D</a:t>
                </a:r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. (SAM)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Cambria Math"/>
                      </a:rPr>
                      <m:t>⊥</m:t>
                    </m:r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(SMN).</a:t>
                </a:r>
                <a:endParaRPr lang="en-US" sz="2800">
                  <a:solidFill>
                    <a:prstClr val="black"/>
                  </a:solidFill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" y="25977"/>
                <a:ext cx="12058155" cy="2484719"/>
              </a:xfrm>
              <a:prstGeom prst="rect">
                <a:avLst/>
              </a:prstGeom>
              <a:blipFill rotWithShape="1">
                <a:blip r:embed="rId2"/>
                <a:stretch>
                  <a:fillRect l="-1011" t="-1471" r="-1213"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465827"/>
              </p:ext>
            </p:extLst>
          </p:nvPr>
        </p:nvGraphicFramePr>
        <p:xfrm>
          <a:off x="0" y="2510696"/>
          <a:ext cx="12192000" cy="50103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/>
              </a:tblGrid>
              <a:tr h="5010369">
                <a:tc>
                  <a:txBody>
                    <a:bodyPr/>
                    <a:lstStyle/>
                    <a:p>
                      <a:endParaRPr lang="vi-VN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" y="2384539"/>
            <a:ext cx="975576" cy="615547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914354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6482589" y="1903979"/>
            <a:ext cx="430364" cy="48056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4" tIns="60952" rIns="121904" bIns="60952" rtlCol="0" anchor="ctr"/>
          <a:lstStyle/>
          <a:p>
            <a:pPr algn="ctr"/>
            <a:endParaRPr lang="vi-VN" sz="320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513" y="2510696"/>
            <a:ext cx="3547657" cy="322653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15636" y="3000086"/>
                <a:ext cx="5213445" cy="918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  <a:tabLst>
                    <a:tab pos="180340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𝑀𝑁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Cambria Math"/>
                              </a:rPr>
                              <m:t>⊥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𝐴𝑀</m:t>
                            </m:r>
                          </m:e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𝑀𝑁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Cambria Math"/>
                              </a:rPr>
                              <m:t>⊥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𝑆𝐴</m:t>
                            </m:r>
                          </m:e>
                        </m:eqArr>
                      </m:e>
                    </m:d>
                    <m:r>
                      <a:rPr lang="en-US" sz="2800" i="1">
                        <a:effectLst/>
                        <a:latin typeface="Cambria Math"/>
                        <a:ea typeface="Calibri"/>
                        <a:cs typeface="Cambria Math"/>
                      </a:rPr>
                      <m:t>⇒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𝑀𝑁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Cambria Math"/>
                      </a:rPr>
                      <m:t>⊥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𝑚𝑝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𝑆𝐴𝑀</m:t>
                        </m:r>
                      </m:e>
                    </m:d>
                  </m:oMath>
                </a14:m>
                <a:r>
                  <a:rPr lang="en-US" sz="2800">
                    <a:effectLst/>
                    <a:latin typeface="Times New Roman"/>
                    <a:ea typeface="Calibri"/>
                    <a:cs typeface="Times New Roman"/>
                  </a:rPr>
                  <a:t>.   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36" y="3000086"/>
                <a:ext cx="5213445" cy="918778"/>
              </a:xfrm>
              <a:prstGeom prst="rect">
                <a:avLst/>
              </a:prstGeom>
              <a:blipFill rotWithShape="1">
                <a:blip r:embed="rId4"/>
                <a:stretch>
                  <a:fillRect b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5636" y="4253496"/>
                <a:ext cx="70968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/>
                  <a:t>Mà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𝑀𝑁</m:t>
                    </m:r>
                    <m:r>
                      <a:rPr lang="fr-FR" sz="2800" i="1">
                        <a:latin typeface="Cambria Math"/>
                      </a:rPr>
                      <m:t>⊂</m:t>
                    </m:r>
                    <m:r>
                      <a:rPr lang="en-US" sz="2800" i="1">
                        <a:latin typeface="Cambria Math"/>
                      </a:rPr>
                      <m:t>𝑚𝑝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𝑆𝑀𝑁</m:t>
                        </m:r>
                      </m:e>
                    </m:d>
                    <m:r>
                      <a:rPr lang="fr-FR" sz="2800" i="1">
                        <a:latin typeface="Cambria Math"/>
                      </a:rPr>
                      <m:t>⇒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𝑆𝐴𝑀</m:t>
                        </m:r>
                      </m:e>
                    </m:d>
                    <m:r>
                      <a:rPr lang="fr-FR" sz="28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𝑆𝑀𝑁</m:t>
                        </m:r>
                      </m:e>
                    </m:d>
                  </m:oMath>
                </a14:m>
                <a:r>
                  <a:rPr lang="fr-FR" sz="2800"/>
                  <a:t>.</a:t>
                </a:r>
                <a:endParaRPr lang="en-US" sz="280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36" y="4253496"/>
                <a:ext cx="7096836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1804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Isosceles Triangle 8">
            <a:hlinkClick r:id="rId6" action="ppaction://hlinksldjump"/>
          </p:cNvPr>
          <p:cNvSpPr/>
          <p:nvPr/>
        </p:nvSpPr>
        <p:spPr>
          <a:xfrm rot="16200000">
            <a:off x="10795909" y="596217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hlinkClick r:id="rId7" action="ppaction://hlinksldjump"/>
          </p:cNvPr>
          <p:cNvSpPr/>
          <p:nvPr/>
        </p:nvSpPr>
        <p:spPr>
          <a:xfrm rot="5400000">
            <a:off x="11292861" y="596880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077963"/>
              </p:ext>
            </p:extLst>
          </p:nvPr>
        </p:nvGraphicFramePr>
        <p:xfrm>
          <a:off x="44536" y="3016155"/>
          <a:ext cx="12192000" cy="52423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/>
              </a:tblGrid>
              <a:tr h="5242381">
                <a:tc>
                  <a:txBody>
                    <a:bodyPr/>
                    <a:lstStyle/>
                    <a:p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" y="3074451"/>
            <a:ext cx="975576" cy="615547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914354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862989" y="2230804"/>
            <a:ext cx="430364" cy="48056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4" tIns="60952" rIns="121904" bIns="60952" rtlCol="0" anchor="ctr"/>
          <a:lstStyle/>
          <a:p>
            <a:pPr algn="ctr"/>
            <a:endParaRPr lang="vi-VN" sz="320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22913" y="132059"/>
                <a:ext cx="11835246" cy="2643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800"/>
                  </a:spcAft>
                  <a:buClr>
                    <a:srgbClr val="0000FF"/>
                  </a:buClr>
                </a:pPr>
                <a:r>
                  <a:rPr lang="en-US" sz="2800" b="1" spc="-40">
                    <a:solidFill>
                      <a:srgbClr val="FF0000"/>
                    </a:solidFill>
                    <a:latin typeface="Times New Roman"/>
                    <a:ea typeface="Arial"/>
                  </a:rPr>
                  <a:t>Câu 5: </a:t>
                </a:r>
                <a:r>
                  <a:rPr lang="vi-VN" sz="2800" smtClean="0">
                    <a:latin typeface="Times New Roman"/>
                    <a:ea typeface="Times New Roman"/>
                    <a:cs typeface="Times New Roman"/>
                  </a:rPr>
                  <a:t>Cho </a:t>
                </a:r>
                <a:r>
                  <a:rPr lang="vi-VN" sz="2800">
                    <a:latin typeface="Times New Roman"/>
                    <a:ea typeface="Times New Roman"/>
                    <a:cs typeface="Times New Roman"/>
                  </a:rPr>
                  <a:t>hình chóp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𝐴𝐵𝐶𝐷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có đáy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𝐴𝐵𝐶𝐷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là nửa lục giác đều với cạnh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. Cạnh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𝑆𝐴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vuông góc với đáy và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𝑆𝐴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.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𝑀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là một điểm khác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và ở trên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𝑆𝐵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sao cho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𝐴𝑀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vuông góc với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𝑀𝐷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. Khi đó,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𝑆𝑀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𝑆𝐵</m:t>
                        </m:r>
                      </m:den>
                    </m:f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bằng</a:t>
                </a:r>
                <a:endParaRPr lang="en-US" sz="2800">
                  <a:ea typeface="Calibri"/>
                  <a:cs typeface="Times New Roman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2800" b="1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.	</a:t>
                </a:r>
                <a:r>
                  <a:rPr lang="vi-VN" sz="2800" b="1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.	</a:t>
                </a:r>
                <a:r>
                  <a:rPr lang="en-US" sz="2800" smtClean="0">
                    <a:effectLst/>
                    <a:latin typeface="Times New Roman"/>
                    <a:ea typeface="Times New Roman"/>
                    <a:cs typeface="Times New Roman"/>
                  </a:rPr>
                  <a:t>              </a:t>
                </a:r>
                <a:r>
                  <a:rPr lang="vi-VN" sz="2800" b="1" smtClean="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C</a:t>
                </a:r>
                <a:r>
                  <a:rPr lang="vi-VN" sz="2800" b="1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2800" smtClean="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r>
                  <a:rPr lang="en-US" sz="2800" smtClean="0">
                    <a:effectLst/>
                    <a:latin typeface="Times New Roman"/>
                    <a:ea typeface="Times New Roman"/>
                    <a:cs typeface="Times New Roman"/>
                  </a:rPr>
                  <a:t>                            </a:t>
                </a:r>
                <a:r>
                  <a:rPr lang="vi-VN" sz="2800" b="1" smtClean="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D</a:t>
                </a:r>
                <a:r>
                  <a:rPr lang="vi-VN" sz="2800" b="1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13" y="132059"/>
                <a:ext cx="11835246" cy="2643609"/>
              </a:xfrm>
              <a:prstGeom prst="rect">
                <a:avLst/>
              </a:prstGeom>
              <a:blipFill rotWithShape="1">
                <a:blip r:embed="rId2"/>
                <a:stretch>
                  <a:fillRect l="-1082" t="-1386" b="-2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672" y="3016074"/>
            <a:ext cx="3057035" cy="330974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32763" y="3189863"/>
                <a:ext cx="77519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Áp dụng tính chất nửa lục giác đều, ta có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𝐵𝐷</m:t>
                    </m:r>
                    <m:r>
                      <a:rPr lang="en-US" sz="2800" i="1">
                        <a:latin typeface="Cambria Math"/>
                      </a:rPr>
                      <m:t>⊥</m:t>
                    </m:r>
                    <m:r>
                      <a:rPr lang="en-US" sz="2800" i="1">
                        <a:latin typeface="Cambria Math"/>
                      </a:rPr>
                      <m:t>𝐴𝐵</m:t>
                    </m:r>
                  </m:oMath>
                </a14:m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763" y="3189863"/>
                <a:ext cx="7751929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65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2913" y="3876856"/>
                <a:ext cx="97207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>
                    <a:latin typeface="Times New Roman" pitchFamily="18" charset="0"/>
                    <a:cs typeface="Times New Roman" pitchFamily="18" charset="0"/>
                  </a:rPr>
                  <a:t>Mặt khác,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𝐵𝐷</m:t>
                    </m:r>
                    <m:r>
                      <a:rPr lang="fr-FR" sz="2800" i="1">
                        <a:latin typeface="Cambria Math"/>
                      </a:rPr>
                      <m:t>⊥</m:t>
                    </m:r>
                    <m:r>
                      <a:rPr lang="en-US" sz="2800" i="1">
                        <a:latin typeface="Cambria Math"/>
                      </a:rPr>
                      <m:t>𝑆𝐴</m:t>
                    </m:r>
                  </m:oMath>
                </a14:m>
                <a:r>
                  <a:rPr lang="fr-FR" sz="2800">
                    <a:latin typeface="Times New Roman" pitchFamily="18" charset="0"/>
                    <a:cs typeface="Times New Roman" pitchFamily="18" charset="0"/>
                  </a:rPr>
                  <a:t>. Suy ra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𝐵𝐷</m:t>
                    </m:r>
                    <m:r>
                      <a:rPr lang="fr-FR" sz="28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fr-FR" sz="2800">
                    <a:latin typeface="Times New Roman" pitchFamily="18" charset="0"/>
                    <a:cs typeface="Times New Roman" pitchFamily="18" charset="0"/>
                  </a:rPr>
                  <a:t>, ta được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𝐵𝐷</m:t>
                    </m:r>
                    <m:r>
                      <a:rPr lang="fr-FR" sz="2800" i="1">
                        <a:latin typeface="Cambria Math"/>
                      </a:rPr>
                      <m:t>⊥</m:t>
                    </m:r>
                    <m:r>
                      <a:rPr lang="en-US" sz="2800" i="1">
                        <a:latin typeface="Cambria Math"/>
                      </a:rPr>
                      <m:t>𝐴𝑀</m:t>
                    </m:r>
                  </m:oMath>
                </a14:m>
                <a:r>
                  <a:rPr lang="fr-FR" sz="280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13" y="3876856"/>
                <a:ext cx="9720733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1317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426610" y="4550526"/>
                <a:ext cx="10635133" cy="587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indent="-127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80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Kết hợp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𝐴𝑀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𝑀𝐷</m:t>
                    </m:r>
                  </m:oMath>
                </a14:m>
                <a:r>
                  <a:rPr lang="fr-FR" sz="280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ta được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𝐴𝑀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fr-FR" sz="280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  <a:r>
                  <a:rPr lang="en-US" sz="280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𝐴𝑀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𝑆𝐵</m:t>
                    </m:r>
                  </m:oMath>
                </a14:m>
                <a:r>
                  <a:rPr lang="en-US" sz="280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en-US" sz="280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6610" y="4550526"/>
                <a:ext cx="10635133" cy="587853"/>
              </a:xfrm>
              <a:prstGeom prst="rect">
                <a:avLst/>
              </a:prstGeom>
              <a:blipFill rotWithShape="1">
                <a:blip r:embed="rId6"/>
                <a:stretch>
                  <a:fillRect t="-6186" b="-2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426610" y="5312928"/>
                <a:ext cx="7779224" cy="865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indent="-127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Khi đó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𝑆𝑀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𝑆𝐵</m:t>
                        </m:r>
                      </m:den>
                    </m:f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𝑆𝑀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𝑆𝐵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en-US" sz="280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6610" y="5312928"/>
                <a:ext cx="7779224" cy="865558"/>
              </a:xfrm>
              <a:prstGeom prst="rect">
                <a:avLst/>
              </a:prstGeom>
              <a:blipFill rotWithShape="1">
                <a:blip r:embed="rId7"/>
                <a:stretch>
                  <a:fillRect b="-4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Isosceles Triangle 10">
            <a:hlinkClick r:id="rId8" action="ppaction://hlinksldjump"/>
          </p:cNvPr>
          <p:cNvSpPr/>
          <p:nvPr/>
        </p:nvSpPr>
        <p:spPr>
          <a:xfrm rot="16200000">
            <a:off x="11164405" y="6071363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hlinkClick r:id="rId9" action="ppaction://hlinksldjump"/>
          </p:cNvPr>
          <p:cNvSpPr/>
          <p:nvPr/>
        </p:nvSpPr>
        <p:spPr>
          <a:xfrm rot="5400000">
            <a:off x="11661357" y="6077991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 animBg="1"/>
      <p:bldP spid="3" grpId="0"/>
      <p:bldP spid="7" grpId="0"/>
      <p:bldP spid="8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317960"/>
              </p:ext>
            </p:extLst>
          </p:nvPr>
        </p:nvGraphicFramePr>
        <p:xfrm>
          <a:off x="4549" y="3507474"/>
          <a:ext cx="12187451" cy="43143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87451"/>
              </a:tblGrid>
              <a:tr h="4314332">
                <a:tc>
                  <a:txBody>
                    <a:bodyPr/>
                    <a:lstStyle/>
                    <a:p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95538" y="3579417"/>
            <a:ext cx="975576" cy="615547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914354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95538" y="235952"/>
                <a:ext cx="11962621" cy="3041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800"/>
                  </a:spcAft>
                  <a:buClr>
                    <a:srgbClr val="0000FF"/>
                  </a:buClr>
                </a:pPr>
                <a:r>
                  <a:rPr lang="en-US" sz="2800" b="1" spc="-40">
                    <a:solidFill>
                      <a:srgbClr val="FF0000"/>
                    </a:solidFill>
                    <a:latin typeface="Times New Roman"/>
                    <a:ea typeface="Arial"/>
                  </a:rPr>
                  <a:t>Câu 6:</a:t>
                </a:r>
                <a:r>
                  <a:rPr lang="en-US" sz="2800" smtClean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vi-VN" sz="2800" smtClean="0">
                    <a:latin typeface="Times New Roman"/>
                    <a:ea typeface="Times New Roman"/>
                    <a:cs typeface="Times New Roman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𝐴𝐵𝐶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có đáy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𝐴𝐵𝐶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là tam giác đều cạnh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𝑆𝐴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𝑆𝐵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𝑆𝐶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𝑏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(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&gt;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𝑏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). Gọi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𝐺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là trọng tâm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𝛥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𝐴𝐵𝐶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. Xét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𝑃</m:t>
                        </m:r>
                      </m:e>
                    </m:d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đi qua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và vuông góc với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𝑆𝐶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tại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𝐶</m:t>
                        </m:r>
                      </m:e>
                      <m:sub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nằm giữa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và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. Diện tích thiết diện của hình chóp khi cắt bởi mặt phẳng</a:t>
                </a:r>
                <a:r>
                  <a:rPr lang="en-US" sz="2800" smtClean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𝑃</m:t>
                        </m:r>
                      </m:e>
                    </m:d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vi-VN" sz="2800" smtClean="0">
                    <a:effectLst/>
                    <a:latin typeface="Times New Roman"/>
                    <a:ea typeface="Times New Roman"/>
                    <a:cs typeface="Times New Roman"/>
                  </a:rPr>
                  <a:t>là</a:t>
                </a:r>
                <a:r>
                  <a:rPr lang="en-US" sz="2800" smtClean="0">
                    <a:effectLst/>
                    <a:latin typeface="Times New Roman"/>
                    <a:ea typeface="Times New Roman"/>
                    <a:cs typeface="Times New Roman"/>
                  </a:rPr>
                  <a:t>: </a:t>
                </a:r>
                <a:r>
                  <a:rPr lang="vi-VN" sz="2800" smtClean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en-US" sz="2800">
                  <a:ea typeface="Calibri"/>
                  <a:cs typeface="Times New Roman"/>
                </a:endParaRPr>
              </a:p>
              <a:p>
                <a:pPr marL="630555"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vi-VN" sz="2800" b="1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A.</a:t>
                </a:r>
                <a:r>
                  <a:rPr lang="vi-VN" sz="2800" b="1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vi-VN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vi-VN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vi-VN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vi-VN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𝑏</m:t>
                        </m:r>
                      </m:den>
                    </m:f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.	</a:t>
                </a:r>
                <a:r>
                  <a:rPr lang="vi-VN" sz="2800" b="1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B.</a:t>
                </a:r>
                <a:r>
                  <a:rPr lang="vi-VN" sz="2800" b="1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vi-VN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vi-VN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vi-VN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vi-VN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𝑏</m:t>
                        </m:r>
                      </m:den>
                    </m:f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.	</a:t>
                </a:r>
                <a:r>
                  <a:rPr lang="vi-VN" sz="2800" b="1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C.</a:t>
                </a:r>
                <a:r>
                  <a:rPr lang="vi-VN" sz="2800" b="1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𝑏</m:t>
                        </m:r>
                      </m:den>
                    </m:f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.	</a:t>
                </a:r>
                <a:r>
                  <a:rPr lang="vi-VN" sz="2800" b="1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D.</a:t>
                </a:r>
                <a:r>
                  <a:rPr lang="vi-VN" sz="2800" b="1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𝑏</m:t>
                        </m:r>
                      </m:den>
                    </m:f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8" y="235952"/>
                <a:ext cx="11962621" cy="3041538"/>
              </a:xfrm>
              <a:prstGeom prst="rect">
                <a:avLst/>
              </a:prstGeom>
              <a:blipFill rotWithShape="1">
                <a:blip r:embed="rId2"/>
                <a:stretch>
                  <a:fillRect l="-1070" t="-1202" r="-765" b="-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138" y="3432421"/>
            <a:ext cx="3620266" cy="351427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5538" y="4194964"/>
                <a:ext cx="87340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>
                    <a:latin typeface="+mj-lt"/>
                  </a:rPr>
                  <a:t>Kẻ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𝐴𝐼</m:t>
                    </m:r>
                    <m:r>
                      <a:rPr lang="en-US" sz="2800" i="1">
                        <a:latin typeface="Cambria Math"/>
                      </a:rPr>
                      <m:t>⊥</m:t>
                    </m:r>
                    <m:r>
                      <a:rPr lang="en-US" sz="2800" i="1">
                        <a:latin typeface="Cambria Math"/>
                      </a:rPr>
                      <m:t>𝑆𝐶</m:t>
                    </m:r>
                    <m:r>
                      <a:rPr lang="en-US" sz="2800" i="1">
                        <a:latin typeface="Cambria Math"/>
                      </a:rPr>
                      <m:t>⇒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𝐴𝐼𝐵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⊥</m:t>
                    </m:r>
                    <m:r>
                      <a:rPr lang="en-US" sz="2800" i="1">
                        <a:latin typeface="Cambria Math"/>
                      </a:rPr>
                      <m:t>𝑆𝐶</m:t>
                    </m:r>
                  </m:oMath>
                </a14:m>
                <a:r>
                  <a:rPr lang="vi-VN" sz="2800">
                    <a:latin typeface="+mj-lt"/>
                  </a:rPr>
                  <a:t>. Thiết diện là tam giác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𝐴𝐼𝐵</m:t>
                    </m:r>
                  </m:oMath>
                </a14:m>
                <a:endParaRPr lang="en-US" sz="2800">
                  <a:latin typeface="+mj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8" y="4194964"/>
                <a:ext cx="8734097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466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354846" y="4690887"/>
                <a:ext cx="10822671" cy="1976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40385"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𝐴𝐼</m:t>
                      </m:r>
                      <m:r>
                        <a:rPr lang="fr-FR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𝐴𝐶</m:t>
                      </m:r>
                      <m:func>
                        <m:funcPr>
                          <m:ctrlP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𝑠𝑖𝑛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𝐴𝐶𝑆</m:t>
                              </m:r>
                            </m:e>
                          </m:acc>
                        </m:e>
                      </m:func>
                      <m:r>
                        <a:rPr lang="fr-FR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fr-FR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  <m:r>
                            <a:rPr lang="fr-FR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32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fr-FR" sz="32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𝐴𝐶𝑆</m:t>
                                  </m:r>
                                </m:e>
                              </m:acc>
                            </m:e>
                          </m:func>
                        </m:e>
                      </m:rad>
                    </m:oMath>
                  </m:oMathPara>
                </a14:m>
                <a:endParaRPr lang="en-US" sz="3200" i="1" smtClean="0">
                  <a:effectLst/>
                  <a:latin typeface="Cambria Math"/>
                  <a:ea typeface="Times New Roman"/>
                  <a:cs typeface="Times New Roman"/>
                </a:endParaRPr>
              </a:p>
              <a:p>
                <a:pPr marL="540385"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</a:tabLst>
                </a:pPr>
                <a14:m>
                  <m:oMath xmlns:m="http://schemas.openxmlformats.org/officeDocument/2006/math">
                    <m:r>
                      <a:rPr lang="fr-FR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fr-FR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  <m:r>
                          <a:rPr lang="fr-FR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d>
                          <m:dPr>
                            <m:ctrlP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2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fr-FR" sz="32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32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fr-FR" sz="32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32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fr-FR" sz="32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fr-FR" sz="32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𝑎𝑏</m:t>
                                </m:r>
                              </m:den>
                            </m:f>
                          </m:e>
                        </m:d>
                      </m:e>
                    </m:rad>
                    <m:r>
                      <a:rPr lang="fr-FR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num>
                      <m:den>
                        <m:r>
                          <a:rPr lang="fr-FR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𝑏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fr-FR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𝑏</m:t>
                            </m:r>
                          </m:e>
                          <m:sup>
                            <m:r>
                              <a:rPr lang="fr-FR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fr-FR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fr-FR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fr-FR" sz="320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en-US" sz="32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4846" y="4690887"/>
                <a:ext cx="10822671" cy="19766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lowchart: Connector 8"/>
          <p:cNvSpPr/>
          <p:nvPr/>
        </p:nvSpPr>
        <p:spPr>
          <a:xfrm>
            <a:off x="733452" y="2651602"/>
            <a:ext cx="430364" cy="48056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4" tIns="60952" rIns="121904" bIns="60952" rtlCol="0" anchor="ctr"/>
          <a:lstStyle/>
          <a:p>
            <a:pPr algn="ctr"/>
            <a:endParaRPr lang="vi-VN" sz="320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0" name="Isosceles Triangle 9">
            <a:hlinkClick r:id="rId6" action="ppaction://hlinksldjump"/>
          </p:cNvPr>
          <p:cNvSpPr/>
          <p:nvPr/>
        </p:nvSpPr>
        <p:spPr>
          <a:xfrm rot="16200000">
            <a:off x="10795909" y="596217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hlinkClick r:id="rId7" action="ppaction://hlinksldjump"/>
          </p:cNvPr>
          <p:cNvSpPr/>
          <p:nvPr/>
        </p:nvSpPr>
        <p:spPr>
          <a:xfrm rot="5400000">
            <a:off x="11292861" y="596880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0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5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78935" y="14362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</a:t>
            </a:r>
            <a:r>
              <a:rPr lang="en-US" sz="3200" b="1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3. Vận dụng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20" name="TextBox 19">
            <a:hlinkClick r:id="rId2" action="ppaction://hlinksldjump"/>
            <a:extLst>
              <a:ext uri="{FF2B5EF4-FFF2-40B4-BE49-F238E27FC236}">
                <a16:creationId xmlns="" xmlns:a16="http://schemas.microsoft.com/office/drawing/2014/main" id="{CA92D000-6E66-44C3-B6D7-9D35E2F95418}"/>
              </a:ext>
            </a:extLst>
          </p:cNvPr>
          <p:cNvSpPr txBox="1"/>
          <p:nvPr/>
        </p:nvSpPr>
        <p:spPr>
          <a:xfrm>
            <a:off x="318135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hlinkClick r:id="rId3" action="ppaction://hlinksldjump"/>
            <a:extLst>
              <a:ext uri="{FF2B5EF4-FFF2-40B4-BE49-F238E27FC236}">
                <a16:creationId xmlns="" xmlns:a16="http://schemas.microsoft.com/office/drawing/2014/main" id="{3C540CE3-3415-4DE2-AA81-69A02078ABC1}"/>
              </a:ext>
            </a:extLst>
          </p:cNvPr>
          <p:cNvSpPr txBox="1"/>
          <p:nvPr/>
        </p:nvSpPr>
        <p:spPr>
          <a:xfrm>
            <a:off x="52197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13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hlinkClick r:id="rId4" action="ppaction://hlinksldjump"/>
            <a:extLst>
              <a:ext uri="{FF2B5EF4-FFF2-40B4-BE49-F238E27FC236}">
                <a16:creationId xmlns="" xmlns:a16="http://schemas.microsoft.com/office/drawing/2014/main" id="{68CDE045-7A62-45DB-AB43-3AD0D14226B4}"/>
              </a:ext>
            </a:extLst>
          </p:cNvPr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14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hlinkClick r:id="rId5" action="ppaction://hlinksldjump"/>
            <a:extLst>
              <a:ext uri="{FF2B5EF4-FFF2-40B4-BE49-F238E27FC236}">
                <a16:creationId xmlns="" xmlns:a16="http://schemas.microsoft.com/office/drawing/2014/main" id="{8D1A76CE-772F-4844-880D-9E5F0CBD7C80}"/>
              </a:ext>
            </a:extLst>
          </p:cNvPr>
          <p:cNvSpPr txBox="1"/>
          <p:nvPr/>
        </p:nvSpPr>
        <p:spPr>
          <a:xfrm>
            <a:off x="9256713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hlinkClick r:id="rId6" action="ppaction://hlinksldjump"/>
            <a:extLst>
              <a:ext uri="{FF2B5EF4-FFF2-40B4-BE49-F238E27FC236}">
                <a16:creationId xmlns="" xmlns:a16="http://schemas.microsoft.com/office/drawing/2014/main" id="{FEE4B047-E75A-4209-863C-2A5E8B38066F}"/>
              </a:ext>
            </a:extLst>
          </p:cNvPr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hlinkClick r:id="rId7" action="ppaction://hlinksldjump"/>
            <a:extLst>
              <a:ext uri="{FF2B5EF4-FFF2-40B4-BE49-F238E27FC236}">
                <a16:creationId xmlns="" xmlns:a16="http://schemas.microsoft.com/office/drawing/2014/main" id="{49EEE9DE-0719-42DD-8D38-38E22FAC4B16}"/>
              </a:ext>
            </a:extLst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hlinkClick r:id="rId8" action="ppaction://hlinksldjump"/>
            <a:extLst>
              <a:ext uri="{FF2B5EF4-FFF2-40B4-BE49-F238E27FC236}">
                <a16:creationId xmlns="" xmlns:a16="http://schemas.microsoft.com/office/drawing/2014/main" id="{F18232B4-C89A-4B4A-B586-CDDFF45C26B4}"/>
              </a:ext>
            </a:extLst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hlinkClick r:id="rId9" action="ppaction://hlinksldjump"/>
            <a:extLst>
              <a:ext uri="{FF2B5EF4-FFF2-40B4-BE49-F238E27FC236}">
                <a16:creationId xmlns="" xmlns:a16="http://schemas.microsoft.com/office/drawing/2014/main" id="{965EA4FE-4CC2-46D0-9998-1A12C4881E3E}"/>
              </a:ext>
            </a:extLst>
          </p:cNvPr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hlinkClick r:id="rId10" action="ppaction://hlinksldjump"/>
            <a:extLst>
              <a:ext uri="{FF2B5EF4-FFF2-40B4-BE49-F238E27FC236}">
                <a16:creationId xmlns="" xmlns:a16="http://schemas.microsoft.com/office/drawing/2014/main" id="{2E1F1D6C-80AC-43B5-92ED-2BEB45295842}"/>
              </a:ext>
            </a:extLst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hlinkClick r:id="rId11" action="ppaction://hlinksldjump"/>
            <a:extLst>
              <a:ext uri="{FF2B5EF4-FFF2-40B4-BE49-F238E27FC236}">
                <a16:creationId xmlns="" xmlns:a16="http://schemas.microsoft.com/office/drawing/2014/main" id="{45ED0B1D-17D6-40BE-8A66-D0E8F984A9B1}"/>
              </a:ext>
            </a:extLst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hlinkClick r:id="rId12" action="ppaction://hlinksldjump"/>
            <a:extLst>
              <a:ext uri="{FF2B5EF4-FFF2-40B4-BE49-F238E27FC236}">
                <a16:creationId xmlns="" xmlns:a16="http://schemas.microsoft.com/office/drawing/2014/main" id="{2587651A-45AE-4195-A1A7-CD95792BA441}"/>
              </a:ext>
            </a:extLst>
          </p:cNvPr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hlinkClick r:id="rId13" action="ppaction://hlinksldjump"/>
            <a:extLst>
              <a:ext uri="{FF2B5EF4-FFF2-40B4-BE49-F238E27FC236}">
                <a16:creationId xmlns="" xmlns:a16="http://schemas.microsoft.com/office/drawing/2014/main" id="{04697A43-19B2-4AEC-A38B-4C331ED3BBCE}"/>
              </a:ext>
            </a:extLst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>
            <a:hlinkClick r:id="rId14" action="ppaction://hlinksldjump"/>
            <a:extLst>
              <a:ext uri="{FF2B5EF4-FFF2-40B4-BE49-F238E27FC236}">
                <a16:creationId xmlns="" xmlns:a16="http://schemas.microsoft.com/office/drawing/2014/main" id="{5F6972C7-D744-40BB-B369-0EB92651A393}"/>
              </a:ext>
            </a:extLst>
          </p:cNvPr>
          <p:cNvSpPr txBox="1"/>
          <p:nvPr/>
        </p:nvSpPr>
        <p:spPr>
          <a:xfrm>
            <a:off x="1123950" y="4514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665BA3AD-27E0-4E23-B6BD-3B28C44960A9}"/>
              </a:ext>
            </a:extLst>
          </p:cNvPr>
          <p:cNvSpPr txBox="1"/>
          <p:nvPr/>
        </p:nvSpPr>
        <p:spPr>
          <a:xfrm>
            <a:off x="1123950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96C4C47-FAB0-44A1-B08A-E84149743D3C}"/>
              </a:ext>
            </a:extLst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36" name="Isosceles Triangle 35">
            <a:hlinkClick r:id="rId17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hlinkClick r:id="rId18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3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425100"/>
              </p:ext>
            </p:extLst>
          </p:nvPr>
        </p:nvGraphicFramePr>
        <p:xfrm>
          <a:off x="4549" y="3507474"/>
          <a:ext cx="12187451" cy="43143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87451"/>
              </a:tblGrid>
              <a:tr h="4314332">
                <a:tc>
                  <a:txBody>
                    <a:bodyPr/>
                    <a:lstStyle/>
                    <a:p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95538" y="3579417"/>
            <a:ext cx="975576" cy="615547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914354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95538" y="235952"/>
                <a:ext cx="11962621" cy="3041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  <a:buClr>
                    <a:srgbClr val="0000FF"/>
                  </a:buClr>
                </a:pPr>
                <a:r>
                  <a:rPr lang="en-US" sz="2800" b="1" spc="-40">
                    <a:solidFill>
                      <a:srgbClr val="FF0000"/>
                    </a:solidFill>
                    <a:latin typeface="Times New Roman"/>
                    <a:ea typeface="Arial"/>
                  </a:rPr>
                  <a:t>Câu 6: </a:t>
                </a:r>
                <a:r>
                  <a:rPr lang="vi-VN" sz="2800" smtClean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𝑆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𝐴𝐵𝐶</m:t>
                    </m:r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có đáy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𝐴𝐵𝐶</m:t>
                    </m:r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là tam giác đều cạnh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𝑆𝐴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𝑆𝐵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𝑆𝐶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𝑏</m:t>
                    </m:r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(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&gt;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𝑏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). Gọi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𝐺</m:t>
                    </m:r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là trọng tâm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𝛥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𝐴𝐵𝐶</m:t>
                    </m:r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. Xét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𝑃</m:t>
                        </m:r>
                      </m:e>
                    </m:d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đi qua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và vuông góc với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𝑆𝐶</m:t>
                    </m:r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tại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𝐶</m:t>
                        </m:r>
                      </m:e>
                      <m:sub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nằm giữa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𝑆</m:t>
                    </m:r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và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𝐶</m:t>
                    </m:r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. Diện tích thiết diện của hình chóp khi cắt bởi mặt phẳng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𝑃</m:t>
                        </m:r>
                      </m:e>
                    </m:d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vi-VN" sz="2800" smtClean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là</a:t>
                </a:r>
                <a:r>
                  <a:rPr lang="en-US" sz="2800" smtClean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: </a:t>
                </a:r>
                <a:r>
                  <a:rPr lang="vi-VN" sz="2800" smtClean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en-US" sz="2800">
                  <a:solidFill>
                    <a:prstClr val="black"/>
                  </a:solidFill>
                  <a:ea typeface="Calibri"/>
                  <a:cs typeface="Times New Roman"/>
                </a:endParaRPr>
              </a:p>
              <a:p>
                <a:pPr marL="630555">
                  <a:lnSpc>
                    <a:spcPct val="115000"/>
                  </a:lnSpc>
                  <a:tabLst>
                    <a:tab pos="630555" algn="l"/>
                  </a:tabLst>
                </a:pPr>
                <a:r>
                  <a:rPr lang="vi-VN" sz="2800" b="1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rPr>
                  <a:t>A.</a:t>
                </a:r>
                <a:r>
                  <a:rPr lang="vi-VN" sz="2800" b="1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𝑆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vi-VN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vi-VN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vi-VN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vi-VN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𝑏</m:t>
                        </m:r>
                      </m:den>
                    </m:f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.	</a:t>
                </a:r>
                <a:r>
                  <a:rPr lang="vi-VN" sz="2800" b="1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rPr>
                  <a:t>B.</a:t>
                </a:r>
                <a:r>
                  <a:rPr lang="vi-VN" sz="2800" b="1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𝑆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vi-VN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vi-VN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vi-VN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vi-VN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𝑏</m:t>
                        </m:r>
                      </m:den>
                    </m:f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.	</a:t>
                </a:r>
                <a:r>
                  <a:rPr lang="vi-VN" sz="2800" b="1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rPr>
                  <a:t>C.</a:t>
                </a:r>
                <a:r>
                  <a:rPr lang="vi-VN" sz="2800" b="1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𝑆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𝑏</m:t>
                        </m:r>
                      </m:den>
                    </m:f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.	</a:t>
                </a:r>
                <a:r>
                  <a:rPr lang="vi-VN" sz="2800" b="1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rPr>
                  <a:t>D.</a:t>
                </a:r>
                <a:r>
                  <a:rPr lang="vi-VN" sz="2800" b="1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𝑆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𝑏</m:t>
                        </m:r>
                      </m:den>
                    </m:f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800">
                  <a:solidFill>
                    <a:prstClr val="black"/>
                  </a:solidFill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8" y="235952"/>
                <a:ext cx="11962621" cy="3041538"/>
              </a:xfrm>
              <a:prstGeom prst="rect">
                <a:avLst/>
              </a:prstGeom>
              <a:blipFill rotWithShape="1">
                <a:blip r:embed="rId2"/>
                <a:stretch>
                  <a:fillRect l="-1070" t="-1202" r="-765" b="-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978" y="3432421"/>
            <a:ext cx="3620266" cy="351427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3326" y="3668985"/>
                <a:ext cx="8038531" cy="1083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40385"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fr-FR" sz="2800">
                    <a:latin typeface="Times New Roman"/>
                    <a:ea typeface="Times New Roman"/>
                    <a:cs typeface="Times New Roman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𝐽</m:t>
                    </m:r>
                  </m:oMath>
                </a14:m>
                <a:r>
                  <a:rPr lang="fr-FR" sz="2800">
                    <a:effectLst/>
                    <a:latin typeface="Times New Roman"/>
                    <a:ea typeface="Times New Roman"/>
                    <a:cs typeface="Times New Roman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</m:t>
                    </m:r>
                  </m:oMath>
                </a14:m>
                <a:r>
                  <a:rPr lang="fr-FR" sz="2800">
                    <a:effectLst/>
                    <a:latin typeface="Times New Roman"/>
                    <a:ea typeface="Times New Roman"/>
                    <a:cs typeface="Times New Roman"/>
                  </a:rPr>
                  <a:t>. Dễ </a:t>
                </a:r>
                <a:r>
                  <a:rPr lang="fr-FR" sz="2800" smtClean="0">
                    <a:effectLst/>
                    <a:latin typeface="Times New Roman"/>
                    <a:ea typeface="Times New Roman"/>
                    <a:cs typeface="Times New Roman"/>
                  </a:rPr>
                  <a:t>thấy </a:t>
                </a:r>
                <a:r>
                  <a:rPr lang="fr-FR" sz="2800">
                    <a:effectLst/>
                    <a:latin typeface="Times New Roman"/>
                    <a:ea typeface="Times New Roman"/>
                    <a:cs typeface="Times New Roman"/>
                  </a:rPr>
                  <a:t>tam giác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𝐴𝐼𝐵</m:t>
                    </m:r>
                  </m:oMath>
                </a14:m>
                <a:r>
                  <a:rPr lang="fr-FR" sz="2800">
                    <a:effectLst/>
                    <a:latin typeface="Times New Roman"/>
                    <a:ea typeface="Times New Roman"/>
                    <a:cs typeface="Times New Roman"/>
                  </a:rPr>
                  <a:t> cân tại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𝐼</m:t>
                    </m:r>
                  </m:oMath>
                </a14:m>
                <a:r>
                  <a:rPr lang="fr-FR" sz="2800">
                    <a:effectLst/>
                    <a:latin typeface="Times New Roman"/>
                    <a:ea typeface="Times New Roman"/>
                    <a:cs typeface="Times New Roman"/>
                  </a:rPr>
                  <a:t>, suy ra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𝐼𝐽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</m:t>
                    </m:r>
                  </m:oMath>
                </a14:m>
                <a:r>
                  <a:rPr lang="fr-FR" sz="280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26" y="3668985"/>
                <a:ext cx="8038531" cy="1083374"/>
              </a:xfrm>
              <a:prstGeom prst="rect">
                <a:avLst/>
              </a:prstGeom>
              <a:blipFill rotWithShape="1">
                <a:blip r:embed="rId4"/>
                <a:stretch>
                  <a:fillRect t="-3371" b="-1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7540" y="4755770"/>
                <a:ext cx="6800113" cy="891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</a:tabLs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/>
                        <a:cs typeface="Times New Roman"/>
                      </a:rPr>
                      <m:t>𝐼𝐽</m:t>
                    </m:r>
                    <m:r>
                      <a:rPr lang="fr-FR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</m:t>
                        </m:r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𝐼</m:t>
                            </m:r>
                          </m:e>
                          <m:sup>
                            <m:r>
                              <a:rPr lang="fr-FR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fr-FR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</m:t>
                        </m:r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𝐽</m:t>
                            </m:r>
                          </m:e>
                          <m:sup>
                            <m:r>
                              <a:rPr lang="fr-FR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fr-FR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num>
                      <m:den>
                        <m:r>
                          <a:rPr lang="fr-FR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𝑏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fr-FR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𝑏</m:t>
                            </m:r>
                          </m:e>
                          <m:sup>
                            <m:r>
                              <a:rPr lang="fr-FR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fr-FR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fr-FR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fr-FR" sz="320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32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40" y="4755770"/>
                <a:ext cx="6800113" cy="891462"/>
              </a:xfrm>
              <a:prstGeom prst="rect">
                <a:avLst/>
              </a:prstGeom>
              <a:blipFill rotWithShape="1">
                <a:blip r:embed="rId5"/>
                <a:stretch>
                  <a:fillRect b="-8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33452" y="5650176"/>
                <a:ext cx="6008544" cy="979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/>
                  <a:t>Do đó: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𝐴𝐵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  <m:r>
                      <a:rPr lang="en-US" sz="3200" i="1">
                        <a:latin typeface="Cambria Math"/>
                      </a:rPr>
                      <m:t>𝐼𝐽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52" y="5650176"/>
                <a:ext cx="6008544" cy="979307"/>
              </a:xfrm>
              <a:prstGeom prst="rect">
                <a:avLst/>
              </a:prstGeom>
              <a:blipFill rotWithShape="1">
                <a:blip r:embed="rId6"/>
                <a:stretch>
                  <a:fillRect l="-2535" b="-9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lowchart: Connector 8"/>
          <p:cNvSpPr/>
          <p:nvPr/>
        </p:nvSpPr>
        <p:spPr>
          <a:xfrm>
            <a:off x="733452" y="2651602"/>
            <a:ext cx="430364" cy="48056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4" tIns="60952" rIns="121904" bIns="60952" rtlCol="0" anchor="ctr"/>
          <a:lstStyle/>
          <a:p>
            <a:pPr algn="ctr"/>
            <a:endParaRPr lang="vi-VN" sz="320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0" name="Isosceles Triangle 9">
            <a:hlinkClick r:id="rId7" action="ppaction://hlinksldjump"/>
          </p:cNvPr>
          <p:cNvSpPr/>
          <p:nvPr/>
        </p:nvSpPr>
        <p:spPr>
          <a:xfrm rot="16200000">
            <a:off x="10795909" y="596217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hlinkClick r:id="rId8" action="ppaction://hlinksldjump"/>
          </p:cNvPr>
          <p:cNvSpPr/>
          <p:nvPr/>
        </p:nvSpPr>
        <p:spPr>
          <a:xfrm rot="5400000">
            <a:off x="11292861" y="596880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2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478923"/>
              </p:ext>
            </p:extLst>
          </p:nvPr>
        </p:nvGraphicFramePr>
        <p:xfrm>
          <a:off x="335360" y="332656"/>
          <a:ext cx="1261428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1428">
                  <a:extLst>
                    <a:ext uri="{9D8B030D-6E8A-4147-A177-3AD203B41FA5}">
                      <a16:colId xmlns="" xmlns:a16="http://schemas.microsoft.com/office/drawing/2014/main" val="22571966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kern="1200" spc="-4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+mn-cs"/>
                        </a:rPr>
                        <a:t>Câu </a:t>
                      </a:r>
                      <a:r>
                        <a:rPr lang="en-US" sz="2800" b="1" kern="1200" spc="-40" smtClean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+mn-cs"/>
                        </a:rPr>
                        <a:t>7. </a:t>
                      </a:r>
                      <a:endParaRPr lang="en-US" sz="2800" b="1" kern="1200" spc="-40">
                        <a:solidFill>
                          <a:srgbClr val="FF0000"/>
                        </a:solidFill>
                        <a:latin typeface="Times New Roman"/>
                        <a:ea typeface="Arial"/>
                        <a:cs typeface="+mn-cs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172698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956636"/>
                  </p:ext>
                </p:extLst>
              </p:nvPr>
            </p:nvGraphicFramePr>
            <p:xfrm>
              <a:off x="335360" y="766881"/>
              <a:ext cx="11521280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521280">
                      <a:extLst>
                        <a:ext uri="{9D8B030D-6E8A-4147-A177-3AD203B41FA5}">
                          <a16:colId xmlns="" xmlns:a16="http://schemas.microsoft.com/office/drawing/2014/main" val="2627292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3599815" algn="l"/>
                              <a:tab pos="5039995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Cho hình chóp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𝐴𝐵𝐶𝐷</m:t>
                              </m:r>
                            </m:oMath>
                          </a14:m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có đáy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𝐴𝐵𝐶𝐷</m:t>
                              </m:r>
                            </m:oMath>
                          </a14:m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là hình vuông tâm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oMath>
                          </a14:m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𝑆𝐴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d>
                                <m:dPr>
                                  <m:ctrlPr>
                                    <a:rPr lang="en-US" sz="280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𝐴𝐵𝐶𝐷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 Gọi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là trung điểm của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𝐵𝑂</m:t>
                              </m:r>
                            </m:oMath>
                          </a14:m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là mặt phẳng qua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và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)⊥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oMath>
                          </a14:m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 Thiết diện là hình gì?</a:t>
                          </a:r>
                          <a:endParaRPr lang="en-US" sz="2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4997577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5938256"/>
                  </p:ext>
                </p:extLst>
              </p:nvPr>
            </p:nvGraphicFramePr>
            <p:xfrm>
              <a:off x="335360" y="766881"/>
              <a:ext cx="11521280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521280">
                      <a:extLst>
                        <a:ext uri="{9D8B030D-6E8A-4147-A177-3AD203B41FA5}">
                          <a16:colId xmlns:a16="http://schemas.microsoft.com/office/drawing/2014/main" val="26272925"/>
                        </a:ext>
                      </a:extLst>
                    </a:gridCol>
                  </a:tblGrid>
                  <a:tr h="1280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>
                          <a:blip r:embed="rId2"/>
                          <a:stretch>
                            <a:fillRect l="-106" t="-8057" r="-159" b="-16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975771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304451" y="2059897"/>
            <a:ext cx="2904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thang cân.</a:t>
            </a:r>
          </a:p>
        </p:txBody>
      </p:sp>
      <p:sp>
        <p:nvSpPr>
          <p:cNvPr id="6" name="Rectangle 5"/>
          <p:cNvSpPr/>
          <p:nvPr/>
        </p:nvSpPr>
        <p:spPr>
          <a:xfrm>
            <a:off x="3116954" y="2047041"/>
            <a:ext cx="3284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ts val="600"/>
              </a:spcBef>
              <a:spcAft>
                <a:spcPts val="600"/>
              </a:spcAft>
              <a:tabLst>
                <a:tab pos="3599815" algn="l"/>
                <a:tab pos="5039995" algn="l"/>
              </a:tabLst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thang vuông.</a:t>
            </a:r>
          </a:p>
        </p:txBody>
      </p:sp>
      <p:sp>
        <p:nvSpPr>
          <p:cNvPr id="7" name="Rectangle 6"/>
          <p:cNvSpPr/>
          <p:nvPr/>
        </p:nvSpPr>
        <p:spPr>
          <a:xfrm>
            <a:off x="6271444" y="2059897"/>
            <a:ext cx="2925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bình hành.</a:t>
            </a:r>
          </a:p>
        </p:txBody>
      </p:sp>
      <p:sp>
        <p:nvSpPr>
          <p:cNvPr id="8" name="Rectangle 7"/>
          <p:cNvSpPr/>
          <p:nvPr/>
        </p:nvSpPr>
        <p:spPr>
          <a:xfrm>
            <a:off x="9183422" y="2069108"/>
            <a:ext cx="3012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ts val="600"/>
              </a:spcBef>
              <a:spcAft>
                <a:spcPts val="600"/>
              </a:spcAft>
              <a:tabLst>
                <a:tab pos="3599815" algn="l"/>
                <a:tab pos="5039995" algn="l"/>
              </a:tabLst>
            </a:pP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 vuông.</a:t>
            </a:r>
            <a:endParaRPr lang="en-US" sz="280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75220" y="2543453"/>
            <a:ext cx="136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 giải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018" y="2890073"/>
            <a:ext cx="2964758" cy="329851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1321596"/>
                  </p:ext>
                </p:extLst>
              </p:nvPr>
            </p:nvGraphicFramePr>
            <p:xfrm>
              <a:off x="304451" y="3011253"/>
              <a:ext cx="8280920" cy="8534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8280920">
                      <a:extLst>
                        <a:ext uri="{9D8B030D-6E8A-4147-A177-3AD203B41FA5}">
                          <a16:colId xmlns="" xmlns:a16="http://schemas.microsoft.com/office/drawing/2014/main" val="18853297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Trong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80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𝐴𝐵𝐶𝐷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qua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kẻ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𝐼𝐽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𝐶𝐷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vi-VN" sz="2800" kern="1200">
                                  <a:effectLst/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vi-VN" sz="2800" kern="1200">
                                  <a:effectLst/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oMath>
                          </a14:m>
                          <a:r>
                            <a:rPr lang="vi-VN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và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vi-VN" sz="2800" kern="1200">
                                  <a:effectLst/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vi-VN" sz="2800" kern="1200">
                                  <a:effectLst/>
                                  <a:latin typeface="Cambria Math" panose="02040503050406030204" pitchFamily="18" charset="0"/>
                                </a:rPr>
                                <m:t>𝐴𝐷</m:t>
                              </m:r>
                            </m:oMath>
                          </a14:m>
                          <a:r>
                            <a:rPr lang="en-US" sz="280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 Suy </a:t>
                          </a: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𝐼𝐽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oMath>
                          </a14:m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(1)</a:t>
                          </a:r>
                          <a:endParaRPr lang="en-US" sz="2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76257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7637755"/>
                  </p:ext>
                </p:extLst>
              </p:nvPr>
            </p:nvGraphicFramePr>
            <p:xfrm>
              <a:off x="304451" y="3011253"/>
              <a:ext cx="8280920" cy="8534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8280920">
                      <a:extLst>
                        <a:ext uri="{9D8B030D-6E8A-4147-A177-3AD203B41FA5}">
                          <a16:colId xmlns:a16="http://schemas.microsoft.com/office/drawing/2014/main" val="188532970"/>
                        </a:ext>
                      </a:extLst>
                    </a:gridCol>
                  </a:tblGrid>
                  <a:tr h="8534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>
                          <a:blip r:embed="rId4"/>
                          <a:stretch>
                            <a:fillRect l="-74" t="-12057" r="-147" b="-248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62579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5983871"/>
                  </p:ext>
                </p:extLst>
              </p:nvPr>
            </p:nvGraphicFramePr>
            <p:xfrm>
              <a:off x="304450" y="3883638"/>
              <a:ext cx="5966994" cy="1005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966994">
                      <a:extLst>
                        <a:ext uri="{9D8B030D-6E8A-4147-A177-3AD203B41FA5}">
                          <a16:colId xmlns="" xmlns:a16="http://schemas.microsoft.com/office/drawing/2014/main" val="270060166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Trong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80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𝑆𝐶𝐷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kẻ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𝐽𝐸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𝑆𝐴</m:t>
                              </m:r>
                            </m:oMath>
                          </a14:m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với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vi-VN" sz="2800" kern="1200">
                                  <a:effectLst/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vi-VN" sz="2800" kern="1200">
                                  <a:effectLst/>
                                  <a:latin typeface="Cambria Math" panose="02040503050406030204" pitchFamily="18" charset="0"/>
                                </a:rPr>
                                <m:t>𝑆𝐷</m:t>
                              </m:r>
                            </m:oMath>
                          </a14:m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 </a:t>
                          </a:r>
                          <a:endParaRPr lang="en-US" sz="2800" smtClean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Vì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𝑆𝐴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d>
                                <m:dPr>
                                  <m:ctrlPr>
                                    <a:rPr lang="en-US" sz="280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𝐴𝐵𝐶𝐷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nên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𝐽𝐸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d>
                                <m:dPr>
                                  <m:ctrlPr>
                                    <a:rPr lang="en-US" sz="280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𝐴𝐵𝐶𝐷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 </a:t>
                          </a:r>
                          <a:endParaRPr lang="en-US" sz="2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1745076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1417888"/>
                  </p:ext>
                </p:extLst>
              </p:nvPr>
            </p:nvGraphicFramePr>
            <p:xfrm>
              <a:off x="304450" y="3883638"/>
              <a:ext cx="5966994" cy="1005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966994">
                      <a:extLst>
                        <a:ext uri="{9D8B030D-6E8A-4147-A177-3AD203B41FA5}">
                          <a16:colId xmlns:a16="http://schemas.microsoft.com/office/drawing/2014/main" val="2700601665"/>
                        </a:ext>
                      </a:extLst>
                    </a:gridCol>
                  </a:tblGrid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>
                          <a:blip r:embed="rId5"/>
                          <a:stretch>
                            <a:fillRect l="-102" t="-10843" r="-204" b="-210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450767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9246022"/>
                  </p:ext>
                </p:extLst>
              </p:nvPr>
            </p:nvGraphicFramePr>
            <p:xfrm>
              <a:off x="335360" y="4892149"/>
              <a:ext cx="3312368" cy="4267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312368">
                      <a:extLst>
                        <a:ext uri="{9D8B030D-6E8A-4147-A177-3AD203B41FA5}">
                          <a16:colId xmlns="" xmlns:a16="http://schemas.microsoft.com/office/drawing/2014/main" val="294228961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Suy ra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𝐽𝐸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oMath>
                          </a14:m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(2</a:t>
                          </a:r>
                          <a:r>
                            <a:rPr lang="en-US" sz="280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);</a:t>
                          </a:r>
                          <a:endParaRPr lang="en-US" sz="2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28685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7792405"/>
                  </p:ext>
                </p:extLst>
              </p:nvPr>
            </p:nvGraphicFramePr>
            <p:xfrm>
              <a:off x="335360" y="4892149"/>
              <a:ext cx="3312368" cy="4267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312368">
                      <a:extLst>
                        <a:ext uri="{9D8B030D-6E8A-4147-A177-3AD203B41FA5}">
                          <a16:colId xmlns:a16="http://schemas.microsoft.com/office/drawing/2014/main" val="2942289611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>
                          <a:blip r:embed="rId6"/>
                          <a:stretch>
                            <a:fillRect l="-368" t="-23944" r="-368" b="-492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86855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1507781"/>
                  </p:ext>
                </p:extLst>
              </p:nvPr>
            </p:nvGraphicFramePr>
            <p:xfrm>
              <a:off x="3447858" y="4908423"/>
              <a:ext cx="3872278" cy="4267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872278">
                      <a:extLst>
                        <a:ext uri="{9D8B030D-6E8A-4147-A177-3AD203B41FA5}">
                          <a16:colId xmlns="" xmlns:a16="http://schemas.microsoft.com/office/drawing/2014/main" val="425270934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3599815" algn="l"/>
                              <a:tab pos="5039995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(1) và (2) </a:t>
                          </a:r>
                          <a14:m>
                            <m:oMath xmlns:m="http://schemas.openxmlformats.org/officeDocument/2006/math">
                              <m:r>
                                <a:rPr lang="fr-FR" sz="2800">
                                  <a:effectLst/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fr-FR" sz="2800">
                                  <a:effectLst/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  <m:r>
                                <a:rPr lang="fr-FR" sz="2800">
                                  <a:effectLst/>
                                  <a:latin typeface="Cambria Math" panose="02040503050406030204" pitchFamily="18" charset="0"/>
                                </a:rPr>
                                <m:t>⊥(</m:t>
                              </m:r>
                              <m:r>
                                <a:rPr lang="fr-FR" sz="2800">
                                  <a:effectLst/>
                                  <a:latin typeface="Cambria Math" panose="02040503050406030204" pitchFamily="18" charset="0"/>
                                </a:rPr>
                                <m:t>𝐸𝐼𝐽</m:t>
                              </m:r>
                              <m:r>
                                <a:rPr lang="fr-FR" sz="28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en-US" sz="2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2347278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4492338"/>
                  </p:ext>
                </p:extLst>
              </p:nvPr>
            </p:nvGraphicFramePr>
            <p:xfrm>
              <a:off x="3447858" y="4908423"/>
              <a:ext cx="3872278" cy="4267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872278">
                      <a:extLst>
                        <a:ext uri="{9D8B030D-6E8A-4147-A177-3AD203B41FA5}">
                          <a16:colId xmlns:a16="http://schemas.microsoft.com/office/drawing/2014/main" val="4252709345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>
                          <a:blip r:embed="rId7"/>
                          <a:stretch>
                            <a:fillRect l="-157" t="-25352" r="-314" b="-492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472784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447102"/>
                  </p:ext>
                </p:extLst>
              </p:nvPr>
            </p:nvGraphicFramePr>
            <p:xfrm>
              <a:off x="346867" y="5335143"/>
              <a:ext cx="8238504" cy="1005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8238504">
                      <a:extLst>
                        <a:ext uri="{9D8B030D-6E8A-4147-A177-3AD203B41FA5}">
                          <a16:colId xmlns="" xmlns:a16="http://schemas.microsoft.com/office/drawing/2014/main" val="376907788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3599815" algn="l"/>
                              <a:tab pos="5039995" algn="l"/>
                            </a:tabLst>
                          </a:pPr>
                          <a:r>
                            <a:rPr lang="en-US" sz="280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Xét </a:t>
                          </a:r>
                          <a14:m>
                            <m:oMath xmlns:m="http://schemas.openxmlformats.org/officeDocument/2006/math">
                              <m:r>
                                <a:rPr lang="fr-FR" sz="28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800">
                                  <a:effectLst/>
                                  <a:latin typeface="Cambria Math" panose="02040503050406030204" pitchFamily="18" charset="0"/>
                                </a:rPr>
                                <m:t>𝐸𝐼𝐽</m:t>
                              </m:r>
                              <m:r>
                                <a:rPr lang="fr-FR" sz="28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và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80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𝑆𝐶𝐷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ta suy ra được </a:t>
                          </a:r>
                          <a14:m>
                            <m:oMath xmlns:m="http://schemas.openxmlformats.org/officeDocument/2006/math">
                              <m:r>
                                <a:rPr lang="fr-FR" sz="28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800">
                                  <a:effectLst/>
                                  <a:latin typeface="Cambria Math" panose="02040503050406030204" pitchFamily="18" charset="0"/>
                                </a:rPr>
                                <m:t>𝐸𝐼𝐽</m:t>
                              </m:r>
                              <m:r>
                                <a:rPr lang="fr-FR" sz="2800">
                                  <a:effectLst/>
                                  <a:latin typeface="Cambria Math" panose="02040503050406030204" pitchFamily="18" charset="0"/>
                                </a:rPr>
                                <m:t>)∩</m:t>
                              </m:r>
                              <m:d>
                                <m:dPr>
                                  <m:ctrlPr>
                                    <a:rPr lang="en-US" sz="280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𝑆𝐶𝐷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80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r>
                                <a:rPr lang="vi-VN" sz="2800" kern="1200">
                                  <a:effectLst/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vi-VN" sz="2800" kern="1200"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endParaRPr lang="en-US" sz="2800" kern="1200" smtClean="0">
                            <a:effectLst/>
                          </a:endParaRPr>
                        </a:p>
                        <a:p>
                          <a:pPr algn="l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3599815" algn="l"/>
                              <a:tab pos="5039995" algn="l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vi-VN" sz="2800" kern="1200">
                                  <a:effectLst/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</m:oMath>
                          </a14:m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qua </a:t>
                          </a:r>
                          <a14:m>
                            <m:oMath xmlns:m="http://schemas.openxmlformats.org/officeDocument/2006/math">
                              <m:r>
                                <a:rPr lang="fr-FR" sz="2800">
                                  <a:effectLst/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fr-FR" sz="2800"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vi-VN" sz="2800" kern="1200">
                                  <a:effectLst/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𝐶𝐷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𝐼𝐽</m:t>
                              </m:r>
                            </m:oMath>
                          </a14:m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kern="1200">
                                  <a:effectLst/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</m:oMath>
                          </a14:m>
                          <a:r>
                            <a:rPr lang="vi-VN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cắt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𝑆𝐶</m:t>
                              </m:r>
                            </m:oMath>
                          </a14:m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tại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800">
                                  <a:effectLst/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oMath>
                          </a14:m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en-US" sz="2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5342581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5486818"/>
                  </p:ext>
                </p:extLst>
              </p:nvPr>
            </p:nvGraphicFramePr>
            <p:xfrm>
              <a:off x="346867" y="5335143"/>
              <a:ext cx="8238504" cy="1005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8238504">
                      <a:extLst>
                        <a:ext uri="{9D8B030D-6E8A-4147-A177-3AD203B41FA5}">
                          <a16:colId xmlns:a16="http://schemas.microsoft.com/office/drawing/2014/main" val="3769077885"/>
                        </a:ext>
                      </a:extLst>
                    </a:gridCol>
                  </a:tblGrid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>
                          <a:blip r:embed="rId8"/>
                          <a:stretch>
                            <a:fillRect l="-74" t="-11446" r="-148" b="-210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425819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58972" y="6334780"/>
                <a:ext cx="64071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thiết </a:t>
                </a:r>
                <a:r>
                  <a: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 là hình </a:t>
                </a:r>
                <a:r>
                  <a:rPr lang="en-US" sz="28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thang vuông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𝐼𝐽𝐸𝐹</m:t>
                    </m:r>
                  </m:oMath>
                </a14:m>
                <a:r>
                  <a: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72" y="6334780"/>
                <a:ext cx="6407139" cy="523220"/>
              </a:xfrm>
              <a:prstGeom prst="rect">
                <a:avLst/>
              </a:prstGeom>
              <a:blipFill>
                <a:blip r:embed="rId9"/>
                <a:stretch>
                  <a:fillRect l="-1998" t="-11628" r="-95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3098335" y="2033329"/>
            <a:ext cx="504624" cy="5416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Isosceles Triangle 18">
            <a:hlinkClick r:id="rId10" action="ppaction://hlinksldjump"/>
          </p:cNvPr>
          <p:cNvSpPr/>
          <p:nvPr/>
        </p:nvSpPr>
        <p:spPr>
          <a:xfrm rot="16200000">
            <a:off x="10795909" y="596217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hlinkClick r:id="rId11" action="ppaction://hlinksldjump"/>
          </p:cNvPr>
          <p:cNvSpPr/>
          <p:nvPr/>
        </p:nvSpPr>
        <p:spPr>
          <a:xfrm rot="5400000">
            <a:off x="11292861" y="596880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6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165721"/>
              </p:ext>
            </p:extLst>
          </p:nvPr>
        </p:nvGraphicFramePr>
        <p:xfrm>
          <a:off x="216806" y="161925"/>
          <a:ext cx="3528392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="" xmlns:a16="http://schemas.microsoft.com/office/drawing/2014/main" val="22571966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kern="1200" spc="-4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+mn-cs"/>
                        </a:rPr>
                        <a:t>Câu </a:t>
                      </a:r>
                      <a:r>
                        <a:rPr lang="en-US" sz="2800" b="1" kern="1200" spc="-40" smtClean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+mn-cs"/>
                        </a:rPr>
                        <a:t>8.</a:t>
                      </a:r>
                      <a:endParaRPr lang="en-US" sz="2800" b="1" kern="1200" spc="-40">
                        <a:solidFill>
                          <a:srgbClr val="FF0000"/>
                        </a:solidFill>
                        <a:latin typeface="Times New Roman"/>
                        <a:ea typeface="Arial"/>
                        <a:cs typeface="+mn-cs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172698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0447452"/>
                  </p:ext>
                </p:extLst>
              </p:nvPr>
            </p:nvGraphicFramePr>
            <p:xfrm>
              <a:off x="216806" y="615460"/>
              <a:ext cx="11423810" cy="174701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423810">
                      <a:extLst>
                        <a:ext uri="{9D8B030D-6E8A-4147-A177-3AD203B41FA5}">
                          <a16:colId xmlns="" xmlns:a16="http://schemas.microsoft.com/office/drawing/2014/main" val="263216209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800" b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Cho hình chóp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>
                                  <a:effectLst/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800" b="0">
                                  <a:effectLst/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800" b="0" i="1">
                                  <a:effectLst/>
                                  <a:latin typeface="Cambria Math" panose="02040503050406030204" pitchFamily="18" charset="0"/>
                                </a:rPr>
                                <m:t>𝐴𝐵𝐶</m:t>
                              </m:r>
                            </m:oMath>
                          </a14:m>
                          <a:r>
                            <a:rPr lang="en-US" sz="2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có đáy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>
                                  <a:effectLst/>
                                  <a:latin typeface="Cambria Math" panose="02040503050406030204" pitchFamily="18" charset="0"/>
                                </a:rPr>
                                <m:t>𝐴𝐵𝐶</m:t>
                              </m:r>
                            </m:oMath>
                          </a14:m>
                          <a:r>
                            <a:rPr lang="en-US" sz="2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là tam giác vuông cân tại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>
                                  <a:effectLst/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2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>
                                  <a:effectLst/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  <m:r>
                                <a:rPr lang="en-US" sz="2800" b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b="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b="0" i="0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>
                                  <a:effectLst/>
                                  <a:latin typeface="Cambria Math" panose="02040503050406030204" pitchFamily="18" charset="0"/>
                                </a:rPr>
                                <m:t>𝑆𝐴</m:t>
                              </m:r>
                              <m:r>
                                <a:rPr lang="en-US" sz="2800" b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800" b="0" i="1" kern="1200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2800" b="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và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>
                                  <a:effectLst/>
                                  <a:latin typeface="Cambria Math" panose="02040503050406030204" pitchFamily="18" charset="0"/>
                                </a:rPr>
                                <m:t>𝑆𝐴</m:t>
                              </m:r>
                              <m:r>
                                <a:rPr lang="en-US" sz="2800" b="0">
                                  <a:effectLst/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d>
                                <m:dPr>
                                  <m:ctrlPr>
                                    <a:rPr lang="en-US" sz="2800" b="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𝐴𝐵𝐶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 Gọi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>
                                  <a:effectLst/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en-US" sz="2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là điểm trên cạnh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>
                                  <a:effectLst/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oMath>
                          </a14:m>
                          <a:r>
                            <a:rPr lang="en-US" sz="2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và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>
                                  <a:effectLst/>
                                  <a:latin typeface="Cambria Math" panose="02040503050406030204" pitchFamily="18" charset="0"/>
                                </a:rPr>
                                <m:t>𝐴𝑀</m:t>
                              </m:r>
                              <m:r>
                                <a:rPr lang="en-US" sz="2800" b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>
                                  <a:effectLst/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sz="28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800" b="0" smtClean="0">
                                  <a:effectLst/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800" b="0" i="1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>
                                  <a:effectLst/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800" b="0" i="1"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b="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mặt phẳng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800" b="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en-US" sz="2800" b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 qua và vuông góc với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>
                                  <a:effectLst/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oMath>
                          </a14:m>
                          <a:r>
                            <a:rPr lang="en-US" sz="2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 Giả sử thiết diện của hình chóp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>
                                  <a:effectLst/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800" b="0">
                                  <a:effectLst/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800" b="0" i="1">
                                  <a:effectLst/>
                                  <a:latin typeface="Cambria Math" panose="02040503050406030204" pitchFamily="18" charset="0"/>
                                </a:rPr>
                                <m:t>𝐴𝐵𝐶</m:t>
                              </m:r>
                            </m:oMath>
                          </a14:m>
                          <a:r>
                            <a:rPr lang="en-US" sz="2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với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800" b="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en-US" sz="2800" b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là tứ giác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>
                                  <a:effectLst/>
                                  <a:latin typeface="Cambria Math" panose="02040503050406030204" pitchFamily="18" charset="0"/>
                                </a:rPr>
                                <m:t>𝑀𝑁𝑃𝑄</m:t>
                              </m:r>
                            </m:oMath>
                          </a14:m>
                          <a:r>
                            <a:rPr lang="en-US" sz="2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 Tìm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để thiết diện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>
                                  <a:effectLst/>
                                  <a:latin typeface="Cambria Math" panose="02040503050406030204" pitchFamily="18" charset="0"/>
                                </a:rPr>
                                <m:t>𝑀𝑁𝑃𝑄</m:t>
                              </m:r>
                            </m:oMath>
                          </a14:m>
                          <a:r>
                            <a:rPr lang="en-US" sz="2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lớn nhất?</a:t>
                          </a:r>
                          <a:endParaRPr lang="en-US" sz="2800" b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0746165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4590955"/>
                  </p:ext>
                </p:extLst>
              </p:nvPr>
            </p:nvGraphicFramePr>
            <p:xfrm>
              <a:off x="216806" y="615460"/>
              <a:ext cx="11423810" cy="174701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423810">
                      <a:extLst>
                        <a:ext uri="{9D8B030D-6E8A-4147-A177-3AD203B41FA5}">
                          <a16:colId xmlns:a16="http://schemas.microsoft.com/office/drawing/2014/main" val="2632162099"/>
                        </a:ext>
                      </a:extLst>
                    </a:gridCol>
                  </a:tblGrid>
                  <a:tr h="17470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>
                          <a:blip r:embed="rId3"/>
                          <a:stretch>
                            <a:fillRect l="-53" t="-5903" r="-107" b="-121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461652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6806" y="2414926"/>
                <a:ext cx="1810560" cy="666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06" y="2414926"/>
                <a:ext cx="1810560" cy="666529"/>
              </a:xfrm>
              <a:prstGeom prst="rect">
                <a:avLst/>
              </a:prstGeom>
              <a:blipFill>
                <a:blip r:embed="rId4"/>
                <a:stretch>
                  <a:fillRect l="-7071" t="-1835" r="-5724" b="-1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0720947"/>
                  </p:ext>
                </p:extLst>
              </p:nvPr>
            </p:nvGraphicFramePr>
            <p:xfrm>
              <a:off x="2567608" y="2470277"/>
              <a:ext cx="1945432" cy="59467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945432">
                      <a:extLst>
                        <a:ext uri="{9D8B030D-6E8A-4147-A177-3AD203B41FA5}">
                          <a16:colId xmlns="" xmlns:a16="http://schemas.microsoft.com/office/drawing/2014/main" val="101486353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3599815" algn="l"/>
                              <a:tab pos="5039995" algn="l"/>
                            </a:tabLst>
                          </a:pPr>
                          <a:r>
                            <a:rPr lang="en-US" sz="2800" b="1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B.</a:t>
                          </a: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kern="12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kern="12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kern="12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i="1" kern="1200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vi-VN" sz="2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800" i="1" kern="1200">
                                          <a:effectLst/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kern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oMath>
                          </a14:m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. </a:t>
                          </a:r>
                          <a:endParaRPr lang="en-US" sz="2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838832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170573"/>
                  </p:ext>
                </p:extLst>
              </p:nvPr>
            </p:nvGraphicFramePr>
            <p:xfrm>
              <a:off x="2567608" y="2470277"/>
              <a:ext cx="1945432" cy="58343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945432">
                      <a:extLst>
                        <a:ext uri="{9D8B030D-6E8A-4147-A177-3AD203B41FA5}">
                          <a16:colId xmlns:a16="http://schemas.microsoft.com/office/drawing/2014/main" val="1014863537"/>
                        </a:ext>
                      </a:extLst>
                    </a:gridCol>
                  </a:tblGrid>
                  <a:tr h="583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>
                          <a:blip r:embed="rId5"/>
                          <a:stretch>
                            <a:fillRect l="-313" t="-11458" r="-625" b="-177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38832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303912" y="2476110"/>
                <a:ext cx="1783309" cy="7016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n-US" sz="28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912" y="2476110"/>
                <a:ext cx="1783309" cy="701602"/>
              </a:xfrm>
              <a:prstGeom prst="rect">
                <a:avLst/>
              </a:prstGeom>
              <a:blipFill>
                <a:blip r:embed="rId6"/>
                <a:stretch>
                  <a:fillRect l="-6826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878093" y="2556450"/>
                <a:ext cx="203132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093" y="2556450"/>
                <a:ext cx="2031325" cy="523220"/>
              </a:xfrm>
              <a:prstGeom prst="rect">
                <a:avLst/>
              </a:prstGeom>
              <a:blipFill>
                <a:blip r:embed="rId7"/>
                <a:stretch>
                  <a:fillRect l="-598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882965" y="2962668"/>
            <a:ext cx="136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 giải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2399" y="2491152"/>
            <a:ext cx="504624" cy="5416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3239365"/>
            <a:ext cx="2481401" cy="26756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4551180"/>
                  </p:ext>
                </p:extLst>
              </p:nvPr>
            </p:nvGraphicFramePr>
            <p:xfrm>
              <a:off x="187661" y="3477475"/>
              <a:ext cx="5473824" cy="4267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473824">
                      <a:extLst>
                        <a:ext uri="{9D8B030D-6E8A-4147-A177-3AD203B41FA5}">
                          <a16:colId xmlns="" xmlns:a16="http://schemas.microsoft.com/office/drawing/2014/main" val="204381616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Thiết diện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𝑀𝑁𝑃𝑄</m:t>
                              </m:r>
                            </m:oMath>
                          </a14:m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là hình chữ nhật </a:t>
                          </a:r>
                          <a:endParaRPr lang="en-US" sz="2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41138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7420848"/>
                  </p:ext>
                </p:extLst>
              </p:nvPr>
            </p:nvGraphicFramePr>
            <p:xfrm>
              <a:off x="187661" y="3477475"/>
              <a:ext cx="5473824" cy="4267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473824">
                      <a:extLst>
                        <a:ext uri="{9D8B030D-6E8A-4147-A177-3AD203B41FA5}">
                          <a16:colId xmlns:a16="http://schemas.microsoft.com/office/drawing/2014/main" val="2043816169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>
                          <a:blip r:embed="rId9"/>
                          <a:stretch>
                            <a:fillRect l="-111" t="-25352" r="-222" b="-492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11382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16806" y="3893995"/>
                <a:ext cx="4251613" cy="899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𝑀𝑄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𝐴𝑀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𝑀𝑁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𝑆𝐴</m:t>
                          </m:r>
                        </m:den>
                      </m:f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𝑀𝐵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06" y="3893995"/>
                <a:ext cx="4251613" cy="8991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4105940"/>
                  </p:ext>
                </p:extLst>
              </p:nvPr>
            </p:nvGraphicFramePr>
            <p:xfrm>
              <a:off x="4366591" y="4026680"/>
              <a:ext cx="4969769" cy="76647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969769">
                      <a:extLst>
                        <a:ext uri="{9D8B030D-6E8A-4147-A177-3AD203B41FA5}">
                          <a16:colId xmlns="" xmlns:a16="http://schemas.microsoft.com/office/drawing/2014/main" val="1520363012"/>
                        </a:ext>
                      </a:extLst>
                    </a:gridCol>
                  </a:tblGrid>
                  <a:tr h="766472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𝑀𝑁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sz="28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8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d>
                                <m:dPr>
                                  <m:ctrlPr>
                                    <a:rPr lang="en-US" sz="280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800">
                              <a:effectLst/>
                            </a:rPr>
                            <a:t> </a:t>
                          </a:r>
                          <a:endParaRPr lang="en-US" sz="2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795750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5565223"/>
                  </p:ext>
                </p:extLst>
              </p:nvPr>
            </p:nvGraphicFramePr>
            <p:xfrm>
              <a:off x="4366591" y="4026680"/>
              <a:ext cx="4969769" cy="76647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969769">
                      <a:extLst>
                        <a:ext uri="{9D8B030D-6E8A-4147-A177-3AD203B41FA5}">
                          <a16:colId xmlns:a16="http://schemas.microsoft.com/office/drawing/2014/main" val="1520363012"/>
                        </a:ext>
                      </a:extLst>
                    </a:gridCol>
                  </a:tblGrid>
                  <a:tr h="7664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>
                          <a:blip r:embed="rId11"/>
                          <a:stretch>
                            <a:fillRect l="-123" t="-787" r="-245" b="-15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957501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438497"/>
                  </p:ext>
                </p:extLst>
              </p:nvPr>
            </p:nvGraphicFramePr>
            <p:xfrm>
              <a:off x="216806" y="4762729"/>
              <a:ext cx="6698754" cy="97104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698754">
                      <a:extLst>
                        <a:ext uri="{9D8B030D-6E8A-4147-A177-3AD203B41FA5}">
                          <a16:colId xmlns="" xmlns:a16="http://schemas.microsoft.com/office/drawing/2014/main" val="314558756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kern="120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vi-VN" sz="2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𝑀𝑁𝑃𝑄</m:t>
                                    </m:r>
                                  </m:sub>
                                </m:sSub>
                                <m:r>
                                  <a:rPr lang="vi-VN" sz="28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𝑀𝑁</m:t>
                                </m:r>
                                <m:r>
                                  <a:rPr lang="en-US" sz="28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𝑀𝑄</m:t>
                                </m:r>
                                <m:r>
                                  <a:rPr lang="en-US" sz="28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800" i="1">
                                        <a:effectLst/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  <m:d>
                                  <m:dPr>
                                    <m:ctrlPr>
                                      <a:rPr lang="en-US" sz="28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f>
                                  <m:fPr>
                                    <m:ctrlPr>
                                      <a:rPr lang="en-US" sz="2800" i="1" kern="120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800" i="1" kern="120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vi-VN" sz="2800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vi-VN" sz="2800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ad>
                                      <m:radPr>
                                        <m:degHide m:val="on"/>
                                        <m:ctrlPr>
                                          <a:rPr lang="en-US" sz="2800" i="1" kern="120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vi-VN" sz="2800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vi-VN" sz="2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252698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9382259"/>
                  </p:ext>
                </p:extLst>
              </p:nvPr>
            </p:nvGraphicFramePr>
            <p:xfrm>
              <a:off x="216806" y="4762729"/>
              <a:ext cx="6698754" cy="97104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698754">
                      <a:extLst>
                        <a:ext uri="{9D8B030D-6E8A-4147-A177-3AD203B41FA5}">
                          <a16:colId xmlns:a16="http://schemas.microsoft.com/office/drawing/2014/main" val="3145587561"/>
                        </a:ext>
                      </a:extLst>
                    </a:gridCol>
                  </a:tblGrid>
                  <a:tr h="971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>
                          <a:blip r:embed="rId12"/>
                          <a:stretch>
                            <a:fillRect l="-91" t="-625" r="-182" b="-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26981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2809845"/>
                  </p:ext>
                </p:extLst>
              </p:nvPr>
            </p:nvGraphicFramePr>
            <p:xfrm>
              <a:off x="243493" y="5651686"/>
              <a:ext cx="3567746" cy="97104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567746">
                      <a:extLst>
                        <a:ext uri="{9D8B030D-6E8A-4147-A177-3AD203B41FA5}">
                          <a16:colId xmlns="" xmlns:a16="http://schemas.microsoft.com/office/drawing/2014/main" val="1727014307"/>
                        </a:ext>
                      </a:extLst>
                    </a:gridCol>
                  </a:tblGrid>
                  <a:tr h="929376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  <m:r>
                                  <a:rPr lang="en-US" sz="28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800" i="1" kern="120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vi-VN" sz="2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𝑀𝑁𝑃𝑄</m:t>
                                    </m:r>
                                  </m:sub>
                                </m:sSub>
                                <m:r>
                                  <a:rPr lang="vi-VN" sz="28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i="1" kern="120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800" i="1" kern="120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vi-VN" sz="2800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vi-VN" sz="2800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ad>
                                      <m:radPr>
                                        <m:degHide m:val="on"/>
                                        <m:ctrlPr>
                                          <a:rPr lang="en-US" sz="2800" i="1" kern="120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vi-VN" sz="2800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vi-VN" sz="2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7579201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239340"/>
                  </p:ext>
                </p:extLst>
              </p:nvPr>
            </p:nvGraphicFramePr>
            <p:xfrm>
              <a:off x="243493" y="5651686"/>
              <a:ext cx="3567746" cy="97104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567746">
                      <a:extLst>
                        <a:ext uri="{9D8B030D-6E8A-4147-A177-3AD203B41FA5}">
                          <a16:colId xmlns:a16="http://schemas.microsoft.com/office/drawing/2014/main" val="1727014307"/>
                        </a:ext>
                      </a:extLst>
                    </a:gridCol>
                  </a:tblGrid>
                  <a:tr h="971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>
                          <a:blip r:embed="rId13"/>
                          <a:stretch>
                            <a:fillRect l="-170" t="-625" r="-341" b="-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792016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6878577"/>
                  </p:ext>
                </p:extLst>
              </p:nvPr>
            </p:nvGraphicFramePr>
            <p:xfrm>
              <a:off x="3778405" y="5855933"/>
              <a:ext cx="2017440" cy="56864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017440">
                      <a:extLst>
                        <a:ext uri="{9D8B030D-6E8A-4147-A177-3AD203B41FA5}">
                          <a16:colId xmlns="" xmlns:a16="http://schemas.microsoft.com/office/drawing/2014/main" val="266900747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khi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kern="12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kern="12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kern="12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i="1" kern="1200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vi-VN" sz="2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vi-VN" sz="2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en-US" sz="2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9623729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1947939"/>
                  </p:ext>
                </p:extLst>
              </p:nvPr>
            </p:nvGraphicFramePr>
            <p:xfrm>
              <a:off x="3778405" y="5855933"/>
              <a:ext cx="2017440" cy="562547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017440">
                      <a:extLst>
                        <a:ext uri="{9D8B030D-6E8A-4147-A177-3AD203B41FA5}">
                          <a16:colId xmlns:a16="http://schemas.microsoft.com/office/drawing/2014/main" val="2669007476"/>
                        </a:ext>
                      </a:extLst>
                    </a:gridCol>
                  </a:tblGrid>
                  <a:tr h="5625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>
                          <a:blip r:embed="rId14"/>
                          <a:stretch>
                            <a:fillRect l="-301" t="-10753" r="-602" b="-215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237294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Isosceles Triangle 19">
            <a:hlinkClick r:id="rId16" action="ppaction://hlinksldjump"/>
          </p:cNvPr>
          <p:cNvSpPr/>
          <p:nvPr/>
        </p:nvSpPr>
        <p:spPr>
          <a:xfrm rot="16200000">
            <a:off x="10795909" y="596217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hlinkClick r:id="rId17" action="ppaction://hlinksldjump"/>
          </p:cNvPr>
          <p:cNvSpPr/>
          <p:nvPr/>
        </p:nvSpPr>
        <p:spPr>
          <a:xfrm rot="5400000">
            <a:off x="11292861" y="596880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4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95617" y="33804"/>
                <a:ext cx="11862541" cy="23843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800"/>
                  </a:spcAft>
                  <a:buClr>
                    <a:srgbClr val="0000FF"/>
                  </a:buClr>
                </a:pPr>
                <a:r>
                  <a:rPr lang="en-US" sz="2800" b="1" spc="-40">
                    <a:solidFill>
                      <a:srgbClr val="FF0000"/>
                    </a:solidFill>
                    <a:latin typeface="Times New Roman"/>
                    <a:ea typeface="Arial"/>
                  </a:rPr>
                  <a:t>Câu 9: </a:t>
                </a:r>
                <a:r>
                  <a:rPr lang="vi-VN" sz="2800" smtClean="0">
                    <a:latin typeface="Times New Roman"/>
                    <a:ea typeface="Times New Roman"/>
                    <a:cs typeface="Times New Roman"/>
                  </a:rPr>
                  <a:t>Cho </a:t>
                </a:r>
                <a:r>
                  <a:rPr lang="vi-VN" sz="2800" smtClean="0">
                    <a:latin typeface="Times New Roman"/>
                    <a:ea typeface="Times New Roman"/>
                    <a:cs typeface="Times New Roman"/>
                  </a:rPr>
                  <a:t>tứ diện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𝑂𝐴𝐵𝐶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có ba cạnh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𝑂𝐴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 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𝑂𝐵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 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𝑂𝐶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đôi một vuông góc.</a:t>
                </a:r>
                <a:r>
                  <a:rPr lang="vi-VN" sz="2800" b="1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Gọi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𝐻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là hình chiếu của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𝑂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lên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𝐴𝐵𝐶</m:t>
                        </m:r>
                      </m:e>
                    </m:d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Khẳng định nào sau đây </a:t>
                </a:r>
                <a:r>
                  <a:rPr lang="vi-VN" sz="2800" b="1">
                    <a:effectLst/>
                    <a:latin typeface="Times New Roman"/>
                    <a:ea typeface="Times New Roman"/>
                    <a:cs typeface="Times New Roman"/>
                  </a:rPr>
                  <a:t>sai?</a:t>
                </a:r>
                <a:endParaRPr lang="en-US" sz="2800">
                  <a:ea typeface="Calibri"/>
                  <a:cs typeface="Times New Roman"/>
                </a:endParaRPr>
              </a:p>
              <a:p>
                <a:pPr marL="630555">
                  <a:lnSpc>
                    <a:spcPct val="115000"/>
                  </a:lnSpc>
                  <a:spcAft>
                    <a:spcPts val="0"/>
                  </a:spcAft>
                  <a:tabLst>
                    <a:tab pos="3510915" algn="l"/>
                  </a:tabLst>
                </a:pPr>
                <a:r>
                  <a:rPr lang="vi-VN" sz="2800" b="1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A.</a:t>
                </a:r>
                <a:r>
                  <a:rPr lang="vi-VN" sz="2800" b="1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b="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𝑂𝐴</m:t>
                    </m:r>
                    <m:r>
                      <a:rPr lang="vi-VN" sz="2800" b="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r>
                      <a:rPr lang="vi-VN" sz="2800" b="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𝐵𝐶</m:t>
                    </m:r>
                    <m:r>
                      <a:rPr lang="vi-VN" sz="2800" b="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	</a:t>
                </a:r>
                <a:r>
                  <a:rPr lang="en-US" sz="2800" smtClean="0">
                    <a:effectLst/>
                    <a:latin typeface="Times New Roman"/>
                    <a:ea typeface="Times New Roman"/>
                    <a:cs typeface="Times New Roman"/>
                  </a:rPr>
                  <a:t>                          </a:t>
                </a:r>
                <a:r>
                  <a:rPr lang="vi-VN" sz="2800" b="1" smtClean="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B</a:t>
                </a:r>
                <a:r>
                  <a:rPr lang="vi-VN" sz="2800" b="1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r>
                  <a:rPr lang="vi-VN" sz="2800" b="1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𝑂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𝐻</m:t>
                            </m:r>
                          </m:e>
                          <m:sup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𝑂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</m:t>
                            </m:r>
                          </m:e>
                          <m:sup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𝑂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𝐵</m:t>
                            </m:r>
                          </m:e>
                          <m:sup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𝑂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</m:t>
                            </m:r>
                          </m:e>
                          <m:sup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endParaRPr lang="en-US" sz="2800">
                  <a:ea typeface="Calibri"/>
                  <a:cs typeface="Times New Roman"/>
                </a:endParaRPr>
              </a:p>
              <a:p>
                <a:pPr marL="630555">
                  <a:lnSpc>
                    <a:spcPct val="115000"/>
                  </a:lnSpc>
                  <a:spcAft>
                    <a:spcPts val="0"/>
                  </a:spcAft>
                  <a:tabLst>
                    <a:tab pos="3510915" algn="l"/>
                  </a:tabLst>
                </a:pPr>
                <a:r>
                  <a:rPr lang="fr-FR" sz="2800" b="1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C.</a:t>
                </a:r>
                <a:r>
                  <a:rPr lang="fr-FR" sz="2800" b="1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𝐻</m:t>
                    </m:r>
                  </m:oMath>
                </a14:m>
                <a:r>
                  <a:rPr lang="fr-FR" sz="2800">
                    <a:effectLst/>
                    <a:latin typeface="Times New Roman"/>
                    <a:ea typeface="Times New Roman"/>
                    <a:cs typeface="Times New Roman"/>
                  </a:rPr>
                  <a:t> là trực tâm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𝐴𝐵𝐶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sz="2800" b="0" i="0" smtClean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                        </m:t>
                    </m:r>
                  </m:oMath>
                </a14:m>
                <a:r>
                  <a:rPr lang="fr-FR" sz="2800" b="1" smtClean="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D</a:t>
                </a:r>
                <a:r>
                  <a:rPr lang="fr-FR" sz="2800" b="1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r>
                  <a:rPr lang="fr-FR" sz="2800" b="1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3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𝑂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𝐻</m:t>
                        </m:r>
                      </m:e>
                      <m:sup>
                        <m:r>
                          <a:rPr lang="fr-FR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𝐵</m:t>
                        </m:r>
                      </m:e>
                      <m:sup>
                        <m:r>
                          <a:rPr lang="fr-FR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𝐶</m:t>
                        </m:r>
                      </m:e>
                      <m:sup>
                        <m:r>
                          <a:rPr lang="fr-FR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𝐶</m:t>
                        </m:r>
                      </m:e>
                      <m:sup>
                        <m:r>
                          <a:rPr lang="fr-FR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17" y="33804"/>
                <a:ext cx="11862541" cy="2384371"/>
              </a:xfrm>
              <a:prstGeom prst="rect">
                <a:avLst/>
              </a:prstGeom>
              <a:blipFill rotWithShape="1">
                <a:blip r:embed="rId2"/>
                <a:stretch>
                  <a:fillRect l="-1028" t="-1535" b="-4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553360"/>
              </p:ext>
            </p:extLst>
          </p:nvPr>
        </p:nvGraphicFramePr>
        <p:xfrm>
          <a:off x="0" y="2361062"/>
          <a:ext cx="12192000" cy="50103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/>
              </a:tblGrid>
              <a:tr h="501036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" y="2255584"/>
            <a:ext cx="975576" cy="615547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914354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733" y="2908822"/>
            <a:ext cx="3333750" cy="348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435" y="2858320"/>
                <a:ext cx="9234986" cy="918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𝑂𝐴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Cambria Math"/>
                              </a:rPr>
                              <m:t>⊥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𝑂𝐵</m:t>
                            </m:r>
                          </m:e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𝑂𝐴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Cambria Math"/>
                              </a:rPr>
                              <m:t>⊥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𝑂𝐶</m:t>
                            </m:r>
                          </m:e>
                        </m:eqArr>
                      </m:e>
                    </m:d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𝑂𝐴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𝑂𝐵𝐶</m:t>
                        </m:r>
                      </m:e>
                    </m:d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𝑂𝐴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𝐵𝐶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 đáp án </a:t>
                </a:r>
                <a:r>
                  <a:rPr lang="en-US" sz="2800" b="1">
                    <a:effectLst/>
                    <a:latin typeface="Times New Roman"/>
                    <a:ea typeface="Times New Roman"/>
                    <a:cs typeface="Times New Roman"/>
                  </a:rPr>
                  <a:t>A</a:t>
                </a:r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800" b="1">
                    <a:effectLst/>
                    <a:latin typeface="Times New Roman"/>
                    <a:ea typeface="Times New Roman"/>
                    <a:cs typeface="Times New Roman"/>
                  </a:rPr>
                  <a:t>đúng.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5" y="2858320"/>
                <a:ext cx="9234986" cy="918778"/>
              </a:xfrm>
              <a:prstGeom prst="rect">
                <a:avLst/>
              </a:prstGeom>
              <a:blipFill rotWithShape="1">
                <a:blip r:embed="rId4"/>
                <a:stretch>
                  <a:fillRect b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5617" y="4010809"/>
                <a:ext cx="6240554" cy="587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>
                    <a:latin typeface="Times New Roman"/>
                    <a:ea typeface="Times New Roman"/>
                    <a:cs typeface="Times New Roman"/>
                  </a:rPr>
                  <a:t>Tương tự chứng minh được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𝑂𝐶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17" y="4010809"/>
                <a:ext cx="6240554" cy="587853"/>
              </a:xfrm>
              <a:prstGeom prst="rect">
                <a:avLst/>
              </a:prstGeom>
              <a:blipFill rotWithShape="1">
                <a:blip r:embed="rId5"/>
                <a:stretch>
                  <a:fillRect l="-1953" t="-6250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9307" y="4649299"/>
                <a:ext cx="7915700" cy="1986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smtClean="0">
                    <a:latin typeface="Times New Roman"/>
                    <a:ea typeface="Times New Roman"/>
                    <a:cs typeface="Times New Roman"/>
                  </a:rPr>
                  <a:t>Hạ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𝑂𝐼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Cambria Math"/>
                              </a:rPr>
                              <m:t>⊥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𝐵𝐶</m:t>
                            </m:r>
                          </m:e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𝑂𝐻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Cambria Math"/>
                              </a:rPr>
                              <m:t>⊥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𝐴𝐼</m:t>
                            </m:r>
                          </m:e>
                        </m:eqArr>
                      </m:e>
                    </m:d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800" smtClean="0">
                    <a:effectLst/>
                    <a:latin typeface="Times New Roman"/>
                    <a:ea typeface="Times New Roman"/>
                    <a:cs typeface="Times New Roman"/>
                  </a:rPr>
                  <a:t>  </a:t>
                </a:r>
                <a:r>
                  <a:rPr lang="fr-FR" sz="2800" smtClean="0">
                    <a:effectLst/>
                    <a:latin typeface="Times New Roman"/>
                    <a:ea typeface="Times New Roman"/>
                  </a:rPr>
                  <a:t>Ta </a:t>
                </a:r>
                <a:r>
                  <a:rPr lang="fr-FR" sz="2800">
                    <a:effectLst/>
                    <a:latin typeface="Times New Roman"/>
                    <a:ea typeface="Times New Roman"/>
                  </a:rPr>
                  <a:t>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fr-FR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𝑂𝐼</m:t>
                            </m:r>
                            <m:r>
                              <a:rPr lang="fr-FR" sz="2800" i="1">
                                <a:effectLst/>
                                <a:latin typeface="Cambria Math"/>
                                <a:ea typeface="Times New Roman"/>
                                <a:cs typeface="Cambria Math"/>
                              </a:rPr>
                              <m:t>⊥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𝐵𝐶</m:t>
                            </m:r>
                          </m:e>
                          <m:e>
                            <m:r>
                              <a:rPr lang="fr-FR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𝐵𝐶</m:t>
                            </m:r>
                            <m:r>
                              <a:rPr lang="fr-FR" sz="2800" i="1">
                                <a:effectLst/>
                                <a:latin typeface="Cambria Math"/>
                                <a:ea typeface="Times New Roman"/>
                                <a:cs typeface="Cambria Math"/>
                              </a:rPr>
                              <m:t>⊥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𝑂𝐴</m:t>
                            </m:r>
                          </m:e>
                        </m:eqArr>
                      </m:e>
                    </m:d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𝐵𝐶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𝑂𝐴𝐼</m:t>
                        </m:r>
                      </m:e>
                    </m:d>
                  </m:oMath>
                </a14:m>
                <a:endParaRPr lang="en-US" sz="2800" i="1" smtClean="0">
                  <a:effectLst/>
                  <a:latin typeface="Cambria Math"/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endParaRPr lang="fr-FR" sz="2800" i="1" smtClean="0">
                  <a:effectLst/>
                  <a:latin typeface="Cambria Math"/>
                  <a:ea typeface="Times New Roman"/>
                  <a:cs typeface="Cambria Math"/>
                </a:endParaRPr>
              </a:p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>
                          <a:effectLst/>
                          <a:latin typeface="Cambria Math"/>
                          <a:ea typeface="Times New Roman"/>
                          <a:cs typeface="Cambria Math"/>
                        </a:rPr>
                        <m:t>⇒</m:t>
                      </m:r>
                      <m:r>
                        <a:rPr lang="en-US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𝐵𝐶</m:t>
                      </m:r>
                      <m:r>
                        <a:rPr lang="fr-FR" sz="2800" i="1">
                          <a:effectLst/>
                          <a:latin typeface="Cambria Math"/>
                          <a:ea typeface="Times New Roman"/>
                          <a:cs typeface="Cambria Math"/>
                        </a:rPr>
                        <m:t>⊥</m:t>
                      </m:r>
                      <m:r>
                        <a:rPr lang="en-US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𝑂𝐻</m:t>
                      </m:r>
                      <m:r>
                        <a:rPr lang="fr-FR" sz="2800" i="1">
                          <a:effectLst/>
                          <a:latin typeface="Cambria Math"/>
                          <a:ea typeface="Times New Roman"/>
                          <a:cs typeface="Cambria Math"/>
                        </a:rPr>
                        <m:t>⇒</m:t>
                      </m:r>
                      <m:r>
                        <a:rPr lang="en-US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𝑂𝐻</m:t>
                      </m:r>
                      <m:r>
                        <a:rPr lang="fr-FR" sz="2800" i="1">
                          <a:effectLst/>
                          <a:latin typeface="Cambria Math"/>
                          <a:ea typeface="Times New Roman"/>
                          <a:cs typeface="Cambria Math"/>
                        </a:rPr>
                        <m:t>⊥</m:t>
                      </m:r>
                      <m:d>
                        <m:dPr>
                          <m:ctrlPr>
                            <a:rPr lang="en-US" sz="2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𝐴𝐵𝐶</m:t>
                          </m:r>
                        </m:e>
                      </m:d>
                      <m:r>
                        <a:rPr lang="fr-FR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07" y="4649299"/>
                <a:ext cx="7915700" cy="1986762"/>
              </a:xfrm>
              <a:prstGeom prst="rect">
                <a:avLst/>
              </a:prstGeom>
              <a:blipFill rotWithShape="1">
                <a:blip r:embed="rId6"/>
                <a:stretch>
                  <a:fillRect l="-1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lowchart: Connector 8"/>
          <p:cNvSpPr/>
          <p:nvPr/>
        </p:nvSpPr>
        <p:spPr>
          <a:xfrm>
            <a:off x="828638" y="1843264"/>
            <a:ext cx="430364" cy="48056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4" tIns="60952" rIns="121904" bIns="60952" rtlCol="0" anchor="ctr"/>
          <a:lstStyle/>
          <a:p>
            <a:pPr algn="ctr"/>
            <a:endParaRPr lang="vi-VN" sz="320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0" name="Isosceles Triangle 9">
            <a:hlinkClick r:id="rId7" action="ppaction://hlinksldjump"/>
          </p:cNvPr>
          <p:cNvSpPr/>
          <p:nvPr/>
        </p:nvSpPr>
        <p:spPr>
          <a:xfrm rot="16200000">
            <a:off x="10795909" y="596217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hlinkClick r:id="rId8" action="ppaction://hlinksldjump"/>
          </p:cNvPr>
          <p:cNvSpPr/>
          <p:nvPr/>
        </p:nvSpPr>
        <p:spPr>
          <a:xfrm rot="5400000">
            <a:off x="11292861" y="596880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6" grpId="0"/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95617" y="33804"/>
                <a:ext cx="11862541" cy="23843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  <a:buClr>
                    <a:srgbClr val="0000FF"/>
                  </a:buClr>
                </a:pPr>
                <a:r>
                  <a:rPr lang="en-US" sz="2800" b="1" spc="-40">
                    <a:solidFill>
                      <a:srgbClr val="FF0000"/>
                    </a:solidFill>
                    <a:latin typeface="Times New Roman"/>
                    <a:ea typeface="Arial"/>
                  </a:rPr>
                  <a:t>Câu 9: </a:t>
                </a:r>
                <a:r>
                  <a:rPr lang="vi-VN" sz="2800" smtClean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Cho tứ diện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𝑂𝐴𝐵𝐶</m:t>
                    </m:r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có ba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𝑂𝐴</m:t>
                    </m:r>
                    <m:r>
                      <a:rPr lang="fr-FR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,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𝑂𝐵</m:t>
                    </m:r>
                    <m:r>
                      <a:rPr lang="fr-FR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,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𝑂𝐶</m:t>
                    </m:r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đôi một vuông góc.</a:t>
                </a:r>
                <a:r>
                  <a:rPr lang="vi-VN" sz="2800" b="1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Gọi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𝐻</m:t>
                    </m:r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là hình chiếu của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𝑂</m:t>
                    </m:r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lên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𝐴𝐵𝐶</m:t>
                        </m:r>
                      </m:e>
                    </m:d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Khẳng định nào sau đây </a:t>
                </a:r>
                <a:r>
                  <a:rPr lang="vi-VN" sz="2800" b="1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sai?</a:t>
                </a:r>
                <a:endParaRPr lang="en-US" sz="2800">
                  <a:solidFill>
                    <a:prstClr val="black"/>
                  </a:solidFill>
                  <a:ea typeface="Calibri"/>
                  <a:cs typeface="Times New Roman"/>
                </a:endParaRPr>
              </a:p>
              <a:p>
                <a:pPr marL="630555">
                  <a:lnSpc>
                    <a:spcPct val="115000"/>
                  </a:lnSpc>
                  <a:tabLst>
                    <a:tab pos="3510915" algn="l"/>
                  </a:tabLst>
                </a:pPr>
                <a:r>
                  <a:rPr lang="vi-VN" sz="2800" b="1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rPr>
                  <a:t>A.</a:t>
                </a:r>
                <a:r>
                  <a:rPr lang="vi-VN" sz="2800" b="1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b="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𝑂𝐴</m:t>
                    </m:r>
                    <m:r>
                      <a:rPr lang="vi-VN" sz="2800" b="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r>
                      <a:rPr lang="vi-VN" sz="2800" b="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𝐵𝐶</m:t>
                    </m:r>
                    <m:r>
                      <a:rPr lang="vi-VN" sz="2800" b="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	</a:t>
                </a:r>
                <a:r>
                  <a:rPr lang="en-US" sz="2800" smtClean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                         </a:t>
                </a:r>
                <a:r>
                  <a:rPr lang="vi-VN" sz="2800" b="1" smtClean="0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rPr>
                  <a:t>B</a:t>
                </a:r>
                <a:r>
                  <a:rPr lang="vi-VN" sz="2800" b="1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rPr>
                  <a:t>.</a:t>
                </a:r>
                <a:r>
                  <a:rPr lang="vi-VN" sz="2800" b="1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𝑂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𝐻</m:t>
                            </m:r>
                          </m:e>
                          <m:sup>
                            <m: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𝑂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</m:t>
                            </m:r>
                          </m:e>
                          <m:sup>
                            <m: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𝑂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𝐵</m:t>
                            </m:r>
                          </m:e>
                          <m:sup>
                            <m: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𝑂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</m:t>
                            </m:r>
                          </m:e>
                          <m:sup>
                            <m: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endParaRPr lang="en-US" sz="2800">
                  <a:solidFill>
                    <a:prstClr val="black"/>
                  </a:solidFill>
                  <a:ea typeface="Calibri"/>
                  <a:cs typeface="Times New Roman"/>
                </a:endParaRPr>
              </a:p>
              <a:p>
                <a:pPr marL="630555">
                  <a:lnSpc>
                    <a:spcPct val="115000"/>
                  </a:lnSpc>
                  <a:tabLst>
                    <a:tab pos="3510915" algn="l"/>
                  </a:tabLst>
                </a:pPr>
                <a:r>
                  <a:rPr lang="fr-FR" sz="2800" b="1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rPr>
                  <a:t>C.</a:t>
                </a:r>
                <a:r>
                  <a:rPr lang="fr-FR" sz="2800" b="1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𝐻</m:t>
                    </m:r>
                  </m:oMath>
                </a14:m>
                <a:r>
                  <a:rPr lang="fr-FR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là trực tâm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𝛥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𝐴𝐵𝐶</m:t>
                    </m:r>
                    <m:r>
                      <a:rPr lang="fr-FR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sz="2800" smtClean="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                        </m:t>
                    </m:r>
                  </m:oMath>
                </a14:m>
                <a:r>
                  <a:rPr lang="fr-FR" sz="2800" b="1" smtClean="0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rPr>
                  <a:t>D</a:t>
                </a:r>
                <a:r>
                  <a:rPr lang="fr-FR" sz="2800" b="1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rPr>
                  <a:t>.</a:t>
                </a:r>
                <a:r>
                  <a:rPr lang="fr-FR" sz="2800" b="1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3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𝑂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𝐻</m:t>
                        </m:r>
                      </m:e>
                      <m:sup>
                        <m:r>
                          <a:rPr lang="fr-FR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fr-FR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𝐵</m:t>
                        </m:r>
                      </m:e>
                      <m:sup>
                        <m:r>
                          <a:rPr lang="fr-FR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fr-FR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𝐶</m:t>
                        </m:r>
                      </m:e>
                      <m:sup>
                        <m:r>
                          <a:rPr lang="fr-FR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fr-FR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𝐵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𝐶</m:t>
                        </m:r>
                      </m:e>
                      <m:sup>
                        <m:r>
                          <a:rPr lang="fr-FR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fr-FR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endParaRPr lang="en-US" sz="2800">
                  <a:solidFill>
                    <a:prstClr val="black"/>
                  </a:solidFill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17" y="33804"/>
                <a:ext cx="11862541" cy="2384371"/>
              </a:xfrm>
              <a:prstGeom prst="rect">
                <a:avLst/>
              </a:prstGeom>
              <a:blipFill rotWithShape="1">
                <a:blip r:embed="rId2"/>
                <a:stretch>
                  <a:fillRect l="-1028" t="-1535" b="-4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864819"/>
              </p:ext>
            </p:extLst>
          </p:nvPr>
        </p:nvGraphicFramePr>
        <p:xfrm>
          <a:off x="0" y="2361062"/>
          <a:ext cx="12192000" cy="50103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/>
              </a:tblGrid>
              <a:tr h="501036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" y="2255584"/>
            <a:ext cx="975576" cy="615547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914354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828638" y="1843264"/>
            <a:ext cx="430364" cy="48056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4" tIns="60952" rIns="121904" bIns="60952" rtlCol="0" anchor="ctr"/>
          <a:lstStyle/>
          <a:p>
            <a:pPr algn="ctr"/>
            <a:endParaRPr lang="vi-VN" sz="320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084" y="2750448"/>
            <a:ext cx="3030682" cy="316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378843" y="2750448"/>
                <a:ext cx="8935987" cy="1763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30555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𝑂</m:t>
                          </m:r>
                          <m:sSup>
                            <m:sSupPr>
                              <m:ctrlPr>
                                <a:rPr lang="en-US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𝑂</m:t>
                          </m:r>
                          <m:sSup>
                            <m:sSupPr>
                              <m:ctrlPr>
                                <a:rPr lang="en-US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𝑂</m:t>
                          </m:r>
                          <m:sSup>
                            <m:sSupPr>
                              <m:ctrlPr>
                                <a:rPr lang="en-US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𝑂</m:t>
                          </m:r>
                          <m:sSup>
                            <m:sSupPr>
                              <m:ctrlPr>
                                <a:rPr lang="en-US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𝑂</m:t>
                          </m:r>
                          <m:sSup>
                            <m:sSupPr>
                              <m:ctrlPr>
                                <a:rPr lang="en-US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𝑂</m:t>
                          </m:r>
                          <m:sSup>
                            <m:sSupPr>
                              <m:ctrlPr>
                                <a:rPr lang="en-US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i="1" smtClean="0">
                  <a:effectLst/>
                  <a:latin typeface="Cambria Math"/>
                  <a:ea typeface="Times New Roman"/>
                  <a:cs typeface="Times New Roman"/>
                </a:endParaRPr>
              </a:p>
              <a:p>
                <a:pPr marL="630555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</m:oMath>
                </a14:m>
                <a:r>
                  <a:rPr lang="en-US" sz="3200">
                    <a:effectLst/>
                    <a:latin typeface="Times New Roman"/>
                    <a:ea typeface="Times New Roman"/>
                    <a:cs typeface="Times New Roman"/>
                  </a:rPr>
                  <a:t> Đáp án </a:t>
                </a:r>
                <a:r>
                  <a:rPr lang="en-US" sz="3200" b="1">
                    <a:effectLst/>
                    <a:latin typeface="Times New Roman"/>
                    <a:ea typeface="Times New Roman"/>
                    <a:cs typeface="Times New Roman"/>
                  </a:rPr>
                  <a:t>B đúng.</a:t>
                </a:r>
                <a:endParaRPr lang="en-US" sz="32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8843" y="2750448"/>
                <a:ext cx="8935987" cy="1763944"/>
              </a:xfrm>
              <a:prstGeom prst="rect">
                <a:avLst/>
              </a:prstGeom>
              <a:blipFill rotWithShape="1">
                <a:blip r:embed="rId4"/>
                <a:stretch>
                  <a:fillRect b="-9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606561" y="4458518"/>
                <a:ext cx="9391424" cy="1603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30555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fr-FR" sz="3200">
                    <a:latin typeface="Times New Roman"/>
                    <a:ea typeface="Times New Roman"/>
                    <a:cs typeface="Times New Roman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fr-FR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𝐴𝐵</m:t>
                            </m:r>
                            <m:r>
                              <a:rPr lang="fr-FR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⊥</m:t>
                            </m:r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𝑂𝐶</m:t>
                            </m:r>
                          </m:e>
                          <m:e>
                            <m:r>
                              <a:rPr lang="fr-FR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𝐴𝐵</m:t>
                            </m:r>
                            <m:r>
                              <a:rPr lang="fr-FR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⊥</m:t>
                            </m:r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𝑂𝐻</m:t>
                            </m:r>
                          </m:e>
                        </m:eqArr>
                      </m:e>
                    </m:d>
                    <m:r>
                      <a:rPr lang="fr-FR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</m:t>
                    </m:r>
                    <m:r>
                      <a:rPr lang="fr-FR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𝑂𝐶𝐻</m:t>
                        </m:r>
                      </m:e>
                    </m:d>
                    <m:r>
                      <a:rPr lang="fr-FR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</m:t>
                    </m:r>
                    <m:r>
                      <a:rPr lang="fr-FR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𝐻𝐶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e>
                    </m:d>
                    <m:r>
                      <a:rPr lang="fr-FR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r>
                  <a:rPr lang="fr-FR" sz="3200">
                    <a:effectLst/>
                    <a:latin typeface="Times New Roman"/>
                    <a:ea typeface="Times New Roman"/>
                    <a:cs typeface="Times New Roman"/>
                  </a:rPr>
                  <a:t> Tương tự </a:t>
                </a:r>
                <a14:m>
                  <m:oMath xmlns:m="http://schemas.openxmlformats.org/officeDocument/2006/math">
                    <m:r>
                      <a:rPr lang="fr-FR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𝐵𝐶</m:t>
                    </m:r>
                    <m:r>
                      <a:rPr lang="fr-FR" sz="32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r>
                      <a:rPr lang="fr-FR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𝑂𝐻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d>
                    <m:r>
                      <a:rPr lang="fr-FR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r>
                  <a:rPr lang="fr-FR" sz="320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en-US" sz="32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6561" y="4458518"/>
                <a:ext cx="9391424" cy="1603259"/>
              </a:xfrm>
              <a:prstGeom prst="rect">
                <a:avLst/>
              </a:prstGeom>
              <a:blipFill rotWithShape="1">
                <a:blip r:embed="rId5"/>
                <a:stretch>
                  <a:fillRect b="-8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378842" y="6045958"/>
                <a:ext cx="11610949" cy="658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30555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fr-FR" sz="3200">
                    <a:latin typeface="Times New Roman"/>
                    <a:ea typeface="Times New Roman"/>
                    <a:cs typeface="Times New Roman"/>
                  </a:rPr>
                  <a:t>Từ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e>
                    </m:d>
                  </m:oMath>
                </a14:m>
                <a:r>
                  <a:rPr lang="fr-FR" sz="3200">
                    <a:effectLst/>
                    <a:latin typeface="Times New Roman"/>
                    <a:ea typeface="Times New Roman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d>
                    <m:r>
                      <a:rPr lang="fr-FR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r>
                      <a:rPr lang="fr-FR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𝐻</m:t>
                    </m:r>
                  </m:oMath>
                </a14:m>
                <a:r>
                  <a:rPr lang="fr-FR" sz="3200">
                    <a:effectLst/>
                    <a:latin typeface="Times New Roman"/>
                    <a:ea typeface="Times New Roman"/>
                    <a:cs typeface="Times New Roman"/>
                  </a:rPr>
                  <a:t> là trực tâm </a:t>
                </a:r>
                <a14:m>
                  <m:oMath xmlns:m="http://schemas.openxmlformats.org/officeDocument/2006/math">
                    <m:r>
                      <a:rPr lang="fr-FR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𝛥</m:t>
                    </m:r>
                    <m:r>
                      <a:rPr lang="fr-FR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𝐴𝐵𝐶</m:t>
                    </m:r>
                    <m:r>
                      <a:rPr lang="fr-FR" sz="32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</m:oMath>
                </a14:m>
                <a:r>
                  <a:rPr lang="fr-FR" sz="3200">
                    <a:effectLst/>
                    <a:latin typeface="Times New Roman"/>
                    <a:ea typeface="Times New Roman"/>
                    <a:cs typeface="Times New Roman"/>
                  </a:rPr>
                  <a:t>Đáp án </a:t>
                </a:r>
                <a:r>
                  <a:rPr lang="fr-FR" sz="3200" b="1">
                    <a:effectLst/>
                    <a:latin typeface="Times New Roman"/>
                    <a:ea typeface="Times New Roman"/>
                    <a:cs typeface="Times New Roman"/>
                  </a:rPr>
                  <a:t>C</a:t>
                </a:r>
                <a:r>
                  <a:rPr lang="fr-FR" sz="320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fr-FR" sz="3200" b="1">
                    <a:effectLst/>
                    <a:latin typeface="Times New Roman"/>
                    <a:ea typeface="Times New Roman"/>
                    <a:cs typeface="Times New Roman"/>
                  </a:rPr>
                  <a:t>đúng.</a:t>
                </a:r>
                <a:endParaRPr lang="en-US" sz="32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8842" y="6045958"/>
                <a:ext cx="11610949" cy="658642"/>
              </a:xfrm>
              <a:prstGeom prst="rect">
                <a:avLst/>
              </a:prstGeom>
              <a:blipFill rotWithShape="1">
                <a:blip r:embed="rId6"/>
                <a:stretch>
                  <a:fillRect t="-8333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Isosceles Triangle 11">
            <a:hlinkClick r:id="rId7" action="ppaction://hlinksldjump"/>
          </p:cNvPr>
          <p:cNvSpPr/>
          <p:nvPr/>
        </p:nvSpPr>
        <p:spPr>
          <a:xfrm rot="16200000">
            <a:off x="10795909" y="596217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hlinkClick r:id="rId8" action="ppaction://hlinksldjump"/>
          </p:cNvPr>
          <p:cNvSpPr/>
          <p:nvPr/>
        </p:nvSpPr>
        <p:spPr>
          <a:xfrm rot="5400000">
            <a:off x="11292861" y="596880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891809"/>
              </p:ext>
            </p:extLst>
          </p:nvPr>
        </p:nvGraphicFramePr>
        <p:xfrm>
          <a:off x="263352" y="188640"/>
          <a:ext cx="3528392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xmlns="" val="22571966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kern="1200" spc="-4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+mn-cs"/>
                        </a:rPr>
                        <a:t>Câu </a:t>
                      </a:r>
                      <a:r>
                        <a:rPr lang="en-US" sz="2800" b="1" kern="1200" spc="-40" smtClean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+mn-cs"/>
                        </a:rPr>
                        <a:t>10.</a:t>
                      </a:r>
                      <a:endParaRPr lang="en-US" sz="2800" b="1" kern="1200" spc="-40">
                        <a:solidFill>
                          <a:srgbClr val="FF0000"/>
                        </a:solidFill>
                        <a:latin typeface="Times New Roman"/>
                        <a:ea typeface="Arial"/>
                        <a:cs typeface="+mn-cs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172698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1735544"/>
                  </p:ext>
                </p:extLst>
              </p:nvPr>
            </p:nvGraphicFramePr>
            <p:xfrm>
              <a:off x="263352" y="615360"/>
              <a:ext cx="11343526" cy="8534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343526">
                      <a:extLst>
                        <a:ext uri="{9D8B030D-6E8A-4147-A177-3AD203B41FA5}">
                          <a16:colId xmlns:a16="http://schemas.microsoft.com/office/drawing/2014/main" xmlns="" val="425401895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Cho tứ diện đều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𝐴𝐵𝐶𝐷</m:t>
                              </m:r>
                            </m:oMath>
                          </a14:m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 Thiết diện của hình tứ diện cắt bởi mặt phẳng đi qua trung điểm  của đoạn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oMath>
                          </a14:m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và vuông góc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oMath>
                          </a14:m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là </a:t>
                          </a:r>
                          <a:endParaRPr lang="en-US" sz="2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972911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4810928"/>
                  </p:ext>
                </p:extLst>
              </p:nvPr>
            </p:nvGraphicFramePr>
            <p:xfrm>
              <a:off x="263352" y="615360"/>
              <a:ext cx="11343526" cy="8534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343526">
                      <a:extLst>
                        <a:ext uri="{9D8B030D-6E8A-4147-A177-3AD203B41FA5}">
                          <a16:colId xmlns:a16="http://schemas.microsoft.com/office/drawing/2014/main" val="4254018959"/>
                        </a:ext>
                      </a:extLst>
                    </a:gridCol>
                  </a:tblGrid>
                  <a:tr h="8534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>
                          <a:blip r:embed="rId2"/>
                          <a:stretch>
                            <a:fillRect l="-54" t="-12057" r="-107" b="-248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72911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angle 5"/>
          <p:cNvSpPr/>
          <p:nvPr/>
        </p:nvSpPr>
        <p:spPr>
          <a:xfrm>
            <a:off x="241918" y="1468800"/>
            <a:ext cx="2509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vuông. </a:t>
            </a:r>
            <a:endParaRPr lang="en-US" sz="2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87652" y="1468800"/>
            <a:ext cx="25977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Tam giác cân.</a:t>
            </a:r>
            <a:endParaRPr lang="en-US" sz="2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76792" y="1468800"/>
            <a:ext cx="3019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en-US" sz="280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Tam 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giác vuông.</a:t>
            </a:r>
            <a:endParaRPr lang="en-US" sz="2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17579" y="1468800"/>
            <a:ext cx="2639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Tam giác đều.</a:t>
            </a:r>
            <a:endParaRPr lang="en-US" sz="2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2322240"/>
            <a:ext cx="3240360" cy="32670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39389" y="3140968"/>
                <a:ext cx="79399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tứ diện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đều nên các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𝐴𝐵𝐷</m:t>
                    </m:r>
                  </m:oMath>
                </a14:m>
                <a:r>
                  <a: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đều. </a:t>
                </a:r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89" y="3140968"/>
                <a:ext cx="7939930" cy="523220"/>
              </a:xfrm>
              <a:prstGeom prst="rect">
                <a:avLst/>
              </a:prstGeom>
              <a:blipFill>
                <a:blip r:embed="rId4"/>
                <a:stretch>
                  <a:fillRect l="-1535" t="-11628" r="-537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8817230"/>
                  </p:ext>
                </p:extLst>
              </p:nvPr>
            </p:nvGraphicFramePr>
            <p:xfrm>
              <a:off x="263512" y="3664188"/>
              <a:ext cx="7058000" cy="70872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058000">
                      <a:extLst>
                        <a:ext uri="{9D8B030D-6E8A-4147-A177-3AD203B41FA5}">
                          <a16:colId xmlns:a16="http://schemas.microsoft.com/office/drawing/2014/main" xmlns="" val="230245162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80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Do </a:t>
                          </a: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đó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0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280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28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fr-FR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𝐶𝐼</m:t>
                                      </m:r>
                                      <m:r>
                                        <a:rPr lang="fr-FR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⊥</m:t>
                                      </m:r>
                                      <m:r>
                                        <a:rPr lang="fr-FR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𝐴𝐵</m:t>
                                      </m:r>
                                    </m:e>
                                    <m:e>
                                      <m:r>
                                        <a:rPr lang="fr-FR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𝐷𝐼</m:t>
                                      </m:r>
                                      <m:r>
                                        <a:rPr lang="fr-FR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⊥</m:t>
                                      </m:r>
                                      <m:r>
                                        <a:rPr lang="fr-FR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𝐴𝐵</m:t>
                                      </m:r>
                                    </m:e>
                                  </m:eqArr>
                                </m:e>
                              </m:d>
                              <m:r>
                                <a:rPr lang="fr-FR" sz="2800">
                                  <a:effectLst/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fr-FR" sz="2800">
                                  <a:effectLst/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  <m:r>
                                <a:rPr lang="fr-FR" sz="2800">
                                  <a:effectLst/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d>
                                <m:dPr>
                                  <m:ctrlPr>
                                    <a:rPr lang="en-US" sz="280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𝐼𝐶𝐷</m:t>
                                  </m:r>
                                </m:e>
                              </m:d>
                            </m:oMath>
                          </a14:m>
                          <a:r>
                            <a:rPr lang="fr-FR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en-US" sz="2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0726709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1316671"/>
                  </p:ext>
                </p:extLst>
              </p:nvPr>
            </p:nvGraphicFramePr>
            <p:xfrm>
              <a:off x="263512" y="3664188"/>
              <a:ext cx="7058000" cy="95186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058000">
                      <a:extLst>
                        <a:ext uri="{9D8B030D-6E8A-4147-A177-3AD203B41FA5}">
                          <a16:colId xmlns:a16="http://schemas.microsoft.com/office/drawing/2014/main" val="2302451621"/>
                        </a:ext>
                      </a:extLst>
                    </a:gridCol>
                  </a:tblGrid>
                  <a:tr h="9518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>
                          <a:blip r:embed="rId5"/>
                          <a:stretch>
                            <a:fillRect l="-86" t="-637" r="-173" b="-12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26709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2906335"/>
                  </p:ext>
                </p:extLst>
              </p:nvPr>
            </p:nvGraphicFramePr>
            <p:xfrm>
              <a:off x="272912" y="4712553"/>
              <a:ext cx="7457028" cy="4267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457028">
                      <a:extLst>
                        <a:ext uri="{9D8B030D-6E8A-4147-A177-3AD203B41FA5}">
                          <a16:colId xmlns:a16="http://schemas.microsoft.com/office/drawing/2014/main" xmlns="" val="192535857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Thiết diện cần tìm là tam giác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𝐼𝐶𝐷</m:t>
                              </m:r>
                            </m:oMath>
                          </a14:m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cân tại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oMath>
                          </a14:m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  </a:t>
                          </a:r>
                          <a:endParaRPr lang="en-US" sz="2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5079224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8384072"/>
                  </p:ext>
                </p:extLst>
              </p:nvPr>
            </p:nvGraphicFramePr>
            <p:xfrm>
              <a:off x="272912" y="4712553"/>
              <a:ext cx="7457028" cy="4267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457028">
                      <a:extLst>
                        <a:ext uri="{9D8B030D-6E8A-4147-A177-3AD203B41FA5}">
                          <a16:colId xmlns:a16="http://schemas.microsoft.com/office/drawing/2014/main" val="1925358574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>
                          <a:blip r:embed="rId6"/>
                          <a:stretch>
                            <a:fillRect l="-82" t="-25352" r="-163" b="-492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792247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Rectangle 13"/>
          <p:cNvSpPr/>
          <p:nvPr/>
        </p:nvSpPr>
        <p:spPr>
          <a:xfrm>
            <a:off x="1647094" y="2197359"/>
            <a:ext cx="136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 giải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64068" y="1497074"/>
            <a:ext cx="504624" cy="5416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Isosceles Triangle 15">
            <a:hlinkClick r:id="rId7" action="ppaction://hlinksldjump"/>
          </p:cNvPr>
          <p:cNvSpPr/>
          <p:nvPr/>
        </p:nvSpPr>
        <p:spPr>
          <a:xfrm rot="16200000">
            <a:off x="10795909" y="596217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hlinkClick r:id="rId8" action="ppaction://hlinksldjump"/>
          </p:cNvPr>
          <p:cNvSpPr/>
          <p:nvPr/>
        </p:nvSpPr>
        <p:spPr>
          <a:xfrm rot="5400000">
            <a:off x="11292861" y="596880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2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7665" y="126561"/>
                <a:ext cx="11805312" cy="2177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800"/>
                  </a:spcAft>
                  <a:buClr>
                    <a:srgbClr val="0000FF"/>
                  </a:buClr>
                </a:pPr>
                <a:r>
                  <a:rPr lang="en-US" sz="2800" b="1" spc="-40" smtClean="0">
                    <a:solidFill>
                      <a:srgbClr val="FF0000"/>
                    </a:solidFill>
                    <a:latin typeface="Times New Roman"/>
                    <a:ea typeface="Arial"/>
                  </a:rPr>
                  <a:t>Câu 11: </a:t>
                </a:r>
                <a:r>
                  <a:rPr lang="vi-VN" sz="2800" smtClean="0">
                    <a:latin typeface="Times New Roman"/>
                    <a:ea typeface="Times New Roman"/>
                    <a:cs typeface="Times New Roman"/>
                  </a:rPr>
                  <a:t>Cho </a:t>
                </a:r>
                <a:r>
                  <a:rPr lang="vi-VN" sz="2800">
                    <a:latin typeface="Times New Roman"/>
                    <a:ea typeface="Times New Roman"/>
                    <a:cs typeface="Times New Roman"/>
                  </a:rPr>
                  <a:t>tứ diện đều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𝐴𝐵𝐶𝐷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cạnh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12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𝐴𝑃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là đường cao của tam giác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𝐴𝐶𝐷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.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𝑃</m:t>
                        </m:r>
                      </m:e>
                    </m:d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qua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vuông góc với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𝐴𝑃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cắt mp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𝐴𝐶𝐷</m:t>
                        </m:r>
                      </m:e>
                    </m:d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theo đoạn giao tuyến có độ dài bằng?</a:t>
                </a:r>
                <a:endParaRPr lang="en-US" sz="2800">
                  <a:ea typeface="Calibri"/>
                  <a:cs typeface="Times New Roman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2800" b="1" smtClean="0">
                    <a:effectLst/>
                    <a:latin typeface="Times New Roman"/>
                    <a:ea typeface="Times New Roman"/>
                    <a:cs typeface="Times New Roman"/>
                  </a:rPr>
                  <a:t>	</a:t>
                </a:r>
                <a:r>
                  <a:rPr lang="vi-VN" sz="2800" b="1" smtClean="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A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vi-VN" sz="2800" b="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9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	</a:t>
                </a:r>
                <a:r>
                  <a:rPr lang="en-US" sz="2800" smtClean="0">
                    <a:effectLst/>
                    <a:latin typeface="Times New Roman"/>
                    <a:ea typeface="Times New Roman"/>
                    <a:cs typeface="Times New Roman"/>
                  </a:rPr>
                  <a:t>		</a:t>
                </a:r>
                <a:r>
                  <a:rPr lang="vi-VN" sz="2800" b="1" smtClean="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B</a:t>
                </a:r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14:m>
                  <m:oMath xmlns:m="http://schemas.openxmlformats.org/officeDocument/2006/math">
                    <m:r>
                      <a:rPr lang="vi-VN" sz="2800" b="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6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800" smtClean="0">
                    <a:effectLst/>
                    <a:latin typeface="Times New Roman"/>
                    <a:ea typeface="Times New Roman"/>
                    <a:cs typeface="Times New Roman"/>
                  </a:rPr>
                  <a:t>	</a:t>
                </a:r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	</a:t>
                </a:r>
                <a:r>
                  <a:rPr lang="en-US" sz="2800" smtClean="0">
                    <a:effectLst/>
                    <a:latin typeface="Times New Roman"/>
                    <a:ea typeface="Times New Roman"/>
                    <a:cs typeface="Times New Roman"/>
                  </a:rPr>
                  <a:t>	</a:t>
                </a:r>
                <a:r>
                  <a:rPr lang="vi-VN" sz="2800" b="1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C</a:t>
                </a:r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8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	</a:t>
                </a:r>
                <a:r>
                  <a:rPr lang="en-US" sz="2800" smtClean="0">
                    <a:effectLst/>
                    <a:latin typeface="Times New Roman"/>
                    <a:ea typeface="Times New Roman"/>
                    <a:cs typeface="Times New Roman"/>
                  </a:rPr>
                  <a:t>		</a:t>
                </a:r>
                <a:r>
                  <a:rPr lang="vi-VN" sz="2800" b="1" smtClean="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D</a:t>
                </a:r>
                <a:r>
                  <a:rPr lang="vi-VN" sz="2800" b="1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b="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7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5" y="126561"/>
                <a:ext cx="11805312" cy="2177006"/>
              </a:xfrm>
              <a:prstGeom prst="rect">
                <a:avLst/>
              </a:prstGeom>
              <a:blipFill rotWithShape="1">
                <a:blip r:embed="rId2"/>
                <a:stretch>
                  <a:fillRect l="-1033" t="-1681" r="-878" b="-5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338348"/>
              </p:ext>
            </p:extLst>
          </p:nvPr>
        </p:nvGraphicFramePr>
        <p:xfrm>
          <a:off x="37665" y="2412749"/>
          <a:ext cx="12192000" cy="5556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/>
              </a:tblGrid>
              <a:tr h="5556279">
                <a:tc>
                  <a:txBody>
                    <a:bodyPr/>
                    <a:lstStyle/>
                    <a:p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8359" y="2424459"/>
            <a:ext cx="975576" cy="615547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914354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6441646" y="1696257"/>
            <a:ext cx="430364" cy="48056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4" tIns="60952" rIns="121904" bIns="60952" rtlCol="0" anchor="ctr"/>
          <a:lstStyle/>
          <a:p>
            <a:pPr algn="ctr"/>
            <a:endParaRPr lang="vi-VN" sz="320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170" y="2334826"/>
            <a:ext cx="3863026" cy="426280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0372" y="2465403"/>
                <a:ext cx="9730854" cy="587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30555" algn="just">
                  <a:lnSpc>
                    <a:spcPct val="115000"/>
                  </a:lnSpc>
                  <a:spcAft>
                    <a:spcPts val="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fr-FR" sz="2800">
                    <a:latin typeface="Times New Roman"/>
                    <a:ea typeface="Times New Roman"/>
                    <a:cs typeface="Times New Roman"/>
                  </a:rPr>
                  <a:t>Ta có :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𝐶𝐷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𝐴𝑃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𝐶𝐷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𝐵𝑃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𝐶𝐷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𝐴𝑃𝐵</m:t>
                        </m:r>
                      </m:e>
                    </m:d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𝐵𝐺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𝐶𝐷</m:t>
                    </m:r>
                  </m:oMath>
                </a14:m>
                <a:r>
                  <a:rPr lang="fr-FR" sz="280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72" y="2465403"/>
                <a:ext cx="9730854" cy="587853"/>
              </a:xfrm>
              <a:prstGeom prst="rect">
                <a:avLst/>
              </a:prstGeom>
              <a:blipFill rotWithShape="1">
                <a:blip r:embed="rId4"/>
                <a:stretch>
                  <a:fillRect t="-6186" b="-2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435769" y="3080552"/>
                <a:ext cx="8843749" cy="1083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30555" algn="just">
                  <a:lnSpc>
                    <a:spcPct val="115000"/>
                  </a:lnSpc>
                  <a:spcAft>
                    <a:spcPts val="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en-US" sz="2800" smtClean="0">
                    <a:latin typeface="Times New Roman"/>
                    <a:ea typeface="Times New Roman"/>
                    <a:cs typeface="Times New Roman"/>
                  </a:rPr>
                  <a:t>Tương tự :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𝐴𝐷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𝐶𝑀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𝐴𝐷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𝐵𝑀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𝐴𝐷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𝐵𝐶𝑀</m:t>
                        </m:r>
                      </m:e>
                    </m:d>
                  </m:oMath>
                </a14:m>
                <a:endParaRPr lang="en-US" sz="2800" i="1" smtClean="0">
                  <a:effectLst/>
                  <a:latin typeface="Cambria Math"/>
                  <a:ea typeface="Times New Roman"/>
                  <a:cs typeface="Times New Roman"/>
                </a:endParaRPr>
              </a:p>
              <a:p>
                <a:pPr marL="630555" algn="just">
                  <a:lnSpc>
                    <a:spcPct val="115000"/>
                  </a:lnSpc>
                  <a:spcAft>
                    <a:spcPts val="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𝐴𝐷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𝐵𝐺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35769" y="3080552"/>
                <a:ext cx="8843749" cy="1083374"/>
              </a:xfrm>
              <a:prstGeom prst="rect">
                <a:avLst/>
              </a:prstGeom>
              <a:blipFill rotWithShape="1">
                <a:blip r:embed="rId5"/>
                <a:stretch>
                  <a:fillRect t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435769" y="4137989"/>
                <a:ext cx="8175968" cy="587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30555" algn="just">
                  <a:lnSpc>
                    <a:spcPct val="115000"/>
                  </a:lnSpc>
                  <a:spcAft>
                    <a:spcPts val="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en-US" sz="2800">
                    <a:latin typeface="Times New Roman"/>
                    <a:ea typeface="Times New Roman"/>
                    <a:cs typeface="Times New Roman"/>
                  </a:rPr>
                  <a:t>Suy ra :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𝐵𝐺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𝐴𝐵𝐶</m:t>
                        </m:r>
                      </m:e>
                    </m:d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𝐵𝐺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𝐴𝑃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35769" y="4137989"/>
                <a:ext cx="8175968" cy="587853"/>
              </a:xfrm>
              <a:prstGeom prst="rect">
                <a:avLst/>
              </a:prstGeom>
              <a:blipFill rotWithShape="1">
                <a:blip r:embed="rId6"/>
                <a:stretch>
                  <a:fillRect t="-6250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8359" y="4725842"/>
                <a:ext cx="868350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Times New Roman"/>
                    <a:ea typeface="Times New Roman"/>
                  </a:rPr>
                  <a:t>Kẻ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𝐾𝐿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</a:rPr>
                  <a:t> đi qua trọng tâm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𝐺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𝐴𝐶𝐷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</a:rPr>
                  <a:t> và song song </a:t>
                </a:r>
                <a:endParaRPr lang="en-US" sz="2800" smtClean="0">
                  <a:effectLst/>
                  <a:latin typeface="Times New Roman"/>
                  <a:ea typeface="Times New Roman"/>
                </a:endParaRPr>
              </a:p>
              <a:p>
                <a:r>
                  <a:rPr lang="en-US" sz="2800" smtClean="0">
                    <a:effectLst/>
                    <a:latin typeface="Times New Roman"/>
                    <a:ea typeface="Times New Roman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𝐶𝐷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𝐴𝑃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𝐾𝐿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</a:rPr>
                  <a:t> chính là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𝐵𝐾𝐿</m:t>
                        </m:r>
                      </m:e>
                    </m:d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</a:rPr>
                  <a:t> </a:t>
                </a:r>
                <a:endParaRPr lang="en-US" sz="280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9" y="4725842"/>
                <a:ext cx="8683504" cy="954107"/>
              </a:xfrm>
              <a:prstGeom prst="rect">
                <a:avLst/>
              </a:prstGeom>
              <a:blipFill rotWithShape="1">
                <a:blip r:embed="rId7"/>
                <a:stretch>
                  <a:fillRect l="-1475" t="-6369" b="-15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96956" y="5655133"/>
                <a:ext cx="6728346" cy="795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30555" algn="just">
                  <a:lnSpc>
                    <a:spcPct val="115000"/>
                  </a:lnSpc>
                  <a:spcAft>
                    <a:spcPts val="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𝐴𝐶𝐷</m:t>
                        </m:r>
                      </m:e>
                    </m:d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∩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𝐵𝐾𝐿</m:t>
                        </m:r>
                      </m:e>
                    </m:d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𝐾𝐿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𝐶𝐷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8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96956" y="5655133"/>
                <a:ext cx="6728346" cy="79547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Isosceles Triangle 11">
            <a:hlinkClick r:id="rId9" action="ppaction://hlinksldjump"/>
          </p:cNvPr>
          <p:cNvSpPr/>
          <p:nvPr/>
        </p:nvSpPr>
        <p:spPr>
          <a:xfrm rot="16200000">
            <a:off x="10795909" y="596217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hlinkClick r:id="rId10" action="ppaction://hlinksldjump"/>
          </p:cNvPr>
          <p:cNvSpPr/>
          <p:nvPr/>
        </p:nvSpPr>
        <p:spPr>
          <a:xfrm rot="5400000">
            <a:off x="11292861" y="596880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 animBg="1"/>
      <p:bldP spid="3" grpId="0"/>
      <p:bldP spid="8" grpId="0"/>
      <p:bldP spid="9" grpId="0"/>
      <p:bldP spid="1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87791" y="75100"/>
                <a:ext cx="11355185" cy="25692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800"/>
                  </a:spcAft>
                  <a:buClr>
                    <a:srgbClr val="0000FF"/>
                  </a:buClr>
                </a:pPr>
                <a:r>
                  <a:rPr lang="en-US" sz="2800" b="1" spc="-40">
                    <a:solidFill>
                      <a:srgbClr val="FF0000"/>
                    </a:solidFill>
                    <a:latin typeface="Times New Roman"/>
                    <a:ea typeface="Arial"/>
                  </a:rPr>
                  <a:t>Câu 12: </a:t>
                </a:r>
                <a:r>
                  <a:rPr lang="en-US" sz="2800" smtClean="0">
                    <a:latin typeface="Times New Roman"/>
                    <a:ea typeface="Times New Roman"/>
                    <a:cs typeface="Times New Roman"/>
                  </a:rPr>
                  <a:t>Tam </a:t>
                </a:r>
                <a:r>
                  <a:rPr lang="en-US" sz="2800">
                    <a:latin typeface="Times New Roman"/>
                    <a:ea typeface="Times New Roman"/>
                    <a:cs typeface="Times New Roman"/>
                  </a:rPr>
                  <a:t>giác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𝐴𝐵𝐶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 có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𝐵𝐶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2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 , đường cao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𝐴𝐷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. Trên đường thẳng vuông góc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 tại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, lấy điểm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 sao cho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𝑆𝐴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𝐸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𝐹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𝑆𝐵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 và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𝑆𝐶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. Diện tích tam giác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𝐴𝐸𝐹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 bằng?</a:t>
                </a:r>
                <a:endParaRPr lang="en-US" sz="2800">
                  <a:ea typeface="Calibri"/>
                  <a:cs typeface="Times New Roman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vi-VN" sz="2800" b="1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A</a:t>
                </a:r>
                <a:r>
                  <a:rPr lang="vi-VN" sz="2800" b="1">
                    <a:effectLst/>
                    <a:latin typeface="Times New Roman"/>
                    <a:ea typeface="Times New Roman"/>
                    <a:cs typeface="Times New Roman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	</a:t>
                </a:r>
                <a:r>
                  <a:rPr lang="en-US" sz="2800" smtClean="0">
                    <a:effectLst/>
                    <a:latin typeface="Times New Roman"/>
                    <a:ea typeface="Times New Roman"/>
                    <a:cs typeface="Times New Roman"/>
                  </a:rPr>
                  <a:t>	</a:t>
                </a:r>
                <a:r>
                  <a:rPr lang="vi-VN" sz="2800" b="1" smtClean="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B</a:t>
                </a:r>
                <a:r>
                  <a:rPr lang="vi-VN" sz="2800" b="1">
                    <a:effectLst/>
                    <a:latin typeface="Times New Roman"/>
                    <a:ea typeface="Times New Roman"/>
                    <a:cs typeface="Times New Roman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	</a:t>
                </a:r>
                <a:r>
                  <a:rPr lang="en-US" sz="2800" smtClean="0">
                    <a:effectLst/>
                    <a:latin typeface="Times New Roman"/>
                    <a:ea typeface="Times New Roman"/>
                    <a:cs typeface="Times New Roman"/>
                  </a:rPr>
                  <a:t>	</a:t>
                </a:r>
                <a:r>
                  <a:rPr lang="vi-VN" sz="2800" b="1" smtClean="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C</a:t>
                </a:r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r>
                  <a:rPr lang="vi-VN" sz="2800" b="1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	</a:t>
                </a:r>
                <a:r>
                  <a:rPr lang="en-US" sz="2800" smtClean="0">
                    <a:effectLst/>
                    <a:latin typeface="Times New Roman"/>
                    <a:ea typeface="Times New Roman"/>
                    <a:cs typeface="Times New Roman"/>
                  </a:rPr>
                  <a:t>	</a:t>
                </a:r>
                <a:r>
                  <a:rPr lang="vi-VN" sz="2800" b="1" smtClean="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D</a:t>
                </a:r>
                <a:r>
                  <a:rPr lang="vi-VN" sz="2800" b="1">
                    <a:effectLst/>
                    <a:latin typeface="Times New Roman"/>
                    <a:ea typeface="Times New Roman"/>
                    <a:cs typeface="Times New Roman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91" y="75100"/>
                <a:ext cx="11355185" cy="2569229"/>
              </a:xfrm>
              <a:prstGeom prst="rect">
                <a:avLst/>
              </a:prstGeom>
              <a:blipFill rotWithShape="1">
                <a:blip r:embed="rId2"/>
                <a:stretch>
                  <a:fillRect l="-1074" r="-1449" b="-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611966"/>
              </p:ext>
            </p:extLst>
          </p:nvPr>
        </p:nvGraphicFramePr>
        <p:xfrm>
          <a:off x="4" y="2838736"/>
          <a:ext cx="12192000" cy="5556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/>
              </a:tblGrid>
              <a:tr h="5556279">
                <a:tc>
                  <a:txBody>
                    <a:bodyPr/>
                    <a:lstStyle/>
                    <a:p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" y="2937972"/>
            <a:ext cx="975576" cy="615547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914354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5950201" y="2023804"/>
            <a:ext cx="430364" cy="48056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4" tIns="60952" rIns="121904" bIns="60952" rtlCol="0" anchor="ctr"/>
          <a:lstStyle/>
          <a:p>
            <a:pPr algn="ctr"/>
            <a:endParaRPr lang="vi-VN" sz="320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214" y="2873669"/>
            <a:ext cx="4261187" cy="394987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248770" y="3031535"/>
                <a:ext cx="64963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smtClean="0">
                    <a:latin typeface="Times New Roman"/>
                    <a:ea typeface="Times New Roman"/>
                  </a:rPr>
                  <a:t>Do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𝐴𝐷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𝐵𝐶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𝑆𝐴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𝐵𝐶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𝐵𝐶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𝑆𝐴𝐷</m:t>
                        </m:r>
                      </m:e>
                    </m:d>
                  </m:oMath>
                </a14:m>
                <a:endParaRPr lang="en-US" sz="280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770" y="3031535"/>
                <a:ext cx="6496334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970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7792" y="3593850"/>
                <a:ext cx="8219480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𝐵𝐶</m:t>
                    </m:r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𝐴𝐻</m:t>
                    </m:r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𝐸𝐹</m:t>
                    </m:r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𝐴𝐻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sSub>
                      <m:sSub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𝛥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𝐴𝐸𝐹</m:t>
                        </m:r>
                      </m:sub>
                    </m:sSub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𝐸𝐹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𝐴𝐻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</a:rPr>
                  <a:t> </a:t>
                </a:r>
                <a:endParaRPr lang="en-US" sz="280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92" y="3593850"/>
                <a:ext cx="8219480" cy="70070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7792" y="4266002"/>
                <a:ext cx="7359672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Times New Roman"/>
                    <a:ea typeface="Times New Roman"/>
                  </a:rPr>
                  <a:t>Mà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𝐸𝐹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𝐵𝐶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</a:rPr>
                  <a:t>.</a:t>
                </a:r>
                <a:endParaRPr lang="en-US" sz="280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92" y="4266002"/>
                <a:ext cx="7359672" cy="700705"/>
              </a:xfrm>
              <a:prstGeom prst="rect">
                <a:avLst/>
              </a:prstGeom>
              <a:blipFill rotWithShape="1">
                <a:blip r:embed="rId6"/>
                <a:stretch>
                  <a:fillRect l="-1657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7791" y="5141434"/>
                <a:ext cx="57884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Times New Roman"/>
                    <a:ea typeface="Times New Roman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𝐻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𝑆𝐷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𝐴𝐻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91" y="5141434"/>
                <a:ext cx="5788414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2105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150121" y="5585492"/>
                <a:ext cx="5691116" cy="791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30555" algn="just">
                  <a:lnSpc>
                    <a:spcPct val="115000"/>
                  </a:lnSpc>
                  <a:spcAft>
                    <a:spcPts val="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sSub>
                      <m:sSub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𝛥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𝐴𝐸𝐹</m:t>
                        </m:r>
                      </m:sub>
                    </m:sSub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0121" y="5585492"/>
                <a:ext cx="5691116" cy="79194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Isosceles Triangle 11">
            <a:hlinkClick r:id="rId9" action="ppaction://hlinksldjump"/>
          </p:cNvPr>
          <p:cNvSpPr/>
          <p:nvPr/>
        </p:nvSpPr>
        <p:spPr>
          <a:xfrm rot="16200000">
            <a:off x="10795909" y="596217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hlinkClick r:id="rId10" action="ppaction://hlinksldjump"/>
          </p:cNvPr>
          <p:cNvSpPr/>
          <p:nvPr/>
        </p:nvSpPr>
        <p:spPr>
          <a:xfrm rot="5400000">
            <a:off x="11292861" y="596880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 animBg="1"/>
      <p:bldP spid="3" grpId="0"/>
      <p:bldP spid="7" grpId="0"/>
      <p:bldP spid="8" grpId="0"/>
      <p:bldP spid="9" grpId="0"/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00083" y="29529"/>
                <a:ext cx="11958076" cy="2569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b="1" spc="-40">
                    <a:solidFill>
                      <a:srgbClr val="FF0000"/>
                    </a:solidFill>
                    <a:latin typeface="Times New Roman"/>
                    <a:ea typeface="Arial"/>
                  </a:rPr>
                  <a:t>Câu 13: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Cho hình vuông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𝐴𝐵𝐶𝐷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là điểm trong không gian sao cho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𝑆𝐴𝐵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là tam giác đều và nằm trong mặt phẳng vuông góc với đáy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𝐴𝐵𝐶𝐷</m:t>
                    </m:r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Gọi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𝐻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𝐼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𝐵𝐶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80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Chọn khẳng định </a:t>
                </a:r>
                <a:r>
                  <a:rPr lang="en-US" sz="2800" b="1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sai.</a:t>
                </a:r>
                <a:endParaRPr lang="en-US" sz="280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b="1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A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𝑆𝐴𝐵</m:t>
                        </m:r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𝑆𝐴𝐷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  <a:r>
                  <a:rPr lang="en-US" sz="2800" smtClean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    </a:t>
                </a:r>
                <a:r>
                  <a:rPr lang="en-US" sz="2800" b="1" smtClean="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B</a:t>
                </a:r>
                <a:r>
                  <a:rPr lang="en-US" sz="2800" b="1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𝑆𝐴𝐵</m:t>
                        </m:r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r>
                  <a:rPr lang="en-US" sz="2800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  </a:t>
                </a:r>
                <a:r>
                  <a:rPr lang="en-US" sz="2800" b="1" smtClean="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C</a:t>
                </a:r>
                <a:r>
                  <a:rPr lang="en-US" sz="2800" b="1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𝑆𝐵𝐶</m:t>
                        </m:r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en-US" sz="2800" b="1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 </a:t>
                </a:r>
                <a:r>
                  <a:rPr lang="en-US" sz="2800" b="1" smtClean="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D</a:t>
                </a:r>
                <a:r>
                  <a:rPr lang="en-US" sz="2800" b="1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𝑆𝐻𝐶</m:t>
                        </m:r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𝑆𝐷𝐼</m:t>
                        </m:r>
                      </m:e>
                    </m:d>
                  </m:oMath>
                </a14:m>
                <a:endParaRPr lang="en-US" sz="28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83" y="29529"/>
                <a:ext cx="11958076" cy="2569934"/>
              </a:xfrm>
              <a:prstGeom prst="rect">
                <a:avLst/>
              </a:prstGeom>
              <a:blipFill rotWithShape="1">
                <a:blip r:embed="rId2"/>
                <a:stretch>
                  <a:fillRect l="-1019" t="-1425" r="-1070" b="-4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548543"/>
              </p:ext>
            </p:extLst>
          </p:nvPr>
        </p:nvGraphicFramePr>
        <p:xfrm>
          <a:off x="0" y="2621878"/>
          <a:ext cx="12192000" cy="48602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/>
              </a:tblGrid>
              <a:tr h="4860243">
                <a:tc>
                  <a:txBody>
                    <a:bodyPr/>
                    <a:lstStyle/>
                    <a:p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" y="2569483"/>
            <a:ext cx="975576" cy="615547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914354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6373046" y="2065563"/>
            <a:ext cx="430364" cy="48056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4" tIns="60952" rIns="121904" bIns="60952" rtlCol="0" anchor="ctr"/>
          <a:lstStyle/>
          <a:p>
            <a:pPr algn="ctr"/>
            <a:endParaRPr lang="vi-VN" sz="320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70" y="2627892"/>
            <a:ext cx="3436184" cy="351521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03110" y="2740778"/>
                <a:ext cx="5704764" cy="587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Vì tam giác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𝑆𝐴𝐵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đều nên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𝑆𝐻</m:t>
                    </m:r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8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110" y="2740778"/>
                <a:ext cx="5704764" cy="587853"/>
              </a:xfrm>
              <a:prstGeom prst="rect">
                <a:avLst/>
              </a:prstGeom>
              <a:blipFill rotWithShape="1">
                <a:blip r:embed="rId4"/>
                <a:stretch>
                  <a:fillRect l="-2246" t="-6250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0083" y="3147766"/>
                <a:ext cx="7956641" cy="1674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8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Ta 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FR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𝑆𝐴𝐵</m:t>
                                </m:r>
                              </m:e>
                            </m:d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FR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𝐴𝐵𝐶𝐷</m:t>
                                </m:r>
                              </m:e>
                            </m:d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𝐴𝐵</m:t>
                            </m:r>
                          </m:e>
                          <m:e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FR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𝑆𝐴𝐵</m:t>
                                </m:r>
                              </m:e>
                            </m:d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FR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𝐴𝐵𝐶𝐷</m:t>
                                </m:r>
                              </m:e>
                            </m:d>
                          </m:e>
                          <m:e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𝑆𝐻</m:t>
                            </m:r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FR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𝑆𝐴𝐵</m:t>
                                </m:r>
                              </m:e>
                            </m:d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, </m:t>
                            </m:r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𝑆𝐻</m:t>
                            </m:r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⊥</m:t>
                            </m:r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𝐴𝐵</m:t>
                            </m:r>
                          </m:e>
                        </m:eqArr>
                      </m:e>
                    </m:d>
                    <m:r>
                      <m:rPr>
                        <m:nor/>
                      </m:rPr>
                      <a:rPr lang="fr-FR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m:t>  </m:t>
                    </m:r>
                    <m:r>
                      <a:rPr lang="fr-FR" sz="2800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𝑆𝐻</m:t>
                    </m:r>
                    <m:r>
                      <a:rPr lang="fr-FR" sz="2800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𝐴𝐵𝐶𝐷</m:t>
                        </m:r>
                      </m:e>
                    </m:d>
                  </m:oMath>
                </a14:m>
                <a:endParaRPr lang="en-US" sz="28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83" y="3147766"/>
                <a:ext cx="7956641" cy="1674305"/>
              </a:xfrm>
              <a:prstGeom prst="rect">
                <a:avLst/>
              </a:prstGeom>
              <a:blipFill rotWithShape="1">
                <a:blip r:embed="rId5"/>
                <a:stretch>
                  <a:fillRect l="-1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8836" y="4808423"/>
                <a:ext cx="8328934" cy="1696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8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Như vậy: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𝐴𝐷</m:t>
                            </m:r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⊥</m:t>
                            </m:r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𝐴𝐵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FR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𝑔𝑡</m:t>
                                </m:r>
                              </m:e>
                            </m:d>
                          </m:e>
                          <m:e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𝐴𝐷</m:t>
                            </m:r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⊥</m:t>
                            </m:r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𝑆𝐻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FR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𝑆𝐻</m:t>
                                </m:r>
                                <m:r>
                                  <a:rPr lang="fr-FR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⊥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𝐴𝐵𝐶𝐷</m:t>
                                    </m:r>
                                  </m:e>
                                </m:d>
                              </m:e>
                            </m:d>
                          </m:e>
                          <m:e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𝐴𝐵</m:t>
                            </m:r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,</m:t>
                            </m:r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𝑆𝐻</m:t>
                            </m:r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FR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𝑆𝐴𝐵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𝐴𝐷</m:t>
                    </m:r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fr-FR" sz="28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,</a:t>
                </a:r>
                <a:endParaRPr lang="en-US" sz="28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36" y="4808423"/>
                <a:ext cx="8328934" cy="1696683"/>
              </a:xfrm>
              <a:prstGeom prst="rect">
                <a:avLst/>
              </a:prstGeom>
              <a:blipFill rotWithShape="1">
                <a:blip r:embed="rId6"/>
                <a:stretch>
                  <a:fillRect l="-1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Isosceles Triangle 9">
            <a:hlinkClick r:id="rId7" action="ppaction://hlinksldjump"/>
          </p:cNvPr>
          <p:cNvSpPr/>
          <p:nvPr/>
        </p:nvSpPr>
        <p:spPr>
          <a:xfrm rot="16200000">
            <a:off x="10795909" y="596217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hlinkClick r:id="rId8" action="ppaction://hlinksldjump"/>
          </p:cNvPr>
          <p:cNvSpPr/>
          <p:nvPr/>
        </p:nvSpPr>
        <p:spPr>
          <a:xfrm rot="5400000">
            <a:off x="11292861" y="596880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0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 animBg="1"/>
      <p:bldP spid="3" grpId="0"/>
      <p:bldP spid="7" grpId="0"/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988419"/>
              </p:ext>
            </p:extLst>
          </p:nvPr>
        </p:nvGraphicFramePr>
        <p:xfrm>
          <a:off x="0" y="2621878"/>
          <a:ext cx="12192000" cy="48602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/>
              </a:tblGrid>
              <a:tr h="4860243">
                <a:tc>
                  <a:txBody>
                    <a:bodyPr/>
                    <a:lstStyle/>
                    <a:p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" y="2569483"/>
            <a:ext cx="975576" cy="615547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914354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6390335" y="2051915"/>
            <a:ext cx="430364" cy="48056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4" tIns="60952" rIns="121904" bIns="60952" rtlCol="0" anchor="ctr"/>
          <a:lstStyle/>
          <a:p>
            <a:pPr algn="ctr"/>
            <a:endParaRPr lang="vi-VN" sz="320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00083" y="29529"/>
                <a:ext cx="11958076" cy="2569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800" b="1" spc="-40">
                    <a:solidFill>
                      <a:srgbClr val="FF0000"/>
                    </a:solidFill>
                    <a:latin typeface="Times New Roman"/>
                    <a:ea typeface="Arial"/>
                  </a:rPr>
                  <a:t>Câu </a:t>
                </a:r>
                <a:r>
                  <a:rPr lang="en-US" sz="2800" b="1" spc="-40">
                    <a:solidFill>
                      <a:srgbClr val="FF0000"/>
                    </a:solidFill>
                    <a:latin typeface="Times New Roman"/>
                    <a:ea typeface="Arial"/>
                  </a:rPr>
                  <a:t>13: </a:t>
                </a:r>
                <a:r>
                  <a:rPr lang="en-US" sz="28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Cho hình vuông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𝐴𝐵𝐶𝐷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𝑆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 là điểm trong không gian sao cho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𝑆𝐴𝐵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 là tam giác đều và nằm trong mặt phẳng vuông góc với đáy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𝐴𝐵𝐶𝐷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 Gọi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𝐻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𝐼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𝐴𝐵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𝐵𝐶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80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28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Chọn khẳng định </a:t>
                </a:r>
                <a:r>
                  <a:rPr lang="en-US" sz="2800" b="1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sai.</a:t>
                </a:r>
                <a:endParaRPr lang="en-US" sz="280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2800" b="1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rPr>
                  <a:t>A</a:t>
                </a:r>
                <a:r>
                  <a:rPr lang="en-US" sz="28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𝑆𝐴𝐵</m:t>
                        </m:r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𝑆𝐴𝐷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/>
                    <a:ea typeface="Calibri"/>
                    <a:cs typeface="Times New Roman"/>
                  </a:rPr>
                  <a:t>.</a:t>
                </a:r>
                <a:r>
                  <a:rPr lang="en-US" sz="2800" smtClean="0">
                    <a:solidFill>
                      <a:srgbClr val="000000"/>
                    </a:solidFill>
                    <a:latin typeface="Times New Roman"/>
                    <a:ea typeface="Calibri"/>
                    <a:cs typeface="Times New Roman"/>
                  </a:rPr>
                  <a:t>     </a:t>
                </a:r>
                <a:r>
                  <a:rPr lang="en-US" sz="2800" b="1" smtClean="0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rPr>
                  <a:t>B</a:t>
                </a:r>
                <a:r>
                  <a:rPr lang="en-US" sz="2800" b="1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𝑆𝐴𝐵</m:t>
                        </m:r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.</a:t>
                </a:r>
                <a:r>
                  <a:rPr lang="en-US" sz="2800" smtClean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   </a:t>
                </a:r>
                <a:r>
                  <a:rPr lang="en-US" sz="2800" b="1" smtClean="0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rPr>
                  <a:t>C</a:t>
                </a:r>
                <a:r>
                  <a:rPr lang="en-US" sz="2800" b="1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𝑆𝐵𝐶</m:t>
                        </m:r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en-US" sz="2800" b="1" smtClean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  </a:t>
                </a:r>
                <a:r>
                  <a:rPr lang="en-US" sz="2800" b="1" smtClean="0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rPr>
                  <a:t>D</a:t>
                </a:r>
                <a:r>
                  <a:rPr lang="en-US" sz="2800" b="1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𝑆𝐻𝐶</m:t>
                        </m:r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𝑆𝐷𝐼</m:t>
                        </m:r>
                      </m:e>
                    </m:d>
                  </m:oMath>
                </a14:m>
                <a:endParaRPr lang="en-US" sz="280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83" y="29529"/>
                <a:ext cx="11958076" cy="2569934"/>
              </a:xfrm>
              <a:prstGeom prst="rect">
                <a:avLst/>
              </a:prstGeom>
              <a:blipFill rotWithShape="1">
                <a:blip r:embed="rId2"/>
                <a:stretch>
                  <a:fillRect l="-1019" t="-1425" r="-1070" b="-4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70" y="2627892"/>
            <a:ext cx="3436184" cy="351521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89840" y="2652766"/>
                <a:ext cx="7121107" cy="587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8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mà </a:t>
                </a:r>
                <a14:m>
                  <m:oMath xmlns:m="http://schemas.openxmlformats.org/officeDocument/2006/math"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𝐴𝐷</m:t>
                    </m:r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⊂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𝑆𝐴𝐷</m:t>
                        </m:r>
                      </m:e>
                    </m:d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𝑆𝐴𝐷</m:t>
                        </m:r>
                      </m:e>
                    </m:d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𝑆𝐴𝐵</m:t>
                        </m:r>
                      </m:e>
                    </m:d>
                  </m:oMath>
                </a14:m>
                <a:endParaRPr lang="en-US" sz="28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40" y="2652766"/>
                <a:ext cx="7121107" cy="587853"/>
              </a:xfrm>
              <a:prstGeom prst="rect">
                <a:avLst/>
              </a:prstGeom>
              <a:blipFill rotWithShape="1">
                <a:blip r:embed="rId4"/>
                <a:stretch>
                  <a:fillRect l="-1711" t="-6186" b="-2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605517" y="2693709"/>
            <a:ext cx="2188971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2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Vậy A đúng</a:t>
            </a:r>
            <a:r>
              <a:rPr lang="fr-FR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800">
              <a:effectLst/>
              <a:latin typeface="Times New Roman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0083" y="3185030"/>
                <a:ext cx="8566245" cy="1083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8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Chứng minh hoàn toàn tương tự, ta chứng minh được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𝑆𝐵𝐶</m:t>
                        </m:r>
                      </m:e>
                    </m:d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fr-FR" sz="28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. </a:t>
                </a:r>
                <a:r>
                  <a:rPr lang="fr-FR" sz="2800" b="1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Vậy B đúng</a:t>
                </a:r>
                <a:r>
                  <a:rPr lang="fr-FR" sz="28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8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83" y="3185030"/>
                <a:ext cx="8566245" cy="1083374"/>
              </a:xfrm>
              <a:prstGeom prst="rect">
                <a:avLst/>
              </a:prstGeom>
              <a:blipFill rotWithShape="1">
                <a:blip r:embed="rId5"/>
                <a:stretch>
                  <a:fillRect l="-1422" t="-3371" r="-1422" b="-1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59308" y="4192478"/>
                <a:ext cx="8308462" cy="1115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8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Ta lại có:</a:t>
                </a:r>
                <a:r>
                  <a:rPr lang="fr-FR" sz="2800" b="1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b="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𝛥</m:t>
                    </m:r>
                    <m:r>
                      <a:rPr lang="fr-FR" sz="2800" b="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𝐵𝐶𝐻</m:t>
                    </m:r>
                    <m:r>
                      <a:rPr lang="fr-FR" sz="2800" b="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fr-FR" sz="2800" b="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𝛥</m:t>
                    </m:r>
                    <m:r>
                      <a:rPr lang="fr-FR" sz="2800" b="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𝐶𝐷𝐼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2800" b="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</m:t>
                        </m:r>
                        <m:r>
                          <a:rPr lang="fr-FR" sz="2800" b="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r>
                          <a:rPr lang="fr-FR" sz="2800" b="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𝑔</m:t>
                        </m:r>
                        <m:r>
                          <a:rPr lang="fr-FR" sz="2800" b="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r>
                          <a:rPr lang="fr-FR" sz="2800" b="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</m:t>
                        </m:r>
                      </m:e>
                    </m:d>
                    <m:r>
                      <a:rPr lang="fr-FR" sz="2800" b="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28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</m:t>
                            </m:r>
                          </m:e>
                          <m:sub>
                            <m:r>
                              <a:rPr lang="fr-FR" sz="28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fr-FR" sz="2800" b="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28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𝐷</m:t>
                            </m:r>
                          </m:e>
                          <m:sub>
                            <m:r>
                              <a:rPr lang="fr-FR" sz="28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280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8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𝐷</m:t>
                            </m:r>
                          </m:e>
                          <m:sub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𝐼</m:t>
                            </m:r>
                          </m:e>
                          <m:sub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9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fr-FR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e>
                      <m:sup>
                        <m:r>
                          <a:rPr lang="fr-FR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p>
                    </m:sSup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</m:t>
                            </m:r>
                          </m:e>
                          <m:sub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𝐼</m:t>
                            </m:r>
                          </m:e>
                          <m:sub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9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fr-FR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e>
                      <m:sup>
                        <m:r>
                          <a:rPr lang="fr-FR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  <a:sym typeface="Symbol"/>
                  </a:rPr>
                  <a:t>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𝐻𝐶</m:t>
                    </m:r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𝐷𝐼</m:t>
                    </m:r>
                  </m:oMath>
                </a14:m>
                <a:endParaRPr lang="en-US" sz="28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08" y="4192478"/>
                <a:ext cx="8308462" cy="1115690"/>
              </a:xfrm>
              <a:prstGeom prst="rect">
                <a:avLst/>
              </a:prstGeom>
              <a:blipFill rotWithShape="1">
                <a:blip r:embed="rId6"/>
                <a:stretch>
                  <a:fillRect l="-1542" t="-2186" b="-10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9308" y="4844136"/>
                <a:ext cx="8178536" cy="210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8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Như vậy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𝐷𝐼</m:t>
                            </m:r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⊥</m:t>
                            </m:r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𝐶𝐻</m:t>
                            </m:r>
                          </m:e>
                          <m:e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𝐷𝐼</m:t>
                            </m:r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⊥</m:t>
                            </m:r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𝑆𝐻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FR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𝑆𝐻</m:t>
                                </m:r>
                                <m:r>
                                  <a:rPr lang="fr-FR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⊥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𝐴𝐵𝐶𝐷</m:t>
                                    </m:r>
                                  </m:e>
                                </m:d>
                              </m:e>
                            </m:d>
                          </m:e>
                          <m:e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𝐶𝐻</m:t>
                            </m:r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,</m:t>
                            </m:r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𝑆𝐻</m:t>
                            </m:r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FR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𝑆𝐻𝐶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m:rPr>
                        <m:nor/>
                      </m:rPr>
                      <a:rPr lang="fr-FR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m:t>  </m:t>
                    </m:r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𝐷𝐼</m:t>
                    </m:r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𝑆𝐻𝐶</m:t>
                        </m:r>
                      </m:e>
                    </m:d>
                  </m:oMath>
                </a14:m>
                <a:endParaRPr lang="en-US" sz="280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fr-FR" sz="28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mà </a:t>
                </a:r>
                <a14:m>
                  <m:oMath xmlns:m="http://schemas.openxmlformats.org/officeDocument/2006/math"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𝐷𝐼</m:t>
                    </m:r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⊂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𝑆𝐷𝐼</m:t>
                        </m:r>
                      </m:e>
                    </m:d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𝑆𝐷𝐼</m:t>
                        </m:r>
                      </m:e>
                    </m:d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𝑆𝐻𝐶</m:t>
                        </m:r>
                      </m:e>
                    </m:d>
                  </m:oMath>
                </a14:m>
                <a:r>
                  <a:rPr lang="fr-FR" sz="28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8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08" y="4844136"/>
                <a:ext cx="8178536" cy="2105192"/>
              </a:xfrm>
              <a:prstGeom prst="rect">
                <a:avLst/>
              </a:prstGeom>
              <a:blipFill rotWithShape="1">
                <a:blip r:embed="rId7"/>
                <a:stretch>
                  <a:fillRect l="-1566"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734463" y="6261187"/>
            <a:ext cx="3060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Vậy D đúng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Isosceles Triangle 14">
            <a:hlinkClick r:id="rId8" action="ppaction://hlinksldjump"/>
          </p:cNvPr>
          <p:cNvSpPr/>
          <p:nvPr/>
        </p:nvSpPr>
        <p:spPr>
          <a:xfrm rot="16200000">
            <a:off x="10795909" y="596217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hlinkClick r:id="rId9" action="ppaction://hlinksldjump"/>
          </p:cNvPr>
          <p:cNvSpPr/>
          <p:nvPr/>
        </p:nvSpPr>
        <p:spPr>
          <a:xfrm rot="5400000">
            <a:off x="11292861" y="596880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4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30477" y="14489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21" name="TextBox 20">
            <a:hlinkClick r:id="rId2" action="ppaction://hlinksldjump"/>
            <a:extLst>
              <a:ext uri="{FF2B5EF4-FFF2-40B4-BE49-F238E27FC236}">
                <a16:creationId xmlns:a16="http://schemas.microsoft.com/office/drawing/2014/main" xmlns="" id="{098B84E5-3D5A-4303-8163-259271C3D175}"/>
              </a:ext>
            </a:extLst>
          </p:cNvPr>
          <p:cNvSpPr txBox="1"/>
          <p:nvPr/>
        </p:nvSpPr>
        <p:spPr>
          <a:xfrm>
            <a:off x="9199815" y="2874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hlinkClick r:id="rId3" action="ppaction://hlinksldjump"/>
            <a:extLst>
              <a:ext uri="{FF2B5EF4-FFF2-40B4-BE49-F238E27FC236}">
                <a16:creationId xmlns:a16="http://schemas.microsoft.com/office/drawing/2014/main" xmlns="" id="{2D116311-D887-475E-A44A-4AC352C1DFBC}"/>
              </a:ext>
            </a:extLst>
          </p:cNvPr>
          <p:cNvSpPr txBox="1"/>
          <p:nvPr/>
        </p:nvSpPr>
        <p:spPr>
          <a:xfrm>
            <a:off x="7186864" y="2874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hlinkClick r:id="rId4" action="ppaction://hlinksldjump"/>
            <a:extLst>
              <a:ext uri="{FF2B5EF4-FFF2-40B4-BE49-F238E27FC236}">
                <a16:creationId xmlns:a16="http://schemas.microsoft.com/office/drawing/2014/main" xmlns="" id="{BA2A77EC-6A51-47F0-86B7-056DAF74C522}"/>
              </a:ext>
            </a:extLst>
          </p:cNvPr>
          <p:cNvSpPr txBox="1"/>
          <p:nvPr/>
        </p:nvSpPr>
        <p:spPr>
          <a:xfrm>
            <a:off x="5243764" y="2874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hlinkClick r:id="rId5" action="ppaction://hlinksldjump"/>
            <a:extLst>
              <a:ext uri="{FF2B5EF4-FFF2-40B4-BE49-F238E27FC236}">
                <a16:creationId xmlns:a16="http://schemas.microsoft.com/office/drawing/2014/main" xmlns="" id="{745C8C66-DF03-4067-9C7F-2C0016A87188}"/>
              </a:ext>
            </a:extLst>
          </p:cNvPr>
          <p:cNvSpPr txBox="1"/>
          <p:nvPr/>
        </p:nvSpPr>
        <p:spPr>
          <a:xfrm>
            <a:off x="3176839" y="28442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hlinkClick r:id="rId6" action="ppaction://hlinksldjump"/>
            <a:extLst>
              <a:ext uri="{FF2B5EF4-FFF2-40B4-BE49-F238E27FC236}">
                <a16:creationId xmlns:a16="http://schemas.microsoft.com/office/drawing/2014/main" xmlns="" id="{4CE7376D-CD54-4F35-A381-BF158D6A3505}"/>
              </a:ext>
            </a:extLst>
          </p:cNvPr>
          <p:cNvSpPr txBox="1"/>
          <p:nvPr/>
        </p:nvSpPr>
        <p:spPr>
          <a:xfrm>
            <a:off x="1119439" y="28632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6" name="Isosceles Triangle 15">
            <a:hlinkClick r:id="rId7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hlinkClick r:id="rId8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4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33846" y="150125"/>
                <a:ext cx="1192431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2800" b="1" spc="-40">
                    <a:solidFill>
                      <a:srgbClr val="FF0000"/>
                    </a:solidFill>
                    <a:latin typeface="Times New Roman"/>
                    <a:ea typeface="Arial"/>
                  </a:rPr>
                  <a:t>Câu 14: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Cho tứ diện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𝑆𝐴𝐵𝐶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𝑆𝐵𝐶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nằm trong hai mặt phẳng vuông góc với </a:t>
                </a:r>
                <a:r>
                  <a:rPr lang="en-US" sz="2800" smtClean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nhau.Tam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giác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𝑆𝐵𝐶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đều, tam giác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𝐻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𝐼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𝐵𝐶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𝐴𝐵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. Khẳng định nào sau đây </a:t>
                </a:r>
                <a:r>
                  <a:rPr lang="en-US" sz="2800" b="1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sai?</a:t>
                </a:r>
                <a:endParaRPr lang="en-US" sz="280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algn="just"/>
                <a:r>
                  <a:rPr lang="en-US" sz="2800" smtClean="0">
                    <a:solidFill>
                      <a:srgbClr val="000000"/>
                    </a:solidFill>
                    <a:effectLst/>
                    <a:cs typeface="Times New Roman"/>
                  </a:rPr>
                  <a:t>   </a:t>
                </a:r>
                <a:r>
                  <a:rPr lang="en-US" sz="2800" b="1" smtClean="0"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rgbClr val="000000"/>
                        </a:solidFill>
                        <a:effectLst/>
                        <a:latin typeface="Cambria Math"/>
                        <a:cs typeface="Times New Roman"/>
                      </a:rPr>
                      <m:t>𝑆𝐻</m:t>
                    </m:r>
                    <m:r>
                      <a:rPr lang="en-US" sz="2800" b="0" i="1">
                        <a:solidFill>
                          <a:srgbClr val="000000"/>
                        </a:solidFill>
                        <a:effectLst/>
                        <a:latin typeface="Cambria Math"/>
                        <a:cs typeface="Times New Roman"/>
                      </a:rPr>
                      <m:t>⊥</m:t>
                    </m:r>
                    <m:r>
                      <a:rPr lang="en-US" sz="2800" b="0" i="1">
                        <a:solidFill>
                          <a:srgbClr val="000000"/>
                        </a:solidFill>
                        <a:effectLst/>
                        <a:latin typeface="Cambria Math"/>
                        <a:cs typeface="Times New Roman"/>
                      </a:rPr>
                      <m:t>𝐴𝐵</m:t>
                    </m:r>
                    <m:r>
                      <a:rPr lang="en-US" sz="2800" b="0" i="1">
                        <a:solidFill>
                          <a:srgbClr val="000000"/>
                        </a:solidFill>
                        <a:effectLst/>
                        <a:latin typeface="Cambria Math"/>
                        <a:cs typeface="Times New Roman"/>
                      </a:rPr>
                      <m:t>.</m:t>
                    </m:r>
                  </m:oMath>
                </a14:m>
                <a:r>
                  <a:rPr lang="en-US" sz="2800" smtClean="0"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r>
                  <a:rPr lang="en-US" sz="2800" b="1" smtClean="0"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rgbClr val="000000"/>
                        </a:solidFill>
                        <a:effectLst/>
                        <a:latin typeface="Cambria Math"/>
                        <a:cs typeface="Times New Roman"/>
                      </a:rPr>
                      <m:t>𝐻𝐼</m:t>
                    </m:r>
                    <m:r>
                      <a:rPr lang="en-US" sz="2800" b="0" i="1">
                        <a:solidFill>
                          <a:srgbClr val="000000"/>
                        </a:solidFill>
                        <a:effectLst/>
                        <a:latin typeface="Cambria Math"/>
                        <a:cs typeface="Times New Roman"/>
                      </a:rPr>
                      <m:t>⊥</m:t>
                    </m:r>
                    <m:r>
                      <a:rPr lang="en-US" sz="2800" b="0" i="1">
                        <a:solidFill>
                          <a:srgbClr val="000000"/>
                        </a:solidFill>
                        <a:effectLst/>
                        <a:latin typeface="Cambria Math"/>
                        <a:cs typeface="Times New Roman"/>
                      </a:rPr>
                      <m:t>𝐴𝐵</m:t>
                    </m:r>
                    <m:r>
                      <a:rPr lang="en-US" sz="2800" b="0" i="1">
                        <a:solidFill>
                          <a:srgbClr val="000000"/>
                        </a:solidFill>
                        <a:effectLst/>
                        <a:latin typeface="Cambria Math"/>
                        <a:cs typeface="Times New Roman"/>
                      </a:rPr>
                      <m:t>.          </m:t>
                    </m:r>
                  </m:oMath>
                </a14:m>
                <a:r>
                  <a:rPr lang="en-US" sz="2800" b="1"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/>
                          </a:rPr>
                          <m:t>𝑆𝐴𝐵</m:t>
                        </m:r>
                      </m:e>
                    </m:d>
                    <m:r>
                      <a:rPr lang="en-US" sz="2800" b="0" i="1">
                        <a:solidFill>
                          <a:srgbClr val="000000"/>
                        </a:solidFill>
                        <a:effectLst/>
                        <a:latin typeface="Cambria Math"/>
                        <a:cs typeface="Times New Roman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/>
                          </a:rPr>
                          <m:t>𝑆𝐴𝐶</m:t>
                        </m:r>
                      </m:e>
                    </m:d>
                    <m:r>
                      <a:rPr lang="en-US" sz="2800" b="0" i="1">
                        <a:solidFill>
                          <a:srgbClr val="000000"/>
                        </a:solidFill>
                        <a:effectLst/>
                        <a:latin typeface="Cambria Math"/>
                        <a:cs typeface="Times New Roman"/>
                      </a:rPr>
                      <m:t>.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cs typeface="Times New Roman"/>
                      </a:rPr>
                      <m:t>      </m:t>
                    </m:r>
                  </m:oMath>
                </a14:m>
                <a:r>
                  <a:rPr lang="en-US" sz="2800" b="1"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/>
                          </a:rPr>
                          <m:t>𝑆𝐻𝐼</m:t>
                        </m:r>
                      </m:e>
                    </m:d>
                    <m:r>
                      <a:rPr lang="en-US" sz="2800" b="0" i="1">
                        <a:solidFill>
                          <a:srgbClr val="000000"/>
                        </a:solidFill>
                        <a:effectLst/>
                        <a:latin typeface="Cambria Math"/>
                        <a:cs typeface="Times New Roman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/>
                          </a:rPr>
                          <m:t>𝑆𝐴𝐵</m:t>
                        </m:r>
                      </m:e>
                    </m:d>
                    <m:r>
                      <a:rPr lang="en-US" sz="2800" b="0" i="1">
                        <a:solidFill>
                          <a:srgbClr val="000000"/>
                        </a:solidFill>
                        <a:effectLst/>
                        <a:latin typeface="Cambria Math"/>
                        <a:cs typeface="Times New Roman"/>
                      </a:rPr>
                      <m:t>.</m:t>
                    </m:r>
                  </m:oMath>
                </a14:m>
                <a:endParaRPr lang="en-US" sz="2800"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46" y="150125"/>
                <a:ext cx="11924314" cy="1815882"/>
              </a:xfrm>
              <a:prstGeom prst="rect">
                <a:avLst/>
              </a:prstGeom>
              <a:blipFill rotWithShape="1">
                <a:blip r:embed="rId2"/>
                <a:stretch>
                  <a:fillRect l="-1074" t="-3356" r="-1022" b="-8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319316"/>
              </p:ext>
            </p:extLst>
          </p:nvPr>
        </p:nvGraphicFramePr>
        <p:xfrm>
          <a:off x="0" y="2210937"/>
          <a:ext cx="12192000" cy="5160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/>
              </a:tblGrid>
              <a:tr h="5160495">
                <a:tc>
                  <a:txBody>
                    <a:bodyPr/>
                    <a:lstStyle/>
                    <a:p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" y="2241936"/>
            <a:ext cx="975576" cy="615547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914354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5665639" y="1485447"/>
            <a:ext cx="430364" cy="48056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4" tIns="60952" rIns="121904" bIns="60952" rtlCol="0" anchor="ctr"/>
          <a:lstStyle/>
          <a:p>
            <a:pPr algn="ctr"/>
            <a:endParaRPr lang="vi-VN" sz="320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530" y="2422819"/>
            <a:ext cx="3178471" cy="326795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5579" y="2241936"/>
                <a:ext cx="95971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2800">
                    <a:solidFill>
                      <a:srgbClr val="000000"/>
                    </a:solidFill>
                    <a:latin typeface="Times New Roman"/>
                    <a:ea typeface="Calibri"/>
                    <a:cs typeface="Times New Roman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𝑆𝐻</m:t>
                    </m:r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⊥</m:t>
                    </m:r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𝐵𝐶</m:t>
                    </m:r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fr-FR" sz="28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(Do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𝛥</m:t>
                    </m:r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𝑆𝐵𝐶</m:t>
                    </m:r>
                  </m:oMath>
                </a14:m>
                <a:r>
                  <a:rPr lang="fr-FR" sz="28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đều,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𝐻</m:t>
                    </m:r>
                  </m:oMath>
                </a14:m>
                <a:r>
                  <a:rPr lang="fr-FR" sz="28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𝐵𝐶</m:t>
                    </m:r>
                  </m:oMath>
                </a14:m>
                <a:r>
                  <a:rPr lang="fr-FR" sz="28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).</a:t>
                </a:r>
                <a:endParaRPr lang="en-US" sz="28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79" y="2241936"/>
                <a:ext cx="9597186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271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4149" y="2765156"/>
                <a:ext cx="356206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𝐴𝐵𝐶</m:t>
                          </m:r>
                        </m:e>
                      </m:d>
                      <m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∩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𝑆𝐵𝐶</m:t>
                          </m:r>
                        </m:e>
                      </m:d>
                      <m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𝐵𝐶</m:t>
                      </m:r>
                    </m:oMath>
                  </m:oMathPara>
                </a14:m>
                <a:endParaRPr lang="en-US" sz="280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𝐴𝐵𝐶</m:t>
                          </m:r>
                        </m:e>
                      </m:d>
                      <m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⊥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𝑆𝐵𝐶</m:t>
                          </m:r>
                        </m:e>
                      </m:d>
                    </m:oMath>
                  </m:oMathPara>
                </a14:m>
                <a:endParaRPr lang="en-US" sz="28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49" y="2765156"/>
                <a:ext cx="3562066" cy="95410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5660" y="3564283"/>
                <a:ext cx="49131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⇒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𝑆𝐻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⊥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𝐴𝐵𝐶</m:t>
                          </m:r>
                        </m:e>
                      </m:d>
                      <m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⇒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𝑆𝐻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⊥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𝐴𝐵</m:t>
                      </m:r>
                    </m:oMath>
                  </m:oMathPara>
                </a14:m>
                <a:endParaRPr lang="en-US" sz="28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60" y="3564283"/>
                <a:ext cx="491319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145206" y="3564283"/>
            <a:ext cx="272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2800" b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Vậy A đúng</a:t>
            </a:r>
            <a:r>
              <a:rPr lang="fr-FR" sz="280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800">
              <a:effectLst/>
              <a:latin typeface="Times New Roman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7792" y="4179907"/>
                <a:ext cx="421715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2800">
                    <a:solidFill>
                      <a:srgbClr val="000000"/>
                    </a:solidFill>
                    <a:latin typeface="Times New Roman"/>
                    <a:ea typeface="Calibri"/>
                    <a:cs typeface="Times New Roman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𝐻𝐼</m:t>
                    </m:r>
                  </m:oMath>
                </a14:m>
                <a:r>
                  <a:rPr lang="fr-FR" sz="28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song song với</a:t>
                </a:r>
                <a14:m>
                  <m:oMath xmlns:m="http://schemas.openxmlformats.org/officeDocument/2006/math"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𝐴𝐶</m:t>
                    </m:r>
                  </m:oMath>
                </a14:m>
                <a:r>
                  <a:rPr lang="fr-FR" sz="28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  <a:endParaRPr lang="en-US" sz="280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𝐴𝐶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⊥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𝐴𝐵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⇒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𝐴𝐵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⊥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𝐻𝐼</m:t>
                      </m:r>
                    </m:oMath>
                  </m:oMathPara>
                </a14:m>
                <a:endParaRPr lang="en-US" sz="28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92" y="4179907"/>
                <a:ext cx="4217158" cy="954107"/>
              </a:xfrm>
              <a:prstGeom prst="rect">
                <a:avLst/>
              </a:prstGeom>
              <a:blipFill rotWithShape="1">
                <a:blip r:embed="rId7"/>
                <a:stretch>
                  <a:fillRect l="-2890" t="-6410" r="-1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145206" y="4571747"/>
            <a:ext cx="3698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>
                <a:solidFill>
                  <a:srgbClr val="000000"/>
                </a:solidFill>
                <a:latin typeface="Times New Roman"/>
                <a:ea typeface="Calibri"/>
              </a:rPr>
              <a:t>Vậy B đúng</a:t>
            </a: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61665" y="5286689"/>
                <a:ext cx="7833815" cy="808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>
                    <a:solidFill>
                      <a:srgbClr val="000000"/>
                    </a:solidFill>
                    <a:latin typeface="Times New Roman"/>
                    <a:ea typeface="Calibri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𝐴𝐵</m:t>
                            </m:r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 ⊥</m:t>
                            </m:r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𝑆𝐻</m:t>
                            </m:r>
                          </m:e>
                          <m:e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𝐴𝐵</m:t>
                            </m:r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⊥ </m:t>
                            </m:r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𝐻𝐼</m:t>
                            </m:r>
                          </m:e>
                        </m:eqArr>
                      </m:e>
                    </m:d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⇒</m:t>
                    </m:r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𝐴𝐵</m:t>
                    </m:r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fr-FR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𝑆𝐻𝐼</m:t>
                        </m:r>
                      </m:e>
                    </m:d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⇒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fr-FR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𝑆𝐴𝐵</m:t>
                        </m:r>
                      </m:e>
                    </m:d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fr-FR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𝑆𝐻𝐼</m:t>
                        </m:r>
                      </m:e>
                    </m:d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65" y="5286689"/>
                <a:ext cx="7833815" cy="808170"/>
              </a:xfrm>
              <a:prstGeom prst="rect">
                <a:avLst/>
              </a:prstGeom>
              <a:blipFill rotWithShape="1">
                <a:blip r:embed="rId8"/>
                <a:stretch>
                  <a:fillRect l="-1556" b="-2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973352" y="6135802"/>
            <a:ext cx="3070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solidFill>
                  <a:srgbClr val="000000"/>
                </a:solidFill>
                <a:latin typeface="Times New Roman"/>
                <a:ea typeface="Calibri"/>
              </a:rPr>
              <a:t>Vậy </a:t>
            </a:r>
            <a:r>
              <a:rPr lang="fr-FR" sz="2800" b="1">
                <a:solidFill>
                  <a:srgbClr val="000000"/>
                </a:solidFill>
                <a:latin typeface="Times New Roman"/>
                <a:ea typeface="Calibri"/>
              </a:rPr>
              <a:t>D đúng.</a:t>
            </a:r>
            <a:endParaRPr lang="en-US" sz="2800"/>
          </a:p>
        </p:txBody>
      </p:sp>
      <p:sp>
        <p:nvSpPr>
          <p:cNvPr id="15" name="Isosceles Triangle 14">
            <a:hlinkClick r:id="rId9" action="ppaction://hlinksldjump"/>
          </p:cNvPr>
          <p:cNvSpPr/>
          <p:nvPr/>
        </p:nvSpPr>
        <p:spPr>
          <a:xfrm rot="16200000">
            <a:off x="10795909" y="596217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hlinkClick r:id="rId10" action="ppaction://hlinksldjump"/>
          </p:cNvPr>
          <p:cNvSpPr/>
          <p:nvPr/>
        </p:nvSpPr>
        <p:spPr>
          <a:xfrm rot="5400000">
            <a:off x="11292861" y="596880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0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 animBg="1"/>
      <p:bldP spid="3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3650" y="48918"/>
                <a:ext cx="12191996" cy="2174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600"/>
                  </a:spcBef>
                </a:pPr>
                <a:r>
                  <a:rPr lang="en-US" sz="2800" b="1" spc="-40">
                    <a:solidFill>
                      <a:srgbClr val="FF0000"/>
                    </a:solidFill>
                    <a:latin typeface="Times New Roman"/>
                    <a:ea typeface="Arial"/>
                  </a:rPr>
                  <a:t>Câu </a:t>
                </a:r>
                <a:r>
                  <a:rPr lang="en-US" sz="2800" b="1" spc="-40">
                    <a:solidFill>
                      <a:srgbClr val="FF0000"/>
                    </a:solidFill>
                    <a:latin typeface="Times New Roman"/>
                    <a:ea typeface="Arial"/>
                  </a:rPr>
                  <a:t>15: </a:t>
                </a:r>
                <a:r>
                  <a:rPr lang="en-US" sz="280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Cho lăng trụ đều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𝐴𝐵𝐶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có cạnh đáy bằng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4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</m:oMath>
                </a14:m>
                <a:r>
                  <a:rPr lang="en-US" sz="280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cạnh bên bằng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2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</m:oMath>
                </a14:m>
                <a:r>
                  <a:rPr lang="en-US" sz="280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𝑀</m:t>
                    </m:r>
                  </m:oMath>
                </a14:m>
                <a:r>
                  <a:rPr lang="en-US" sz="280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r>
                  <a:rPr lang="en-US" sz="280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Cắt hình trụ bởi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280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Diện tích của thiết diện </a:t>
                </a:r>
                <a:r>
                  <a:rPr lang="en-US" sz="280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là: </a:t>
                </a:r>
                <a:endParaRPr lang="en-US" sz="2800"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b="1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      </a:t>
                </a:r>
                <a:r>
                  <a:rPr lang="en-US" sz="2800" b="1" smtClean="0">
                    <a:solidFill>
                      <a:srgbClr val="0000FF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A</a:t>
                </a:r>
                <a:r>
                  <a:rPr lang="en-US" sz="2800" b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7</m:t>
                        </m:r>
                      </m:e>
                    </m:rad>
                    <m:sSup>
                      <m:sSup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r>
                  <a:rPr lang="en-US" sz="280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        </a:t>
                </a:r>
                <a:r>
                  <a:rPr lang="en-US" sz="2800" b="1" smtClean="0">
                    <a:solidFill>
                      <a:srgbClr val="0000FF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B</a:t>
                </a:r>
                <a:r>
                  <a:rPr lang="en-US" sz="2800" b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7</m:t>
                            </m:r>
                          </m:e>
                        </m:rad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r>
                  <a:rPr lang="en-US" sz="280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           </a:t>
                </a:r>
                <a:r>
                  <a:rPr lang="en-US" sz="2800" b="1" smtClean="0">
                    <a:solidFill>
                      <a:srgbClr val="0000FF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</a:t>
                </a:r>
                <a:r>
                  <a:rPr lang="en-US" sz="2800" b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</m:rad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r>
                  <a:rPr lang="en-US" sz="280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                   </a:t>
                </a:r>
                <a:r>
                  <a:rPr lang="en-US" sz="2800" b="1" smtClean="0">
                    <a:solidFill>
                      <a:srgbClr val="0000FF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D</a:t>
                </a:r>
                <a:r>
                  <a:rPr lang="en-US" sz="2800" b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6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rad>
                    <m:sSup>
                      <m:sSup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en-US" sz="280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0" y="48918"/>
                <a:ext cx="12191996" cy="2174441"/>
              </a:xfrm>
              <a:prstGeom prst="rect">
                <a:avLst/>
              </a:prstGeom>
              <a:blipFill rotWithShape="1">
                <a:blip r:embed="rId2"/>
                <a:stretch>
                  <a:fillRect l="-1000" t="-2801" r="-1050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239662"/>
              </p:ext>
            </p:extLst>
          </p:nvPr>
        </p:nvGraphicFramePr>
        <p:xfrm>
          <a:off x="0" y="2593074"/>
          <a:ext cx="12192000" cy="47783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/>
              </a:tblGrid>
              <a:tr h="4778357">
                <a:tc>
                  <a:txBody>
                    <a:bodyPr/>
                    <a:lstStyle/>
                    <a:p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" y="2624074"/>
            <a:ext cx="975576" cy="615547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914354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760398" y="1614372"/>
            <a:ext cx="430364" cy="48056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4" tIns="60952" rIns="121904" bIns="60952" rtlCol="0" anchor="ctr"/>
          <a:lstStyle/>
          <a:p>
            <a:pPr algn="ctr"/>
            <a:endParaRPr lang="vi-VN" sz="320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061" y="2685706"/>
            <a:ext cx="2385060" cy="408697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5580" y="2624074"/>
                <a:ext cx="704139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>
                    <a:latin typeface="Times New Roman"/>
                    <a:ea typeface="Times New Roman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𝑀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∈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𝐴𝐵𝐶</m:t>
                        </m:r>
                      </m:e>
                    </m:d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∩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</m:t>
                            </m:r>
                          </m:e>
                          <m:sup>
                            <m:r>
                              <a:rPr lang="fr-FR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</m:t>
                            </m:r>
                          </m:e>
                          <m:sup>
                            <m:r>
                              <a:rPr lang="fr-FR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𝑀</m:t>
                        </m:r>
                      </m:e>
                    </m:d>
                  </m:oMath>
                </a14:m>
                <a:r>
                  <a:rPr lang="nl-NL" sz="2800">
                    <a:effectLst/>
                    <a:latin typeface="Times New Roman"/>
                    <a:ea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𝐴𝐶</m:t>
                    </m:r>
                    <m:r>
                      <m:rPr>
                        <m:nor/>
                      </m:rPr>
                      <a:rPr lang="fr-FR" sz="2800">
                        <a:effectLst/>
                        <a:latin typeface="Times New Roman"/>
                        <a:ea typeface="Times New Roman"/>
                      </a:rPr>
                      <m:t> </m:t>
                    </m:r>
                    <m:r>
                      <m:rPr>
                        <m:nor/>
                      </m:rPr>
                      <a:rPr lang="fr-FR" sz="2800">
                        <a:effectLst/>
                        <a:latin typeface="Times New Roman"/>
                        <a:ea typeface="Times New Roman"/>
                      </a:rPr>
                      <m:t>// 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</m:t>
                        </m:r>
                      </m:e>
                      <m:sup>
                        <m:r>
                          <a:rPr lang="fr-FR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𝐶</m:t>
                        </m:r>
                      </m:e>
                      <m:sup>
                        <m:r>
                          <a:rPr lang="fr-FR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𝐴𝐵𝐶</m:t>
                        </m:r>
                      </m:e>
                    </m:d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∩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</m:t>
                            </m:r>
                          </m:e>
                          <m:sup>
                            <m:r>
                              <a:rPr lang="fr-FR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</m:t>
                            </m:r>
                          </m:e>
                          <m:sup>
                            <m:r>
                              <a:rPr lang="fr-FR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𝑀</m:t>
                        </m:r>
                      </m:e>
                    </m:d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𝑀𝑥</m:t>
                    </m:r>
                    <m:r>
                      <m:rPr>
                        <m:nor/>
                      </m:rPr>
                      <a:rPr lang="fr-FR" sz="2800">
                        <a:effectLst/>
                        <a:latin typeface="Times New Roman"/>
                        <a:ea typeface="Times New Roman"/>
                      </a:rPr>
                      <m:t> </m:t>
                    </m:r>
                    <m:r>
                      <m:rPr>
                        <m:nor/>
                      </m:rPr>
                      <a:rPr lang="fr-FR" sz="2800">
                        <a:effectLst/>
                        <a:latin typeface="Times New Roman"/>
                        <a:ea typeface="Times New Roman"/>
                      </a:rPr>
                      <m:t>// 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𝐴𝐶</m:t>
                    </m:r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80" y="2624074"/>
                <a:ext cx="7041398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732" t="-6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650" y="3575714"/>
                <a:ext cx="101948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>
                    <a:latin typeface="Times New Roman"/>
                    <a:ea typeface="Times New Roman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𝑁</m:t>
                    </m:r>
                  </m:oMath>
                </a14:m>
                <a:r>
                  <a:rPr lang="nl-NL" sz="2800">
                    <a:effectLst/>
                    <a:latin typeface="Times New Roman"/>
                    <a:ea typeface="Times New Roman"/>
                  </a:rPr>
                  <a:t> là giao điểm của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𝑀𝑥</m:t>
                    </m:r>
                  </m:oMath>
                </a14:m>
                <a:r>
                  <a:rPr lang="nl-NL" sz="2800">
                    <a:effectLst/>
                    <a:latin typeface="Times New Roman"/>
                    <a:ea typeface="Times New Roman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𝐵𝐶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nl-NL" sz="2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𝐴𝐵𝐶</m:t>
                        </m:r>
                      </m:e>
                    </m:d>
                    <m:r>
                      <a:rPr lang="nl-NL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∩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</m:t>
                            </m:r>
                          </m:e>
                          <m:sup>
                            <m:r>
                              <a:rPr lang="nl-NL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</m:t>
                            </m:r>
                          </m:e>
                          <m:sup>
                            <m:r>
                              <a:rPr lang="nl-NL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𝑀</m:t>
                        </m:r>
                      </m:e>
                    </m:d>
                    <m:r>
                      <a:rPr lang="nl-NL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𝑀𝑁</m:t>
                    </m:r>
                  </m:oMath>
                </a14:m>
                <a:r>
                  <a:rPr lang="nl-NL" sz="2800">
                    <a:effectLst/>
                    <a:latin typeface="Times New Roman"/>
                    <a:ea typeface="Times New Roman"/>
                  </a:rPr>
                  <a:t>.</a:t>
                </a:r>
                <a:endParaRPr lang="en-US" sz="280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0" y="3575714"/>
                <a:ext cx="10194875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1195" t="-12941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9302" y="4098934"/>
                <a:ext cx="7209545" cy="587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nl-NL" sz="2800">
                    <a:latin typeface="Times New Roman"/>
                    <a:ea typeface="Times New Roman"/>
                    <a:cs typeface="Times New Roman"/>
                  </a:rPr>
                  <a:t>Thiết diện là hình thang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𝑀𝑁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𝐶</m:t>
                        </m:r>
                      </m:e>
                      <m:sup>
                        <m:r>
                          <a:rPr lang="fr-FR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</m:t>
                        </m:r>
                      </m:e>
                      <m:sup>
                        <m:r>
                          <a:rPr lang="fr-FR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nl-NL" sz="280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8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02" y="4098934"/>
                <a:ext cx="7209545" cy="587853"/>
              </a:xfrm>
              <a:prstGeom prst="rect">
                <a:avLst/>
              </a:prstGeom>
              <a:blipFill rotWithShape="1">
                <a:blip r:embed="rId6"/>
                <a:stretch>
                  <a:fillRect l="-1777" t="-6186" b="-2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9302" y="4663587"/>
                <a:ext cx="9025106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𝑀𝑁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𝐴𝐶</m:t>
                        </m:r>
                      </m:num>
                      <m:den>
                        <m:r>
                          <a:rPr lang="fr-FR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2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</m:oMath>
                </a14:m>
                <a:r>
                  <a:rPr lang="nl-NL" sz="2800">
                    <a:effectLst/>
                    <a:latin typeface="Times New Roman"/>
                    <a:ea typeface="Times New Roman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</m:t>
                        </m:r>
                      </m:e>
                      <m:sup>
                        <m:r>
                          <a:rPr lang="fr-FR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𝑀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2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fr-FR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rad>
                  </m:oMath>
                </a14:m>
                <a:r>
                  <a:rPr lang="nl-NL" sz="2800">
                    <a:effectLst/>
                    <a:latin typeface="Times New Roman"/>
                    <a:ea typeface="Times New Roman"/>
                  </a:rPr>
                  <a:t>. </a:t>
                </a:r>
                <a:endParaRPr lang="en-US" sz="280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02" y="4663587"/>
                <a:ext cx="9025106" cy="704295"/>
              </a:xfrm>
              <a:prstGeom prst="rect">
                <a:avLst/>
              </a:prstGeom>
              <a:blipFill rotWithShape="1">
                <a:blip r:embed="rId7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-29056" y="5316724"/>
                <a:ext cx="7744023" cy="633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nl-NL" sz="2800">
                    <a:latin typeface="Times New Roman"/>
                    <a:ea typeface="Times New Roman"/>
                    <a:cs typeface="Times New Roman"/>
                  </a:rPr>
                  <a:t>Vẽ  </a:t>
                </a:r>
                <a14:m>
                  <m:oMath xmlns:m="http://schemas.openxmlformats.org/officeDocument/2006/math">
                    <m:r>
                      <a:rPr lang="nl-NL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𝑀𝐻</m:t>
                    </m:r>
                    <m:r>
                      <a:rPr lang="pt-B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r>
                      <a:rPr lang="pt-B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  <m:r>
                      <a:rPr lang="pt-B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’</m:t>
                    </m:r>
                    <m:r>
                      <a:rPr lang="pt-B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</m:t>
                    </m:r>
                    <m:r>
                      <a:rPr lang="pt-B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’</m:t>
                    </m:r>
                  </m:oMath>
                </a14:m>
                <a:r>
                  <a:rPr lang="pt-BR" sz="280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𝐻</m:t>
                        </m:r>
                        <m:r>
                          <a:rPr lang="nl-NL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∈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</m:t>
                            </m:r>
                          </m:e>
                          <m:sup>
                            <m:r>
                              <a:rPr lang="nl-NL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</m:t>
                            </m:r>
                          </m:e>
                          <m:sup>
                            <m:r>
                              <a:rPr lang="nl-NL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nl-NL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𝑀𝐻</m:t>
                    </m:r>
                    <m:r>
                      <a:rPr lang="nl-NL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nl-NL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7</m:t>
                        </m:r>
                      </m:e>
                    </m:rad>
                  </m:oMath>
                </a14:m>
                <a:r>
                  <a:rPr lang="nl-NL" sz="280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8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056" y="5316724"/>
                <a:ext cx="7744023" cy="633700"/>
              </a:xfrm>
              <a:prstGeom prst="rect">
                <a:avLst/>
              </a:prstGeom>
              <a:blipFill rotWithShape="1">
                <a:blip r:embed="rId8"/>
                <a:stretch>
                  <a:fillRect l="-1574" b="-18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1144" y="5950424"/>
                <a:ext cx="8810269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𝑆</m:t>
                    </m:r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nl-NL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nl-NL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r>
                      <a:rPr lang="nl-NL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𝑀𝐻</m:t>
                    </m:r>
                    <m:r>
                      <a:rPr lang="nl-NL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𝑀𝑁</m:t>
                        </m:r>
                        <m:r>
                          <a:rPr lang="nl-NL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</m:t>
                            </m:r>
                          </m:e>
                          <m:sup>
                            <m:r>
                              <a:rPr lang="nl-NL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</m:t>
                            </m:r>
                          </m:e>
                          <m:sup>
                            <m:r>
                              <a:rPr lang="nl-NL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nl-NL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nl-NL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nl-NL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r>
                      <a:rPr lang="nl-NL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nl-NL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7</m:t>
                        </m:r>
                      </m:e>
                    </m:rad>
                    <m:r>
                      <a:rPr lang="nl-NL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nl-NL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6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  <m:r>
                      <a:rPr lang="nl-NL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nl-NL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nl-NL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7</m:t>
                        </m:r>
                      </m:e>
                    </m:rad>
                    <m:sSup>
                      <m:sSup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nl-NL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280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8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4" y="5950424"/>
                <a:ext cx="8810269" cy="700705"/>
              </a:xfrm>
              <a:prstGeom prst="rect">
                <a:avLst/>
              </a:prstGeom>
              <a:blipFill rotWithShape="1">
                <a:blip r:embed="rId9"/>
                <a:stretch>
                  <a:fillRect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Isosceles Triangle 13">
            <a:hlinkClick r:id="rId10" action="ppaction://hlinksldjump"/>
          </p:cNvPr>
          <p:cNvSpPr/>
          <p:nvPr/>
        </p:nvSpPr>
        <p:spPr>
          <a:xfrm rot="16200000">
            <a:off x="10795909" y="596217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hlinkClick r:id="rId11" action="ppaction://hlinksldjump"/>
          </p:cNvPr>
          <p:cNvSpPr/>
          <p:nvPr/>
        </p:nvSpPr>
        <p:spPr>
          <a:xfrm rot="5400000">
            <a:off x="11292861" y="596880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 animBg="1"/>
      <p:bldP spid="11" grpId="0"/>
      <p:bldP spid="12" grpId="0"/>
      <p:bldP spid="13" grpId="0"/>
      <p:bldP spid="1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13731" y="132912"/>
                <a:ext cx="11944428" cy="2698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1000"/>
                  </a:spcAft>
                  <a:buClr>
                    <a:srgbClr val="0000FF"/>
                  </a:buClr>
                </a:pPr>
                <a:r>
                  <a:rPr lang="en-US" sz="2800" b="1" spc="-40">
                    <a:solidFill>
                      <a:srgbClr val="FF0000"/>
                    </a:solidFill>
                    <a:latin typeface="Times New Roman"/>
                    <a:ea typeface="Arial"/>
                  </a:rPr>
                  <a:t>Câu 1: </a:t>
                </a:r>
                <a:r>
                  <a:rPr lang="vi-VN" sz="2800" smtClean="0">
                    <a:latin typeface="Times New Roman"/>
                    <a:ea typeface="Times New Roman"/>
                    <a:cs typeface="Times New Roman"/>
                  </a:rPr>
                  <a:t>Cho </a:t>
                </a:r>
                <a:r>
                  <a:rPr lang="vi-VN" sz="2800">
                    <a:latin typeface="Times New Roman"/>
                    <a:ea typeface="Times New Roman"/>
                    <a:cs typeface="Times New Roman"/>
                  </a:rPr>
                  <a:t>tứ diện 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𝐴𝐵𝐶𝐷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có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vuông góc với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𝐶𝐷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𝐶𝐷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6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.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𝑀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là điểm thuộc cạnh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𝐵𝐶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sao cho .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𝑀𝐶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𝐵𝐶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&lt;</m:t>
                        </m:r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&lt;</m:t>
                        </m:r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𝑃</m:t>
                        </m:r>
                      </m:e>
                    </m:d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song song với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𝐶𝐷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lần lượt cắt 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𝐶𝐵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𝐵𝐷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𝐴𝐷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𝐴𝐶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tại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𝑀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𝑁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𝑃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𝑄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. Diện tích lớn nhất của tứ giác bằng bao nhiêu?</a:t>
                </a:r>
                <a:endParaRPr lang="en-US" sz="2800">
                  <a:ea typeface="Calibri"/>
                  <a:cs typeface="Times New Roman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2800" b="1">
                    <a:solidFill>
                      <a:srgbClr val="00008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2800" b="0" i="1">
                        <a:solidFill>
                          <a:srgbClr val="00008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9</m:t>
                    </m:r>
                    <m:r>
                      <a:rPr lang="vi-VN" sz="2800" b="0" i="1">
                        <a:solidFill>
                          <a:srgbClr val="00008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vi-VN" sz="2800" b="1">
                    <a:effectLst/>
                    <a:latin typeface="Times New Roman"/>
                    <a:ea typeface="Calibri"/>
                    <a:cs typeface="Times New Roman"/>
                  </a:rPr>
                  <a:t>	</a:t>
                </a:r>
                <a:r>
                  <a:rPr lang="vi-VN" sz="2800" b="1">
                    <a:solidFill>
                      <a:srgbClr val="00008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2800" b="0" i="1">
                        <a:solidFill>
                          <a:srgbClr val="00008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11</m:t>
                    </m:r>
                    <m:r>
                      <a:rPr lang="vi-VN" sz="2800" b="0" i="1">
                        <a:solidFill>
                          <a:srgbClr val="00008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Calibri"/>
                    <a:cs typeface="Times New Roman"/>
                  </a:rPr>
                  <a:t>	</a:t>
                </a:r>
                <a:r>
                  <a:rPr lang="en-US" sz="2800" smtClean="0">
                    <a:effectLst/>
                    <a:latin typeface="Times New Roman"/>
                    <a:ea typeface="Calibri"/>
                    <a:cs typeface="Times New Roman"/>
                  </a:rPr>
                  <a:t>	                   </a:t>
                </a:r>
                <a:r>
                  <a:rPr lang="vi-VN" sz="2800" b="1" smtClean="0">
                    <a:solidFill>
                      <a:srgbClr val="00008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C</a:t>
                </a:r>
                <a:r>
                  <a:rPr lang="vi-VN" sz="2800" b="1">
                    <a:solidFill>
                      <a:srgbClr val="00008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. </a:t>
                </a:r>
                <a14:m>
                  <m:oMath xmlns:m="http://schemas.openxmlformats.org/officeDocument/2006/math">
                    <m:r>
                      <a:rPr lang="vi-VN" sz="2800" b="0" i="1">
                        <a:solidFill>
                          <a:srgbClr val="00008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10</m:t>
                    </m:r>
                    <m:r>
                      <a:rPr lang="vi-VN" sz="2800" b="0" i="1">
                        <a:solidFill>
                          <a:srgbClr val="00008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vi-VN" sz="2800" b="1">
                    <a:effectLst/>
                    <a:latin typeface="Times New Roman"/>
                    <a:ea typeface="Calibri"/>
                    <a:cs typeface="Times New Roman"/>
                  </a:rPr>
                  <a:t>	</a:t>
                </a:r>
                <a:r>
                  <a:rPr lang="vi-VN" sz="2800" b="1">
                    <a:solidFill>
                      <a:srgbClr val="00008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2800" b="0" i="1">
                        <a:solidFill>
                          <a:srgbClr val="00008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8</m:t>
                    </m:r>
                    <m:r>
                      <a:rPr lang="vi-VN" sz="2800" b="0" i="1">
                        <a:solidFill>
                          <a:srgbClr val="00008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31" y="132912"/>
                <a:ext cx="11944428" cy="2698175"/>
              </a:xfrm>
              <a:prstGeom prst="rect">
                <a:avLst/>
              </a:prstGeom>
              <a:blipFill rotWithShape="1">
                <a:blip r:embed="rId2"/>
                <a:stretch>
                  <a:fillRect l="-1072" t="-1357" b="-4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98026"/>
              </p:ext>
            </p:extLst>
          </p:nvPr>
        </p:nvGraphicFramePr>
        <p:xfrm>
          <a:off x="113731" y="2831087"/>
          <a:ext cx="12192000" cy="48465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/>
              </a:tblGrid>
              <a:tr h="4846596">
                <a:tc>
                  <a:txBody>
                    <a:bodyPr/>
                    <a:lstStyle/>
                    <a:p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" y="2831087"/>
            <a:ext cx="975576" cy="615547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914354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690" y="2764231"/>
            <a:ext cx="3711131" cy="37572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7792" y="2749199"/>
                <a:ext cx="6864824" cy="1523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>
                    <a:latin typeface="Times New Roman"/>
                    <a:ea typeface="Calibri"/>
                    <a:cs typeface="Times New Roman"/>
                  </a:rPr>
                  <a:t>Xét tứ giác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𝑀𝑁𝑃𝑄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Calibri"/>
                    <a:cs typeface="Times New Roman"/>
                  </a:rPr>
                  <a:t> 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𝑀𝑄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//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𝑁𝑃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//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𝐴𝐵</m:t>
                            </m:r>
                          </m:e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𝑀𝑁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//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𝑃𝑄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//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𝐶𝐷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>
                    <a:effectLst/>
                    <a:latin typeface="Times New Roman"/>
                    <a:ea typeface="Calibri"/>
                    <a:cs typeface="Times New Roman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Calibri"/>
                        <a:cs typeface="Cambria Math"/>
                      </a:rPr>
                      <m:t>⇒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𝑀𝑁𝑃𝑄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Calibri"/>
                    <a:cs typeface="Times New Roman"/>
                  </a:rPr>
                  <a:t> là hình bình hành.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92" y="2749199"/>
                <a:ext cx="6864824" cy="1523687"/>
              </a:xfrm>
              <a:prstGeom prst="rect">
                <a:avLst/>
              </a:prstGeom>
              <a:blipFill rotWithShape="1">
                <a:blip r:embed="rId4"/>
                <a:stretch>
                  <a:fillRect b="-8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-177421" y="4253080"/>
                <a:ext cx="8488908" cy="1083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>
                    <a:latin typeface="Times New Roman"/>
                    <a:ea typeface="Calibri"/>
                    <a:cs typeface="Times New Roman"/>
                  </a:rPr>
                  <a:t>Mặt khác,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⊥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𝐶𝐷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⇒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𝑀𝑄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⊥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𝑀𝑁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Calibri"/>
                    <a:cs typeface="Times New Roman"/>
                  </a:rPr>
                  <a:t>. Do đó,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𝑀𝑁𝑃𝑄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Calibri"/>
                    <a:cs typeface="Times New Roman"/>
                  </a:rPr>
                  <a:t> là hình chữ nhật.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7421" y="4253080"/>
                <a:ext cx="8488908" cy="1083374"/>
              </a:xfrm>
              <a:prstGeom prst="rect">
                <a:avLst/>
              </a:prstGeom>
              <a:blipFill rotWithShape="1">
                <a:blip r:embed="rId5"/>
                <a:stretch>
                  <a:fillRect t="-3390" r="-1509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-498143" y="5131917"/>
                <a:ext cx="9130352" cy="79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>
                    <a:latin typeface="Times New Roman"/>
                    <a:ea typeface="Calibri"/>
                    <a:cs typeface="Times New Roman"/>
                  </a:rPr>
                  <a:t>Vì </a:t>
                </a:r>
                <a:r>
                  <a:rPr lang="en-US" sz="2800" i="1">
                    <a:effectLst/>
                    <a:latin typeface="Times New Roman"/>
                    <a:ea typeface="Calibri"/>
                    <a:cs typeface="Times New Roman"/>
                  </a:rPr>
                  <a:t>MQ //AB</a:t>
                </a:r>
                <a:r>
                  <a:rPr lang="en-US" sz="2800">
                    <a:effectLst/>
                    <a:latin typeface="Times New Roman"/>
                    <a:ea typeface="Calibri"/>
                    <a:cs typeface="Times New Roman"/>
                  </a:rPr>
                  <a:t>  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𝑀𝑄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𝐴𝐵</m:t>
                        </m:r>
                      </m:den>
                    </m:f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𝐶𝑀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𝐶𝐵</m:t>
                        </m:r>
                      </m:den>
                    </m:f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Cambria Math"/>
                      </a:rPr>
                      <m:t>⇒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𝑀𝑄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6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8143" y="5131917"/>
                <a:ext cx="9130352" cy="799321"/>
              </a:xfrm>
              <a:prstGeom prst="rect">
                <a:avLst/>
              </a:prstGeom>
              <a:blipFill rotWithShape="1">
                <a:blip r:embed="rId6"/>
                <a:stretch>
                  <a:fillRect b="-8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-498143" y="5933610"/>
                <a:ext cx="7942997" cy="587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>
                    <a:latin typeface="Times New Roman"/>
                    <a:ea typeface="Calibri"/>
                    <a:cs typeface="Times New Roman"/>
                  </a:rPr>
                  <a:t>Theo giả thiết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𝑀𝐶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𝐵𝐶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Cambria Math"/>
                      </a:rPr>
                      <m:t>⇒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𝐵𝑀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𝐵𝐶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8143" y="5933610"/>
                <a:ext cx="7942997" cy="587853"/>
              </a:xfrm>
              <a:prstGeom prst="rect">
                <a:avLst/>
              </a:prstGeom>
              <a:blipFill rotWithShape="1">
                <a:blip r:embed="rId7"/>
                <a:stretch>
                  <a:fillRect t="-6186" r="-307" b="-2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lowchart: Connector 9"/>
          <p:cNvSpPr/>
          <p:nvPr/>
        </p:nvSpPr>
        <p:spPr>
          <a:xfrm>
            <a:off x="760398" y="2340815"/>
            <a:ext cx="430364" cy="48056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4" tIns="60952" rIns="121904" bIns="60952" rtlCol="0" anchor="ctr"/>
          <a:lstStyle/>
          <a:p>
            <a:pPr algn="ctr"/>
            <a:endParaRPr lang="vi-VN" sz="320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1" name="Isosceles Triangle 10">
            <a:hlinkClick r:id="rId8" action="ppaction://hlinksldjump"/>
          </p:cNvPr>
          <p:cNvSpPr/>
          <p:nvPr/>
        </p:nvSpPr>
        <p:spPr>
          <a:xfrm rot="16200000">
            <a:off x="10795909" y="596217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hlinkClick r:id="rId9" action="ppaction://hlinksldjump"/>
          </p:cNvPr>
          <p:cNvSpPr/>
          <p:nvPr/>
        </p:nvSpPr>
        <p:spPr>
          <a:xfrm rot="5400000">
            <a:off x="11292861" y="596880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0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3" grpId="0"/>
      <p:bldP spid="14" grpId="0"/>
      <p:bldP spid="18" grpId="0"/>
      <p:bldP spid="1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13731" y="132912"/>
                <a:ext cx="11944428" cy="2698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buClr>
                    <a:srgbClr val="0000FF"/>
                  </a:buClr>
                </a:pPr>
                <a:r>
                  <a:rPr lang="en-US" sz="2800" b="1" spc="-40">
                    <a:solidFill>
                      <a:srgbClr val="FF0000"/>
                    </a:solidFill>
                    <a:latin typeface="Times New Roman"/>
                    <a:ea typeface="Arial"/>
                  </a:rPr>
                  <a:t>Câu 1:</a:t>
                </a:r>
                <a:r>
                  <a:rPr lang="en-US" sz="2800" smtClean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vi-VN" sz="2800" smtClean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Cho </a:t>
                </a:r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tứ diện 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𝐴𝐵𝐶𝐷</m:t>
                    </m:r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có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𝐴𝐵</m:t>
                    </m:r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vuông góc với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𝐶𝐷</m:t>
                    </m:r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𝐴𝐵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𝐶𝐷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6</m:t>
                    </m:r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.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𝑀</m:t>
                    </m:r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là điểm thuộc cạnh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𝐵𝐶</m:t>
                    </m:r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sao cho .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𝑀𝐶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𝐵𝐶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&lt;</m:t>
                        </m:r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&lt;</m:t>
                        </m:r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𝑃</m:t>
                        </m:r>
                      </m:e>
                    </m:d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song song với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𝐴𝐵</m:t>
                    </m:r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𝐶𝐷</m:t>
                    </m:r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lần lượt cắt 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𝐶𝐵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𝐵𝐷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𝐴𝐷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𝐴𝐶</m:t>
                    </m:r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tại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𝑀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𝑁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𝑃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𝑄</m:t>
                    </m:r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. Diện tích lớn nhất của tứ giác bằng bao nhiêu?</a:t>
                </a:r>
                <a:endParaRPr lang="en-US" sz="2800">
                  <a:solidFill>
                    <a:prstClr val="black"/>
                  </a:solidFill>
                  <a:ea typeface="Calibri"/>
                  <a:cs typeface="Times New Roman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2800" b="1">
                    <a:solidFill>
                      <a:srgbClr val="000080"/>
                    </a:solidFill>
                    <a:latin typeface="Times New Roman"/>
                    <a:ea typeface="Calibri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2800" b="0" i="1">
                        <a:solidFill>
                          <a:srgbClr val="000080"/>
                        </a:solidFill>
                        <a:latin typeface="Cambria Math"/>
                        <a:ea typeface="Calibri"/>
                        <a:cs typeface="Times New Roman"/>
                      </a:rPr>
                      <m:t>9</m:t>
                    </m:r>
                    <m:r>
                      <a:rPr lang="vi-VN" sz="2800" b="0" i="1">
                        <a:solidFill>
                          <a:srgbClr val="000080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vi-VN" sz="2800" b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	</a:t>
                </a:r>
                <a:r>
                  <a:rPr lang="vi-VN" sz="2800" b="1">
                    <a:solidFill>
                      <a:srgbClr val="000080"/>
                    </a:solidFill>
                    <a:latin typeface="Times New Roman"/>
                    <a:ea typeface="Calibri"/>
                    <a:cs typeface="Times New Roman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2800" b="0" i="1">
                        <a:solidFill>
                          <a:srgbClr val="000080"/>
                        </a:solidFill>
                        <a:latin typeface="Cambria Math"/>
                        <a:ea typeface="Calibri"/>
                        <a:cs typeface="Times New Roman"/>
                      </a:rPr>
                      <m:t>11</m:t>
                    </m:r>
                    <m:r>
                      <a:rPr lang="vi-VN" sz="2800" b="0" i="1">
                        <a:solidFill>
                          <a:srgbClr val="000080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	</a:t>
                </a:r>
                <a:r>
                  <a:rPr lang="en-US" sz="2800" smtClean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	                   </a:t>
                </a:r>
                <a:r>
                  <a:rPr lang="vi-VN" sz="2800" b="1" smtClean="0">
                    <a:solidFill>
                      <a:srgbClr val="000080"/>
                    </a:solidFill>
                    <a:latin typeface="Times New Roman"/>
                    <a:ea typeface="Calibri"/>
                    <a:cs typeface="Times New Roman"/>
                  </a:rPr>
                  <a:t>C</a:t>
                </a:r>
                <a:r>
                  <a:rPr lang="vi-VN" sz="2800" b="1">
                    <a:solidFill>
                      <a:srgbClr val="000080"/>
                    </a:solidFill>
                    <a:latin typeface="Times New Roman"/>
                    <a:ea typeface="Calibri"/>
                    <a:cs typeface="Times New Roman"/>
                  </a:rPr>
                  <a:t>. </a:t>
                </a:r>
                <a14:m>
                  <m:oMath xmlns:m="http://schemas.openxmlformats.org/officeDocument/2006/math">
                    <m:r>
                      <a:rPr lang="vi-VN" sz="2800" b="0" i="1">
                        <a:solidFill>
                          <a:srgbClr val="000080"/>
                        </a:solidFill>
                        <a:latin typeface="Cambria Math"/>
                        <a:ea typeface="Calibri"/>
                        <a:cs typeface="Times New Roman"/>
                      </a:rPr>
                      <m:t>10</m:t>
                    </m:r>
                    <m:r>
                      <a:rPr lang="vi-VN" sz="2800" b="0" i="1">
                        <a:solidFill>
                          <a:srgbClr val="000080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vi-VN" sz="2800" b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	</a:t>
                </a:r>
                <a:r>
                  <a:rPr lang="vi-VN" sz="2800" b="1">
                    <a:solidFill>
                      <a:srgbClr val="000080"/>
                    </a:solidFill>
                    <a:latin typeface="Times New Roman"/>
                    <a:ea typeface="Calibri"/>
                    <a:cs typeface="Times New Roman"/>
                  </a:rPr>
                  <a:t>D</a:t>
                </a:r>
                <a:r>
                  <a:rPr lang="vi-VN" sz="2800">
                    <a:solidFill>
                      <a:srgbClr val="000080"/>
                    </a:solidFill>
                    <a:latin typeface="Times New Roman"/>
                    <a:ea typeface="Calibri"/>
                    <a:cs typeface="Times New Roman"/>
                  </a:rPr>
                  <a:t>. </a:t>
                </a:r>
                <a14:m>
                  <m:oMath xmlns:m="http://schemas.openxmlformats.org/officeDocument/2006/math">
                    <m:r>
                      <a:rPr lang="vi-VN" sz="2800" b="0" i="1">
                        <a:solidFill>
                          <a:srgbClr val="000080"/>
                        </a:solidFill>
                        <a:latin typeface="Cambria Math"/>
                        <a:ea typeface="Calibri"/>
                        <a:cs typeface="Times New Roman"/>
                      </a:rPr>
                      <m:t>8</m:t>
                    </m:r>
                    <m:r>
                      <a:rPr lang="vi-VN" sz="2800" b="0" i="1">
                        <a:solidFill>
                          <a:srgbClr val="000080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2800">
                  <a:solidFill>
                    <a:prstClr val="black"/>
                  </a:solidFill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31" y="132912"/>
                <a:ext cx="11944428" cy="2698175"/>
              </a:xfrm>
              <a:prstGeom prst="rect">
                <a:avLst/>
              </a:prstGeom>
              <a:blipFill rotWithShape="1">
                <a:blip r:embed="rId2"/>
                <a:stretch>
                  <a:fillRect l="-1072" t="-1357" b="-4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022667"/>
              </p:ext>
            </p:extLst>
          </p:nvPr>
        </p:nvGraphicFramePr>
        <p:xfrm>
          <a:off x="113731" y="2831087"/>
          <a:ext cx="12192000" cy="48465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/>
              </a:tblGrid>
              <a:tr h="4846596">
                <a:tc>
                  <a:txBody>
                    <a:bodyPr/>
                    <a:lstStyle/>
                    <a:p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" y="2831087"/>
            <a:ext cx="975576" cy="615547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914354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760398" y="2340815"/>
            <a:ext cx="430364" cy="48056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4" tIns="60952" rIns="121904" bIns="60952" rtlCol="0" anchor="ctr"/>
          <a:lstStyle/>
          <a:p>
            <a:pPr algn="ctr"/>
            <a:endParaRPr lang="vi-VN" sz="320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110" y="3422949"/>
            <a:ext cx="2788227" cy="37572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416776" y="3292288"/>
                <a:ext cx="11319582" cy="746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600" smtClean="0">
                    <a:latin typeface="Times New Roman"/>
                    <a:ea typeface="Calibri"/>
                    <a:cs typeface="Times New Roman"/>
                  </a:rPr>
                  <a:t>Vì  </a:t>
                </a:r>
                <a:r>
                  <a:rPr lang="en-US" sz="2600" i="1">
                    <a:effectLst/>
                    <a:latin typeface="Times New Roman"/>
                    <a:ea typeface="Calibri"/>
                    <a:cs typeface="Times New Roman"/>
                  </a:rPr>
                  <a:t>MN //CD</a:t>
                </a:r>
                <a:r>
                  <a:rPr lang="en-US" sz="2600">
                    <a:effectLst/>
                    <a:latin typeface="Times New Roman"/>
                    <a:ea typeface="Calibri"/>
                    <a:cs typeface="Times New Roman"/>
                  </a:rPr>
                  <a:t> 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𝑀𝑁</m:t>
                        </m:r>
                      </m:num>
                      <m:den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𝐶𝐷</m:t>
                        </m:r>
                      </m:den>
                    </m:f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𝐵𝑀</m:t>
                        </m:r>
                      </m:num>
                      <m:den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𝐵𝐶</m:t>
                        </m:r>
                      </m:den>
                    </m:f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2600" b="0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2600" i="1">
                        <a:effectLst/>
                        <a:latin typeface="Cambria Math"/>
                        <a:ea typeface="Calibri"/>
                        <a:cs typeface="Cambria Math"/>
                      </a:rPr>
                      <m:t>⇒</m:t>
                    </m:r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𝑀𝑁</m:t>
                    </m:r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𝐶𝐷</m:t>
                    </m:r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6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600"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  <a:endParaRPr lang="en-US" sz="26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6776" y="3292288"/>
                <a:ext cx="11319582" cy="746295"/>
              </a:xfrm>
              <a:prstGeom prst="rect">
                <a:avLst/>
              </a:prstGeom>
              <a:blipFill rotWithShape="1"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403128" y="3994036"/>
                <a:ext cx="8284191" cy="523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600" smtClean="0">
                    <a:latin typeface="Times New Roman"/>
                    <a:ea typeface="Calibri"/>
                    <a:cs typeface="Times New Roman"/>
                  </a:rPr>
                  <a:t>Diện </a:t>
                </a:r>
                <a:r>
                  <a:rPr lang="en-US" sz="2600">
                    <a:latin typeface="Times New Roman"/>
                    <a:ea typeface="Calibri"/>
                    <a:cs typeface="Times New Roman"/>
                  </a:rPr>
                  <a:t>tích hình chữ nhật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𝑀𝑁𝑃𝑄</m:t>
                    </m:r>
                  </m:oMath>
                </a14:m>
                <a:r>
                  <a:rPr lang="en-US" sz="260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600" smtClean="0">
                    <a:effectLst/>
                    <a:latin typeface="Times New Roman"/>
                    <a:ea typeface="Calibri"/>
                    <a:cs typeface="Times New Roman"/>
                  </a:rPr>
                  <a:t>là:</a:t>
                </a:r>
                <a:endParaRPr lang="en-US" sz="26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3128" y="3994036"/>
                <a:ext cx="8284191" cy="523285"/>
              </a:xfrm>
              <a:prstGeom prst="rect">
                <a:avLst/>
              </a:prstGeom>
              <a:blipFill rotWithShape="1">
                <a:blip r:embed="rId5"/>
                <a:stretch>
                  <a:fillRect t="-5814" b="-26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-403128" y="4299062"/>
                <a:ext cx="11627795" cy="811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𝑀𝑁𝑃𝑄</m:t>
                        </m:r>
                      </m:sub>
                    </m:sSub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𝑀𝑁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𝑀𝑄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6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6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36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≤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36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9</m:t>
                    </m:r>
                  </m:oMath>
                </a14:m>
                <a:r>
                  <a:rPr lang="en-US" sz="2400"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  <a:endParaRPr lang="en-US" sz="24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3128" y="4299062"/>
                <a:ext cx="11627795" cy="811889"/>
              </a:xfrm>
              <a:prstGeom prst="rect">
                <a:avLst/>
              </a:prstGeom>
              <a:blipFill rotWithShape="1">
                <a:blip r:embed="rId6"/>
                <a:stretch>
                  <a:fillRect b="-2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-416825" y="5095706"/>
                <a:ext cx="11655188" cy="1192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2400">
                    <a:latin typeface="Times New Roman"/>
                    <a:ea typeface="Calibri"/>
                    <a:cs typeface="Times New Roman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𝑀𝑁𝑃𝑄</m:t>
                        </m:r>
                      </m:sub>
                    </m:sSub>
                    <m:r>
                      <a:rPr lang="fr-FR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fr-FR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9</m:t>
                    </m:r>
                  </m:oMath>
                </a14:m>
                <a:r>
                  <a:rPr lang="fr-FR" sz="2400">
                    <a:effectLst/>
                    <a:latin typeface="Times New Roman"/>
                    <a:ea typeface="Calibri"/>
                    <a:cs typeface="Times New Roman"/>
                  </a:rPr>
                  <a:t> khi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fr-FR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fr-FR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  <m:r>
                      <a:rPr lang="fr-FR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fr-FR" sz="2400" i="1">
                        <a:effectLst/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fr-FR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fr-FR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fr-FR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400"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  <a:endParaRPr lang="en-US" sz="2400">
                  <a:ea typeface="Calibri"/>
                  <a:cs typeface="Times New Roman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2400">
                    <a:effectLst/>
                    <a:latin typeface="Times New Roman"/>
                    <a:ea typeface="Calibri"/>
                    <a:cs typeface="Times New Roman"/>
                  </a:rPr>
                  <a:t>Vậy diện tích tứ giác </a:t>
                </a:r>
                <a14:m>
                  <m:oMath xmlns:m="http://schemas.openxmlformats.org/officeDocument/2006/math">
                    <m:r>
                      <a:rPr lang="fr-FR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𝑀𝑁𝑃𝑄</m:t>
                    </m:r>
                  </m:oMath>
                </a14:m>
                <a:r>
                  <a:rPr lang="fr-FR" sz="2400">
                    <a:effectLst/>
                    <a:latin typeface="Times New Roman"/>
                    <a:ea typeface="Calibri"/>
                    <a:cs typeface="Times New Roman"/>
                  </a:rPr>
                  <a:t> lớn nhất bằng 9 khi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𝑀</m:t>
                    </m:r>
                  </m:oMath>
                </a14:m>
                <a:r>
                  <a:rPr lang="fr-FR" sz="2400">
                    <a:effectLst/>
                    <a:latin typeface="Times New Roman"/>
                    <a:ea typeface="Calibri"/>
                    <a:cs typeface="Times New Roman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𝐵𝐶</m:t>
                    </m:r>
                  </m:oMath>
                </a14:m>
                <a:r>
                  <a:rPr lang="fr-FR" sz="2400"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  <a:endParaRPr lang="en-US" sz="24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6825" y="5095706"/>
                <a:ext cx="11655188" cy="1192571"/>
              </a:xfrm>
              <a:prstGeom prst="rect">
                <a:avLst/>
              </a:prstGeom>
              <a:blipFill rotWithShape="1">
                <a:blip r:embed="rId7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Isosceles Triangle 12">
            <a:hlinkClick r:id="rId8" action="ppaction://hlinksldjump"/>
          </p:cNvPr>
          <p:cNvSpPr/>
          <p:nvPr/>
        </p:nvSpPr>
        <p:spPr>
          <a:xfrm rot="16200000">
            <a:off x="8189141" y="6330675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hlinkClick r:id="rId9" action="ppaction://hlinksldjump"/>
          </p:cNvPr>
          <p:cNvSpPr/>
          <p:nvPr/>
        </p:nvSpPr>
        <p:spPr>
          <a:xfrm rot="5400000">
            <a:off x="8686093" y="6337303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8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711792"/>
              </p:ext>
            </p:extLst>
          </p:nvPr>
        </p:nvGraphicFramePr>
        <p:xfrm>
          <a:off x="0" y="2183641"/>
          <a:ext cx="12192000" cy="5187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/>
              </a:tblGrid>
              <a:tr h="5187790">
                <a:tc>
                  <a:txBody>
                    <a:bodyPr/>
                    <a:lstStyle/>
                    <a:p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0" y="2200994"/>
            <a:ext cx="975576" cy="615547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914354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06448" y="118292"/>
                <a:ext cx="11951711" cy="17071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1000"/>
                  </a:spcAft>
                  <a:buClr>
                    <a:srgbClr val="0000FF"/>
                  </a:buClr>
                </a:pPr>
                <a:r>
                  <a:rPr lang="en-US" sz="2800" b="1" spc="-40">
                    <a:solidFill>
                      <a:srgbClr val="FF0000"/>
                    </a:solidFill>
                    <a:latin typeface="Times New Roman"/>
                    <a:ea typeface="Arial"/>
                  </a:rPr>
                  <a:t>Câu 2: </a:t>
                </a:r>
                <a:r>
                  <a:rPr lang="vi-VN" sz="2800" smtClean="0">
                    <a:latin typeface="Times New Roman"/>
                    <a:ea typeface="Times New Roman"/>
                    <a:cs typeface="Times New Roman"/>
                  </a:rPr>
                  <a:t>Cho </a:t>
                </a:r>
                <a:r>
                  <a:rPr lang="vi-VN" sz="2800">
                    <a:latin typeface="Times New Roman"/>
                    <a:ea typeface="Times New Roman"/>
                    <a:cs typeface="Times New Roman"/>
                  </a:rPr>
                  <a:t>hình lập phương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𝐴𝐵𝐶𝐷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′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′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′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𝐷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′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có cạnh bằng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. Cắt hình lập phương bởi mặt phẳng trung trực của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𝐴𝐶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′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. </a:t>
                </a:r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Thiết diện là hình gì?</a:t>
                </a:r>
                <a:endParaRPr lang="en-US" sz="2800">
                  <a:ea typeface="Calibri"/>
                  <a:cs typeface="Times New Roman"/>
                </a:endParaRPr>
              </a:p>
              <a:p>
                <a:pPr marL="63055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b="1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A</a:t>
                </a:r>
                <a:r>
                  <a:rPr lang="en-US" sz="2800" b="1">
                    <a:effectLst/>
                    <a:latin typeface="Times New Roman"/>
                    <a:ea typeface="Times New Roman"/>
                    <a:cs typeface="Times New Roman"/>
                  </a:rPr>
                  <a:t>. </a:t>
                </a:r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Hình vuông.	</a:t>
                </a:r>
                <a:r>
                  <a:rPr lang="en-US" sz="2800" b="1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B.</a:t>
                </a:r>
                <a:r>
                  <a:rPr lang="en-US" sz="2800" b="1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Lục giác đều.	</a:t>
                </a:r>
                <a:r>
                  <a:rPr lang="en-US" sz="2800" b="1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C</a:t>
                </a:r>
                <a:r>
                  <a:rPr lang="en-US" sz="2800" b="1">
                    <a:effectLst/>
                    <a:latin typeface="Times New Roman"/>
                    <a:ea typeface="Times New Roman"/>
                    <a:cs typeface="Times New Roman"/>
                  </a:rPr>
                  <a:t>. </a:t>
                </a:r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Ngũ giác đều.	</a:t>
                </a:r>
                <a:r>
                  <a:rPr lang="en-US" sz="2800" b="1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D</a:t>
                </a:r>
                <a:r>
                  <a:rPr lang="en-US" sz="2800" b="1">
                    <a:effectLst/>
                    <a:latin typeface="Times New Roman"/>
                    <a:ea typeface="Times New Roman"/>
                    <a:cs typeface="Times New Roman"/>
                  </a:rPr>
                  <a:t>. </a:t>
                </a:r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Tam giác đều.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48" y="118292"/>
                <a:ext cx="11951711" cy="1707134"/>
              </a:xfrm>
              <a:prstGeom prst="rect">
                <a:avLst/>
              </a:prstGeom>
              <a:blipFill rotWithShape="1">
                <a:blip r:embed="rId2"/>
                <a:stretch>
                  <a:fillRect l="-1020" t="-2143" b="-6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7" y="2504527"/>
            <a:ext cx="3310052" cy="31591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7788" y="2210320"/>
                <a:ext cx="8661779" cy="1083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4038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800">
                    <a:latin typeface="Times New Roman"/>
                    <a:ea typeface="Times New Roman"/>
                    <a:cs typeface="Times New Roman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là hình chiếu của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𝐴𝐶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′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lên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𝐴𝐵𝐶𝐷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800">
                  <a:ea typeface="Calibri"/>
                  <a:cs typeface="Times New Roman"/>
                </a:endParaRPr>
              </a:p>
              <a:p>
                <a:pPr marL="54038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mà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𝐴𝐶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𝐵𝐷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𝐴𝐶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′⊥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𝐵𝐷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m:rPr>
                        <m:nor/>
                      </m:rPr>
                      <a:rPr lang="vi-VN" sz="2800">
                        <a:effectLst/>
                        <a:latin typeface="Cambria Math"/>
                        <a:ea typeface="Times New Roman"/>
                        <a:cs typeface="Times New Roman"/>
                      </a:rPr>
                      <m:t>  </m:t>
                    </m:r>
                    <m:r>
                      <a:rPr lang="vi-VN" sz="2800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vi-VN" sz="2800">
                        <a:effectLst/>
                        <a:latin typeface="Cambria Math"/>
                        <a:ea typeface="Times New Roman"/>
                        <a:cs typeface="Times New Roman"/>
                      </a:rPr>
                      <m:t>1</m:t>
                    </m:r>
                    <m:r>
                      <a:rPr lang="vi-VN" sz="2800">
                        <a:effectLst/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88" y="2210320"/>
                <a:ext cx="8661779" cy="1083374"/>
              </a:xfrm>
              <a:prstGeom prst="rect">
                <a:avLst/>
              </a:prstGeom>
              <a:blipFill rotWithShape="1">
                <a:blip r:embed="rId4"/>
                <a:stretch>
                  <a:fillRect t="-3390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245660" y="3170864"/>
                <a:ext cx="7356144" cy="1099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4038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800">
                    <a:latin typeface="Times New Roman"/>
                    <a:ea typeface="Times New Roman"/>
                    <a:cs typeface="Times New Roman"/>
                  </a:rPr>
                  <a:t>Ta có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𝐴𝐷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Cambria Math"/>
                              </a:rPr>
                              <m:t>⊥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(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𝐴𝐴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′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𝐵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′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𝐵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)</m:t>
                            </m:r>
                          </m:e>
                          <m:e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′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𝐵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Cambria Math"/>
                              </a:rPr>
                              <m:t>⊂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(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𝐴𝐴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′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𝐵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′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𝐵</m:t>
                            </m:r>
                          </m:e>
                        </m:eqArr>
                      </m:e>
                    </m:d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′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𝐴𝐷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5660" y="3170864"/>
                <a:ext cx="7356144" cy="10990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477675" y="4111389"/>
                <a:ext cx="11464119" cy="955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4038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400">
                    <a:latin typeface="Times New Roman"/>
                    <a:ea typeface="Times New Roman"/>
                    <a:cs typeface="Times New Roman"/>
                  </a:rPr>
                  <a:t>Lại có </a:t>
                </a:r>
                <a14:m>
                  <m:oMath xmlns:m="http://schemas.openxmlformats.org/officeDocument/2006/math">
                    <m:r>
                      <a:rPr lang="vi-VN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  <m:r>
                      <a:rPr lang="vi-VN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′</m:t>
                    </m:r>
                    <m:r>
                      <a:rPr lang="vi-VN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</m:t>
                    </m:r>
                    <m:r>
                      <a:rPr lang="vi-VN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r>
                      <a:rPr lang="vi-VN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</m:t>
                    </m:r>
                    <m:r>
                      <a:rPr lang="vi-VN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′</m:t>
                    </m:r>
                  </m:oMath>
                </a14:m>
                <a:r>
                  <a:rPr lang="vi-VN" sz="2400">
                    <a:effectLst/>
                    <a:latin typeface="Times New Roman"/>
                    <a:ea typeface="Times New Roman"/>
                    <a:cs typeface="Times New Roman"/>
                  </a:rPr>
                  <a:t> suy ra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vi-VN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vi-VN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</m:t>
                            </m:r>
                            <m:r>
                              <a:rPr lang="vi-VN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′</m:t>
                            </m:r>
                            <m:r>
                              <a:rPr lang="vi-VN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𝐵</m:t>
                            </m:r>
                            <m:r>
                              <a:rPr lang="vi-VN" sz="2400" i="1">
                                <a:effectLst/>
                                <a:latin typeface="Cambria Math"/>
                                <a:ea typeface="Times New Roman"/>
                                <a:cs typeface="Cambria Math"/>
                              </a:rPr>
                              <m:t>⊥</m:t>
                            </m:r>
                            <m:r>
                              <a:rPr lang="vi-VN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(</m:t>
                            </m:r>
                            <m:r>
                              <a:rPr lang="vi-VN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𝐴𝐵</m:t>
                            </m:r>
                            <m:r>
                              <a:rPr lang="vi-VN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′</m:t>
                            </m:r>
                            <m:r>
                              <a:rPr lang="vi-VN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</m:t>
                            </m:r>
                            <m:r>
                              <a:rPr lang="vi-VN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′</m:t>
                            </m:r>
                            <m:r>
                              <a:rPr lang="vi-VN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𝐷</m:t>
                            </m:r>
                            <m:r>
                              <a:rPr lang="vi-VN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)</m:t>
                            </m:r>
                          </m:e>
                          <m:e>
                            <m:r>
                              <a:rPr lang="vi-VN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vi-VN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𝐴𝐶</m:t>
                            </m:r>
                            <m:r>
                              <a:rPr lang="vi-VN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′⊂(</m:t>
                            </m:r>
                            <m:r>
                              <a:rPr lang="vi-VN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𝐴𝐵</m:t>
                            </m:r>
                            <m:r>
                              <a:rPr lang="vi-VN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′</m:t>
                            </m:r>
                            <m:r>
                              <a:rPr lang="vi-VN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</m:t>
                            </m:r>
                            <m:r>
                              <a:rPr lang="vi-VN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′</m:t>
                            </m:r>
                            <m:r>
                              <a:rPr lang="vi-VN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𝐷</m:t>
                            </m:r>
                            <m:r>
                              <a:rPr lang="vi-VN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)</m:t>
                            </m:r>
                          </m:e>
                        </m:eqArr>
                      </m:e>
                    </m:d>
                    <m:r>
                      <a:rPr lang="vi-VN" sz="24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r>
                      <a:rPr lang="vi-VN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𝐴𝐶</m:t>
                    </m:r>
                    <m:r>
                      <a:rPr lang="vi-VN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′⊥</m:t>
                    </m:r>
                    <m:r>
                      <a:rPr lang="vi-VN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  <m:r>
                      <a:rPr lang="vi-VN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′</m:t>
                    </m:r>
                    <m:r>
                      <a:rPr lang="vi-VN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</m:t>
                    </m:r>
                    <m:r>
                      <a:rPr lang="vi-VN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m:rPr>
                        <m:nor/>
                      </m:rPr>
                      <a:rPr lang="vi-VN" sz="2400">
                        <a:effectLst/>
                        <a:latin typeface="Cambria Math"/>
                        <a:ea typeface="Times New Roman"/>
                        <a:cs typeface="Times New Roman"/>
                      </a:rPr>
                      <m:t>  </m:t>
                    </m:r>
                    <m:r>
                      <a:rPr lang="vi-VN" sz="2400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vi-VN" sz="2400">
                        <a:effectLst/>
                        <a:latin typeface="Cambria Math"/>
                        <a:ea typeface="Times New Roman"/>
                        <a:cs typeface="Times New Roman"/>
                      </a:rPr>
                      <m:t>2</m:t>
                    </m:r>
                    <m:r>
                      <a:rPr lang="vi-VN" sz="2400">
                        <a:effectLst/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vi-VN" sz="240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en-US" sz="24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7675" y="4111389"/>
                <a:ext cx="11464119" cy="9551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477675" y="5051713"/>
                <a:ext cx="9043119" cy="587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4038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800">
                    <a:latin typeface="Times New Roman"/>
                    <a:ea typeface="Times New Roman"/>
                    <a:cs typeface="Times New Roman"/>
                  </a:rPr>
                  <a:t>Từ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1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2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suy ra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𝐴𝐶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′⊥(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′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𝐵𝐷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),</m:t>
                    </m:r>
                    <m:r>
                      <m:rPr>
                        <m:nor/>
                      </m:rPr>
                      <a:rPr lang="vi-VN" sz="2800">
                        <a:effectLst/>
                        <a:latin typeface="Cambria Math"/>
                        <a:ea typeface="Times New Roman"/>
                        <a:cs typeface="Times New Roman"/>
                      </a:rPr>
                      <m:t>  </m:t>
                    </m:r>
                    <m:r>
                      <a:rPr lang="vi-VN" sz="2800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vi-VN" sz="2800">
                        <a:effectLst/>
                        <a:latin typeface="Cambria Math"/>
                        <a:ea typeface="Times New Roman"/>
                        <a:cs typeface="Times New Roman"/>
                      </a:rPr>
                      <m:t>3</m:t>
                    </m:r>
                    <m:r>
                      <a:rPr lang="vi-VN" sz="2800">
                        <a:effectLst/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7675" y="5051713"/>
                <a:ext cx="9043119" cy="587853"/>
              </a:xfrm>
              <a:prstGeom prst="rect">
                <a:avLst/>
              </a:prstGeom>
              <a:blipFill rotWithShape="1">
                <a:blip r:embed="rId7"/>
                <a:stretch>
                  <a:fillRect t="-6250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4215" y="5639566"/>
                <a:ext cx="1152134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>
                    <a:latin typeface="+mj-lt"/>
                  </a:rPr>
                  <a:t>Mặt phẳng trung trực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𝐴𝐶</m:t>
                    </m:r>
                    <m:r>
                      <a:rPr lang="vi-VN" sz="2800" i="1">
                        <a:latin typeface="Cambria Math"/>
                      </a:rPr>
                      <m:t>′</m:t>
                    </m:r>
                  </m:oMath>
                </a14:m>
                <a:r>
                  <a:rPr lang="vi-VN" sz="2800">
                    <a:latin typeface="+mj-lt"/>
                  </a:rPr>
                  <a:t> là mặt phẳng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(</m:t>
                    </m:r>
                    <m:r>
                      <a:rPr lang="vi-VN" sz="2800" i="1">
                        <a:latin typeface="Cambria Math"/>
                      </a:rPr>
                      <m:t>𝛼</m:t>
                    </m:r>
                    <m:r>
                      <a:rPr lang="vi-VN" sz="2800" i="1">
                        <a:latin typeface="Cambria Math"/>
                      </a:rPr>
                      <m:t>)</m:t>
                    </m:r>
                  </m:oMath>
                </a14:m>
                <a:r>
                  <a:rPr lang="vi-VN" sz="2800">
                    <a:latin typeface="+mj-lt"/>
                  </a:rPr>
                  <a:t> đi qua trung điểm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𝐼</m:t>
                    </m:r>
                  </m:oMath>
                </a14:m>
                <a:r>
                  <a:rPr lang="vi-VN" sz="2800">
                    <a:latin typeface="+mj-lt"/>
                  </a:rPr>
                  <a:t> của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𝐴𝐶</m:t>
                    </m:r>
                    <m:r>
                      <a:rPr lang="vi-VN" sz="2800" i="1">
                        <a:latin typeface="Cambria Math"/>
                      </a:rPr>
                      <m:t>′</m:t>
                    </m:r>
                  </m:oMath>
                </a14:m>
                <a:r>
                  <a:rPr lang="vi-VN" sz="2800">
                    <a:latin typeface="+mj-lt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(</m:t>
                    </m:r>
                    <m:r>
                      <a:rPr lang="vi-VN" sz="2800" i="1">
                        <a:latin typeface="Cambria Math"/>
                      </a:rPr>
                      <m:t>𝛼</m:t>
                    </m:r>
                    <m:r>
                      <a:rPr lang="vi-VN" sz="2800" i="1">
                        <a:latin typeface="Cambria Math"/>
                      </a:rPr>
                      <m:t>)⊥</m:t>
                    </m:r>
                    <m:r>
                      <a:rPr lang="vi-VN" sz="2800" i="1">
                        <a:latin typeface="Cambria Math"/>
                      </a:rPr>
                      <m:t>𝐴𝐶</m:t>
                    </m:r>
                    <m:r>
                      <a:rPr lang="vi-VN" sz="2800" i="1">
                        <a:latin typeface="Cambria Math"/>
                      </a:rPr>
                      <m:t>′,</m:t>
                    </m:r>
                    <m:r>
                      <m:rPr>
                        <m:nor/>
                      </m:rPr>
                      <a:rPr lang="vi-VN" sz="2800">
                        <a:latin typeface="+mj-lt"/>
                      </a:rPr>
                      <m:t>   </m:t>
                    </m:r>
                    <m:r>
                      <a:rPr lang="vi-VN" sz="2800">
                        <a:latin typeface="Cambria Math"/>
                      </a:rPr>
                      <m:t>(</m:t>
                    </m:r>
                    <m:r>
                      <a:rPr lang="vi-VN" sz="2800">
                        <a:latin typeface="Cambria Math"/>
                      </a:rPr>
                      <m:t>4</m:t>
                    </m:r>
                    <m:r>
                      <a:rPr lang="vi-VN" sz="2800">
                        <a:latin typeface="Cambria Math"/>
                      </a:rPr>
                      <m:t>)</m:t>
                    </m:r>
                  </m:oMath>
                </a14:m>
                <a:r>
                  <a:rPr lang="vi-VN" sz="2800">
                    <a:latin typeface="+mj-lt"/>
                  </a:rPr>
                  <a:t> </a:t>
                </a:r>
                <a:endParaRPr lang="en-US" sz="2800"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15" y="5639566"/>
                <a:ext cx="11521347" cy="954107"/>
              </a:xfrm>
              <a:prstGeom prst="rect">
                <a:avLst/>
              </a:prstGeom>
              <a:blipFill rotWithShape="1">
                <a:blip r:embed="rId8"/>
                <a:stretch>
                  <a:fillRect l="-1058" t="-6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lowchart: Connector 10"/>
          <p:cNvSpPr/>
          <p:nvPr/>
        </p:nvSpPr>
        <p:spPr>
          <a:xfrm>
            <a:off x="3772179" y="1312282"/>
            <a:ext cx="430364" cy="48056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4" tIns="60952" rIns="121904" bIns="60952" rtlCol="0" anchor="ctr"/>
          <a:lstStyle/>
          <a:p>
            <a:pPr algn="ctr"/>
            <a:endParaRPr lang="vi-VN" sz="320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2" name="Isosceles Triangle 11">
            <a:hlinkClick r:id="rId9" action="ppaction://hlinksldjump"/>
          </p:cNvPr>
          <p:cNvSpPr/>
          <p:nvPr/>
        </p:nvSpPr>
        <p:spPr>
          <a:xfrm rot="16200000">
            <a:off x="10795909" y="611230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hlinkClick r:id="rId10" action="ppaction://hlinksldjump"/>
          </p:cNvPr>
          <p:cNvSpPr/>
          <p:nvPr/>
        </p:nvSpPr>
        <p:spPr>
          <a:xfrm rot="5400000">
            <a:off x="11292861" y="6118935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0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7" grpId="0"/>
      <p:bldP spid="8" grpId="0"/>
      <p:bldP spid="9" grpId="0"/>
      <p:bldP spid="10" grpId="0"/>
      <p:bldP spid="1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06448" y="118292"/>
                <a:ext cx="11951711" cy="17071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1000"/>
                  </a:spcAft>
                  <a:buClr>
                    <a:srgbClr val="0000FF"/>
                  </a:buClr>
                </a:pPr>
                <a:r>
                  <a:rPr lang="en-US" sz="2800" b="1" spc="-40">
                    <a:solidFill>
                      <a:srgbClr val="FF0000"/>
                    </a:solidFill>
                    <a:latin typeface="Times New Roman"/>
                    <a:ea typeface="Arial"/>
                  </a:rPr>
                  <a:t>Câu 2: </a:t>
                </a:r>
                <a:r>
                  <a:rPr lang="vi-VN" sz="2800" smtClean="0">
                    <a:latin typeface="Times New Roman"/>
                    <a:ea typeface="Times New Roman"/>
                    <a:cs typeface="Times New Roman"/>
                  </a:rPr>
                  <a:t>Cho </a:t>
                </a:r>
                <a:r>
                  <a:rPr lang="vi-VN" sz="2800">
                    <a:latin typeface="Times New Roman"/>
                    <a:ea typeface="Times New Roman"/>
                    <a:cs typeface="Times New Roman"/>
                  </a:rPr>
                  <a:t>hình lập phương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𝐴𝐵𝐶𝐷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′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′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′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𝐷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′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có cạnh bằng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. Cắt hình lập phương bởi mặt phẳng trung trực của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𝐴𝐶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′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. </a:t>
                </a:r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Thiết diện là hình gì?</a:t>
                </a:r>
                <a:endParaRPr lang="en-US" sz="2800">
                  <a:ea typeface="Calibri"/>
                  <a:cs typeface="Times New Roman"/>
                </a:endParaRPr>
              </a:p>
              <a:p>
                <a:pPr marL="63055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b="1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A</a:t>
                </a:r>
                <a:r>
                  <a:rPr lang="en-US" sz="2800" b="1">
                    <a:effectLst/>
                    <a:latin typeface="Times New Roman"/>
                    <a:ea typeface="Times New Roman"/>
                    <a:cs typeface="Times New Roman"/>
                  </a:rPr>
                  <a:t>. </a:t>
                </a:r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Hình vuông.	</a:t>
                </a:r>
                <a:r>
                  <a:rPr lang="en-US" sz="2800" b="1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B.</a:t>
                </a:r>
                <a:r>
                  <a:rPr lang="en-US" sz="2800" b="1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Lục giác đều.	</a:t>
                </a:r>
                <a:r>
                  <a:rPr lang="en-US" sz="2800" b="1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C</a:t>
                </a:r>
                <a:r>
                  <a:rPr lang="en-US" sz="2800" b="1">
                    <a:effectLst/>
                    <a:latin typeface="Times New Roman"/>
                    <a:ea typeface="Times New Roman"/>
                    <a:cs typeface="Times New Roman"/>
                  </a:rPr>
                  <a:t>. </a:t>
                </a:r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Ngũ giác đều.	</a:t>
                </a:r>
                <a:r>
                  <a:rPr lang="en-US" sz="2800" b="1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D</a:t>
                </a:r>
                <a:r>
                  <a:rPr lang="en-US" sz="2800" b="1">
                    <a:effectLst/>
                    <a:latin typeface="Times New Roman"/>
                    <a:ea typeface="Times New Roman"/>
                    <a:cs typeface="Times New Roman"/>
                  </a:rPr>
                  <a:t>. </a:t>
                </a:r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Tam giác đều.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48" y="118292"/>
                <a:ext cx="11951711" cy="1707134"/>
              </a:xfrm>
              <a:prstGeom prst="rect">
                <a:avLst/>
              </a:prstGeom>
              <a:blipFill rotWithShape="1">
                <a:blip r:embed="rId2"/>
                <a:stretch>
                  <a:fillRect l="-1020" t="-2143" b="-6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6320"/>
              </p:ext>
            </p:extLst>
          </p:nvPr>
        </p:nvGraphicFramePr>
        <p:xfrm>
          <a:off x="0" y="1815153"/>
          <a:ext cx="12192000" cy="5556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/>
              </a:tblGrid>
              <a:tr h="5556279">
                <a:tc>
                  <a:txBody>
                    <a:bodyPr/>
                    <a:lstStyle/>
                    <a:p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" y="1805208"/>
            <a:ext cx="975576" cy="615547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914354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3772179" y="1312282"/>
            <a:ext cx="430364" cy="48056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4" tIns="60952" rIns="121904" bIns="60952" rtlCol="0" anchor="ctr"/>
          <a:lstStyle/>
          <a:p>
            <a:pPr algn="ctr"/>
            <a:endParaRPr lang="vi-VN" sz="320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7" y="2504527"/>
            <a:ext cx="3310052" cy="31591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75580" y="1792842"/>
                <a:ext cx="7656394" cy="1074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4038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800">
                    <a:latin typeface="Times New Roman"/>
                    <a:ea typeface="Times New Roman"/>
                    <a:cs typeface="Times New Roman"/>
                  </a:rPr>
                  <a:t>Từ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3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4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suy ra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𝑚𝑝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(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𝛼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vi-VN" sz="280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vi-VN" sz="280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qua</m:t>
                            </m:r>
                            <m:r>
                              <m:rPr>
                                <m:nor/>
                              </m:rPr>
                              <a:rPr lang="vi-VN" sz="280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𝐼</m:t>
                            </m:r>
                          </m:e>
                          <m:e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&amp;(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𝛼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vi-VN" sz="280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//</m:t>
                            </m:r>
                            <m:r>
                              <a:rPr lang="vi-VN" sz="280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(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′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𝐵𝐷</m:t>
                            </m:r>
                            <m:r>
                              <a:rPr lang="vi-VN" sz="280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80" y="1792842"/>
                <a:ext cx="7656394" cy="10742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6448" y="2854416"/>
                <a:ext cx="7755456" cy="1083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4038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800">
                    <a:latin typeface="Times New Roman"/>
                    <a:ea typeface="Times New Roman"/>
                    <a:cs typeface="Times New Roman"/>
                  </a:rPr>
                  <a:t>Do </a:t>
                </a:r>
                <a:r>
                  <a:rPr lang="vi-VN" sz="2800" smtClean="0">
                    <a:latin typeface="Times New Roman"/>
                    <a:ea typeface="Times New Roman"/>
                    <a:cs typeface="Times New Roman"/>
                  </a:rPr>
                  <a:t>đó</a:t>
                </a:r>
                <a:r>
                  <a:rPr lang="en-US" sz="2800" smtClean="0">
                    <a:latin typeface="Times New Roman"/>
                    <a:ea typeface="Times New Roman"/>
                    <a:cs typeface="Times New Roman"/>
                  </a:rPr>
                  <a:t> q</a:t>
                </a:r>
                <a:r>
                  <a:rPr lang="vi-VN" sz="2800" smtClean="0">
                    <a:effectLst/>
                    <a:latin typeface="Times New Roman"/>
                    <a:ea typeface="Times New Roman"/>
                    <a:cs typeface="Times New Roman"/>
                  </a:rPr>
                  <a:t>ua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𝐼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dựng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𝑀𝑄</m:t>
                    </m:r>
                    <m:r>
                      <m:rPr>
                        <m:nor/>
                      </m:rPr>
                      <a:rPr lang="vi-VN" sz="2800">
                        <a:effectLst/>
                        <a:latin typeface="Cambria Math"/>
                        <a:ea typeface="Times New Roman"/>
                        <a:cs typeface="Times New Roman"/>
                      </a:rPr>
                      <m:t>//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𝐵𝐷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en-US" sz="2800">
                  <a:ea typeface="Calibri"/>
                  <a:cs typeface="Times New Roman"/>
                </a:endParaRPr>
              </a:p>
              <a:p>
                <a:pPr marL="54038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800" smtClean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48" y="2854416"/>
                <a:ext cx="7755456" cy="1083374"/>
              </a:xfrm>
              <a:prstGeom prst="rect">
                <a:avLst/>
              </a:prstGeom>
              <a:blipFill rotWithShape="1">
                <a:blip r:embed="rId5"/>
                <a:stretch>
                  <a:fillRect t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967" y="5222606"/>
                <a:ext cx="8407021" cy="881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4038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800">
                    <a:latin typeface="Times New Roman"/>
                    <a:ea typeface="Times New Roman"/>
                    <a:cs typeface="Times New Roman"/>
                  </a:rPr>
                  <a:t>Mà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𝑀𝑁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𝑁𝑃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𝑃𝑄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𝑄𝐾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𝐾𝑀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67" y="5222606"/>
                <a:ext cx="8407021" cy="881780"/>
              </a:xfrm>
              <a:prstGeom prst="rect">
                <a:avLst/>
              </a:prstGeom>
              <a:blipFill rotWithShape="1">
                <a:blip r:embed="rId6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698" y="3396103"/>
                <a:ext cx="4203511" cy="2074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4038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800" smtClean="0">
                    <a:effectLst/>
                    <a:latin typeface="Times New Roman"/>
                    <a:ea typeface="Times New Roman"/>
                    <a:cs typeface="Times New Roman"/>
                  </a:rPr>
                  <a:t>Dựng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𝑀𝑁</m:t>
                    </m:r>
                    <m:r>
                      <m:rPr>
                        <m:nor/>
                      </m:rPr>
                      <a:rPr lang="vi-VN" sz="2800">
                        <a:effectLst/>
                        <a:latin typeface="Cambria Math"/>
                        <a:ea typeface="Times New Roman"/>
                        <a:cs typeface="Times New Roman"/>
                      </a:rPr>
                      <m:t>//</m:t>
                    </m:r>
                    <m:r>
                      <m:rPr>
                        <m:nor/>
                      </m:rPr>
                      <a:rPr lang="vi-VN" sz="2800">
                        <a:effectLst/>
                        <a:latin typeface="Cambria Math"/>
                        <a:ea typeface="Times New Roman"/>
                        <a:cs typeface="Times New Roman"/>
                      </a:rPr>
                      <m:t>A</m:t>
                    </m:r>
                    <m:r>
                      <m:rPr>
                        <m:nor/>
                      </m:rPr>
                      <a:rPr lang="vi-VN" sz="2800">
                        <a:effectLst/>
                        <a:latin typeface="Times New Roman"/>
                        <a:ea typeface="Times New Roman"/>
                        <a:cs typeface="Times New Roman"/>
                      </a:rPr>
                      <m:t>’</m:t>
                    </m:r>
                    <m:r>
                      <m:rPr>
                        <m:nor/>
                      </m:rPr>
                      <a:rPr lang="vi-VN" sz="2800">
                        <a:effectLst/>
                        <a:latin typeface="Cambria Math"/>
                        <a:ea typeface="Times New Roman"/>
                        <a:cs typeface="Times New Roman"/>
                      </a:rPr>
                      <m:t>D</m:t>
                    </m:r>
                  </m:oMath>
                </a14:m>
                <a:endParaRPr lang="en-US" sz="2800">
                  <a:ea typeface="Calibri"/>
                  <a:cs typeface="Times New Roman"/>
                </a:endParaRPr>
              </a:p>
              <a:p>
                <a:pPr marL="540385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8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NP</m:t>
                      </m:r>
                      <m:r>
                        <m:rPr>
                          <m:nor/>
                        </m:rPr>
                        <a:rPr lang="vi-VN" sz="28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//</m:t>
                      </m:r>
                      <m:r>
                        <a:rPr lang="vi-VN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𝐵</m:t>
                      </m:r>
                      <m:r>
                        <a:rPr lang="vi-VN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′</m:t>
                      </m:r>
                      <m:r>
                        <a:rPr lang="vi-VN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𝐷</m:t>
                      </m:r>
                      <m:r>
                        <a:rPr lang="vi-VN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′</m:t>
                      </m:r>
                      <m:r>
                        <m:rPr>
                          <m:nor/>
                        </m:rPr>
                        <a:rPr lang="vi-VN" sz="28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//</m:t>
                      </m:r>
                      <m:r>
                        <a:rPr lang="vi-VN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𝐵𝐷</m:t>
                      </m:r>
                    </m:oMath>
                    <m:oMath xmlns:m="http://schemas.openxmlformats.org/officeDocument/2006/math">
                      <m:r>
                        <a:rPr lang="vi-VN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𝑄𝐾</m:t>
                      </m:r>
                      <m:r>
                        <m:rPr>
                          <m:nor/>
                        </m:rPr>
                        <a:rPr lang="vi-VN" sz="28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//</m:t>
                      </m:r>
                      <m:r>
                        <m:rPr>
                          <m:nor/>
                        </m:rPr>
                        <a:rPr lang="vi-VN" sz="28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B</m:t>
                      </m:r>
                      <m:r>
                        <m:rPr>
                          <m:nor/>
                        </m:rPr>
                        <a:rPr lang="vi-VN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′</m:t>
                      </m:r>
                      <m:r>
                        <m:rPr>
                          <m:nor/>
                        </m:rPr>
                        <a:rPr lang="vi-VN" sz="28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8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//</m:t>
                      </m:r>
                      <m:r>
                        <m:rPr>
                          <m:nor/>
                        </m:rPr>
                        <a:rPr lang="vi-VN" sz="28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A</m:t>
                      </m:r>
                      <m:r>
                        <m:rPr>
                          <m:nor/>
                        </m:rPr>
                        <a:rPr lang="vi-VN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′</m:t>
                      </m:r>
                      <m:r>
                        <m:rPr>
                          <m:nor/>
                        </m:rPr>
                        <a:rPr lang="vi-VN" sz="28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D</m:t>
                      </m:r>
                    </m:oMath>
                    <m:oMath xmlns:m="http://schemas.openxmlformats.org/officeDocument/2006/math">
                      <m:r>
                        <a:rPr lang="vi-VN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𝐾𝐻</m:t>
                      </m:r>
                      <m:r>
                        <m:rPr>
                          <m:nor/>
                        </m:rPr>
                        <a:rPr lang="vi-VN" sz="28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//</m:t>
                      </m:r>
                      <m:r>
                        <a:rPr lang="vi-VN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𝐵𝐷</m:t>
                      </m:r>
                    </m:oMath>
                  </m:oMathPara>
                </a14:m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8" y="3396103"/>
                <a:ext cx="4203511" cy="2074414"/>
              </a:xfrm>
              <a:prstGeom prst="rect">
                <a:avLst/>
              </a:prstGeom>
              <a:blipFill rotWithShape="1">
                <a:blip r:embed="rId7"/>
                <a:stretch>
                  <a:fillRect t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-27542" y="5967252"/>
            <a:ext cx="8693625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385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latin typeface="Times New Roman"/>
                <a:ea typeface="Times New Roman"/>
                <a:cs typeface="Times New Roman"/>
              </a:rPr>
              <a:t>Suy ra thiết diện là  lục giác đều.</a:t>
            </a:r>
            <a:endParaRPr lang="en-US" sz="2800">
              <a:ea typeface="Calibri"/>
              <a:cs typeface="Times New Roman"/>
            </a:endParaRPr>
          </a:p>
        </p:txBody>
      </p:sp>
      <p:sp>
        <p:nvSpPr>
          <p:cNvPr id="12" name="Isosceles Triangle 11">
            <a:hlinkClick r:id="rId8" action="ppaction://hlinksldjump"/>
          </p:cNvPr>
          <p:cNvSpPr/>
          <p:nvPr/>
        </p:nvSpPr>
        <p:spPr>
          <a:xfrm rot="16200000">
            <a:off x="10795909" y="596217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hlinkClick r:id="rId9" action="ppaction://hlinksldjump"/>
          </p:cNvPr>
          <p:cNvSpPr/>
          <p:nvPr/>
        </p:nvSpPr>
        <p:spPr>
          <a:xfrm rot="5400000">
            <a:off x="11292861" y="596880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0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  <p:bldP spid="1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119038"/>
              </p:ext>
            </p:extLst>
          </p:nvPr>
        </p:nvGraphicFramePr>
        <p:xfrm>
          <a:off x="0" y="2678665"/>
          <a:ext cx="12192000" cy="5556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/>
              </a:tblGrid>
              <a:tr h="5556279">
                <a:tc>
                  <a:txBody>
                    <a:bodyPr/>
                    <a:lstStyle/>
                    <a:p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563689" y="2554036"/>
                <a:ext cx="11354933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smtClean="0">
                    <a:latin typeface="Times New Roman"/>
                    <a:ea typeface="Times New Roman"/>
                    <a:cs typeface="Times New Roman"/>
                  </a:rPr>
                  <a:t>Theo giả thiết ta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𝐴𝐶𝐷</m:t>
                                </m:r>
                              </m:e>
                            </m:d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Cambria Math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𝐵𝐶𝐷</m:t>
                                </m:r>
                              </m:e>
                            </m:d>
                          </m:e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𝐴𝐶𝐷</m:t>
                                </m:r>
                              </m:e>
                            </m:d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𝐵𝐶𝐷</m:t>
                                </m:r>
                              </m:e>
                            </m:d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𝐶𝐷</m:t>
                            </m:r>
                          </m:e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𝐴𝐽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Cambria Math"/>
                              </a:rPr>
                              <m:t>⊥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𝐶𝐷</m:t>
                            </m:r>
                          </m:e>
                        </m:eqArr>
                      </m:e>
                    </m:d>
                  </m:oMath>
                </a14:m>
                <a:endParaRPr lang="en-US" sz="2800" i="1" smtClean="0">
                  <a:effectLst/>
                  <a:latin typeface="Cambria Math"/>
                  <a:ea typeface="Times New Roman"/>
                  <a:cs typeface="Times New Roman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smtClean="0">
                    <a:effectLst/>
                    <a:ea typeface="Times New Roman"/>
                    <a:cs typeface="Cambria Math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𝐴𝐽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𝐵𝐶𝐷</m:t>
                        </m:r>
                      </m:e>
                    </m:d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𝐴𝐽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𝐵𝐽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63689" y="2554036"/>
                <a:ext cx="11354933" cy="2169825"/>
              </a:xfrm>
              <a:prstGeom prst="rect">
                <a:avLst/>
              </a:prstGeom>
              <a:blipFill rotWithShape="1">
                <a:blip r:embed="rId2"/>
                <a:stretch>
                  <a:fillRect b="-5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" y="2682369"/>
            <a:ext cx="975576" cy="615547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914354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22913" y="180865"/>
                <a:ext cx="11835246" cy="2497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1000"/>
                  </a:spcAft>
                  <a:buClr>
                    <a:srgbClr val="0000FF"/>
                  </a:buClr>
                </a:pPr>
                <a:r>
                  <a:rPr lang="en-US" sz="2800" b="1" spc="-40">
                    <a:solidFill>
                      <a:srgbClr val="FF0000"/>
                    </a:solidFill>
                    <a:latin typeface="Times New Roman"/>
                    <a:ea typeface="Arial"/>
                  </a:rPr>
                  <a:t>Câu 3: </a:t>
                </a:r>
                <a:r>
                  <a:rPr lang="vi-VN" sz="2800" smtClean="0">
                    <a:latin typeface="Times New Roman"/>
                    <a:ea typeface="Times New Roman"/>
                    <a:cs typeface="Times New Roman"/>
                  </a:rPr>
                  <a:t>Cho </a:t>
                </a:r>
                <a:r>
                  <a:rPr lang="vi-VN" sz="2800">
                    <a:latin typeface="Times New Roman"/>
                    <a:ea typeface="Times New Roman"/>
                    <a:cs typeface="Times New Roman"/>
                  </a:rPr>
                  <a:t>tứ diện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𝐴𝐵𝐶𝐷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có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𝐴𝐶𝐷</m:t>
                        </m:r>
                      </m:e>
                    </m:d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𝐵𝐶𝐷</m:t>
                        </m:r>
                      </m:e>
                    </m:d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𝐴𝐶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𝐴𝐷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𝐵𝐶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𝐵𝐷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𝐶𝐷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2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. Gọi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𝐼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𝐽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𝐶𝐷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. Với giá trị nào của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thì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𝐴𝐵𝐶</m:t>
                        </m:r>
                      </m:e>
                    </m:d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𝐴𝐵𝐷</m:t>
                        </m:r>
                      </m:e>
                    </m:d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?</a:t>
                </a:r>
                <a:endParaRPr lang="en-US" sz="2800">
                  <a:ea typeface="Calibri"/>
                  <a:cs typeface="Times New Roman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0"/>
                  </a:spcAft>
                  <a:tabLst>
                    <a:tab pos="1979930" algn="l"/>
                    <a:tab pos="3599815" algn="l"/>
                    <a:tab pos="5219700" algn="l"/>
                  </a:tabLst>
                </a:pPr>
                <a:r>
                  <a:rPr lang="vi-VN" sz="2800" b="1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.	</a:t>
                </a:r>
                <a:r>
                  <a:rPr lang="vi-VN" sz="2800" b="1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.	</a:t>
                </a:r>
                <a:r>
                  <a:rPr lang="vi-VN" sz="2800" b="1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r>
                  <a:rPr lang="en-US" sz="2800" smtClean="0">
                    <a:effectLst/>
                    <a:latin typeface="Times New Roman"/>
                    <a:ea typeface="Times New Roman"/>
                    <a:cs typeface="Times New Roman"/>
                  </a:rPr>
                  <a:t>            </a:t>
                </a:r>
                <a:r>
                  <a:rPr lang="vi-VN" sz="2800" b="1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rPr>
                  <a:t>D</a:t>
                </a:r>
                <a:r>
                  <a:rPr lang="vi-VN" sz="2800" b="1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rPr>
                  <a:t>.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num>
                      <m:den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13" y="180865"/>
                <a:ext cx="11835246" cy="2497800"/>
              </a:xfrm>
              <a:prstGeom prst="rect">
                <a:avLst/>
              </a:prstGeom>
              <a:blipFill rotWithShape="1">
                <a:blip r:embed="rId3"/>
                <a:stretch>
                  <a:fillRect l="-1082" t="-1467" r="-258" b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35" y="2678506"/>
            <a:ext cx="3726498" cy="413372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500426" y="4641973"/>
                <a:ext cx="10203983" cy="1190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Times New Roman"/>
                        <a:cs typeface="Times New Roman"/>
                      </a:rPr>
                      <m:t>𝛥</m:t>
                    </m:r>
                    <m:r>
                      <a:rPr lang="en-US" sz="2800" i="1" smtClean="0">
                        <a:latin typeface="Cambria Math"/>
                        <a:ea typeface="Times New Roman"/>
                        <a:cs typeface="Times New Roman"/>
                      </a:rPr>
                      <m:t>𝐴𝐶𝐷</m:t>
                    </m:r>
                    <m:r>
                      <a:rPr lang="en-US" sz="2800" i="1" smtClean="0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800" i="1" smtClean="0">
                        <a:latin typeface="Cambria Math"/>
                        <a:ea typeface="Times New Roman"/>
                        <a:cs typeface="Times New Roman"/>
                      </a:rPr>
                      <m:t>𝛥</m:t>
                    </m:r>
                    <m:r>
                      <a:rPr lang="en-US" sz="2800" i="1" smtClean="0">
                        <a:latin typeface="Cambria Math"/>
                        <a:ea typeface="Times New Roman"/>
                        <a:cs typeface="Times New Roman"/>
                      </a:rPr>
                      <m:t>𝐵𝐶𝐷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 (c.c.c)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𝐴𝐽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𝐵𝐽</m:t>
                    </m:r>
                  </m:oMath>
                </a14:m>
                <a:endParaRPr lang="en-US" sz="2800" i="1" smtClean="0">
                  <a:effectLst/>
                  <a:latin typeface="Cambria Math"/>
                  <a:ea typeface="Times New Roman"/>
                  <a:cs typeface="Times New Roman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smtClean="0">
                    <a:effectLst/>
                    <a:ea typeface="Times New Roman"/>
                    <a:cs typeface="Cambria Math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𝐴𝐽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rad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</m:t>
                            </m:r>
                            <m:sSup>
                              <m:sSupPr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𝐽</m:t>
                                </m:r>
                              </m:e>
                              <m:sup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rad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rad>
                  </m:oMath>
                </a14:m>
                <a:r>
                  <a:rPr lang="en-US" sz="2800" smtClean="0">
                    <a:ea typeface="Calibri"/>
                    <a:cs typeface="Times New Roman"/>
                  </a:rPr>
                  <a:t>   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0426" y="4641973"/>
                <a:ext cx="10203983" cy="1190326"/>
              </a:xfrm>
              <a:prstGeom prst="rect">
                <a:avLst/>
              </a:prstGeom>
              <a:blipFill rotWithShape="1">
                <a:blip r:embed="rId5"/>
                <a:stretch>
                  <a:fillRect t="-3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2913" y="5718406"/>
                <a:ext cx="6600968" cy="1019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Times New Roman"/>
                          <a:cs typeface="Cambria Math"/>
                        </a:rPr>
                        <m:t>⇒</m:t>
                      </m:r>
                      <m:r>
                        <a:rPr lang="en-US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𝐴𝐼</m:t>
                      </m:r>
                      <m:r>
                        <a:rPr lang="en-US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𝐴𝐵</m:t>
                      </m:r>
                      <m:r>
                        <a:rPr lang="en-US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2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rad>
                    </m:oMath>
                  </m:oMathPara>
                </a14:m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13" y="5718406"/>
                <a:ext cx="6600968" cy="101995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lowchart: Connector 8"/>
          <p:cNvSpPr/>
          <p:nvPr/>
        </p:nvSpPr>
        <p:spPr>
          <a:xfrm>
            <a:off x="890414" y="2051100"/>
            <a:ext cx="430364" cy="48056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4" tIns="60952" rIns="121904" bIns="60952" rtlCol="0" anchor="ctr"/>
          <a:lstStyle/>
          <a:p>
            <a:pPr algn="ctr"/>
            <a:endParaRPr lang="vi-VN" sz="320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0" name="Isosceles Triangle 9">
            <a:hlinkClick r:id="rId7" action="ppaction://hlinksldjump"/>
          </p:cNvPr>
          <p:cNvSpPr/>
          <p:nvPr/>
        </p:nvSpPr>
        <p:spPr>
          <a:xfrm rot="16200000">
            <a:off x="10795909" y="61668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hlinkClick r:id="rId8" action="ppaction://hlinksldjump"/>
          </p:cNvPr>
          <p:cNvSpPr/>
          <p:nvPr/>
        </p:nvSpPr>
        <p:spPr>
          <a:xfrm rot="5400000">
            <a:off x="11292861" y="61735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0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22913" y="180865"/>
                <a:ext cx="11835246" cy="2497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buClr>
                    <a:srgbClr val="0000FF"/>
                  </a:buClr>
                </a:pPr>
                <a:r>
                  <a:rPr lang="en-US" sz="2800" b="1" spc="-40">
                    <a:solidFill>
                      <a:srgbClr val="FF0000"/>
                    </a:solidFill>
                    <a:latin typeface="Times New Roman"/>
                    <a:ea typeface="Arial"/>
                  </a:rPr>
                  <a:t>Câu 3: </a:t>
                </a:r>
                <a:r>
                  <a:rPr lang="vi-VN" sz="2800" smtClean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Cho </a:t>
                </a:r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tứ diện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𝐴𝐵𝐶𝐷</m:t>
                    </m:r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có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𝐴𝐶𝐷</m:t>
                        </m:r>
                      </m:e>
                    </m:d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𝐵𝐶𝐷</m:t>
                        </m:r>
                      </m:e>
                    </m:d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𝐴𝐶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𝐴𝐷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𝐵𝐶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𝐵𝐷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𝐶𝐷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2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. Gọi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𝐼</m:t>
                    </m:r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𝐽</m:t>
                    </m:r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𝐴𝐵</m:t>
                    </m:r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𝐶𝐷</m:t>
                    </m:r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. Với giá trị nào của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thì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𝐴𝐵𝐶</m:t>
                        </m:r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𝐴𝐵𝐷</m:t>
                        </m:r>
                      </m:e>
                    </m:d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?</a:t>
                </a:r>
                <a:endParaRPr lang="en-US" sz="2800">
                  <a:solidFill>
                    <a:prstClr val="black"/>
                  </a:solidFill>
                  <a:ea typeface="Calibri"/>
                  <a:cs typeface="Times New Roman"/>
                </a:endParaRPr>
              </a:p>
              <a:p>
                <a:pPr marL="629920">
                  <a:lnSpc>
                    <a:spcPct val="115000"/>
                  </a:lnSpc>
                  <a:tabLst>
                    <a:tab pos="1979930" algn="l"/>
                    <a:tab pos="3599815" algn="l"/>
                    <a:tab pos="5219700" algn="l"/>
                  </a:tabLst>
                </a:pPr>
                <a:r>
                  <a:rPr lang="vi-VN" sz="2800" b="1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.	</a:t>
                </a:r>
                <a:r>
                  <a:rPr lang="vi-VN" sz="2800" b="1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.	</a:t>
                </a:r>
                <a:r>
                  <a:rPr lang="vi-VN" sz="2800" b="1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.</a:t>
                </a:r>
                <a:r>
                  <a:rPr lang="en-US" sz="2800" smtClean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           </a:t>
                </a:r>
                <a:r>
                  <a:rPr lang="vi-VN" sz="2800" b="1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rPr>
                  <a:t>D</a:t>
                </a:r>
                <a:r>
                  <a:rPr lang="vi-VN" sz="2800" b="1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rPr>
                  <a:t>.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num>
                      <m:den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800">
                  <a:solidFill>
                    <a:prstClr val="black"/>
                  </a:solidFill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13" y="180865"/>
                <a:ext cx="11835246" cy="2497800"/>
              </a:xfrm>
              <a:prstGeom prst="rect">
                <a:avLst/>
              </a:prstGeom>
              <a:blipFill rotWithShape="1">
                <a:blip r:embed="rId2"/>
                <a:stretch>
                  <a:fillRect l="-1082" t="-1467" r="-258" b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93784"/>
              </p:ext>
            </p:extLst>
          </p:nvPr>
        </p:nvGraphicFramePr>
        <p:xfrm>
          <a:off x="0" y="2678665"/>
          <a:ext cx="12192000" cy="5556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/>
              </a:tblGrid>
              <a:tr h="5556279">
                <a:tc>
                  <a:txBody>
                    <a:bodyPr/>
                    <a:lstStyle/>
                    <a:p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" y="2682369"/>
            <a:ext cx="975576" cy="615547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914354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890414" y="2051100"/>
            <a:ext cx="430364" cy="48056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4" tIns="60952" rIns="121904" bIns="60952" rtlCol="0" anchor="ctr"/>
          <a:lstStyle/>
          <a:p>
            <a:pPr algn="ctr"/>
            <a:endParaRPr lang="vi-VN" sz="320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138" y="3428969"/>
            <a:ext cx="3079750" cy="34163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5691" y="2724348"/>
                <a:ext cx="11232104" cy="587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>
                    <a:latin typeface="Times New Roman"/>
                    <a:ea typeface="Times New Roman"/>
                    <a:cs typeface="Times New Roman"/>
                  </a:rPr>
                  <a:t>Dễ thấy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𝐶𝐴𝐵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𝐷𝐴𝐵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 bằng nhau và cân tại các đỉnh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𝐷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91" y="2724348"/>
                <a:ext cx="11232104" cy="587853"/>
              </a:xfrm>
              <a:prstGeom prst="rect">
                <a:avLst/>
              </a:prstGeom>
              <a:blipFill rotWithShape="1">
                <a:blip r:embed="rId4"/>
                <a:stretch>
                  <a:fillRect t="-6250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361768" y="3284267"/>
                <a:ext cx="13286197" cy="1244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𝐷𝐼</m:t>
                    </m:r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𝐶𝐼</m:t>
                    </m:r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</m:t>
                        </m:r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</m:t>
                        </m:r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𝐼</m:t>
                            </m:r>
                          </m:e>
                          <m:sup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32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2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20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32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1768" y="3284267"/>
                <a:ext cx="13286197" cy="12447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171595" y="4260157"/>
                <a:ext cx="6677283" cy="1411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>
                    <a:latin typeface="Times New Roman"/>
                    <a:ea typeface="Times New Roman"/>
                    <a:cs typeface="Times New Roman"/>
                  </a:rPr>
                  <a:t>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𝐶𝐼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⊥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𝐴𝐵</m:t>
                            </m:r>
                          </m:e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𝐷𝐼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⊥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𝐴𝐵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, nên để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𝐴𝐵𝐶</m:t>
                        </m:r>
                      </m:e>
                    </m:d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𝐴𝐵𝐷</m:t>
                        </m:r>
                      </m:e>
                    </m:d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𝐶𝐼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𝐷𝐼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𝐼𝐶𝐷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𝐼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1595" y="4260157"/>
                <a:ext cx="6677283" cy="1411092"/>
              </a:xfrm>
              <a:prstGeom prst="rect">
                <a:avLst/>
              </a:prstGeom>
              <a:blipFill rotWithShape="1">
                <a:blip r:embed="rId6"/>
                <a:stretch>
                  <a:fillRect b="-8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2912" y="5769358"/>
                <a:ext cx="8443415" cy="785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⇔</m:t>
                    </m:r>
                    <m:r>
                      <a:rPr lang="en-US" sz="2800" i="1">
                        <a:latin typeface="Cambria Math"/>
                      </a:rPr>
                      <m:t>𝐶𝐷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𝐶𝐼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2800" i="1">
                        <a:latin typeface="Cambria Math"/>
                      </a:rPr>
                      <m:t>⇔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i="1">
                        <a:latin typeface="Cambria Math"/>
                      </a:rPr>
                      <m:t>⇔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12" y="5769358"/>
                <a:ext cx="8443415" cy="785343"/>
              </a:xfrm>
              <a:prstGeom prst="rect">
                <a:avLst/>
              </a:prstGeom>
              <a:blipFill rotWithShape="1">
                <a:blip r:embed="rId7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Isosceles Triangle 10">
            <a:hlinkClick r:id="rId8" action="ppaction://hlinksldjump"/>
          </p:cNvPr>
          <p:cNvSpPr/>
          <p:nvPr/>
        </p:nvSpPr>
        <p:spPr>
          <a:xfrm rot="16200000">
            <a:off x="11082517" y="6276083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hlinkClick r:id="rId9" action="ppaction://hlinksldjump"/>
          </p:cNvPr>
          <p:cNvSpPr/>
          <p:nvPr/>
        </p:nvSpPr>
        <p:spPr>
          <a:xfrm rot="5400000">
            <a:off x="11579469" y="6282711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5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50125" y="163773"/>
                <a:ext cx="11908034" cy="2498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1000"/>
                  </a:spcAft>
                  <a:buClr>
                    <a:srgbClr val="0000FF"/>
                  </a:buClr>
                </a:pPr>
                <a:r>
                  <a:rPr lang="en-US" sz="2800" b="1" spc="-40">
                    <a:solidFill>
                      <a:srgbClr val="FF0000"/>
                    </a:solidFill>
                    <a:latin typeface="Times New Roman"/>
                    <a:ea typeface="Arial"/>
                  </a:rPr>
                  <a:t>Câu 4: </a:t>
                </a:r>
                <a:r>
                  <a:rPr lang="vi-VN" sz="2800" smtClean="0">
                    <a:latin typeface="Times New Roman"/>
                    <a:ea typeface="Times New Roman"/>
                    <a:cs typeface="Times New Roman"/>
                  </a:rPr>
                  <a:t>Cho </a:t>
                </a:r>
                <a:r>
                  <a:rPr lang="vi-VN" sz="2800">
                    <a:latin typeface="Times New Roman"/>
                    <a:ea typeface="Times New Roman"/>
                    <a:cs typeface="Times New Roman"/>
                  </a:rPr>
                  <a:t>hình chóp đều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𝐴𝐵𝐶𝐷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có tất cả các cạnh bằng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, điểm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𝑀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thuộc cạnh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𝑆𝐶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sao cho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𝑆𝑀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𝑀𝐶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.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𝑃</m:t>
                        </m:r>
                      </m:e>
                    </m:d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chứa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𝐴𝑀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và song song với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𝐵𝐷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. Tính diện tích thiết diện của hình chóp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vi-VN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vi-VN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𝐴𝐵𝐶𝐷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cắt bởi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𝑃</m:t>
                        </m:r>
                      </m:e>
                    </m:d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800">
                  <a:ea typeface="Calibri"/>
                  <a:cs typeface="Times New Roman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2800" b="1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A.</a:t>
                </a:r>
                <a:r>
                  <a:rPr lang="vi-VN" sz="2800" b="1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e>
                        </m:rad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.	</a:t>
                </a:r>
                <a:r>
                  <a:rPr lang="vi-VN" sz="2800" b="1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B</a:t>
                </a:r>
                <a:r>
                  <a:rPr lang="vi-VN" sz="2800" b="1">
                    <a:effectLst/>
                    <a:latin typeface="Times New Roman"/>
                    <a:ea typeface="Times New Roman"/>
                    <a:cs typeface="Times New Roman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26</m:t>
                            </m:r>
                          </m:e>
                        </m:rad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15</m:t>
                        </m:r>
                      </m:den>
                    </m:f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.	</a:t>
                </a:r>
                <a:r>
                  <a:rPr lang="en-US" sz="2800" smtClean="0">
                    <a:effectLst/>
                    <a:latin typeface="Times New Roman"/>
                    <a:ea typeface="Times New Roman"/>
                    <a:cs typeface="Times New Roman"/>
                  </a:rPr>
                  <a:t>                </a:t>
                </a:r>
                <a:r>
                  <a:rPr lang="vi-VN" sz="2800" b="1" smtClean="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C</a:t>
                </a:r>
                <a:r>
                  <a:rPr lang="vi-VN" sz="2800" b="1">
                    <a:effectLst/>
                    <a:latin typeface="Times New Roman"/>
                    <a:ea typeface="Times New Roman"/>
                    <a:cs typeface="Times New Roman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26</m:t>
                            </m:r>
                          </m:e>
                        </m:rad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15</m:t>
                        </m:r>
                      </m:den>
                    </m:f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.	</a:t>
                </a:r>
                <a:r>
                  <a:rPr lang="vi-VN" sz="2800" b="1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D</a:t>
                </a:r>
                <a:r>
                  <a:rPr lang="vi-VN" sz="2800" b="1">
                    <a:effectLst/>
                    <a:latin typeface="Times New Roman"/>
                    <a:ea typeface="Times New Roman"/>
                    <a:cs typeface="Times New Roman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e>
                        </m:rad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25" y="163773"/>
                <a:ext cx="11908034" cy="2498441"/>
              </a:xfrm>
              <a:prstGeom prst="rect">
                <a:avLst/>
              </a:prstGeom>
              <a:blipFill rotWithShape="1">
                <a:blip r:embed="rId2"/>
                <a:stretch>
                  <a:fillRect l="-1075" t="-1463" r="-1536" b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550732"/>
              </p:ext>
            </p:extLst>
          </p:nvPr>
        </p:nvGraphicFramePr>
        <p:xfrm>
          <a:off x="-133841" y="2706861"/>
          <a:ext cx="12192000" cy="5556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/>
              </a:tblGrid>
              <a:tr h="5556279">
                <a:tc>
                  <a:txBody>
                    <a:bodyPr/>
                    <a:lstStyle/>
                    <a:p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0" y="2706861"/>
            <a:ext cx="975576" cy="615547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914354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6649642" y="2017852"/>
            <a:ext cx="430364" cy="48056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4" tIns="60952" rIns="121904" bIns="60952" rtlCol="0" anchor="ctr"/>
          <a:lstStyle/>
          <a:p>
            <a:pPr algn="ctr"/>
            <a:endParaRPr lang="vi-VN" sz="320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203" y="2491588"/>
            <a:ext cx="4760928" cy="420648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7663" y="2718987"/>
                <a:ext cx="8628916" cy="1624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2800">
                    <a:latin typeface="Times New Roman"/>
                    <a:ea typeface="Times New Roman"/>
                    <a:cs typeface="Times New Roman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𝑂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𝐴𝐶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∩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𝐵𝐷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𝐼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𝐴𝑀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∩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𝑆𝑂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800">
                  <a:ea typeface="Calibri"/>
                  <a:cs typeface="Times New Roman"/>
                </a:endParaRPr>
              </a:p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từ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𝐼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kẻ đường thẳng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𝛥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song song với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𝐵𝐷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cắt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𝑆𝐵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𝑆𝐷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lần lượt tại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𝑁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𝑃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63" y="2718987"/>
                <a:ext cx="8628916" cy="1624419"/>
              </a:xfrm>
              <a:prstGeom prst="rect">
                <a:avLst/>
              </a:prstGeom>
              <a:blipFill rotWithShape="1">
                <a:blip r:embed="rId4"/>
                <a:stretch>
                  <a:fillRect t="-2247" b="-8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344725" y="4300904"/>
                <a:ext cx="7209549" cy="587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2800">
                    <a:latin typeface="Times New Roman"/>
                    <a:ea typeface="Times New Roman"/>
                    <a:cs typeface="Times New Roman"/>
                  </a:rPr>
                  <a:t>Suy ra thiết diện là tứ giác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𝐴𝑁𝑀𝑃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4725" y="4300904"/>
                <a:ext cx="7209549" cy="587853"/>
              </a:xfrm>
              <a:prstGeom prst="rect">
                <a:avLst/>
              </a:prstGeom>
              <a:blipFill rotWithShape="1">
                <a:blip r:embed="rId5"/>
                <a:stretch>
                  <a:fillRect t="-6250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395792" y="4713559"/>
                <a:ext cx="8093122" cy="918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2800">
                    <a:latin typeface="Times New Roman"/>
                    <a:ea typeface="Times New Roman"/>
                    <a:cs typeface="Times New Roman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𝐵𝐷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⊥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𝐴𝐶</m:t>
                            </m:r>
                          </m:e>
                          <m:e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𝐵𝐷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⊥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𝑆𝑂</m:t>
                            </m:r>
                          </m:e>
                        </m:eqArr>
                      </m:e>
                    </m:d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𝐵𝐷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𝑆𝐴𝐶</m:t>
                        </m:r>
                      </m:e>
                    </m:d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𝐵𝐷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𝐴𝑀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5792" y="4713559"/>
                <a:ext cx="8093122" cy="918778"/>
              </a:xfrm>
              <a:prstGeom prst="rect">
                <a:avLst/>
              </a:prstGeom>
              <a:blipFill rotWithShape="1">
                <a:blip r:embed="rId6"/>
                <a:stretch>
                  <a:fillRect b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-491341" y="5581926"/>
                <a:ext cx="6813576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2800">
                    <a:latin typeface="Times New Roman"/>
                    <a:ea typeface="Times New Roman"/>
                    <a:cs typeface="Times New Roman"/>
                  </a:rPr>
                  <a:t>Mặt khác: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𝐵𝐷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//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𝑁𝑃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800">
                  <a:ea typeface="Calibri"/>
                  <a:cs typeface="Times New Roman"/>
                </a:endParaRPr>
              </a:p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𝐴𝑀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𝑁𝑃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sSub>
                      <m:sSub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𝐴𝑁𝑀𝑃</m:t>
                        </m:r>
                      </m:sub>
                    </m:sSub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𝑁𝑃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𝐴𝑀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1341" y="5581926"/>
                <a:ext cx="6813576" cy="1364412"/>
              </a:xfrm>
              <a:prstGeom prst="rect">
                <a:avLst/>
              </a:prstGeom>
              <a:blipFill rotWithShape="1">
                <a:blip r:embed="rId7"/>
                <a:stretch>
                  <a:fillRect t="-2691" b="-4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Isosceles Triangle 12">
            <a:hlinkClick r:id="rId8" action="ppaction://hlinksldjump"/>
          </p:cNvPr>
          <p:cNvSpPr/>
          <p:nvPr/>
        </p:nvSpPr>
        <p:spPr>
          <a:xfrm rot="16200000">
            <a:off x="10986981" y="6057715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hlinkClick r:id="rId9" action="ppaction://hlinksldjump"/>
          </p:cNvPr>
          <p:cNvSpPr/>
          <p:nvPr/>
        </p:nvSpPr>
        <p:spPr>
          <a:xfrm rot="5400000">
            <a:off x="11483933" y="6064343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0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 animBg="1"/>
      <p:bldP spid="11" grpId="0"/>
      <p:bldP spid="1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579919"/>
              </p:ext>
            </p:extLst>
          </p:nvPr>
        </p:nvGraphicFramePr>
        <p:xfrm>
          <a:off x="0" y="40944"/>
          <a:ext cx="12192000" cy="73304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/>
              </a:tblGrid>
              <a:tr h="7330489">
                <a:tc>
                  <a:txBody>
                    <a:bodyPr/>
                    <a:lstStyle/>
                    <a:p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" y="30999"/>
            <a:ext cx="975576" cy="615547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914354"/>
            <a:r>
              <a:rPr lang="en-US" sz="3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0369" y="124511"/>
                <a:ext cx="3265515" cy="587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2800">
                    <a:latin typeface="Times New Roman"/>
                    <a:ea typeface="Times New Roman"/>
                    <a:cs typeface="Times New Roman"/>
                  </a:rPr>
                  <a:t>+ Tính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𝐴𝑀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: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69" y="124511"/>
                <a:ext cx="3265515" cy="587853"/>
              </a:xfrm>
              <a:prstGeom prst="rect">
                <a:avLst/>
              </a:prstGeom>
              <a:blipFill rotWithShape="1">
                <a:blip r:embed="rId2"/>
                <a:stretch>
                  <a:fillRect t="-6186" b="-2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522145" y="616828"/>
                <a:ext cx="8448770" cy="990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2800">
                    <a:latin typeface="Times New Roman"/>
                    <a:ea typeface="Times New Roman"/>
                    <a:cs typeface="Times New Roman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𝑆𝐴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𝑆𝐶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e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𝐴𝐶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e>
                            </m:rad>
                          </m:e>
                        </m:eqArr>
                      </m:e>
                    </m:d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𝛥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𝑆𝐴𝐶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vuông cân tại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22145" y="616828"/>
                <a:ext cx="8448770" cy="9905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560867" y="1373986"/>
                <a:ext cx="8768330" cy="1100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r>
                      <a:rPr lang="vi-VN" sz="2800" i="1">
                        <a:latin typeface="Cambria Math"/>
                        <a:ea typeface="Times New Roman"/>
                        <a:cs typeface="Times New Roman"/>
                      </a:rPr>
                      <m:t>𝐴𝑀</m:t>
                    </m:r>
                    <m:r>
                      <a:rPr lang="vi-VN" sz="28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</m:t>
                            </m:r>
                          </m:e>
                          <m:sup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𝑀</m:t>
                            </m:r>
                          </m:e>
                          <m:sup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vi-VN" sz="2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vi-VN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13</m:t>
                            </m:r>
                          </m:e>
                        </m:rad>
                      </m:num>
                      <m:den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60867" y="1373986"/>
                <a:ext cx="8768330" cy="11006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-639328" y="2429299"/>
            <a:ext cx="2683895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992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2800">
                <a:latin typeface="Times New Roman"/>
                <a:ea typeface="Times New Roman"/>
                <a:cs typeface="Times New Roman"/>
              </a:rPr>
              <a:t>+ Tính </a:t>
            </a:r>
            <a:r>
              <a:rPr lang="en-US" sz="2800" i="1">
                <a:latin typeface="Times New Roman"/>
                <a:ea typeface="Times New Roman"/>
                <a:cs typeface="Times New Roman"/>
              </a:rPr>
              <a:t>NP</a:t>
            </a:r>
            <a:r>
              <a:rPr lang="vi-VN" sz="2800">
                <a:latin typeface="Times New Roman"/>
                <a:ea typeface="Times New Roman"/>
                <a:cs typeface="Times New Roman"/>
              </a:rPr>
              <a:t>:</a:t>
            </a:r>
            <a:endParaRPr lang="en-US" sz="2800"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655089" y="2826080"/>
                <a:ext cx="8248413" cy="79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2800">
                    <a:latin typeface="Times New Roman"/>
                    <a:ea typeface="Times New Roman"/>
                    <a:cs typeface="Times New Roman"/>
                  </a:rPr>
                  <a:t>Ta có: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𝑁𝑃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//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𝐵𝐷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𝑁𝑃</m:t>
                        </m:r>
                      </m:num>
                      <m:den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𝐵𝐷</m:t>
                        </m:r>
                      </m:den>
                    </m:f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𝑆𝐼</m:t>
                        </m:r>
                      </m:num>
                      <m:den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𝑆𝑂</m:t>
                        </m:r>
                      </m:den>
                    </m:f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𝑁𝑃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𝑆𝐼</m:t>
                        </m:r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𝐵𝐷</m:t>
                        </m:r>
                      </m:num>
                      <m:den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𝑆𝑂</m:t>
                        </m:r>
                      </m:den>
                    </m:f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55089" y="2826080"/>
                <a:ext cx="8248413" cy="799321"/>
              </a:xfrm>
              <a:prstGeom prst="rect">
                <a:avLst/>
              </a:prstGeom>
              <a:blipFill rotWithShape="1">
                <a:blip r:embed="rId5"/>
                <a:stretch>
                  <a:fillRect b="-8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573216" y="3466532"/>
                <a:ext cx="10370235" cy="1502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2800" smtClean="0">
                    <a:latin typeface="Times New Roman"/>
                    <a:ea typeface="Times New Roman"/>
                    <a:cs typeface="Times New Roman"/>
                  </a:rPr>
                  <a:t>Gọi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𝑆𝐼</m:t>
                        </m:r>
                      </m:num>
                      <m:den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𝑆𝑂</m:t>
                        </m:r>
                      </m:den>
                    </m:f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𝑘</m:t>
                    </m:r>
                  </m:oMath>
                </a14:m>
                <a:r>
                  <a:rPr lang="vi-VN" sz="2800" smtClean="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r>
                  <a:rPr lang="en-US" sz="2800" smtClean="0">
                    <a:effectLst/>
                    <a:latin typeface="Times New Roman"/>
                    <a:ea typeface="Times New Roman"/>
                    <a:cs typeface="Times New Roman"/>
                  </a:rPr>
                  <a:t>  </a:t>
                </a:r>
                <a:r>
                  <a:rPr lang="vi-VN" sz="2800" smtClean="0">
                    <a:effectLst/>
                    <a:latin typeface="Times New Roman"/>
                    <a:ea typeface="Times New Roman"/>
                    <a:cs typeface="Times New Roman"/>
                  </a:rPr>
                  <a:t>Ta </a:t>
                </a:r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𝐴𝐼</m:t>
                        </m:r>
                      </m:e>
                    </m:acc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𝐴𝑆</m:t>
                        </m:r>
                      </m:e>
                    </m:acc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𝑆𝐼</m:t>
                        </m:r>
                      </m:e>
                    </m:acc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𝑆𝐴</m:t>
                        </m:r>
                      </m:e>
                    </m:acc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𝑆𝑂</m:t>
                        </m:r>
                      </m:e>
                    </m:acc>
                    <m:r>
                      <a:rPr lang="en-US" sz="2800" b="0" i="0" smtClean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 ;     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𝐴𝑀</m:t>
                        </m:r>
                      </m:e>
                    </m:acc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𝐴𝑆</m:t>
                        </m:r>
                      </m:e>
                    </m:acc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𝑆𝑀</m:t>
                        </m:r>
                      </m:e>
                    </m:acc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𝑆𝐴</m:t>
                        </m:r>
                      </m:e>
                    </m:acc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𝑆𝐶</m:t>
                        </m:r>
                      </m:e>
                    </m:acc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73216" y="3466532"/>
                <a:ext cx="10370235" cy="1502463"/>
              </a:xfrm>
              <a:prstGeom prst="rect">
                <a:avLst/>
              </a:prstGeom>
              <a:blipFill rotWithShape="1">
                <a:blip r:embed="rId6"/>
                <a:stretch>
                  <a:fillRect b="-4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642484" y="4761245"/>
                <a:ext cx="10890913" cy="795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𝐼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𝑀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thẳng hàng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⇔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𝐴𝐼</m:t>
                        </m:r>
                      </m:e>
                    </m:acc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𝑙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𝐴𝑀</m:t>
                        </m:r>
                      </m:e>
                    </m:acc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⇔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𝑆𝐴</m:t>
                        </m:r>
                      </m:e>
                    </m:acc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𝑆𝑂</m:t>
                        </m:r>
                      </m:e>
                    </m:acc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𝑙𝑆𝐴</m:t>
                        </m:r>
                      </m:e>
                    </m:acc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𝑙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𝑆𝐶</m:t>
                        </m:r>
                      </m:e>
                    </m:acc>
                  </m:oMath>
                </a14:m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42484" y="4761245"/>
                <a:ext cx="10890913" cy="795474"/>
              </a:xfrm>
              <a:prstGeom prst="rect">
                <a:avLst/>
              </a:prstGeom>
              <a:blipFill rotWithShape="1">
                <a:blip r:embed="rId7"/>
                <a:stretch>
                  <a:fillRect b="-8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639328" y="5172498"/>
                <a:ext cx="12119212" cy="1674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  <a:ea typeface="Times New Roman"/>
                        <a:cs typeface="Times New Roman"/>
                      </a:rPr>
                      <m:t>⇔−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𝑆𝐴</m:t>
                        </m:r>
                      </m:e>
                    </m:acc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𝑘</m:t>
                        </m:r>
                      </m:num>
                      <m:den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𝑆𝐴</m:t>
                            </m:r>
                          </m:e>
                        </m:acc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𝑆𝐶</m:t>
                            </m:r>
                          </m:e>
                        </m:acc>
                      </m:e>
                    </m:d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𝑙𝑆𝐴</m:t>
                        </m:r>
                      </m:e>
                    </m:acc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𝑙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𝑆𝐶</m:t>
                        </m:r>
                      </m:e>
                    </m:acc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vi-VN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𝑘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𝑙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e>
                          <m:e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vi-VN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𝑘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vi-VN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vi-VN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𝑙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𝑘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vi-VN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vi-VN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5</m:t>
                                </m:r>
                              </m:den>
                            </m:f>
                          </m:e>
                          <m:e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𝑙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vi-VN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vi-VN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5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39328" y="5172498"/>
                <a:ext cx="12119212" cy="167430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715" y="226098"/>
            <a:ext cx="4029091" cy="276251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Isosceles Triangle 13">
            <a:hlinkClick r:id="rId10" action="ppaction://hlinksldjump"/>
          </p:cNvPr>
          <p:cNvSpPr/>
          <p:nvPr/>
        </p:nvSpPr>
        <p:spPr>
          <a:xfrm rot="16200000">
            <a:off x="10795909" y="596217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hlinkClick r:id="rId11" action="ppaction://hlinksldjump"/>
          </p:cNvPr>
          <p:cNvSpPr/>
          <p:nvPr/>
        </p:nvSpPr>
        <p:spPr>
          <a:xfrm rot="5400000">
            <a:off x="11292861" y="596880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6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4">
            <a:extLst>
              <a:ext uri="{FF2B5EF4-FFF2-40B4-BE49-F238E27FC236}">
                <a16:creationId xmlns=""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1" y="304406"/>
            <a:ext cx="11624711" cy="58477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11" descr="FIREWRK8">
            <a:extLst>
              <a:ext uri="{FF2B5EF4-FFF2-40B4-BE49-F238E27FC236}">
                <a16:creationId xmlns="" xmlns:a16="http://schemas.microsoft.com/office/drawing/2014/main" id="{C4BE1026-8D85-4517-A42B-961A508F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37" y="310114"/>
            <a:ext cx="690499" cy="6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201" y="279581"/>
            <a:ext cx="11624711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defTabSz="914400">
              <a:defRPr/>
            </a:pP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Lý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thuyết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4272" y="941596"/>
                <a:ext cx="11782567" cy="5662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defTabSz="9144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b="1" u="sng" smtClean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I. </a:t>
                </a:r>
                <a:r>
                  <a:rPr lang="en-US" sz="2800" b="1" u="sng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Hai đường thẳng vuông góc</a:t>
                </a:r>
                <a:endParaRPr lang="en-US" sz="2800">
                  <a:solidFill>
                    <a:prstClr val="black"/>
                  </a:solidFill>
                  <a:ea typeface="Calibri"/>
                  <a:cs typeface="Times New Roman"/>
                </a:endParaRPr>
              </a:p>
              <a:p>
                <a:pPr marL="629920" algn="just" defTabSz="9144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b="1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1. Định nghĩa</a:t>
                </a:r>
                <a:endParaRPr lang="en-US" sz="2800">
                  <a:solidFill>
                    <a:prstClr val="black"/>
                  </a:solidFill>
                  <a:ea typeface="Calibri"/>
                  <a:cs typeface="Times New Roman"/>
                </a:endParaRPr>
              </a:p>
              <a:p>
                <a:pPr marL="629920" algn="just" defTabSz="9144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>
                    <a:solidFill>
                      <a:srgbClr val="3004EC"/>
                    </a:solidFill>
                    <a:latin typeface="Times New Roman"/>
                    <a:ea typeface="Calibri"/>
                    <a:cs typeface="Times New Roman"/>
                  </a:rPr>
                  <a:t>Hai đường thẳng được gọi là vuông góc với nhau nếu góc giữa chúng bằng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3004EC"/>
                        </a:solidFill>
                        <a:latin typeface="Cambria Math"/>
                        <a:ea typeface="Calibri"/>
                        <a:cs typeface="Times New Roman"/>
                      </a:rPr>
                      <m:t>90</m:t>
                    </m:r>
                    <m:r>
                      <a:rPr lang="en-US" sz="2800" i="1">
                        <a:solidFill>
                          <a:srgbClr val="3004EC"/>
                        </a:solidFill>
                        <a:latin typeface="Cambria Math"/>
                        <a:ea typeface="Calibri"/>
                        <a:cs typeface="Times New Roman"/>
                      </a:rPr>
                      <m:t>°</m:t>
                    </m:r>
                  </m:oMath>
                </a14:m>
                <a:r>
                  <a:rPr lang="en-US" sz="2800">
                    <a:solidFill>
                      <a:srgbClr val="3004EC"/>
                    </a:solidFill>
                    <a:latin typeface="Times New Roman"/>
                    <a:ea typeface="Calibri"/>
                    <a:cs typeface="Times New Roman"/>
                  </a:rPr>
                  <a:t>.</a:t>
                </a:r>
                <a:endParaRPr lang="en-US" sz="2800">
                  <a:solidFill>
                    <a:prstClr val="black"/>
                  </a:solidFill>
                  <a:ea typeface="Calibri"/>
                  <a:cs typeface="Times New Roman"/>
                </a:endParaRPr>
              </a:p>
              <a:p>
                <a:pPr marL="629920" algn="just" defTabSz="9144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>
                    <a:solidFill>
                      <a:srgbClr val="3004EC"/>
                    </a:solidFill>
                    <a:latin typeface="Times New Roman"/>
                    <a:ea typeface="Calibri"/>
                    <a:cs typeface="Times New Roman"/>
                  </a:rPr>
                  <a:t>Người ta kí hiệu hai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3004EC"/>
                        </a:solidFill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</m:oMath>
                </a14:m>
                <a:r>
                  <a:rPr lang="en-US" sz="2800">
                    <a:solidFill>
                      <a:srgbClr val="3004EC"/>
                    </a:solidFill>
                    <a:latin typeface="Times New Roman"/>
                    <a:ea typeface="Calibri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3004EC"/>
                        </a:solidFill>
                        <a:latin typeface="Cambria Math"/>
                        <a:ea typeface="Calibri"/>
                        <a:cs typeface="Times New Roman"/>
                      </a:rPr>
                      <m:t>𝑏</m:t>
                    </m:r>
                  </m:oMath>
                </a14:m>
                <a:r>
                  <a:rPr lang="en-US" sz="2800">
                    <a:solidFill>
                      <a:srgbClr val="3004EC"/>
                    </a:solidFill>
                    <a:latin typeface="Times New Roman"/>
                    <a:ea typeface="Calibri"/>
                    <a:cs typeface="Times New Roman"/>
                  </a:rPr>
                  <a:t> vuông góc với nhau là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3004EC"/>
                        </a:solidFill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>
                      <a:rPr lang="en-US" sz="2800" i="1">
                        <a:solidFill>
                          <a:srgbClr val="3004EC"/>
                        </a:solidFill>
                        <a:latin typeface="Cambria Math"/>
                        <a:ea typeface="Calibri"/>
                        <a:cs typeface="Times New Roman"/>
                      </a:rPr>
                      <m:t>⊥</m:t>
                    </m:r>
                    <m:r>
                      <a:rPr lang="en-US" sz="2800" i="1">
                        <a:solidFill>
                          <a:srgbClr val="3004EC"/>
                        </a:solidFill>
                        <a:latin typeface="Cambria Math"/>
                        <a:ea typeface="Calibri"/>
                        <a:cs typeface="Times New Roman"/>
                      </a:rPr>
                      <m:t>𝑏</m:t>
                    </m:r>
                  </m:oMath>
                </a14:m>
                <a:r>
                  <a:rPr lang="en-US" sz="2800">
                    <a:solidFill>
                      <a:srgbClr val="3004EC"/>
                    </a:solidFill>
                    <a:latin typeface="Times New Roman"/>
                    <a:ea typeface="Calibri"/>
                    <a:cs typeface="Times New Roman"/>
                  </a:rPr>
                  <a:t>.</a:t>
                </a:r>
                <a:endParaRPr lang="en-US" sz="2800">
                  <a:solidFill>
                    <a:prstClr val="black"/>
                  </a:solidFill>
                  <a:ea typeface="Calibri"/>
                  <a:cs typeface="Times New Roman"/>
                </a:endParaRPr>
              </a:p>
              <a:p>
                <a:pPr marL="629920" defTabSz="9144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b="1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2. Nhận xét</a:t>
                </a:r>
                <a:endParaRPr lang="en-US" sz="2800">
                  <a:solidFill>
                    <a:prstClr val="black"/>
                  </a:solidFill>
                  <a:ea typeface="Calibri"/>
                  <a:cs typeface="Times New Roman"/>
                </a:endParaRPr>
              </a:p>
              <a:p>
                <a:pPr marL="629920" defTabSz="9144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b="1">
                    <a:solidFill>
                      <a:srgbClr val="3004EC"/>
                    </a:solidFill>
                    <a:latin typeface="Times New Roman"/>
                    <a:ea typeface="Calibri"/>
                    <a:cs typeface="Times New Roman"/>
                  </a:rPr>
                  <a:t>a)</a:t>
                </a:r>
                <a:r>
                  <a:rPr lang="en-US" sz="2800">
                    <a:solidFill>
                      <a:srgbClr val="3004EC"/>
                    </a:solidFill>
                    <a:latin typeface="Times New Roman"/>
                    <a:ea typeface="Calibri"/>
                    <a:cs typeface="Times New Roman"/>
                  </a:rPr>
                  <a:t> Nếu hai đường thẳng a, b lần lượt có các vectơ chỉ phương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3004E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3004E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𝑢</m:t>
                        </m:r>
                      </m:e>
                    </m:acc>
                    <m:r>
                      <a:rPr lang="en-US" sz="2800" i="1">
                        <a:solidFill>
                          <a:srgbClr val="3004EC"/>
                        </a:solidFill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3004E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3004E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3004EC"/>
                    </a:solidFill>
                    <a:latin typeface="Times New Roman"/>
                    <a:ea typeface="Calibri"/>
                    <a:cs typeface="Times New Roman"/>
                  </a:rPr>
                  <a:t> thì</a:t>
                </a:r>
                <a:r>
                  <a:rPr lang="en-US" sz="2800" b="1">
                    <a:solidFill>
                      <a:srgbClr val="3004EC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3004EC"/>
                        </a:solidFill>
                        <a:latin typeface="Cambria Math"/>
                        <a:ea typeface="Calibri"/>
                        <a:cs typeface="Times New Roman"/>
                      </a:rPr>
                      <m:t>𝒂</m:t>
                    </m:r>
                    <m:r>
                      <a:rPr lang="en-US" sz="2800" b="1" i="1">
                        <a:solidFill>
                          <a:srgbClr val="3004EC"/>
                        </a:solidFill>
                        <a:latin typeface="Cambria Math"/>
                        <a:ea typeface="Calibri"/>
                        <a:cs typeface="Times New Roman"/>
                      </a:rPr>
                      <m:t>⊥</m:t>
                    </m:r>
                    <m:r>
                      <a:rPr lang="en-US" sz="2800" b="1" i="1">
                        <a:solidFill>
                          <a:srgbClr val="3004EC"/>
                        </a:solidFill>
                        <a:latin typeface="Cambria Math"/>
                        <a:ea typeface="Calibri"/>
                        <a:cs typeface="Times New Roman"/>
                      </a:rPr>
                      <m:t>𝒃</m:t>
                    </m:r>
                    <m:r>
                      <a:rPr lang="en-US" sz="2800" b="1" i="1">
                        <a:solidFill>
                          <a:srgbClr val="3004EC"/>
                        </a:solidFill>
                        <a:latin typeface="Cambria Math"/>
                        <a:ea typeface="Calibri"/>
                        <a:cs typeface="Times New Roman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2800" b="1" i="1">
                            <a:solidFill>
                              <a:srgbClr val="3004E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3004E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𝒖</m:t>
                        </m:r>
                      </m:e>
                    </m:acc>
                    <m:r>
                      <a:rPr lang="en-US" sz="2800" b="1" i="1">
                        <a:solidFill>
                          <a:srgbClr val="3004E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800" b="1" i="1">
                            <a:solidFill>
                              <a:srgbClr val="3004E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3004E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𝒗</m:t>
                        </m:r>
                      </m:e>
                    </m:acc>
                    <m:r>
                      <a:rPr lang="en-US" sz="2800" b="1" i="1">
                        <a:solidFill>
                          <a:srgbClr val="3004E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800" b="1" i="1">
                        <a:solidFill>
                          <a:srgbClr val="3004E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en-US" sz="2800">
                    <a:solidFill>
                      <a:srgbClr val="3004EC"/>
                    </a:solidFill>
                    <a:latin typeface="Times New Roman"/>
                    <a:ea typeface="Calibri"/>
                    <a:cs typeface="Times New Roman"/>
                  </a:rPr>
                  <a:t>.</a:t>
                </a:r>
                <a:endParaRPr lang="en-US" sz="2800">
                  <a:solidFill>
                    <a:prstClr val="black"/>
                  </a:solidFill>
                  <a:ea typeface="Calibri"/>
                  <a:cs typeface="Times New Roman"/>
                </a:endParaRPr>
              </a:p>
              <a:p>
                <a:pPr marL="629920" defTabSz="9144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b="1">
                    <a:solidFill>
                      <a:srgbClr val="3004EC"/>
                    </a:solidFill>
                    <a:latin typeface="Times New Roman"/>
                    <a:ea typeface="Calibri"/>
                    <a:cs typeface="Times New Roman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b="1" i="1">
                            <a:solidFill>
                              <a:srgbClr val="3004E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1" i="1">
                                <a:solidFill>
                                  <a:srgbClr val="3004E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2800" b="1" i="1">
                                <a:solidFill>
                                  <a:srgbClr val="3004E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800" b="1" i="1">
                                <a:solidFill>
                                  <a:srgbClr val="3004E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𝒂</m:t>
                            </m:r>
                            <m:r>
                              <a:rPr lang="en-US" sz="2800" b="1" i="1">
                                <a:solidFill>
                                  <a:srgbClr val="3004E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//</m:t>
                            </m:r>
                            <m:r>
                              <a:rPr lang="en-US" sz="2800" b="1" i="1">
                                <a:solidFill>
                                  <a:srgbClr val="3004E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𝒃</m:t>
                            </m:r>
                          </m:e>
                          <m:e>
                            <m:r>
                              <a:rPr lang="en-US" sz="2800" b="1" i="1">
                                <a:solidFill>
                                  <a:srgbClr val="3004E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800" b="1" i="1">
                                <a:solidFill>
                                  <a:srgbClr val="3004E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𝒄</m:t>
                            </m:r>
                            <m:r>
                              <a:rPr lang="en-US" sz="2800" b="1" i="1">
                                <a:solidFill>
                                  <a:srgbClr val="3004E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⊥</m:t>
                            </m:r>
                            <m:r>
                              <a:rPr lang="en-US" sz="2800" b="1" i="1">
                                <a:solidFill>
                                  <a:srgbClr val="3004E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𝒂</m:t>
                            </m:r>
                          </m:e>
                        </m:eqArr>
                      </m:e>
                    </m:d>
                    <m:r>
                      <a:rPr lang="en-US" sz="2800" b="1" i="1">
                        <a:solidFill>
                          <a:srgbClr val="3004EC"/>
                        </a:solidFill>
                        <a:latin typeface="Cambria Math"/>
                        <a:ea typeface="Calibri"/>
                        <a:cs typeface="Times New Roman"/>
                      </a:rPr>
                      <m:t>⇒</m:t>
                    </m:r>
                    <m:r>
                      <a:rPr lang="en-US" sz="2800" b="1" i="1">
                        <a:solidFill>
                          <a:srgbClr val="3004EC"/>
                        </a:solidFill>
                        <a:latin typeface="Cambria Math"/>
                        <a:ea typeface="Calibri"/>
                        <a:cs typeface="Times New Roman"/>
                      </a:rPr>
                      <m:t>𝒄</m:t>
                    </m:r>
                    <m:r>
                      <a:rPr lang="en-US" sz="2800" b="1" i="1">
                        <a:solidFill>
                          <a:srgbClr val="3004EC"/>
                        </a:solidFill>
                        <a:latin typeface="Cambria Math"/>
                        <a:ea typeface="Calibri"/>
                        <a:cs typeface="Times New Roman"/>
                      </a:rPr>
                      <m:t>⊥</m:t>
                    </m:r>
                    <m:r>
                      <a:rPr lang="en-US" sz="2800" b="1" i="1">
                        <a:solidFill>
                          <a:srgbClr val="3004EC"/>
                        </a:solidFill>
                        <a:latin typeface="Cambria Math"/>
                        <a:ea typeface="Calibri"/>
                        <a:cs typeface="Times New Roman"/>
                      </a:rPr>
                      <m:t>𝒃</m:t>
                    </m:r>
                  </m:oMath>
                </a14:m>
                <a:r>
                  <a:rPr lang="en-US" sz="2800">
                    <a:solidFill>
                      <a:srgbClr val="3004EC"/>
                    </a:solidFill>
                    <a:latin typeface="Times New Roman"/>
                    <a:ea typeface="Calibri"/>
                    <a:cs typeface="Times New Roman"/>
                  </a:rPr>
                  <a:t>.</a:t>
                </a:r>
                <a:endParaRPr lang="en-US" sz="2800">
                  <a:solidFill>
                    <a:prstClr val="black"/>
                  </a:solidFill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72" y="941596"/>
                <a:ext cx="11782567" cy="5662512"/>
              </a:xfrm>
              <a:prstGeom prst="rect">
                <a:avLst/>
              </a:prstGeom>
              <a:blipFill rotWithShape="1">
                <a:blip r:embed="rId3"/>
                <a:stretch>
                  <a:fillRect t="-646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Isosceles Triangle 5">
            <a:hlinkClick r:id="rId4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hlinkClick r:id="rId5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5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" y="112885"/>
            <a:ext cx="975576" cy="615547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914354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7792" y="112885"/>
                <a:ext cx="7988587" cy="1004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𝑆𝐼</m:t>
                        </m:r>
                      </m:num>
                      <m:den>
                        <m:r>
                          <a:rPr lang="vi-VN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𝑆𝑂</m:t>
                        </m:r>
                      </m:den>
                    </m:f>
                    <m:r>
                      <a:rPr lang="vi-VN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num>
                      <m:den>
                        <m:r>
                          <a:rPr lang="vi-VN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</m:den>
                    </m:f>
                    <m:r>
                      <a:rPr lang="vi-VN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r>
                      <a:rPr lang="vi-VN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𝑁𝑃</m:t>
                    </m:r>
                    <m:r>
                      <a:rPr lang="vi-VN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num>
                      <m:den>
                        <m:r>
                          <a:rPr lang="vi-VN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</m:den>
                    </m:f>
                    <m:r>
                      <a:rPr lang="vi-VN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𝐵𝐷</m:t>
                    </m:r>
                    <m:r>
                      <a:rPr lang="vi-VN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  <m:r>
                          <a:rPr lang="vi-VN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vi-VN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200">
                    <a:effectLst/>
                    <a:latin typeface="+mj-lt"/>
                    <a:ea typeface="Times New Roman"/>
                    <a:cs typeface="Times New Roman"/>
                  </a:rPr>
                  <a:t>.</a:t>
                </a:r>
                <a:endParaRPr lang="en-US" sz="3200">
                  <a:latin typeface="+mj-lt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92" y="112885"/>
                <a:ext cx="7988587" cy="1004827"/>
              </a:xfrm>
              <a:prstGeom prst="rect">
                <a:avLst/>
              </a:prstGeom>
              <a:blipFill rotWithShape="1">
                <a:blip r:embed="rId2"/>
                <a:stretch>
                  <a:fillRect b="-4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3035" y="1274823"/>
                <a:ext cx="9680910" cy="100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sSub>
                      <m:sSubPr>
                        <m:ctrlP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vi-VN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vi-VN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𝐴𝑁𝑀𝑃</m:t>
                        </m:r>
                      </m:sub>
                    </m:sSub>
                    <m:r>
                      <a:rPr lang="vi-VN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r>
                      <a:rPr lang="vi-VN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𝑁𝑃</m:t>
                    </m:r>
                    <m:r>
                      <a:rPr lang="vi-VN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vi-VN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𝐴𝑀</m:t>
                    </m:r>
                    <m:r>
                      <a:rPr lang="vi-VN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r>
                      <a:rPr lang="vi-VN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  <m:r>
                          <a:rPr lang="vi-VN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vi-VN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</m:den>
                    </m:f>
                    <m:r>
                      <a:rPr lang="vi-VN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13</m:t>
                            </m:r>
                          </m:e>
                        </m:rad>
                      </m:num>
                      <m:den>
                        <m:r>
                          <a:rPr lang="vi-VN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vi-VN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26</m:t>
                            </m:r>
                          </m:e>
                        </m:rad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vi-VN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vi-VN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15</m:t>
                        </m:r>
                      </m:den>
                    </m:f>
                  </m:oMath>
                </a14:m>
                <a:r>
                  <a:rPr lang="vi-VN" sz="3200">
                    <a:effectLst/>
                    <a:latin typeface="+mj-lt"/>
                    <a:ea typeface="Times New Roman"/>
                    <a:cs typeface="Times New Roman"/>
                  </a:rPr>
                  <a:t>.</a:t>
                </a:r>
                <a:endParaRPr lang="en-US" sz="3200">
                  <a:latin typeface="+mj-lt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35" y="1274823"/>
                <a:ext cx="9680910" cy="1004699"/>
              </a:xfrm>
              <a:prstGeom prst="rect">
                <a:avLst/>
              </a:prstGeom>
              <a:blipFill rotWithShape="1">
                <a:blip r:embed="rId3"/>
                <a:stretch>
                  <a:fillRect b="-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169061" y="2677925"/>
            <a:ext cx="2838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 C</a:t>
            </a:r>
            <a:endParaRPr lang="en-US" sz="3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Isosceles Triangle 5">
            <a:hlinkClick r:id="rId4" action="ppaction://hlinksldjump"/>
          </p:cNvPr>
          <p:cNvSpPr/>
          <p:nvPr/>
        </p:nvSpPr>
        <p:spPr>
          <a:xfrm rot="16200000">
            <a:off x="10795909" y="596217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hlinkClick r:id="rId5" action="ppaction://hlinksldjump"/>
          </p:cNvPr>
          <p:cNvSpPr/>
          <p:nvPr/>
        </p:nvSpPr>
        <p:spPr>
          <a:xfrm rot="5400000">
            <a:off x="11292861" y="596880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6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45661" y="146679"/>
                <a:ext cx="11624613" cy="2149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nl-NL" sz="2800" b="1" spc="-40">
                    <a:solidFill>
                      <a:srgbClr val="FF0000"/>
                    </a:solidFill>
                    <a:latin typeface="Times New Roman"/>
                    <a:ea typeface="Arial"/>
                  </a:rPr>
                  <a:t>Câu </a:t>
                </a:r>
                <a:r>
                  <a:rPr lang="nl-NL" sz="2800" b="1" spc="-40">
                    <a:solidFill>
                      <a:srgbClr val="FF0000"/>
                    </a:solidFill>
                    <a:latin typeface="Times New Roman"/>
                    <a:ea typeface="Arial"/>
                  </a:rPr>
                  <a:t>5: </a:t>
                </a:r>
                <a:r>
                  <a:rPr lang="nl-NL" sz="2800">
                    <a:effectLst/>
                    <a:latin typeface="Times New Roman"/>
                    <a:ea typeface="Times New Roman"/>
                    <a:cs typeface="Times New Roman"/>
                  </a:rPr>
                  <a:t>Cho hình lăng trụ đứng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𝐴𝐵𝐶𝐷</m:t>
                    </m:r>
                    <m:r>
                      <a:rPr lang="nl-NL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 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𝐸𝐹𝐺𝐻</m:t>
                    </m:r>
                  </m:oMath>
                </a14:m>
                <a:r>
                  <a:rPr lang="nl-NL" sz="2800">
                    <a:effectLst/>
                    <a:latin typeface="Times New Roman"/>
                    <a:ea typeface="Times New Roman"/>
                    <a:cs typeface="Times New Roman"/>
                  </a:rPr>
                  <a:t>, đáy là hình thang cân có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</m:t>
                    </m:r>
                    <m:r>
                      <m:rPr>
                        <m:nor/>
                      </m:rPr>
                      <a:rPr lang="nl-NL" sz="2800">
                        <a:effectLst/>
                        <a:latin typeface="Times New Roman"/>
                        <a:ea typeface="Times New Roman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nl-NL" sz="2800">
                        <a:effectLst/>
                        <a:latin typeface="Times New Roman"/>
                        <a:ea typeface="Times New Roman"/>
                        <a:cs typeface="Times New Roman"/>
                      </a:rPr>
                      <m:t>// </m:t>
                    </m:r>
                    <m:r>
                      <m:rPr>
                        <m:nor/>
                      </m:rPr>
                      <a:rPr lang="nl-NL" sz="2800">
                        <a:effectLst/>
                        <a:latin typeface="Times New Roman"/>
                        <a:ea typeface="Times New Roman"/>
                        <a:cs typeface="Times New Roman"/>
                      </a:rPr>
                      <m:t>CD</m:t>
                    </m:r>
                  </m:oMath>
                </a14:m>
                <a:r>
                  <a:rPr lang="nl-NL" sz="2800">
                    <a:effectLst/>
                    <a:latin typeface="Times New Roman"/>
                    <a:ea typeface="Times New Roman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𝐶𝐷</m:t>
                    </m:r>
                    <m:r>
                      <a:rPr lang="nl-NL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nl-NL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nl-NL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</m:t>
                    </m:r>
                    <m:r>
                      <a:rPr lang="nl-NL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nl-NL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nl-NL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𝐴𝐷</m:t>
                    </m:r>
                    <m:r>
                      <a:rPr lang="nl-NL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</m:oMath>
                </a14:m>
                <a:r>
                  <a:rPr lang="nl-NL" sz="2800">
                    <a:effectLst/>
                    <a:latin typeface="Times New Roman"/>
                    <a:ea typeface="Times New Roman"/>
                    <a:cs typeface="Times New Roman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𝐼</m:t>
                    </m:r>
                    <m:r>
                      <a:rPr lang="nl-NL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 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𝐽</m:t>
                    </m:r>
                    <m:r>
                      <a:rPr lang="nl-NL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 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𝐾</m:t>
                    </m:r>
                  </m:oMath>
                </a14:m>
                <a:r>
                  <a:rPr lang="nl-NL" sz="2800">
                    <a:effectLst/>
                    <a:latin typeface="Times New Roman"/>
                    <a:ea typeface="Times New Roman"/>
                    <a:cs typeface="Times New Roman"/>
                  </a:rPr>
                  <a:t> lần lượt là trung điểm của các cạnh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𝐶𝐷</m:t>
                    </m:r>
                    <m:r>
                      <a:rPr lang="nl-NL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 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𝐸𝐹</m:t>
                    </m:r>
                    <m:r>
                      <a:rPr lang="nl-NL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 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𝐺𝐻</m:t>
                    </m:r>
                  </m:oMath>
                </a14:m>
                <a:r>
                  <a:rPr lang="nl-NL" sz="2800">
                    <a:effectLst/>
                    <a:latin typeface="Times New Roman"/>
                    <a:ea typeface="Times New Roman"/>
                    <a:cs typeface="Times New Roman"/>
                  </a:rPr>
                  <a:t>,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nl-NL" sz="2800">
                            <a:effectLst/>
                            <a:latin typeface="Times New Roman"/>
                            <a:ea typeface="Times New Roman"/>
                            <a:cs typeface="Times New Roman"/>
                          </a:rPr>
                          <m:t>IJ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𝐾</m:t>
                        </m:r>
                      </m:e>
                    </m:acc>
                    <m:r>
                      <a:rPr lang="nl-NL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nl-NL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6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nl-NL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e>
                      <m:sup>
                        <m:r>
                          <a:rPr lang="nl-NL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p>
                    </m:sSup>
                  </m:oMath>
                </a14:m>
                <a:r>
                  <a:rPr lang="nl-NL" sz="2800">
                    <a:effectLst/>
                    <a:latin typeface="Times New Roman"/>
                    <a:ea typeface="Times New Roman"/>
                    <a:cs typeface="Times New Roman"/>
                  </a:rPr>
                  <a:t>. </a:t>
                </a:r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Tính diện tích hình thang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𝐶𝐷𝐸𝐹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80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algn="just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 smtClean="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     A</a:t>
                </a:r>
                <a:r>
                  <a:rPr lang="en-US" sz="2800" b="1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4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b="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en-US" sz="2800" b="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smtClean="0">
                    <a:effectLst/>
                    <a:latin typeface="Times New Roman"/>
                    <a:ea typeface="Times New Roman"/>
                    <a:cs typeface="Times New Roman"/>
                  </a:rPr>
                  <a:t>          </a:t>
                </a:r>
                <a:r>
                  <a:rPr lang="en-US" sz="2800" b="1" smtClean="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B</a:t>
                </a:r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2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b="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en-US" sz="2800" b="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smtClean="0">
                    <a:effectLst/>
                    <a:latin typeface="Times New Roman"/>
                    <a:ea typeface="Times New Roman"/>
                    <a:cs typeface="Times New Roman"/>
                  </a:rPr>
                  <a:t>                 </a:t>
                </a:r>
                <a:r>
                  <a:rPr lang="en-US" sz="2800" b="1" smtClean="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C</a:t>
                </a:r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2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b="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en-US" sz="2800" b="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2800" b="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smtClean="0">
                    <a:effectLst/>
                    <a:latin typeface="Times New Roman"/>
                    <a:ea typeface="Times New Roman"/>
                    <a:cs typeface="Times New Roman"/>
                  </a:rPr>
                  <a:t>                       </a:t>
                </a:r>
                <a:r>
                  <a:rPr lang="en-US" sz="2800" b="1" smtClean="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D</a:t>
                </a:r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2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b="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en-US" sz="2800" b="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2800" b="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6</m:t>
                        </m:r>
                      </m:e>
                    </m:rad>
                  </m:oMath>
                </a14:m>
                <a:endParaRPr lang="en-US" sz="28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61" y="146679"/>
                <a:ext cx="11624613" cy="2149756"/>
              </a:xfrm>
              <a:prstGeom prst="rect">
                <a:avLst/>
              </a:prstGeom>
              <a:blipFill rotWithShape="1">
                <a:blip r:embed="rId2"/>
                <a:stretch>
                  <a:fillRect l="-1049" t="-2833" r="-1101" b="-7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696621"/>
              </p:ext>
            </p:extLst>
          </p:nvPr>
        </p:nvGraphicFramePr>
        <p:xfrm>
          <a:off x="4" y="2524837"/>
          <a:ext cx="12192000" cy="5556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/>
              </a:tblGrid>
              <a:tr h="5556279">
                <a:tc>
                  <a:txBody>
                    <a:bodyPr/>
                    <a:lstStyle/>
                    <a:p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" y="2569482"/>
            <a:ext cx="975576" cy="615547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914354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760398" y="1815875"/>
            <a:ext cx="430364" cy="48056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4" tIns="60952" rIns="121904" bIns="60952" rtlCol="0" anchor="ctr"/>
          <a:lstStyle/>
          <a:p>
            <a:pPr algn="ctr"/>
            <a:endParaRPr lang="vi-VN" sz="320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614" y="2800469"/>
            <a:ext cx="2606675" cy="286448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41081" y="2626087"/>
                <a:ext cx="81892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>
                    <a:latin typeface="Times New Roman"/>
                    <a:ea typeface="Times New Roman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𝐶𝐷𝐸𝐹</m:t>
                    </m:r>
                  </m:oMath>
                </a14:m>
                <a:r>
                  <a:rPr lang="fr-FR" sz="2800">
                    <a:effectLst/>
                    <a:latin typeface="Times New Roman"/>
                    <a:ea typeface="Times New Roman"/>
                  </a:rPr>
                  <a:t> cũng là hình thang cân nên</a:t>
                </a:r>
                <a14:m>
                  <m:oMath xmlns:m="http://schemas.openxmlformats.org/officeDocument/2006/math"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𝐼𝐽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𝐸𝐹</m:t>
                    </m:r>
                  </m:oMath>
                </a14:m>
                <a:r>
                  <a:rPr lang="fr-FR" sz="2800">
                    <a:effectLst/>
                    <a:latin typeface="Times New Roman"/>
                    <a:ea typeface="Times New Roman"/>
                  </a:rPr>
                  <a:t>.</a:t>
                </a:r>
                <a:endParaRPr lang="en-US" sz="280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81" y="2626087"/>
                <a:ext cx="8189272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488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506" y="3147120"/>
                <a:ext cx="8495348" cy="965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2800">
                    <a:latin typeface="Times New Roman"/>
                    <a:ea typeface="Times New Roman"/>
                    <a:cs typeface="Times New Roman"/>
                  </a:rPr>
                  <a:t>Ta lại có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𝐾𝐽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𝐸𝐹</m:t>
                    </m:r>
                  </m:oMath>
                </a14:m>
                <a:r>
                  <a:rPr lang="fr-FR" sz="2800">
                    <a:effectLst/>
                    <a:latin typeface="Times New Roman"/>
                    <a:ea typeface="Times New Roman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𝐸𝐹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𝐶𝐷𝐸𝐹</m:t>
                        </m:r>
                      </m:e>
                    </m:d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∩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𝐸𝐹𝐺𝐻</m:t>
                        </m:r>
                      </m:e>
                    </m:d>
                  </m:oMath>
                </a14:m>
                <a:r>
                  <a:rPr lang="fr-FR" sz="2800">
                    <a:effectLst/>
                    <a:latin typeface="Times New Roman"/>
                    <a:ea typeface="Times New Roman"/>
                    <a:cs typeface="Times New Roman"/>
                  </a:rPr>
                  <a:t> nên góc giữa hai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𝑚𝑝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𝐶𝐷𝐸𝐹</m:t>
                        </m:r>
                      </m:e>
                    </m:d>
                  </m:oMath>
                </a14:m>
                <a:r>
                  <a:rPr lang="fr-FR" sz="2800">
                    <a:effectLst/>
                    <a:latin typeface="Times New Roman"/>
                    <a:ea typeface="Times New Roman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𝑚𝑝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𝐸𝐹𝐺𝐻</m:t>
                        </m:r>
                      </m:e>
                    </m:d>
                  </m:oMath>
                </a14:m>
                <a:r>
                  <a:rPr lang="fr-FR" sz="2800">
                    <a:effectLst/>
                    <a:latin typeface="Times New Roman"/>
                    <a:ea typeface="Times New Roman"/>
                    <a:cs typeface="Times New Roman"/>
                  </a:rPr>
                  <a:t>là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800">
                            <a:effectLst/>
                            <a:latin typeface="Times New Roman"/>
                            <a:ea typeface="Times New Roman"/>
                            <a:cs typeface="Times New Roman"/>
                          </a:rPr>
                          <m:t>IJ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𝐾</m:t>
                        </m:r>
                      </m:e>
                    </m:acc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6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fr-FR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e>
                      <m:sup>
                        <m:r>
                          <a:rPr lang="fr-FR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p>
                    </m:sSup>
                  </m:oMath>
                </a14:m>
                <a:r>
                  <a:rPr lang="fr-FR" sz="280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8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6" y="3147120"/>
                <a:ext cx="8495348" cy="965329"/>
              </a:xfrm>
              <a:prstGeom prst="rect">
                <a:avLst/>
              </a:prstGeom>
              <a:blipFill rotWithShape="1">
                <a:blip r:embed="rId5"/>
                <a:stretch>
                  <a:fillRect l="-1508" t="-6289" b="-16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5042" y="4085153"/>
                <a:ext cx="7948822" cy="2043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2800">
                    <a:latin typeface="Times New Roman"/>
                    <a:ea typeface="Times New Roman"/>
                    <a:cs typeface="Times New Roman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𝐴𝐵𝐶𝐷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 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𝐸𝐹𝐺𝐻</m:t>
                    </m:r>
                  </m:oMath>
                </a14:m>
                <a:r>
                  <a:rPr lang="fr-FR" sz="2800" smtClean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fr-FR" sz="2800">
                    <a:effectLst/>
                    <a:latin typeface="Times New Roman"/>
                    <a:ea typeface="Times New Roman"/>
                    <a:cs typeface="Times New Roman"/>
                  </a:rPr>
                  <a:t>là hình lăng trụ đứng nên các cạnh bên vuông góc với đáy. Ta có hình thang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𝐸𝐹𝐺𝐻</m:t>
                    </m:r>
                  </m:oMath>
                </a14:m>
                <a:r>
                  <a:rPr lang="fr-FR" sz="2800">
                    <a:effectLst/>
                    <a:latin typeface="Times New Roman"/>
                    <a:ea typeface="Times New Roman"/>
                    <a:cs typeface="Times New Roman"/>
                  </a:rPr>
                  <a:t> là hình chiếu vuông góc của hình thang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𝐸𝐹𝐶𝐷</m:t>
                    </m:r>
                  </m:oMath>
                </a14:m>
                <a:r>
                  <a:rPr lang="fr-FR" sz="2800">
                    <a:effectLst/>
                    <a:latin typeface="Times New Roman"/>
                    <a:ea typeface="Times New Roman"/>
                    <a:cs typeface="Times New Roman"/>
                  </a:rPr>
                  <a:t> lên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𝑚𝑝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𝐸𝐹𝐺𝐻</m:t>
                        </m:r>
                      </m:e>
                    </m:d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r>
                  <a:rPr lang="fr-FR" sz="2800">
                    <a:effectLst/>
                    <a:latin typeface="Times New Roman"/>
                    <a:ea typeface="Times New Roman"/>
                    <a:cs typeface="Times New Roman"/>
                  </a:rPr>
                  <a:t> Do đó: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𝐸𝐹𝐶𝐷</m:t>
                        </m:r>
                      </m:sub>
                    </m:sSub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𝐸𝐹𝐺𝐻</m:t>
                            </m:r>
                          </m:sub>
                        </m:sSub>
                      </m:num>
                      <m:den>
                        <m:func>
                          <m:func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𝑐𝑜𝑠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𝐼𝐽𝐾</m:t>
                                </m:r>
                              </m:e>
                            </m:acc>
                          </m:e>
                        </m:func>
                      </m:den>
                    </m:f>
                  </m:oMath>
                </a14:m>
                <a:endParaRPr lang="en-US" sz="28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2" y="4085153"/>
                <a:ext cx="7948822" cy="2043573"/>
              </a:xfrm>
              <a:prstGeom prst="rect">
                <a:avLst/>
              </a:prstGeom>
              <a:blipFill rotWithShape="1">
                <a:blip r:embed="rId6"/>
                <a:stretch>
                  <a:fillRect l="-1534" t="-2985" b="-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Isosceles Triangle 9">
            <a:hlinkClick r:id="rId7" action="ppaction://hlinksldjump"/>
          </p:cNvPr>
          <p:cNvSpPr/>
          <p:nvPr/>
        </p:nvSpPr>
        <p:spPr>
          <a:xfrm rot="16200000">
            <a:off x="10795909" y="596217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hlinkClick r:id="rId8" action="ppaction://hlinksldjump"/>
          </p:cNvPr>
          <p:cNvSpPr/>
          <p:nvPr/>
        </p:nvSpPr>
        <p:spPr>
          <a:xfrm rot="5400000">
            <a:off x="11292861" y="596880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6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 animBg="1"/>
      <p:bldP spid="3" grpId="0"/>
      <p:bldP spid="7" grpId="0"/>
      <p:bldP spid="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980225"/>
              </p:ext>
            </p:extLst>
          </p:nvPr>
        </p:nvGraphicFramePr>
        <p:xfrm>
          <a:off x="4" y="2524837"/>
          <a:ext cx="12192000" cy="5556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/>
              </a:tblGrid>
              <a:tr h="5556279">
                <a:tc>
                  <a:txBody>
                    <a:bodyPr/>
                    <a:lstStyle/>
                    <a:p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" y="2569482"/>
            <a:ext cx="975576" cy="615547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914354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760398" y="1792515"/>
            <a:ext cx="430364" cy="48056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4" tIns="60952" rIns="121904" bIns="60952" rtlCol="0" anchor="ctr"/>
          <a:lstStyle/>
          <a:p>
            <a:pPr algn="ctr"/>
            <a:endParaRPr lang="vi-VN" sz="3200">
              <a:ln w="3810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45661" y="146679"/>
                <a:ext cx="11624613" cy="2149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nl-NL" sz="2800" b="1" spc="-40">
                    <a:solidFill>
                      <a:srgbClr val="FF0000"/>
                    </a:solidFill>
                    <a:latin typeface="Times New Roman"/>
                    <a:ea typeface="Arial"/>
                  </a:rPr>
                  <a:t>Câu 5: </a:t>
                </a:r>
                <a:r>
                  <a:rPr lang="nl-NL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Cho hình lăng trụ đứng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𝐴𝐵𝐶𝐷</m:t>
                    </m:r>
                    <m:r>
                      <a:rPr lang="nl-NL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.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𝐸𝐹𝐺𝐻</m:t>
                    </m:r>
                  </m:oMath>
                </a14:m>
                <a:r>
                  <a:rPr lang="nl-NL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, đáy là hình thang cân có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𝐴𝐵</m:t>
                    </m:r>
                    <m:r>
                      <m:rPr>
                        <m:nor/>
                      </m:rPr>
                      <a:rPr lang="nl-NL" sz="28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nl-NL" sz="28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// </m:t>
                    </m:r>
                    <m:r>
                      <m:rPr>
                        <m:nor/>
                      </m:rPr>
                      <a:rPr lang="nl-NL" sz="28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CD</m:t>
                    </m:r>
                  </m:oMath>
                </a14:m>
                <a:r>
                  <a:rPr lang="nl-NL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𝐶𝐷</m:t>
                    </m:r>
                    <m:r>
                      <a:rPr lang="nl-NL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nl-NL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𝐴𝐵</m:t>
                    </m:r>
                    <m:r>
                      <a:rPr lang="nl-NL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nl-NL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𝐴𝐷</m:t>
                    </m:r>
                    <m:r>
                      <a:rPr lang="nl-NL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</m:oMath>
                </a14:m>
                <a:r>
                  <a:rPr lang="nl-NL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𝐼</m:t>
                    </m:r>
                    <m:r>
                      <a:rPr lang="nl-NL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,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𝐽</m:t>
                    </m:r>
                    <m:r>
                      <a:rPr lang="nl-NL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,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𝐾</m:t>
                    </m:r>
                  </m:oMath>
                </a14:m>
                <a:r>
                  <a:rPr lang="nl-NL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lần lượt là trung điểm của các cạnh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𝐶𝐷</m:t>
                    </m:r>
                    <m:r>
                      <a:rPr lang="nl-NL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,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𝐸𝐹</m:t>
                    </m:r>
                    <m:r>
                      <a:rPr lang="nl-NL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,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𝐺𝐻</m:t>
                    </m:r>
                  </m:oMath>
                </a14:m>
                <a:r>
                  <a:rPr lang="nl-NL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,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nl-NL" sz="2800">
                            <a:solidFill>
                              <a:prstClr val="black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m:t>IJ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𝐾</m:t>
                        </m:r>
                      </m:e>
                    </m:acc>
                    <m:r>
                      <a:rPr lang="nl-NL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nl-NL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6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nl-NL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e>
                      <m:sup>
                        <m:r>
                          <a:rPr lang="nl-NL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p>
                    </m:sSup>
                  </m:oMath>
                </a14:m>
                <a:r>
                  <a:rPr lang="nl-NL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. </a:t>
                </a:r>
                <a:r>
                  <a:rPr lang="en-US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Tính diện tích hình thang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𝐶𝐷𝐸𝐹</m:t>
                    </m:r>
                  </m:oMath>
                </a14:m>
                <a:r>
                  <a:rPr lang="en-US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80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pPr algn="just">
                  <a:spcBef>
                    <a:spcPts val="600"/>
                  </a:spcBef>
                </a:pPr>
                <a:r>
                  <a:rPr lang="en-US" sz="2800" b="1" smtClean="0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rPr>
                  <a:t>      A</a:t>
                </a:r>
                <a:r>
                  <a:rPr lang="en-US" sz="2800" b="1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rPr>
                  <a:t>.</a:t>
                </a:r>
                <a:r>
                  <a:rPr lang="en-US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4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smtClean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         </a:t>
                </a:r>
                <a:r>
                  <a:rPr lang="en-US" sz="2800" b="1" smtClean="0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rPr>
                  <a:t>B</a:t>
                </a:r>
                <a:r>
                  <a:rPr lang="en-US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2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smtClean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                </a:t>
                </a:r>
                <a:r>
                  <a:rPr lang="en-US" sz="2800" b="1" smtClean="0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rPr>
                  <a:t>C</a:t>
                </a:r>
                <a:r>
                  <a:rPr lang="en-US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2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smtClean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                      </a:t>
                </a:r>
                <a:r>
                  <a:rPr lang="en-US" sz="2800" b="1" smtClean="0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rPr>
                  <a:t>D</a:t>
                </a:r>
                <a:r>
                  <a:rPr lang="en-US" sz="2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2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6</m:t>
                        </m:r>
                      </m:e>
                    </m:rad>
                  </m:oMath>
                </a14:m>
                <a:endParaRPr lang="en-US" sz="280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61" y="146679"/>
                <a:ext cx="11624613" cy="2149756"/>
              </a:xfrm>
              <a:prstGeom prst="rect">
                <a:avLst/>
              </a:prstGeom>
              <a:blipFill rotWithShape="1">
                <a:blip r:embed="rId2"/>
                <a:stretch>
                  <a:fillRect l="-1049" t="-2833" r="-1101" b="-7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614" y="2800469"/>
            <a:ext cx="2606675" cy="286448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4811" y="3034289"/>
                <a:ext cx="8878119" cy="726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>
                    <a:latin typeface="Times New Roman"/>
                    <a:ea typeface="Times New Roman"/>
                  </a:rPr>
                  <a:t>Do hình thang cân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𝐴𝐵𝐶𝐷</m:t>
                    </m:r>
                  </m:oMath>
                </a14:m>
                <a:r>
                  <a:rPr lang="fr-FR" sz="2800">
                    <a:effectLst/>
                    <a:latin typeface="Times New Roman"/>
                    <a:ea typeface="Times New Roman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𝐶𝐷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fr-FR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fr-FR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fr-FR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fr-FR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𝐴𝐷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1" y="3034289"/>
                <a:ext cx="8878119" cy="726994"/>
              </a:xfrm>
              <a:prstGeom prst="rect">
                <a:avLst/>
              </a:prstGeom>
              <a:blipFill rotWithShape="1">
                <a:blip r:embed="rId4"/>
                <a:stretch>
                  <a:fillRect l="-1373" b="-6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0125" y="3671248"/>
                <a:ext cx="50223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>
                    <a:latin typeface="Times New Roman"/>
                    <a:ea typeface="Times New Roman"/>
                  </a:rPr>
                  <a:t>suy ra chiều cao </a:t>
                </a:r>
                <a14:m>
                  <m:oMath xmlns:m="http://schemas.openxmlformats.org/officeDocument/2006/math"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h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25" y="3671248"/>
                <a:ext cx="5022375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2549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3773" y="4189858"/>
                <a:ext cx="8024882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2800">
                    <a:latin typeface="Times New Roman"/>
                    <a:ea typeface="Times New Roman"/>
                    <a:cs typeface="Times New Roman"/>
                  </a:rPr>
                  <a:t>Ta có: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𝐸𝐹𝐺𝐻</m:t>
                        </m:r>
                      </m:sub>
                    </m:sSub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fr-FR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fr-FR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𝐴𝐵</m:t>
                        </m:r>
                        <m:r>
                          <a:rPr lang="fr-FR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𝐶𝐷</m:t>
                        </m:r>
                      </m:e>
                    </m:d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h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2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fr-FR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endParaRPr lang="en-US" sz="28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73" y="4189858"/>
                <a:ext cx="8024882" cy="700705"/>
              </a:xfrm>
              <a:prstGeom prst="rect">
                <a:avLst/>
              </a:prstGeom>
              <a:blipFill rotWithShape="1">
                <a:blip r:embed="rId6"/>
                <a:stretch>
                  <a:fillRect l="-1596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9177" y="5131552"/>
                <a:ext cx="11272953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𝐸𝐹𝐺𝐻</m:t>
                        </m:r>
                      </m:sub>
                    </m:sSub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fr-FR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fr-FR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𝐴𝐵</m:t>
                        </m:r>
                        <m:r>
                          <a:rPr lang="fr-FR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𝐶𝐷</m:t>
                        </m:r>
                      </m:e>
                    </m:d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h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2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fr-FR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800" smtClean="0">
                    <a:effectLst/>
                    <a:latin typeface="Times New Roman"/>
                    <a:ea typeface="Times New Roman"/>
                  </a:rPr>
                  <a:t>    Vậy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𝐸𝐹𝐶𝐷</m:t>
                        </m:r>
                      </m:sub>
                    </m:sSub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4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fr-FR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77" y="5131552"/>
                <a:ext cx="11272953" cy="700705"/>
              </a:xfrm>
              <a:prstGeom prst="rect">
                <a:avLst/>
              </a:prstGeom>
              <a:blipFill rotWithShape="1">
                <a:blip r:embed="rId7"/>
                <a:stretch>
                  <a:fillRect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Isosceles Triangle 12">
            <a:hlinkClick r:id="rId8" action="ppaction://hlinksldjump"/>
          </p:cNvPr>
          <p:cNvSpPr/>
          <p:nvPr/>
        </p:nvSpPr>
        <p:spPr>
          <a:xfrm rot="16200000">
            <a:off x="10795909" y="596217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hlinkClick r:id="rId9" action="ppaction://hlinksldjump"/>
          </p:cNvPr>
          <p:cNvSpPr/>
          <p:nvPr/>
        </p:nvSpPr>
        <p:spPr>
          <a:xfrm rot="5400000">
            <a:off x="11292861" y="596880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0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201" y="279581"/>
            <a:ext cx="11624711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defTabSz="914400">
              <a:defRPr/>
            </a:pP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Lý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thuyết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3201" y="1201003"/>
                <a:ext cx="8913503" cy="2872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indent="180340" defTabSz="9144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2800" b="1" smtClean="0">
                    <a:solidFill>
                      <a:srgbClr val="3004EC"/>
                    </a:solidFill>
                    <a:latin typeface="Times New Roman"/>
                    <a:ea typeface="Calibri"/>
                    <a:cs typeface="Times New Roman"/>
                  </a:rPr>
                  <a:t>II. Đường thẳng vuông góc với mặt phẳng</a:t>
                </a:r>
                <a:endParaRPr lang="en-US" sz="2800">
                  <a:solidFill>
                    <a:prstClr val="black"/>
                  </a:solidFill>
                  <a:ea typeface="Calibri"/>
                  <a:cs typeface="Times New Roman"/>
                </a:endParaRPr>
              </a:p>
              <a:p>
                <a:pPr marL="342900" indent="-342900" defTabSz="914400">
                  <a:lnSpc>
                    <a:spcPct val="115000"/>
                  </a:lnSpc>
                  <a:spcAft>
                    <a:spcPts val="1000"/>
                  </a:spcAft>
                  <a:buFontTx/>
                  <a:buAutoNum type="arabicPeriod"/>
                </a:pPr>
                <a:r>
                  <a:rPr lang="en-US" sz="2800" b="1" smtClean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Định </a:t>
                </a:r>
                <a:r>
                  <a:rPr lang="en-US" sz="2800" b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nghĩa</a:t>
                </a:r>
                <a:endParaRPr lang="en-US" sz="2800" smtClean="0">
                  <a:solidFill>
                    <a:prstClr val="black"/>
                  </a:solidFill>
                  <a:ea typeface="Calibri"/>
                  <a:cs typeface="Times New Roman"/>
                </a:endParaRPr>
              </a:p>
              <a:p>
                <a:pPr defTabSz="9144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       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𝑑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  <m:t>𝑃</m:t>
                        </m:r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⇔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𝑑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⊥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𝑎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;∀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𝑎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⊂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 i="1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 </a:t>
                </a:r>
                <a:endParaRPr lang="en-US" sz="280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  <a:p>
                <a:pPr defTabSz="9144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i="1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* Nhận xét: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𝑑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</a:rPr>
                                  <m:t>𝑃</m:t>
                                </m:r>
                              </m:e>
                            </m:d>
                          </m:e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𝑎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</a:rPr>
                                  <m:t>𝑃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⇒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𝑑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⊥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𝑎</m:t>
                    </m:r>
                  </m:oMath>
                </a14:m>
                <a:endParaRPr lang="en-US" sz="280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1" y="1201003"/>
                <a:ext cx="8913503" cy="2872774"/>
              </a:xfrm>
              <a:prstGeom prst="rect">
                <a:avLst/>
              </a:prstGeom>
              <a:blipFill rotWithShape="1">
                <a:blip r:embed="rId3"/>
                <a:stretch>
                  <a:fillRect l="-1367" t="-1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13899" y="4046481"/>
            <a:ext cx="9389659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15000"/>
              </a:lnSpc>
              <a:spcAft>
                <a:spcPts val="1000"/>
              </a:spcAft>
            </a:pPr>
            <a:r>
              <a:rPr lang="en-US" sz="2800" b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 </a:t>
            </a:r>
            <a:r>
              <a:rPr lang="en-US" sz="2800" b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Điều kiện đường thẳng vuông góc với mặt phẳng</a:t>
            </a:r>
            <a:endParaRPr lang="en-US" sz="2800">
              <a:solidFill>
                <a:prstClr val="black"/>
              </a:solidFill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2263" y="4634334"/>
                <a:ext cx="6769289" cy="1482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smtClean="0">
                    <a:solidFill>
                      <a:prstClr val="black"/>
                    </a:solidFill>
                    <a:ea typeface="Calibri"/>
                  </a:rPr>
                  <a:t>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</m:ctrlPr>
                          </m:eqArrPr>
                          <m:e>
                            <m: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&amp;</m:t>
                            </m:r>
                            <m: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𝑑</m:t>
                            </m:r>
                            <m: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⊥</m:t>
                            </m:r>
                            <m: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𝑎</m:t>
                            </m:r>
                          </m:e>
                          <m:e>
                            <m: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&amp;</m:t>
                            </m:r>
                            <m: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𝑑</m:t>
                            </m:r>
                            <m: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⊥</m:t>
                            </m:r>
                            <m: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𝑏</m:t>
                            </m:r>
                          </m:e>
                          <m:e>
                            <m: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&amp;</m:t>
                            </m:r>
                            <m: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𝑎</m:t>
                            </m:r>
                            <m: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,</m:t>
                            </m:r>
                            <m: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𝑏</m:t>
                            </m:r>
                            <m: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</a:rPr>
                                </m:ctrlPr>
                              </m:dPr>
                              <m:e>
                                <m:r>
                                  <a:rPr lang="vi-VN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</a:rPr>
                                  <m:t>𝑃</m:t>
                                </m:r>
                              </m:e>
                            </m:d>
                            <m: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;</m:t>
                            </m:r>
                            <m: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𝑎</m:t>
                            </m:r>
                            <m: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∩</m:t>
                            </m:r>
                            <m: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𝑏</m:t>
                            </m:r>
                            <m: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=</m:t>
                            </m:r>
                            <m: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𝑀</m:t>
                            </m:r>
                          </m:e>
                        </m:eqArr>
                      </m:e>
                    </m:d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⇒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𝑑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prstClr val="black"/>
                    </a:solidFill>
                    <a:latin typeface="Times New Roman"/>
                    <a:ea typeface="Calibri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63" y="4634334"/>
                <a:ext cx="6769289" cy="14825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338242"/>
              </p:ext>
            </p:extLst>
          </p:nvPr>
        </p:nvGraphicFramePr>
        <p:xfrm>
          <a:off x="8579606" y="1863719"/>
          <a:ext cx="3388770" cy="2593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r:id="rId5" imgW="4673160" imgH="2097360" progId="FXDraw3.Document">
                  <p:embed/>
                </p:oleObj>
              </mc:Choice>
              <mc:Fallback>
                <p:oleObj r:id="rId5" imgW="4673160" imgH="2097360" progId="FXDraw3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9606" y="1863719"/>
                        <a:ext cx="3388770" cy="25938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Isosceles Triangle 7">
            <a:hlinkClick r:id="rId7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hlinkClick r:id="rId8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8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201" y="279581"/>
            <a:ext cx="11624711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defTabSz="914400">
              <a:defRPr/>
            </a:pP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Lý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thuyết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200" y="991025"/>
            <a:ext cx="3563581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15000"/>
              </a:lnSpc>
              <a:spcAft>
                <a:spcPts val="1000"/>
              </a:spcAft>
            </a:pPr>
            <a:r>
              <a:rPr lang="en-US" sz="2800" b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3</a:t>
            </a:r>
            <a:r>
              <a:rPr lang="en-US" sz="2800" b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Các tính chất</a:t>
            </a:r>
            <a:endParaRPr lang="en-US" sz="280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374" y="1596788"/>
            <a:ext cx="11377537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15000"/>
              </a:lnSpc>
              <a:spcAft>
                <a:spcPts val="1000"/>
              </a:spcAft>
            </a:pPr>
            <a:r>
              <a:rPr lang="vi-VN" sz="2800" b="1" i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Tính chất 1</a:t>
            </a:r>
            <a:r>
              <a:rPr lang="vi-VN" sz="2800" i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Có duy nhất một mặt phẳng đi qua một điểm cho trước và vuông góc với một đường thẳng cho trước.</a:t>
            </a:r>
            <a:endParaRPr lang="en-US" sz="280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436" y="2680162"/>
            <a:ext cx="11227411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11760" defTabSz="914400">
              <a:lnSpc>
                <a:spcPct val="115000"/>
              </a:lnSpc>
              <a:spcAft>
                <a:spcPts val="1000"/>
              </a:spcAft>
            </a:pPr>
            <a:r>
              <a:rPr lang="vi-VN" sz="2800" b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Tính chất 2.</a:t>
            </a:r>
            <a:r>
              <a:rPr lang="vi-VN" sz="280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Có duy nhất một đường thẳng đi qua một điểm cho trước và vuông góc với một mặt phẳng cho trước.</a:t>
            </a:r>
            <a:endParaRPr lang="en-US" sz="280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846" y="3952590"/>
            <a:ext cx="11484592" cy="222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b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4. </a:t>
            </a:r>
            <a:r>
              <a:rPr lang="en-US" sz="2800" b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Định lí ba đường vuông góc</a:t>
            </a:r>
            <a:endParaRPr lang="en-US" sz="2800">
              <a:solidFill>
                <a:prstClr val="black"/>
              </a:solidFill>
              <a:ea typeface="Calibri"/>
              <a:cs typeface="Times New Roman"/>
            </a:endParaRPr>
          </a:p>
          <a:p>
            <a:pPr defTabSz="914400">
              <a:lnSpc>
                <a:spcPct val="115000"/>
              </a:lnSpc>
              <a:spcAft>
                <a:spcPts val="1000"/>
              </a:spcAft>
            </a:pPr>
            <a:r>
              <a:rPr lang="en-US" sz="280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Cho </a:t>
            </a:r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đường thẳng a  nằm trong mặt phẳng (α)  và b là đường thẳng không thuộc  (α)   đồng thời không vuông góc với (α)   .Gọi b</a:t>
            </a:r>
            <a:r>
              <a:rPr lang="en-US" sz="2800" baseline="3000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’</a:t>
            </a:r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là hình chiếu vuông góc của b  trên (α)  . Khi đó a  vuông góc với b  khi và chỉ khi a  vuông góc với b</a:t>
            </a:r>
            <a:r>
              <a:rPr lang="en-US" sz="2800" baseline="3000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’</a:t>
            </a:r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80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7" name="Isosceles Triangle 6">
            <a:hlinkClick r:id="rId2" action="ppaction://hlinksldjump"/>
          </p:cNvPr>
          <p:cNvSpPr/>
          <p:nvPr/>
        </p:nvSpPr>
        <p:spPr>
          <a:xfrm rot="16200000">
            <a:off x="10795909" y="6003123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hlinkClick r:id="rId3" action="ppaction://hlinksldjump"/>
          </p:cNvPr>
          <p:cNvSpPr/>
          <p:nvPr/>
        </p:nvSpPr>
        <p:spPr>
          <a:xfrm rot="5400000">
            <a:off x="11292861" y="6009751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7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~present</Template>
  <TotalTime>1350</TotalTime>
  <Words>9013</Words>
  <PresentationFormat>Custom</PresentationFormat>
  <Paragraphs>583</Paragraphs>
  <Slides>72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2" baseType="lpstr">
      <vt:lpstr>Office Theme</vt:lpstr>
      <vt:lpstr>2_Office Theme</vt:lpstr>
      <vt:lpstr>3_Office Theme</vt:lpstr>
      <vt:lpstr>3_Custom Design</vt:lpstr>
      <vt:lpstr>4_Custom Design</vt:lpstr>
      <vt:lpstr>5_Custom Design</vt:lpstr>
      <vt:lpstr>4_Office Theme</vt:lpstr>
      <vt:lpstr>5_Office Theme</vt:lpstr>
      <vt:lpstr>6_Custom Design</vt:lpstr>
      <vt:lpstr>FXDraw3.Document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2019-10-01T03:04:33Z</dcterms:created>
  <dcterms:modified xsi:type="dcterms:W3CDTF">2020-02-21T02:13:31Z</dcterms:modified>
</cp:coreProperties>
</file>