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59" r:id="rId6"/>
    <p:sldId id="271" r:id="rId7"/>
    <p:sldId id="260" r:id="rId8"/>
    <p:sldId id="272" r:id="rId9"/>
    <p:sldId id="273" r:id="rId10"/>
    <p:sldId id="261" r:id="rId11"/>
    <p:sldId id="263" r:id="rId12"/>
    <p:sldId id="274" r:id="rId13"/>
    <p:sldId id="280" r:id="rId14"/>
    <p:sldId id="281" r:id="rId15"/>
    <p:sldId id="278" r:id="rId16"/>
    <p:sldId id="279" r:id="rId17"/>
    <p:sldId id="277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04AF41-F68D-4512-B7A0-DDF58AFA0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AEFB-B4F1-4A0A-95D1-2E620240C7A9}" type="datetimeFigureOut">
              <a:rPr lang="en-US" smtClean="0"/>
              <a:pPr/>
              <a:t>24/8/2021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350" y="114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NƯỚC ĐÔNG NAM 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6956" r="17577" b="9566"/>
          <a:stretch>
            <a:fillRect/>
          </a:stretch>
        </p:blipFill>
        <p:spPr bwMode="auto">
          <a:xfrm>
            <a:off x="1600200" y="2998940"/>
            <a:ext cx="5715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3770" cy="5757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19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6396335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Cờ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200px-Flag_of_ASE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1534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600" dirty="0" smtClean="0"/>
              <a:t>Phát triển kinh tế, văn hoá thông qua nỗ lực hợp tác chung trên tinh thần duy trì hoà bình và ổn định khu vực.</a:t>
            </a:r>
          </a:p>
          <a:p>
            <a:endParaRPr lang="en-US" sz="2600" dirty="0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Mục tiêu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076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Nguyên tắc hoạt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838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600" dirty="0" smtClean="0"/>
              <a:t>Tôn </a:t>
            </a:r>
            <a:r>
              <a:rPr lang="vi-VN" sz="2600" dirty="0"/>
              <a:t>trọng chủ quyền và toàn vẹn lãnh thổ; không can thiệp vào công việc nội bộ của </a:t>
            </a:r>
            <a:r>
              <a:rPr lang="vi-VN" sz="2600" dirty="0" smtClean="0"/>
              <a:t>nhau</a:t>
            </a:r>
            <a:endParaRPr lang="en-US" sz="2600" dirty="0"/>
          </a:p>
          <a:p>
            <a:pPr marL="457200" indent="-457200" algn="just">
              <a:buFontTx/>
              <a:buChar char="-"/>
            </a:pPr>
            <a:r>
              <a:rPr lang="en-US" sz="2600" dirty="0" smtClean="0"/>
              <a:t>G</a:t>
            </a:r>
            <a:r>
              <a:rPr lang="vi-VN" sz="2600" dirty="0" smtClean="0"/>
              <a:t>iải </a:t>
            </a:r>
            <a:r>
              <a:rPr lang="vi-VN" sz="2600" dirty="0"/>
              <a:t>quyết các tranh chấp bằng biện pháp hòa </a:t>
            </a:r>
            <a:r>
              <a:rPr lang="vi-VN" sz="2600" dirty="0" smtClean="0"/>
              <a:t>bình</a:t>
            </a:r>
            <a:r>
              <a:rPr lang="en-US" sz="2600" dirty="0" smtClean="0"/>
              <a:t>, </a:t>
            </a:r>
            <a:r>
              <a:rPr lang="vi-VN" sz="2600" dirty="0"/>
              <a:t>không sử dụng vũ lực hoặc đe dọa bằng vũ lực đối với nhau</a:t>
            </a:r>
            <a:r>
              <a:rPr lang="vi-VN" sz="2600" dirty="0" smtClean="0"/>
              <a:t> </a:t>
            </a:r>
            <a:endParaRPr lang="en-US" sz="2600" dirty="0" smtClean="0"/>
          </a:p>
          <a:p>
            <a:pPr marL="457200" indent="-457200" algn="just">
              <a:buFontTx/>
              <a:buChar char="-"/>
            </a:pPr>
            <a:r>
              <a:rPr lang="en-US" sz="2600" dirty="0" smtClean="0"/>
              <a:t>H</a:t>
            </a:r>
            <a:r>
              <a:rPr lang="vi-VN" sz="2600" dirty="0" smtClean="0"/>
              <a:t>ợp </a:t>
            </a:r>
            <a:r>
              <a:rPr lang="vi-VN" sz="2600" dirty="0"/>
              <a:t>tác phát triển có hiệu quả trong các lĩnh vực kinh tế, văn hóa và xã hội.</a:t>
            </a:r>
          </a:p>
        </p:txBody>
      </p:sp>
    </p:spTree>
    <p:extLst>
      <p:ext uri="{BB962C8B-B14F-4D97-AF65-F5344CB8AC3E}">
        <p14:creationId xmlns:p14="http://schemas.microsoft.com/office/powerpoint/2010/main" val="3489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alaysia-dung-ngon-ngu-gi-khoahocthuvi-115-1219_1438854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990600" y="7543800"/>
            <a:ext cx="3352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5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  <a:latin typeface=".VnTime" pitchFamily="34" charset="0"/>
              </a:rPr>
              <a:t>2. Môc tiªu ho¹t ®éng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267200" y="3581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  <a:latin typeface=".VnTime" pitchFamily="34" charset="0"/>
              </a:rPr>
              <a:t>3. Nguyªn t¾c ho¹t ®éng</a:t>
            </a:r>
          </a:p>
        </p:txBody>
      </p:sp>
      <p:pic>
        <p:nvPicPr>
          <p:cNvPr id="84999" name="Picture 7" descr="singapore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08400" y="-838200"/>
            <a:ext cx="15240000" cy="11430000"/>
          </a:xfrm>
          <a:prstGeom prst="rect">
            <a:avLst/>
          </a:prstGeom>
          <a:noFill/>
        </p:spPr>
      </p:pic>
      <p:pic>
        <p:nvPicPr>
          <p:cNvPr id="85000" name="Picture 8" descr="suriakl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3581400" cy="3733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5001" name="Picture 9" descr="dato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3962400" cy="3054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5002" name="Picture 10" descr="singapore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02" y="0"/>
            <a:ext cx="4112698" cy="310594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5005" name="Picture 13" descr="Smena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27400"/>
            <a:ext cx="4038600" cy="3530600"/>
          </a:xfrm>
          <a:prstGeom prst="rect">
            <a:avLst/>
          </a:prstGeom>
          <a:noFill/>
          <a:ln w="38100" cmpd="dbl">
            <a:solidFill>
              <a:srgbClr val="FF505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2743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276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562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-xi-a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r>
              <a:rPr lang="vi-VN" sz="2400" dirty="0"/>
              <a:t>1967: 5 nước.</a:t>
            </a:r>
          </a:p>
          <a:p>
            <a:r>
              <a:rPr lang="vi-VN" sz="2400" dirty="0" smtClean="0"/>
              <a:t>1984</a:t>
            </a:r>
            <a:r>
              <a:rPr lang="vi-VN" sz="2400" dirty="0"/>
              <a:t>: Bru-nây gia nhập </a:t>
            </a:r>
            <a:r>
              <a:rPr lang="en-US" sz="2400" dirty="0" smtClean="0"/>
              <a:t>=&gt; </a:t>
            </a:r>
            <a:r>
              <a:rPr lang="vi-VN" sz="2400" dirty="0" smtClean="0"/>
              <a:t>“</a:t>
            </a:r>
            <a:r>
              <a:rPr lang="vi-VN" sz="2400" dirty="0"/>
              <a:t>ASEAN 6”.</a:t>
            </a:r>
          </a:p>
          <a:p>
            <a:r>
              <a:rPr lang="vi-VN" sz="2400" dirty="0" smtClean="0"/>
              <a:t>7 </a:t>
            </a:r>
            <a:r>
              <a:rPr lang="vi-VN" sz="2400" dirty="0"/>
              <a:t>/1995: Việt Nam.</a:t>
            </a:r>
          </a:p>
          <a:p>
            <a:r>
              <a:rPr lang="vi-VN" sz="2400" dirty="0" smtClean="0"/>
              <a:t>9/1997</a:t>
            </a:r>
            <a:r>
              <a:rPr lang="vi-VN" sz="2400" dirty="0"/>
              <a:t>: Mi-an-ma, Lào.</a:t>
            </a:r>
          </a:p>
          <a:p>
            <a:r>
              <a:rPr lang="vi-VN" sz="2400" dirty="0" smtClean="0"/>
              <a:t>4/1999</a:t>
            </a:r>
            <a:r>
              <a:rPr lang="vi-VN" sz="2400" dirty="0"/>
              <a:t>: Cam-pu-chia gia nhập </a:t>
            </a:r>
            <a:r>
              <a:rPr lang="en-US" sz="2400" dirty="0" smtClean="0"/>
              <a:t>=&gt; </a:t>
            </a:r>
            <a:r>
              <a:rPr lang="vi-VN" sz="2400" dirty="0" smtClean="0"/>
              <a:t>“</a:t>
            </a:r>
            <a:r>
              <a:rPr lang="vi-VN" sz="2400" dirty="0"/>
              <a:t>ASEAN10 </a:t>
            </a:r>
            <a:r>
              <a:rPr lang="vi-VN" sz="2400" dirty="0" smtClean="0"/>
              <a:t>“.</a:t>
            </a:r>
            <a:endParaRPr lang="vi-VN" sz="2400" dirty="0"/>
          </a:p>
          <a:p>
            <a:pPr marL="0" indent="0">
              <a:buNone/>
            </a:pPr>
            <a:r>
              <a:rPr lang="vi-VN" sz="2400" b="1" dirty="0"/>
              <a:t> Chuyển trọng tâm hoạt động </a:t>
            </a:r>
          </a:p>
          <a:p>
            <a:r>
              <a:rPr lang="vi-VN" sz="2400" dirty="0" smtClean="0"/>
              <a:t>1992 </a:t>
            </a:r>
            <a:r>
              <a:rPr lang="vi-VN" sz="2400" dirty="0"/>
              <a:t>: Thành lập khu vực mậu dịch tự do (AFTA) nhằm tạo điều kiện phát triển kinh tế khu vực.</a:t>
            </a:r>
          </a:p>
          <a:p>
            <a:r>
              <a:rPr lang="vi-VN" sz="2400" dirty="0" smtClean="0"/>
              <a:t>1994 </a:t>
            </a:r>
            <a:r>
              <a:rPr lang="vi-VN" sz="2400" dirty="0"/>
              <a:t>: Lập diễn đàn khu vực (ARF): đem lại hoà bình ổn định khu vực. </a:t>
            </a:r>
          </a:p>
          <a:p>
            <a:r>
              <a:rPr lang="vi-VN" sz="2400" dirty="0" smtClean="0"/>
              <a:t>Mở </a:t>
            </a:r>
            <a:r>
              <a:rPr lang="vi-VN" sz="2400" dirty="0"/>
              <a:t>rộng hoạt động ra ngoài khu vực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=&gt; </a:t>
            </a:r>
            <a:r>
              <a:rPr lang="vi-VN" sz="2400" dirty="0" smtClean="0">
                <a:solidFill>
                  <a:srgbClr val="C00000"/>
                </a:solidFill>
              </a:rPr>
              <a:t>Một </a:t>
            </a:r>
            <a:r>
              <a:rPr lang="vi-VN" sz="2400" dirty="0">
                <a:solidFill>
                  <a:srgbClr val="C00000"/>
                </a:solidFill>
              </a:rPr>
              <a:t>chương mới đã mở ra trong lịch sử khu vực Đông Nam Á </a:t>
            </a:r>
          </a:p>
          <a:p>
            <a:endParaRPr lang="en-US" sz="24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TỪ ASEAN 6 PHÁT TRIỂN THÀNH ASEAN 10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97px-ASEAN_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0"/>
            <a:ext cx="91097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396335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Cờ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60410.asean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4572000" cy="3124200"/>
          </a:xfrm>
        </p:spPr>
      </p:pic>
      <p:pic>
        <p:nvPicPr>
          <p:cNvPr id="5" name="Picture 4" descr="cropped-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8458200" cy="3124200"/>
          </a:xfrm>
          <a:prstGeom prst="rect">
            <a:avLst/>
          </a:prstGeom>
        </p:spPr>
      </p:pic>
      <p:pic>
        <p:nvPicPr>
          <p:cNvPr id="6" name="Picture 5" descr="hinh-12-be1baa3n-c491e1bb93-the1bba7-c491c3b4-cc3a1c-nc6b0e1bb9bc-e1bb9f-khu-ve1bbb1c-c491c3b4ng-nam-c3a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01108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4582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Hiệp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Nam 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0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lag_of_ASEAN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22600" cy="2009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5900" y="2590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L</a:t>
            </a:r>
            <a:r>
              <a:rPr lang="en-US" b="1"/>
              <a:t>á cờ ASEAN tượng trưng hoà bình, bền vững, đoàn kết và năng động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5900" y="3048000"/>
            <a:ext cx="8763000" cy="2055813"/>
          </a:xfrm>
          <a:prstGeom prst="rect">
            <a:avLst/>
          </a:prstGeom>
          <a:solidFill>
            <a:srgbClr val="B3D7B7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- </a:t>
            </a:r>
            <a:r>
              <a:rPr lang="en-US" b="1" dirty="0" err="1"/>
              <a:t>Bốn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cờ</a:t>
            </a:r>
            <a:r>
              <a:rPr lang="en-US" b="1" dirty="0"/>
              <a:t> :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   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0000CC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sym typeface="Wingdings" pitchFamily="2" charset="2"/>
              </a:rPr>
              <a:t>xanh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</a:t>
            </a:r>
            <a:r>
              <a:rPr lang="en-US" b="1" dirty="0" err="1">
                <a:sym typeface="Wingdings" pitchFamily="2" charset="2"/>
              </a:rPr>
              <a:t>tượng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trưng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hoà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bình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ổn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định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rgbClr val="FF3300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FF3300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sym typeface="Wingdings" pitchFamily="2" charset="2"/>
              </a:rPr>
              <a:t>đỏ</a:t>
            </a:r>
            <a:r>
              <a:rPr lang="en-US" b="1" dirty="0">
                <a:solidFill>
                  <a:srgbClr val="FF3300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    </a:t>
            </a:r>
            <a:r>
              <a:rPr lang="en-US" b="1" dirty="0" err="1">
                <a:sym typeface="Wingdings" pitchFamily="2" charset="2"/>
              </a:rPr>
              <a:t>thể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hiện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động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lực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và</a:t>
            </a:r>
            <a:r>
              <a:rPr lang="en-US" b="1" dirty="0">
                <a:sym typeface="Wingdings" pitchFamily="2" charset="2"/>
              </a:rPr>
              <a:t> cam </a:t>
            </a:r>
            <a:r>
              <a:rPr lang="en-US" b="1" dirty="0" err="1">
                <a:sym typeface="Wingdings" pitchFamily="2" charset="2"/>
              </a:rPr>
              <a:t>đảm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chemeClr val="bg1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sym typeface="Wingdings" pitchFamily="2" charset="2"/>
              </a:rPr>
              <a:t>trắng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nói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lên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thuần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khiết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FFFF00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sym typeface="Wingdings" pitchFamily="2" charset="2"/>
              </a:rPr>
              <a:t>vàng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</a:t>
            </a:r>
            <a:r>
              <a:rPr lang="en-US" b="1" dirty="0" err="1">
                <a:sym typeface="Wingdings" pitchFamily="2" charset="2"/>
              </a:rPr>
              <a:t>tượng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trưng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thịnh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vượng</a:t>
            </a:r>
            <a:r>
              <a:rPr lang="en-US" b="1" dirty="0">
                <a:sym typeface="Wingdings" pitchFamily="2" charset="2"/>
              </a:rPr>
              <a:t>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15900" y="5181600"/>
            <a:ext cx="8763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- 10 th</a:t>
            </a:r>
            <a:r>
              <a:rPr lang="en-US" b="1"/>
              <a:t>ân cây lúa thể hiện ước mơ của các nhà sáng lập ASEAN với sự tham</a:t>
            </a:r>
          </a:p>
          <a:p>
            <a:pPr>
              <a:spcBef>
                <a:spcPct val="50000"/>
              </a:spcBef>
            </a:pPr>
            <a:r>
              <a:rPr lang="en-US" b="1"/>
              <a:t>gia của 10 nước Đông Nam Á, cùng nhau gắn kết tình bạn và sự đoàn kết.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5900" y="6019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V</a:t>
            </a:r>
            <a:r>
              <a:rPr lang="en-US" b="1"/>
              <a:t>òng tròn tượng trưng cho sự thống nhất của ASEAN.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</p:nvPr>
        </p:nvGraphicFramePr>
        <p:xfrm>
          <a:off x="177800" y="165100"/>
          <a:ext cx="6273800" cy="5198428"/>
        </p:xfrm>
        <a:graphic>
          <a:graphicData uri="http://schemas.openxmlformats.org/drawingml/2006/table">
            <a:tbl>
              <a:tblPr/>
              <a:tblGrid>
                <a:gridCol w="1611313"/>
                <a:gridCol w="2711450"/>
                <a:gridCol w="19510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NI-Times" pitchFamily="2" charset="0"/>
                        </a:rPr>
                        <a:t>Kyø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NI-Times" pitchFamily="2" charset="0"/>
                        </a:rPr>
                        <a:t>Nôi toå chöùc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VNI-Times" pitchFamily="2" charset="0"/>
                        </a:rPr>
                        <a:t>Thôøi gian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Bali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23 – 24/03/1976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Kuala Lumpur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04 – 05/08/1977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Manila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14 – 15/02/1987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Singapore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27 – 29/01/1992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Bangkok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14 – 15/12/1995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Haø Noäi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15 – 16/12/1998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Bandar Seri Bengawan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05 – 06/11/2001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Phnom Penh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04 – 05/12/2002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Bali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07 – 07/10/2003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Vientiane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29 – 30/11/2004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Kuala Lumpur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12 – 14/12/2005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XII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Cebu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09 – 15/01/2007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Caáp cao XIII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Singapore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Times" pitchFamily="2" charset="0"/>
                        </a:rPr>
                        <a:t>19 – 21/11/2007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44" name="Rectangle 64"/>
          <p:cNvSpPr>
            <a:spLocks noChangeArrowheads="1"/>
          </p:cNvSpPr>
          <p:nvPr/>
        </p:nvSpPr>
        <p:spPr bwMode="auto">
          <a:xfrm>
            <a:off x="558800" y="5473700"/>
            <a:ext cx="5613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vi-VN" sz="1600" b="1">
                <a:solidFill>
                  <a:srgbClr val="FF3300"/>
                </a:solidFill>
              </a:rPr>
              <a:t>Bốn kỳ hội nghị cấp cao ASEAN không chính thức gồm:</a:t>
            </a:r>
            <a:endParaRPr lang="en-US" sz="1600" b="1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b="1"/>
              <a:t> </a:t>
            </a:r>
            <a:r>
              <a:rPr lang="vi-VN" sz="1600" b="1"/>
              <a:t>Kỳ I</a:t>
            </a:r>
            <a:r>
              <a:rPr lang="en-US" sz="1600" b="1"/>
              <a:t>   </a:t>
            </a:r>
            <a:r>
              <a:rPr lang="vi-VN" sz="1600" b="1"/>
              <a:t>: tại </a:t>
            </a:r>
            <a:r>
              <a:rPr lang="vi-VN" sz="1600" b="1">
                <a:solidFill>
                  <a:srgbClr val="0000CC"/>
                </a:solidFill>
              </a:rPr>
              <a:t>Jakart</a:t>
            </a:r>
            <a:r>
              <a:rPr lang="en-US" sz="1600" b="1">
                <a:solidFill>
                  <a:srgbClr val="0000CC"/>
                </a:solidFill>
              </a:rPr>
              <a:t>a</a:t>
            </a:r>
            <a:r>
              <a:rPr lang="vi-VN" sz="1600" b="1">
                <a:solidFill>
                  <a:srgbClr val="FF3300"/>
                </a:solidFill>
              </a:rPr>
              <a:t> </a:t>
            </a:r>
            <a:r>
              <a:rPr lang="vi-VN" sz="1600" b="1"/>
              <a:t>ngày 30/11/1996 </a:t>
            </a:r>
            <a:endParaRPr lang="en-US" sz="1600" b="1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b="1"/>
              <a:t> </a:t>
            </a:r>
            <a:r>
              <a:rPr lang="vi-VN" sz="1600" b="1"/>
              <a:t>Kỳ II</a:t>
            </a:r>
            <a:r>
              <a:rPr lang="en-US" sz="1600" b="1"/>
              <a:t>  </a:t>
            </a:r>
            <a:r>
              <a:rPr lang="vi-VN" sz="1600" b="1"/>
              <a:t>: tại </a:t>
            </a:r>
            <a:r>
              <a:rPr lang="vi-VN" sz="1600" b="1">
                <a:solidFill>
                  <a:srgbClr val="0000CC"/>
                </a:solidFill>
              </a:rPr>
              <a:t>Kuala Lumpur</a:t>
            </a:r>
            <a:r>
              <a:rPr lang="vi-VN" sz="1600" b="1"/>
              <a:t> ngày 14-16/12/1997 </a:t>
            </a:r>
            <a:endParaRPr lang="en-US" sz="1600" b="1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b="1"/>
              <a:t> </a:t>
            </a:r>
            <a:r>
              <a:rPr lang="vi-VN" sz="1600" b="1"/>
              <a:t>Kỳ III</a:t>
            </a:r>
            <a:r>
              <a:rPr lang="en-US" sz="1600" b="1"/>
              <a:t> </a:t>
            </a:r>
            <a:r>
              <a:rPr lang="vi-VN" sz="1600" b="1"/>
              <a:t>: tại </a:t>
            </a:r>
            <a:r>
              <a:rPr lang="vi-VN" sz="1600" b="1">
                <a:solidFill>
                  <a:srgbClr val="0000CC"/>
                </a:solidFill>
              </a:rPr>
              <a:t>Manila</a:t>
            </a:r>
            <a:r>
              <a:rPr lang="vi-VN" sz="1600" b="1"/>
              <a:t> ngày 27-28/11/1999 </a:t>
            </a:r>
            <a:endParaRPr lang="en-US" sz="1600" b="1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b="1"/>
              <a:t> </a:t>
            </a:r>
            <a:r>
              <a:rPr lang="vi-VN" sz="1600" b="1"/>
              <a:t>Kỳ IV</a:t>
            </a:r>
            <a:r>
              <a:rPr lang="en-US" sz="1600" b="1"/>
              <a:t> </a:t>
            </a:r>
            <a:r>
              <a:rPr lang="vi-VN" sz="1600" b="1"/>
              <a:t>: tại </a:t>
            </a:r>
            <a:r>
              <a:rPr lang="vi-VN" sz="1600" b="1">
                <a:solidFill>
                  <a:srgbClr val="0000CC"/>
                </a:solidFill>
              </a:rPr>
              <a:t>Singapore</a:t>
            </a:r>
            <a:r>
              <a:rPr lang="vi-VN" sz="1600" b="1"/>
              <a:t> ngày 22-25/11/2000 </a:t>
            </a:r>
          </a:p>
        </p:txBody>
      </p:sp>
      <p:sp>
        <p:nvSpPr>
          <p:cNvPr id="71745" name="Text Box 65"/>
          <p:cNvSpPr txBox="1">
            <a:spLocks noChangeArrowheads="1"/>
          </p:cNvSpPr>
          <p:nvPr/>
        </p:nvSpPr>
        <p:spPr bwMode="auto">
          <a:xfrm>
            <a:off x="6400800" y="1905000"/>
            <a:ext cx="2628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VNI-Times" pitchFamily="2" charset="0"/>
              </a:rPr>
              <a:t>CAÙC KYØ HOÄI NGHÒ CAÁP CAO</a:t>
            </a:r>
            <a:r>
              <a:rPr lang="en-US" sz="3600" b="1">
                <a:solidFill>
                  <a:srgbClr val="990033"/>
                </a:solidFill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CC3300"/>
                </a:solidFill>
                <a:latin typeface="VNI-Times" pitchFamily="2" charset="0"/>
              </a:rPr>
              <a:t>ASEAN</a:t>
            </a:r>
          </a:p>
        </p:txBody>
      </p:sp>
      <p:sp>
        <p:nvSpPr>
          <p:cNvPr id="71746" name="Text Box 66"/>
          <p:cNvSpPr txBox="1">
            <a:spLocks noChangeArrowheads="1"/>
          </p:cNvSpPr>
          <p:nvPr/>
        </p:nvSpPr>
        <p:spPr bwMode="auto">
          <a:xfrm>
            <a:off x="6629400" y="1219200"/>
            <a:ext cx="2438400" cy="419100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rgbClr val="CC3300"/>
                </a:solidFill>
                <a:latin typeface="VNI-Times" pitchFamily="2" charset="0"/>
              </a:rPr>
              <a:t>THOÂNG TIN THEÂM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7526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latin typeface="VNI-Times" pitchFamily="2" charset="0"/>
              </a:rPr>
              <a:t>Ñoâng</a:t>
            </a:r>
            <a:r>
              <a:rPr lang="en-US" sz="2400" b="1" dirty="0">
                <a:latin typeface="VNI-Times" pitchFamily="2" charset="0"/>
              </a:rPr>
              <a:t> Nam AÙ </a:t>
            </a:r>
            <a:r>
              <a:rPr lang="en-US" sz="2400" dirty="0" smtClean="0">
                <a:latin typeface="VNI-Times" pitchFamily="2" charset="0"/>
              </a:rPr>
              <a:t>(</a:t>
            </a:r>
            <a:r>
              <a:rPr lang="en-US" sz="2400" dirty="0">
                <a:latin typeface="VNI-Times" pitchFamily="2" charset="0"/>
              </a:rPr>
              <a:t>A South East Asia) </a:t>
            </a:r>
            <a:r>
              <a:rPr lang="en-US" sz="2400" dirty="0" err="1" smtClean="0">
                <a:latin typeface="VNI-Times" pitchFamily="2" charset="0"/>
              </a:rPr>
              <a:t>laø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khu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vöïc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goàm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baùn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 smtClean="0">
                <a:latin typeface="VNI-Times" pitchFamily="2" charset="0"/>
              </a:rPr>
              <a:t>ñaûo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 smtClean="0">
                <a:latin typeface="VNI-Times" pitchFamily="2" charset="0"/>
              </a:rPr>
              <a:t>Ñoâng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Döông</a:t>
            </a:r>
            <a:r>
              <a:rPr lang="en-US" sz="2400" dirty="0">
                <a:latin typeface="VNI-Times" pitchFamily="2" charset="0"/>
              </a:rPr>
              <a:t>, </a:t>
            </a:r>
            <a:r>
              <a:rPr lang="en-US" sz="2400" dirty="0" err="1">
                <a:latin typeface="VNI-Times" pitchFamily="2" charset="0"/>
              </a:rPr>
              <a:t>quaàn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ñaûo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Maõ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smtClean="0">
                <a:latin typeface="VNI-Times" pitchFamily="2" charset="0"/>
              </a:rPr>
              <a:t>Lai </a:t>
            </a:r>
            <a:r>
              <a:rPr lang="en-US" sz="2400" dirty="0" err="1">
                <a:latin typeface="VNI-Times" pitchFamily="2" charset="0"/>
              </a:rPr>
              <a:t>vaø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quaàn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ñaûo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Philippin</a:t>
            </a:r>
            <a:r>
              <a:rPr lang="en-US" sz="2400" dirty="0">
                <a:latin typeface="VNI-Times" pitchFamily="2" charset="0"/>
              </a:rPr>
              <a:t>. </a:t>
            </a:r>
            <a:r>
              <a:rPr lang="en-US" sz="2400" dirty="0" err="1" smtClean="0">
                <a:latin typeface="VNI-Times" pitchFamily="2" charset="0"/>
              </a:rPr>
              <a:t>Dieän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tích</a:t>
            </a:r>
            <a:r>
              <a:rPr lang="en-US" sz="2400" dirty="0">
                <a:latin typeface="VNI-Times" pitchFamily="2" charset="0"/>
              </a:rPr>
              <a:t> 4,5 </a:t>
            </a:r>
            <a:r>
              <a:rPr lang="en-US" sz="2400" dirty="0" err="1">
                <a:latin typeface="VNI-Times" pitchFamily="2" charset="0"/>
              </a:rPr>
              <a:t>trieäu</a:t>
            </a:r>
            <a:r>
              <a:rPr lang="en-US" sz="2400" dirty="0">
                <a:latin typeface="VNI-Times" pitchFamily="2" charset="0"/>
              </a:rPr>
              <a:t> km</a:t>
            </a:r>
            <a:r>
              <a:rPr lang="en-US" sz="2400" baseline="30000" dirty="0">
                <a:latin typeface="VNI-Times" pitchFamily="2" charset="0"/>
              </a:rPr>
              <a:t>2</a:t>
            </a:r>
            <a:r>
              <a:rPr lang="en-US" sz="2400" dirty="0">
                <a:latin typeface="VNI-Times" pitchFamily="2" charset="0"/>
              </a:rPr>
              <a:t>. </a:t>
            </a:r>
            <a:r>
              <a:rPr lang="en-US" sz="2400" dirty="0" err="1" smtClean="0">
                <a:latin typeface="VNI-Times" pitchFamily="2" charset="0"/>
              </a:rPr>
              <a:t>Chieám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>
                <a:latin typeface="VNI-Times" pitchFamily="2" charset="0"/>
              </a:rPr>
              <a:t>14.1 % </a:t>
            </a:r>
            <a:r>
              <a:rPr lang="en-US" sz="2400" dirty="0" err="1">
                <a:latin typeface="VNI-Times" pitchFamily="2" charset="0"/>
              </a:rPr>
              <a:t>laõnh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thoå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chaâu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smtClean="0">
                <a:latin typeface="VNI-Times" pitchFamily="2" charset="0"/>
              </a:rPr>
              <a:t>AÙ </a:t>
            </a:r>
            <a:r>
              <a:rPr lang="en-US" sz="2400" dirty="0" err="1">
                <a:latin typeface="VNI-Times" pitchFamily="2" charset="0"/>
              </a:rPr>
              <a:t>vaø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chieám</a:t>
            </a:r>
            <a:r>
              <a:rPr lang="en-US" sz="2400" dirty="0">
                <a:latin typeface="VNI-Times" pitchFamily="2" charset="0"/>
              </a:rPr>
              <a:t> 3.3 % </a:t>
            </a:r>
            <a:r>
              <a:rPr lang="en-US" sz="2400" dirty="0" err="1">
                <a:latin typeface="VNI-Times" pitchFamily="2" charset="0"/>
              </a:rPr>
              <a:t>dieän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 smtClean="0">
                <a:latin typeface="VNI-Times" pitchFamily="2" charset="0"/>
              </a:rPr>
              <a:t>tích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 smtClean="0">
                <a:latin typeface="VNI-Times" pitchFamily="2" charset="0"/>
              </a:rPr>
              <a:t>toaøn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theá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giôùi</a:t>
            </a:r>
            <a:r>
              <a:rPr lang="en-US" sz="2400" dirty="0">
                <a:latin typeface="VNI-Times" pitchFamily="2" charset="0"/>
              </a:rPr>
              <a:t>. </a:t>
            </a:r>
            <a:r>
              <a:rPr lang="en-US" sz="2400" dirty="0" err="1">
                <a:latin typeface="VNI-Times" pitchFamily="2" charset="0"/>
              </a:rPr>
              <a:t>Daân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soá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smtClean="0">
                <a:latin typeface="VNI-Times" pitchFamily="2" charset="0"/>
              </a:rPr>
              <a:t>536 </a:t>
            </a:r>
            <a:r>
              <a:rPr lang="en-US" sz="2400" dirty="0" err="1" smtClean="0">
                <a:latin typeface="VNI-Times" pitchFamily="2" charset="0"/>
              </a:rPr>
              <a:t>trieäu</a:t>
            </a:r>
            <a:r>
              <a:rPr lang="en-US" sz="2400" dirty="0" smtClean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ngöôøi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smtClean="0">
                <a:latin typeface="VNI-Times" pitchFamily="2" charset="0"/>
              </a:rPr>
              <a:t>(2002). </a:t>
            </a:r>
            <a:r>
              <a:rPr lang="en-US" sz="2400" dirty="0" err="1" smtClean="0">
                <a:latin typeface="VNI-Times" pitchFamily="2" charset="0"/>
              </a:rPr>
              <a:t>Gồm</a:t>
            </a:r>
            <a:r>
              <a:rPr lang="en-US" sz="2400" dirty="0" smtClean="0">
                <a:latin typeface="VNI-Times" pitchFamily="2" charset="0"/>
              </a:rPr>
              <a:t> 11 </a:t>
            </a:r>
            <a:r>
              <a:rPr lang="en-US" sz="2400" dirty="0" err="1" smtClean="0">
                <a:latin typeface="VNI-Times" pitchFamily="2" charset="0"/>
              </a:rPr>
              <a:t>nước</a:t>
            </a:r>
            <a:r>
              <a:rPr lang="en-US" sz="2400" dirty="0" smtClean="0">
                <a:latin typeface="VNI-Times" pitchFamily="2" charset="0"/>
              </a:rPr>
              <a:t>.</a:t>
            </a:r>
            <a:endParaRPr lang="en-US" sz="2400" dirty="0">
              <a:latin typeface="VNI-Times" pitchFamily="2" charset="0"/>
            </a:endParaRPr>
          </a:p>
        </p:txBody>
      </p:sp>
      <p:pic>
        <p:nvPicPr>
          <p:cNvPr id="4" name="Picture 4" descr="luoc_do_cac_nuoc_dong_nam_a_500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015024" cy="43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mbod"/>
          <p:cNvPicPr>
            <a:picLocks noChangeAspect="1" noChangeArrowheads="1"/>
          </p:cNvPicPr>
          <p:nvPr/>
        </p:nvPicPr>
        <p:blipFill>
          <a:blip r:embed="rId2"/>
          <a:srcRect l="25067" t="20802" r="26152" b="36862"/>
          <a:stretch>
            <a:fillRect/>
          </a:stretch>
        </p:blipFill>
        <p:spPr bwMode="auto">
          <a:xfrm>
            <a:off x="3810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5" name="Picture 3" descr="co eastTimo"/>
          <p:cNvPicPr>
            <a:picLocks noChangeAspect="1" noChangeArrowheads="1"/>
          </p:cNvPicPr>
          <p:nvPr/>
        </p:nvPicPr>
        <p:blipFill>
          <a:blip r:embed="rId3"/>
          <a:srcRect l="26152" t="25183" r="25067" b="42700"/>
          <a:stretch>
            <a:fillRect/>
          </a:stretch>
        </p:blipFill>
        <p:spPr bwMode="auto">
          <a:xfrm>
            <a:off x="2514600" y="609600"/>
            <a:ext cx="2057400" cy="1295400"/>
          </a:xfrm>
          <a:prstGeom prst="rect">
            <a:avLst/>
          </a:prstGeom>
          <a:noFill/>
        </p:spPr>
      </p:pic>
      <p:pic>
        <p:nvPicPr>
          <p:cNvPr id="74756" name="Picture 4" descr="indone"/>
          <p:cNvPicPr>
            <a:picLocks noChangeAspect="1" noChangeArrowheads="1"/>
          </p:cNvPicPr>
          <p:nvPr/>
        </p:nvPicPr>
        <p:blipFill>
          <a:blip r:embed="rId4"/>
          <a:srcRect l="20732" t="14963" r="30487" b="42700"/>
          <a:stretch>
            <a:fillRect/>
          </a:stretch>
        </p:blipFill>
        <p:spPr bwMode="auto">
          <a:xfrm>
            <a:off x="4800600" y="609600"/>
            <a:ext cx="1905000" cy="1340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757" name="Picture 5" descr="laos"/>
          <p:cNvPicPr>
            <a:picLocks noChangeAspect="1" noChangeArrowheads="1"/>
          </p:cNvPicPr>
          <p:nvPr/>
        </p:nvPicPr>
        <p:blipFill>
          <a:blip r:embed="rId5"/>
          <a:srcRect l="22899" t="17883" r="28320" b="39781"/>
          <a:stretch>
            <a:fillRect/>
          </a:stretch>
        </p:blipFill>
        <p:spPr bwMode="auto">
          <a:xfrm>
            <a:off x="69342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8" name="Picture 6" descr="malaixia"/>
          <p:cNvPicPr>
            <a:picLocks noChangeAspect="1" noChangeArrowheads="1"/>
          </p:cNvPicPr>
          <p:nvPr/>
        </p:nvPicPr>
        <p:blipFill>
          <a:blip r:embed="rId6"/>
          <a:srcRect l="25067" t="25183" r="26152" b="42700"/>
          <a:stretch>
            <a:fillRect/>
          </a:stretch>
        </p:blipFill>
        <p:spPr bwMode="auto">
          <a:xfrm>
            <a:off x="304800" y="2057400"/>
            <a:ext cx="2057400" cy="1304925"/>
          </a:xfrm>
          <a:prstGeom prst="rect">
            <a:avLst/>
          </a:prstGeom>
          <a:noFill/>
        </p:spPr>
      </p:pic>
      <p:pic>
        <p:nvPicPr>
          <p:cNvPr id="74759" name="Picture 7" descr="mianmar"/>
          <p:cNvPicPr>
            <a:picLocks noChangeAspect="1" noChangeArrowheads="1"/>
          </p:cNvPicPr>
          <p:nvPr/>
        </p:nvPicPr>
        <p:blipFill>
          <a:blip r:embed="rId7"/>
          <a:srcRect l="22900" t="22263" r="27235" b="41241"/>
          <a:stretch>
            <a:fillRect/>
          </a:stretch>
        </p:blipFill>
        <p:spPr bwMode="auto">
          <a:xfrm>
            <a:off x="2514600" y="2057400"/>
            <a:ext cx="2057400" cy="1295400"/>
          </a:xfrm>
          <a:prstGeom prst="rect">
            <a:avLst/>
          </a:prstGeom>
          <a:noFill/>
        </p:spPr>
      </p:pic>
      <p:pic>
        <p:nvPicPr>
          <p:cNvPr id="74760" name="Picture 8" descr="philippin"/>
          <p:cNvPicPr>
            <a:picLocks noChangeAspect="1" noChangeArrowheads="1"/>
          </p:cNvPicPr>
          <p:nvPr/>
        </p:nvPicPr>
        <p:blipFill>
          <a:blip r:embed="rId8"/>
          <a:srcRect l="25067" t="19344" r="27235" b="47081"/>
          <a:stretch>
            <a:fillRect/>
          </a:stretch>
        </p:blipFill>
        <p:spPr bwMode="auto">
          <a:xfrm>
            <a:off x="4648200" y="2133600"/>
            <a:ext cx="2057400" cy="1295400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Campuchia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438400" y="1936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Đông</a:t>
            </a:r>
            <a:r>
              <a:rPr lang="en-US" b="1" dirty="0">
                <a:latin typeface="Tahoma" pitchFamily="34" charset="0"/>
              </a:rPr>
              <a:t> Ti </a:t>
            </a:r>
            <a:r>
              <a:rPr lang="en-US" b="1" dirty="0" err="1">
                <a:latin typeface="Tahoma" pitchFamily="34" charset="0"/>
              </a:rPr>
              <a:t>mo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244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Philippin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693025" y="2159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Lào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Malaixia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6670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Mi</a:t>
            </a:r>
            <a:r>
              <a:rPr lang="en-US" b="1" dirty="0">
                <a:latin typeface="Tahoma" pitchFamily="34" charset="0"/>
              </a:rPr>
              <a:t> an ma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9342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Singapo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9600" y="510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Thai </a:t>
            </a:r>
            <a:r>
              <a:rPr lang="en-US" b="1" dirty="0" err="1">
                <a:latin typeface="Tahoma" pitchFamily="34" charset="0"/>
              </a:rPr>
              <a:t>lan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819400" y="5181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Bru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nây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49530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Việt</a:t>
            </a:r>
            <a:r>
              <a:rPr lang="en-US" b="1" dirty="0">
                <a:latin typeface="Tahoma" pitchFamily="34" charset="0"/>
              </a:rPr>
              <a:t> Nam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6800" y="2000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In </a:t>
            </a:r>
            <a:r>
              <a:rPr lang="en-US" b="1" dirty="0" err="1">
                <a:latin typeface="Tahoma" pitchFamily="34" charset="0"/>
              </a:rPr>
              <a:t>đô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nê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sia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74772" name="Picture 20" descr="thailand"/>
          <p:cNvPicPr>
            <a:picLocks noChangeAspect="1" noChangeArrowheads="1"/>
          </p:cNvPicPr>
          <p:nvPr/>
        </p:nvPicPr>
        <p:blipFill>
          <a:blip r:embed="rId9"/>
          <a:srcRect l="23984" t="20802" r="28320" b="35402"/>
          <a:stretch>
            <a:fillRect/>
          </a:stretch>
        </p:blipFill>
        <p:spPr bwMode="auto">
          <a:xfrm>
            <a:off x="381000" y="3810000"/>
            <a:ext cx="2057400" cy="1249363"/>
          </a:xfrm>
          <a:prstGeom prst="rect">
            <a:avLst/>
          </a:prstGeom>
          <a:noFill/>
        </p:spPr>
      </p:pic>
      <p:pic>
        <p:nvPicPr>
          <p:cNvPr id="74773" name="Picture 21" descr="singapor"/>
          <p:cNvPicPr>
            <a:picLocks noChangeAspect="1" noChangeArrowheads="1"/>
          </p:cNvPicPr>
          <p:nvPr/>
        </p:nvPicPr>
        <p:blipFill>
          <a:blip r:embed="rId10"/>
          <a:srcRect l="25067" t="16423" r="26152" b="38321"/>
          <a:stretch>
            <a:fillRect/>
          </a:stretch>
        </p:blipFill>
        <p:spPr bwMode="auto">
          <a:xfrm>
            <a:off x="6781800" y="2133600"/>
            <a:ext cx="2057400" cy="1265238"/>
          </a:xfrm>
          <a:prstGeom prst="rect">
            <a:avLst/>
          </a:prstGeom>
          <a:noFill/>
        </p:spPr>
      </p:pic>
      <p:pic>
        <p:nvPicPr>
          <p:cNvPr id="74774" name="Picture 22" descr="vietnam"/>
          <p:cNvPicPr>
            <a:picLocks noChangeAspect="1" noChangeArrowheads="1"/>
          </p:cNvPicPr>
          <p:nvPr/>
        </p:nvPicPr>
        <p:blipFill>
          <a:blip r:embed="rId11"/>
          <a:srcRect l="23984" t="19344" r="27235" b="36861"/>
          <a:stretch>
            <a:fillRect/>
          </a:stretch>
        </p:blipFill>
        <p:spPr bwMode="auto">
          <a:xfrm>
            <a:off x="4800600" y="3886200"/>
            <a:ext cx="2057400" cy="1270000"/>
          </a:xfrm>
          <a:prstGeom prst="rect">
            <a:avLst/>
          </a:prstGeom>
          <a:noFill/>
        </p:spPr>
      </p:pic>
      <p:pic>
        <p:nvPicPr>
          <p:cNvPr id="74775" name="Picture 23" descr="Brunây"/>
          <p:cNvPicPr>
            <a:picLocks noChangeAspect="1" noChangeArrowheads="1"/>
          </p:cNvPicPr>
          <p:nvPr/>
        </p:nvPicPr>
        <p:blipFill>
          <a:blip r:embed="rId12"/>
          <a:srcRect l="22899" t="20802" r="28320" b="45621"/>
          <a:stretch>
            <a:fillRect/>
          </a:stretch>
        </p:blipFill>
        <p:spPr bwMode="auto">
          <a:xfrm>
            <a:off x="2590800" y="3886200"/>
            <a:ext cx="2057400" cy="1219200"/>
          </a:xfrm>
          <a:prstGeom prst="rect">
            <a:avLst/>
          </a:prstGeom>
          <a:noFill/>
        </p:spPr>
      </p:pic>
      <p:pic>
        <p:nvPicPr>
          <p:cNvPr id="74776" name="Picture 24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6750" y="4953000"/>
            <a:ext cx="857250" cy="1905000"/>
          </a:xfrm>
          <a:prstGeom prst="rect">
            <a:avLst/>
          </a:prstGeom>
          <a:noFill/>
        </p:spPr>
      </p:pic>
      <p:pic>
        <p:nvPicPr>
          <p:cNvPr id="74777" name="Picture 25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953000"/>
            <a:ext cx="857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r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762000" y="1676400"/>
            <a:ext cx="8229600" cy="43126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304800" y="259080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3970" y="3246329"/>
            <a:ext cx="1905000" cy="132567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 TÌNH HÌNH ĐÔNG NAM Á TRƯỚC VÀ SAU NĂM 1945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6172200"/>
            <a:ext cx="6843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  <a:cs typeface="Arial" charset="0"/>
              </a:rPr>
              <a:t>Lược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đồ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các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đế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quốc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và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thuộc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địa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cs typeface="Arial" charset="0"/>
              </a:rPr>
              <a:t>CTTG </a:t>
            </a:r>
            <a:r>
              <a:rPr lang="en-US" sz="2000" b="1" dirty="0">
                <a:latin typeface="Arial" charset="0"/>
                <a:cs typeface="Arial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4422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c-nuoc-dong-nam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425"/>
            <a:ext cx="9144000" cy="696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Lược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Nam Á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114800" y="22860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33800" y="16764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19600" y="56388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391400" y="2971800"/>
            <a:ext cx="9144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7/1946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152400"/>
            <a:ext cx="990600" cy="381000"/>
          </a:xfrm>
          <a:prstGeom prst="wedgeRectCallout">
            <a:avLst>
              <a:gd name="adj1" fmla="val -142839"/>
              <a:gd name="adj2" fmla="val 1929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1/1948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819400" y="3352800"/>
            <a:ext cx="990600" cy="381000"/>
          </a:xfrm>
          <a:prstGeom prst="wedgeRectCallout">
            <a:avLst>
              <a:gd name="adj1" fmla="val -143226"/>
              <a:gd name="adj2" fmla="val 152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8/1957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81400" y="2819400"/>
            <a:ext cx="838200" cy="381000"/>
          </a:xfrm>
          <a:prstGeom prst="wedgeRectCallout">
            <a:avLst>
              <a:gd name="adj1" fmla="val -207002"/>
              <a:gd name="adj2" fmla="val -76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1953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276600" y="4648200"/>
            <a:ext cx="838200" cy="381000"/>
          </a:xfrm>
          <a:prstGeom prst="wedgeRectCallout">
            <a:avLst>
              <a:gd name="adj1" fmla="val -166723"/>
              <a:gd name="adj2" fmla="val -47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696200" y="59436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953000" y="3352800"/>
            <a:ext cx="838200" cy="381000"/>
          </a:xfrm>
          <a:prstGeom prst="wedgeRectCallout">
            <a:avLst>
              <a:gd name="adj1" fmla="val -109660"/>
              <a:gd name="adj2" fmla="val 137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1984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Trước năm 1945, các nước Đông Nam Á, trừ Thái Lan, đều là thuộc địa của thực dân phương Tây.</a:t>
            </a:r>
          </a:p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Sau năm 1945 nhân dân nhiều nước Đông Nam Á đã nổi dậy giành chính quyền như: In-đô-nê-xi-a, Việt Nam và Lào.</a:t>
            </a:r>
          </a:p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Đến giữa những năm 50 thế kỉ XX, hầu hết các nước trong khu vực đã giành được độc lập.</a:t>
            </a:r>
          </a:p>
          <a:p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5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52039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II. SỰ RA ĐỜI CỦA TỔ CHỨC ASEAN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i="1" dirty="0" smtClean="0">
                <a:latin typeface="Arial" charset="0"/>
              </a:rPr>
              <a:t>* </a:t>
            </a:r>
            <a:r>
              <a:rPr lang="pt-BR" sz="2800" b="1" dirty="0" smtClean="0">
                <a:latin typeface="Arial" charset="0"/>
              </a:rPr>
              <a:t>Hoàn </a:t>
            </a:r>
            <a:r>
              <a:rPr lang="pt-BR" sz="2800" b="1" dirty="0">
                <a:latin typeface="Arial" charset="0"/>
              </a:rPr>
              <a:t>cảnh ra </a:t>
            </a:r>
            <a:r>
              <a:rPr lang="pt-BR" sz="2800" b="1" dirty="0" smtClean="0">
                <a:latin typeface="Arial" charset="0"/>
              </a:rPr>
              <a:t>đời</a:t>
            </a:r>
            <a:endParaRPr lang="pt-BR" sz="2800" b="1" dirty="0">
              <a:latin typeface="Arial" charset="0"/>
            </a:endParaRPr>
          </a:p>
          <a:p>
            <a:pPr algn="just">
              <a:buFontTx/>
              <a:buChar char="-"/>
            </a:pPr>
            <a:r>
              <a:rPr lang="pt-BR" sz="2800" dirty="0" smtClean="0">
                <a:latin typeface="Arial" charset="0"/>
              </a:rPr>
              <a:t>Sau </a:t>
            </a:r>
            <a:r>
              <a:rPr lang="pt-BR" sz="2800" dirty="0">
                <a:latin typeface="Arial" charset="0"/>
              </a:rPr>
              <a:t>khi giành được độc lập, nhiều nước Đông Nam Á ngày càng nhận thức rõ sự cần thiết phải cùng nhau hợp tác để phát triển đất nước</a:t>
            </a:r>
            <a:r>
              <a:rPr lang="pt-BR" sz="2800" dirty="0" smtClean="0">
                <a:latin typeface="Arial" charset="0"/>
              </a:rPr>
              <a:t>.</a:t>
            </a:r>
          </a:p>
          <a:p>
            <a:pPr algn="just">
              <a:buFontTx/>
              <a:buChar char="-"/>
            </a:pPr>
            <a:r>
              <a:rPr lang="pt-BR" sz="2800" dirty="0" smtClean="0">
                <a:latin typeface="Arial" charset="0"/>
              </a:rPr>
              <a:t>Các </a:t>
            </a:r>
            <a:r>
              <a:rPr lang="pt-BR" sz="2800" dirty="0">
                <a:latin typeface="Arial" charset="0"/>
              </a:rPr>
              <a:t>nước muốn hạn chế ảnh hưởng của các cường quốc bên ngoài đối với khu vực khi cuộc chiến tranh của Mĩ ở Đông Dương đang gần kề thất bại.</a:t>
            </a:r>
            <a:endParaRPr lang="en-US" sz="2800" dirty="0">
              <a:latin typeface="Arial" charset="0"/>
            </a:endParaRPr>
          </a:p>
          <a:p>
            <a:pPr algn="just">
              <a:buFontTx/>
              <a:buChar char="-"/>
            </a:pPr>
            <a:endParaRPr lang="pt-BR" sz="2800" dirty="0">
              <a:latin typeface="Arial" charset="0"/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Sự thành lập</a:t>
            </a:r>
          </a:p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Ngày 8 </a:t>
            </a:r>
            <a:r>
              <a:rPr lang="en-US" sz="2600" dirty="0" smtClean="0">
                <a:latin typeface="Arial" charset="0"/>
                <a:sym typeface="Symbol" pitchFamily="18" charset="2"/>
              </a:rPr>
              <a:t></a:t>
            </a:r>
            <a:r>
              <a:rPr lang="pt-BR" sz="2600" dirty="0" smtClean="0">
                <a:latin typeface="Arial" charset="0"/>
              </a:rPr>
              <a:t> 8 </a:t>
            </a:r>
            <a:r>
              <a:rPr lang="en-US" sz="2600" dirty="0" smtClean="0">
                <a:latin typeface="Arial" charset="0"/>
                <a:sym typeface="Symbol" pitchFamily="18" charset="2"/>
              </a:rPr>
              <a:t></a:t>
            </a:r>
            <a:r>
              <a:rPr lang="pt-BR" sz="2600" dirty="0" smtClean="0">
                <a:latin typeface="Arial" charset="0"/>
              </a:rPr>
              <a:t> 1967, Hiệp hội các quốc gia Đông Nam Á (ASEAN) được ra đời tại Băng Cốc (Thái Lan) gồm 5 nước sáng lập là In-đô-nê-xi-a, Ma-lai-xi-a, Phi-líp-pin, Thái Lan và Xin-ga-po. </a:t>
            </a:r>
            <a:endParaRPr lang="en-US" sz="2600" dirty="0" smtClean="0">
              <a:latin typeface="Arial" charset="0"/>
              <a:sym typeface="Symbol" pitchFamily="18" charset="2"/>
            </a:endParaRPr>
          </a:p>
          <a:p>
            <a:endParaRPr lang="en-US" sz="2600" dirty="0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6122" r="3409" b="10110"/>
          <a:stretch>
            <a:fillRect/>
          </a:stretch>
        </p:blipFill>
        <p:spPr bwMode="auto">
          <a:xfrm>
            <a:off x="1163638" y="2667000"/>
            <a:ext cx="66849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E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67200" cy="3124200"/>
          </a:xfrm>
        </p:spPr>
      </p:pic>
      <p:pic>
        <p:nvPicPr>
          <p:cNvPr id="5" name="Picture 4" descr="tru_so_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3886200"/>
            <a:ext cx="4495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24200"/>
            <a:ext cx="909066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Trụ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Asean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-ta (In-</a:t>
            </a:r>
            <a:r>
              <a:rPr lang="en-US" sz="2400" b="1" dirty="0" err="1" smtClean="0"/>
              <a:t>đô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nê</a:t>
            </a:r>
            <a:r>
              <a:rPr lang="en-US" sz="2400" b="1" dirty="0" smtClean="0"/>
              <a:t>-xi-a)</a:t>
            </a:r>
          </a:p>
        </p:txBody>
      </p:sp>
      <p:pic>
        <p:nvPicPr>
          <p:cNvPr id="7" name="Picture 6" descr="photo-3-15021650008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0"/>
            <a:ext cx="4572000" cy="3124200"/>
          </a:xfrm>
          <a:prstGeom prst="rect">
            <a:avLst/>
          </a:prstGeom>
        </p:spPr>
      </p:pic>
      <p:pic>
        <p:nvPicPr>
          <p:cNvPr id="8" name="Picture 7" descr="300px-ASEAN_HQ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875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Ñoâng Nam AÙ (A South East Asia) laø khu vöïc goàm baùn ñaûo Ñoâng Döông, quaàn ñaûo Maõ Lai vaø quaàn ñaûo Philippin. Dieän tích 4,5 trieäu km2. Chieám 14.1 % laõnh thoå chaâu AÙ vaø chieám 3.3 % dieän tích toaøn theá giôùi. Daân soá 536 trieäu ngöôøi (2002). Gồm 11 nước.</vt:lpstr>
      <vt:lpstr>PowerPoint Presentation</vt:lpstr>
      <vt:lpstr>I. TÌNH HÌNH ĐÔNG NAM Á TRƯỚC VÀ SAU NĂM 1945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Mục tiêu </vt:lpstr>
      <vt:lpstr>PowerPoint Presentation</vt:lpstr>
      <vt:lpstr>PowerPoint Presentation</vt:lpstr>
      <vt:lpstr>III. TỪ ASEAN 6 PHÁT TRIỂN THÀNH ASEAN 10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26</cp:revision>
  <dcterms:created xsi:type="dcterms:W3CDTF">2017-10-13T10:32:41Z</dcterms:created>
  <dcterms:modified xsi:type="dcterms:W3CDTF">2021-08-24T13:46:00Z</dcterms:modified>
</cp:coreProperties>
</file>