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58" r:id="rId5"/>
    <p:sldId id="261" r:id="rId6"/>
    <p:sldId id="259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565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508" autoAdjust="0"/>
    <p:restoredTop sz="94660"/>
  </p:normalViewPr>
  <p:slideViewPr>
    <p:cSldViewPr>
      <p:cViewPr varScale="1">
        <p:scale>
          <a:sx n="113" d="100"/>
          <a:sy n="113" d="100"/>
        </p:scale>
        <p:origin x="173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0912E-36A6-4C5A-BBE3-2F3DFDE11785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6DAFC-AD6C-44F3-84A3-D7EDD1FF6E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0912E-36A6-4C5A-BBE3-2F3DFDE11785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6DAFC-AD6C-44F3-84A3-D7EDD1FF6E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0912E-36A6-4C5A-BBE3-2F3DFDE11785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6DAFC-AD6C-44F3-84A3-D7EDD1FF6E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0912E-36A6-4C5A-BBE3-2F3DFDE11785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6DAFC-AD6C-44F3-84A3-D7EDD1FF6E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0912E-36A6-4C5A-BBE3-2F3DFDE11785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6DAFC-AD6C-44F3-84A3-D7EDD1FF6E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0912E-36A6-4C5A-BBE3-2F3DFDE11785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6DAFC-AD6C-44F3-84A3-D7EDD1FF6E2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0912E-36A6-4C5A-BBE3-2F3DFDE11785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6DAFC-AD6C-44F3-84A3-D7EDD1FF6E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0912E-36A6-4C5A-BBE3-2F3DFDE11785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6DAFC-AD6C-44F3-84A3-D7EDD1FF6E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0912E-36A6-4C5A-BBE3-2F3DFDE11785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6DAFC-AD6C-44F3-84A3-D7EDD1FF6E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0912E-36A6-4C5A-BBE3-2F3DFDE11785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9F6DAFC-AD6C-44F3-84A3-D7EDD1FF6E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0912E-36A6-4C5A-BBE3-2F3DFDE11785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6DAFC-AD6C-44F3-84A3-D7EDD1FF6E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300912E-36A6-4C5A-BBE3-2F3DFDE11785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99F6DAFC-AD6C-44F3-84A3-D7EDD1FF6E2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38200"/>
            <a:ext cx="7772400" cy="1470025"/>
          </a:xfrm>
        </p:spPr>
        <p:txBody>
          <a:bodyPr/>
          <a:lstStyle/>
          <a:p>
            <a:pPr algn="ctr"/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5 : THAM GIA XÂY DỰNG CỘNG ĐỒNG</a:t>
            </a:r>
          </a:p>
        </p:txBody>
      </p:sp>
    </p:spTree>
    <p:extLst>
      <p:ext uri="{BB962C8B-B14F-4D97-AF65-F5344CB8AC3E}">
        <p14:creationId xmlns:p14="http://schemas.microsoft.com/office/powerpoint/2010/main" val="17250057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cap="none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en-US" b="1" cap="none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Tiêu</a:t>
            </a:r>
            <a:r>
              <a:rPr lang="en-US" b="1" cap="none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cap="none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chí</a:t>
            </a:r>
            <a:r>
              <a:rPr lang="en-US" b="1" cap="none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cap="none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đánh</a:t>
            </a:r>
            <a:r>
              <a:rPr lang="en-US" b="1" cap="none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cap="none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phát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triển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cộng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tham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gia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tiêu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chí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phát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triển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cộng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thay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đổi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thân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C05D49E-ED36-9568-A8B4-4790A34BD883}"/>
              </a:ext>
            </a:extLst>
          </p:cNvPr>
          <p:cNvSpPr txBox="1"/>
          <p:nvPr/>
        </p:nvSpPr>
        <p:spPr>
          <a:xfrm>
            <a:off x="1752600" y="4883638"/>
            <a:ext cx="6934200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US"/>
          </a:p>
          <a:p>
            <a:r>
              <a:rPr lang="en-US"/>
              <a:t>Tài liệu được chia sẻ bởi Website VnTeach.Com</a:t>
            </a:r>
          </a:p>
          <a:p>
            <a:r>
              <a:rPr lang="en-US"/>
              <a:t>https://www.vnteach.com</a:t>
            </a:r>
          </a:p>
          <a:p>
            <a:r>
              <a:rPr lang="en-US"/>
              <a:t>Một sản phẩm của cộng đồng facebook Thư Viện VnTeach.Com</a:t>
            </a:r>
          </a:p>
          <a:p>
            <a:r>
              <a:rPr lang="en-US"/>
              <a:t>https://www.facebook.com/groups/vnteach/</a:t>
            </a:r>
          </a:p>
          <a:p>
            <a:r>
              <a:rPr lang="en-US"/>
              <a:t>https://www.facebook.com/groups/thuvienvnteach/</a:t>
            </a:r>
          </a:p>
        </p:txBody>
      </p:sp>
    </p:spTree>
    <p:extLst>
      <p:ext uri="{BB962C8B-B14F-4D97-AF65-F5344CB8AC3E}">
        <p14:creationId xmlns:p14="http://schemas.microsoft.com/office/powerpoint/2010/main" val="1836895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438400"/>
            <a:ext cx="7520940" cy="548640"/>
          </a:xfrm>
        </p:spPr>
        <p:txBody>
          <a:bodyPr/>
          <a:lstStyle/>
          <a:p>
            <a:r>
              <a:rPr lang="en-US" sz="4400" dirty="0">
                <a:solidFill>
                  <a:srgbClr val="FF0000"/>
                </a:solidFill>
                <a:latin typeface="Algerian" pitchFamily="82" charset="0"/>
              </a:rPr>
              <a:t>CHÚC CÁC EM HỌC TỐT VÀ THỰC HIỆN ĐƯỢC NHIỀU HOẠT ĐỘNG Ý NGHĨA TRONG CỘNG ĐỒNG</a:t>
            </a:r>
          </a:p>
        </p:txBody>
      </p:sp>
    </p:spTree>
    <p:extLst>
      <p:ext uri="{BB962C8B-B14F-4D97-AF65-F5344CB8AC3E}">
        <p14:creationId xmlns:p14="http://schemas.microsoft.com/office/powerpoint/2010/main" val="24443900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575" y="365760"/>
            <a:ext cx="8836025" cy="548640"/>
          </a:xfrm>
        </p:spPr>
        <p:txBody>
          <a:bodyPr/>
          <a:lstStyle/>
          <a:p>
            <a:pPr algn="ctr"/>
            <a:r>
              <a:rPr lang="en-US" b="1" cap="none" dirty="0" err="1">
                <a:latin typeface="Times New Roman" pitchFamily="18" charset="0"/>
                <a:cs typeface="Times New Roman" pitchFamily="18" charset="0"/>
              </a:rPr>
              <a:t>Nêu</a:t>
            </a:r>
            <a:r>
              <a:rPr lang="en-US" b="1" cap="none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cap="none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b="1" cap="none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cap="none" dirty="0" err="1"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b="1" cap="none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cap="none" dirty="0" err="1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b="1" cap="none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cap="none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b="1" cap="none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cap="none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b="1" cap="none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cap="none" dirty="0" err="1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b="1" cap="none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b="1" cap="none" dirty="0" err="1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b="1" cap="none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cap="none" dirty="0" err="1"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b="1" cap="none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cap="none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b="1" cap="none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cap="none" dirty="0" err="1">
                <a:latin typeface="Times New Roman" pitchFamily="18" charset="0"/>
                <a:cs typeface="Times New Roman" pitchFamily="18" charset="0"/>
              </a:rPr>
              <a:t>hình</a:t>
            </a:r>
            <a:endParaRPr lang="en-US" b="1" cap="none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AutoShape 2" descr="Đọng mãi những hình ảnh đẹp về tình nguyện tiếp sức mùa thi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066800"/>
            <a:ext cx="7543799" cy="579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066800"/>
            <a:ext cx="7543799" cy="579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066800"/>
            <a:ext cx="7543799" cy="579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990600"/>
            <a:ext cx="7543799" cy="579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063" y="990600"/>
            <a:ext cx="7543799" cy="579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978" y="990600"/>
            <a:ext cx="7543799" cy="579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977" y="990600"/>
            <a:ext cx="7543799" cy="579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064" y="958516"/>
            <a:ext cx="7543798" cy="579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Title 1"/>
          <p:cNvSpPr txBox="1">
            <a:spLocks/>
          </p:cNvSpPr>
          <p:nvPr/>
        </p:nvSpPr>
        <p:spPr>
          <a:xfrm>
            <a:off x="170815" y="282257"/>
            <a:ext cx="8836025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 cap="none" dirty="0" err="1">
                <a:latin typeface="Times New Roman" pitchFamily="18" charset="0"/>
                <a:cs typeface="Times New Roman" pitchFamily="18" charset="0"/>
              </a:rPr>
              <a:t>Nêu</a:t>
            </a:r>
            <a:r>
              <a:rPr lang="en-US" b="1" cap="none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cap="none" dirty="0" err="1">
                <a:latin typeface="Times New Roman" pitchFamily="18" charset="0"/>
                <a:cs typeface="Times New Roman" pitchFamily="18" charset="0"/>
              </a:rPr>
              <a:t>cảm</a:t>
            </a:r>
            <a:r>
              <a:rPr lang="en-US" b="1" cap="none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cap="none" dirty="0" err="1">
                <a:latin typeface="Times New Roman" pitchFamily="18" charset="0"/>
                <a:cs typeface="Times New Roman" pitchFamily="18" charset="0"/>
              </a:rPr>
              <a:t>nghĩ</a:t>
            </a:r>
            <a:r>
              <a:rPr lang="en-US" b="1" cap="none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cap="none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b="1" cap="none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cap="none" dirty="0" err="1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b="1" cap="none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cap="none" dirty="0" err="1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b="1" cap="none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cap="none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b="1" cap="none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cap="none" dirty="0" err="1"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b="1" cap="none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cap="none" dirty="0" err="1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b="1" cap="none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cap="none" dirty="0" err="1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b="1" cap="none" dirty="0"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86663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4" dur="20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1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86729"/>
            <a:ext cx="7520940" cy="548640"/>
          </a:xfrm>
        </p:spPr>
        <p:txBody>
          <a:bodyPr/>
          <a:lstStyle/>
          <a:p>
            <a:r>
              <a:rPr lang="en-US" b="1" cap="none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a. Ý </a:t>
            </a:r>
            <a:r>
              <a:rPr lang="en-US" b="1" cap="none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nghĩa</a:t>
            </a:r>
            <a:r>
              <a:rPr lang="en-US" b="1" cap="none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cap="none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b="1" cap="none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cap="none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b="1" cap="none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cap="none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b="1" cap="none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cap="none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b="1" cap="none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cap="none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cộng</a:t>
            </a:r>
            <a:r>
              <a:rPr lang="en-US" b="1" cap="none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cap="none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7520940" cy="3579849"/>
          </a:xfrm>
        </p:spPr>
        <p:txBody>
          <a:bodyPr>
            <a:no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Cá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phát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triển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khả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giao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quyết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vấn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…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Nâng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thân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Cộng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Gắn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cộng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nối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giữa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cộng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Phát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huy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sức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mạnh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giữa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lực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cộng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228600"/>
            <a:ext cx="8836025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 cap="none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b="1" cap="none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b="1" cap="none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cap="none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hiểu</a:t>
            </a:r>
            <a:r>
              <a:rPr lang="en-US" b="1" cap="none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cap="none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b="1" cap="none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cap="none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b="1" cap="none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cap="none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cộng</a:t>
            </a:r>
            <a:r>
              <a:rPr lang="en-US" b="1" cap="none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cap="none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endParaRPr lang="en-US" b="1" cap="none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5616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0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24840"/>
            <a:ext cx="7520940" cy="548640"/>
          </a:xfrm>
        </p:spPr>
        <p:txBody>
          <a:bodyPr/>
          <a:lstStyle/>
          <a:p>
            <a:r>
              <a:rPr lang="en-US" b="1" cap="none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b.Các</a:t>
            </a:r>
            <a:r>
              <a:rPr lang="en-US" b="1" cap="none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cap="none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b="1" cap="none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cap="none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b="1" cap="none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cap="none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cộng</a:t>
            </a:r>
            <a:r>
              <a:rPr lang="en-US" b="1" cap="none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cap="none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b="1" cap="none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cap="none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b="1" cap="none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cap="none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b="1" cap="none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cap="none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b="1" cap="none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cap="none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tham</a:t>
            </a:r>
            <a:r>
              <a:rPr lang="en-US" b="1" cap="none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cap="none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gia</a:t>
            </a:r>
            <a:endParaRPr lang="en-US" b="1" cap="none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8357" y="1600200"/>
            <a:ext cx="7520940" cy="3579849"/>
          </a:xfrm>
        </p:spPr>
        <p:txBody>
          <a:bodyPr>
            <a:noAutofit/>
          </a:bodyPr>
          <a:lstStyle/>
          <a:p>
            <a:pPr>
              <a:buFontTx/>
              <a:buChar char="-"/>
            </a:pP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bảo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vệ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môi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cảnh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Tx/>
              <a:buChar char="-"/>
            </a:pP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bảo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vệ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di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hóa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lịch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sử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Tx/>
              <a:buChar char="-"/>
            </a:pP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thiện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nguyện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đạo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Tx/>
              <a:buChar char="-"/>
            </a:pP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sức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mùa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thi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Tx/>
              <a:buChar char="-"/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…..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70815" y="76200"/>
            <a:ext cx="8836025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 cap="none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b="1" cap="none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b="1" cap="none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cap="none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hiểu</a:t>
            </a:r>
            <a:r>
              <a:rPr lang="en-US" b="1" cap="none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cap="none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b="1" cap="none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cap="none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b="1" cap="none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cap="none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cộng</a:t>
            </a:r>
            <a:r>
              <a:rPr lang="en-US" b="1" cap="none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cap="none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endParaRPr lang="en-US" b="1" cap="none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8514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62000"/>
            <a:ext cx="7520940" cy="548640"/>
          </a:xfrm>
        </p:spPr>
        <p:txBody>
          <a:bodyPr/>
          <a:lstStyle/>
          <a:p>
            <a:r>
              <a:rPr lang="en-US" sz="2400" b="1" cap="none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c. </a:t>
            </a:r>
            <a:r>
              <a:rPr lang="en-US" sz="2400" b="1" cap="none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2400" b="1" cap="none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cap="none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400" b="1" cap="none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cap="none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b="1" cap="none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cap="none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400" b="1" cap="none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cap="none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b="1" cap="none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cap="none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trách</a:t>
            </a:r>
            <a:r>
              <a:rPr lang="en-US" sz="2400" b="1" cap="none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cap="none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nhiệm</a:t>
            </a:r>
            <a:r>
              <a:rPr lang="en-US" sz="2400" b="1" cap="none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cap="none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b="1" cap="none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cap="none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nhiệm</a:t>
            </a:r>
            <a:r>
              <a:rPr lang="en-US" sz="2400" b="1" cap="none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cap="none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vụ</a:t>
            </a:r>
            <a:r>
              <a:rPr lang="en-US" sz="2400" b="1" cap="none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cap="none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400" b="1" cap="none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cap="none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giao</a:t>
            </a:r>
            <a:r>
              <a:rPr lang="en-US" sz="2400" b="1" cap="none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cap="none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b="1" cap="none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cap="none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hỗ</a:t>
            </a:r>
            <a:r>
              <a:rPr lang="en-US" sz="2400" b="1" cap="none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cap="none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trợ</a:t>
            </a:r>
            <a:r>
              <a:rPr lang="en-US" sz="2400" b="1" cap="none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cap="none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moị</a:t>
            </a:r>
            <a:r>
              <a:rPr lang="en-US" sz="2400" b="1" cap="none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cap="none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400" b="1" cap="none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cap="none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2400" b="1" cap="none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cap="none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tham</a:t>
            </a:r>
            <a:r>
              <a:rPr lang="en-US" sz="2400" b="1" cap="none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cap="none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gia</a:t>
            </a:r>
            <a:r>
              <a:rPr lang="en-US" sz="2400" b="1" cap="none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71600"/>
            <a:ext cx="7520940" cy="4418049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hiểu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cộng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tham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gia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vừa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sực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ý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hoàn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nhiệm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vụ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giao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giúp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đỡ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tham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gia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ct val="15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97902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295400"/>
            <a:ext cx="7520940" cy="548640"/>
          </a:xfrm>
        </p:spPr>
        <p:txBody>
          <a:bodyPr/>
          <a:lstStyle/>
          <a:p>
            <a:r>
              <a:rPr lang="en-US" sz="2400" b="1" cap="none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a.Các</a:t>
            </a:r>
            <a:r>
              <a:rPr lang="en-US" sz="2400" b="1" cap="none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cap="none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biện</a:t>
            </a:r>
            <a:r>
              <a:rPr lang="en-US" sz="2400" b="1" cap="none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cap="none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pháp</a:t>
            </a:r>
            <a:r>
              <a:rPr lang="en-US" sz="2400" b="1" cap="none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cap="none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mở</a:t>
            </a:r>
            <a:r>
              <a:rPr lang="en-US" sz="2400" b="1" cap="none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cap="none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rộng</a:t>
            </a:r>
            <a:r>
              <a:rPr lang="en-US" sz="2400" b="1" cap="none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cap="none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2400" b="1" cap="none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cap="none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hệ</a:t>
            </a:r>
            <a:r>
              <a:rPr lang="en-US" sz="2400" b="1" cap="none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cap="none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xã</a:t>
            </a:r>
            <a:r>
              <a:rPr lang="en-US" sz="2400" b="1" cap="none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cap="none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hội</a:t>
            </a:r>
            <a:r>
              <a:rPr lang="en-US" sz="2400" b="1" cap="none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cap="none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b="1" cap="none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b="1" cap="none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thu</a:t>
            </a:r>
            <a:r>
              <a:rPr lang="en-US" sz="2400" b="1" cap="none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cap="none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hút</a:t>
            </a:r>
            <a:r>
              <a:rPr lang="en-US" sz="2400" b="1" cap="none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cap="none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cộng</a:t>
            </a:r>
            <a:r>
              <a:rPr lang="en-US" sz="2400" b="1" cap="none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cap="none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400" b="1" cap="none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cap="none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400" b="1" cap="none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cap="none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2400" b="1" cap="none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cap="none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400" b="1" cap="none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cap="none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xã</a:t>
            </a:r>
            <a:r>
              <a:rPr lang="en-US" sz="2400" b="1" cap="none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cap="none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hội</a:t>
            </a:r>
            <a:r>
              <a:rPr lang="en-US" sz="2400" b="1" cap="none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br>
              <a:rPr lang="en-US" dirty="0">
                <a:solidFill>
                  <a:srgbClr val="0000FF"/>
                </a:solidFill>
              </a:rPr>
            </a:br>
            <a:endParaRPr lang="en-US" dirty="0">
              <a:solidFill>
                <a:srgbClr val="0000FF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47953400"/>
              </p:ext>
            </p:extLst>
          </p:nvPr>
        </p:nvGraphicFramePr>
        <p:xfrm>
          <a:off x="974783" y="2249036"/>
          <a:ext cx="7437408" cy="12561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374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256164"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US" sz="2400" b="1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Chủ</a:t>
                      </a:r>
                      <a:r>
                        <a:rPr lang="en-US" sz="2400" b="1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baseline="0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động</a:t>
                      </a:r>
                      <a:r>
                        <a:rPr lang="en-US" sz="2400" b="1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baseline="0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làm</a:t>
                      </a:r>
                      <a:r>
                        <a:rPr lang="en-US" sz="2400" b="1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baseline="0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quen</a:t>
                      </a:r>
                      <a:r>
                        <a:rPr lang="en-US" sz="2400" b="1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baseline="0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với</a:t>
                      </a:r>
                      <a:r>
                        <a:rPr lang="en-US" sz="2400" b="1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baseline="0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mọi</a:t>
                      </a:r>
                      <a:r>
                        <a:rPr lang="en-US" sz="2400" b="1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baseline="0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người</a:t>
                      </a:r>
                      <a:endParaRPr lang="en-US" sz="2400" b="1" baseline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sz="2400" b="1" baseline="0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Tham</a:t>
                      </a:r>
                      <a:r>
                        <a:rPr lang="en-US" sz="2400" b="1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baseline="0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gia</a:t>
                      </a:r>
                      <a:r>
                        <a:rPr lang="en-US" sz="2400" b="1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baseline="0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nhiều</a:t>
                      </a:r>
                      <a:r>
                        <a:rPr lang="en-US" sz="2400" b="1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baseline="0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hoạt</a:t>
                      </a:r>
                      <a:r>
                        <a:rPr lang="en-US" sz="2400" b="1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baseline="0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động</a:t>
                      </a:r>
                      <a:r>
                        <a:rPr lang="en-US" sz="2400" b="1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baseline="0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chung</a:t>
                      </a:r>
                      <a:endParaRPr lang="en-US" sz="2400" b="1" baseline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sz="2400" b="1" baseline="0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Chân</a:t>
                      </a:r>
                      <a:r>
                        <a:rPr lang="en-US" sz="2400" b="1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baseline="0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thành</a:t>
                      </a:r>
                      <a:r>
                        <a:rPr lang="en-US" sz="2400" b="1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2400" b="1" baseline="0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giữ</a:t>
                      </a:r>
                      <a:r>
                        <a:rPr lang="en-US" sz="2400" b="1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baseline="0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thái</a:t>
                      </a:r>
                      <a:r>
                        <a:rPr lang="en-US" sz="2400" b="1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baseline="0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độ</a:t>
                      </a:r>
                      <a:r>
                        <a:rPr lang="en-US" sz="2400" b="1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baseline="0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hòa</a:t>
                      </a:r>
                      <a:r>
                        <a:rPr lang="en-US" sz="2400" b="1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baseline="0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đồng</a:t>
                      </a:r>
                      <a:r>
                        <a:rPr lang="en-US" sz="2400" b="1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baseline="0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với</a:t>
                      </a:r>
                      <a:r>
                        <a:rPr lang="en-US" sz="2400" b="1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baseline="0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mọi</a:t>
                      </a:r>
                      <a:r>
                        <a:rPr lang="en-US" sz="2400" b="1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baseline="0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người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928776" y="1752600"/>
            <a:ext cx="7529423" cy="461665"/>
          </a:xfrm>
          <a:prstGeom prst="rect">
            <a:avLst/>
          </a:prstGeom>
          <a:solidFill>
            <a:srgbClr val="0565D9"/>
          </a:solidFill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CÁC BIỆN PHÁP MỞ RỘNG QUAN HỆ XÃ HỘI </a:t>
            </a:r>
          </a:p>
        </p:txBody>
      </p:sp>
      <p:sp>
        <p:nvSpPr>
          <p:cNvPr id="7" name="Rectangle 6"/>
          <p:cNvSpPr/>
          <p:nvPr/>
        </p:nvSpPr>
        <p:spPr>
          <a:xfrm>
            <a:off x="944591" y="3505200"/>
            <a:ext cx="7523505" cy="830997"/>
          </a:xfrm>
          <a:prstGeom prst="rect">
            <a:avLst/>
          </a:prstGeom>
          <a:solidFill>
            <a:srgbClr val="0565D9"/>
          </a:solidFill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CÁC BIỆN PHÁP THU HÚT CỘNG ĐỒNG VÀO HOẠT ĐỘNG XÃ HỘI</a:t>
            </a:r>
          </a:p>
        </p:txBody>
      </p:sp>
      <p:graphicFrame>
        <p:nvGraphicFramePr>
          <p:cNvPr id="8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73572708"/>
              </p:ext>
            </p:extLst>
          </p:nvPr>
        </p:nvGraphicFramePr>
        <p:xfrm>
          <a:off x="954655" y="4336197"/>
          <a:ext cx="7437408" cy="16074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374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607403"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00000"/>
                        </a:lnSpc>
                        <a:buFontTx/>
                        <a:buChar char="-"/>
                      </a:pPr>
                      <a:r>
                        <a:rPr lang="en-US" sz="2400" b="1" baseline="0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Vận</a:t>
                      </a:r>
                      <a:r>
                        <a:rPr lang="en-US" sz="2400" b="1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baseline="0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động</a:t>
                      </a:r>
                      <a:r>
                        <a:rPr lang="en-US" sz="2400" b="1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baseline="0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mọi</a:t>
                      </a:r>
                      <a:r>
                        <a:rPr lang="en-US" sz="2400" b="1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baseline="0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người</a:t>
                      </a:r>
                      <a:r>
                        <a:rPr lang="en-US" sz="2400" b="1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baseline="0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tham</a:t>
                      </a:r>
                      <a:r>
                        <a:rPr lang="en-US" sz="2400" b="1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baseline="0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gia</a:t>
                      </a:r>
                      <a:r>
                        <a:rPr lang="en-US" sz="2400" b="1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baseline="0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vì</a:t>
                      </a:r>
                      <a:r>
                        <a:rPr lang="en-US" sz="2400" b="1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baseline="0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trách</a:t>
                      </a:r>
                      <a:r>
                        <a:rPr lang="en-US" sz="2400" b="1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baseline="0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nhiệm</a:t>
                      </a:r>
                      <a:r>
                        <a:rPr lang="en-US" sz="2400" b="1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  <a:p>
                      <a:pPr marL="285750" indent="-285750">
                        <a:lnSpc>
                          <a:spcPct val="100000"/>
                        </a:lnSpc>
                        <a:buFontTx/>
                        <a:buChar char="-"/>
                      </a:pPr>
                      <a:r>
                        <a:rPr lang="en-US" sz="2400" b="1" baseline="0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Tuyên</a:t>
                      </a:r>
                      <a:r>
                        <a:rPr lang="en-US" sz="2400" b="1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baseline="0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truyền</a:t>
                      </a:r>
                      <a:r>
                        <a:rPr lang="en-US" sz="2400" b="1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baseline="0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về</a:t>
                      </a:r>
                      <a:r>
                        <a:rPr lang="en-US" sz="2400" b="1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baseline="0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lợi</a:t>
                      </a:r>
                      <a:r>
                        <a:rPr lang="en-US" sz="2400" b="1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baseline="0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ích</a:t>
                      </a:r>
                      <a:r>
                        <a:rPr lang="en-US" sz="2400" b="1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baseline="0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của</a:t>
                      </a:r>
                      <a:r>
                        <a:rPr lang="en-US" sz="2400" b="1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baseline="0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việc</a:t>
                      </a:r>
                      <a:r>
                        <a:rPr lang="en-US" sz="2400" b="1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baseline="0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tham</a:t>
                      </a:r>
                      <a:r>
                        <a:rPr lang="en-US" sz="2400" b="1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baseline="0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gia</a:t>
                      </a:r>
                      <a:endParaRPr lang="en-US" sz="2400" b="1" baseline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285750" indent="-285750">
                        <a:lnSpc>
                          <a:spcPct val="100000"/>
                        </a:lnSpc>
                        <a:buFontTx/>
                        <a:buChar char="-"/>
                      </a:pPr>
                      <a:r>
                        <a:rPr lang="en-US" sz="2400" b="1" baseline="0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Thuyết</a:t>
                      </a:r>
                      <a:r>
                        <a:rPr lang="en-US" sz="2400" b="1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baseline="0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phục</a:t>
                      </a:r>
                      <a:r>
                        <a:rPr lang="en-US" sz="2400" b="1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baseline="0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bằng</a:t>
                      </a:r>
                      <a:r>
                        <a:rPr lang="en-US" sz="2400" b="1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baseline="0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tình</a:t>
                      </a:r>
                      <a:r>
                        <a:rPr lang="en-US" sz="2400" b="1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baseline="0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cảm</a:t>
                      </a:r>
                      <a:r>
                        <a:rPr lang="en-US" sz="2400" b="1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  <a:p>
                      <a:pPr marL="285750" indent="-285750">
                        <a:lnSpc>
                          <a:spcPct val="100000"/>
                        </a:lnSpc>
                        <a:buFontTx/>
                        <a:buChar char="-"/>
                      </a:pPr>
                      <a:r>
                        <a:rPr lang="en-US" sz="2400" b="1" baseline="0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Làm</a:t>
                      </a:r>
                      <a:r>
                        <a:rPr lang="en-US" sz="2400" b="1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baseline="0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gương</a:t>
                      </a:r>
                      <a:r>
                        <a:rPr lang="en-US" sz="2400" b="1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9" name="Title 1"/>
          <p:cNvSpPr txBox="1">
            <a:spLocks/>
          </p:cNvSpPr>
          <p:nvPr/>
        </p:nvSpPr>
        <p:spPr>
          <a:xfrm>
            <a:off x="228600" y="278633"/>
            <a:ext cx="8836025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 cap="none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b="1" cap="none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b="1" cap="none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cap="none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hiểu</a:t>
            </a:r>
            <a:r>
              <a:rPr lang="en-US" b="1" cap="none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cap="none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b="1" cap="none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cap="none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b="1" cap="none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cap="none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b="1" cap="none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cap="none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biện</a:t>
            </a:r>
            <a:r>
              <a:rPr lang="en-US" b="1" cap="none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cap="none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pháp</a:t>
            </a:r>
            <a:r>
              <a:rPr lang="en-US" b="1" cap="none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cap="none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mở</a:t>
            </a:r>
            <a:r>
              <a:rPr lang="en-US" b="1" cap="none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cap="none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rộng</a:t>
            </a:r>
            <a:r>
              <a:rPr lang="en-US" b="1" cap="none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cap="none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mối</a:t>
            </a:r>
            <a:r>
              <a:rPr lang="en-US" b="1" cap="none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cap="none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b="1" cap="none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cap="none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hệ</a:t>
            </a:r>
            <a:r>
              <a:rPr lang="en-US" b="1" cap="none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cap="none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b="1" cap="none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cap="none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thu</a:t>
            </a:r>
            <a:r>
              <a:rPr lang="en-US" b="1" cap="none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cap="none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hút</a:t>
            </a:r>
            <a:r>
              <a:rPr lang="en-US" b="1" cap="none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cap="none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cộng</a:t>
            </a:r>
            <a:r>
              <a:rPr lang="en-US" b="1" cap="none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cap="none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b="1" cap="none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cap="none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b="1" cap="none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cap="none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b="1" cap="none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cap="none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b="1" cap="none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cap="none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xã</a:t>
            </a:r>
            <a:r>
              <a:rPr lang="en-US" b="1" cap="none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cap="none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hội</a:t>
            </a:r>
            <a:r>
              <a:rPr lang="en-US" b="1" cap="none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426287" y="6150634"/>
            <a:ext cx="853440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 cap="none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b="1" cap="none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cap="none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b="1" cap="none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cap="none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b="1" cap="none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cap="none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hiên</a:t>
            </a:r>
            <a:r>
              <a:rPr lang="en-US" b="1" cap="none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cap="none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b="1" cap="none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cap="none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báo</a:t>
            </a:r>
            <a:r>
              <a:rPr lang="en-US" b="1" cap="none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cap="none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cáo</a:t>
            </a:r>
            <a:r>
              <a:rPr lang="en-US" b="1" cap="none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cap="none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b="1" cap="none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cap="none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b="1" cap="none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cap="none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b="1" cap="none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cap="none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b="1" cap="none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cap="none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b="1" cap="none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cap="none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b="1" cap="none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cap="none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b="1" cap="none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cap="none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b="1" cap="none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cap="none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áp</a:t>
            </a:r>
            <a:r>
              <a:rPr lang="en-US" b="1" cap="none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cap="none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b="1" cap="none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cap="none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b="1" cap="none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cap="none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biện</a:t>
            </a:r>
            <a:r>
              <a:rPr lang="en-US" b="1" cap="none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cap="none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pháp</a:t>
            </a:r>
            <a:r>
              <a:rPr lang="en-US" b="1" cap="none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cap="none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b="1" cap="none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.</a:t>
            </a:r>
          </a:p>
        </p:txBody>
      </p:sp>
    </p:spTree>
    <p:extLst>
      <p:ext uri="{BB962C8B-B14F-4D97-AF65-F5344CB8AC3E}">
        <p14:creationId xmlns:p14="http://schemas.microsoft.com/office/powerpoint/2010/main" val="491253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  <p:bldP spid="7" grpId="0" animBg="1"/>
      <p:bldP spid="9" grpId="0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371600"/>
            <a:ext cx="7520940" cy="548640"/>
          </a:xfrm>
        </p:spPr>
        <p:txBody>
          <a:bodyPr/>
          <a:lstStyle/>
          <a:p>
            <a:r>
              <a:rPr lang="en-US" b="1" cap="none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a. </a:t>
            </a:r>
            <a:r>
              <a:rPr lang="en-US" b="1" cap="none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Nội</a:t>
            </a:r>
            <a:r>
              <a:rPr lang="en-US" b="1" cap="none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dung </a:t>
            </a:r>
            <a:r>
              <a:rPr lang="en-US" b="1" cap="none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b="1" cap="none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cap="none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tuyên</a:t>
            </a:r>
            <a:r>
              <a:rPr lang="en-US" b="1" cap="none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cap="none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truyền</a:t>
            </a:r>
            <a:r>
              <a:rPr lang="en-US" b="1" cap="none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cap="none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b="1" cap="none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cap="none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hóa</a:t>
            </a:r>
            <a:r>
              <a:rPr lang="en-US" b="1" cap="none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cap="none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ứng</a:t>
            </a:r>
            <a:r>
              <a:rPr lang="en-US" b="1" cap="none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cap="none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xử</a:t>
            </a:r>
            <a:r>
              <a:rPr lang="en-US" b="1" cap="none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cap="none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nơi</a:t>
            </a:r>
            <a:r>
              <a:rPr lang="en-US" b="1" cap="none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cap="none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b="1" cap="none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cap="none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cộng</a:t>
            </a:r>
            <a:r>
              <a:rPr lang="en-US" b="1" cap="none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981200"/>
            <a:ext cx="7520940" cy="20574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-.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Tuân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thủ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chung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nơi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cộng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-.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Tôn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trọng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mọi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giao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-.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Kiểm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soát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,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cảm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xúc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,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tránh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gây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mâu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thuẫn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28600" y="502920"/>
            <a:ext cx="8836025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 cap="none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b="1" cap="none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Xác</a:t>
            </a:r>
            <a:r>
              <a:rPr lang="en-US" b="1" cap="none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cap="none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b="1" cap="none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cap="none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nội</a:t>
            </a:r>
            <a:r>
              <a:rPr lang="en-US" b="1" cap="none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dung </a:t>
            </a:r>
            <a:r>
              <a:rPr lang="en-US" b="1" cap="none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b="1" cap="none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cap="none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b="1" cap="none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cap="none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b="1" cap="none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cap="none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tuyên</a:t>
            </a:r>
            <a:r>
              <a:rPr lang="en-US" b="1" cap="none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cap="none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truyền</a:t>
            </a:r>
            <a:r>
              <a:rPr lang="en-US" b="1" cap="none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cap="none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b="1" cap="none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cap="none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b="1" cap="none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cap="none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hóa</a:t>
            </a:r>
            <a:r>
              <a:rPr lang="en-US" b="1" cap="none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cap="none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ứng</a:t>
            </a:r>
            <a:r>
              <a:rPr lang="en-US" b="1" cap="none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cap="none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xử</a:t>
            </a:r>
            <a:r>
              <a:rPr lang="en-US" b="1" cap="none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cap="none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nơi</a:t>
            </a:r>
            <a:r>
              <a:rPr lang="en-US" b="1" cap="none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cap="none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b="1" cap="none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cap="none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cộng</a:t>
            </a:r>
            <a:endParaRPr lang="en-US" b="1" cap="none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09600" y="3902073"/>
            <a:ext cx="7162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b.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tuyên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truyền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762000" y="4425293"/>
            <a:ext cx="7520940" cy="2057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37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23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309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595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80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33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819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92224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-.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Phát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tờ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rơi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-.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Sân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khấu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hóa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-.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Truyền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thanh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…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0751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1324083"/>
            <a:ext cx="7520940" cy="548640"/>
          </a:xfrm>
        </p:spPr>
        <p:txBody>
          <a:bodyPr/>
          <a:lstStyle/>
          <a:p>
            <a:r>
              <a:rPr lang="en-US" b="1" cap="none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a. </a:t>
            </a:r>
            <a:r>
              <a:rPr lang="en-US" b="1" cap="none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Kế</a:t>
            </a:r>
            <a:r>
              <a:rPr lang="en-US" b="1" cap="none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cap="none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hoạch</a:t>
            </a:r>
            <a:r>
              <a:rPr lang="en-US" b="1" cap="none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cap="none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b="1" cap="none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cap="none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b="1" cap="none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05000"/>
            <a:ext cx="7520940" cy="4494249"/>
          </a:xfrm>
        </p:spPr>
        <p:txBody>
          <a:bodyPr>
            <a:normAutofit lnSpcReduction="10000"/>
          </a:bodyPr>
          <a:lstStyle/>
          <a:p>
            <a:r>
              <a:rPr lang="vi-VN" sz="2400" dirty="0">
                <a:latin typeface="Times New Roman" pitchFamily="18" charset="0"/>
                <a:cs typeface="Times New Roman" pitchFamily="18" charset="0"/>
              </a:rPr>
              <a:t>+ Mục tiêu : (Nâng cao ý thức người dân tham gia giao thông, hoặc khắc phục hiện tượng nói bậy nơi công cộng…)</a:t>
            </a:r>
          </a:p>
          <a:p>
            <a:r>
              <a:rPr lang="vi-VN" sz="2400" dirty="0">
                <a:latin typeface="Times New Roman" pitchFamily="18" charset="0"/>
                <a:cs typeface="Times New Roman" pitchFamily="18" charset="0"/>
              </a:rPr>
              <a:t>+ Đối tượng tuyên truyền</a:t>
            </a:r>
          </a:p>
          <a:p>
            <a:r>
              <a:rPr lang="vi-VN" sz="2400" dirty="0">
                <a:latin typeface="Times New Roman" pitchFamily="18" charset="0"/>
                <a:cs typeface="Times New Roman" pitchFamily="18" charset="0"/>
              </a:rPr>
              <a:t>+ Nội dung. </a:t>
            </a:r>
          </a:p>
          <a:p>
            <a:r>
              <a:rPr lang="vi-VN" sz="2400" dirty="0">
                <a:latin typeface="Times New Roman" pitchFamily="18" charset="0"/>
                <a:cs typeface="Times New Roman" pitchFamily="18" charset="0"/>
              </a:rPr>
              <a:t>+ Hình thức và phương tiện: (Phát thanh,sân khấu hóa….)</a:t>
            </a:r>
          </a:p>
          <a:p>
            <a:r>
              <a:rPr lang="vi-VN" sz="2400" dirty="0">
                <a:latin typeface="Times New Roman" pitchFamily="18" charset="0"/>
                <a:cs typeface="Times New Roman" pitchFamily="18" charset="0"/>
              </a:rPr>
              <a:t>+Người thực hiện.</a:t>
            </a:r>
          </a:p>
          <a:p>
            <a:r>
              <a:rPr lang="vi-VN" sz="2400" dirty="0">
                <a:latin typeface="Times New Roman" pitchFamily="18" charset="0"/>
                <a:cs typeface="Times New Roman" pitchFamily="18" charset="0"/>
              </a:rPr>
              <a:t>+ Phân công nhiệm vụ</a:t>
            </a:r>
          </a:p>
          <a:p>
            <a:r>
              <a:rPr lang="vi-VN" sz="2400" dirty="0">
                <a:latin typeface="Times New Roman" pitchFamily="18" charset="0"/>
                <a:cs typeface="Times New Roman" pitchFamily="18" charset="0"/>
              </a:rPr>
              <a:t>+ Thời gian địa điểm.</a:t>
            </a:r>
          </a:p>
          <a:p>
            <a:r>
              <a:rPr lang="vi-VN" sz="2400" dirty="0">
                <a:latin typeface="Times New Roman" pitchFamily="18" charset="0"/>
                <a:cs typeface="Times New Roman" pitchFamily="18" charset="0"/>
              </a:rPr>
              <a:t>+Kết quả dự kiến.</a:t>
            </a:r>
          </a:p>
          <a:p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28600" y="502920"/>
            <a:ext cx="8836025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 cap="none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vi-VN" b="1" cap="none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Xây dựng và thực hiện kế hoạch tuyên truyền trong cộng đồng về văn hóa ứng xử nơi công cộng.</a:t>
            </a:r>
            <a:endParaRPr lang="en-US" b="1" cap="none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3107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1371600"/>
            <a:ext cx="7520940" cy="548640"/>
          </a:xfrm>
        </p:spPr>
        <p:txBody>
          <a:bodyPr/>
          <a:lstStyle/>
          <a:p>
            <a:r>
              <a:rPr lang="vi-VN" b="1" cap="none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b.Khi thực hiện cần lưu ý: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2106468"/>
            <a:ext cx="7520940" cy="3579849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vi-VN" sz="2400" dirty="0">
                <a:latin typeface="Times New Roman" pitchFamily="18" charset="0"/>
                <a:cs typeface="Times New Roman" pitchFamily="18" charset="0"/>
              </a:rPr>
              <a:t>+. Đảm bảo thể hiện nội dung đã chuẩn bị bằng các hình thức đã lựa chọn..</a:t>
            </a:r>
          </a:p>
          <a:p>
            <a:pPr>
              <a:lnSpc>
                <a:spcPct val="150000"/>
              </a:lnSpc>
            </a:pPr>
            <a:r>
              <a:rPr lang="vi-VN" sz="2400" dirty="0">
                <a:latin typeface="Times New Roman" pitchFamily="18" charset="0"/>
                <a:cs typeface="Times New Roman" pitchFamily="18" charset="0"/>
              </a:rPr>
              <a:t>+.Đảm bảo tương tác với người tham gia.</a:t>
            </a:r>
          </a:p>
          <a:p>
            <a:pPr>
              <a:lnSpc>
                <a:spcPct val="150000"/>
              </a:lnSpc>
            </a:pPr>
            <a:r>
              <a:rPr lang="vi-VN" sz="2400" dirty="0">
                <a:latin typeface="Times New Roman" pitchFamily="18" charset="0"/>
                <a:cs typeface="Times New Roman" pitchFamily="18" charset="0"/>
              </a:rPr>
              <a:t>+.Thu thập thông tin phản hồi để rút kinh nghiệm.</a:t>
            </a:r>
          </a:p>
          <a:p>
            <a:pPr>
              <a:lnSpc>
                <a:spcPct val="150000"/>
              </a:lnSpc>
            </a:pPr>
            <a:r>
              <a:rPr lang="vi-VN" sz="2400" dirty="0">
                <a:latin typeface="Times New Roman" pitchFamily="18" charset="0"/>
                <a:cs typeface="Times New Roman" pitchFamily="18" charset="0"/>
              </a:rPr>
              <a:t>+.Khích lệ người tham gia tiếp tục tuyên truyền.</a:t>
            </a:r>
          </a:p>
          <a:p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28600" y="502920"/>
            <a:ext cx="8836025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 cap="none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vi-VN" b="1" cap="none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Xây dựng và thực hiện kế hoạch tuyên truyền trong cộng đồng về văn hóa ứng xử nơi công cộng.</a:t>
            </a:r>
            <a:endParaRPr lang="en-US" b="1" cap="none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5646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161</TotalTime>
  <Words>780</Words>
  <Application>Microsoft Office PowerPoint</Application>
  <PresentationFormat>On-screen Show (4:3)</PresentationFormat>
  <Paragraphs>72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Algerian</vt:lpstr>
      <vt:lpstr>Arial</vt:lpstr>
      <vt:lpstr>Franklin Gothic Book</vt:lpstr>
      <vt:lpstr>Franklin Gothic Medium</vt:lpstr>
      <vt:lpstr>Times New Roman</vt:lpstr>
      <vt:lpstr>Wingdings</vt:lpstr>
      <vt:lpstr>Angles</vt:lpstr>
      <vt:lpstr>Chủ đề 5 : THAM GIA XÂY DỰNG CỘNG ĐỒNG</vt:lpstr>
      <vt:lpstr>Nêu các hoạt động của học sinh, sinh viên trong hình</vt:lpstr>
      <vt:lpstr>a. Ý nghĩa của các hoạt động cộng đồng</vt:lpstr>
      <vt:lpstr>b.Các hoạt động cộng đồng em có thể tham gia</vt:lpstr>
      <vt:lpstr>c. Biểu hiện của người có trách nhiệm trong nhiệm vụ được giao và hỗ trợ moị người cùng tham gia. </vt:lpstr>
      <vt:lpstr>a.Các biện pháp mở rộng quan hệ xã hội và  thu hút cộng đồng vào hoạt động xã hội.  </vt:lpstr>
      <vt:lpstr>a. Nội dung cần tuyên truyền văn hóa ứng xử nơi công cộng.</vt:lpstr>
      <vt:lpstr>a. Kế hoạch phải có:</vt:lpstr>
      <vt:lpstr>b.Khi thực hiện cần lưu ý:</vt:lpstr>
      <vt:lpstr>5. Tiêu chí đánh giá</vt:lpstr>
      <vt:lpstr>CHÚC CÁC EM HỌC TỐT VÀ THỰC HIỆN ĐƯỢC NHIỀU HOẠT ĐỘNG Ý NGHĨA TRONG CỘNG ĐỒNG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Chủ đề 5 : THAM GIA XÂY DỰNG CỘNG ĐỒNG</dc:title>
  <dc:creator>VnTeach.Com</dc:creator>
  <cp:keywords>VnTeach.Com</cp:keywords>
  <cp:lastModifiedBy>Admin</cp:lastModifiedBy>
  <cp:revision>1</cp:revision>
  <dcterms:created xsi:type="dcterms:W3CDTF">2022-08-20T01:00:28Z</dcterms:created>
  <dcterms:modified xsi:type="dcterms:W3CDTF">2023-09-20T08:34:28Z</dcterms:modified>
</cp:coreProperties>
</file>