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275" r:id="rId4"/>
    <p:sldId id="302" r:id="rId5"/>
    <p:sldId id="363" r:id="rId6"/>
    <p:sldId id="279" r:id="rId7"/>
    <p:sldId id="364" r:id="rId8"/>
    <p:sldId id="281" r:id="rId9"/>
    <p:sldId id="346" r:id="rId10"/>
    <p:sldId id="366" r:id="rId11"/>
    <p:sldId id="367" r:id="rId12"/>
    <p:sldId id="368" r:id="rId13"/>
    <p:sldId id="369" r:id="rId14"/>
    <p:sldId id="370" r:id="rId15"/>
    <p:sldId id="371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48DA4"/>
    <a:srgbClr val="00A9A5"/>
    <a:srgbClr val="FFDAAB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24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80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46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09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3209" y="1230630"/>
            <a:ext cx="1883767" cy="5917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60473" y="2121804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6448" y="3672067"/>
            <a:ext cx="2249591" cy="81845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CHANGING OUR NEIGHBOURHOOD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93930"/>
            <a:ext cx="6129717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Alphabet game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86976" y="1526517"/>
            <a:ext cx="1648864" cy="59528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1245" y="2433545"/>
            <a:ext cx="1569229" cy="123852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28126"/>
            <a:ext cx="435201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377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90413" y="2048912"/>
            <a:ext cx="6107215" cy="99031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 the dialogue between Lan and Mark. Pay attention to the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highlighted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parts.</a:t>
            </a:r>
            <a:endParaRPr lang="en-US" sz="180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</a:t>
            </a:r>
            <a:r>
              <a:rPr lang="vi-VN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in pairs. Make similar </a:t>
            </a:r>
            <a:r>
              <a:rPr lang="vi-VN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conversations</a:t>
            </a:r>
            <a:r>
              <a:rPr lang="en-US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A1027B-B7E3-4AFD-A862-933A1BFA63DB}"/>
              </a:ext>
            </a:extLst>
          </p:cNvPr>
          <p:cNvSpPr/>
          <p:nvPr/>
        </p:nvSpPr>
        <p:spPr>
          <a:xfrm>
            <a:off x="5590413" y="3180105"/>
            <a:ext cx="6111685" cy="222027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Read the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poster.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the project number (1-3) next to its benefits (A-E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Ask and answer which activities in Task 3 you want to join. Give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reasons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80866D5-7BE5-4262-8CEE-D3C123CFD06A}"/>
              </a:ext>
            </a:extLst>
          </p:cNvPr>
          <p:cNvSpPr txBox="1"/>
          <p:nvPr/>
        </p:nvSpPr>
        <p:spPr>
          <a:xfrm>
            <a:off x="333157" y="239261"/>
            <a:ext cx="8358169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CHANGING OUR NEIGHBOURHOOD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177" y="1417244"/>
            <a:ext cx="9002823" cy="5102713"/>
          </a:xfrm>
          <a:prstGeom prst="rect">
            <a:avLst/>
          </a:prstGeom>
        </p:spPr>
      </p:pic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0B810E1C-8881-495E-809D-DE2AF346C3AA}"/>
              </a:ext>
            </a:extLst>
          </p:cNvPr>
          <p:cNvSpPr/>
          <p:nvPr/>
        </p:nvSpPr>
        <p:spPr>
          <a:xfrm>
            <a:off x="154281" y="215553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F4387C-2BCF-44EE-B68C-29FFCF955DB3}"/>
              </a:ext>
            </a:extLst>
          </p:cNvPr>
          <p:cNvSpPr txBox="1"/>
          <p:nvPr/>
        </p:nvSpPr>
        <p:spPr>
          <a:xfrm>
            <a:off x="207066" y="2052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2F787F-381C-45FA-8C42-6D02348EE603}"/>
              </a:ext>
            </a:extLst>
          </p:cNvPr>
          <p:cNvSpPr txBox="1"/>
          <p:nvPr/>
        </p:nvSpPr>
        <p:spPr>
          <a:xfrm>
            <a:off x="637245" y="2052899"/>
            <a:ext cx="2794664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</a:t>
            </a:r>
          </a:p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poster about the volunteer activities for teenagers at </a:t>
            </a:r>
            <a:r>
              <a:rPr lang="en-US" sz="2400" b="1" i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Lending Hand.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42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452" t="5441" r="778"/>
          <a:stretch/>
        </p:blipFill>
        <p:spPr>
          <a:xfrm>
            <a:off x="7137400" y="2692400"/>
            <a:ext cx="4470400" cy="3665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8863" t="7448" r="8536" b="12551"/>
          <a:stretch/>
        </p:blipFill>
        <p:spPr>
          <a:xfrm>
            <a:off x="9652000" y="1168400"/>
            <a:ext cx="1955800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2399" t="1158" r="8327" b="4633"/>
          <a:stretch/>
        </p:blipFill>
        <p:spPr>
          <a:xfrm>
            <a:off x="9055100" y="4533900"/>
            <a:ext cx="2933700" cy="2324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9455" t="14412" r="7143" b="17345"/>
          <a:stretch/>
        </p:blipFill>
        <p:spPr>
          <a:xfrm rot="21339857">
            <a:off x="6653616" y="1393338"/>
            <a:ext cx="2716862" cy="17290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F82D78-4000-4BD9-8FCD-43C81402C18D}"/>
              </a:ext>
            </a:extLst>
          </p:cNvPr>
          <p:cNvSpPr txBox="1"/>
          <p:nvPr/>
        </p:nvSpPr>
        <p:spPr>
          <a:xfrm>
            <a:off x="386120" y="2385767"/>
            <a:ext cx="609600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Benefits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A. making the elderly less lonely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B. making the </a:t>
            </a:r>
            <a:r>
              <a:rPr lang="en-US" sz="2400" dirty="0" err="1"/>
              <a:t>neighbourhood</a:t>
            </a:r>
            <a:r>
              <a:rPr lang="en-US" sz="2400" dirty="0"/>
              <a:t> greener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C. helping feed children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D. helping children have a better future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E. making the </a:t>
            </a:r>
            <a:r>
              <a:rPr lang="en-US" sz="2400" dirty="0" err="1"/>
              <a:t>neighbourhood</a:t>
            </a:r>
            <a:r>
              <a:rPr lang="en-US" sz="2400" dirty="0"/>
              <a:t> cleaner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5ABB52-6491-4FB2-92D4-0D25401B98B4}"/>
              </a:ext>
            </a:extLst>
          </p:cNvPr>
          <p:cNvSpPr txBox="1"/>
          <p:nvPr/>
        </p:nvSpPr>
        <p:spPr>
          <a:xfrm>
            <a:off x="698758" y="3487983"/>
            <a:ext cx="53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DD49D0-9319-4F51-9641-F21B877186D6}"/>
              </a:ext>
            </a:extLst>
          </p:cNvPr>
          <p:cNvSpPr txBox="1"/>
          <p:nvPr/>
        </p:nvSpPr>
        <p:spPr>
          <a:xfrm>
            <a:off x="698758" y="5133104"/>
            <a:ext cx="53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CAC7EF-E1B5-4662-A065-B76CB498E9BD}"/>
              </a:ext>
            </a:extLst>
          </p:cNvPr>
          <p:cNvSpPr txBox="1"/>
          <p:nvPr/>
        </p:nvSpPr>
        <p:spPr>
          <a:xfrm>
            <a:off x="698758" y="4046180"/>
            <a:ext cx="53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1E5A4F-DBC2-4277-A5B8-908244F58A12}"/>
              </a:ext>
            </a:extLst>
          </p:cNvPr>
          <p:cNvSpPr txBox="1"/>
          <p:nvPr/>
        </p:nvSpPr>
        <p:spPr>
          <a:xfrm>
            <a:off x="698758" y="4604377"/>
            <a:ext cx="53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5359E9-BCD0-4E9E-BEA1-5E7482E34F76}"/>
              </a:ext>
            </a:extLst>
          </p:cNvPr>
          <p:cNvSpPr txBox="1"/>
          <p:nvPr/>
        </p:nvSpPr>
        <p:spPr>
          <a:xfrm>
            <a:off x="698757" y="2947275"/>
            <a:ext cx="53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2F787F-381C-45FA-8C42-6D02348EE603}"/>
              </a:ext>
            </a:extLst>
          </p:cNvPr>
          <p:cNvSpPr txBox="1"/>
          <p:nvPr/>
        </p:nvSpPr>
        <p:spPr>
          <a:xfrm>
            <a:off x="1042459" y="1138422"/>
            <a:ext cx="494574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project number (1 – 3) next to its benefit (A – E)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1" name="Rounded Rectangle 15">
            <a:extLst>
              <a:ext uri="{FF2B5EF4-FFF2-40B4-BE49-F238E27FC236}">
                <a16:creationId xmlns:a16="http://schemas.microsoft.com/office/drawing/2014/main" id="{0B810E1C-8881-495E-809D-DE2AF346C3AA}"/>
              </a:ext>
            </a:extLst>
          </p:cNvPr>
          <p:cNvSpPr/>
          <p:nvPr/>
        </p:nvSpPr>
        <p:spPr>
          <a:xfrm>
            <a:off x="511387" y="124106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F4387C-2BCF-44EE-B68C-29FFCF955DB3}"/>
              </a:ext>
            </a:extLst>
          </p:cNvPr>
          <p:cNvSpPr txBox="1"/>
          <p:nvPr/>
        </p:nvSpPr>
        <p:spPr>
          <a:xfrm>
            <a:off x="564172" y="11384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0866D5-7BE5-4262-8CEE-D3C123CFD06A}"/>
              </a:ext>
            </a:extLst>
          </p:cNvPr>
          <p:cNvSpPr txBox="1"/>
          <p:nvPr/>
        </p:nvSpPr>
        <p:spPr>
          <a:xfrm>
            <a:off x="333157" y="239261"/>
            <a:ext cx="8358169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CHANGING OUR NEIGHBOURHOOD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96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452" t="5441" r="778"/>
          <a:stretch/>
        </p:blipFill>
        <p:spPr>
          <a:xfrm>
            <a:off x="7137400" y="2692400"/>
            <a:ext cx="4470400" cy="3665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8863" t="7448" r="8536" b="12551"/>
          <a:stretch/>
        </p:blipFill>
        <p:spPr>
          <a:xfrm>
            <a:off x="9652000" y="1168400"/>
            <a:ext cx="1955800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2399" t="1158" r="8327" b="4633"/>
          <a:stretch/>
        </p:blipFill>
        <p:spPr>
          <a:xfrm>
            <a:off x="9055100" y="4533900"/>
            <a:ext cx="2933700" cy="2324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9455" t="14412" r="7143" b="17345"/>
          <a:stretch/>
        </p:blipFill>
        <p:spPr>
          <a:xfrm rot="21339857">
            <a:off x="6653616" y="1393338"/>
            <a:ext cx="2716862" cy="172900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22F787F-381C-45FA-8C42-6D02348EE603}"/>
              </a:ext>
            </a:extLst>
          </p:cNvPr>
          <p:cNvSpPr txBox="1"/>
          <p:nvPr/>
        </p:nvSpPr>
        <p:spPr>
          <a:xfrm>
            <a:off x="1042459" y="1138422"/>
            <a:ext cx="549690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Ask and answer which activities in Task 3 you want to join. Give reasons.</a:t>
            </a:r>
          </a:p>
        </p:txBody>
      </p: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0B810E1C-8881-495E-809D-DE2AF346C3AA}"/>
              </a:ext>
            </a:extLst>
          </p:cNvPr>
          <p:cNvSpPr/>
          <p:nvPr/>
        </p:nvSpPr>
        <p:spPr>
          <a:xfrm>
            <a:off x="511387" y="124106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F4387C-2BCF-44EE-B68C-29FFCF955DB3}"/>
              </a:ext>
            </a:extLst>
          </p:cNvPr>
          <p:cNvSpPr txBox="1"/>
          <p:nvPr/>
        </p:nvSpPr>
        <p:spPr>
          <a:xfrm>
            <a:off x="564172" y="11384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3A6812-79DC-4E7B-BCB5-B27F84161526}"/>
              </a:ext>
            </a:extLst>
          </p:cNvPr>
          <p:cNvSpPr txBox="1"/>
          <p:nvPr/>
        </p:nvSpPr>
        <p:spPr>
          <a:xfrm>
            <a:off x="487067" y="2101185"/>
            <a:ext cx="6758693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4494D0"/>
                </a:solidFill>
                <a:effectLst/>
              </a:rPr>
              <a:t>Example</a:t>
            </a:r>
            <a:r>
              <a:rPr lang="en-US" sz="2800" b="0" i="0" dirty="0">
                <a:solidFill>
                  <a:srgbClr val="4494D0"/>
                </a:solidFill>
                <a:effectLst/>
              </a:rPr>
              <a:t>:</a:t>
            </a:r>
            <a:r>
              <a:rPr lang="en-US" sz="2400" b="0" i="0" dirty="0">
                <a:solidFill>
                  <a:srgbClr val="4494D0"/>
                </a:solidFill>
                <a:effectLst/>
              </a:rPr>
              <a:t/>
            </a:r>
            <a:br>
              <a:rPr lang="en-US" sz="2400" b="0" i="0" dirty="0">
                <a:solidFill>
                  <a:srgbClr val="4494D0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: Which activity do you want to join?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Lan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: I want to join some clean-up activities.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: Why do you want to join these activities?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Lan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: because they make the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cleaner</a:t>
            </a:r>
            <a:r>
              <a:rPr lang="en-US" sz="24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0866D5-7BE5-4262-8CEE-D3C123CFD06A}"/>
              </a:ext>
            </a:extLst>
          </p:cNvPr>
          <p:cNvSpPr txBox="1"/>
          <p:nvPr/>
        </p:nvSpPr>
        <p:spPr>
          <a:xfrm>
            <a:off x="333157" y="239261"/>
            <a:ext cx="8358169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CHANGING OUR NEIGHBOURHOOD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1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452" t="5441" r="778"/>
          <a:stretch/>
        </p:blipFill>
        <p:spPr>
          <a:xfrm>
            <a:off x="7137400" y="2692400"/>
            <a:ext cx="4470400" cy="3665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8863" t="7448" r="8536" b="12551"/>
          <a:stretch/>
        </p:blipFill>
        <p:spPr>
          <a:xfrm>
            <a:off x="9652000" y="1168400"/>
            <a:ext cx="1955800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2399" t="1158" r="8327" b="4633"/>
          <a:stretch/>
        </p:blipFill>
        <p:spPr>
          <a:xfrm>
            <a:off x="9055100" y="4533900"/>
            <a:ext cx="2933700" cy="2324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9455" t="14412" r="7143" b="17345"/>
          <a:stretch/>
        </p:blipFill>
        <p:spPr>
          <a:xfrm rot="21339857">
            <a:off x="6653616" y="1393338"/>
            <a:ext cx="2716862" cy="17290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5F4387C-2BCF-44EE-B68C-29FFCF955DB3}"/>
              </a:ext>
            </a:extLst>
          </p:cNvPr>
          <p:cNvSpPr txBox="1"/>
          <p:nvPr/>
        </p:nvSpPr>
        <p:spPr>
          <a:xfrm>
            <a:off x="564172" y="11384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2F787F-381C-45FA-8C42-6D02348EE603}"/>
              </a:ext>
            </a:extLst>
          </p:cNvPr>
          <p:cNvSpPr txBox="1"/>
          <p:nvPr/>
        </p:nvSpPr>
        <p:spPr>
          <a:xfrm>
            <a:off x="980337" y="1128268"/>
            <a:ext cx="635716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Discuss which activity each member of your group chooses and  the benefit(s) of the activity. </a:t>
            </a: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0B810E1C-8881-495E-809D-DE2AF346C3AA}"/>
              </a:ext>
            </a:extLst>
          </p:cNvPr>
          <p:cNvSpPr/>
          <p:nvPr/>
        </p:nvSpPr>
        <p:spPr>
          <a:xfrm>
            <a:off x="449266" y="123090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F4387C-2BCF-44EE-B68C-29FFCF955DB3}"/>
              </a:ext>
            </a:extLst>
          </p:cNvPr>
          <p:cNvSpPr txBox="1"/>
          <p:nvPr/>
        </p:nvSpPr>
        <p:spPr>
          <a:xfrm>
            <a:off x="502051" y="112826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D8F8E5-93D9-4052-9497-649E87AF593B}"/>
              </a:ext>
            </a:extLst>
          </p:cNvPr>
          <p:cNvSpPr txBox="1"/>
          <p:nvPr/>
        </p:nvSpPr>
        <p:spPr>
          <a:xfrm>
            <a:off x="449266" y="2219594"/>
            <a:ext cx="6096000" cy="2918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i="1" dirty="0">
                <a:solidFill>
                  <a:srgbClr val="4494D0"/>
                </a:solidFill>
                <a:effectLst/>
              </a:rPr>
              <a:t>Example</a:t>
            </a:r>
            <a:r>
              <a:rPr lang="en-US" sz="2500" b="0" i="0" dirty="0">
                <a:solidFill>
                  <a:srgbClr val="4494D0"/>
                </a:solidFill>
                <a:effectLst/>
              </a:rPr>
              <a:t>:</a:t>
            </a:r>
            <a:br>
              <a:rPr lang="en-US" sz="2500" b="0" i="0" dirty="0">
                <a:solidFill>
                  <a:srgbClr val="4494D0"/>
                </a:solidFill>
                <a:effectLst/>
              </a:rPr>
            </a:br>
            <a:r>
              <a:rPr lang="en-US" sz="2500" dirty="0">
                <a:solidFill>
                  <a:srgbClr val="242021"/>
                </a:solidFill>
              </a:rPr>
              <a:t>M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ai wants to donate food to street children because this helps feed them. Lan wants to join clean-up activities because these activities make our</a:t>
            </a:r>
            <a:r>
              <a:rPr lang="en-US" sz="2500" dirty="0">
                <a:solidFill>
                  <a:srgbClr val="242021"/>
                </a:solidFill>
              </a:rPr>
              <a:t> </a:t>
            </a:r>
            <a:r>
              <a:rPr lang="en-US" sz="2500" b="0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 cleaner …</a:t>
            </a:r>
            <a:r>
              <a:rPr lang="en-US" sz="25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0866D5-7BE5-4262-8CEE-D3C123CFD06A}"/>
              </a:ext>
            </a:extLst>
          </p:cNvPr>
          <p:cNvSpPr txBox="1"/>
          <p:nvPr/>
        </p:nvSpPr>
        <p:spPr>
          <a:xfrm>
            <a:off x="333157" y="239261"/>
            <a:ext cx="8358169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CHANGING OUR NEIGHBOURHOOD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84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3209" y="1230630"/>
            <a:ext cx="1883767" cy="5917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60473" y="2121804"/>
            <a:ext cx="1950733" cy="7753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6449" y="3672066"/>
            <a:ext cx="2222430" cy="93614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CHANGING OUR NEIGHBOURHOOD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93930"/>
            <a:ext cx="6129717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Alphabet game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86976" y="1526517"/>
            <a:ext cx="1648864" cy="59528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77665" y="2509456"/>
            <a:ext cx="1582809" cy="116260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28126"/>
            <a:ext cx="435201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3088045" y="5386049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8" idx="3"/>
            <a:endCxn id="27" idx="0"/>
          </p:cNvCxnSpPr>
          <p:nvPr/>
        </p:nvCxnSpPr>
        <p:spPr>
          <a:xfrm>
            <a:off x="2688879" y="4140140"/>
            <a:ext cx="1374533" cy="124590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0413" y="5251280"/>
            <a:ext cx="611168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377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90413" y="2048912"/>
            <a:ext cx="6107215" cy="99031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 the dialogue between Lan and Mark. Pay attention to the highlighted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parts.</a:t>
            </a:r>
            <a:endParaRPr lang="en-US" sz="18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in pairs. Make similar </a:t>
            </a:r>
            <a:r>
              <a:rPr lang="vi-VN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conversations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A1027B-B7E3-4AFD-A862-933A1BFA63DB}"/>
              </a:ext>
            </a:extLst>
          </p:cNvPr>
          <p:cNvSpPr/>
          <p:nvPr/>
        </p:nvSpPr>
        <p:spPr>
          <a:xfrm>
            <a:off x="5590413" y="3180105"/>
            <a:ext cx="6111685" cy="18355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Read the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poster.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the project number (1-3) next to its benefits (A-E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Ask and answer which activities in Task 3 you want to join. Give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reasons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943006" y="2350941"/>
            <a:ext cx="82023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know how to give compliments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discuss and present the benefits of </a:t>
            </a:r>
            <a:r>
              <a:rPr lang="en-US" sz="2800" dirty="0" smtClean="0">
                <a:latin typeface="Calibri (Body)"/>
              </a:rPr>
              <a:t/>
            </a:r>
            <a:br>
              <a:rPr lang="en-US" sz="2800" dirty="0" smtClean="0">
                <a:latin typeface="Calibri (Body)"/>
              </a:rPr>
            </a:br>
            <a:r>
              <a:rPr lang="en-US" sz="2800" dirty="0" smtClean="0">
                <a:latin typeface="Calibri (Body)"/>
              </a:rPr>
              <a:t>community </a:t>
            </a:r>
            <a:r>
              <a:rPr lang="en-US" sz="2800" dirty="0">
                <a:latin typeface="Calibri (Body)"/>
              </a:rPr>
              <a:t>activities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350941"/>
            <a:ext cx="2610843" cy="26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6018" y="2103882"/>
            <a:ext cx="774746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Think about some environmental problems in your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neighbourhood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the activities you want to do to solve those problems. </a:t>
            </a:r>
            <a:endParaRPr 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14" y="3274448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6290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2103074"/>
            <a:ext cx="10274531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know how to give compliments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discuss and present the benefits of community activities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3209" y="1230630"/>
            <a:ext cx="1883767" cy="5917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60473" y="2121804"/>
            <a:ext cx="1950733" cy="7119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6449" y="3672067"/>
            <a:ext cx="2159056" cy="81845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CHANGING OUR NEIGHBOURHOOD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93930"/>
            <a:ext cx="6129717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Alphabet game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86976" y="1526517"/>
            <a:ext cx="1648864" cy="59528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45977" y="2477769"/>
            <a:ext cx="1614496" cy="11942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28126"/>
            <a:ext cx="435201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3160473" y="5588868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8" idx="3"/>
            <a:endCxn id="27" idx="0"/>
          </p:cNvCxnSpPr>
          <p:nvPr/>
        </p:nvCxnSpPr>
        <p:spPr>
          <a:xfrm>
            <a:off x="2625505" y="4081293"/>
            <a:ext cx="1510335" cy="150757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5" y="5593761"/>
            <a:ext cx="611168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377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90413" y="2048912"/>
            <a:ext cx="6107215" cy="99031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 the dialogue between Lan and Mark. Pay attention to the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highlighted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parts.</a:t>
            </a:r>
            <a:endParaRPr lang="en-US" sz="180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</a:t>
            </a:r>
            <a:r>
              <a:rPr lang="vi-VN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in pairs. Make similar </a:t>
            </a:r>
            <a:r>
              <a:rPr lang="vi-VN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conversations</a:t>
            </a:r>
            <a:r>
              <a:rPr lang="en-US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A1027B-B7E3-4AFD-A862-933A1BFA63DB}"/>
              </a:ext>
            </a:extLst>
          </p:cNvPr>
          <p:cNvSpPr/>
          <p:nvPr/>
        </p:nvSpPr>
        <p:spPr>
          <a:xfrm>
            <a:off x="5590413" y="3180105"/>
            <a:ext cx="6111685" cy="222027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Read the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poster.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the project number (1-3) next to its benefits (A-E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Ask and answer which activities in Task 3 you want to join. Give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reasons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184036" y="1262280"/>
            <a:ext cx="1883767" cy="5917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93930"/>
            <a:ext cx="6129717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Alphabet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28126"/>
            <a:ext cx="435201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377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5298" y="2782120"/>
            <a:ext cx="522372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smtClean="0"/>
              <a:t>t</a:t>
            </a:r>
            <a:r>
              <a:rPr lang="vi-VN" sz="2400" smtClean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review </a:t>
            </a:r>
            <a:r>
              <a:rPr lang="en-US" sz="2400" dirty="0"/>
              <a:t>students’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knowledge of the past </a:t>
            </a:r>
            <a:r>
              <a:rPr lang="vi-VN" sz="2400">
                <a:latin typeface="Calibri" panose="020F0502020204030204" pitchFamily="34" charset="0"/>
                <a:cs typeface="Calibri" panose="020F0502020204030204" pitchFamily="34" charset="0"/>
              </a:rPr>
              <a:t>simple </a:t>
            </a:r>
            <a:r>
              <a:rPr lang="vi-VN" sz="2400" smtClean="0">
                <a:latin typeface="Calibri" panose="020F0502020204030204" pitchFamily="34" charset="0"/>
                <a:cs typeface="Calibri" panose="020F0502020204030204" pitchFamily="34" charset="0"/>
              </a:rPr>
              <a:t>tense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2" descr="Alphabet Games for Kids to Build Literacy Skills - Osmo Blog">
            <a:extLst>
              <a:ext uri="{FF2B5EF4-FFF2-40B4-BE49-F238E27FC236}">
                <a16:creationId xmlns:a16="http://schemas.microsoft.com/office/drawing/2014/main" id="{EA34F026-89C6-40A7-9712-184CE6FC9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3" y="2563056"/>
            <a:ext cx="4943280" cy="346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1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BC and children stock vector. Illustration of sign, education - 18216926">
            <a:extLst>
              <a:ext uri="{FF2B5EF4-FFF2-40B4-BE49-F238E27FC236}">
                <a16:creationId xmlns:a16="http://schemas.microsoft.com/office/drawing/2014/main" id="{9F4291C3-8878-4F98-B8C6-13C0608EA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68" y="3621687"/>
            <a:ext cx="8938260" cy="323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1D6996-5B52-45D2-BA88-F7503986A7E8}"/>
              </a:ext>
            </a:extLst>
          </p:cNvPr>
          <p:cNvSpPr txBox="1"/>
          <p:nvPr/>
        </p:nvSpPr>
        <p:spPr>
          <a:xfrm>
            <a:off x="778329" y="1460116"/>
            <a:ext cx="29450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ALPHABET GAME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E78E94-2306-4C66-A846-9E4DBD4D5883}"/>
              </a:ext>
            </a:extLst>
          </p:cNvPr>
          <p:cNvSpPr txBox="1"/>
          <p:nvPr/>
        </p:nvSpPr>
        <p:spPr>
          <a:xfrm>
            <a:off x="4000500" y="1789987"/>
            <a:ext cx="6096000" cy="243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A: He </a:t>
            </a:r>
            <a:r>
              <a:rPr lang="en-US" sz="2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asked</a:t>
            </a:r>
            <a:r>
              <a:rPr lang="en-US" sz="2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 my name.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B: I </a:t>
            </a:r>
            <a:r>
              <a:rPr lang="en-US" sz="2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bought</a:t>
            </a:r>
            <a:r>
              <a:rPr lang="en-US" sz="2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hat.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C: I </a:t>
            </a:r>
            <a:r>
              <a:rPr lang="en-US" sz="2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came</a:t>
            </a:r>
            <a:r>
              <a:rPr lang="en-US" sz="2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last month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3209" y="1230630"/>
            <a:ext cx="1883767" cy="5917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60473" y="2121804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93930"/>
            <a:ext cx="6129717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Alphabet game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86976" y="1526517"/>
            <a:ext cx="1648864" cy="59528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28126"/>
            <a:ext cx="435201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377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90413" y="1934498"/>
            <a:ext cx="6107215" cy="99031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 the dialogue between Lan and Mark. Pay attention to the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highlighted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parts.</a:t>
            </a:r>
            <a:endParaRPr lang="en-US" sz="180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</a:t>
            </a:r>
            <a:r>
              <a:rPr lang="vi-VN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in pairs. Make similar </a:t>
            </a:r>
            <a:r>
              <a:rPr lang="vi-VN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conversations</a:t>
            </a:r>
            <a:r>
              <a:rPr lang="en-US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1" name="Picture 4" descr="Führung: Wer richtig lobt, der motiviert">
            <a:extLst>
              <a:ext uri="{FF2B5EF4-FFF2-40B4-BE49-F238E27FC236}">
                <a16:creationId xmlns:a16="http://schemas.microsoft.com/office/drawing/2014/main" id="{B58AAB48-B338-4B7A-88E6-41FACFE16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473" y="3303131"/>
            <a:ext cx="5750147" cy="2875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68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6" y="208434"/>
            <a:ext cx="622596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Praise in Public: 6 Ways to Take Employee Appreciation To The Next Level">
            <a:extLst>
              <a:ext uri="{FF2B5EF4-FFF2-40B4-BE49-F238E27FC236}">
                <a16:creationId xmlns:a16="http://schemas.microsoft.com/office/drawing/2014/main" id="{E1BEDBE8-804C-4CC8-B8A9-903CAD7C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53" y="2567462"/>
            <a:ext cx="3287842" cy="2630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5BE3F2-0E44-47E6-B3B1-2AAE9EFF1E80}"/>
              </a:ext>
            </a:extLst>
          </p:cNvPr>
          <p:cNvSpPr txBox="1"/>
          <p:nvPr/>
        </p:nvSpPr>
        <p:spPr>
          <a:xfrm>
            <a:off x="7193201" y="4674774"/>
            <a:ext cx="4909457" cy="1962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ways to give compliments: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GB" sz="28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Sounds like great work!</a:t>
            </a:r>
            <a:endParaRPr lang="en-US" sz="2800" u="none" strike="noStrike" kern="0" spc="0" dirty="0">
              <a:ln>
                <a:noFill/>
              </a:ln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GB" sz="28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Wonderful!</a:t>
            </a:r>
            <a:endParaRPr lang="en-US" sz="2800" u="none" strike="noStrike" kern="0" spc="0" dirty="0">
              <a:ln>
                <a:noFill/>
              </a:ln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E6A1BB-B089-45E0-B7F6-42ADE9C7E05C}"/>
              </a:ext>
            </a:extLst>
          </p:cNvPr>
          <p:cNvSpPr txBox="1"/>
          <p:nvPr/>
        </p:nvSpPr>
        <p:spPr>
          <a:xfrm>
            <a:off x="1042458" y="1249045"/>
            <a:ext cx="1033311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dialogue between Lan and Mark. Pay attention to the highlighted parts. 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2F7B578F-F6CF-4B52-B31D-0FF280559CD2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EE428-0D43-41D0-B29E-355E25FB45C6}"/>
              </a:ext>
            </a:extLst>
          </p:cNvPr>
          <p:cNvSpPr txBox="1"/>
          <p:nvPr/>
        </p:nvSpPr>
        <p:spPr>
          <a:xfrm>
            <a:off x="4181983" y="2274143"/>
            <a:ext cx="70724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242021"/>
                </a:solidFill>
                <a:effectLst/>
              </a:rPr>
              <a:t>Lan: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What did you do to help your community last summer, Mark?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Mark: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planted some trees in the schoolyard and picked up a lot of rubbish along the nearby roads.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Lan: </a:t>
            </a:r>
            <a:r>
              <a:rPr lang="en-US" sz="2400" dirty="0">
                <a:solidFill>
                  <a:srgbClr val="242021"/>
                </a:solidFill>
                <a:highlight>
                  <a:srgbClr val="FFFF00"/>
                </a:highlight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ounds like great work!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collected books and warm clothes for our friends in the mountainous areas.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Mark: </a:t>
            </a:r>
            <a:r>
              <a:rPr lang="en-US" sz="24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Wonderful!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3559B2-B238-401C-9F56-8632B36B7A1A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0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00049" y="1608890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86091" y="4602086"/>
            <a:ext cx="4765288" cy="21075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78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6703" y="1376226"/>
            <a:ext cx="10609690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23351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5997A-AA85-4F75-B660-7510DF30B06E}"/>
              </a:ext>
            </a:extLst>
          </p:cNvPr>
          <p:cNvSpPr txBox="1"/>
          <p:nvPr/>
        </p:nvSpPr>
        <p:spPr>
          <a:xfrm>
            <a:off x="5006766" y="2373960"/>
            <a:ext cx="688043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 helped lonely elderly people.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om and his friends cleaned and decorated parts of their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neighbourhood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800" dirty="0"/>
              <a:t> </a:t>
            </a:r>
          </a:p>
        </p:txBody>
      </p:sp>
      <p:pic>
        <p:nvPicPr>
          <p:cNvPr id="4098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id="{DFBD1DC8-9C18-4851-A05F-5D429504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2373960"/>
            <a:ext cx="4132696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2892</TotalTime>
  <Words>658</Words>
  <PresentationFormat>Widescreen</PresentationFormat>
  <Paragraphs>122</Paragraphs>
  <Slides>18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Adobe Gothic Std B</vt:lpstr>
      <vt:lpstr>Arial</vt:lpstr>
      <vt:lpstr>Calibri</vt:lpstr>
      <vt:lpstr>Calibri (Body)</vt:lpstr>
      <vt:lpstr>Calibri Light</vt:lpstr>
      <vt:lpstr>ChronicaPro-Bold</vt:lpstr>
      <vt:lpstr>ChronicaPro-Book</vt:lpstr>
      <vt:lpstr>Courier New</vt:lpstr>
      <vt:lpstr>Myriad Pro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2023-04-19T03:37:36Z</dcterms:modified>
</cp:coreProperties>
</file>