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62" r:id="rId4"/>
    <p:sldId id="257" r:id="rId5"/>
    <p:sldId id="273" r:id="rId6"/>
    <p:sldId id="289" r:id="rId7"/>
    <p:sldId id="290" r:id="rId8"/>
    <p:sldId id="279" r:id="rId9"/>
    <p:sldId id="288" r:id="rId10"/>
    <p:sldId id="294" r:id="rId11"/>
    <p:sldId id="297" r:id="rId12"/>
    <p:sldId id="296" r:id="rId13"/>
    <p:sldId id="298" r:id="rId14"/>
    <p:sldId id="299" r:id="rId15"/>
    <p:sldId id="300" r:id="rId16"/>
    <p:sldId id="301" r:id="rId17"/>
    <p:sldId id="302" r:id="rId18"/>
    <p:sldId id="267" r:id="rId19"/>
    <p:sldId id="305" r:id="rId20"/>
    <p:sldId id="307" r:id="rId21"/>
    <p:sldId id="308" r:id="rId22"/>
  </p:sldIdLst>
  <p:sldSz cx="12192000" cy="6858000"/>
  <p:notesSz cx="6858000" cy="9144000"/>
  <p:custDataLst>
    <p:tags r:id="rId2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t>8/2/2021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6" name="Footer Placeholder 5">
            <a:extLst>
              <a:ext uri="{FF2B5EF4-FFF2-40B4-BE49-F238E27FC236}">
                <a16:creationId xmlns=""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8" name="Footer Placeholder 7">
            <a:extLst>
              <a:ext uri="{FF2B5EF4-FFF2-40B4-BE49-F238E27FC236}">
                <a16:creationId xmlns=""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4" name="Footer Placeholder 3">
            <a:extLst>
              <a:ext uri="{FF2B5EF4-FFF2-40B4-BE49-F238E27FC236}">
                <a16:creationId xmlns=""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3" name="Footer Placeholder 2">
            <a:extLst>
              <a:ext uri="{FF2B5EF4-FFF2-40B4-BE49-F238E27FC236}">
                <a16:creationId xmlns=""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6" name="Footer Placeholder 5">
            <a:extLst>
              <a:ext uri="{FF2B5EF4-FFF2-40B4-BE49-F238E27FC236}">
                <a16:creationId xmlns=""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02/08/2021</a:t>
            </a:fld>
            <a:endParaRPr lang="vi-VN"/>
          </a:p>
        </p:txBody>
      </p:sp>
      <p:sp>
        <p:nvSpPr>
          <p:cNvPr id="6" name="Footer Placeholder 5">
            <a:extLst>
              <a:ext uri="{FF2B5EF4-FFF2-40B4-BE49-F238E27FC236}">
                <a16:creationId xmlns=""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02/08/2021</a:t>
            </a:fld>
            <a:endParaRPr lang="vi-VN"/>
          </a:p>
        </p:txBody>
      </p:sp>
      <p:sp>
        <p:nvSpPr>
          <p:cNvPr id="5" name="Footer Placeholder 4">
            <a:extLst>
              <a:ext uri="{FF2B5EF4-FFF2-40B4-BE49-F238E27FC236}">
                <a16:creationId xmlns=""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10: LA </a:t>
            </a:r>
            <a:r>
              <a:rPr lang="vi-VN" sz="4800" dirty="0" smtClean="0">
                <a:solidFill>
                  <a:srgbClr val="FFFF00"/>
                </a:solidFill>
                <a:latin typeface="Times New Roman" pitchFamily="18" charset="0"/>
                <a:cs typeface="Times New Roman" pitchFamily="18" charset="0"/>
              </a:rPr>
              <a:t>MÃ</a:t>
            </a:r>
            <a:r>
              <a:rPr lang="en-US" sz="4800" dirty="0" smtClean="0">
                <a:solidFill>
                  <a:srgbClr val="FFFF00"/>
                </a:solidFill>
                <a:latin typeface="Times New Roman" pitchFamily="18" charset="0"/>
                <a:cs typeface="Times New Roman" pitchFamily="18" charset="0"/>
              </a:rPr>
              <a:t>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754" y="148245"/>
            <a:ext cx="7393645"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2 - </a:t>
            </a:r>
            <a:r>
              <a:rPr lang="vi-VN" sz="2800" b="1" dirty="0" smtClean="0">
                <a:solidFill>
                  <a:srgbClr val="FF0000"/>
                </a:solidFill>
                <a:latin typeface="Times New Roman" pitchFamily="18" charset="0"/>
                <a:cs typeface="Times New Roman" pitchFamily="18" charset="0"/>
              </a:rPr>
              <a:t>TỔ </a:t>
            </a:r>
            <a:r>
              <a:rPr lang="vi-VN" sz="2800" b="1" dirty="0">
                <a:solidFill>
                  <a:srgbClr val="FF0000"/>
                </a:solidFill>
                <a:latin typeface="Times New Roman" pitchFamily="18" charset="0"/>
                <a:cs typeface="Times New Roman" pitchFamily="18" charset="0"/>
              </a:rPr>
              <a:t>CHỨC NHÀ NƯỚC LA MÃ CỔ ĐẠI</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1418492" y="671465"/>
            <a:ext cx="10562493" cy="3108543"/>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Nhiệm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vụ</a:t>
            </a:r>
            <a:r>
              <a:rPr lang="en-US" sz="2800" dirty="0" smtClean="0">
                <a:solidFill>
                  <a:prstClr val="black"/>
                </a:solidFill>
                <a:latin typeface="Times New Roman" pitchFamily="18" charset="0"/>
                <a:cs typeface="Times New Roman" pitchFamily="18" charset="0"/>
              </a:rPr>
              <a:t>:       </a:t>
            </a:r>
          </a:p>
          <a:p>
            <a:pPr algn="just"/>
            <a:r>
              <a:rPr lang="en-US" sz="2800" dirty="0" smtClean="0">
                <a:solidFill>
                  <a:prstClr val="black"/>
                </a:solidFill>
                <a:latin typeface="Calibri Light"/>
              </a:rPr>
              <a:t>- </a:t>
            </a:r>
            <a:r>
              <a:rPr lang="en-US" sz="2800" dirty="0" smtClean="0">
                <a:solidFill>
                  <a:prstClr val="black"/>
                </a:solidFill>
                <a:latin typeface="Times New Roman" pitchFamily="18" charset="0"/>
                <a:cs typeface="Times New Roman" pitchFamily="18" charset="0"/>
              </a:rPr>
              <a:t>Q</a:t>
            </a:r>
            <a:r>
              <a:rPr lang="vi-VN" sz="2800" dirty="0" smtClean="0">
                <a:solidFill>
                  <a:prstClr val="black"/>
                </a:solidFill>
                <a:latin typeface="Times New Roman" pitchFamily="18" charset="0"/>
                <a:cs typeface="Times New Roman" pitchFamily="18" charset="0"/>
              </a:rPr>
              <a:t>uan </a:t>
            </a:r>
            <a:r>
              <a:rPr lang="vi-VN" sz="2800" dirty="0">
                <a:solidFill>
                  <a:prstClr val="black"/>
                </a:solidFill>
                <a:latin typeface="Times New Roman"/>
              </a:rPr>
              <a:t>sát Lược đồ 11.2 và đọc thông tin mục II SHS trang 59, xác định địa bàn ban đầu của La Mã cổ đại và </a:t>
            </a:r>
            <a:r>
              <a:rPr lang="vi-VN" sz="2800" dirty="0" smtClean="0">
                <a:solidFill>
                  <a:prstClr val="black"/>
                </a:solidFill>
                <a:latin typeface="Times New Roman"/>
              </a:rPr>
              <a:t>phạm </a:t>
            </a:r>
            <a:r>
              <a:rPr lang="vi-VN" sz="2800" dirty="0">
                <a:solidFill>
                  <a:prstClr val="black"/>
                </a:solidFill>
                <a:latin typeface="Times New Roman"/>
              </a:rPr>
              <a:t>vi của La Mã thời đế chế</a:t>
            </a:r>
            <a:r>
              <a:rPr lang="vi-VN" sz="2800" dirty="0" smtClean="0">
                <a:solidFill>
                  <a:prstClr val="black"/>
                </a:solidFill>
                <a:latin typeface="Times New Roman"/>
              </a:rPr>
              <a:t>.</a:t>
            </a:r>
            <a:endParaRPr lang="en-US" sz="2800" dirty="0" smtClean="0">
              <a:solidFill>
                <a:prstClr val="black"/>
              </a:solidFill>
              <a:latin typeface="Calibri Light"/>
            </a:endParaRPr>
          </a:p>
          <a:p>
            <a:pPr algn="just"/>
            <a:r>
              <a:rPr lang="en-US" sz="2800" dirty="0" smtClean="0">
                <a:solidFill>
                  <a:prstClr val="black"/>
                </a:solidFill>
                <a:latin typeface="Calibri Light"/>
              </a:rPr>
              <a:t>- </a:t>
            </a:r>
            <a:r>
              <a:rPr lang="en-US" sz="2800" dirty="0" err="1" smtClean="0">
                <a:solidFill>
                  <a:prstClr val="black"/>
                </a:solidFill>
                <a:latin typeface="Times New Roman" pitchFamily="18" charset="0"/>
                <a:cs typeface="Times New Roman" pitchFamily="18" charset="0"/>
              </a:rPr>
              <a:t>Em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hãy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trình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bày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cấu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tổ</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chức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hoạt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nhà</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nước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đế</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chế</a:t>
            </a:r>
            <a:r>
              <a:rPr lang="en-US" sz="2800" dirty="0" smtClean="0">
                <a:solidFill>
                  <a:prstClr val="black"/>
                </a:solidFill>
                <a:latin typeface="Times New Roman" pitchFamily="18" charset="0"/>
                <a:cs typeface="Times New Roman" pitchFamily="18" charset="0"/>
              </a:rPr>
              <a:t> ở La </a:t>
            </a:r>
            <a:r>
              <a:rPr lang="en-US" sz="2800" dirty="0" err="1" smtClean="0">
                <a:solidFill>
                  <a:prstClr val="black"/>
                </a:solidFill>
                <a:latin typeface="Times New Roman" pitchFamily="18" charset="0"/>
                <a:cs typeface="Times New Roman" pitchFamily="18" charset="0"/>
              </a:rPr>
              <a:t>Mã</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cổ</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đại</a:t>
            </a:r>
            <a:r>
              <a:rPr lang="en-US" sz="2800" dirty="0" smtClean="0">
                <a:solidFill>
                  <a:prstClr val="black"/>
                </a:solidFill>
                <a:latin typeface="Times New Roman" pitchFamily="18" charset="0"/>
                <a:cs typeface="Times New Roman" pitchFamily="18" charset="0"/>
              </a:rPr>
              <a:t>.</a:t>
            </a: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5" name="Picture 4" descr="C:\Users\HP\OneDrive\Desktop\Screenshot_5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845" y="2599619"/>
            <a:ext cx="6096001" cy="3165231"/>
          </a:xfrm>
          <a:prstGeom prst="rect">
            <a:avLst/>
          </a:prstGeom>
          <a:noFill/>
          <a:ln>
            <a:noFill/>
          </a:ln>
        </p:spPr>
      </p:pic>
      <p:sp>
        <p:nvSpPr>
          <p:cNvPr id="4" name="Rectangle 3"/>
          <p:cNvSpPr/>
          <p:nvPr/>
        </p:nvSpPr>
        <p:spPr>
          <a:xfrm>
            <a:off x="4837576" y="5764850"/>
            <a:ext cx="2303836" cy="369332"/>
          </a:xfrm>
          <a:prstGeom prst="rect">
            <a:avLst/>
          </a:prstGeom>
        </p:spPr>
        <p:txBody>
          <a:bodyPr wrap="none">
            <a:spAutoFit/>
          </a:bodyPr>
          <a:lstStyle/>
          <a:p>
            <a:r>
              <a:rPr lang="vi-VN" i="1" dirty="0">
                <a:solidFill>
                  <a:prstClr val="black"/>
                </a:solidFill>
                <a:latin typeface="Times New Roman" pitchFamily="18" charset="0"/>
                <a:cs typeface="Times New Roman" pitchFamily="18" charset="0"/>
              </a:rPr>
              <a:t>Lược đồ La Mã cổ đại.</a:t>
            </a:r>
            <a:endParaRPr lang="en-US" i="1" dirty="0">
              <a:solidFill>
                <a:prstClr val="black"/>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5014" y="1147620"/>
            <a:ext cx="8452339" cy="5468164"/>
          </a:xfrm>
          <a:prstGeom prst="rect">
            <a:avLst/>
          </a:prstGeom>
        </p:spPr>
        <p:txBody>
          <a:bodyPr wrap="square">
            <a:spAutoFit/>
          </a:bodyPr>
          <a:lstStyle/>
          <a:p>
            <a:pPr algn="just">
              <a:lnSpc>
                <a:spcPct val="150000"/>
              </a:lnSpc>
              <a:spcBef>
                <a:spcPts val="800"/>
              </a:spcBef>
              <a:spcAft>
                <a:spcPts val="800"/>
              </a:spcAft>
            </a:pPr>
            <a:r>
              <a:rPr lang="nl-NL" sz="2800" dirty="0">
                <a:solidFill>
                  <a:srgbClr val="000000"/>
                </a:solidFill>
                <a:latin typeface="Times New Roman" pitchFamily="18" charset="0"/>
                <a:ea typeface="Calibri"/>
                <a:cs typeface="Times New Roman" pitchFamily="18" charset="0"/>
              </a:rPr>
              <a:t>+ Ban đầu của La Mã cổ đại: Khi mới thành lập, La Mã chỉ là một thành bang nhỏ bé ở miền Trung bán đảo I-ta-li-a. </a:t>
            </a:r>
            <a:endParaRPr lang="en-US" sz="2800" dirty="0">
              <a:latin typeface="Times New Roman" pitchFamily="18" charset="0"/>
              <a:ea typeface="Calibri"/>
              <a:cs typeface="Times New Roman" pitchFamily="18" charset="0"/>
            </a:endParaRPr>
          </a:p>
          <a:p>
            <a:pPr algn="just">
              <a:lnSpc>
                <a:spcPct val="150000"/>
              </a:lnSpc>
              <a:spcBef>
                <a:spcPts val="800"/>
              </a:spcBef>
              <a:spcAft>
                <a:spcPts val="800"/>
              </a:spcAft>
            </a:pPr>
            <a:r>
              <a:rPr lang="nl-NL" sz="2800" dirty="0">
                <a:solidFill>
                  <a:srgbClr val="000000"/>
                </a:solidFill>
                <a:latin typeface="Times New Roman" pitchFamily="18" charset="0"/>
                <a:ea typeface="Calibri"/>
                <a:cs typeface="Times New Roman" pitchFamily="18" charset="0"/>
              </a:rPr>
              <a:t>+ Dần dần, thông qua chiến tranh, lãnh thổ La Mã không ngừng được mở rộng và trở thành một đế chế rộng lớn. Vào đầu thế kỉ II, lãnh thổ của đế chế La Mã bao gồm toàn bộ vùng đất xung quanh Địa Trung Hải, vùng ven bờ Đại Tây Dương và quần đảo Anh.</a:t>
            </a:r>
            <a:endParaRPr lang="en-US" sz="2800" dirty="0">
              <a:latin typeface="Times New Roman" pitchFamily="18" charset="0"/>
              <a:ea typeface="Calibri"/>
              <a:cs typeface="Times New Roman" pitchFamily="18" charset="0"/>
            </a:endParaRPr>
          </a:p>
        </p:txBody>
      </p:sp>
      <p:sp>
        <p:nvSpPr>
          <p:cNvPr id="6" name="Rectangle 5"/>
          <p:cNvSpPr/>
          <p:nvPr/>
        </p:nvSpPr>
        <p:spPr>
          <a:xfrm>
            <a:off x="1899139" y="408039"/>
            <a:ext cx="8288214" cy="523220"/>
          </a:xfrm>
          <a:prstGeom prst="rect">
            <a:avLst/>
          </a:prstGeom>
        </p:spPr>
        <p:txBody>
          <a:bodyPr wrap="square">
            <a:spAutoFit/>
          </a:bodyPr>
          <a:lstStyle/>
          <a:p>
            <a:pPr lvl="0"/>
            <a:r>
              <a:rPr lang="en-US" sz="2800" b="1" dirty="0">
                <a:solidFill>
                  <a:srgbClr val="FF0000"/>
                </a:solidFill>
                <a:latin typeface="Times New Roman" pitchFamily="18" charset="0"/>
                <a:cs typeface="Times New Roman" pitchFamily="18" charset="0"/>
              </a:rPr>
              <a:t>2 - </a:t>
            </a:r>
            <a:r>
              <a:rPr lang="vi-VN" sz="2800" b="1" dirty="0">
                <a:solidFill>
                  <a:srgbClr val="FF0000"/>
                </a:solidFill>
                <a:latin typeface="Times New Roman" pitchFamily="18" charset="0"/>
                <a:cs typeface="Times New Roman" pitchFamily="18" charset="0"/>
              </a:rPr>
              <a:t>TỔ CHỨC NHÀ NƯỚC LA MÃ CỔ ĐẠI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ện nguyên lão La Mã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668" y="679939"/>
            <a:ext cx="3810000" cy="5062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85189" y="5742523"/>
            <a:ext cx="5065426" cy="452432"/>
          </a:xfrm>
          <a:prstGeom prst="rect">
            <a:avLst/>
          </a:prstGeom>
        </p:spPr>
        <p:txBody>
          <a:bodyPr wrap="none">
            <a:spAutoFit/>
          </a:bodyPr>
          <a:lstStyle/>
          <a:p>
            <a:pPr algn="just">
              <a:lnSpc>
                <a:spcPct val="130000"/>
              </a:lnSpc>
            </a:pP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Quyền</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lực</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của</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Viện</a:t>
            </a:r>
            <a:r>
              <a:rPr lang="en-US" dirty="0" smtClean="0">
                <a:solidFill>
                  <a:prstClr val="black"/>
                </a:solidFill>
                <a:latin typeface="Times New Roman"/>
                <a:ea typeface="Segoe UI"/>
                <a:cs typeface="Times New Roman"/>
              </a:rPr>
              <a:t> </a:t>
            </a:r>
            <a:r>
              <a:rPr lang="en-US" dirty="0" err="1">
                <a:solidFill>
                  <a:prstClr val="black"/>
                </a:solidFill>
                <a:latin typeface="Times New Roman"/>
                <a:ea typeface="Segoe UI"/>
                <a:cs typeface="Times New Roman"/>
              </a:rPr>
              <a:t>Nguyên</a:t>
            </a:r>
            <a:r>
              <a:rPr lang="en-US" dirty="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lão</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dưới</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thời</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cộng</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hòa</a:t>
            </a:r>
            <a:endParaRPr lang="en-US" sz="1400" dirty="0">
              <a:solidFill>
                <a:prstClr val="black"/>
              </a:solidFill>
              <a:ea typeface="Calibri"/>
              <a:cs typeface="Times New Roman"/>
            </a:endParaRPr>
          </a:p>
        </p:txBody>
      </p:sp>
      <p:sp>
        <p:nvSpPr>
          <p:cNvPr id="3" name="Rectangle 2"/>
          <p:cNvSpPr/>
          <p:nvPr/>
        </p:nvSpPr>
        <p:spPr>
          <a:xfrm>
            <a:off x="832338" y="1352091"/>
            <a:ext cx="6096000" cy="4616648"/>
          </a:xfrm>
          <a:prstGeom prst="rect">
            <a:avLst/>
          </a:prstGeom>
        </p:spPr>
        <p:txBody>
          <a:bodyPr>
            <a:spAutoFit/>
          </a:bodyPr>
          <a:lstStyle/>
          <a:p>
            <a:pPr algn="just">
              <a:lnSpc>
                <a:spcPct val="150000"/>
              </a:lnSpc>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La Mã thiết lập hình thức nhà nước cộng hoà khòng có vua, cai trị dựa trên luật pháp và mọi chức vụ phải được bầu ra. Tuy nhiên, thực chất quyền lực năm trong tay 300 thành viên của Viện Nguyên lão, thuộc các gia đình giàu có nhất của giới chủ nô La Mã.</a:t>
            </a:r>
            <a:endParaRPr lang="en-US"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172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934" y="1080722"/>
            <a:ext cx="2867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33400" y="633046"/>
            <a:ext cx="1787770" cy="18170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
        <p:nvSpPr>
          <p:cNvPr id="3" name="Rectangle 2"/>
          <p:cNvSpPr/>
          <p:nvPr/>
        </p:nvSpPr>
        <p:spPr>
          <a:xfrm>
            <a:off x="2321171" y="1172253"/>
            <a:ext cx="6174764" cy="3908762"/>
          </a:xfrm>
          <a:prstGeom prst="rect">
            <a:avLst/>
          </a:prstGeom>
        </p:spPr>
        <p:txBody>
          <a:bodyPr wrap="square">
            <a:spAutoFit/>
          </a:bodyPr>
          <a:lstStyle/>
          <a:p>
            <a:r>
              <a:rPr lang="nl-NL" sz="2400" b="1" dirty="0" smtClean="0">
                <a:solidFill>
                  <a:srgbClr val="FF0000"/>
                </a:solidFill>
                <a:latin typeface="Times New Roman" pitchFamily="18" charset="0"/>
                <a:ea typeface="Calibri"/>
                <a:cs typeface="Times New Roman" pitchFamily="18" charset="0"/>
              </a:rPr>
              <a:t>Ốc-ta-vi-út Xê-da Ô-gút-xtut, 63 TCN  - 14 </a:t>
            </a:r>
          </a:p>
          <a:p>
            <a:r>
              <a:rPr lang="nl-NL" sz="2800" b="1" dirty="0" smtClean="0">
                <a:solidFill>
                  <a:srgbClr val="FF0000"/>
                </a:solidFill>
                <a:latin typeface="Times New Roman" pitchFamily="18" charset="0"/>
                <a:ea typeface="Calibri"/>
                <a:cs typeface="Times New Roman" pitchFamily="18" charset="0"/>
              </a:rPr>
              <a:t> </a:t>
            </a:r>
            <a:r>
              <a:rPr lang="nl-NL" sz="2800" b="1" dirty="0" smtClean="0">
                <a:solidFill>
                  <a:schemeClr val="accent1"/>
                </a:solidFill>
                <a:latin typeface="Times New Roman" pitchFamily="18" charset="0"/>
                <a:ea typeface="Calibri"/>
                <a:cs typeface="Times New Roman" pitchFamily="18" charset="0"/>
              </a:rPr>
              <a:t>Ốc-ta-vi-útngười đã đưa La Mã bước vào kỉ nguyên hoàng kim của quyền lực và thương mại ở Địa Trung Hải. Vào thời Ốc-ta-vi-út, Ro-ma được xây dựng nguy nga, tráng lệ như lời tuyên bố của ông: “Ta đã nhận một Rô-ma bằng gạch và để lại một Rô-ma bằng cẩm thạch”.</a:t>
            </a:r>
            <a:endParaRPr lang="en-US" sz="28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21646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9538189"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rgbClr val="FF0000"/>
                </a:solidFill>
                <a:latin typeface="Times New Roman" pitchFamily="18" charset="0"/>
                <a:ea typeface="Calibri"/>
                <a:cs typeface="Times New Roman" pitchFamily="18" charset="0"/>
              </a:rPr>
              <a:t>Ốc-ta-vi-út Xê-da nỗi tiếng ở La Mã cổ đại vì điều gì?</a:t>
            </a:r>
          </a:p>
          <a:p>
            <a:r>
              <a:rPr lang="nl-NL" sz="3200" b="1" dirty="0" smtClean="0">
                <a:solidFill>
                  <a:schemeClr val="accent1"/>
                </a:solidFill>
                <a:latin typeface="Times New Roman" pitchFamily="18" charset="0"/>
                <a:ea typeface="Calibri"/>
                <a:cs typeface="Times New Roman" pitchFamily="18" charset="0"/>
              </a:rPr>
              <a:t>A. Người giết Giu-li-ut Xê-da.</a:t>
            </a:r>
          </a:p>
          <a:p>
            <a:r>
              <a:rPr lang="nl-NL" sz="3200" b="1" dirty="0" smtClean="0">
                <a:solidFill>
                  <a:schemeClr val="accent1"/>
                </a:solidFill>
                <a:latin typeface="Times New Roman" pitchFamily="18" charset="0"/>
                <a:ea typeface="Calibri"/>
                <a:cs typeface="Times New Roman" pitchFamily="18" charset="0"/>
              </a:rPr>
              <a:t>B. Người thành lập thành phố Rô-Mã.</a:t>
            </a:r>
          </a:p>
          <a:p>
            <a:r>
              <a:rPr lang="nl-NL" sz="3200" b="1" dirty="0" smtClean="0">
                <a:solidFill>
                  <a:schemeClr val="accent1"/>
                </a:solidFill>
                <a:latin typeface="Times New Roman" pitchFamily="18" charset="0"/>
                <a:ea typeface="Calibri"/>
                <a:cs typeface="Times New Roman" pitchFamily="18" charset="0"/>
              </a:rPr>
              <a:t>C. Hoàng đế đầu tiên của đế chế La Mã.</a:t>
            </a:r>
          </a:p>
          <a:p>
            <a:pPr lvl="0"/>
            <a:r>
              <a:rPr lang="nl-NL" sz="3200" b="1" dirty="0" smtClean="0">
                <a:solidFill>
                  <a:schemeClr val="accent1"/>
                </a:solidFill>
                <a:latin typeface="Times New Roman" pitchFamily="18" charset="0"/>
                <a:cs typeface="Times New Roman" pitchFamily="18" charset="0"/>
              </a:rPr>
              <a:t>D. </a:t>
            </a:r>
            <a:r>
              <a:rPr lang="nl-NL" sz="3200" b="1" dirty="0">
                <a:solidFill>
                  <a:schemeClr val="accent1"/>
                </a:solidFill>
                <a:latin typeface="Times New Roman" pitchFamily="18" charset="0"/>
                <a:ea typeface="Calibri"/>
                <a:cs typeface="Times New Roman" pitchFamily="18" charset="0"/>
              </a:rPr>
              <a:t>Hoàng đế </a:t>
            </a:r>
            <a:r>
              <a:rPr lang="nl-NL" sz="3200" b="1" dirty="0" smtClean="0">
                <a:solidFill>
                  <a:schemeClr val="accent1"/>
                </a:solidFill>
                <a:latin typeface="Times New Roman" pitchFamily="18" charset="0"/>
                <a:ea typeface="Calibri"/>
                <a:cs typeface="Times New Roman" pitchFamily="18" charset="0"/>
              </a:rPr>
              <a:t>cuối cùng của </a:t>
            </a:r>
            <a:r>
              <a:rPr lang="nl-NL" sz="3200" b="1" dirty="0">
                <a:solidFill>
                  <a:schemeClr val="accent1"/>
                </a:solidFill>
                <a:latin typeface="Times New Roman" pitchFamily="18" charset="0"/>
                <a:ea typeface="Calibri"/>
                <a:cs typeface="Times New Roman" pitchFamily="18" charset="0"/>
              </a:rPr>
              <a:t>đế chế La </a:t>
            </a:r>
            <a:r>
              <a:rPr lang="nl-NL" sz="3200" b="1" dirty="0" smtClean="0">
                <a:solidFill>
                  <a:schemeClr val="accent1"/>
                </a:solidFill>
                <a:latin typeface="Times New Roman" pitchFamily="18" charset="0"/>
                <a:ea typeface="Calibri"/>
                <a:cs typeface="Times New Roman" pitchFamily="18" charset="0"/>
              </a:rPr>
              <a:t>Mã.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348" y="884294"/>
            <a:ext cx="7887865" cy="523220"/>
          </a:xfrm>
          <a:prstGeom prst="rect">
            <a:avLst/>
          </a:prstGeom>
        </p:spPr>
        <p:txBody>
          <a:bodyPr wrap="none">
            <a:spAutoFit/>
          </a:bodyPr>
          <a:lstStyle/>
          <a:p>
            <a:r>
              <a:rPr lang="en-US" sz="2800" dirty="0" smtClean="0">
                <a:solidFill>
                  <a:srgbClr val="C00000"/>
                </a:solidFill>
                <a:latin typeface="Times New Roman" pitchFamily="18" charset="0"/>
                <a:cs typeface="Times New Roman" pitchFamily="18" charset="0"/>
              </a:rPr>
              <a:t>III - NHỮNG </a:t>
            </a:r>
            <a:r>
              <a:rPr lang="en-US" sz="2800" dirty="0">
                <a:solidFill>
                  <a:srgbClr val="C00000"/>
                </a:solidFill>
                <a:latin typeface="Times New Roman" pitchFamily="18" charset="0"/>
                <a:cs typeface="Times New Roman" pitchFamily="18" charset="0"/>
              </a:rPr>
              <a:t>THÀNH TỰU VĂN HÓA TIÊU BIỂU</a:t>
            </a:r>
          </a:p>
        </p:txBody>
      </p:sp>
      <p:sp>
        <p:nvSpPr>
          <p:cNvPr id="3" name="Rectangle 2"/>
          <p:cNvSpPr/>
          <p:nvPr/>
        </p:nvSpPr>
        <p:spPr>
          <a:xfrm>
            <a:off x="527538" y="1583851"/>
            <a:ext cx="10644554" cy="965970"/>
          </a:xfrm>
          <a:prstGeom prst="rect">
            <a:avLst/>
          </a:prstGeom>
        </p:spPr>
        <p:txBody>
          <a:bodyPr wrap="square">
            <a:spAutoFit/>
          </a:bodyPr>
          <a:lstStyle/>
          <a:p>
            <a:pPr>
              <a:lnSpc>
                <a:spcPct val="150000"/>
              </a:lnSpc>
            </a:pPr>
            <a:r>
              <a:rPr lang="en-US" dirty="0"/>
              <a:t> </a:t>
            </a:r>
            <a:r>
              <a:rPr lang="en-US" dirty="0" smtClean="0"/>
              <a:t>            </a:t>
            </a:r>
            <a:r>
              <a:rPr lang="vi-VN" sz="2000" dirty="0" smtClean="0">
                <a:solidFill>
                  <a:srgbClr val="C00000"/>
                </a:solidFill>
              </a:rPr>
              <a:t>HS</a:t>
            </a:r>
            <a:r>
              <a:rPr lang="en-US" sz="2000" dirty="0" smtClean="0">
                <a:solidFill>
                  <a:srgbClr val="C00000"/>
                </a:solidFill>
              </a:rPr>
              <a:t> </a:t>
            </a:r>
            <a:r>
              <a:rPr lang="vi-VN" sz="2000" dirty="0" smtClean="0">
                <a:solidFill>
                  <a:srgbClr val="C00000"/>
                </a:solidFill>
              </a:rPr>
              <a:t>quan </a:t>
            </a:r>
            <a:r>
              <a:rPr lang="vi-VN" sz="2000" dirty="0">
                <a:solidFill>
                  <a:srgbClr val="C00000"/>
                </a:solidFill>
              </a:rPr>
              <a:t>sát các hình từ Hình 11.4 đến Hình </a:t>
            </a:r>
            <a:r>
              <a:rPr lang="vi-VN" sz="2000" dirty="0" smtClean="0">
                <a:solidFill>
                  <a:srgbClr val="C00000"/>
                </a:solidFill>
              </a:rPr>
              <a:t>11.7</a:t>
            </a:r>
            <a:r>
              <a:rPr lang="en-US" sz="2000" dirty="0">
                <a:solidFill>
                  <a:srgbClr val="C00000"/>
                </a:solidFill>
              </a:rPr>
              <a:t> </a:t>
            </a:r>
            <a:r>
              <a:rPr lang="vi-VN" sz="2000" dirty="0" smtClean="0">
                <a:solidFill>
                  <a:srgbClr val="C00000"/>
                </a:solidFill>
              </a:rPr>
              <a:t> </a:t>
            </a:r>
            <a:r>
              <a:rPr lang="vi-VN" sz="2000" dirty="0">
                <a:solidFill>
                  <a:srgbClr val="C00000"/>
                </a:solidFill>
              </a:rPr>
              <a:t>trình bày những thành tựu văn hóa tiêu biểu của La Mã cổ đại. </a:t>
            </a:r>
            <a:endParaRPr lang="en-US" sz="2000" dirty="0">
              <a:solidFill>
                <a:srgbClr val="C0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31" y="1595269"/>
            <a:ext cx="509954" cy="50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831" y="4304466"/>
            <a:ext cx="5276239" cy="192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877" y="2040166"/>
            <a:ext cx="549812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770" y="2686838"/>
            <a:ext cx="6096000" cy="3539430"/>
          </a:xfrm>
          <a:prstGeom prst="rect">
            <a:avLst/>
          </a:prstGeom>
        </p:spPr>
        <p:txBody>
          <a:bodyPr>
            <a:spAutoFit/>
          </a:bodyPr>
          <a:lstStyle/>
          <a:p>
            <a:pPr marL="342900" indent="-342900">
              <a:buFontTx/>
              <a:buChar char="-"/>
            </a:pPr>
            <a:r>
              <a:rPr lang="vi-VN" sz="2800" dirty="0" smtClean="0">
                <a:latin typeface="+mj-lt"/>
              </a:rPr>
              <a:t>Hệ </a:t>
            </a:r>
            <a:r>
              <a:rPr lang="vi-VN" sz="2800" dirty="0">
                <a:latin typeface="+mj-lt"/>
              </a:rPr>
              <a:t>thống chữ La-tinh ra đời trên </a:t>
            </a:r>
            <a:r>
              <a:rPr lang="vi-VN" sz="2800" dirty="0" smtClean="0">
                <a:latin typeface="+mj-lt"/>
              </a:rPr>
              <a:t>cơ</a:t>
            </a:r>
            <a:r>
              <a:rPr lang="en-US" sz="2800" dirty="0" smtClean="0">
                <a:latin typeface="+mj-lt"/>
              </a:rPr>
              <a:t> </a:t>
            </a:r>
            <a:r>
              <a:rPr lang="vi-VN" sz="2800" dirty="0" smtClean="0">
                <a:latin typeface="+mj-lt"/>
              </a:rPr>
              <a:t>sở</a:t>
            </a:r>
            <a:r>
              <a:rPr lang="en-US" sz="2800" dirty="0" smtClean="0">
                <a:latin typeface="+mj-lt"/>
              </a:rPr>
              <a:t> </a:t>
            </a:r>
            <a:r>
              <a:rPr lang="vi-VN" sz="2800" dirty="0" smtClean="0">
                <a:latin typeface="+mj-lt"/>
              </a:rPr>
              <a:t>tiếp </a:t>
            </a:r>
            <a:r>
              <a:rPr lang="vi-VN" sz="2800" dirty="0">
                <a:latin typeface="+mj-lt"/>
              </a:rPr>
              <a:t>thu chữ cái của người Hy Lạp. Nó bao gồm 26 chữ cái, là nền tảng cho hơn 200 ngôn ngữ và chữ viết hiện </a:t>
            </a:r>
            <a:r>
              <a:rPr lang="vi-VN" sz="2800" dirty="0" smtClean="0">
                <a:latin typeface="+mj-lt"/>
              </a:rPr>
              <a:t>nay</a:t>
            </a:r>
            <a:r>
              <a:rPr lang="en-US" sz="2800" dirty="0" smtClean="0">
                <a:latin typeface="+mj-lt"/>
              </a:rPr>
              <a:t>.</a:t>
            </a:r>
          </a:p>
          <a:p>
            <a:pPr marL="342900" indent="-342900">
              <a:buFontTx/>
              <a:buChar char="-"/>
            </a:pPr>
            <a:r>
              <a:rPr lang="vi-VN" sz="2800" dirty="0">
                <a:latin typeface="+mj-lt"/>
              </a:rPr>
              <a:t>Người La Mã còn tạo ra hệ thống chữ số với 7 chữ cái cơ bản, gọi là chữ số La Mã.</a:t>
            </a:r>
            <a:endParaRPr lang="en-US" sz="2800" dirty="0">
              <a:latin typeface="+mj-lt"/>
            </a:endParaRPr>
          </a:p>
        </p:txBody>
      </p:sp>
    </p:spTree>
    <p:extLst>
      <p:ext uri="{BB962C8B-B14F-4D97-AF65-F5344CB8AC3E}">
        <p14:creationId xmlns:p14="http://schemas.microsoft.com/office/powerpoint/2010/main" val="402361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522" y="1195755"/>
            <a:ext cx="5767753" cy="310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522" y="4298463"/>
            <a:ext cx="5580184" cy="255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46" y="1595113"/>
            <a:ext cx="5369168" cy="4539191"/>
          </a:xfrm>
          <a:prstGeom prst="rect">
            <a:avLst/>
          </a:prstGeom>
        </p:spPr>
        <p:txBody>
          <a:bodyPr wrap="square">
            <a:spAutoFit/>
          </a:bodyPr>
          <a:lstStyle/>
          <a:p>
            <a:pPr>
              <a:lnSpc>
                <a:spcPct val="150000"/>
              </a:lnSpc>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Hệ </a:t>
            </a:r>
            <a:r>
              <a:rPr lang="vi-VN" sz="2800" dirty="0">
                <a:latin typeface="Times New Roman" pitchFamily="18" charset="0"/>
                <a:cs typeface="Times New Roman" pitchFamily="18" charset="0"/>
              </a:rPr>
              <a:t>thống luật La Mã được coi là tiến bộ nhất thời cổ đại và trở thành nền tảng cho việc xây dựng luật pháp ở các nước Âu - Mĩ sau này.</a:t>
            </a:r>
          </a:p>
          <a:p>
            <a:pPr>
              <a:lnSpc>
                <a:spcPct val="150000"/>
              </a:lnSpc>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Nhờ </a:t>
            </a:r>
            <a:r>
              <a:rPr lang="vi-VN" sz="2800" dirty="0">
                <a:latin typeface="Times New Roman" pitchFamily="18" charset="0"/>
                <a:cs typeface="Times New Roman" pitchFamily="18" charset="0"/>
              </a:rPr>
              <a:t>phát minh ra bê tông, Người La Mã đã xây dựng được những công trình kiến trúc đồ sộ, nguy nga</a:t>
            </a:r>
          </a:p>
        </p:txBody>
      </p:sp>
      <p:sp>
        <p:nvSpPr>
          <p:cNvPr id="4" name="Rectangle 3"/>
          <p:cNvSpPr/>
          <p:nvPr/>
        </p:nvSpPr>
        <p:spPr>
          <a:xfrm>
            <a:off x="398584" y="536993"/>
            <a:ext cx="8698523" cy="523220"/>
          </a:xfrm>
          <a:prstGeom prst="rect">
            <a:avLst/>
          </a:prstGeom>
        </p:spPr>
        <p:txBody>
          <a:bodyPr wrap="square">
            <a:spAutoFit/>
          </a:bodyPr>
          <a:lstStyle/>
          <a:p>
            <a:pPr lvl="0"/>
            <a:r>
              <a:rPr lang="en-US" sz="2800" dirty="0">
                <a:solidFill>
                  <a:srgbClr val="C00000"/>
                </a:solidFill>
                <a:latin typeface="Times New Roman" pitchFamily="18" charset="0"/>
                <a:cs typeface="Times New Roman" pitchFamily="18" charset="0"/>
              </a:rPr>
              <a:t>III - NHỮNG THÀNH TỰU VĂN HÓA TIÊU BIỂU</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159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498" y="735597"/>
            <a:ext cx="5514164" cy="861774"/>
          </a:xfrm>
          <a:prstGeom prst="rect">
            <a:avLst/>
          </a:prstGeom>
        </p:spPr>
        <p:txBody>
          <a:bodyPr wrap="square">
            <a:spAutoFit/>
          </a:bodyPr>
          <a:lstStyle/>
          <a:p>
            <a:r>
              <a:rPr lang="en-US" sz="3200" dirty="0" err="1" smtClean="0">
                <a:solidFill>
                  <a:srgbClr val="C00000"/>
                </a:solidFill>
                <a:latin typeface="Times New Roman" pitchFamily="18" charset="0"/>
                <a:cs typeface="Times New Roman" pitchFamily="18" charset="0"/>
              </a:rPr>
              <a:t>Bài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tập</a:t>
            </a:r>
            <a:r>
              <a:rPr lang="en-US" sz="3200" dirty="0" smtClean="0">
                <a:solidFill>
                  <a:srgbClr val="C00000"/>
                </a:solidFill>
                <a:latin typeface="Times New Roman" pitchFamily="18" charset="0"/>
                <a:cs typeface="Times New Roman" pitchFamily="18" charset="0"/>
              </a:rPr>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8095107"/>
              </p:ext>
            </p:extLst>
          </p:nvPr>
        </p:nvGraphicFramePr>
        <p:xfrm>
          <a:off x="1273498" y="1569496"/>
          <a:ext cx="9464840" cy="4211377"/>
        </p:xfrm>
        <a:graphic>
          <a:graphicData uri="http://schemas.openxmlformats.org/drawingml/2006/table">
            <a:tbl>
              <a:tblPr firstRow="1" bandRow="1">
                <a:tableStyleId>{5C22544A-7EE6-4342-B048-85BDC9FD1C3A}</a:tableStyleId>
              </a:tblPr>
              <a:tblGrid>
                <a:gridCol w="4928010"/>
                <a:gridCol w="4536830"/>
              </a:tblGrid>
              <a:tr h="786842">
                <a:tc>
                  <a:txBody>
                    <a:bodyPr/>
                    <a:lstStyle/>
                    <a:p>
                      <a:pPr algn="ctr"/>
                      <a:r>
                        <a:rPr lang="en-US" sz="2400" dirty="0" err="1" smtClean="0">
                          <a:solidFill>
                            <a:srgbClr val="FF0000"/>
                          </a:solidFill>
                          <a:latin typeface="Times New Roman" pitchFamily="18" charset="0"/>
                          <a:cs typeface="Times New Roman" pitchFamily="18" charset="0"/>
                        </a:rPr>
                        <a:t>Tên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phát</a:t>
                      </a:r>
                      <a:r>
                        <a:rPr lang="en-US" sz="2400" baseline="0" dirty="0" smtClean="0">
                          <a:solidFill>
                            <a:srgbClr val="FF0000"/>
                          </a:solidFill>
                          <a:latin typeface="Times New Roman" pitchFamily="18" charset="0"/>
                          <a:cs typeface="Times New Roman" pitchFamily="18" charset="0"/>
                        </a:rPr>
                        <a:t> minh</a:t>
                      </a:r>
                      <a:endParaRPr lang="en-US" sz="2400" dirty="0">
                        <a:solidFill>
                          <a:srgbClr val="FF0000"/>
                        </a:solidFill>
                        <a:latin typeface="Times New Roman" pitchFamily="18" charset="0"/>
                        <a:cs typeface="Times New Roman" pitchFamily="18" charset="0"/>
                      </a:endParaRPr>
                    </a:p>
                  </a:txBody>
                  <a:tcPr/>
                </a:tc>
                <a:tc>
                  <a:txBody>
                    <a:bodyPr/>
                    <a:lstStyle/>
                    <a:p>
                      <a:endParaRPr lang="en-US" dirty="0"/>
                    </a:p>
                  </a:txBody>
                  <a:tcPr/>
                </a:tc>
              </a:tr>
              <a:tr h="1025602">
                <a:tc>
                  <a:txBody>
                    <a:bodyPr/>
                    <a:lstStyle/>
                    <a:p>
                      <a:r>
                        <a:rPr lang="en-US" sz="2400" dirty="0" err="1" smtClean="0">
                          <a:solidFill>
                            <a:srgbClr val="0070C0"/>
                          </a:solidFill>
                          <a:latin typeface="Times New Roman" pitchFamily="18" charset="0"/>
                          <a:cs typeface="Times New Roman" pitchFamily="18" charset="0"/>
                        </a:rPr>
                        <a:t>Phát</a:t>
                      </a:r>
                      <a:r>
                        <a:rPr lang="en-US" sz="2400" baseline="0" dirty="0" smtClean="0">
                          <a:solidFill>
                            <a:srgbClr val="0070C0"/>
                          </a:solidFill>
                          <a:latin typeface="Times New Roman" pitchFamily="18" charset="0"/>
                          <a:cs typeface="Times New Roman" pitchFamily="18" charset="0"/>
                        </a:rPr>
                        <a:t> minh </a:t>
                      </a:r>
                      <a:r>
                        <a:rPr lang="en-US" sz="2400" baseline="0" dirty="0" err="1" smtClean="0">
                          <a:solidFill>
                            <a:srgbClr val="0070C0"/>
                          </a:solidFill>
                          <a:latin typeface="Times New Roman" pitchFamily="18" charset="0"/>
                          <a:cs typeface="Times New Roman" pitchFamily="18" charset="0"/>
                        </a:rPr>
                        <a:t>thuộc</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lĩnh</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vực</a:t>
                      </a:r>
                      <a:endParaRPr lang="en-US" sz="2400" dirty="0">
                        <a:solidFill>
                          <a:srgbClr val="0070C0"/>
                        </a:solidFill>
                        <a:latin typeface="Times New Roman" pitchFamily="18" charset="0"/>
                        <a:cs typeface="Times New Roman" pitchFamily="18" charset="0"/>
                      </a:endParaRPr>
                    </a:p>
                  </a:txBody>
                  <a:tcPr/>
                </a:tc>
                <a:tc>
                  <a:txBody>
                    <a:bodyPr/>
                    <a:lstStyle/>
                    <a:p>
                      <a:endParaRPr lang="en-US"/>
                    </a:p>
                  </a:txBody>
                  <a:tcPr/>
                </a:tc>
              </a:tr>
              <a:tr h="1090247">
                <a:tc>
                  <a:txBody>
                    <a:bodyPr/>
                    <a:lstStyle/>
                    <a:p>
                      <a:r>
                        <a:rPr lang="en-US" sz="2400" dirty="0" smtClean="0">
                          <a:solidFill>
                            <a:srgbClr val="0070C0"/>
                          </a:solidFill>
                          <a:latin typeface="Times New Roman" pitchFamily="18" charset="0"/>
                          <a:cs typeface="Times New Roman" pitchFamily="18" charset="0"/>
                        </a:rPr>
                        <a:t>Ý</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nghĩa</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của</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phát</a:t>
                      </a:r>
                      <a:r>
                        <a:rPr lang="en-US" sz="2400" baseline="0" dirty="0" smtClean="0">
                          <a:solidFill>
                            <a:srgbClr val="0070C0"/>
                          </a:solidFill>
                          <a:latin typeface="Times New Roman" pitchFamily="18" charset="0"/>
                          <a:cs typeface="Times New Roman" pitchFamily="18" charset="0"/>
                        </a:rPr>
                        <a:t> minh </a:t>
                      </a:r>
                      <a:r>
                        <a:rPr lang="en-US" sz="2400" baseline="0" dirty="0" err="1" smtClean="0">
                          <a:solidFill>
                            <a:srgbClr val="0070C0"/>
                          </a:solidFill>
                          <a:latin typeface="Times New Roman" pitchFamily="18" charset="0"/>
                          <a:cs typeface="Times New Roman" pitchFamily="18" charset="0"/>
                        </a:rPr>
                        <a:t>đối</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với</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xã</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hội</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đương</a:t>
                      </a:r>
                      <a:r>
                        <a:rPr lang="en-US" sz="2400" baseline="0" dirty="0" smtClean="0">
                          <a:solidFill>
                            <a:srgbClr val="0070C0"/>
                          </a:solidFill>
                          <a:latin typeface="Times New Roman" pitchFamily="18" charset="0"/>
                          <a:cs typeface="Times New Roman" pitchFamily="18" charset="0"/>
                        </a:rPr>
                        <a:t> </a:t>
                      </a:r>
                      <a:r>
                        <a:rPr lang="en-US" sz="2400" baseline="0" dirty="0" err="1" smtClean="0">
                          <a:solidFill>
                            <a:srgbClr val="0070C0"/>
                          </a:solidFill>
                          <a:latin typeface="Times New Roman" pitchFamily="18" charset="0"/>
                          <a:cs typeface="Times New Roman" pitchFamily="18" charset="0"/>
                        </a:rPr>
                        <a:t>thời</a:t>
                      </a:r>
                      <a:endParaRPr lang="en-US" sz="2400" dirty="0">
                        <a:solidFill>
                          <a:srgbClr val="0070C0"/>
                        </a:solidFill>
                        <a:latin typeface="Times New Roman" pitchFamily="18" charset="0"/>
                        <a:cs typeface="Times New Roman" pitchFamily="18" charset="0"/>
                      </a:endParaRPr>
                    </a:p>
                  </a:txBody>
                  <a:tcPr/>
                </a:tc>
                <a:tc>
                  <a:txBody>
                    <a:bodyPr/>
                    <a:lstStyle/>
                    <a:p>
                      <a:endParaRPr lang="en-US" dirty="0"/>
                    </a:p>
                  </a:txBody>
                  <a:tcPr/>
                </a:tc>
              </a:tr>
              <a:tr h="1308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Ý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đối</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xã</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hội</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nay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txBody>
                  <a:tcPr/>
                </a:tc>
                <a:tc>
                  <a:txBody>
                    <a:bodyPr/>
                    <a:lstStyle/>
                    <a:p>
                      <a:endParaRPr lang="en-US"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818" y="735597"/>
            <a:ext cx="65502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8408" y="935651"/>
            <a:ext cx="3077958" cy="461665"/>
          </a:xfrm>
          <a:prstGeom prst="rect">
            <a:avLst/>
          </a:prstGeom>
        </p:spPr>
        <p:txBody>
          <a:bodyPr wrap="none">
            <a:spAutoFit/>
          </a:bodyPr>
          <a:lstStyle/>
          <a:p>
            <a:pPr lvl="0" algn="ctr"/>
            <a:r>
              <a:rPr lang="en-US" sz="2400" b="1" dirty="0" smtClean="0">
                <a:solidFill>
                  <a:srgbClr val="FF0000"/>
                </a:solidFill>
                <a:latin typeface="Times New Roman" pitchFamily="18" charset="0"/>
                <a:cs typeface="Times New Roman" pitchFamily="18" charset="0"/>
              </a:rPr>
              <a:t>PHIẾU BÀI TẬP (3P)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2794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 xmlns:a16="http://schemas.microsoft.com/office/drawing/2014/main"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sp>
        <p:nvSpPr>
          <p:cNvPr id="7" name="TextBox 6">
            <a:extLst>
              <a:ext uri="{FF2B5EF4-FFF2-40B4-BE49-F238E27FC236}">
                <a16:creationId xmlns="" xmlns:a16="http://schemas.microsoft.com/office/drawing/2014/main" id="{EDD31878-A8A4-48D6-8086-DA52500E6983}"/>
              </a:ext>
            </a:extLst>
          </p:cNvPr>
          <p:cNvSpPr txBox="1"/>
          <p:nvPr/>
        </p:nvSpPr>
        <p:spPr>
          <a:xfrm>
            <a:off x="928255" y="600920"/>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958" y="1702733"/>
            <a:ext cx="1726491" cy="81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28254" y="2814935"/>
            <a:ext cx="9517007" cy="2677656"/>
          </a:xfrm>
          <a:prstGeom prst="rect">
            <a:avLst/>
          </a:prstGeom>
        </p:spPr>
        <p:txBody>
          <a:bodyPr wrap="square">
            <a:spAutoFit/>
          </a:bodyPr>
          <a:lstStyle/>
          <a:p>
            <a:r>
              <a:rPr lang="vi-VN" sz="2800" dirty="0">
                <a:solidFill>
                  <a:srgbClr val="0070C0"/>
                </a:solidFill>
                <a:latin typeface="+mj-lt"/>
              </a:rPr>
              <a:t>Câu 1: Kết hợp kiểm tra kiến thức với luyện tập Năng </a:t>
            </a:r>
            <a:r>
              <a:rPr lang="vi-VN" sz="2800" dirty="0" smtClean="0">
                <a:solidFill>
                  <a:srgbClr val="0070C0"/>
                </a:solidFill>
                <a:latin typeface="+mj-lt"/>
              </a:rPr>
              <a:t>lực</a:t>
            </a:r>
            <a:r>
              <a:rPr lang="en-US" sz="2800" dirty="0" smtClean="0">
                <a:solidFill>
                  <a:srgbClr val="0070C0"/>
                </a:solidFill>
                <a:latin typeface="+mj-lt"/>
              </a:rPr>
              <a:t> </a:t>
            </a:r>
            <a:r>
              <a:rPr lang="vi-VN" sz="2800" dirty="0" smtClean="0">
                <a:solidFill>
                  <a:srgbClr val="0070C0"/>
                </a:solidFill>
                <a:latin typeface="+mj-lt"/>
              </a:rPr>
              <a:t>mô </a:t>
            </a:r>
            <a:r>
              <a:rPr lang="vi-VN" sz="2800" dirty="0">
                <a:solidFill>
                  <a:srgbClr val="0070C0"/>
                </a:solidFill>
                <a:latin typeface="+mj-lt"/>
              </a:rPr>
              <a:t>tả và tái hiện để chỉ </a:t>
            </a:r>
            <a:r>
              <a:rPr lang="vi-VN" sz="2800" dirty="0" smtClean="0">
                <a:solidFill>
                  <a:srgbClr val="0070C0"/>
                </a:solidFill>
                <a:latin typeface="+mj-lt"/>
              </a:rPr>
              <a:t>ra</a:t>
            </a:r>
            <a:r>
              <a:rPr lang="en-US" sz="2800" dirty="0" smtClean="0">
                <a:solidFill>
                  <a:srgbClr val="0070C0"/>
                </a:solidFill>
                <a:latin typeface="+mj-lt"/>
              </a:rPr>
              <a:t> </a:t>
            </a:r>
            <a:r>
              <a:rPr lang="vi-VN" sz="2800" dirty="0" smtClean="0">
                <a:solidFill>
                  <a:srgbClr val="0070C0"/>
                </a:solidFill>
                <a:latin typeface="+mj-lt"/>
              </a:rPr>
              <a:t>sự</a:t>
            </a:r>
            <a:r>
              <a:rPr lang="en-US" sz="2800" dirty="0" smtClean="0">
                <a:solidFill>
                  <a:srgbClr val="0070C0"/>
                </a:solidFill>
                <a:latin typeface="+mj-lt"/>
              </a:rPr>
              <a:t> </a:t>
            </a:r>
            <a:r>
              <a:rPr lang="vi-VN" sz="2800" dirty="0" smtClean="0">
                <a:solidFill>
                  <a:srgbClr val="0070C0"/>
                </a:solidFill>
                <a:latin typeface="+mj-lt"/>
              </a:rPr>
              <a:t>giống </a:t>
            </a:r>
            <a:r>
              <a:rPr lang="vi-VN" sz="2800" dirty="0">
                <a:solidFill>
                  <a:srgbClr val="0070C0"/>
                </a:solidFill>
                <a:latin typeface="+mj-lt"/>
              </a:rPr>
              <a:t>nhau giữa điều kiện tự nhiên của La Mã cổ đại và Hy Lạp cổ </a:t>
            </a:r>
            <a:r>
              <a:rPr lang="vi-VN" sz="2800" dirty="0" smtClean="0">
                <a:solidFill>
                  <a:srgbClr val="0070C0"/>
                </a:solidFill>
                <a:latin typeface="+mj-lt"/>
              </a:rPr>
              <a:t>đại.</a:t>
            </a:r>
            <a:endParaRPr lang="en-US" sz="2800" dirty="0">
              <a:solidFill>
                <a:srgbClr val="0070C0"/>
              </a:solidFill>
              <a:latin typeface="+mj-lt"/>
            </a:endParaRPr>
          </a:p>
          <a:p>
            <a:r>
              <a:rPr lang="en-US" sz="2800" dirty="0" err="1" smtClean="0">
                <a:solidFill>
                  <a:srgbClr val="0070C0"/>
                </a:solidFill>
                <a:latin typeface="Times New Roman" pitchFamily="18" charset="0"/>
                <a:cs typeface="Times New Roman" pitchFamily="18" charset="0"/>
              </a:rPr>
              <a:t>Câu</a:t>
            </a:r>
            <a:r>
              <a:rPr lang="en-US" sz="2800" dirty="0" smtClean="0">
                <a:solidFill>
                  <a:srgbClr val="0070C0"/>
                </a:solidFill>
                <a:latin typeface="Times New Roman" pitchFamily="18" charset="0"/>
                <a:cs typeface="Times New Roman" pitchFamily="18" charset="0"/>
              </a:rPr>
              <a:t> 2: </a:t>
            </a:r>
            <a:r>
              <a:rPr lang="en-US" sz="2800" dirty="0" err="1" smtClean="0">
                <a:solidFill>
                  <a:srgbClr val="0070C0"/>
                </a:solidFill>
                <a:latin typeface="Times New Roman" pitchFamily="18" charset="0"/>
                <a:cs typeface="Times New Roman" pitchFamily="18" charset="0"/>
              </a:rPr>
              <a:t>Vai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trò</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của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Viện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Nguyên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lão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trong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kì</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đế</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chế</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khác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với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cộng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hòa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như</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thế</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nào</a:t>
            </a:r>
            <a:r>
              <a:rPr lang="en-US" sz="2800" dirty="0" smtClean="0">
                <a:solidFill>
                  <a:srgbClr val="0070C0"/>
                </a:solidFill>
                <a:latin typeface="Times New Roman" pitchFamily="18" charset="0"/>
                <a:cs typeface="Times New Roman" pitchFamily="18" charset="0"/>
              </a:rPr>
              <a:t>? </a:t>
            </a:r>
          </a:p>
          <a:p>
            <a:endParaRPr lang="en-US" sz="2800" dirty="0">
              <a:latin typeface="+mj-lt"/>
            </a:endParaRPr>
          </a:p>
        </p:txBody>
      </p:sp>
    </p:spTree>
    <p:extLst>
      <p:ext uri="{BB962C8B-B14F-4D97-AF65-F5344CB8AC3E}">
        <p14:creationId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 xmlns:a16="http://schemas.microsoft.com/office/drawing/2014/main"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958" y="1502266"/>
            <a:ext cx="1726491" cy="72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35721" y="2520252"/>
            <a:ext cx="10117015" cy="433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00"/>
              </a:spcBef>
              <a:spcAft>
                <a:spcPts val="500"/>
              </a:spcAft>
            </a:pPr>
            <a:r>
              <a:rPr lang="en-US" sz="2000" b="1" dirty="0" smtClean="0">
                <a:solidFill>
                  <a:prstClr val="white"/>
                </a:solidFill>
                <a:latin typeface="Times New Roman" pitchFamily="18" charset="0"/>
                <a:ea typeface="Calibri"/>
                <a:cs typeface="Times New Roman" pitchFamily="18" charset="0"/>
              </a:rPr>
              <a:t>PHIẾU </a:t>
            </a:r>
            <a:r>
              <a:rPr lang="en-US" sz="2000" b="1" dirty="0">
                <a:solidFill>
                  <a:prstClr val="white"/>
                </a:solidFill>
                <a:latin typeface="Times New Roman" pitchFamily="18" charset="0"/>
                <a:ea typeface="Calibri"/>
                <a:cs typeface="Times New Roman" pitchFamily="18" charset="0"/>
              </a:rPr>
              <a:t>HỌC TẬP SỐ 1</a:t>
            </a:r>
          </a:p>
          <a:p>
            <a:pPr lvl="0" algn="ctr">
              <a:spcBef>
                <a:spcPts val="500"/>
              </a:spcBef>
              <a:spcAft>
                <a:spcPts val="500"/>
              </a:spcAft>
            </a:pPr>
            <a:r>
              <a:rPr lang="en-US" sz="2000" b="1" dirty="0" err="1">
                <a:solidFill>
                  <a:prstClr val="white"/>
                </a:solidFill>
                <a:latin typeface="Times New Roman" pitchFamily="18" charset="0"/>
                <a:ea typeface="Calibri"/>
                <a:cs typeface="Times New Roman" pitchFamily="18" charset="0"/>
              </a:rPr>
              <a:t>Nhóm</a:t>
            </a:r>
            <a:r>
              <a:rPr lang="en-US" sz="2000" b="1" dirty="0" smtClean="0">
                <a:solidFill>
                  <a:prstClr val="white"/>
                </a:solidFill>
                <a:latin typeface="Times New Roman" pitchFamily="18" charset="0"/>
                <a:ea typeface="Calibri"/>
                <a:cs typeface="Times New Roman" pitchFamily="18" charset="0"/>
              </a:rPr>
              <a:t>…:</a:t>
            </a:r>
            <a:endParaRPr lang="en-US" sz="2000" b="1" dirty="0">
              <a:solidFill>
                <a:prstClr val="white"/>
              </a:solidFill>
              <a:latin typeface="Times New Roman" pitchFamily="18" charset="0"/>
              <a:ea typeface="Calibri"/>
              <a:cs typeface="Times New Roman" pitchFamily="18" charset="0"/>
            </a:endParaRPr>
          </a:p>
          <a:p>
            <a:pPr lvl="0" algn="just">
              <a:spcBef>
                <a:spcPts val="800"/>
              </a:spcBef>
              <a:spcAft>
                <a:spcPts val="800"/>
              </a:spcAft>
            </a:pPr>
            <a:r>
              <a:rPr lang="nl-NL" sz="2000" b="1" u="sng" dirty="0">
                <a:solidFill>
                  <a:srgbClr val="000000"/>
                </a:solidFill>
                <a:latin typeface="Times New Roman" pitchFamily="18" charset="0"/>
                <a:ea typeface="Calibri"/>
                <a:cs typeface="Times New Roman" pitchFamily="18" charset="0"/>
              </a:rPr>
              <a:t>Câu hỏi 1:</a:t>
            </a:r>
            <a:r>
              <a:rPr lang="nl-NL" sz="2000" b="1" dirty="0">
                <a:solidFill>
                  <a:srgbClr val="000000"/>
                </a:solidFill>
                <a:latin typeface="Times New Roman" pitchFamily="18" charset="0"/>
                <a:ea typeface="Calibri"/>
                <a:cs typeface="Times New Roman" pitchFamily="18" charset="0"/>
              </a:rPr>
              <a:t> Điều kiện tự nhiên của La Mã cổ đại có gì giống và khác nhau so với Hy Lạp cổ đại?</a:t>
            </a:r>
            <a:endParaRPr lang="en-US" sz="2000" b="1" dirty="0">
              <a:solidFill>
                <a:prstClr val="white"/>
              </a:solidFill>
              <a:latin typeface="Times New Roman" pitchFamily="18" charset="0"/>
              <a:ea typeface="Calibri"/>
              <a:cs typeface="Times New Roman" pitchFamily="18" charset="0"/>
            </a:endParaRPr>
          </a:p>
          <a:p>
            <a:pPr lvl="0" algn="ctr">
              <a:spcBef>
                <a:spcPts val="500"/>
              </a:spcBef>
              <a:spcAft>
                <a:spcPts val="500"/>
              </a:spcAft>
            </a:pPr>
            <a:r>
              <a:rPr lang="en-US" sz="2000" b="1" u="sng" dirty="0" err="1" smtClean="0">
                <a:solidFill>
                  <a:prstClr val="white"/>
                </a:solidFill>
                <a:latin typeface="Times New Roman" pitchFamily="18" charset="0"/>
                <a:ea typeface="Calibri"/>
                <a:cs typeface="Times New Roman" pitchFamily="18" charset="0"/>
              </a:rPr>
              <a:t>Trả</a:t>
            </a:r>
            <a:r>
              <a:rPr lang="en-US" sz="2000" b="1" u="sng" dirty="0" smtClean="0">
                <a:solidFill>
                  <a:prstClr val="white"/>
                </a:solidFill>
                <a:latin typeface="Times New Roman" pitchFamily="18" charset="0"/>
                <a:ea typeface="Calibri"/>
                <a:cs typeface="Times New Roman" pitchFamily="18" charset="0"/>
              </a:rPr>
              <a:t> </a:t>
            </a:r>
            <a:r>
              <a:rPr lang="en-US" sz="2000" b="1" u="sng" dirty="0" err="1" smtClean="0">
                <a:solidFill>
                  <a:prstClr val="white"/>
                </a:solidFill>
                <a:latin typeface="Times New Roman" pitchFamily="18" charset="0"/>
                <a:ea typeface="Calibri"/>
                <a:cs typeface="Times New Roman" pitchFamily="18" charset="0"/>
              </a:rPr>
              <a:t>lời</a:t>
            </a:r>
            <a:r>
              <a:rPr lang="en-US" sz="2000" b="1" u="sng" dirty="0" smtClean="0">
                <a:solidFill>
                  <a:prstClr val="white"/>
                </a:solidFill>
                <a:latin typeface="Times New Roman" pitchFamily="18" charset="0"/>
                <a:ea typeface="Calibri"/>
                <a:cs typeface="Times New Roman" pitchFamily="18" charset="0"/>
              </a:rPr>
              <a:t>:</a:t>
            </a:r>
          </a:p>
          <a:p>
            <a:pPr lvl="0">
              <a:spcBef>
                <a:spcPts val="500"/>
              </a:spcBef>
              <a:spcAft>
                <a:spcPts val="500"/>
              </a:spcAft>
            </a:pPr>
            <a:r>
              <a:rPr lang="en-US" sz="2000" b="1" dirty="0" smtClean="0">
                <a:solidFill>
                  <a:prstClr val="white"/>
                </a:solidFill>
                <a:latin typeface="Times New Roman" pitchFamily="18" charset="0"/>
                <a:ea typeface="Calibri"/>
                <a:cs typeface="Times New Roman" pitchFamily="18" charset="0"/>
              </a:rPr>
              <a:t>…………………………</a:t>
            </a:r>
            <a:r>
              <a:rPr lang="en-US" sz="2400" b="1" dirty="0" smtClean="0">
                <a:solidFill>
                  <a:prstClr val="white"/>
                </a:solidFill>
                <a:latin typeface="Times New Roman" pitchFamily="18" charset="0"/>
                <a:ea typeface="Calibri"/>
                <a:cs typeface="Times New Roman" pitchFamily="18" charset="0"/>
              </a:rPr>
              <a:t>……………………………………………………………………………………………………………………………………………………………………………………………………………………………………………</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3" name="Subtitle 2">
            <a:extLst>
              <a:ext uri="{FF2B5EF4-FFF2-40B4-BE49-F238E27FC236}">
                <a16:creationId xmlns=""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pPr>
            <a:r>
              <a:rPr lang="en-US" sz="2800" dirty="0" smtClean="0">
                <a:latin typeface="Times New Roman"/>
                <a:ea typeface="Calibri"/>
                <a:cs typeface="Times New Roman"/>
              </a:rPr>
              <a:t>- </a:t>
            </a:r>
            <a:r>
              <a:rPr lang="en-US" sz="2800" dirty="0" err="1">
                <a:latin typeface="Times New Roman"/>
                <a:ea typeface="Calibri"/>
                <a:cs typeface="Times New Roman"/>
              </a:rPr>
              <a:t>Nêu</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nhận</a:t>
            </a:r>
            <a:r>
              <a:rPr lang="en-US" sz="2800" dirty="0">
                <a:latin typeface="Times New Roman"/>
                <a:ea typeface="Calibri"/>
                <a:cs typeface="Times New Roman"/>
              </a:rPr>
              <a:t> </a:t>
            </a:r>
            <a:r>
              <a:rPr lang="en-US" sz="2800" dirty="0" err="1">
                <a:latin typeface="Times New Roman"/>
                <a:ea typeface="Calibri"/>
                <a:cs typeface="Times New Roman"/>
              </a:rPr>
              <a:t>xét</a:t>
            </a:r>
            <a:r>
              <a:rPr lang="en-US" sz="2800" dirty="0">
                <a:latin typeface="Times New Roman"/>
                <a:ea typeface="Calibri"/>
                <a:cs typeface="Times New Roman"/>
              </a:rPr>
              <a:t> </a:t>
            </a:r>
            <a:r>
              <a:rPr lang="en-US" sz="2800" dirty="0" err="1">
                <a:latin typeface="Times New Roman"/>
                <a:ea typeface="Calibri"/>
                <a:cs typeface="Times New Roman"/>
              </a:rPr>
              <a:t>được</a:t>
            </a:r>
            <a:r>
              <a:rPr lang="en-US" sz="2800" dirty="0">
                <a:latin typeface="Times New Roman"/>
                <a:ea typeface="Calibri"/>
                <a:cs typeface="Times New Roman"/>
              </a:rPr>
              <a:t> </a:t>
            </a:r>
            <a:r>
              <a:rPr lang="en-US" sz="2800" dirty="0" err="1">
                <a:latin typeface="Times New Roman"/>
                <a:ea typeface="Calibri"/>
                <a:cs typeface="Times New Roman"/>
              </a:rPr>
              <a:t>tác</a:t>
            </a:r>
            <a:r>
              <a:rPr lang="en-US" sz="2800" dirty="0">
                <a:latin typeface="Times New Roman"/>
                <a:ea typeface="Calibri"/>
                <a:cs typeface="Times New Roman"/>
              </a:rPr>
              <a:t> </a:t>
            </a:r>
            <a:r>
              <a:rPr lang="en-US" sz="2800" dirty="0" err="1">
                <a:latin typeface="Times New Roman"/>
                <a:ea typeface="Calibri"/>
                <a:cs typeface="Times New Roman"/>
              </a:rPr>
              <a:t>động</a:t>
            </a:r>
            <a:r>
              <a:rPr lang="en-US" sz="2800" dirty="0">
                <a:latin typeface="Times New Roman"/>
                <a:ea typeface="Calibri"/>
                <a:cs typeface="Times New Roman"/>
              </a:rPr>
              <a:t> </a:t>
            </a:r>
            <a:r>
              <a:rPr lang="en-US" sz="2800" dirty="0" err="1">
                <a:latin typeface="Times New Roman"/>
                <a:ea typeface="Calibri"/>
                <a:cs typeface="Times New Roman"/>
              </a:rPr>
              <a:t>về</a:t>
            </a:r>
            <a:r>
              <a:rPr lang="en-US" sz="2800" dirty="0">
                <a:latin typeface="Times New Roman"/>
                <a:ea typeface="Calibri"/>
                <a:cs typeface="Times New Roman"/>
              </a:rPr>
              <a:t> </a:t>
            </a:r>
            <a:r>
              <a:rPr lang="en-US" sz="2800" dirty="0" err="1">
                <a:latin typeface="Times New Roman"/>
                <a:ea typeface="Calibri"/>
                <a:cs typeface="Times New Roman"/>
              </a:rPr>
              <a:t>điều</a:t>
            </a:r>
            <a:r>
              <a:rPr lang="en-US" sz="2800" dirty="0">
                <a:latin typeface="Times New Roman"/>
                <a:ea typeface="Calibri"/>
                <a:cs typeface="Times New Roman"/>
              </a:rPr>
              <a:t> </a:t>
            </a:r>
            <a:r>
              <a:rPr lang="en-US" sz="2800" dirty="0" err="1">
                <a:latin typeface="Times New Roman"/>
                <a:ea typeface="Calibri"/>
                <a:cs typeface="Times New Roman"/>
              </a:rPr>
              <a:t>kiện</a:t>
            </a:r>
            <a:r>
              <a:rPr lang="en-US" sz="2800" dirty="0">
                <a:latin typeface="Times New Roman"/>
                <a:ea typeface="Calibri"/>
                <a:cs typeface="Times New Roman"/>
              </a:rPr>
              <a:t> </a:t>
            </a:r>
            <a:r>
              <a:rPr lang="en-US" sz="2800" dirty="0" err="1">
                <a:latin typeface="Times New Roman"/>
                <a:ea typeface="Calibri"/>
                <a:cs typeface="Times New Roman"/>
              </a:rPr>
              <a:t>tự</a:t>
            </a:r>
            <a:r>
              <a:rPr lang="en-US" sz="2800" dirty="0">
                <a:latin typeface="Times New Roman"/>
                <a:ea typeface="Calibri"/>
                <a:cs typeface="Times New Roman"/>
              </a:rPr>
              <a:t> </a:t>
            </a:r>
            <a:r>
              <a:rPr lang="en-US" sz="2800" dirty="0" err="1">
                <a:latin typeface="Times New Roman"/>
                <a:ea typeface="Calibri"/>
                <a:cs typeface="Times New Roman"/>
              </a:rPr>
              <a:t>nhiên</a:t>
            </a:r>
            <a:r>
              <a:rPr lang="en-US" sz="2800" dirty="0">
                <a:latin typeface="Times New Roman"/>
                <a:ea typeface="Calibri"/>
                <a:cs typeface="Times New Roman"/>
              </a:rPr>
              <a:t> </a:t>
            </a:r>
            <a:r>
              <a:rPr lang="en-US" sz="2800" dirty="0" err="1">
                <a:latin typeface="Times New Roman"/>
                <a:ea typeface="Calibri"/>
                <a:cs typeface="Times New Roman"/>
              </a:rPr>
              <a:t>đối</a:t>
            </a:r>
            <a:r>
              <a:rPr lang="en-US" sz="2800" dirty="0">
                <a:latin typeface="Times New Roman"/>
                <a:ea typeface="Calibri"/>
                <a:cs typeface="Times New Roman"/>
              </a:rPr>
              <a:t> </a:t>
            </a:r>
            <a:r>
              <a:rPr lang="en-US" sz="2800" dirty="0" err="1">
                <a:latin typeface="Times New Roman"/>
                <a:ea typeface="Calibri"/>
                <a:cs typeface="Times New Roman"/>
              </a:rPr>
              <a:t>với</a:t>
            </a:r>
            <a:r>
              <a:rPr lang="en-US" sz="2800" dirty="0">
                <a:latin typeface="Times New Roman"/>
                <a:ea typeface="Calibri"/>
                <a:cs typeface="Times New Roman"/>
              </a:rPr>
              <a:t> </a:t>
            </a:r>
            <a:r>
              <a:rPr lang="en-US" sz="2800" dirty="0" err="1">
                <a:latin typeface="Times New Roman"/>
                <a:ea typeface="Calibri"/>
                <a:cs typeface="Times New Roman"/>
              </a:rPr>
              <a:t>sự</a:t>
            </a:r>
            <a:r>
              <a:rPr lang="en-US" sz="2800" dirty="0">
                <a:latin typeface="Times New Roman"/>
                <a:ea typeface="Calibri"/>
                <a:cs typeface="Times New Roman"/>
              </a:rPr>
              <a:t> </a:t>
            </a:r>
            <a:r>
              <a:rPr lang="en-US" sz="2800" dirty="0" err="1">
                <a:latin typeface="Times New Roman"/>
                <a:ea typeface="Calibri"/>
                <a:cs typeface="Times New Roman"/>
              </a:rPr>
              <a:t>hình</a:t>
            </a:r>
            <a:r>
              <a:rPr lang="en-US" sz="2800" dirty="0">
                <a:latin typeface="Times New Roman"/>
                <a:ea typeface="Calibri"/>
                <a:cs typeface="Times New Roman"/>
              </a:rPr>
              <a:t> </a:t>
            </a:r>
            <a:r>
              <a:rPr lang="en-US" sz="2800" dirty="0" err="1">
                <a:latin typeface="Times New Roman"/>
                <a:ea typeface="Calibri"/>
                <a:cs typeface="Times New Roman"/>
              </a:rPr>
              <a:t>thành</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phát</a:t>
            </a:r>
            <a:r>
              <a:rPr lang="en-US" sz="2800" dirty="0">
                <a:latin typeface="Times New Roman"/>
                <a:ea typeface="Calibri"/>
                <a:cs typeface="Times New Roman"/>
              </a:rPr>
              <a:t> </a:t>
            </a:r>
            <a:r>
              <a:rPr lang="en-US" sz="2800" dirty="0" err="1">
                <a:latin typeface="Times New Roman"/>
                <a:ea typeface="Calibri"/>
                <a:cs typeface="Times New Roman"/>
              </a:rPr>
              <a:t>triển</a:t>
            </a:r>
            <a:r>
              <a:rPr lang="en-US" sz="2800" dirty="0">
                <a:latin typeface="Times New Roman"/>
                <a:ea typeface="Calibri"/>
                <a:cs typeface="Times New Roman"/>
              </a:rPr>
              <a:t> </a:t>
            </a:r>
            <a:r>
              <a:rPr lang="en-US" sz="2800" dirty="0" err="1">
                <a:latin typeface="Times New Roman"/>
                <a:ea typeface="Calibri"/>
                <a:cs typeface="Times New Roman"/>
              </a:rPr>
              <a:t>cảu</a:t>
            </a:r>
            <a:r>
              <a:rPr lang="en-US" sz="2800" dirty="0">
                <a:latin typeface="Times New Roman"/>
                <a:ea typeface="Calibri"/>
                <a:cs typeface="Times New Roman"/>
              </a:rPr>
              <a:t> </a:t>
            </a:r>
            <a:r>
              <a:rPr lang="en-US" sz="2800" dirty="0" err="1">
                <a:latin typeface="Times New Roman"/>
                <a:ea typeface="Calibri"/>
                <a:cs typeface="Times New Roman"/>
              </a:rPr>
              <a:t>nền</a:t>
            </a:r>
            <a:r>
              <a:rPr lang="en-US" sz="2800" dirty="0">
                <a:latin typeface="Times New Roman"/>
                <a:ea typeface="Calibri"/>
                <a:cs typeface="Times New Roman"/>
              </a:rPr>
              <a:t> </a:t>
            </a:r>
            <a:r>
              <a:rPr lang="en-US" sz="2800" dirty="0" err="1">
                <a:latin typeface="Times New Roman"/>
                <a:ea typeface="Calibri"/>
                <a:cs typeface="Times New Roman"/>
              </a:rPr>
              <a:t>văn</a:t>
            </a:r>
            <a:r>
              <a:rPr lang="en-US" sz="2800" dirty="0">
                <a:latin typeface="Times New Roman"/>
                <a:ea typeface="Calibri"/>
                <a:cs typeface="Times New Roman"/>
              </a:rPr>
              <a:t> minh La </a:t>
            </a:r>
            <a:r>
              <a:rPr lang="en-US" sz="2800" dirty="0" err="1">
                <a:latin typeface="Times New Roman"/>
                <a:ea typeface="Calibri"/>
                <a:cs typeface="Times New Roman"/>
              </a:rPr>
              <a:t>Mã</a:t>
            </a:r>
            <a:r>
              <a:rPr lang="en-US" sz="2800" dirty="0">
                <a:latin typeface="Times New Roman"/>
                <a:ea typeface="Calibri"/>
                <a:cs typeface="Times New Roman"/>
              </a:rPr>
              <a:t>.</a:t>
            </a:r>
            <a:endParaRPr lang="en-US" sz="2000" dirty="0">
              <a:ea typeface="Calibri"/>
              <a:cs typeface="Times New Roman"/>
            </a:endParaRPr>
          </a:p>
          <a:p>
            <a:pPr algn="just">
              <a:spcBef>
                <a:spcPts val="700"/>
              </a:spcBef>
              <a:spcAft>
                <a:spcPts val="700"/>
              </a:spcAft>
            </a:pPr>
            <a:r>
              <a:rPr lang="en-US" sz="2800" dirty="0">
                <a:latin typeface="Times New Roman"/>
                <a:ea typeface="Calibri"/>
              </a:rPr>
              <a:t>- </a:t>
            </a:r>
            <a:r>
              <a:rPr lang="en-US" sz="2800" dirty="0" err="1">
                <a:latin typeface="Times New Roman"/>
                <a:ea typeface="Calibri"/>
              </a:rPr>
              <a:t>Trình</a:t>
            </a:r>
            <a:r>
              <a:rPr lang="en-US" sz="2800" dirty="0">
                <a:latin typeface="Times New Roman"/>
                <a:ea typeface="Calibri"/>
              </a:rPr>
              <a:t> </a:t>
            </a:r>
            <a:r>
              <a:rPr lang="en-US" sz="2800" dirty="0" err="1">
                <a:latin typeface="Times New Roman"/>
                <a:ea typeface="Calibri"/>
              </a:rPr>
              <a:t>bày</a:t>
            </a:r>
            <a:r>
              <a:rPr lang="en-US" sz="2800" dirty="0">
                <a:latin typeface="Times New Roman"/>
                <a:ea typeface="Calibri"/>
              </a:rPr>
              <a:t> </a:t>
            </a:r>
            <a:r>
              <a:rPr lang="en-US" sz="2800" dirty="0" err="1">
                <a:latin typeface="Times New Roman"/>
                <a:ea typeface="Calibri"/>
              </a:rPr>
              <a:t>được</a:t>
            </a:r>
            <a:r>
              <a:rPr lang="en-US" sz="2800" dirty="0">
                <a:latin typeface="Times New Roman"/>
                <a:ea typeface="Calibri"/>
              </a:rPr>
              <a:t> </a:t>
            </a:r>
            <a:r>
              <a:rPr lang="en-US" sz="2800" dirty="0" err="1">
                <a:latin typeface="Times New Roman"/>
                <a:ea typeface="Calibri"/>
              </a:rPr>
              <a:t>tổ</a:t>
            </a:r>
            <a:r>
              <a:rPr lang="en-US" sz="2800" dirty="0">
                <a:latin typeface="Times New Roman"/>
                <a:ea typeface="Calibri"/>
              </a:rPr>
              <a:t> </a:t>
            </a:r>
            <a:r>
              <a:rPr lang="en-US" sz="2800" dirty="0" err="1">
                <a:latin typeface="Times New Roman"/>
                <a:ea typeface="Calibri"/>
              </a:rPr>
              <a:t>chức</a:t>
            </a:r>
            <a:r>
              <a:rPr lang="en-US" sz="2800" dirty="0">
                <a:latin typeface="Times New Roman"/>
                <a:ea typeface="Calibri"/>
              </a:rPr>
              <a:t> </a:t>
            </a:r>
            <a:r>
              <a:rPr lang="en-US" sz="2800" dirty="0" err="1">
                <a:latin typeface="Times New Roman"/>
                <a:ea typeface="Calibri"/>
              </a:rPr>
              <a:t>nhà</a:t>
            </a:r>
            <a:r>
              <a:rPr lang="en-US" sz="2800" dirty="0">
                <a:latin typeface="Times New Roman"/>
                <a:ea typeface="Calibri"/>
              </a:rPr>
              <a:t> </a:t>
            </a:r>
            <a:r>
              <a:rPr lang="en-US" sz="2800" dirty="0" err="1">
                <a:latin typeface="Times New Roman"/>
                <a:ea typeface="Calibri"/>
              </a:rPr>
              <a:t>nước</a:t>
            </a:r>
            <a:r>
              <a:rPr lang="en-US" sz="2800" dirty="0">
                <a:latin typeface="Times New Roman"/>
                <a:ea typeface="Calibri"/>
              </a:rPr>
              <a:t> </a:t>
            </a:r>
            <a:r>
              <a:rPr lang="en-US" sz="2800" dirty="0" err="1">
                <a:latin typeface="Times New Roman"/>
                <a:ea typeface="Calibri"/>
              </a:rPr>
              <a:t>đế</a:t>
            </a:r>
            <a:r>
              <a:rPr lang="en-US" sz="2800" dirty="0">
                <a:latin typeface="Times New Roman"/>
                <a:ea typeface="Calibri"/>
              </a:rPr>
              <a:t> </a:t>
            </a:r>
            <a:r>
              <a:rPr lang="en-US" sz="2800" dirty="0" err="1">
                <a:latin typeface="Times New Roman"/>
                <a:ea typeface="Calibri"/>
              </a:rPr>
              <a:t>chế</a:t>
            </a:r>
            <a:r>
              <a:rPr lang="en-US" sz="2800" dirty="0">
                <a:latin typeface="Times New Roman"/>
                <a:ea typeface="Calibri"/>
              </a:rPr>
              <a:t> ở La </a:t>
            </a:r>
            <a:r>
              <a:rPr lang="en-US" sz="2800" dirty="0" err="1">
                <a:latin typeface="Times New Roman"/>
                <a:ea typeface="Calibri"/>
              </a:rPr>
              <a:t>Mã</a:t>
            </a:r>
            <a:r>
              <a:rPr lang="en-US" sz="2800" dirty="0">
                <a:latin typeface="Times New Roman"/>
                <a:ea typeface="Calibri"/>
              </a:rPr>
              <a:t>.</a:t>
            </a:r>
            <a:endParaRPr lang="en-US" sz="2800" dirty="0"/>
          </a:p>
          <a:p>
            <a:pPr algn="just">
              <a:spcBef>
                <a:spcPts val="700"/>
              </a:spcBef>
              <a:spcAft>
                <a:spcPts val="700"/>
              </a:spcAft>
            </a:pPr>
            <a:r>
              <a:rPr lang="en-US" sz="2800" dirty="0">
                <a:latin typeface="Times New Roman"/>
                <a:ea typeface="Calibri"/>
              </a:rPr>
              <a:t>- </a:t>
            </a:r>
            <a:r>
              <a:rPr lang="en-US" sz="2800" dirty="0" err="1">
                <a:latin typeface="Times New Roman"/>
                <a:ea typeface="Calibri"/>
              </a:rPr>
              <a:t>Nêu</a:t>
            </a:r>
            <a:r>
              <a:rPr lang="en-US" sz="2800" dirty="0">
                <a:latin typeface="Times New Roman"/>
                <a:ea typeface="Calibri"/>
              </a:rPr>
              <a:t> </a:t>
            </a:r>
            <a:r>
              <a:rPr lang="en-US" sz="2800" dirty="0" err="1">
                <a:latin typeface="Times New Roman"/>
                <a:ea typeface="Calibri"/>
              </a:rPr>
              <a:t>được</a:t>
            </a:r>
            <a:r>
              <a:rPr lang="en-US" sz="2800" dirty="0">
                <a:latin typeface="Times New Roman"/>
                <a:ea typeface="Calibri"/>
              </a:rPr>
              <a:t> </a:t>
            </a:r>
            <a:r>
              <a:rPr lang="en-US" sz="2800" dirty="0" err="1">
                <a:latin typeface="Times New Roman"/>
                <a:ea typeface="Calibri"/>
              </a:rPr>
              <a:t>một</a:t>
            </a:r>
            <a:r>
              <a:rPr lang="en-US" sz="2800" dirty="0">
                <a:latin typeface="Times New Roman"/>
                <a:ea typeface="Calibri"/>
              </a:rPr>
              <a:t> </a:t>
            </a:r>
            <a:r>
              <a:rPr lang="en-US" sz="2800" dirty="0" err="1">
                <a:latin typeface="Times New Roman"/>
                <a:ea typeface="Calibri"/>
              </a:rPr>
              <a:t>số</a:t>
            </a:r>
            <a:r>
              <a:rPr lang="en-US" sz="2800" dirty="0">
                <a:latin typeface="Times New Roman"/>
                <a:ea typeface="Calibri"/>
              </a:rPr>
              <a:t> </a:t>
            </a:r>
            <a:r>
              <a:rPr lang="en-US" sz="2800" dirty="0" err="1">
                <a:latin typeface="Times New Roman"/>
                <a:ea typeface="Calibri"/>
              </a:rPr>
              <a:t>thành</a:t>
            </a:r>
            <a:r>
              <a:rPr lang="en-US" sz="2800" dirty="0">
                <a:latin typeface="Times New Roman"/>
                <a:ea typeface="Calibri"/>
              </a:rPr>
              <a:t> </a:t>
            </a:r>
            <a:r>
              <a:rPr lang="en-US" sz="2800" dirty="0" err="1">
                <a:latin typeface="Times New Roman"/>
                <a:ea typeface="Calibri"/>
              </a:rPr>
              <a:t>tựu</a:t>
            </a:r>
            <a:r>
              <a:rPr lang="en-US" sz="2800" dirty="0">
                <a:latin typeface="Times New Roman"/>
                <a:ea typeface="Calibri"/>
              </a:rPr>
              <a:t> </a:t>
            </a:r>
            <a:r>
              <a:rPr lang="en-US" sz="2800" dirty="0" err="1">
                <a:latin typeface="Times New Roman"/>
                <a:ea typeface="Calibri"/>
              </a:rPr>
              <a:t>văn</a:t>
            </a:r>
            <a:r>
              <a:rPr lang="en-US" sz="2800" dirty="0">
                <a:latin typeface="Times New Roman"/>
                <a:ea typeface="Calibri"/>
              </a:rPr>
              <a:t> </a:t>
            </a:r>
            <a:r>
              <a:rPr lang="en-US" sz="2800" dirty="0" err="1">
                <a:latin typeface="Times New Roman"/>
                <a:ea typeface="Calibri"/>
              </a:rPr>
              <a:t>hóa</a:t>
            </a:r>
            <a:r>
              <a:rPr lang="en-US" sz="2800" dirty="0">
                <a:latin typeface="Times New Roman"/>
                <a:ea typeface="Calibri"/>
              </a:rPr>
              <a:t> </a:t>
            </a:r>
            <a:r>
              <a:rPr lang="en-US" sz="2800" dirty="0" err="1">
                <a:latin typeface="Times New Roman"/>
                <a:ea typeface="Calibri"/>
              </a:rPr>
              <a:t>tiêu</a:t>
            </a:r>
            <a:r>
              <a:rPr lang="en-US" sz="2800" dirty="0">
                <a:latin typeface="Times New Roman"/>
                <a:ea typeface="Calibri"/>
              </a:rPr>
              <a:t> </a:t>
            </a:r>
            <a:r>
              <a:rPr lang="en-US" sz="2800" dirty="0" err="1">
                <a:latin typeface="Times New Roman"/>
                <a:ea typeface="Calibri"/>
              </a:rPr>
              <a:t>biểu</a:t>
            </a:r>
            <a:r>
              <a:rPr lang="en-US" sz="2800" dirty="0">
                <a:latin typeface="Times New Roman"/>
                <a:ea typeface="Calibri"/>
              </a:rPr>
              <a:t> </a:t>
            </a:r>
            <a:r>
              <a:rPr lang="en-US" sz="2800" dirty="0" err="1">
                <a:latin typeface="Times New Roman"/>
                <a:ea typeface="Calibri"/>
              </a:rPr>
              <a:t>của</a:t>
            </a:r>
            <a:r>
              <a:rPr lang="en-US" sz="2800" dirty="0">
                <a:latin typeface="Times New Roman"/>
                <a:ea typeface="Calibri"/>
              </a:rPr>
              <a:t> La </a:t>
            </a:r>
            <a:r>
              <a:rPr lang="en-US" sz="2800" dirty="0" err="1">
                <a:latin typeface="Times New Roman"/>
                <a:ea typeface="Calibri"/>
              </a:rPr>
              <a:t>Mã</a:t>
            </a:r>
            <a:r>
              <a:rPr lang="en-US" sz="2800" dirty="0">
                <a:latin typeface="Times New Roman"/>
                <a:ea typeface="Calibri"/>
              </a:rPr>
              <a:t>.</a:t>
            </a:r>
            <a:endParaRPr lang="en-US" sz="2800" dirty="0"/>
          </a:p>
          <a:p>
            <a:pPr algn="just">
              <a:lnSpc>
                <a:spcPct val="115000"/>
              </a:lnSpc>
              <a:spcBef>
                <a:spcPts val="700"/>
              </a:spcBef>
              <a:spcAft>
                <a:spcPts val="700"/>
              </a:spcAft>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3. </a:t>
            </a:r>
            <a:r>
              <a:rPr lang="en-US"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HI LẠP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BF8116B-E20B-491D-B4D9-56413782607C}"/>
              </a:ext>
            </a:extLst>
          </p:cNvPr>
          <p:cNvSpPr txBox="1"/>
          <p:nvPr/>
        </p:nvSpPr>
        <p:spPr>
          <a:xfrm>
            <a:off x="928255" y="150226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528" y="1301799"/>
            <a:ext cx="1726491" cy="72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3485" y="2025486"/>
            <a:ext cx="10557900" cy="830997"/>
          </a:xfrm>
          <a:prstGeom prst="rect">
            <a:avLst/>
          </a:prstGeom>
        </p:spPr>
        <p:txBody>
          <a:bodyPr wrap="square">
            <a:spAutoFit/>
          </a:bodyPr>
          <a:lstStyle/>
          <a:p>
            <a:pPr algn="just">
              <a:spcBef>
                <a:spcPts val="800"/>
              </a:spcBef>
              <a:spcAft>
                <a:spcPts val="800"/>
              </a:spcAft>
            </a:pPr>
            <a:r>
              <a:rPr lang="nl-NL" sz="2400" dirty="0">
                <a:solidFill>
                  <a:srgbClr val="0070C0"/>
                </a:solidFill>
                <a:latin typeface="Times New Roman"/>
                <a:ea typeface="Calibri"/>
                <a:cs typeface="Times New Roman"/>
              </a:rPr>
              <a:t>Em hãy kể tên một số thành tựu văn hóa của La Mã cổ đại vẫn được ứng dụng trong thời kì hiện đại.</a:t>
            </a:r>
            <a:endParaRPr lang="en-US" sz="2400" dirty="0">
              <a:solidFill>
                <a:srgbClr val="0070C0"/>
              </a:solidFill>
              <a:ea typeface="Calibri"/>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59999023"/>
              </p:ext>
            </p:extLst>
          </p:nvPr>
        </p:nvGraphicFramePr>
        <p:xfrm>
          <a:off x="1287929" y="2856483"/>
          <a:ext cx="10060009" cy="3862100"/>
        </p:xfrm>
        <a:graphic>
          <a:graphicData uri="http://schemas.openxmlformats.org/drawingml/2006/table">
            <a:tbl>
              <a:tblPr firstRow="1" firstCol="1" bandRow="1"/>
              <a:tblGrid>
                <a:gridCol w="968375"/>
                <a:gridCol w="1943100"/>
                <a:gridCol w="7148534"/>
              </a:tblGrid>
              <a:tr h="441047">
                <a:tc>
                  <a:txBody>
                    <a:bodyPr/>
                    <a:lstStyle/>
                    <a:p>
                      <a:pPr marL="0" marR="0" algn="ctr">
                        <a:lnSpc>
                          <a:spcPct val="100000"/>
                        </a:lnSpc>
                        <a:spcBef>
                          <a:spcPts val="600"/>
                        </a:spcBef>
                        <a:spcAft>
                          <a:spcPts val="600"/>
                        </a:spcAft>
                      </a:pPr>
                      <a:r>
                        <a:rPr lang="nl-NL" sz="1600" b="1" dirty="0">
                          <a:solidFill>
                            <a:srgbClr val="FF0000"/>
                          </a:solidFill>
                          <a:effectLst/>
                          <a:latin typeface="Times New Roman"/>
                          <a:ea typeface="Calibri"/>
                          <a:cs typeface="Times New Roman"/>
                        </a:rPr>
                        <a:t>Lĩnh vực</a:t>
                      </a:r>
                      <a:endParaRPr lang="en-US"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nl-NL" sz="1800" b="1" dirty="0">
                          <a:solidFill>
                            <a:srgbClr val="FF0000"/>
                          </a:solidFill>
                          <a:effectLst/>
                          <a:latin typeface="Times New Roman"/>
                          <a:ea typeface="Calibri"/>
                          <a:cs typeface="Times New Roman"/>
                        </a:rPr>
                        <a:t>Thành tựu</a:t>
                      </a:r>
                      <a:endParaRPr lang="en-US"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nl-NL" sz="1800" b="1" dirty="0">
                          <a:solidFill>
                            <a:srgbClr val="FF0000"/>
                          </a:solidFill>
                          <a:effectLst/>
                          <a:latin typeface="Times New Roman"/>
                          <a:ea typeface="Calibri"/>
                          <a:cs typeface="Times New Roman"/>
                        </a:rPr>
                        <a:t>Vận dụng ngày nay</a:t>
                      </a:r>
                      <a:endParaRPr lang="en-US"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Chữ viết và chữ số</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La tinh.</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số La Mã.</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Cơ sở của 200 ngôn ngữ và chữ viết trên thế giới.</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La tinh ngày nay vẫn là ngôn ngữ quốc tế; vẫn dùng phổ biến trong y dược học.</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số ngày nay vẫn dùng đánh số các đề mục lớn; đánh số trên đồng hồ, những trang nằm trước phần chính của một quyển sách, đánh số cho một số hoạt động nào đó (ví dụ đại hội Đảng,...).</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001">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Kiến trúc</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Mái vòm</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Xây dựng các nhà thờ, công trình công cộng</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332">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Kĩ thuật</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Xi măng, bê tông, xây dựng đường sá, cầu cống.</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Xây dựng nhà cửa, công trình công cộng, đường sá, cầu</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cống, quy hoạch đô thị.</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360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pic>
        <p:nvPicPr>
          <p:cNvPr id="8" name="Picture 7" descr="C:\Users\HP\OneDrive\Desktop\Screenshot_5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8492" y="1184635"/>
            <a:ext cx="5744308" cy="4689231"/>
          </a:xfrm>
          <a:prstGeom prst="rect">
            <a:avLst/>
          </a:prstGeom>
          <a:noFill/>
          <a:ln>
            <a:noFill/>
          </a:ln>
        </p:spPr>
      </p:pic>
      <p:sp>
        <p:nvSpPr>
          <p:cNvPr id="4" name="Rectangle 3"/>
          <p:cNvSpPr/>
          <p:nvPr/>
        </p:nvSpPr>
        <p:spPr>
          <a:xfrm>
            <a:off x="259662" y="1693039"/>
            <a:ext cx="4804707" cy="3139321"/>
          </a:xfrm>
          <a:prstGeom prst="rect">
            <a:avLst/>
          </a:prstGeom>
        </p:spPr>
        <p:txBody>
          <a:bodyPr wrap="square">
            <a:spAutoFit/>
          </a:bodyPr>
          <a:lstStyle/>
          <a:p>
            <a:r>
              <a:rPr lang="vi-VN" dirty="0"/>
              <a:t>- GV cho HS chơi trò chơi «Giải mã ô chữ»: </a:t>
            </a:r>
          </a:p>
          <a:p>
            <a:r>
              <a:rPr lang="vi-VN" dirty="0"/>
              <a:t>Câu 1 (có 13 chữ cái): Cơ quan quyền lực tối cao của Athens.</a:t>
            </a:r>
          </a:p>
          <a:p>
            <a:r>
              <a:rPr lang="vi-VN" dirty="0"/>
              <a:t>Câu 2 (có 7 chữ cái): Những người có quyền bỏ phiếu.</a:t>
            </a:r>
          </a:p>
          <a:p>
            <a:r>
              <a:rPr lang="vi-VN" dirty="0"/>
              <a:t>Câu 3 (có 6 chữ cái): Thành phố được coi là thủ đô chính trị và văn hoá của Hy Lạp.</a:t>
            </a:r>
          </a:p>
          <a:p>
            <a:r>
              <a:rPr lang="vi-VN" dirty="0"/>
              <a:t>Câu 4 (có 9 chữ cái): Công trình kiến trúc nổi tiếng nhất của Hy Lạp cổ đại.</a:t>
            </a:r>
          </a:p>
          <a:p>
            <a:r>
              <a:rPr lang="vi-VN" dirty="0"/>
              <a:t>Câu 5 (Có 5 chữ cái): Tác giả của bộ sử thi nổi tiếng Illiad và Odyssey.</a:t>
            </a:r>
          </a:p>
        </p:txBody>
      </p:sp>
      <p:sp>
        <p:nvSpPr>
          <p:cNvPr id="5" name="Rectangle 4"/>
          <p:cNvSpPr/>
          <p:nvPr/>
        </p:nvSpPr>
        <p:spPr>
          <a:xfrm>
            <a:off x="259662" y="4934635"/>
            <a:ext cx="6096000" cy="646331"/>
          </a:xfrm>
          <a:prstGeom prst="rect">
            <a:avLst/>
          </a:prstGeom>
        </p:spPr>
        <p:txBody>
          <a:bodyPr>
            <a:spAutoFit/>
          </a:bodyPr>
          <a:lstStyle/>
          <a:p>
            <a:r>
              <a:rPr lang="vi-VN" dirty="0"/>
              <a:t>Câu 6. (Có 5 chữ cái): Tầng lớp giàu có nhất và có quyền lực nhất ở Hy Lạp cổ đại</a:t>
            </a:r>
            <a:endParaRPr lang="en-US" dirty="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en-US" sz="40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HI LẠP CỔ ĐẠI</a:t>
            </a: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200" dirty="0">
                <a:solidFill>
                  <a:srgbClr val="C00000"/>
                </a:solidFill>
                <a:latin typeface="Times New Roman" panose="02020603050405020304" pitchFamily="18" charset="0"/>
                <a:cs typeface="Times New Roman" panose="02020603050405020304" pitchFamily="18" charset="0"/>
              </a:rPr>
              <a:t>I</a:t>
            </a:r>
            <a:r>
              <a:rPr lang="nl-NL" sz="3200" b="0" kern="1200" dirty="0" smtClean="0">
                <a:solidFill>
                  <a:srgbClr val="C00000"/>
                </a:solidFill>
                <a:latin typeface="Times New Roman" panose="02020603050405020304" pitchFamily="18" charset="0"/>
                <a:cs typeface="Times New Roman" panose="02020603050405020304" pitchFamily="18" charset="0"/>
              </a:rPr>
              <a:t>. </a:t>
            </a:r>
            <a:r>
              <a:rPr lang="nl-NL" sz="32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ctr" defTabSz="1555750">
              <a:lnSpc>
                <a:spcPct val="90000"/>
              </a:lnSpc>
              <a:spcBef>
                <a:spcPct val="0"/>
              </a:spcBef>
              <a:spcAft>
                <a:spcPct val="35000"/>
              </a:spcAft>
            </a:pPr>
            <a:r>
              <a:rPr lang="en-US" sz="3500" b="0" kern="1200" dirty="0" smtClean="0">
                <a:solidFill>
                  <a:srgbClr val="C00000"/>
                </a:solidFill>
                <a:latin typeface="Times New Roman" panose="02020603050405020304" pitchFamily="18" charset="0"/>
                <a:cs typeface="Times New Roman" panose="02020603050405020304" pitchFamily="18" charset="0"/>
              </a:rPr>
              <a:t>II. </a:t>
            </a:r>
            <a:r>
              <a:rPr lang="vi-VN" sz="3500" dirty="0">
                <a:solidFill>
                  <a:srgbClr val="C00000"/>
                </a:solidFill>
                <a:latin typeface="Times New Roman" panose="02020603050405020304" pitchFamily="18" charset="0"/>
                <a:cs typeface="Times New Roman" panose="02020603050405020304" pitchFamily="18" charset="0"/>
              </a:rPr>
              <a:t>TỔ CHỨC NHÀ NƯỚC LA MÃ CỔ ĐẠI</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dirty="0" smtClean="0">
                <a:solidFill>
                  <a:srgbClr val="C00000"/>
                </a:solidFill>
                <a:latin typeface="Times New Roman" panose="02020603050405020304" pitchFamily="18" charset="0"/>
                <a:cs typeface="Times New Roman" panose="02020603050405020304" pitchFamily="18" charset="0"/>
              </a:rPr>
              <a:t>III. NHỮNG THÀNH TỰU VĂN HÓA TIÊU BIỂU</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556765" y="5624119"/>
            <a:ext cx="5512250" cy="954107"/>
          </a:xfrm>
          <a:prstGeom prst="rect">
            <a:avLst/>
          </a:prstGeom>
        </p:spPr>
        <p:txBody>
          <a:bodyPr wrap="square">
            <a:spAutoFit/>
          </a:bodyPr>
          <a:lstStyle/>
          <a:p>
            <a:pPr lvl="0"/>
            <a:endParaRPr lang="nl-NL" sz="2800" dirty="0" smtClean="0">
              <a:solidFill>
                <a:prstClr val="black"/>
              </a:solidFill>
              <a:latin typeface="Times New Roman"/>
              <a:ea typeface="Calibri"/>
              <a:cs typeface="Times New Roman"/>
            </a:endParaRPr>
          </a:p>
          <a:p>
            <a:pPr lvl="0"/>
            <a:r>
              <a:rPr lang="nl-NL" sz="2800" dirty="0" smtClean="0">
                <a:solidFill>
                  <a:prstClr val="black"/>
                </a:solidFill>
                <a:latin typeface="Times New Roman"/>
                <a:ea typeface="Calibri"/>
                <a:cs typeface="Times New Roman"/>
              </a:rPr>
              <a:t>Hình </a:t>
            </a:r>
            <a:r>
              <a:rPr lang="nl-NL" sz="2800" dirty="0">
                <a:solidFill>
                  <a:prstClr val="black"/>
                </a:solidFill>
                <a:latin typeface="Times New Roman"/>
                <a:ea typeface="Calibri"/>
                <a:cs typeface="Times New Roman"/>
              </a:rPr>
              <a:t>10.2: Lược đồ </a:t>
            </a:r>
            <a:r>
              <a:rPr lang="vi-VN" sz="2800" dirty="0" smtClean="0">
                <a:solidFill>
                  <a:prstClr val="black"/>
                </a:solidFill>
                <a:latin typeface="Times New Roman"/>
                <a:ea typeface="Calibri"/>
                <a:cs typeface="Times New Roman"/>
              </a:rPr>
              <a:t>La Mã</a:t>
            </a:r>
            <a:r>
              <a:rPr lang="nl-NL" sz="2800" dirty="0" smtClean="0">
                <a:solidFill>
                  <a:prstClr val="black"/>
                </a:solidFill>
                <a:latin typeface="Times New Roman"/>
                <a:ea typeface="Calibri"/>
                <a:cs typeface="Times New Roman"/>
              </a:rPr>
              <a:t> </a:t>
            </a:r>
            <a:r>
              <a:rPr lang="nl-NL" sz="2800" dirty="0">
                <a:solidFill>
                  <a:prstClr val="black"/>
                </a:solidFill>
                <a:latin typeface="Times New Roman"/>
                <a:ea typeface="Calibri"/>
                <a:cs typeface="Times New Roman"/>
              </a:rPr>
              <a:t>cổ đại</a:t>
            </a:r>
            <a:endParaRPr lang="en-US" sz="2800" dirty="0">
              <a:solidFill>
                <a:prstClr val="black"/>
              </a:solidFill>
            </a:endParaRPr>
          </a:p>
        </p:txBody>
      </p:sp>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65" y="1498432"/>
            <a:ext cx="9240189" cy="460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38250" y="575773"/>
            <a:ext cx="8968154" cy="830997"/>
          </a:xfrm>
          <a:prstGeom prst="rect">
            <a:avLst/>
          </a:prstGeom>
        </p:spPr>
        <p:txBody>
          <a:bodyPr wrap="square">
            <a:spAutoFit/>
          </a:bodyPr>
          <a:lstStyle/>
          <a:p>
            <a:r>
              <a:rPr lang="vi-VN" sz="2400" dirty="0">
                <a:latin typeface="+mj-lt"/>
              </a:rPr>
              <a:t>GV yêu cầu HS đọc thông tin mục I và quan sát Lược đồ 11.2, Hình 11.1 SHS trang 58 trả lời câu hỏi: </a:t>
            </a:r>
            <a:endParaRPr lang="en-US" sz="2400" dirty="0">
              <a:latin typeface="+mj-lt"/>
            </a:endParaRPr>
          </a:p>
        </p:txBody>
      </p:sp>
      <p:sp>
        <p:nvSpPr>
          <p:cNvPr id="8" name="Explosion 2 7"/>
          <p:cNvSpPr/>
          <p:nvPr/>
        </p:nvSpPr>
        <p:spPr>
          <a:xfrm>
            <a:off x="2051538" y="3176954"/>
            <a:ext cx="3815862" cy="26142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1800"/>
              </a:lnSpc>
              <a:spcBef>
                <a:spcPts val="800"/>
              </a:spcBef>
              <a:spcAft>
                <a:spcPts val="800"/>
              </a:spcAft>
            </a:pPr>
            <a:r>
              <a:rPr lang="nl-NL" sz="2000" dirty="0" smtClean="0">
                <a:solidFill>
                  <a:srgbClr val="000000"/>
                </a:solidFill>
                <a:latin typeface="Times New Roman" pitchFamily="18" charset="0"/>
                <a:ea typeface="Calibri"/>
                <a:cs typeface="Times New Roman" pitchFamily="18" charset="0"/>
              </a:rPr>
              <a:t>Em </a:t>
            </a:r>
            <a:r>
              <a:rPr lang="nl-NL" sz="2000" dirty="0">
                <a:solidFill>
                  <a:srgbClr val="000000"/>
                </a:solidFill>
                <a:latin typeface="Times New Roman" pitchFamily="18" charset="0"/>
                <a:ea typeface="Calibri"/>
                <a:cs typeface="Times New Roman" pitchFamily="18" charset="0"/>
              </a:rPr>
              <a:t>hãy nêu điều kiện tự nhiên nổi bật của La Mã cổ đại ?</a:t>
            </a: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6037384" y="2949678"/>
            <a:ext cx="2661139" cy="267444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ea typeface="Calibri"/>
                <a:cs typeface="Times New Roman"/>
              </a:rPr>
              <a:t>Điều kiện tự nhiên đã ảnh hưởng như thế nào đến sự hình thành và phát triển của nền văn minh La Mã</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7" y="1319589"/>
            <a:ext cx="10515600" cy="513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16390" y="2552672"/>
            <a:ext cx="4052648" cy="523220"/>
          </a:xfrm>
          <a:prstGeom prst="rect">
            <a:avLst/>
          </a:prstGeom>
        </p:spPr>
        <p:txBody>
          <a:bodyPr wrap="none">
            <a:spAutoFit/>
          </a:bodyPr>
          <a:lstStyle/>
          <a:p>
            <a:r>
              <a:rPr lang="vi-VN" sz="2800" b="1" dirty="0" smtClean="0">
                <a:solidFill>
                  <a:srgbClr val="FF0000"/>
                </a:solidFill>
                <a:latin typeface="Times New Roman" pitchFamily="18" charset="0"/>
                <a:cs typeface="Times New Roman" pitchFamily="18" charset="0"/>
              </a:rPr>
              <a:t>Đ</a:t>
            </a:r>
            <a:r>
              <a:rPr lang="en-US" sz="2800" b="1" dirty="0" smtClean="0">
                <a:solidFill>
                  <a:srgbClr val="FF0000"/>
                </a:solidFill>
                <a:latin typeface="Times New Roman" pitchFamily="18" charset="0"/>
                <a:cs typeface="Times New Roman" pitchFamily="18" charset="0"/>
              </a:rPr>
              <a:t>IỀU KIỆN TỰ NHIÊN</a:t>
            </a:r>
            <a:r>
              <a:rPr lang="vi-VN"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9648664" y="3625333"/>
            <a:ext cx="952505" cy="523220"/>
          </a:xfrm>
          <a:prstGeom prst="rect">
            <a:avLst/>
          </a:prstGeom>
        </p:spPr>
        <p:txBody>
          <a:bodyPr wrap="none">
            <a:spAutoFit/>
          </a:bodyPr>
          <a:lstStyle/>
          <a:p>
            <a:r>
              <a:rPr lang="nl-NL" sz="2800" dirty="0">
                <a:solidFill>
                  <a:srgbClr val="FF0000"/>
                </a:solidFill>
                <a:latin typeface="Times New Roman" pitchFamily="18" charset="0"/>
                <a:ea typeface="Calibri"/>
                <a:cs typeface="Times New Roman" pitchFamily="18" charset="0"/>
              </a:rPr>
              <a:t>Vị trí</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7631135" y="5178642"/>
            <a:ext cx="1978427" cy="523220"/>
          </a:xfrm>
          <a:prstGeom prst="rect">
            <a:avLst/>
          </a:prstGeom>
        </p:spPr>
        <p:txBody>
          <a:bodyPr wrap="none">
            <a:spAutoFit/>
          </a:bodyPr>
          <a:lstStyle/>
          <a:p>
            <a:r>
              <a:rPr lang="en-US" sz="2800" dirty="0" err="1" smtClean="0">
                <a:solidFill>
                  <a:srgbClr val="FF0000"/>
                </a:solidFill>
                <a:latin typeface="Times New Roman"/>
                <a:ea typeface="Arial"/>
              </a:rPr>
              <a:t>Khoáng</a:t>
            </a:r>
            <a:r>
              <a:rPr lang="en-US" sz="2800" dirty="0" smtClean="0">
                <a:solidFill>
                  <a:srgbClr val="FF0000"/>
                </a:solidFill>
                <a:latin typeface="Times New Roman"/>
                <a:ea typeface="Arial"/>
              </a:rPr>
              <a:t> </a:t>
            </a:r>
            <a:r>
              <a:rPr lang="en-US" sz="2800" dirty="0" err="1">
                <a:solidFill>
                  <a:srgbClr val="FF0000"/>
                </a:solidFill>
                <a:latin typeface="Times New Roman"/>
                <a:ea typeface="Arial"/>
              </a:rPr>
              <a:t>sản</a:t>
            </a:r>
            <a:r>
              <a:rPr lang="en-US" sz="2800" dirty="0">
                <a:solidFill>
                  <a:srgbClr val="FF0000"/>
                </a:solidFill>
                <a:latin typeface="Times New Roman"/>
                <a:ea typeface="Arial"/>
              </a:rPr>
              <a:t> </a:t>
            </a:r>
            <a:endParaRPr lang="en-US" sz="2800" dirty="0">
              <a:solidFill>
                <a:srgbClr val="FF0000"/>
              </a:solidFill>
            </a:endParaRPr>
          </a:p>
        </p:txBody>
      </p:sp>
      <p:sp>
        <p:nvSpPr>
          <p:cNvPr id="6" name="Rectangle 5"/>
          <p:cNvSpPr/>
          <p:nvPr/>
        </p:nvSpPr>
        <p:spPr>
          <a:xfrm>
            <a:off x="4457261" y="5440252"/>
            <a:ext cx="1651414" cy="523220"/>
          </a:xfrm>
          <a:prstGeom prst="rect">
            <a:avLst/>
          </a:prstGeom>
        </p:spPr>
        <p:txBody>
          <a:bodyPr wrap="none">
            <a:spAutoFit/>
          </a:bodyPr>
          <a:lstStyle/>
          <a:p>
            <a:r>
              <a:rPr lang="en-US" sz="2800" dirty="0" err="1" smtClean="0">
                <a:solidFill>
                  <a:srgbClr val="FF0000"/>
                </a:solidFill>
                <a:latin typeface="Times New Roman"/>
              </a:rPr>
              <a:t>Sông</a:t>
            </a:r>
            <a:r>
              <a:rPr lang="en-US" sz="2800" dirty="0" smtClean="0">
                <a:solidFill>
                  <a:srgbClr val="FF0000"/>
                </a:solidFill>
                <a:latin typeface="Times New Roman"/>
              </a:rPr>
              <a:t> </a:t>
            </a:r>
            <a:r>
              <a:rPr lang="en-US" sz="2800" dirty="0" err="1" smtClean="0">
                <a:solidFill>
                  <a:srgbClr val="FF0000"/>
                </a:solidFill>
                <a:latin typeface="Times New Roman"/>
              </a:rPr>
              <a:t>ngòi</a:t>
            </a:r>
            <a:endParaRPr lang="en-US" sz="2800" dirty="0">
              <a:solidFill>
                <a:srgbClr val="FF0000"/>
              </a:solidFill>
            </a:endParaRPr>
          </a:p>
        </p:txBody>
      </p:sp>
      <p:sp>
        <p:nvSpPr>
          <p:cNvPr id="7" name="Rectangle 6"/>
          <p:cNvSpPr/>
          <p:nvPr/>
        </p:nvSpPr>
        <p:spPr>
          <a:xfrm>
            <a:off x="1724876" y="4800489"/>
            <a:ext cx="1319592" cy="523220"/>
          </a:xfrm>
          <a:prstGeom prst="rect">
            <a:avLst/>
          </a:prstGeom>
        </p:spPr>
        <p:txBody>
          <a:bodyPr wrap="none">
            <a:spAutoFit/>
          </a:bodyPr>
          <a:lstStyle/>
          <a:p>
            <a:r>
              <a:rPr lang="en-US" sz="2800" dirty="0" err="1">
                <a:solidFill>
                  <a:srgbClr val="FF0000"/>
                </a:solidFill>
                <a:latin typeface="Times New Roman"/>
                <a:ea typeface="Arial"/>
              </a:rPr>
              <a:t>Đ</a:t>
            </a:r>
            <a:r>
              <a:rPr lang="en-US" sz="2800" dirty="0" err="1" smtClean="0">
                <a:solidFill>
                  <a:srgbClr val="FF0000"/>
                </a:solidFill>
                <a:latin typeface="Times New Roman"/>
                <a:ea typeface="Arial"/>
              </a:rPr>
              <a:t>ất</a:t>
            </a:r>
            <a:r>
              <a:rPr lang="en-US" sz="2800" dirty="0" smtClean="0">
                <a:solidFill>
                  <a:srgbClr val="FF0000"/>
                </a:solidFill>
                <a:latin typeface="Times New Roman"/>
                <a:ea typeface="Arial"/>
              </a:rPr>
              <a:t> </a:t>
            </a:r>
            <a:r>
              <a:rPr lang="en-US" sz="2800" dirty="0" err="1">
                <a:solidFill>
                  <a:srgbClr val="FF0000"/>
                </a:solidFill>
                <a:latin typeface="Times New Roman"/>
                <a:ea typeface="Arial"/>
              </a:rPr>
              <a:t>đai</a:t>
            </a:r>
            <a:r>
              <a:rPr lang="en-US" sz="2800" dirty="0">
                <a:solidFill>
                  <a:srgbClr val="FF0000"/>
                </a:solidFill>
                <a:latin typeface="Times New Roman"/>
                <a:ea typeface="Arial"/>
              </a:rPr>
              <a:t> </a:t>
            </a:r>
            <a:endParaRPr lang="en-US" sz="2800" dirty="0">
              <a:solidFill>
                <a:srgbClr val="FF0000"/>
              </a:solidFill>
            </a:endParaRPr>
          </a:p>
        </p:txBody>
      </p:sp>
    </p:spTree>
    <p:extLst>
      <p:ext uri="{BB962C8B-B14F-4D97-AF65-F5344CB8AC3E}">
        <p14:creationId xmlns:p14="http://schemas.microsoft.com/office/powerpoint/2010/main" val="69886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41" y="879232"/>
            <a:ext cx="7444152" cy="6417141"/>
          </a:xfrm>
          <a:prstGeom prst="rect">
            <a:avLst/>
          </a:prstGeom>
        </p:spPr>
        <p:txBody>
          <a:bodyPr wrap="square">
            <a:spAutoFit/>
          </a:bodyPr>
          <a:lstStyle/>
          <a:p>
            <a:pPr algn="just">
              <a:spcBef>
                <a:spcPts val="800"/>
              </a:spcBef>
              <a:spcAft>
                <a:spcPts val="800"/>
              </a:spcAft>
            </a:pPr>
            <a:r>
              <a:rPr lang="en-US" sz="2800" b="1" dirty="0" smtClean="0">
                <a:solidFill>
                  <a:srgbClr val="FF0000"/>
                </a:solidFill>
                <a:latin typeface="Times New Roman" pitchFamily="18" charset="0"/>
                <a:cs typeface="Times New Roman" pitchFamily="18" charset="0"/>
              </a:rPr>
              <a:t>I - </a:t>
            </a:r>
            <a:r>
              <a:rPr lang="vi-VN" sz="2800" b="1" dirty="0" smtClean="0">
                <a:solidFill>
                  <a:srgbClr val="FF0000"/>
                </a:solidFill>
                <a:latin typeface="Times New Roman" pitchFamily="18" charset="0"/>
                <a:cs typeface="Times New Roman" pitchFamily="18" charset="0"/>
              </a:rPr>
              <a:t>Đ</a:t>
            </a:r>
            <a:r>
              <a:rPr lang="en-US" sz="2800" b="1" dirty="0">
                <a:solidFill>
                  <a:srgbClr val="FF0000"/>
                </a:solidFill>
                <a:latin typeface="Times New Roman" pitchFamily="18" charset="0"/>
                <a:cs typeface="Times New Roman" pitchFamily="18" charset="0"/>
              </a:rPr>
              <a:t>IỀU KIỆN TỰ NHIÊN</a:t>
            </a:r>
            <a:endParaRPr lang="nl-NL" sz="3200" dirty="0" smtClean="0">
              <a:solidFill>
                <a:srgbClr val="000000"/>
              </a:solidFill>
              <a:latin typeface="Times New Roman" pitchFamily="18" charset="0"/>
              <a:ea typeface="Calibri"/>
              <a:cs typeface="Times New Roman" pitchFamily="18" charset="0"/>
            </a:endParaRP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a:t>
            </a:r>
            <a:r>
              <a:rPr lang="nl-NL" sz="3200" dirty="0">
                <a:solidFill>
                  <a:srgbClr val="FF0000"/>
                </a:solidFill>
                <a:latin typeface="Times New Roman" pitchFamily="18" charset="0"/>
                <a:ea typeface="Calibri"/>
                <a:cs typeface="Times New Roman" pitchFamily="18" charset="0"/>
              </a:rPr>
              <a:t>Vị trí</a:t>
            </a:r>
            <a:r>
              <a:rPr lang="nl-NL" sz="3200" dirty="0">
                <a:solidFill>
                  <a:srgbClr val="000000"/>
                </a:solidFill>
                <a:latin typeface="Times New Roman" pitchFamily="18" charset="0"/>
                <a:ea typeface="Calibri"/>
                <a:cs typeface="Times New Roman" pitchFamily="18" charset="0"/>
              </a:rPr>
              <a:t>: </a:t>
            </a:r>
            <a:r>
              <a:rPr lang="nl-NL" sz="3200" dirty="0" smtClean="0">
                <a:solidFill>
                  <a:srgbClr val="000000"/>
                </a:solidFill>
                <a:latin typeface="Times New Roman" pitchFamily="18" charset="0"/>
                <a:ea typeface="Calibri"/>
                <a:cs typeface="Times New Roman" pitchFamily="18" charset="0"/>
              </a:rPr>
              <a:t>Nơi </a:t>
            </a:r>
            <a:r>
              <a:rPr lang="nl-NL" sz="3200" dirty="0">
                <a:solidFill>
                  <a:srgbClr val="000000"/>
                </a:solidFill>
                <a:latin typeface="Times New Roman" pitchFamily="18" charset="0"/>
                <a:ea typeface="Calibri"/>
                <a:cs typeface="Times New Roman" pitchFamily="18" charset="0"/>
              </a:rPr>
              <a:t>phát sinh ban đầu của La Mã cổ đại là bán đảo I-ta-li-a. </a:t>
            </a:r>
            <a:r>
              <a:rPr lang="nl-NL" sz="3200" dirty="0" smtClean="0">
                <a:solidFill>
                  <a:srgbClr val="000000"/>
                </a:solidFill>
                <a:latin typeface="Times New Roman" pitchFamily="18" charset="0"/>
                <a:ea typeface="Calibri"/>
                <a:cs typeface="Times New Roman" pitchFamily="18" charset="0"/>
              </a:rPr>
              <a:t>Bán </a:t>
            </a:r>
            <a:r>
              <a:rPr lang="nl-NL" sz="3200" dirty="0">
                <a:solidFill>
                  <a:srgbClr val="000000"/>
                </a:solidFill>
                <a:latin typeface="Times New Roman" pitchFamily="18" charset="0"/>
                <a:ea typeface="Calibri"/>
                <a:cs typeface="Times New Roman" pitchFamily="18" charset="0"/>
              </a:rPr>
              <a:t>đảo I-ta-li-a có hàng nghìn km đường bờ biển, nằm ở vị trí trung tâm Địa Trung Hải. </a:t>
            </a:r>
            <a:endParaRPr lang="en-US" sz="3200" dirty="0">
              <a:latin typeface="Times New Roman" pitchFamily="18" charset="0"/>
              <a:ea typeface="Calibri"/>
              <a:cs typeface="Times New Roman" pitchFamily="18" charset="0"/>
            </a:endParaRPr>
          </a:p>
          <a:p>
            <a:pPr algn="just">
              <a:spcBef>
                <a:spcPts val="800"/>
              </a:spcBef>
              <a:spcAft>
                <a:spcPts val="800"/>
              </a:spcAft>
            </a:pPr>
            <a:r>
              <a:rPr lang="nl-NL" sz="3200" dirty="0">
                <a:solidFill>
                  <a:srgbClr val="000000"/>
                </a:solidFill>
                <a:latin typeface="Times New Roman" pitchFamily="18" charset="0"/>
                <a:ea typeface="Calibri"/>
                <a:cs typeface="Times New Roman" pitchFamily="18" charset="0"/>
              </a:rPr>
              <a:t>+ </a:t>
            </a:r>
            <a:r>
              <a:rPr lang="nl-NL" sz="3200" dirty="0" smtClean="0">
                <a:solidFill>
                  <a:srgbClr val="FF0000"/>
                </a:solidFill>
                <a:latin typeface="Times New Roman" pitchFamily="18" charset="0"/>
                <a:ea typeface="Calibri"/>
                <a:cs typeface="Times New Roman" pitchFamily="18" charset="0"/>
              </a:rPr>
              <a:t>Khoáng sản</a:t>
            </a:r>
            <a:r>
              <a:rPr lang="nl-NL" sz="3200" dirty="0" smtClean="0">
                <a:solidFill>
                  <a:srgbClr val="000000"/>
                </a:solidFill>
                <a:latin typeface="Times New Roman" pitchFamily="18" charset="0"/>
                <a:ea typeface="Calibri"/>
                <a:cs typeface="Times New Roman" pitchFamily="18" charset="0"/>
              </a:rPr>
              <a:t>: Có </a:t>
            </a:r>
            <a:r>
              <a:rPr lang="nl-NL" sz="3200" dirty="0">
                <a:solidFill>
                  <a:srgbClr val="000000"/>
                </a:solidFill>
                <a:latin typeface="Times New Roman" pitchFamily="18" charset="0"/>
                <a:ea typeface="Calibri"/>
                <a:cs typeface="Times New Roman" pitchFamily="18" charset="0"/>
              </a:rPr>
              <a:t>nhiều đồng, chì, sắt</a:t>
            </a:r>
            <a:r>
              <a:rPr lang="nl-NL" sz="3200" dirty="0" smtClean="0">
                <a:solidFill>
                  <a:srgbClr val="000000"/>
                </a:solidFill>
                <a:latin typeface="Times New Roman" pitchFamily="18" charset="0"/>
                <a:ea typeface="Calibri"/>
                <a:cs typeface="Times New Roman" pitchFamily="18" charset="0"/>
              </a:rPr>
              <a:t>.</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a:t>
            </a:r>
            <a:r>
              <a:rPr lang="nl-NL" sz="3200" dirty="0" smtClean="0">
                <a:solidFill>
                  <a:srgbClr val="FF0000"/>
                </a:solidFill>
                <a:latin typeface="Times New Roman" pitchFamily="18" charset="0"/>
                <a:ea typeface="Calibri"/>
                <a:cs typeface="Times New Roman" pitchFamily="18" charset="0"/>
              </a:rPr>
              <a:t>Đất đai</a:t>
            </a:r>
            <a:r>
              <a:rPr lang="nl-NL" sz="3200" dirty="0" smtClean="0">
                <a:solidFill>
                  <a:srgbClr val="000000"/>
                </a:solidFill>
                <a:latin typeface="Times New Roman" pitchFamily="18" charset="0"/>
                <a:ea typeface="Calibri"/>
                <a:cs typeface="Times New Roman" pitchFamily="18" charset="0"/>
              </a:rPr>
              <a:t>: Màu mỡ thuận lợi trồng trọt</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a:t>
            </a:r>
            <a:r>
              <a:rPr lang="nl-NL" sz="3200" dirty="0" smtClean="0">
                <a:solidFill>
                  <a:srgbClr val="FF0000"/>
                </a:solidFill>
                <a:latin typeface="Times New Roman" pitchFamily="18" charset="0"/>
                <a:ea typeface="Calibri"/>
                <a:cs typeface="Times New Roman" pitchFamily="18" charset="0"/>
              </a:rPr>
              <a:t>Sông ngòi</a:t>
            </a:r>
            <a:r>
              <a:rPr lang="nl-NL" sz="3200" dirty="0" smtClean="0">
                <a:solidFill>
                  <a:srgbClr val="000000"/>
                </a:solidFill>
                <a:latin typeface="Times New Roman" pitchFamily="18" charset="0"/>
                <a:ea typeface="Calibri"/>
                <a:cs typeface="Times New Roman" pitchFamily="18" charset="0"/>
              </a:rPr>
              <a:t>: Bán đảo I-ta-li-a có hàng nghìn km đường bờ biển.</a:t>
            </a:r>
          </a:p>
          <a:p>
            <a:pPr algn="just">
              <a:spcBef>
                <a:spcPts val="800"/>
              </a:spcBef>
              <a:spcAft>
                <a:spcPts val="800"/>
              </a:spcAft>
            </a:pPr>
            <a:endParaRPr lang="nl-NL" sz="32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817" y="1497597"/>
            <a:ext cx="4114800" cy="34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123150" y="4944180"/>
            <a:ext cx="3916135" cy="677108"/>
          </a:xfrm>
          <a:prstGeom prst="rect">
            <a:avLst/>
          </a:prstGeom>
        </p:spPr>
        <p:txBody>
          <a:bodyPr wrap="square">
            <a:spAutoFit/>
          </a:bodyPr>
          <a:lstStyle/>
          <a:p>
            <a:endParaRPr lang="en-US" dirty="0" smtClean="0">
              <a:latin typeface="Times New Roman" pitchFamily="18" charset="0"/>
              <a:cs typeface="Times New Roman" pitchFamily="18" charset="0"/>
            </a:endParaRPr>
          </a:p>
          <a:p>
            <a:r>
              <a:rPr lang="en-US" sz="2000" i="1" dirty="0" err="1" smtClean="0">
                <a:latin typeface="Times New Roman" pitchFamily="18" charset="0"/>
                <a:cs typeface="Times New Roman" pitchFamily="18" charset="0"/>
              </a:rPr>
              <a:t>Cảng</a:t>
            </a:r>
            <a:r>
              <a:rPr lang="en-US" sz="2000" i="1"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biển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phố</a:t>
            </a:r>
            <a:r>
              <a:rPr lang="en-US" sz="2000" i="1" dirty="0">
                <a:latin typeface="Times New Roman" pitchFamily="18" charset="0"/>
                <a:cs typeface="Times New Roman" pitchFamily="18" charset="0"/>
              </a:rPr>
              <a:t> Pompeii</a:t>
            </a: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214" y="926125"/>
            <a:ext cx="5322277" cy="5404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21" y="926125"/>
            <a:ext cx="6153394" cy="466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569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8385980"/>
              </p:ext>
            </p:extLst>
          </p:nvPr>
        </p:nvGraphicFramePr>
        <p:xfrm>
          <a:off x="211015" y="0"/>
          <a:ext cx="11781693" cy="7039931"/>
        </p:xfrm>
        <a:graphic>
          <a:graphicData uri="http://schemas.openxmlformats.org/drawingml/2006/table">
            <a:tbl>
              <a:tblPr firstRow="1" bandRow="1">
                <a:tableStyleId>{5C22544A-7EE6-4342-B048-85BDC9FD1C3A}</a:tableStyleId>
              </a:tblPr>
              <a:tblGrid>
                <a:gridCol w="2322788"/>
                <a:gridCol w="3819695"/>
                <a:gridCol w="5639210"/>
              </a:tblGrid>
              <a:tr h="564357">
                <a:tc>
                  <a:txBody>
                    <a:bodyPr/>
                    <a:lstStyle/>
                    <a:p>
                      <a:r>
                        <a:rPr lang="en-US" dirty="0" err="1" smtClean="0"/>
                        <a:t>Nội</a:t>
                      </a:r>
                      <a:r>
                        <a:rPr lang="en-US" baseline="0" dirty="0" smtClean="0"/>
                        <a:t> </a:t>
                      </a:r>
                      <a:r>
                        <a:rPr lang="en-US" baseline="0" dirty="0" smtClean="0"/>
                        <a:t>dung so </a:t>
                      </a:r>
                      <a:r>
                        <a:rPr lang="en-US" baseline="0" dirty="0" err="1" smtClean="0"/>
                        <a:t>sánh</a:t>
                      </a:r>
                      <a:endParaRPr lang="en-US" dirty="0"/>
                    </a:p>
                  </a:txBody>
                  <a:tcPr/>
                </a:tc>
                <a:tc>
                  <a:txBody>
                    <a:bodyPr/>
                    <a:lstStyle/>
                    <a:p>
                      <a:pPr algn="ctr"/>
                      <a:r>
                        <a:rPr lang="en-US" sz="2800" dirty="0" err="1" smtClean="0">
                          <a:latin typeface="Times New Roman" pitchFamily="18" charset="0"/>
                          <a:cs typeface="Times New Roman" pitchFamily="18" charset="0"/>
                        </a:rPr>
                        <a:t>Hy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Lạp</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Mã</a:t>
                      </a:r>
                      <a:endParaRPr lang="en-US" sz="2800" dirty="0">
                        <a:latin typeface="Times New Roman" pitchFamily="18" charset="0"/>
                        <a:cs typeface="Times New Roman" pitchFamily="18" charset="0"/>
                      </a:endParaRPr>
                    </a:p>
                  </a:txBody>
                  <a:tcPr/>
                </a:tc>
              </a:tr>
              <a:tr h="2214176">
                <a:tc>
                  <a:txBody>
                    <a:bodyPr/>
                    <a:lstStyle/>
                    <a:p>
                      <a:r>
                        <a:rPr lang="en-US" sz="2800" dirty="0" err="1" smtClean="0">
                          <a:latin typeface="Times New Roman" pitchFamily="18" charset="0"/>
                          <a:cs typeface="Times New Roman" pitchFamily="18" charset="0"/>
                        </a:rPr>
                        <a:t>Giống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X</a:t>
                      </a:r>
                      <a:r>
                        <a:rPr kumimoji="0" lang="vi-VN"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ung quanh đều được biển bao bọc; bờ biển có nhiều vịnh, cảng nên thuận lợi để phát triển thương mại đường biển; lòng đất có nhiều khoáng sản nên thuận lợi phát triển luyện kim.</a:t>
                      </a:r>
                      <a:endParaRPr kumimoji="0" lang="en-US"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en-US" sz="2800" b="1" dirty="0">
                        <a:latin typeface="Times New Roman" pitchFamily="18" charset="0"/>
                        <a:cs typeface="Times New Roman" pitchFamily="18" charset="0"/>
                      </a:endParaRPr>
                    </a:p>
                  </a:txBody>
                  <a:tcPr/>
                </a:tc>
                <a:tc hMerge="1">
                  <a:txBody>
                    <a:bodyPr/>
                    <a:lstStyle/>
                    <a:p>
                      <a:pPr algn="ctr"/>
                      <a:endParaRPr lang="en-US" sz="2800" dirty="0">
                        <a:latin typeface="Shruti" pitchFamily="34" charset="0"/>
                        <a:cs typeface="Shruti" pitchFamily="34" charset="0"/>
                      </a:endParaRPr>
                    </a:p>
                  </a:txBody>
                  <a:tcPr/>
                </a:tc>
              </a:tr>
              <a:tr h="386302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Khác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nhau</a:t>
                      </a:r>
                      <a:endPar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endParaRPr lang="en-US" sz="2000" dirty="0">
                        <a:latin typeface="Times New Roman" pitchFamily="18" charset="0"/>
                        <a:cs typeface="Times New Roman" pitchFamily="18" charset="0"/>
                      </a:endParaRPr>
                    </a:p>
                  </a:txBody>
                  <a:tcPr/>
                </a:tc>
                <a:tc>
                  <a:txBody>
                    <a:bodyPr/>
                    <a:lstStyle/>
                    <a:p>
                      <a:pPr marL="0" marR="0" lvl="0" indent="0" algn="just">
                        <a:lnSpc>
                          <a:spcPct val="100000"/>
                        </a:lnSpc>
                        <a:spcBef>
                          <a:spcPts val="700"/>
                        </a:spcBef>
                        <a:spcAft>
                          <a:spcPts val="700"/>
                        </a:spcAft>
                        <a:buFont typeface="Wingdings"/>
                        <a:buNone/>
                      </a:pPr>
                      <a:r>
                        <a:rPr lang="nl-NL" sz="1800" dirty="0" smtClean="0">
                          <a:solidFill>
                            <a:srgbClr val="000000"/>
                          </a:solidFill>
                          <a:effectLst/>
                          <a:latin typeface="+mn-lt"/>
                          <a:ea typeface="Calibri"/>
                          <a:cs typeface="Times New Roman"/>
                        </a:rPr>
                        <a:t> </a:t>
                      </a:r>
                      <a:r>
                        <a:rPr lang="nl-NL" sz="2000" b="1" dirty="0" smtClean="0">
                          <a:solidFill>
                            <a:srgbClr val="000000"/>
                          </a:solidFill>
                          <a:effectLst/>
                          <a:latin typeface="Times New Roman" pitchFamily="18" charset="0"/>
                          <a:ea typeface="Calibri"/>
                          <a:cs typeface="Times New Roman" pitchFamily="18" charset="0"/>
                        </a:rPr>
                        <a:t>Bị chia cắt thành nhiều đồng bằng nhỏ hẹp, không thuận lợi cho phát triển nông nghiệp trồng cây lương thực.</a:t>
                      </a:r>
                    </a:p>
                    <a:p>
                      <a:pPr marL="0" marR="0" lvl="0" indent="0" algn="just">
                        <a:lnSpc>
                          <a:spcPct val="100000"/>
                        </a:lnSpc>
                        <a:spcBef>
                          <a:spcPts val="700"/>
                        </a:spcBef>
                        <a:spcAft>
                          <a:spcPts val="700"/>
                        </a:spcAft>
                        <a:buFont typeface="Wingdings"/>
                        <a:buNone/>
                      </a:pPr>
                      <a:endParaRPr lang="en-US" sz="2000" b="1" dirty="0" smtClean="0">
                        <a:effectLst/>
                        <a:latin typeface="Times New Roman" pitchFamily="18" charset="0"/>
                        <a:ea typeface="Calibri"/>
                        <a:cs typeface="Times New Roman" pitchFamily="18" charset="0"/>
                      </a:endParaRPr>
                    </a:p>
                    <a:p>
                      <a:endParaRPr lang="en-US" sz="2000" dirty="0"/>
                    </a:p>
                  </a:txBody>
                  <a:tcPr/>
                </a:tc>
                <a:tc>
                  <a:txBody>
                    <a:bodyPr/>
                    <a:lstStyle/>
                    <a:p>
                      <a:pPr marL="0" indent="0" algn="just">
                        <a:buFontTx/>
                        <a:buNone/>
                      </a:pPr>
                      <a:r>
                        <a:rPr lang="nl-NL" sz="2000" b="1" dirty="0" smtClean="0">
                          <a:solidFill>
                            <a:srgbClr val="000000"/>
                          </a:solidFill>
                          <a:effectLst/>
                          <a:latin typeface="Times New Roman" pitchFamily="18" charset="0"/>
                          <a:ea typeface="Calibri"/>
                          <a:cs typeface="Times New Roman" pitchFamily="18" charset="0"/>
                        </a:rPr>
                        <a:t>+ Có </a:t>
                      </a:r>
                      <a:r>
                        <a:rPr lang="nl-NL" sz="2000" b="1" dirty="0" smtClean="0">
                          <a:solidFill>
                            <a:srgbClr val="000000"/>
                          </a:solidFill>
                          <a:effectLst/>
                          <a:latin typeface="Times New Roman" pitchFamily="18" charset="0"/>
                          <a:ea typeface="Calibri"/>
                          <a:cs typeface="Times New Roman" pitchFamily="18" charset="0"/>
                        </a:rPr>
                        <a:t>nhiều đồng bằng rộng lớn nên trồng trọt và chăn nuôi có điều kiện phát </a:t>
                      </a:r>
                      <a:r>
                        <a:rPr lang="nl-NL" sz="2000" b="1" dirty="0" smtClean="0">
                          <a:solidFill>
                            <a:srgbClr val="000000"/>
                          </a:solidFill>
                          <a:effectLst/>
                          <a:latin typeface="Times New Roman" pitchFamily="18" charset="0"/>
                          <a:ea typeface="Calibri"/>
                          <a:cs typeface="Times New Roman" pitchFamily="18" charset="0"/>
                        </a:rPr>
                        <a:t>triển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srgbClr val="000000"/>
                          </a:solidFill>
                          <a:effectLst/>
                          <a:uLnTx/>
                          <a:uFillTx/>
                          <a:latin typeface="Times New Roman" pitchFamily="18" charset="0"/>
                          <a:ea typeface="Calibri"/>
                          <a:cs typeface="Times New Roman" pitchFamily="18" charset="0"/>
                        </a:rPr>
                        <a:t>+ Với vị trí ở trung tâm Địa Trung Hải, thuận lợi trong tiến hành buôn bán với các vùng xung quanh , dễ dàng chinh phục những vùng lãnh thổ mới và quản lí hiệu quả.</a:t>
                      </a:r>
                      <a:endParaRPr kumimoji="0" lang="en-US"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285750" indent="-285750">
                        <a:buFontTx/>
                        <a:buChar char="-"/>
                      </a:pPr>
                      <a:endParaRPr lang="en-US" dirty="0"/>
                    </a:p>
                  </a:txBody>
                  <a:tcPr/>
                </a:tc>
              </a:tr>
              <a:tr h="398370">
                <a:tc vMerge="1">
                  <a:txBody>
                    <a:bodyPr/>
                    <a:lstStyle/>
                    <a:p>
                      <a:endParaRPr lang="en-US" sz="2000" dirty="0">
                        <a:latin typeface="Times New Roman" pitchFamily="18" charset="0"/>
                        <a:cs typeface="Times New Roman" pitchFamily="18" charset="0"/>
                      </a:endParaRPr>
                    </a:p>
                  </a:txBody>
                  <a:tcPr/>
                </a:tc>
                <a:tc gridSpan="2">
                  <a:txBody>
                    <a:bodyPr/>
                    <a:lstStyle/>
                    <a:p>
                      <a:endParaRPr lang="en-US" dirty="0"/>
                    </a:p>
                  </a:txBody>
                  <a:tcPr/>
                </a:tc>
                <a:tc hMerge="1">
                  <a:txBody>
                    <a:bodyPr/>
                    <a:lstStyle/>
                    <a:p>
                      <a:endParaRPr lang="en-US" dirty="0"/>
                    </a:p>
                  </a:txBody>
                  <a:tcPr/>
                </a:tc>
              </a:tr>
            </a:tbl>
          </a:graphicData>
        </a:graphic>
      </p:graphicFrame>
      <p:sp>
        <p:nvSpPr>
          <p:cNvPr id="2" name="Rectangle 1"/>
          <p:cNvSpPr/>
          <p:nvPr/>
        </p:nvSpPr>
        <p:spPr>
          <a:xfrm>
            <a:off x="1371599" y="672794"/>
            <a:ext cx="8839199" cy="523220"/>
          </a:xfrm>
          <a:prstGeom prst="rect">
            <a:avLst/>
          </a:prstGeom>
        </p:spPr>
        <p:txBody>
          <a:bodyPr wrap="square">
            <a:spAutoFit/>
          </a:bodyPr>
          <a:lstStyle/>
          <a:p>
            <a:pPr marL="457200" indent="-457200">
              <a:buFontTx/>
              <a:buChar char="-"/>
            </a:pPr>
            <a:r>
              <a:rPr lang="vi-VN" sz="2800" dirty="0" smtClean="0">
                <a:latin typeface="+mj-lt"/>
              </a:rPr>
              <a:t>:</a:t>
            </a:r>
            <a:endParaRPr lang="en-US" sz="2800" dirty="0" smtClean="0">
              <a:latin typeface="+mj-lt"/>
            </a:endParaRPr>
          </a:p>
        </p:txBody>
      </p:sp>
    </p:spTree>
    <p:extLst>
      <p:ext uri="{BB962C8B-B14F-4D97-AF65-F5344CB8AC3E}">
        <p14:creationId xmlns:p14="http://schemas.microsoft.com/office/powerpoint/2010/main" val="16437743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TotalTime>
  <Words>1455</Words>
  <PresentationFormat>Custom</PresentationFormat>
  <Paragraphs>115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BÀI 10: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2021-07-25T09:08:06Z</dcterms:created>
  <dcterms:modified xsi:type="dcterms:W3CDTF">2021-08-02T16:17:32Z</dcterms:modified>
</cp:coreProperties>
</file>