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06" r:id="rId2"/>
    <p:sldId id="309" r:id="rId3"/>
    <p:sldId id="258" r:id="rId4"/>
    <p:sldId id="314" r:id="rId5"/>
    <p:sldId id="313" r:id="rId6"/>
    <p:sldId id="311" r:id="rId7"/>
    <p:sldId id="271" r:id="rId8"/>
    <p:sldId id="312" r:id="rId9"/>
    <p:sldId id="315" r:id="rId10"/>
    <p:sldId id="260" r:id="rId11"/>
    <p:sldId id="273" r:id="rId12"/>
    <p:sldId id="308" r:id="rId1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301" y="739"/>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931557-AC36-4145-8668-EEEE7200BEEE}" type="datetimeFigureOut">
              <a:rPr lang="zh-CN" altLang="en-US" smtClean="0"/>
              <a:t>2021/6/29</a:t>
            </a:fld>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A3D31C-8A37-4F8C-86CE-C0C22CC01044}" type="slidenum">
              <a:rPr lang="zh-CN" altLang="en-US" smtClean="0"/>
              <a:t>‹#›</a:t>
            </a:fld>
            <a:endParaRPr lang="zh-CN" altLang="en-US"/>
          </a:p>
        </p:txBody>
      </p:sp>
      <p:sp>
        <p:nvSpPr>
          <p:cNvPr id="6" name="页脚占位符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p14="http://schemas.microsoft.com/office/powerpoint/2010/main" val="399923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t>2021/6/29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t>‹#›</a:t>
            </a:fld>
            <a:endParaRPr lang="zh-CN" altLang="en-US"/>
          </a:p>
        </p:txBody>
      </p:sp>
    </p:spTree>
    <p:extLst>
      <p:ext uri="{BB962C8B-B14F-4D97-AF65-F5344CB8AC3E}">
        <p14:creationId xmlns:p14="http://schemas.microsoft.com/office/powerpoint/2010/main" val="208963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7390C9-E209-452A-AF2C-23D0DB5DF8D6}" type="slidenum">
              <a:rPr lang="zh-CN" altLang="en-US" smtClean="0"/>
              <a:t>3</a:t>
            </a:fld>
            <a:endParaRPr lang="zh-CN" altLang="en-US"/>
          </a:p>
        </p:txBody>
      </p:sp>
    </p:spTree>
    <p:extLst>
      <p:ext uri="{BB962C8B-B14F-4D97-AF65-F5344CB8AC3E}">
        <p14:creationId xmlns:p14="http://schemas.microsoft.com/office/powerpoint/2010/main" val="417503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t>2021/6/29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04612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t>2021/6/29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8290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t>2021/6/29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404766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t>2021/6/29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86327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32619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2274D81-BE9C-4C9D-8371-8BC208C7A872}" type="datetimeFigureOut">
              <a:rPr lang="zh-CN" altLang="en-US" smtClean="0"/>
              <a:t>2021/6/29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14071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2274D81-BE9C-4C9D-8371-8BC208C7A872}" type="datetimeFigureOut">
              <a:rPr lang="zh-CN" altLang="en-US" smtClean="0"/>
              <a:t>2021/6/29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2499751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258" y="148525"/>
            <a:ext cx="8867484" cy="4846450"/>
          </a:xfrm>
          <a:prstGeom prst="rect">
            <a:avLst/>
          </a:prstGeom>
        </p:spPr>
      </p:pic>
      <p:sp>
        <p:nvSpPr>
          <p:cNvPr id="2" name="标题 1"/>
          <p:cNvSpPr>
            <a:spLocks noGrp="1"/>
          </p:cNvSpPr>
          <p:nvPr>
            <p:ph type="title" hasCustomPrompt="1"/>
          </p:nvPr>
        </p:nvSpPr>
        <p:spPr>
          <a:xfrm>
            <a:off x="374848" y="238919"/>
            <a:ext cx="8229600" cy="349548"/>
          </a:xfrm>
        </p:spPr>
        <p:txBody>
          <a:bodyPr>
            <a:noAutofit/>
          </a:bodyPr>
          <a:lstStyle>
            <a:lvl1pPr algn="l">
              <a:defRPr sz="2000"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smtClean="0"/>
              <a:t>第一部分  点击此处输入您的标题</a:t>
            </a:r>
            <a:endParaRPr lang="zh-CN" altLang="en-US" dirty="0"/>
          </a:p>
        </p:txBody>
      </p:sp>
      <p:sp>
        <p:nvSpPr>
          <p:cNvPr id="3" name="日期占位符 2"/>
          <p:cNvSpPr>
            <a:spLocks noGrp="1"/>
          </p:cNvSpPr>
          <p:nvPr>
            <p:ph type="dt" sz="half" idx="10"/>
          </p:nvPr>
        </p:nvSpPr>
        <p:spPr/>
        <p:txBody>
          <a:bodyPr/>
          <a:lstStyle/>
          <a:p>
            <a:fld id="{32274D81-BE9C-4C9D-8371-8BC208C7A872}" type="datetimeFigureOut">
              <a:rPr lang="zh-CN" altLang="en-US" smtClean="0"/>
              <a:t>2021/6/29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9844473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2021/6/29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4416512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6047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83346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274D81-BE9C-4C9D-8371-8BC208C7A872}" type="datetimeFigureOut">
              <a:rPr lang="zh-CN" altLang="en-US" smtClean="0"/>
              <a:t>2021/6/29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20608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942" y="1187384"/>
            <a:ext cx="6607346" cy="1451810"/>
          </a:xfrm>
          <a:prstGeom prst="rect">
            <a:avLst/>
          </a:prstGeom>
        </p:spPr>
      </p:pic>
      <p:sp>
        <p:nvSpPr>
          <p:cNvPr id="7" name="TextBox 6"/>
          <p:cNvSpPr txBox="1"/>
          <p:nvPr/>
        </p:nvSpPr>
        <p:spPr>
          <a:xfrm>
            <a:off x="992034" y="2559967"/>
            <a:ext cx="6947736" cy="954107"/>
          </a:xfrm>
          <a:prstGeom prst="rect">
            <a:avLst/>
          </a:prstGeom>
          <a:noFill/>
        </p:spPr>
        <p:txBody>
          <a:bodyPr wrap="none" rtlCol="0">
            <a:spAutoFit/>
          </a:bodyPr>
          <a:lstStyle/>
          <a:p>
            <a:pPr algn="ctr"/>
            <a:r>
              <a:rPr lang="pl-PL" sz="2800" b="1">
                <a:solidFill>
                  <a:srgbClr val="FF0000"/>
                </a:solidFill>
                <a:latin typeface="Playfair Display" pitchFamily="2" charset="0"/>
              </a:rPr>
              <a:t>NÓI VÀ NGHE</a:t>
            </a:r>
            <a:endParaRPr lang="en-US" sz="2800">
              <a:solidFill>
                <a:srgbClr val="FF0000"/>
              </a:solidFill>
              <a:latin typeface="Playfair Display" pitchFamily="2" charset="0"/>
            </a:endParaRPr>
          </a:p>
          <a:p>
            <a:pPr algn="ctr"/>
            <a:r>
              <a:rPr lang="pl-PL" sz="2800" b="1">
                <a:solidFill>
                  <a:srgbClr val="FF0000"/>
                </a:solidFill>
                <a:latin typeface="Playfair Display" pitchFamily="2" charset="0"/>
              </a:rPr>
              <a:t> </a:t>
            </a:r>
            <a:r>
              <a:rPr lang="en-US" sz="2800" b="1">
                <a:solidFill>
                  <a:srgbClr val="FF0000"/>
                </a:solidFill>
                <a:latin typeface="Playfair Display" pitchFamily="2" charset="0"/>
              </a:rPr>
              <a:t>KỂ LẠI MỘT TRẢI NGHIỆM ĐÁNG NHỚ</a:t>
            </a:r>
            <a:endParaRPr lang="en-US" sz="2800">
              <a:solidFill>
                <a:srgbClr val="FF0000"/>
              </a:solidFill>
              <a:latin typeface="Playfair Display" pitchFamily="2" charset="0"/>
            </a:endParaRPr>
          </a:p>
        </p:txBody>
      </p:sp>
      <p:pic>
        <p:nvPicPr>
          <p:cNvPr id="9"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4575" y="3487738"/>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9372601" y="4443958"/>
            <a:ext cx="992187" cy="9921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364788" y="234315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782891" y="3375452"/>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782891" y="3401819"/>
            <a:ext cx="959326" cy="101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7045" y="4163791"/>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4811" y="1660876"/>
            <a:ext cx="504825"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167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4" dur="4500" fill="hold"/>
                                        <p:tgtEl>
                                          <p:spTgt spid="15"/>
                                        </p:tgtEl>
                                        <p:attrNameLst>
                                          <p:attrName>ppt_x</p:attrName>
                                          <p:attrName>ppt_y</p:attrName>
                                        </p:attrNameLst>
                                      </p:cBhvr>
                                      <p:rCtr x="53819" y="-39321"/>
                                    </p:animMotion>
                                  </p:childTnLst>
                                </p:cTn>
                              </p:par>
                              <p:par>
                                <p:cTn id="45"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6"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292"/>
          <p:cNvSpPr>
            <a:spLocks noChangeArrowheads="1"/>
          </p:cNvSpPr>
          <p:nvPr/>
        </p:nvSpPr>
        <p:spPr bwMode="auto">
          <a:xfrm>
            <a:off x="6516216" y="1470026"/>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dirty="0">
              <a:solidFill>
                <a:srgbClr val="FF0000"/>
              </a:solidFill>
              <a:latin typeface="+mn-lt"/>
            </a:endParaRPr>
          </a:p>
        </p:txBody>
      </p:sp>
      <p:sp>
        <p:nvSpPr>
          <p:cNvPr id="2" name="标题 1"/>
          <p:cNvSpPr>
            <a:spLocks noGrp="1"/>
          </p:cNvSpPr>
          <p:nvPr>
            <p:ph type="title"/>
          </p:nvPr>
        </p:nvSpPr>
        <p:spPr/>
        <p:txBody>
          <a:bodyPr>
            <a:noAutofit/>
          </a:bodyPr>
          <a:lstStyle/>
          <a:p>
            <a:r>
              <a:rPr lang="en-US" altLang="zh-CN" sz="2400" b="1" smtClean="0">
                <a:solidFill>
                  <a:schemeClr val="tx1"/>
                </a:solidFill>
                <a:latin typeface="Playfair Display" pitchFamily="2" charset="0"/>
              </a:rPr>
              <a:t>Luyện tập</a:t>
            </a:r>
            <a:endParaRPr lang="zh-CN" altLang="en-US" sz="2400" b="1" dirty="0">
              <a:solidFill>
                <a:schemeClr val="tx1"/>
              </a:solidFill>
              <a:latin typeface="Playfair Display" pitchFamily="2" charset="0"/>
            </a:endParaRPr>
          </a:p>
        </p:txBody>
      </p:sp>
      <p:pic>
        <p:nvPicPr>
          <p:cNvPr id="55" name="图片 15">
            <a:extLst>
              <a:ext uri="{FF2B5EF4-FFF2-40B4-BE49-F238E27FC236}">
                <a16:creationId xmlns="" xmlns:a16="http://schemas.microsoft.com/office/drawing/2014/main" id="{1DA889A7-19E1-4EBE-8977-91B6557A0ADC}"/>
              </a:ext>
            </a:extLst>
          </p:cNvPr>
          <p:cNvPicPr>
            <a:picLocks noChangeAspect="1"/>
          </p:cNvPicPr>
          <p:nvPr/>
        </p:nvPicPr>
        <p:blipFill>
          <a:blip r:embed="rId2"/>
          <a:stretch>
            <a:fillRect/>
          </a:stretch>
        </p:blipFill>
        <p:spPr>
          <a:xfrm>
            <a:off x="251521" y="483518"/>
            <a:ext cx="8652650" cy="4558065"/>
          </a:xfrm>
          <a:prstGeom prst="rect">
            <a:avLst/>
          </a:prstGeom>
        </p:spPr>
      </p:pic>
      <p:sp>
        <p:nvSpPr>
          <p:cNvPr id="6" name="TextBox 5"/>
          <p:cNvSpPr txBox="1"/>
          <p:nvPr/>
        </p:nvSpPr>
        <p:spPr>
          <a:xfrm>
            <a:off x="1720704" y="1470026"/>
            <a:ext cx="587563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Kể lại một kỉ niệm tuổi thơ đáng nhớ của em.</a:t>
            </a:r>
          </a:p>
        </p:txBody>
      </p:sp>
    </p:spTree>
    <p:extLst>
      <p:ext uri="{BB962C8B-B14F-4D97-AF65-F5344CB8AC3E}">
        <p14:creationId xmlns:p14="http://schemas.microsoft.com/office/powerpoint/2010/main" val="38720781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750"/>
                                        <p:tgtEl>
                                          <p:spTgt spid="55"/>
                                        </p:tgtEl>
                                      </p:cBhvr>
                                    </p:animEffect>
                                    <p:anim calcmode="lin" valueType="num">
                                      <p:cBhvr>
                                        <p:cTn id="14" dur="750" fill="hold"/>
                                        <p:tgtEl>
                                          <p:spTgt spid="55"/>
                                        </p:tgtEl>
                                        <p:attrNameLst>
                                          <p:attrName>ppt_x</p:attrName>
                                        </p:attrNameLst>
                                      </p:cBhvr>
                                      <p:tavLst>
                                        <p:tav tm="0">
                                          <p:val>
                                            <p:strVal val="#ppt_x"/>
                                          </p:val>
                                        </p:tav>
                                        <p:tav tm="100000">
                                          <p:val>
                                            <p:strVal val="#ppt_x"/>
                                          </p:val>
                                        </p:tav>
                                      </p:tavLst>
                                    </p:anim>
                                    <p:anim calcmode="lin" valueType="num">
                                      <p:cBhvr>
                                        <p:cTn id="15" dur="75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6403" y="1360579"/>
            <a:ext cx="4681661" cy="3117466"/>
          </a:xfrm>
          <a:prstGeom prst="rect">
            <a:avLst/>
          </a:prstGeom>
          <a:noFill/>
          <a:ln w="19050" cmpd="sng">
            <a:solidFill>
              <a:srgbClr val="F2F2F2"/>
            </a:solidFill>
            <a:bevel/>
            <a:headEnd/>
            <a:tailEnd/>
          </a:ln>
          <a:extLst>
            <a:ext uri="{909E8E84-426E-40DD-AFC4-6F175D3DCCD1}">
              <a14:hiddenFill xmlns:a14="http://schemas.microsoft.com/office/drawing/2010/main">
                <a:solidFill>
                  <a:srgbClr val="FFFFFF"/>
                </a:solidFill>
              </a14:hiddenFill>
            </a:ext>
          </a:extLst>
        </p:spPr>
      </p:pic>
      <p:grpSp>
        <p:nvGrpSpPr>
          <p:cNvPr id="9" name="组合 4"/>
          <p:cNvGrpSpPr>
            <a:grpSpLocks/>
          </p:cNvGrpSpPr>
          <p:nvPr/>
        </p:nvGrpSpPr>
        <p:grpSpPr bwMode="auto">
          <a:xfrm>
            <a:off x="4894068" y="1671650"/>
            <a:ext cx="4037227" cy="466560"/>
            <a:chOff x="0" y="0"/>
            <a:chExt cx="4752528" cy="549875"/>
          </a:xfrm>
          <a:solidFill>
            <a:schemeClr val="accent1"/>
          </a:solidFill>
        </p:grpSpPr>
        <p:sp>
          <p:nvSpPr>
            <p:cNvPr id="10" name="矩形 3"/>
            <p:cNvSpPr>
              <a:spLocks noChangeArrowheads="1"/>
            </p:cNvSpPr>
            <p:nvPr/>
          </p:nvSpPr>
          <p:spPr bwMode="auto">
            <a:xfrm>
              <a:off x="0" y="0"/>
              <a:ext cx="4752528" cy="549875"/>
            </a:xfrm>
            <a:prstGeom prst="rect">
              <a:avLst/>
            </a:prstGeom>
            <a:grp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mj-lt"/>
                <a:sym typeface="宋体" pitchFamily="2" charset="-122"/>
              </a:endParaRPr>
            </a:p>
          </p:txBody>
        </p:sp>
        <p:sp>
          <p:nvSpPr>
            <p:cNvPr id="11" name="TextBox 8"/>
            <p:cNvSpPr>
              <a:spLocks noChangeArrowheads="1"/>
            </p:cNvSpPr>
            <p:nvPr/>
          </p:nvSpPr>
          <p:spPr bwMode="auto">
            <a:xfrm>
              <a:off x="764955" y="84439"/>
              <a:ext cx="3456384" cy="4352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smtClean="0">
                  <a:solidFill>
                    <a:schemeClr val="bg1"/>
                  </a:solidFill>
                  <a:latin typeface="+mj-lt"/>
                  <a:ea typeface="微软雅黑" pitchFamily="34" charset="-122"/>
                  <a:sym typeface="微软雅黑" pitchFamily="34" charset="-122"/>
                </a:rPr>
                <a:t> </a:t>
              </a:r>
              <a:endParaRPr lang="zh-CN" altLang="en-US" dirty="0">
                <a:solidFill>
                  <a:schemeClr val="bg1"/>
                </a:solidFill>
                <a:latin typeface="+mj-lt"/>
                <a:ea typeface="微软雅黑" pitchFamily="34" charset="-122"/>
                <a:sym typeface="微软雅黑" pitchFamily="34" charset="-122"/>
              </a:endParaRPr>
            </a:p>
          </p:txBody>
        </p:sp>
      </p:grpSp>
      <p:sp>
        <p:nvSpPr>
          <p:cNvPr id="13" name="矩形 12"/>
          <p:cNvSpPr>
            <a:spLocks noChangeArrowheads="1"/>
          </p:cNvSpPr>
          <p:nvPr/>
        </p:nvSpPr>
        <p:spPr bwMode="auto">
          <a:xfrm>
            <a:off x="5076056" y="2211710"/>
            <a:ext cx="38211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a:r>
              <a:rPr lang="vi-VN" sz="2000" u="sng">
                <a:latin typeface="Times New Roman" panose="02020603050405020304" pitchFamily="18" charset="0"/>
                <a:cs typeface="Times New Roman" panose="02020603050405020304" pitchFamily="18" charset="0"/>
              </a:rPr>
              <a:t>Bài tập 1</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Kể lại một việc tốt mà em đã làm.</a:t>
            </a:r>
          </a:p>
          <a:p>
            <a:pPr algn="just"/>
            <a:r>
              <a:rPr lang="vi-VN" sz="2000" u="sng">
                <a:latin typeface="Times New Roman" panose="02020603050405020304" pitchFamily="18" charset="0"/>
                <a:cs typeface="Times New Roman" panose="02020603050405020304" pitchFamily="18" charset="0"/>
              </a:rPr>
              <a:t>Bài tập 2</a:t>
            </a:r>
            <a:r>
              <a:rPr lang="vi-VN" sz="2000">
                <a:latin typeface="Times New Roman" panose="02020603050405020304" pitchFamily="18" charset="0"/>
                <a:cs typeface="Times New Roman" panose="02020603050405020304" pitchFamily="18" charset="0"/>
              </a:rPr>
              <a:t>: Hãy</a:t>
            </a:r>
            <a:r>
              <a:rPr lang="en-US" sz="2000">
                <a:latin typeface="Times New Roman" panose="02020603050405020304" pitchFamily="18" charset="0"/>
                <a:cs typeface="Times New Roman" panose="02020603050405020304" pitchFamily="18" charset="0"/>
              </a:rPr>
              <a:t> giới thiệu </a:t>
            </a:r>
            <a:r>
              <a:rPr lang="vi-VN" sz="2000">
                <a:latin typeface="Times New Roman" panose="02020603050405020304" pitchFamily="18" charset="0"/>
                <a:cs typeface="Times New Roman" panose="02020603050405020304" pitchFamily="18" charset="0"/>
              </a:rPr>
              <a:t>một số </a:t>
            </a:r>
            <a:r>
              <a:rPr lang="en-US" sz="2000">
                <a:latin typeface="Times New Roman" panose="02020603050405020304" pitchFamily="18" charset="0"/>
                <a:cs typeface="Times New Roman" panose="02020603050405020304" pitchFamily="18" charset="0"/>
              </a:rPr>
              <a:t>bài kể về trải nghiệm của bản thân của các bạn học sinh </a:t>
            </a:r>
            <a:r>
              <a:rPr lang="vi-VN" sz="2000">
                <a:latin typeface="Times New Roman" panose="02020603050405020304" pitchFamily="18" charset="0"/>
                <a:cs typeface="Times New Roman" panose="02020603050405020304" pitchFamily="18" charset="0"/>
              </a:rPr>
              <a:t>mà em sưu tầm được</a:t>
            </a:r>
            <a:r>
              <a:rPr lang="en-US" sz="2000">
                <a:latin typeface="Times New Roman" panose="02020603050405020304" pitchFamily="18" charset="0"/>
                <a:cs typeface="Times New Roman" panose="02020603050405020304" pitchFamily="18" charset="0"/>
              </a:rPr>
              <a:t>, nhận xét về những bài đó. </a:t>
            </a:r>
          </a:p>
        </p:txBody>
      </p:sp>
      <p:sp>
        <p:nvSpPr>
          <p:cNvPr id="3" name="Rectangle 2"/>
          <p:cNvSpPr/>
          <p:nvPr/>
        </p:nvSpPr>
        <p:spPr>
          <a:xfrm>
            <a:off x="6156176" y="1712203"/>
            <a:ext cx="1478290" cy="461665"/>
          </a:xfrm>
          <a:prstGeom prst="rect">
            <a:avLst/>
          </a:prstGeom>
        </p:spPr>
        <p:txBody>
          <a:bodyPr wrap="none">
            <a:spAutoFit/>
          </a:bodyPr>
          <a:lstStyle/>
          <a:p>
            <a:r>
              <a:rPr lang="vi-VN" sz="2400" b="1">
                <a:solidFill>
                  <a:srgbClr val="000000"/>
                </a:solidFill>
                <a:latin typeface="Times New Roman" panose="02020603050405020304" pitchFamily="18" charset="0"/>
                <a:ea typeface="Calibri" panose="020F0502020204030204" pitchFamily="34" charset="0"/>
              </a:rPr>
              <a:t>Vận dụng</a:t>
            </a:r>
            <a:endParaRPr lang="en-US" sz="2400"/>
          </a:p>
        </p:txBody>
      </p:sp>
    </p:spTree>
    <p:extLst>
      <p:ext uri="{BB962C8B-B14F-4D97-AF65-F5344CB8AC3E}">
        <p14:creationId xmlns:p14="http://schemas.microsoft.com/office/powerpoint/2010/main" val="15112934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6" presetClass="emph" presetSubtype="0" fill="hold" nodeType="afterEffect">
                                  <p:stCondLst>
                                    <p:cond delay="0"/>
                                  </p:stCondLst>
                                  <p:childTnLst>
                                    <p:animScale>
                                      <p:cBhvr>
                                        <p:cTn id="21" dur="20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09" y="0"/>
            <a:ext cx="9144000" cy="5143500"/>
          </a:xfrm>
          <a:prstGeom prst="rect">
            <a:avLst/>
          </a:prstGeom>
          <a:noFill/>
        </p:spPr>
      </p:pic>
      <p:sp>
        <p:nvSpPr>
          <p:cNvPr id="35" name="矩形 69"/>
          <p:cNvSpPr>
            <a:spLocks noChangeArrowheads="1"/>
          </p:cNvSpPr>
          <p:nvPr/>
        </p:nvSpPr>
        <p:spPr bwMode="auto">
          <a:xfrm>
            <a:off x="2612945" y="1547170"/>
            <a:ext cx="515152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en-US" altLang="zh-CN" sz="5000" b="1" smtClean="0">
                <a:solidFill>
                  <a:schemeClr val="accent1"/>
                </a:solidFill>
                <a:latin typeface="UTM Edwardian" panose="02040603050506020204" pitchFamily="18" charset="0"/>
                <a:ea typeface="方正卡通简体" panose="03000509000000000000" pitchFamily="65" charset="-122"/>
                <a:sym typeface="微软雅黑" pitchFamily="34" charset="-122"/>
              </a:rPr>
              <a:t>Thanks for watching!</a:t>
            </a:r>
            <a:endParaRPr lang="en-US" altLang="zh-CN" sz="5000" b="1" dirty="0">
              <a:solidFill>
                <a:schemeClr val="accent1"/>
              </a:solidFill>
              <a:latin typeface="UTM Edwardian" panose="02040603050506020204" pitchFamily="18" charset="0"/>
              <a:ea typeface="方正卡通简体" panose="03000509000000000000" pitchFamily="65" charset="-122"/>
              <a:sym typeface="微软雅黑" pitchFamily="34" charset="-122"/>
            </a:endParaRP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692" y="2246476"/>
            <a:ext cx="4461580" cy="289363"/>
          </a:xfrm>
          <a:prstGeom prst="rect">
            <a:avLst/>
          </a:prstGeom>
        </p:spPr>
      </p:pic>
      <p:sp>
        <p:nvSpPr>
          <p:cNvPr id="41" name="五角星 40"/>
          <p:cNvSpPr/>
          <p:nvPr/>
        </p:nvSpPr>
        <p:spPr>
          <a:xfrm rot="19903756">
            <a:off x="778865" y="2253336"/>
            <a:ext cx="792273" cy="792273"/>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latin typeface="+mj-lt"/>
              </a:rPr>
              <a:t> </a:t>
            </a:r>
            <a:endParaRPr lang="zh-CN" altLang="en-US">
              <a:latin typeface="+mj-lt"/>
            </a:endParaRPr>
          </a:p>
        </p:txBody>
      </p:sp>
      <p:sp>
        <p:nvSpPr>
          <p:cNvPr id="42" name="五角星 41"/>
          <p:cNvSpPr/>
          <p:nvPr/>
        </p:nvSpPr>
        <p:spPr>
          <a:xfrm rot="21380687">
            <a:off x="1082934" y="3588714"/>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latin typeface="+mj-lt"/>
              </a:rPr>
              <a:t> </a:t>
            </a:r>
            <a:endParaRPr lang="zh-CN" altLang="en-US">
              <a:latin typeface="+mj-lt"/>
            </a:endParaRPr>
          </a:p>
        </p:txBody>
      </p:sp>
      <p:sp>
        <p:nvSpPr>
          <p:cNvPr id="43" name="五角星 42"/>
          <p:cNvSpPr/>
          <p:nvPr/>
        </p:nvSpPr>
        <p:spPr>
          <a:xfrm rot="19938392">
            <a:off x="2502562" y="3526712"/>
            <a:ext cx="364784" cy="364784"/>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latin typeface="+mj-lt"/>
              </a:rPr>
              <a:t> </a:t>
            </a:r>
            <a:endParaRPr lang="zh-CN" altLang="en-US">
              <a:latin typeface="+mj-lt"/>
            </a:endParaRPr>
          </a:p>
        </p:txBody>
      </p:sp>
      <p:sp>
        <p:nvSpPr>
          <p:cNvPr id="44" name="五角星 43"/>
          <p:cNvSpPr/>
          <p:nvPr/>
        </p:nvSpPr>
        <p:spPr>
          <a:xfrm rot="19938392">
            <a:off x="1838245" y="3176261"/>
            <a:ext cx="364784" cy="364784"/>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latin typeface="+mj-lt"/>
              </a:rPr>
              <a:t> </a:t>
            </a:r>
            <a:endParaRPr lang="zh-CN" altLang="en-US">
              <a:latin typeface="+mj-lt"/>
            </a:endParaRPr>
          </a:p>
        </p:txBody>
      </p:sp>
      <p:sp>
        <p:nvSpPr>
          <p:cNvPr id="45" name="五角星 44"/>
          <p:cNvSpPr/>
          <p:nvPr/>
        </p:nvSpPr>
        <p:spPr>
          <a:xfrm rot="19967404">
            <a:off x="7226638" y="3099693"/>
            <a:ext cx="458393" cy="458393"/>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latin typeface="+mj-lt"/>
              </a:rPr>
              <a:t> </a:t>
            </a:r>
            <a:endParaRPr lang="zh-CN" altLang="en-US">
              <a:latin typeface="+mj-lt"/>
            </a:endParaRPr>
          </a:p>
        </p:txBody>
      </p:sp>
      <p:sp>
        <p:nvSpPr>
          <p:cNvPr id="46" name="五角星 45"/>
          <p:cNvSpPr/>
          <p:nvPr/>
        </p:nvSpPr>
        <p:spPr>
          <a:xfrm>
            <a:off x="6343247" y="3487531"/>
            <a:ext cx="253437" cy="253437"/>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1636" y="1684365"/>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95486"/>
            <a:ext cx="5404115" cy="905258"/>
          </a:xfrm>
          <a:prstGeom prst="rect">
            <a:avLst/>
          </a:prstGeom>
        </p:spPr>
      </p:pic>
    </p:spTree>
    <p:extLst>
      <p:ext uri="{BB962C8B-B14F-4D97-AF65-F5344CB8AC3E}">
        <p14:creationId xmlns:p14="http://schemas.microsoft.com/office/powerpoint/2010/main" val="4250306555"/>
      </p:ext>
    </p:extLst>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2" presetClass="entr" presetSubtype="1" fill="hold" grpId="0" nodeType="afterEffect" p14:presetBounceEnd="50000">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14:bounceEnd="50000">
                                          <p:cBhvr additive="base">
                                            <p:cTn id="17"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4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14:presetBounceEnd="50000">
                                      <p:stCondLst>
                                        <p:cond delay="250"/>
                                      </p:stCondLst>
                                      <p:childTnLst>
                                        <p:set>
                                          <p:cBhvr>
                                            <p:cTn id="20" dur="1" fill="hold">
                                              <p:stCondLst>
                                                <p:cond delay="0"/>
                                              </p:stCondLst>
                                            </p:cTn>
                                            <p:tgtEl>
                                              <p:spTgt spid="42"/>
                                            </p:tgtEl>
                                            <p:attrNameLst>
                                              <p:attrName>style.visibility</p:attrName>
                                            </p:attrNameLst>
                                          </p:cBhvr>
                                          <p:to>
                                            <p:strVal val="visible"/>
                                          </p:to>
                                        </p:set>
                                        <p:anim calcmode="lin" valueType="num" p14:bounceEnd="50000">
                                          <p:cBhvr additive="base">
                                            <p:cTn id="21"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4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14:presetBounceEnd="50000">
                                      <p:stCondLst>
                                        <p:cond delay="500"/>
                                      </p:stCondLst>
                                      <p:childTnLst>
                                        <p:set>
                                          <p:cBhvr>
                                            <p:cTn id="24" dur="1" fill="hold">
                                              <p:stCondLst>
                                                <p:cond delay="0"/>
                                              </p:stCondLst>
                                            </p:cTn>
                                            <p:tgtEl>
                                              <p:spTgt spid="43"/>
                                            </p:tgtEl>
                                            <p:attrNameLst>
                                              <p:attrName>style.visibility</p:attrName>
                                            </p:attrNameLst>
                                          </p:cBhvr>
                                          <p:to>
                                            <p:strVal val="visible"/>
                                          </p:to>
                                        </p:set>
                                        <p:anim calcmode="lin" valueType="num" p14:bounceEnd="50000">
                                          <p:cBhvr additive="base">
                                            <p:cTn id="25"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4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14:bounceEnd="50000">
                                          <p:cBhvr additive="base">
                                            <p:cTn id="29"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30" dur="750" fill="hold"/>
                                            <p:tgtEl>
                                              <p:spTgt spid="4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14:bounceEnd="50000">
                                          <p:cBhvr additive="base">
                                            <p:cTn id="33"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45"/>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250"/>
                                      </p:stCondLst>
                                      <p:childTnLst>
                                        <p:set>
                                          <p:cBhvr>
                                            <p:cTn id="36" dur="1" fill="hold">
                                              <p:stCondLst>
                                                <p:cond delay="0"/>
                                              </p:stCondLst>
                                            </p:cTn>
                                            <p:tgtEl>
                                              <p:spTgt spid="46"/>
                                            </p:tgtEl>
                                            <p:attrNameLst>
                                              <p:attrName>style.visibility</p:attrName>
                                            </p:attrNameLst>
                                          </p:cBhvr>
                                          <p:to>
                                            <p:strVal val="visible"/>
                                          </p:to>
                                        </p:set>
                                        <p:anim calcmode="lin" valueType="num" p14:bounceEnd="50000">
                                          <p:cBhvr additive="base">
                                            <p:cTn id="37"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8" dur="750" fill="hold"/>
                                            <p:tgtEl>
                                              <p:spTgt spid="4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2"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additive="base">
                                            <p:cTn id="42" dur="500" fill="hold"/>
                                            <p:tgtEl>
                                              <p:spTgt spid="52"/>
                                            </p:tgtEl>
                                            <p:attrNameLst>
                                              <p:attrName>ppt_x</p:attrName>
                                            </p:attrNameLst>
                                          </p:cBhvr>
                                          <p:tavLst>
                                            <p:tav tm="0">
                                              <p:val>
                                                <p:strVal val="1+#ppt_w/2"/>
                                              </p:val>
                                            </p:tav>
                                            <p:tav tm="100000">
                                              <p:val>
                                                <p:strVal val="#ppt_x"/>
                                              </p:val>
                                            </p:tav>
                                          </p:tavLst>
                                        </p:anim>
                                        <p:anim calcmode="lin" valueType="num">
                                          <p:cBhvr additive="base">
                                            <p:cTn id="43" dur="500" fill="hold"/>
                                            <p:tgtEl>
                                              <p:spTgt spid="52"/>
                                            </p:tgtEl>
                                            <p:attrNameLst>
                                              <p:attrName>ppt_y</p:attrName>
                                            </p:attrNameLst>
                                          </p:cBhvr>
                                          <p:tavLst>
                                            <p:tav tm="0">
                                              <p:val>
                                                <p:strVal val="#ppt_y"/>
                                              </p:val>
                                            </p:tav>
                                            <p:tav tm="100000">
                                              <p:val>
                                                <p:strVal val="#ppt_y"/>
                                              </p:val>
                                            </p:tav>
                                          </p:tavLst>
                                        </p:anim>
                                      </p:childTnLst>
                                    </p:cTn>
                                  </p:par>
                                  <p:par>
                                    <p:cTn id="44"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45" dur="6500" fill="hold"/>
                                            <p:tgtEl>
                                              <p:spTgt spid="52"/>
                                            </p:tgtEl>
                                            <p:attrNameLst>
                                              <p:attrName>ppt_x</p:attrName>
                                              <p:attrName>ppt_y</p:attrName>
                                            </p:attrNameLst>
                                          </p:cBhvr>
                                        </p:animMotion>
                                      </p:childTnLst>
                                    </p:cTn>
                                  </p:par>
                                  <p:par>
                                    <p:cTn id="46" presetID="8" presetClass="emph" presetSubtype="0" repeatCount="2000" fill="hold" grpId="1" nodeType="withEffect">
                                      <p:stCondLst>
                                        <p:cond delay="0"/>
                                      </p:stCondLst>
                                      <p:childTnLst>
                                        <p:animRot by="21600000">
                                          <p:cBhvr>
                                            <p:cTn id="47" dur="3500" fill="hold"/>
                                            <p:tgtEl>
                                              <p:spTgt spid="41"/>
                                            </p:tgtEl>
                                            <p:attrNameLst>
                                              <p:attrName>r</p:attrName>
                                            </p:attrNameLst>
                                          </p:cBhvr>
                                        </p:animRot>
                                      </p:childTnLst>
                                    </p:cTn>
                                  </p:par>
                                  <p:par>
                                    <p:cTn id="48" presetID="8" presetClass="emph" presetSubtype="0" repeatCount="2000" fill="hold" grpId="1" nodeType="withEffect">
                                      <p:stCondLst>
                                        <p:cond delay="0"/>
                                      </p:stCondLst>
                                      <p:childTnLst>
                                        <p:animRot by="-21600000">
                                          <p:cBhvr>
                                            <p:cTn id="49" dur="3500" fill="hold"/>
                                            <p:tgtEl>
                                              <p:spTgt spid="44"/>
                                            </p:tgtEl>
                                            <p:attrNameLst>
                                              <p:attrName>r</p:attrName>
                                            </p:attrNameLst>
                                          </p:cBhvr>
                                        </p:animRot>
                                      </p:childTnLst>
                                    </p:cTn>
                                  </p:par>
                                  <p:par>
                                    <p:cTn id="50" presetID="8" presetClass="emph" presetSubtype="0" repeatCount="2000" fill="hold" grpId="1" nodeType="withEffect">
                                      <p:stCondLst>
                                        <p:cond delay="0"/>
                                      </p:stCondLst>
                                      <p:childTnLst>
                                        <p:animRot by="21600000">
                                          <p:cBhvr>
                                            <p:cTn id="51" dur="3500" fill="hold"/>
                                            <p:tgtEl>
                                              <p:spTgt spid="45"/>
                                            </p:tgtEl>
                                            <p:attrNameLst>
                                              <p:attrName>r</p:attrName>
                                            </p:attrNameLst>
                                          </p:cBhvr>
                                        </p:animRot>
                                      </p:childTnLst>
                                    </p:cTn>
                                  </p:par>
                                  <p:par>
                                    <p:cTn id="52" presetID="8" presetClass="emph" presetSubtype="0" repeatCount="2000" fill="hold" grpId="1" nodeType="withEffect">
                                      <p:stCondLst>
                                        <p:cond delay="0"/>
                                      </p:stCondLst>
                                      <p:childTnLst>
                                        <p:animRot by="21600000">
                                          <p:cBhvr>
                                            <p:cTn id="53" dur="3500" fill="hold"/>
                                            <p:tgtEl>
                                              <p:spTgt spid="43"/>
                                            </p:tgtEl>
                                            <p:attrNameLst>
                                              <p:attrName>r</p:attrName>
                                            </p:attrNameLst>
                                          </p:cBhvr>
                                        </p:animRot>
                                      </p:childTnLst>
                                    </p:cTn>
                                  </p:par>
                                  <p:par>
                                    <p:cTn id="54" presetID="6" presetClass="emph" presetSubtype="0" repeatCount="2000" autoRev="1" fill="hold" grpId="1" nodeType="withEffect">
                                      <p:stCondLst>
                                        <p:cond delay="0"/>
                                      </p:stCondLst>
                                      <p:childTnLst>
                                        <p:animScale>
                                          <p:cBhvr>
                                            <p:cTn id="55" dur="2000" fill="hold"/>
                                            <p:tgtEl>
                                              <p:spTgt spid="42"/>
                                            </p:tgtEl>
                                          </p:cBhvr>
                                          <p:by x="150000" y="150000"/>
                                        </p:animScale>
                                      </p:childTnLst>
                                    </p:cTn>
                                  </p:par>
                                </p:childTnLst>
                              </p:cTn>
                            </p:par>
                            <p:par>
                              <p:cTn id="56" fill="hold">
                                <p:stCondLst>
                                  <p:cond delay="10000"/>
                                </p:stCondLst>
                                <p:childTnLst>
                                  <p:par>
                                    <p:cTn id="57" presetID="22" presetClass="entr" presetSubtype="8"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25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50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750" fill="hold"/>
                                            <p:tgtEl>
                                              <p:spTgt spid="44"/>
                                            </p:tgtEl>
                                            <p:attrNameLst>
                                              <p:attrName>ppt_x</p:attrName>
                                            </p:attrNameLst>
                                          </p:cBhvr>
                                          <p:tavLst>
                                            <p:tav tm="0">
                                              <p:val>
                                                <p:strVal val="#ppt_x"/>
                                              </p:val>
                                            </p:tav>
                                            <p:tav tm="100000">
                                              <p:val>
                                                <p:strVal val="#ppt_x"/>
                                              </p:val>
                                            </p:tav>
                                          </p:tavLst>
                                        </p:anim>
                                        <p:anim calcmode="lin" valueType="num">
                                          <p:cBhvr additive="base">
                                            <p:cTn id="30" dur="750" fill="hold"/>
                                            <p:tgtEl>
                                              <p:spTgt spid="4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fill="hold"/>
                                            <p:tgtEl>
                                              <p:spTgt spid="45"/>
                                            </p:tgtEl>
                                            <p:attrNameLst>
                                              <p:attrName>ppt_x</p:attrName>
                                            </p:attrNameLst>
                                          </p:cBhvr>
                                          <p:tavLst>
                                            <p:tav tm="0">
                                              <p:val>
                                                <p:strVal val="#ppt_x"/>
                                              </p:val>
                                            </p:tav>
                                            <p:tav tm="100000">
                                              <p:val>
                                                <p:strVal val="#ppt_x"/>
                                              </p:val>
                                            </p:tav>
                                          </p:tavLst>
                                        </p:anim>
                                        <p:anim calcmode="lin" valueType="num">
                                          <p:cBhvr additive="base">
                                            <p:cTn id="34" dur="500" fill="hold"/>
                                            <p:tgtEl>
                                              <p:spTgt spid="45"/>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25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750" fill="hold"/>
                                            <p:tgtEl>
                                              <p:spTgt spid="46"/>
                                            </p:tgtEl>
                                            <p:attrNameLst>
                                              <p:attrName>ppt_x</p:attrName>
                                            </p:attrNameLst>
                                          </p:cBhvr>
                                          <p:tavLst>
                                            <p:tav tm="0">
                                              <p:val>
                                                <p:strVal val="#ppt_x"/>
                                              </p:val>
                                            </p:tav>
                                            <p:tav tm="100000">
                                              <p:val>
                                                <p:strVal val="#ppt_x"/>
                                              </p:val>
                                            </p:tav>
                                          </p:tavLst>
                                        </p:anim>
                                        <p:anim calcmode="lin" valueType="num">
                                          <p:cBhvr additive="base">
                                            <p:cTn id="38" dur="750" fill="hold"/>
                                            <p:tgtEl>
                                              <p:spTgt spid="4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2"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additive="base">
                                            <p:cTn id="42" dur="500" fill="hold"/>
                                            <p:tgtEl>
                                              <p:spTgt spid="52"/>
                                            </p:tgtEl>
                                            <p:attrNameLst>
                                              <p:attrName>ppt_x</p:attrName>
                                            </p:attrNameLst>
                                          </p:cBhvr>
                                          <p:tavLst>
                                            <p:tav tm="0">
                                              <p:val>
                                                <p:strVal val="1+#ppt_w/2"/>
                                              </p:val>
                                            </p:tav>
                                            <p:tav tm="100000">
                                              <p:val>
                                                <p:strVal val="#ppt_x"/>
                                              </p:val>
                                            </p:tav>
                                          </p:tavLst>
                                        </p:anim>
                                        <p:anim calcmode="lin" valueType="num">
                                          <p:cBhvr additive="base">
                                            <p:cTn id="43" dur="500" fill="hold"/>
                                            <p:tgtEl>
                                              <p:spTgt spid="52"/>
                                            </p:tgtEl>
                                            <p:attrNameLst>
                                              <p:attrName>ppt_y</p:attrName>
                                            </p:attrNameLst>
                                          </p:cBhvr>
                                          <p:tavLst>
                                            <p:tav tm="0">
                                              <p:val>
                                                <p:strVal val="#ppt_y"/>
                                              </p:val>
                                            </p:tav>
                                            <p:tav tm="100000">
                                              <p:val>
                                                <p:strVal val="#ppt_y"/>
                                              </p:val>
                                            </p:tav>
                                          </p:tavLst>
                                        </p:anim>
                                      </p:childTnLst>
                                    </p:cTn>
                                  </p:par>
                                  <p:par>
                                    <p:cTn id="44"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45" dur="6500" fill="hold"/>
                                            <p:tgtEl>
                                              <p:spTgt spid="52"/>
                                            </p:tgtEl>
                                            <p:attrNameLst>
                                              <p:attrName>ppt_x</p:attrName>
                                              <p:attrName>ppt_y</p:attrName>
                                            </p:attrNameLst>
                                          </p:cBhvr>
                                        </p:animMotion>
                                      </p:childTnLst>
                                    </p:cTn>
                                  </p:par>
                                  <p:par>
                                    <p:cTn id="46" presetID="8" presetClass="emph" presetSubtype="0" repeatCount="2000" fill="hold" grpId="1" nodeType="withEffect">
                                      <p:stCondLst>
                                        <p:cond delay="0"/>
                                      </p:stCondLst>
                                      <p:childTnLst>
                                        <p:animRot by="21600000">
                                          <p:cBhvr>
                                            <p:cTn id="47" dur="3500" fill="hold"/>
                                            <p:tgtEl>
                                              <p:spTgt spid="41"/>
                                            </p:tgtEl>
                                            <p:attrNameLst>
                                              <p:attrName>r</p:attrName>
                                            </p:attrNameLst>
                                          </p:cBhvr>
                                        </p:animRot>
                                      </p:childTnLst>
                                    </p:cTn>
                                  </p:par>
                                  <p:par>
                                    <p:cTn id="48" presetID="8" presetClass="emph" presetSubtype="0" repeatCount="2000" fill="hold" grpId="1" nodeType="withEffect">
                                      <p:stCondLst>
                                        <p:cond delay="0"/>
                                      </p:stCondLst>
                                      <p:childTnLst>
                                        <p:animRot by="-21600000">
                                          <p:cBhvr>
                                            <p:cTn id="49" dur="3500" fill="hold"/>
                                            <p:tgtEl>
                                              <p:spTgt spid="44"/>
                                            </p:tgtEl>
                                            <p:attrNameLst>
                                              <p:attrName>r</p:attrName>
                                            </p:attrNameLst>
                                          </p:cBhvr>
                                        </p:animRot>
                                      </p:childTnLst>
                                    </p:cTn>
                                  </p:par>
                                  <p:par>
                                    <p:cTn id="50" presetID="8" presetClass="emph" presetSubtype="0" repeatCount="2000" fill="hold" grpId="1" nodeType="withEffect">
                                      <p:stCondLst>
                                        <p:cond delay="0"/>
                                      </p:stCondLst>
                                      <p:childTnLst>
                                        <p:animRot by="21600000">
                                          <p:cBhvr>
                                            <p:cTn id="51" dur="3500" fill="hold"/>
                                            <p:tgtEl>
                                              <p:spTgt spid="45"/>
                                            </p:tgtEl>
                                            <p:attrNameLst>
                                              <p:attrName>r</p:attrName>
                                            </p:attrNameLst>
                                          </p:cBhvr>
                                        </p:animRot>
                                      </p:childTnLst>
                                    </p:cTn>
                                  </p:par>
                                  <p:par>
                                    <p:cTn id="52" presetID="8" presetClass="emph" presetSubtype="0" repeatCount="2000" fill="hold" grpId="1" nodeType="withEffect">
                                      <p:stCondLst>
                                        <p:cond delay="0"/>
                                      </p:stCondLst>
                                      <p:childTnLst>
                                        <p:animRot by="21600000">
                                          <p:cBhvr>
                                            <p:cTn id="53" dur="3500" fill="hold"/>
                                            <p:tgtEl>
                                              <p:spTgt spid="43"/>
                                            </p:tgtEl>
                                            <p:attrNameLst>
                                              <p:attrName>r</p:attrName>
                                            </p:attrNameLst>
                                          </p:cBhvr>
                                        </p:animRot>
                                      </p:childTnLst>
                                    </p:cTn>
                                  </p:par>
                                  <p:par>
                                    <p:cTn id="54" presetID="6" presetClass="emph" presetSubtype="0" repeatCount="2000" autoRev="1" fill="hold" grpId="1" nodeType="withEffect">
                                      <p:stCondLst>
                                        <p:cond delay="0"/>
                                      </p:stCondLst>
                                      <p:childTnLst>
                                        <p:animScale>
                                          <p:cBhvr>
                                            <p:cTn id="55" dur="2000" fill="hold"/>
                                            <p:tgtEl>
                                              <p:spTgt spid="42"/>
                                            </p:tgtEl>
                                          </p:cBhvr>
                                          <p:by x="150000" y="150000"/>
                                        </p:animScale>
                                      </p:childTnLst>
                                    </p:cTn>
                                  </p:par>
                                </p:childTnLst>
                              </p:cTn>
                            </p:par>
                            <p:par>
                              <p:cTn id="56" fill="hold">
                                <p:stCondLst>
                                  <p:cond delay="10000"/>
                                </p:stCondLst>
                                <p:childTnLst>
                                  <p:par>
                                    <p:cTn id="57" presetID="22" presetClass="entr" presetSubtype="8"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chemeClr val="tx1"/>
                </a:solidFill>
                <a:latin typeface="Playfair Display" pitchFamily="2" charset="0"/>
              </a:rPr>
              <a:t>1. ĐỊNH HƯỚNG</a:t>
            </a:r>
            <a:endParaRPr lang="en-US">
              <a:solidFill>
                <a:schemeClr val="tx1"/>
              </a:solidFill>
            </a:endParaRPr>
          </a:p>
        </p:txBody>
      </p:sp>
      <p:sp>
        <p:nvSpPr>
          <p:cNvPr id="4" name="Rectangle 3"/>
          <p:cNvSpPr/>
          <p:nvPr/>
        </p:nvSpPr>
        <p:spPr>
          <a:xfrm>
            <a:off x="251520" y="699542"/>
            <a:ext cx="8640960" cy="3970318"/>
          </a:xfrm>
          <a:prstGeom prst="rect">
            <a:avLst/>
          </a:prstGeom>
        </p:spPr>
        <p:txBody>
          <a:bodyPr wrap="square">
            <a:spAutoFit/>
          </a:bodyPr>
          <a:lstStyle/>
          <a:p>
            <a:pPr algn="just"/>
            <a:r>
              <a:rPr lang="en-US" smtClean="0">
                <a:latin typeface="Playfair Display" pitchFamily="2" charset="0"/>
              </a:rPr>
              <a:t>a) - </a:t>
            </a:r>
            <a:r>
              <a:rPr lang="en-US">
                <a:latin typeface="Playfair Display" pitchFamily="2" charset="0"/>
              </a:rPr>
              <a:t>Kể lại một trải nghiệm đáng nhớ của em về người thân trong gia đình (ông, bà, cha, mẹ,…) là kể về một sự việc, một hành động,…của người ấy mà em đã chứng kiến và có ấn tượng sâu sắc.</a:t>
            </a:r>
          </a:p>
          <a:p>
            <a:pPr marL="285750" indent="-285750" algn="just">
              <a:buFontTx/>
              <a:buChar char="-"/>
            </a:pPr>
            <a:r>
              <a:rPr lang="en-US" smtClean="0">
                <a:latin typeface="Playfair Display" pitchFamily="2" charset="0"/>
              </a:rPr>
              <a:t>Người </a:t>
            </a:r>
            <a:r>
              <a:rPr lang="en-US">
                <a:latin typeface="Playfair Display" pitchFamily="2" charset="0"/>
              </a:rPr>
              <a:t>kể sử dụng ngôi thứ nhất, xưng “</a:t>
            </a:r>
            <a:r>
              <a:rPr lang="en-US">
                <a:latin typeface="Playfair Display" pitchFamily="2" charset="0"/>
              </a:rPr>
              <a:t>tôi</a:t>
            </a:r>
            <a:r>
              <a:rPr lang="en-US" smtClean="0">
                <a:latin typeface="Playfair Display" pitchFamily="2" charset="0"/>
              </a:rPr>
              <a:t>”.</a:t>
            </a:r>
          </a:p>
          <a:p>
            <a:r>
              <a:rPr lang="en-US">
                <a:latin typeface="Playfair Display" pitchFamily="2" charset="0"/>
              </a:rPr>
              <a:t>b) Để kể lại một trải nghiệm đáng nhớ về người thân, cần:</a:t>
            </a:r>
          </a:p>
          <a:p>
            <a:pPr algn="just"/>
            <a:r>
              <a:rPr lang="en-US">
                <a:latin typeface="Playfair Display" pitchFamily="2" charset="0"/>
              </a:rPr>
              <a:t>- </a:t>
            </a:r>
            <a:r>
              <a:rPr lang="en-US" smtClean="0">
                <a:latin typeface="Playfair Display" pitchFamily="2" charset="0"/>
              </a:rPr>
              <a:t>Xác định </a:t>
            </a:r>
            <a:r>
              <a:rPr lang="en-US">
                <a:latin typeface="Playfair Display" pitchFamily="2" charset="0"/>
              </a:rPr>
              <a:t>một sự việc, hành động, tình huống,… của người thân trong gia đình mà em đã chứng kiến và có ấn tượng sâu sắc;</a:t>
            </a:r>
          </a:p>
          <a:p>
            <a:pPr algn="just"/>
            <a:r>
              <a:rPr lang="en-US">
                <a:latin typeface="Playfair Display" pitchFamily="2" charset="0"/>
              </a:rPr>
              <a:t>- Xác định đối tượng người nghe và thời gian em sẽ kể để có cách trình bày phù hợp;</a:t>
            </a:r>
          </a:p>
          <a:p>
            <a:pPr algn="just"/>
            <a:r>
              <a:rPr lang="en-US">
                <a:latin typeface="Playfair Display" pitchFamily="2" charset="0"/>
              </a:rPr>
              <a:t>- Tìm ý và lập dàn ý cho bài nói;</a:t>
            </a:r>
          </a:p>
          <a:p>
            <a:pPr algn="just"/>
            <a:r>
              <a:rPr lang="en-US">
                <a:latin typeface="Playfair Display" pitchFamily="2" charset="0"/>
              </a:rPr>
              <a:t>- Chuẩn bị các tư liệu, tranh ảnh liên quan đến trải nghiệm sẽ kể (nếu có);</a:t>
            </a:r>
          </a:p>
          <a:p>
            <a:pPr algn="just"/>
            <a:r>
              <a:rPr lang="en-US">
                <a:latin typeface="Playfair Display" pitchFamily="2" charset="0"/>
              </a:rPr>
              <a:t>- Nêu lên cảm xúc, suy nghĩ hoặc bài học em rút ra từ trải nghiệm đáng nhớ đó;</a:t>
            </a:r>
          </a:p>
          <a:p>
            <a:pPr algn="just"/>
            <a:r>
              <a:rPr lang="en-US">
                <a:latin typeface="Playfair Display" pitchFamily="2" charset="0"/>
              </a:rPr>
              <a:t>- Sử dụng nét mặt, ánh mắt, hành động,… phù hợp với câu chuyện để tác động đến người </a:t>
            </a:r>
            <a:r>
              <a:rPr lang="en-US">
                <a:latin typeface="Playfair Display" pitchFamily="2" charset="0"/>
              </a:rPr>
              <a:t>nghe</a:t>
            </a:r>
            <a:r>
              <a:rPr lang="en-US" smtClean="0">
                <a:latin typeface="Playfair Display" pitchFamily="2" charset="0"/>
              </a:rPr>
              <a:t>.</a:t>
            </a:r>
            <a:endParaRPr lang="en-US">
              <a:latin typeface="Playfair Display" pitchFamily="2" charset="0"/>
            </a:endParaRPr>
          </a:p>
        </p:txBody>
      </p:sp>
    </p:spTree>
    <p:extLst>
      <p:ext uri="{BB962C8B-B14F-4D97-AF65-F5344CB8AC3E}">
        <p14:creationId xmlns:p14="http://schemas.microsoft.com/office/powerpoint/2010/main" val="159699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C:\Users\Administrator\Desktop\4499633_211107066366_2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03" y="1295953"/>
            <a:ext cx="3053718" cy="3062356"/>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33"/>
          <p:cNvSpPr txBox="1"/>
          <p:nvPr/>
        </p:nvSpPr>
        <p:spPr>
          <a:xfrm rot="20124156">
            <a:off x="645168" y="1735491"/>
            <a:ext cx="1486304" cy="400110"/>
          </a:xfrm>
          <a:prstGeom prst="rect">
            <a:avLst/>
          </a:prstGeom>
          <a:noFill/>
        </p:spPr>
        <p:txBody>
          <a:bodyPr wrap="none" rtlCol="0">
            <a:spAutoFit/>
          </a:bodyPr>
          <a:lstStyle/>
          <a:p>
            <a:pPr algn="l"/>
            <a:r>
              <a:rPr lang="en-US" altLang="zh-CN" sz="2000" b="1" spc="-150" smtClean="0">
                <a:ln w="9525">
                  <a:noFill/>
                </a:ln>
                <a:effectLst>
                  <a:outerShdw blurRad="50800" dist="38100" dir="5400000" algn="t" rotWithShape="0">
                    <a:schemeClr val="bg1">
                      <a:alpha val="69000"/>
                    </a:schemeClr>
                  </a:outerShdw>
                </a:effectLst>
                <a:latin typeface="Playfair Display" pitchFamily="2" charset="0"/>
                <a:ea typeface="方正卡通简体" pitchFamily="65" charset="-122"/>
              </a:rPr>
              <a:t>2. Thực hành</a:t>
            </a:r>
            <a:endParaRPr lang="zh-CN" altLang="en-US" sz="2000" b="1" spc="-150" dirty="0">
              <a:ln w="9525">
                <a:noFill/>
              </a:ln>
              <a:effectLst>
                <a:outerShdw blurRad="50800" dist="38100" dir="5400000" algn="t" rotWithShape="0">
                  <a:schemeClr val="bg1">
                    <a:alpha val="69000"/>
                  </a:schemeClr>
                </a:outerShdw>
              </a:effectLst>
              <a:latin typeface="Playfair Display" pitchFamily="2" charset="0"/>
              <a:ea typeface="方正卡通简体" pitchFamily="65" charset="-122"/>
            </a:endParaRPr>
          </a:p>
        </p:txBody>
      </p:sp>
      <p:sp>
        <p:nvSpPr>
          <p:cNvPr id="142" name="Freeform 5"/>
          <p:cNvSpPr>
            <a:spLocks/>
          </p:cNvSpPr>
          <p:nvPr/>
        </p:nvSpPr>
        <p:spPr bwMode="auto">
          <a:xfrm>
            <a:off x="3939453" y="620141"/>
            <a:ext cx="606982" cy="4183857"/>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prstTxWarp prst="textNoShape">
              <a:avLst/>
            </a:prstTxWarp>
          </a:bodyPr>
          <a:lstStyle/>
          <a:p>
            <a:endParaRPr lang="zh-CN" altLang="en-US">
              <a:latin typeface="Playfair Display" pitchFamily="2" charset="0"/>
            </a:endParaRPr>
          </a:p>
        </p:txBody>
      </p:sp>
      <p:grpSp>
        <p:nvGrpSpPr>
          <p:cNvPr id="143" name="组合 142"/>
          <p:cNvGrpSpPr/>
          <p:nvPr/>
        </p:nvGrpSpPr>
        <p:grpSpPr>
          <a:xfrm>
            <a:off x="4001585" y="1065659"/>
            <a:ext cx="3392198" cy="546928"/>
            <a:chOff x="4441088" y="761746"/>
            <a:chExt cx="4522932" cy="729238"/>
          </a:xfrm>
        </p:grpSpPr>
        <p:grpSp>
          <p:nvGrpSpPr>
            <p:cNvPr id="144" name="组合 143"/>
            <p:cNvGrpSpPr/>
            <p:nvPr/>
          </p:nvGrpSpPr>
          <p:grpSpPr>
            <a:xfrm>
              <a:off x="4441088" y="761746"/>
              <a:ext cx="727764" cy="729238"/>
              <a:chOff x="4339490" y="761746"/>
              <a:chExt cx="727764" cy="729238"/>
            </a:xfrm>
          </p:grpSpPr>
          <p:sp>
            <p:nvSpPr>
              <p:cNvPr id="147"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Playfair Display" pitchFamily="2" charset="0"/>
                  <a:ea typeface="宋体"/>
                </a:endParaRPr>
              </a:p>
            </p:txBody>
          </p:sp>
          <p:sp>
            <p:nvSpPr>
              <p:cNvPr id="148" name="TextBox 147"/>
              <p:cNvSpPr txBox="1"/>
              <p:nvPr/>
            </p:nvSpPr>
            <p:spPr>
              <a:xfrm>
                <a:off x="4474113" y="801513"/>
                <a:ext cx="489877" cy="615554"/>
              </a:xfrm>
              <a:prstGeom prst="rect">
                <a:avLst/>
              </a:prstGeom>
              <a:noFill/>
            </p:spPr>
            <p:txBody>
              <a:bodyPr wrap="none" rtlCol="0">
                <a:spAutoFit/>
              </a:bodyPr>
              <a:lstStyle/>
              <a:p>
                <a:pPr marL="0" lvl="1"/>
                <a:r>
                  <a:rPr lang="en-US" altLang="zh-CN" sz="2400" spc="225">
                    <a:solidFill>
                      <a:schemeClr val="bg1"/>
                    </a:solidFill>
                    <a:latin typeface="Playfair Display" pitchFamily="2" charset="0"/>
                    <a:ea typeface="微软雅黑" pitchFamily="34" charset="-122"/>
                  </a:rPr>
                  <a:t>a</a:t>
                </a:r>
                <a:endParaRPr lang="zh-CN" altLang="en-US" sz="2400" spc="225" dirty="0">
                  <a:solidFill>
                    <a:schemeClr val="bg1"/>
                  </a:solidFill>
                  <a:latin typeface="Playfair Display" pitchFamily="2" charset="0"/>
                  <a:ea typeface="微软雅黑" pitchFamily="34" charset="-122"/>
                </a:endParaRPr>
              </a:p>
            </p:txBody>
          </p:sp>
        </p:grpSp>
        <p:sp>
          <p:nvSpPr>
            <p:cNvPr id="146" name="矩形 39"/>
            <p:cNvSpPr>
              <a:spLocks noChangeArrowheads="1"/>
            </p:cNvSpPr>
            <p:nvPr/>
          </p:nvSpPr>
          <p:spPr bwMode="auto">
            <a:xfrm>
              <a:off x="5201642" y="849654"/>
              <a:ext cx="3762378" cy="50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750"/>
                </a:spcBef>
              </a:pPr>
              <a:r>
                <a:rPr lang="en-US" altLang="zh-CN" sz="1400" smtClean="0">
                  <a:solidFill>
                    <a:schemeClr val="accent1"/>
                  </a:solidFill>
                  <a:latin typeface="Playfair Display" pitchFamily="2" charset="0"/>
                  <a:ea typeface="微软雅黑" pitchFamily="34" charset="-122"/>
                  <a:cs typeface="宋体" charset="-122"/>
                </a:rPr>
                <a:t>Chuẩn bị</a:t>
              </a:r>
              <a:endParaRPr lang="zh-CN" altLang="en-US" sz="1400" dirty="0">
                <a:solidFill>
                  <a:schemeClr val="accent1"/>
                </a:solidFill>
                <a:latin typeface="Playfair Display" pitchFamily="2" charset="0"/>
                <a:ea typeface="微软雅黑" pitchFamily="34" charset="-122"/>
                <a:cs typeface="宋体" charset="-122"/>
              </a:endParaRPr>
            </a:p>
          </p:txBody>
        </p:sp>
      </p:grpSp>
      <p:grpSp>
        <p:nvGrpSpPr>
          <p:cNvPr id="149" name="组合 148"/>
          <p:cNvGrpSpPr/>
          <p:nvPr/>
        </p:nvGrpSpPr>
        <p:grpSpPr>
          <a:xfrm>
            <a:off x="4217609" y="1713731"/>
            <a:ext cx="3392198" cy="546928"/>
            <a:chOff x="4441088" y="761746"/>
            <a:chExt cx="4522932" cy="729238"/>
          </a:xfrm>
        </p:grpSpPr>
        <p:grpSp>
          <p:nvGrpSpPr>
            <p:cNvPr id="150" name="组合 149"/>
            <p:cNvGrpSpPr/>
            <p:nvPr/>
          </p:nvGrpSpPr>
          <p:grpSpPr>
            <a:xfrm>
              <a:off x="4441088" y="761746"/>
              <a:ext cx="727764" cy="729238"/>
              <a:chOff x="4339490" y="761746"/>
              <a:chExt cx="727764" cy="729238"/>
            </a:xfrm>
          </p:grpSpPr>
          <p:sp>
            <p:nvSpPr>
              <p:cNvPr id="153"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Playfair Display" pitchFamily="2" charset="0"/>
                  <a:ea typeface="宋体"/>
                </a:endParaRPr>
              </a:p>
            </p:txBody>
          </p:sp>
          <p:sp>
            <p:nvSpPr>
              <p:cNvPr id="154" name="TextBox 153"/>
              <p:cNvSpPr txBox="1"/>
              <p:nvPr/>
            </p:nvSpPr>
            <p:spPr>
              <a:xfrm>
                <a:off x="4474113" y="801513"/>
                <a:ext cx="515525" cy="615554"/>
              </a:xfrm>
              <a:prstGeom prst="rect">
                <a:avLst/>
              </a:prstGeom>
              <a:noFill/>
            </p:spPr>
            <p:txBody>
              <a:bodyPr wrap="none" rtlCol="0">
                <a:spAutoFit/>
              </a:bodyPr>
              <a:lstStyle/>
              <a:p>
                <a:pPr marL="0" lvl="1"/>
                <a:r>
                  <a:rPr lang="en-US" altLang="zh-CN" sz="2400" spc="225" dirty="0">
                    <a:solidFill>
                      <a:schemeClr val="bg1"/>
                    </a:solidFill>
                    <a:latin typeface="Playfair Display" pitchFamily="2" charset="0"/>
                    <a:ea typeface="微软雅黑" pitchFamily="34" charset="-122"/>
                  </a:rPr>
                  <a:t>b</a:t>
                </a:r>
                <a:endParaRPr lang="zh-CN" altLang="en-US" sz="2400" spc="225" dirty="0">
                  <a:solidFill>
                    <a:schemeClr val="bg1"/>
                  </a:solidFill>
                  <a:latin typeface="Playfair Display" pitchFamily="2" charset="0"/>
                  <a:ea typeface="微软雅黑" pitchFamily="34" charset="-122"/>
                </a:endParaRPr>
              </a:p>
            </p:txBody>
          </p:sp>
        </p:grpSp>
        <p:sp>
          <p:nvSpPr>
            <p:cNvPr id="152" name="矩形 39"/>
            <p:cNvSpPr>
              <a:spLocks noChangeArrowheads="1"/>
            </p:cNvSpPr>
            <p:nvPr/>
          </p:nvSpPr>
          <p:spPr bwMode="auto">
            <a:xfrm>
              <a:off x="5201642" y="871721"/>
              <a:ext cx="37623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750"/>
                </a:spcBef>
              </a:pPr>
              <a:r>
                <a:rPr lang="en-US" altLang="zh-CN" sz="1400" smtClean="0">
                  <a:solidFill>
                    <a:schemeClr val="accent2"/>
                  </a:solidFill>
                  <a:latin typeface="Playfair Display" pitchFamily="2" charset="0"/>
                  <a:ea typeface="微软雅黑" pitchFamily="34" charset="-122"/>
                  <a:cs typeface="宋体" charset="-122"/>
                </a:rPr>
                <a:t>Tìm ý và lập dàn ý</a:t>
              </a:r>
              <a:endParaRPr lang="zh-CN" altLang="en-US" sz="1400" dirty="0">
                <a:solidFill>
                  <a:schemeClr val="accent2"/>
                </a:solidFill>
                <a:latin typeface="Playfair Display" pitchFamily="2" charset="0"/>
                <a:ea typeface="微软雅黑" pitchFamily="34" charset="-122"/>
                <a:cs typeface="宋体" charset="-122"/>
              </a:endParaRPr>
            </a:p>
          </p:txBody>
        </p:sp>
      </p:grpSp>
      <p:grpSp>
        <p:nvGrpSpPr>
          <p:cNvPr id="155" name="组合 154"/>
          <p:cNvGrpSpPr/>
          <p:nvPr/>
        </p:nvGrpSpPr>
        <p:grpSpPr>
          <a:xfrm>
            <a:off x="4289617" y="2517348"/>
            <a:ext cx="3392198" cy="546928"/>
            <a:chOff x="4441088" y="761746"/>
            <a:chExt cx="4522932" cy="729238"/>
          </a:xfrm>
        </p:grpSpPr>
        <p:grpSp>
          <p:nvGrpSpPr>
            <p:cNvPr id="156" name="组合 155"/>
            <p:cNvGrpSpPr/>
            <p:nvPr/>
          </p:nvGrpSpPr>
          <p:grpSpPr>
            <a:xfrm>
              <a:off x="4441088" y="761746"/>
              <a:ext cx="727764" cy="729238"/>
              <a:chOff x="4339490" y="761746"/>
              <a:chExt cx="727764" cy="729238"/>
            </a:xfrm>
          </p:grpSpPr>
          <p:sp>
            <p:nvSpPr>
              <p:cNvPr id="159"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Playfair Display" pitchFamily="2" charset="0"/>
                  <a:ea typeface="宋体"/>
                </a:endParaRPr>
              </a:p>
            </p:txBody>
          </p:sp>
          <p:sp>
            <p:nvSpPr>
              <p:cNvPr id="160" name="TextBox 159"/>
              <p:cNvSpPr txBox="1"/>
              <p:nvPr/>
            </p:nvSpPr>
            <p:spPr>
              <a:xfrm>
                <a:off x="4474113" y="801513"/>
                <a:ext cx="483467" cy="615554"/>
              </a:xfrm>
              <a:prstGeom prst="rect">
                <a:avLst/>
              </a:prstGeom>
              <a:noFill/>
            </p:spPr>
            <p:txBody>
              <a:bodyPr wrap="none" rtlCol="0">
                <a:spAutoFit/>
              </a:bodyPr>
              <a:lstStyle/>
              <a:p>
                <a:pPr marL="0" lvl="1"/>
                <a:r>
                  <a:rPr lang="en-US" altLang="zh-CN" sz="2400" spc="225" dirty="0">
                    <a:solidFill>
                      <a:schemeClr val="bg1"/>
                    </a:solidFill>
                    <a:latin typeface="Playfair Display" pitchFamily="2" charset="0"/>
                    <a:ea typeface="微软雅黑" pitchFamily="34" charset="-122"/>
                  </a:rPr>
                  <a:t>c</a:t>
                </a:r>
                <a:endParaRPr lang="zh-CN" altLang="en-US" sz="2400" spc="225" dirty="0">
                  <a:solidFill>
                    <a:schemeClr val="bg1"/>
                  </a:solidFill>
                  <a:latin typeface="Playfair Display" pitchFamily="2" charset="0"/>
                  <a:ea typeface="微软雅黑" pitchFamily="34" charset="-122"/>
                </a:endParaRPr>
              </a:p>
            </p:txBody>
          </p:sp>
        </p:grpSp>
        <p:sp>
          <p:nvSpPr>
            <p:cNvPr id="158" name="矩形 39"/>
            <p:cNvSpPr>
              <a:spLocks noChangeArrowheads="1"/>
            </p:cNvSpPr>
            <p:nvPr/>
          </p:nvSpPr>
          <p:spPr bwMode="auto">
            <a:xfrm>
              <a:off x="5201642" y="834282"/>
              <a:ext cx="37623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750"/>
                </a:spcBef>
              </a:pPr>
              <a:r>
                <a:rPr lang="en-US" altLang="zh-CN" sz="1400" smtClean="0">
                  <a:solidFill>
                    <a:schemeClr val="accent3"/>
                  </a:solidFill>
                  <a:latin typeface="Playfair Display" pitchFamily="2" charset="0"/>
                  <a:ea typeface="微软雅黑" pitchFamily="34" charset="-122"/>
                  <a:cs typeface="宋体" charset="-122"/>
                </a:rPr>
                <a:t>Nói và nghe</a:t>
              </a:r>
              <a:endParaRPr lang="zh-CN" altLang="en-US" sz="1400" dirty="0">
                <a:solidFill>
                  <a:schemeClr val="accent3"/>
                </a:solidFill>
                <a:latin typeface="Playfair Display" pitchFamily="2" charset="0"/>
                <a:ea typeface="微软雅黑" pitchFamily="34" charset="-122"/>
                <a:cs typeface="宋体" charset="-122"/>
              </a:endParaRPr>
            </a:p>
          </p:txBody>
        </p:sp>
      </p:grpSp>
      <p:grpSp>
        <p:nvGrpSpPr>
          <p:cNvPr id="161" name="组合 160"/>
          <p:cNvGrpSpPr/>
          <p:nvPr/>
        </p:nvGrpSpPr>
        <p:grpSpPr>
          <a:xfrm>
            <a:off x="4217609" y="3316957"/>
            <a:ext cx="3392198" cy="546928"/>
            <a:chOff x="4441088" y="761746"/>
            <a:chExt cx="4522932" cy="729238"/>
          </a:xfrm>
        </p:grpSpPr>
        <p:grpSp>
          <p:nvGrpSpPr>
            <p:cNvPr id="162" name="组合 161"/>
            <p:cNvGrpSpPr/>
            <p:nvPr/>
          </p:nvGrpSpPr>
          <p:grpSpPr>
            <a:xfrm>
              <a:off x="4441088" y="761746"/>
              <a:ext cx="727764" cy="729238"/>
              <a:chOff x="4339490" y="761746"/>
              <a:chExt cx="727764" cy="729238"/>
            </a:xfrm>
          </p:grpSpPr>
          <p:sp>
            <p:nvSpPr>
              <p:cNvPr id="165"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Playfair Display" pitchFamily="2" charset="0"/>
                  <a:ea typeface="宋体"/>
                </a:endParaRPr>
              </a:p>
            </p:txBody>
          </p:sp>
          <p:sp>
            <p:nvSpPr>
              <p:cNvPr id="166" name="TextBox 165"/>
              <p:cNvSpPr txBox="1"/>
              <p:nvPr/>
            </p:nvSpPr>
            <p:spPr>
              <a:xfrm>
                <a:off x="4474113" y="801513"/>
                <a:ext cx="524075" cy="615554"/>
              </a:xfrm>
              <a:prstGeom prst="rect">
                <a:avLst/>
              </a:prstGeom>
              <a:noFill/>
            </p:spPr>
            <p:txBody>
              <a:bodyPr wrap="none" rtlCol="0">
                <a:spAutoFit/>
              </a:bodyPr>
              <a:lstStyle/>
              <a:p>
                <a:pPr marL="0" lvl="1"/>
                <a:r>
                  <a:rPr lang="en-US" altLang="zh-CN" sz="2400" spc="225" dirty="0">
                    <a:solidFill>
                      <a:schemeClr val="bg1"/>
                    </a:solidFill>
                    <a:latin typeface="Playfair Display" pitchFamily="2" charset="0"/>
                    <a:ea typeface="微软雅黑" pitchFamily="34" charset="-122"/>
                  </a:rPr>
                  <a:t>d</a:t>
                </a:r>
                <a:endParaRPr lang="zh-CN" altLang="en-US" sz="2400" spc="225" dirty="0">
                  <a:solidFill>
                    <a:schemeClr val="bg1"/>
                  </a:solidFill>
                  <a:latin typeface="Playfair Display" pitchFamily="2" charset="0"/>
                  <a:ea typeface="微软雅黑" pitchFamily="34" charset="-122"/>
                </a:endParaRPr>
              </a:p>
            </p:txBody>
          </p:sp>
        </p:grpSp>
        <p:sp>
          <p:nvSpPr>
            <p:cNvPr id="164" name="矩形 39"/>
            <p:cNvSpPr>
              <a:spLocks noChangeArrowheads="1"/>
            </p:cNvSpPr>
            <p:nvPr/>
          </p:nvSpPr>
          <p:spPr bwMode="auto">
            <a:xfrm>
              <a:off x="5201642" y="846321"/>
              <a:ext cx="37623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750"/>
                </a:spcBef>
              </a:pPr>
              <a:r>
                <a:rPr lang="en-US" altLang="zh-CN" sz="1400" smtClean="0">
                  <a:solidFill>
                    <a:schemeClr val="accent4"/>
                  </a:solidFill>
                  <a:latin typeface="Playfair Display" pitchFamily="2" charset="0"/>
                  <a:ea typeface="微软雅黑" pitchFamily="34" charset="-122"/>
                  <a:cs typeface="宋体" charset="-122"/>
                </a:rPr>
                <a:t>Kiểm tra và chỉnh sửa</a:t>
              </a:r>
              <a:endParaRPr lang="zh-CN" altLang="en-US" sz="1400" dirty="0">
                <a:solidFill>
                  <a:schemeClr val="accent4"/>
                </a:solidFill>
                <a:latin typeface="Playfair Display" pitchFamily="2" charset="0"/>
                <a:ea typeface="微软雅黑" pitchFamily="34" charset="-122"/>
                <a:cs typeface="宋体" charset="-122"/>
              </a:endParaRPr>
            </a:p>
          </p:txBody>
        </p:sp>
      </p:grpSp>
    </p:spTree>
    <p:extLst>
      <p:ext uri="{BB962C8B-B14F-4D97-AF65-F5344CB8AC3E}">
        <p14:creationId xmlns:p14="http://schemas.microsoft.com/office/powerpoint/2010/main" val="645779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Effect transition="in" filter="fade">
                                      <p:cBhvr>
                                        <p:cTn id="9" dur="1000"/>
                                        <p:tgtEl>
                                          <p:spTgt spid="49"/>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wipe(up)">
                                      <p:cBhvr>
                                        <p:cTn id="17" dur="500"/>
                                        <p:tgtEl>
                                          <p:spTgt spid="142"/>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500" fill="hold"/>
                                        <p:tgtEl>
                                          <p:spTgt spid="143"/>
                                        </p:tgtEl>
                                        <p:attrNameLst>
                                          <p:attrName>ppt_x</p:attrName>
                                        </p:attrNameLst>
                                      </p:cBhvr>
                                      <p:tavLst>
                                        <p:tav tm="0">
                                          <p:val>
                                            <p:strVal val="1+#ppt_w/2"/>
                                          </p:val>
                                        </p:tav>
                                        <p:tav tm="100000">
                                          <p:val>
                                            <p:strVal val="#ppt_x"/>
                                          </p:val>
                                        </p:tav>
                                      </p:tavLst>
                                    </p:anim>
                                    <p:anim calcmode="lin" valueType="num">
                                      <p:cBhvr additive="base">
                                        <p:cTn id="22" dur="50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500" fill="hold"/>
                                        <p:tgtEl>
                                          <p:spTgt spid="149"/>
                                        </p:tgtEl>
                                        <p:attrNameLst>
                                          <p:attrName>ppt_x</p:attrName>
                                        </p:attrNameLst>
                                      </p:cBhvr>
                                      <p:tavLst>
                                        <p:tav tm="0">
                                          <p:val>
                                            <p:strVal val="1+#ppt_w/2"/>
                                          </p:val>
                                        </p:tav>
                                        <p:tav tm="100000">
                                          <p:val>
                                            <p:strVal val="#ppt_x"/>
                                          </p:val>
                                        </p:tav>
                                      </p:tavLst>
                                    </p:anim>
                                    <p:anim calcmode="lin" valueType="num">
                                      <p:cBhvr additive="base">
                                        <p:cTn id="27" dur="500" fill="hold"/>
                                        <p:tgtEl>
                                          <p:spTgt spid="14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2" fill="hold" nodeType="afterEffect">
                                  <p:stCondLst>
                                    <p:cond delay="0"/>
                                  </p:stCondLst>
                                  <p:childTnLst>
                                    <p:set>
                                      <p:cBhvr>
                                        <p:cTn id="30" dur="1" fill="hold">
                                          <p:stCondLst>
                                            <p:cond delay="0"/>
                                          </p:stCondLst>
                                        </p:cTn>
                                        <p:tgtEl>
                                          <p:spTgt spid="155"/>
                                        </p:tgtEl>
                                        <p:attrNameLst>
                                          <p:attrName>style.visibility</p:attrName>
                                        </p:attrNameLst>
                                      </p:cBhvr>
                                      <p:to>
                                        <p:strVal val="visible"/>
                                      </p:to>
                                    </p:set>
                                    <p:anim calcmode="lin" valueType="num">
                                      <p:cBhvr additive="base">
                                        <p:cTn id="31" dur="500" fill="hold"/>
                                        <p:tgtEl>
                                          <p:spTgt spid="155"/>
                                        </p:tgtEl>
                                        <p:attrNameLst>
                                          <p:attrName>ppt_x</p:attrName>
                                        </p:attrNameLst>
                                      </p:cBhvr>
                                      <p:tavLst>
                                        <p:tav tm="0">
                                          <p:val>
                                            <p:strVal val="1+#ppt_w/2"/>
                                          </p:val>
                                        </p:tav>
                                        <p:tav tm="100000">
                                          <p:val>
                                            <p:strVal val="#ppt_x"/>
                                          </p:val>
                                        </p:tav>
                                      </p:tavLst>
                                    </p:anim>
                                    <p:anim calcmode="lin" valueType="num">
                                      <p:cBhvr additive="base">
                                        <p:cTn id="32" dur="500" fill="hold"/>
                                        <p:tgtEl>
                                          <p:spTgt spid="155"/>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1"/>
                                        </p:tgtEl>
                                        <p:attrNameLst>
                                          <p:attrName>style.visibility</p:attrName>
                                        </p:attrNameLst>
                                      </p:cBhvr>
                                      <p:to>
                                        <p:strVal val="visible"/>
                                      </p:to>
                                    </p:set>
                                    <p:anim calcmode="lin" valueType="num">
                                      <p:cBhvr additive="base">
                                        <p:cTn id="36" dur="500" fill="hold"/>
                                        <p:tgtEl>
                                          <p:spTgt spid="161"/>
                                        </p:tgtEl>
                                        <p:attrNameLst>
                                          <p:attrName>ppt_x</p:attrName>
                                        </p:attrNameLst>
                                      </p:cBhvr>
                                      <p:tavLst>
                                        <p:tav tm="0">
                                          <p:val>
                                            <p:strVal val="1+#ppt_w/2"/>
                                          </p:val>
                                        </p:tav>
                                        <p:tav tm="100000">
                                          <p:val>
                                            <p:strVal val="#ppt_x"/>
                                          </p:val>
                                        </p:tav>
                                      </p:tavLst>
                                    </p:anim>
                                    <p:anim calcmode="lin" valueType="num">
                                      <p:cBhvr additive="base">
                                        <p:cTn id="37" dur="500" fill="hold"/>
                                        <p:tgtEl>
                                          <p:spTgt spid="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latin typeface="Playfair Display" pitchFamily="2" charset="0"/>
                <a:ea typeface="Calibri" panose="020F0502020204030204" pitchFamily="34" charset="0"/>
                <a:cs typeface="Times New Roman" panose="02020603050405020304" pitchFamily="18" charset="0"/>
              </a:rPr>
              <a:t>2. THỰC HÀNH</a:t>
            </a:r>
            <a:endParaRPr lang="en-US"/>
          </a:p>
        </p:txBody>
      </p:sp>
      <p:sp>
        <p:nvSpPr>
          <p:cNvPr id="3" name="Rectangle 2"/>
          <p:cNvSpPr/>
          <p:nvPr/>
        </p:nvSpPr>
        <p:spPr>
          <a:xfrm>
            <a:off x="251520" y="587053"/>
            <a:ext cx="8640960" cy="1671291"/>
          </a:xfrm>
          <a:prstGeom prst="rect">
            <a:avLst/>
          </a:prstGeom>
        </p:spPr>
        <p:txBody>
          <a:bodyPr wrap="square">
            <a:spAutoFit/>
          </a:bodyPr>
          <a:lstStyle/>
          <a:p>
            <a:pPr algn="just">
              <a:lnSpc>
                <a:spcPct val="114000"/>
              </a:lnSpc>
            </a:pPr>
            <a:r>
              <a:rPr lang="en-US" smtClean="0">
                <a:latin typeface="Playfair Display" pitchFamily="2" charset="0"/>
                <a:ea typeface="Calibri" panose="020F0502020204030204" pitchFamily="34" charset="0"/>
                <a:cs typeface="Times New Roman" panose="02020603050405020304" pitchFamily="18" charset="0"/>
              </a:rPr>
              <a:t>Đề </a:t>
            </a:r>
            <a:r>
              <a:rPr lang="en-US">
                <a:latin typeface="Playfair Display" pitchFamily="2" charset="0"/>
                <a:ea typeface="Calibri" panose="020F0502020204030204" pitchFamily="34" charset="0"/>
                <a:cs typeface="Times New Roman" panose="02020603050405020304" pitchFamily="18" charset="0"/>
              </a:rPr>
              <a:t>bài: Hãy kể lại cho các bạn nghe câu chuyện mà em đã trải nghiệm và có ấn tượng sâu sắc về một người thân trong gia </a:t>
            </a:r>
            <a:r>
              <a:rPr lang="en-US">
                <a:latin typeface="Playfair Display" pitchFamily="2" charset="0"/>
                <a:ea typeface="Calibri" panose="020F0502020204030204" pitchFamily="34" charset="0"/>
                <a:cs typeface="Times New Roman" panose="02020603050405020304" pitchFamily="18" charset="0"/>
              </a:rPr>
              <a:t>đình</a:t>
            </a:r>
            <a:r>
              <a:rPr lang="en-US" smtClean="0">
                <a:latin typeface="Playfair Display" pitchFamily="2" charset="0"/>
                <a:ea typeface="Calibri" panose="020F0502020204030204" pitchFamily="34" charset="0"/>
                <a:cs typeface="Times New Roman" panose="02020603050405020304" pitchFamily="18" charset="0"/>
              </a:rPr>
              <a:t>.</a:t>
            </a:r>
          </a:p>
          <a:p>
            <a:pPr>
              <a:lnSpc>
                <a:spcPct val="114000"/>
              </a:lnSpc>
            </a:pPr>
            <a:r>
              <a:rPr lang="en-US" b="1">
                <a:latin typeface="Playfair Display" pitchFamily="2" charset="0"/>
                <a:ea typeface="Calibri" panose="020F0502020204030204" pitchFamily="34" charset="0"/>
                <a:cs typeface="Times New Roman" panose="02020603050405020304" pitchFamily="18" charset="0"/>
              </a:rPr>
              <a:t>a) </a:t>
            </a:r>
            <a:r>
              <a:rPr lang="en-US" b="1">
                <a:latin typeface="Playfair Display" pitchFamily="2" charset="0"/>
                <a:ea typeface="Calibri" panose="020F0502020204030204" pitchFamily="34" charset="0"/>
                <a:cs typeface="Times New Roman" panose="02020603050405020304" pitchFamily="18" charset="0"/>
              </a:rPr>
              <a:t>Chuẩn </a:t>
            </a:r>
            <a:r>
              <a:rPr lang="en-US" b="1" smtClean="0">
                <a:latin typeface="Playfair Display" pitchFamily="2" charset="0"/>
                <a:ea typeface="Calibri" panose="020F0502020204030204" pitchFamily="34" charset="0"/>
                <a:cs typeface="Times New Roman" panose="02020603050405020304" pitchFamily="18" charset="0"/>
              </a:rPr>
              <a:t>bị</a:t>
            </a:r>
            <a:endParaRPr lang="en-US" b="1">
              <a:latin typeface="Playfair Display" pitchFamily="2" charset="0"/>
              <a:ea typeface="Calibri" panose="020F0502020204030204" pitchFamily="34" charset="0"/>
              <a:cs typeface="Times New Roman" panose="02020603050405020304" pitchFamily="18" charset="0"/>
            </a:endParaRPr>
          </a:p>
          <a:p>
            <a:pPr>
              <a:lnSpc>
                <a:spcPct val="114000"/>
              </a:lnSpc>
            </a:pPr>
            <a:r>
              <a:rPr lang="en-US" b="1" smtClean="0">
                <a:latin typeface="Playfair Display" pitchFamily="2" charset="0"/>
              </a:rPr>
              <a:t>b</a:t>
            </a:r>
            <a:r>
              <a:rPr lang="en-US" b="1">
                <a:latin typeface="Playfair Display" pitchFamily="2" charset="0"/>
              </a:rPr>
              <a:t>) Tìm ý và lập </a:t>
            </a:r>
            <a:r>
              <a:rPr lang="en-US" b="1">
                <a:latin typeface="Playfair Display" pitchFamily="2" charset="0"/>
              </a:rPr>
              <a:t>dàn </a:t>
            </a:r>
            <a:r>
              <a:rPr lang="en-US" b="1" smtClean="0">
                <a:latin typeface="Playfair Display" pitchFamily="2" charset="0"/>
              </a:rPr>
              <a:t>ý</a:t>
            </a:r>
            <a:endParaRPr lang="en-US">
              <a:latin typeface="Playfair Display" pitchFamily="2" charset="0"/>
            </a:endParaRPr>
          </a:p>
          <a:p>
            <a:pPr>
              <a:lnSpc>
                <a:spcPct val="114000"/>
              </a:lnSpc>
            </a:pPr>
            <a:r>
              <a:rPr lang="en-US" b="1">
                <a:latin typeface="Playfair Display" pitchFamily="2" charset="0"/>
              </a:rPr>
              <a:t>* Tìm </a:t>
            </a:r>
            <a:r>
              <a:rPr lang="en-US" b="1">
                <a:latin typeface="Playfair Display" pitchFamily="2" charset="0"/>
              </a:rPr>
              <a:t>ý </a:t>
            </a:r>
            <a:r>
              <a:rPr lang="en-US" b="1" smtClean="0">
                <a:latin typeface="Playfair Display" pitchFamily="2" charset="0"/>
              </a:rPr>
              <a:t>:</a:t>
            </a:r>
            <a:endParaRPr lang="en-US">
              <a:latin typeface="Playfair Display" pitchFamily="2" charset="0"/>
            </a:endParaRPr>
          </a:p>
        </p:txBody>
      </p:sp>
    </p:spTree>
    <p:extLst>
      <p:ext uri="{BB962C8B-B14F-4D97-AF65-F5344CB8AC3E}">
        <p14:creationId xmlns:p14="http://schemas.microsoft.com/office/powerpoint/2010/main" val="197766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1520" y="627534"/>
            <a:ext cx="8640960" cy="4320480"/>
          </a:xfrm>
          <a:prstGeom prst="roundRect">
            <a:avLst/>
          </a:prstGeom>
          <a:noFill/>
          <a:ln w="22225"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35000"/>
              </a:lnSpc>
              <a:spcBef>
                <a:spcPts val="0"/>
              </a:spcBef>
              <a:spcAft>
                <a:spcPts val="0"/>
              </a:spcAft>
            </a:pPr>
            <a:endParaRPr lang="en-US" sz="1600" b="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35000"/>
              </a:lnSpc>
              <a:spcBef>
                <a:spcPts val="0"/>
              </a:spcBef>
              <a:spcAft>
                <a:spcPts val="0"/>
              </a:spcAft>
            </a:pPr>
            <a:endParaRPr lang="en-US" sz="1600" b="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vi-VN" sz="1600" b="1"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PHIẾU </a:t>
            </a:r>
            <a:r>
              <a:rPr lang="vi-VN" sz="16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TÌM Ý</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vi-VN"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 HS: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vi-VN"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ý cho bài văn </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 </a:t>
            </a: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 lại một trải nghiệm </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 nhớ </a:t>
            </a: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 bản thân</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vi-VN"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Để nhớ lại các chi tiết, hãy viết tự do theo trí nhớ của em bằng cách trả lời vào cột bên phải ở các câu hỏi ở cột trái</a:t>
            </a:r>
            <a:r>
              <a:rPr lang="vi-VN" sz="1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lnSpc>
                <a:spcPct val="135000"/>
              </a:lnSpc>
              <a:spcBef>
                <a:spcPts val="0"/>
              </a:spcBef>
              <a:spcAft>
                <a:spcPts val="0"/>
              </a:spcAft>
            </a:pPr>
            <a:endParaRPr 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35000"/>
              </a:lnSpc>
              <a:spcBef>
                <a:spcPts val="0"/>
              </a:spcBef>
              <a:spcAft>
                <a:spcPts val="0"/>
              </a:spcAft>
            </a:pPr>
            <a:endParaRPr lang="en-US" sz="16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35000"/>
              </a:lnSpc>
              <a:spcBef>
                <a:spcPts val="0"/>
              </a:spcBef>
              <a:spcAft>
                <a:spcPts val="0"/>
              </a:spcAft>
            </a:pPr>
            <a:endParaRPr 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35000"/>
              </a:lnSpc>
              <a:spcBef>
                <a:spcPts val="0"/>
              </a:spcBef>
              <a:spcAft>
                <a:spcPts val="0"/>
              </a:spcAft>
            </a:pPr>
            <a:endParaRPr lang="en-US" sz="16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35000"/>
              </a:lnSpc>
              <a:spcBef>
                <a:spcPts val="0"/>
              </a:spcBef>
              <a:spcAft>
                <a:spcPts val="0"/>
              </a:spcAft>
            </a:pPr>
            <a:endParaRPr 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35000"/>
              </a:lnSpc>
              <a:spcBef>
                <a:spcPts val="0"/>
              </a:spcBef>
              <a:spcAft>
                <a:spcPts val="0"/>
              </a:spcAft>
            </a:pPr>
            <a:endParaRPr lang="en-US" sz="16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35000"/>
              </a:lnSpc>
              <a:spcBef>
                <a:spcPts val="0"/>
              </a:spcBef>
              <a:spcAft>
                <a:spcPts val="0"/>
              </a:spcAft>
            </a:pPr>
            <a:endParaRPr 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35000"/>
              </a:lnSpc>
              <a:spcBef>
                <a:spcPts val="0"/>
              </a:spcBef>
              <a:spcAft>
                <a:spcPts val="0"/>
              </a:spcAft>
            </a:pPr>
            <a:endParaRPr lang="en-US" sz="16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35000"/>
              </a:lnSpc>
              <a:spcBef>
                <a:spcPts val="0"/>
              </a:spcBef>
              <a:spcAft>
                <a:spcPts val="0"/>
              </a:spcAft>
            </a:pPr>
            <a:endParaRPr 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35000"/>
              </a:lnSpc>
              <a:spcBef>
                <a:spcPts val="0"/>
              </a:spcBef>
              <a:spcAft>
                <a:spcPts val="0"/>
              </a:spcAft>
            </a:pPr>
            <a:endParaRPr lang="en-US" sz="16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endParaRPr lang="en-US" sz="16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35000"/>
              </a:lnSpc>
              <a:spcBef>
                <a:spcPts val="0"/>
              </a:spcBef>
              <a:spcAft>
                <a:spcPts val="0"/>
              </a:spcAft>
            </a:pPr>
            <a:endParaRPr lang="en-US" sz="16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35000"/>
              </a:lnSpc>
              <a:spcBef>
                <a:spcPts val="0"/>
              </a:spcBef>
              <a:spcAft>
                <a:spcPts val="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5000"/>
              </a:lnSpc>
              <a:spcBef>
                <a:spcPts val="0"/>
              </a:spcBef>
              <a:spcAft>
                <a:spcPts val="600"/>
              </a:spcAft>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5000"/>
              </a:lnSpc>
              <a:spcBef>
                <a:spcPts val="0"/>
              </a:spcBef>
              <a:spcAft>
                <a:spcPts val="600"/>
              </a:spcAft>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5000"/>
              </a:lnSpc>
              <a:spcBef>
                <a:spcPts val="0"/>
              </a:spcBef>
              <a:spcAft>
                <a:spcPts val="600"/>
              </a:spcAft>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5000"/>
              </a:lnSpc>
              <a:spcBef>
                <a:spcPts val="0"/>
              </a:spcBef>
              <a:spcAft>
                <a:spcPts val="600"/>
              </a:spcAft>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5000"/>
              </a:lnSpc>
              <a:spcBef>
                <a:spcPts val="0"/>
              </a:spcBef>
              <a:spcAft>
                <a:spcPts val="600"/>
              </a:spcAft>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5000"/>
              </a:lnSpc>
              <a:spcBef>
                <a:spcPts val="0"/>
              </a:spcBef>
              <a:spcAft>
                <a:spcPts val="600"/>
              </a:spcAft>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5000"/>
              </a:lnSpc>
              <a:spcBef>
                <a:spcPts val="0"/>
              </a:spcBef>
              <a:spcAft>
                <a:spcPts val="600"/>
              </a:spcAft>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5000"/>
              </a:lnSpc>
              <a:spcBef>
                <a:spcPts val="0"/>
              </a:spcBef>
              <a:spcAft>
                <a:spcPts val="600"/>
              </a:spcAft>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5000"/>
              </a:lnSpc>
              <a:spcBef>
                <a:spcPts val="0"/>
              </a:spcBef>
              <a:spcAft>
                <a:spcPts val="600"/>
              </a:spcAft>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35000"/>
              </a:lnSpc>
              <a:spcBef>
                <a:spcPts val="0"/>
              </a:spcBef>
              <a:spcAft>
                <a:spcPts val="600"/>
              </a:spcAft>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35000"/>
              </a:lnSpc>
              <a:spcBef>
                <a:spcPts val="0"/>
              </a:spcBef>
              <a:spcAft>
                <a:spcPts val="600"/>
              </a:spcAft>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35000"/>
              </a:lnSpc>
              <a:spcBef>
                <a:spcPts val="0"/>
              </a:spcBef>
              <a:spcAft>
                <a:spcPts val="600"/>
              </a:spcAft>
            </a:pPr>
            <a:r>
              <a:rPr lang="vi-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29180148"/>
              </p:ext>
            </p:extLst>
          </p:nvPr>
        </p:nvGraphicFramePr>
        <p:xfrm>
          <a:off x="395536" y="2404010"/>
          <a:ext cx="8352928" cy="2111956"/>
        </p:xfrm>
        <a:graphic>
          <a:graphicData uri="http://schemas.openxmlformats.org/drawingml/2006/table">
            <a:tbl>
              <a:tblPr firstRow="1" firstCol="1" bandRow="1">
                <a:tableStyleId>{5940675A-B579-460E-94D1-54222C63F5DA}</a:tableStyleId>
              </a:tblPr>
              <a:tblGrid>
                <a:gridCol w="4968552"/>
                <a:gridCol w="3384376"/>
              </a:tblGrid>
              <a:tr h="281687">
                <a:tc>
                  <a:txBody>
                    <a:bodyPr/>
                    <a:lstStyle/>
                    <a:p>
                      <a:pPr marL="0" marR="0" algn="l">
                        <a:lnSpc>
                          <a:spcPct val="100000"/>
                        </a:lnSpc>
                        <a:spcBef>
                          <a:spcPts val="0"/>
                        </a:spcBef>
                        <a:spcAft>
                          <a:spcPts val="0"/>
                        </a:spcAft>
                      </a:pPr>
                      <a:r>
                        <a:rPr lang="vi-VN" sz="1600">
                          <a:effectLst/>
                          <a:latin typeface="Times New Roman" panose="02020603050405020304" pitchFamily="18" charset="0"/>
                          <a:cs typeface="Times New Roman" panose="02020603050405020304" pitchFamily="18" charset="0"/>
                        </a:rPr>
                        <a:t>Đó là chuyện gì? Xảy ra khi nào?</a:t>
                      </a:r>
                      <a:r>
                        <a:rPr lang="en-US" sz="1600">
                          <a:effectLst/>
                          <a:latin typeface="Times New Roman" panose="02020603050405020304" pitchFamily="18" charset="0"/>
                          <a:cs typeface="Times New Roman" panose="02020603050405020304" pitchFamily="18" charset="0"/>
                        </a:rPr>
                        <a:t> Ở đâu?</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3" marR="62163" marT="0" marB="0"/>
                </a:tc>
                <a:tc>
                  <a:txBody>
                    <a:bodyPr/>
                    <a:lstStyle/>
                    <a:p>
                      <a:pPr marL="0" marR="0" algn="l">
                        <a:lnSpc>
                          <a:spcPct val="100000"/>
                        </a:lnSpc>
                        <a:spcBef>
                          <a:spcPts val="0"/>
                        </a:spcBef>
                        <a:spcAft>
                          <a:spcPts val="0"/>
                        </a:spcAft>
                      </a:pPr>
                      <a:r>
                        <a:rPr lang="vi-VN" sz="1600">
                          <a:effectLst/>
                          <a:latin typeface="Times New Roman" panose="02020603050405020304" pitchFamily="18" charset="0"/>
                          <a:cs typeface="Times New Roman" panose="02020603050405020304" pitchFamily="18" charset="0"/>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3" marR="62163" marT="0" marB="0"/>
                </a:tc>
              </a:tr>
              <a:tr h="323857">
                <a:tc>
                  <a:txBody>
                    <a:bodyPr/>
                    <a:lstStyle/>
                    <a:p>
                      <a:pPr marL="0" marR="0" algn="l">
                        <a:lnSpc>
                          <a:spcPct val="100000"/>
                        </a:lnSpc>
                        <a:spcBef>
                          <a:spcPts val="0"/>
                        </a:spcBef>
                        <a:spcAft>
                          <a:spcPts val="0"/>
                        </a:spcAft>
                      </a:pPr>
                      <a:r>
                        <a:rPr lang="vi-VN" sz="1600">
                          <a:effectLst/>
                          <a:latin typeface="Times New Roman" panose="02020603050405020304" pitchFamily="18" charset="0"/>
                          <a:cs typeface="Times New Roman" panose="02020603050405020304" pitchFamily="18" charset="0"/>
                        </a:rPr>
                        <a:t>Những ai có liên quan đến câu chuyện? Họ đã nói gì và làm gì?</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3" marR="62163" marT="0" marB="0"/>
                </a:tc>
                <a:tc>
                  <a:txBody>
                    <a:bodyPr/>
                    <a:lstStyle/>
                    <a:p>
                      <a:pPr marL="0" marR="0" algn="l">
                        <a:lnSpc>
                          <a:spcPct val="100000"/>
                        </a:lnSpc>
                        <a:spcBef>
                          <a:spcPts val="0"/>
                        </a:spcBef>
                        <a:spcAft>
                          <a:spcPts val="0"/>
                        </a:spcAft>
                      </a:pPr>
                      <a:r>
                        <a:rPr lang="vi-VN" sz="1600" smtClean="0">
                          <a:effectLst/>
                          <a:latin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cs typeface="Times New Roman" panose="02020603050405020304" pitchFamily="18" charset="0"/>
                      </a:endParaRPr>
                    </a:p>
                  </a:txBody>
                  <a:tcPr marL="62163" marR="62163" marT="0" marB="0"/>
                </a:tc>
              </a:tr>
              <a:tr h="239921">
                <a:tc>
                  <a:txBody>
                    <a:bodyPr/>
                    <a:lstStyle/>
                    <a:p>
                      <a:pPr marL="0" marR="0" algn="l">
                        <a:lnSpc>
                          <a:spcPct val="100000"/>
                        </a:lnSpc>
                        <a:spcBef>
                          <a:spcPts val="0"/>
                        </a:spcBef>
                        <a:spcAft>
                          <a:spcPts val="0"/>
                        </a:spcAft>
                      </a:pPr>
                      <a:r>
                        <a:rPr lang="vi-VN" sz="1600">
                          <a:effectLst/>
                          <a:latin typeface="Times New Roman" panose="02020603050405020304" pitchFamily="18" charset="0"/>
                          <a:cs typeface="Times New Roman" panose="02020603050405020304" pitchFamily="18" charset="0"/>
                        </a:rPr>
                        <a:t>Điều gì xảy ra? Theo thứ tự thế nào?</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3" marR="62163" marT="0" marB="0"/>
                </a:tc>
                <a:tc>
                  <a:txBody>
                    <a:bodyPr/>
                    <a:lstStyle/>
                    <a:p>
                      <a:pPr marL="0" marR="0" algn="l">
                        <a:lnSpc>
                          <a:spcPct val="100000"/>
                        </a:lnSpc>
                        <a:spcBef>
                          <a:spcPts val="0"/>
                        </a:spcBef>
                        <a:spcAft>
                          <a:spcPts val="0"/>
                        </a:spcAft>
                      </a:pPr>
                      <a:r>
                        <a:rPr lang="vi-VN" sz="1600">
                          <a:effectLst/>
                          <a:latin typeface="Times New Roman" panose="02020603050405020304" pitchFamily="18" charset="0"/>
                          <a:cs typeface="Times New Roman" panose="02020603050405020304" pitchFamily="18" charset="0"/>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3" marR="62163" marT="0" marB="0"/>
                </a:tc>
              </a:tr>
              <a:tr h="281687">
                <a:tc>
                  <a:txBody>
                    <a:bodyPr/>
                    <a:lstStyle/>
                    <a:p>
                      <a:pPr marL="0" marR="0" algn="l">
                        <a:lnSpc>
                          <a:spcPct val="100000"/>
                        </a:lnSpc>
                        <a:spcBef>
                          <a:spcPts val="0"/>
                        </a:spcBef>
                        <a:spcAft>
                          <a:spcPts val="0"/>
                        </a:spcAft>
                      </a:pPr>
                      <a:r>
                        <a:rPr lang="vi-VN" sz="1600">
                          <a:effectLst/>
                          <a:latin typeface="Times New Roman" panose="02020603050405020304" pitchFamily="18" charset="0"/>
                          <a:cs typeface="Times New Roman" panose="02020603050405020304" pitchFamily="18" charset="0"/>
                        </a:rPr>
                        <a:t>Vì sao lại xảy ra </a:t>
                      </a:r>
                      <a:r>
                        <a:rPr lang="en-US" sz="1600">
                          <a:effectLst/>
                          <a:latin typeface="Times New Roman" panose="02020603050405020304" pitchFamily="18" charset="0"/>
                          <a:cs typeface="Times New Roman" panose="02020603050405020304" pitchFamily="18" charset="0"/>
                        </a:rPr>
                        <a:t>sự việc </a:t>
                      </a:r>
                      <a:r>
                        <a:rPr lang="vi-VN" sz="1600">
                          <a:effectLst/>
                          <a:latin typeface="Times New Roman" panose="02020603050405020304" pitchFamily="18" charset="0"/>
                          <a:cs typeface="Times New Roman" panose="02020603050405020304" pitchFamily="18" charset="0"/>
                        </a:rPr>
                        <a:t>như vậy?</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3" marR="62163" marT="0" marB="0"/>
                </a:tc>
                <a:tc>
                  <a:txBody>
                    <a:bodyPr/>
                    <a:lstStyle/>
                    <a:p>
                      <a:pPr marL="0" marR="0" algn="l">
                        <a:lnSpc>
                          <a:spcPct val="100000"/>
                        </a:lnSpc>
                        <a:spcBef>
                          <a:spcPts val="0"/>
                        </a:spcBef>
                        <a:spcAft>
                          <a:spcPts val="0"/>
                        </a:spcAft>
                      </a:pPr>
                      <a:r>
                        <a:rPr lang="vi-VN" sz="1600">
                          <a:effectLst/>
                          <a:latin typeface="Times New Roman" panose="02020603050405020304" pitchFamily="18" charset="0"/>
                          <a:cs typeface="Times New Roman" panose="02020603050405020304" pitchFamily="18" charset="0"/>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3" marR="62163" marT="0" marB="0"/>
                </a:tc>
              </a:tr>
              <a:tr h="817062">
                <a:tc>
                  <a:txBody>
                    <a:bodyPr/>
                    <a:lstStyle/>
                    <a:p>
                      <a:pPr marL="0" marR="0" algn="l">
                        <a:lnSpc>
                          <a:spcPct val="100000"/>
                        </a:lnSpc>
                        <a:spcBef>
                          <a:spcPts val="0"/>
                        </a:spcBef>
                        <a:spcAft>
                          <a:spcPts val="0"/>
                        </a:spcAft>
                      </a:pPr>
                      <a:r>
                        <a:rPr lang="vi-VN" sz="1600" smtClean="0">
                          <a:effectLst/>
                          <a:latin typeface="Times New Roman" panose="02020603050405020304" pitchFamily="18" charset="0"/>
                          <a:cs typeface="Times New Roman" panose="02020603050405020304" pitchFamily="18" charset="0"/>
                        </a:rPr>
                        <a:t>Cảm xúc của em như thế nào khi câu chuyện diễn ra và khi kể lại câu chuyện?</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3" marR="62163" marT="0" marB="0"/>
                </a:tc>
                <a:tc>
                  <a:txBody>
                    <a:bodyPr/>
                    <a:lstStyle/>
                    <a:p>
                      <a:pPr marL="0" marR="0" algn="l">
                        <a:lnSpc>
                          <a:spcPct val="100000"/>
                        </a:lnSpc>
                        <a:spcBef>
                          <a:spcPts val="0"/>
                        </a:spcBef>
                        <a:spcAft>
                          <a:spcPts val="0"/>
                        </a:spcAft>
                      </a:pPr>
                      <a:r>
                        <a:rPr lang="vi-VN" sz="1600">
                          <a:effectLst/>
                          <a:latin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cs typeface="Times New Roman" panose="02020603050405020304" pitchFamily="18" charset="0"/>
                      </a:endParaRPr>
                    </a:p>
                    <a:p>
                      <a:pPr marL="0" marR="0" algn="l">
                        <a:lnSpc>
                          <a:spcPct val="100000"/>
                        </a:lnSpc>
                        <a:spcBef>
                          <a:spcPts val="0"/>
                        </a:spcBef>
                        <a:spcAft>
                          <a:spcPts val="0"/>
                        </a:spcAft>
                      </a:pPr>
                      <a:r>
                        <a:rPr lang="vi-VN" sz="1600">
                          <a:effectLst/>
                          <a:latin typeface="Times New Roman" panose="02020603050405020304" pitchFamily="18" charset="0"/>
                          <a:cs typeface="Times New Roman" panose="02020603050405020304" pitchFamily="18" charset="0"/>
                        </a:rPr>
                        <a:t>………………………………………</a:t>
                      </a:r>
                      <a:endPar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163" marR="62163" marT="0" marB="0"/>
                </a:tc>
              </a:tr>
            </a:tbl>
          </a:graphicData>
        </a:graphic>
      </p:graphicFrame>
    </p:spTree>
    <p:extLst>
      <p:ext uri="{BB962C8B-B14F-4D97-AF65-F5344CB8AC3E}">
        <p14:creationId xmlns:p14="http://schemas.microsoft.com/office/powerpoint/2010/main" val="644049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latin typeface="Playfair Display" pitchFamily="2" charset="0"/>
                <a:ea typeface="Calibri" panose="020F0502020204030204" pitchFamily="34" charset="0"/>
                <a:cs typeface="Times New Roman" panose="02020603050405020304" pitchFamily="18" charset="0"/>
              </a:rPr>
              <a:t>2. THỰC HÀNH</a:t>
            </a:r>
            <a:endParaRPr lang="en-US"/>
          </a:p>
        </p:txBody>
      </p:sp>
      <p:sp>
        <p:nvSpPr>
          <p:cNvPr id="3" name="Rectangle 2"/>
          <p:cNvSpPr/>
          <p:nvPr/>
        </p:nvSpPr>
        <p:spPr>
          <a:xfrm>
            <a:off x="251520" y="587053"/>
            <a:ext cx="8640960" cy="4170885"/>
          </a:xfrm>
          <a:prstGeom prst="rect">
            <a:avLst/>
          </a:prstGeom>
        </p:spPr>
        <p:txBody>
          <a:bodyPr wrap="square">
            <a:spAutoFit/>
          </a:bodyPr>
          <a:lstStyle/>
          <a:p>
            <a:pPr>
              <a:lnSpc>
                <a:spcPct val="114000"/>
              </a:lnSpc>
            </a:pPr>
            <a:r>
              <a:rPr lang="en-US" b="1" smtClean="0">
                <a:latin typeface="Playfair Display" pitchFamily="2" charset="0"/>
              </a:rPr>
              <a:t>* </a:t>
            </a:r>
            <a:r>
              <a:rPr lang="en-US" b="1">
                <a:latin typeface="Playfair Display" pitchFamily="2" charset="0"/>
              </a:rPr>
              <a:t>Lập dàn ý:</a:t>
            </a:r>
            <a:endParaRPr lang="en-US">
              <a:latin typeface="Playfair Display" pitchFamily="2" charset="0"/>
            </a:endParaRPr>
          </a:p>
          <a:p>
            <a:pPr>
              <a:lnSpc>
                <a:spcPct val="114000"/>
              </a:lnSpc>
            </a:pPr>
            <a:r>
              <a:rPr lang="en-US">
                <a:latin typeface="Playfair Display" pitchFamily="2" charset="0"/>
              </a:rPr>
              <a:t>- </a:t>
            </a:r>
            <a:r>
              <a:rPr lang="en-US" i="1">
                <a:latin typeface="Playfair Display" pitchFamily="2" charset="0"/>
              </a:rPr>
              <a:t>Mở đầu</a:t>
            </a:r>
            <a:r>
              <a:rPr lang="en-US">
                <a:latin typeface="Playfair Display" pitchFamily="2" charset="0"/>
              </a:rPr>
              <a:t>: Giới thiệu về người thân và sự việc, tình huống mà người thân để lại ấn tượng sâu sắc trong em câu chuyện.</a:t>
            </a:r>
            <a:endParaRPr lang="en-US">
              <a:latin typeface="Playfair Display" pitchFamily="2" charset="0"/>
            </a:endParaRPr>
          </a:p>
          <a:p>
            <a:pPr>
              <a:lnSpc>
                <a:spcPct val="114000"/>
              </a:lnSpc>
            </a:pPr>
            <a:r>
              <a:rPr lang="en-US">
                <a:latin typeface="Playfair Display" pitchFamily="2" charset="0"/>
              </a:rPr>
              <a:t>- </a:t>
            </a:r>
            <a:r>
              <a:rPr lang="en-US" i="1">
                <a:latin typeface="Playfair Display" pitchFamily="2" charset="0"/>
              </a:rPr>
              <a:t>Nội dung chính</a:t>
            </a:r>
            <a:r>
              <a:rPr lang="en-US">
                <a:latin typeface="Playfair Display" pitchFamily="2" charset="0"/>
              </a:rPr>
              <a:t>: Lựa chọn, sắp xếp các ý tìm được theo một trình tự hợp lí, kể diễn biến câu chuyện:</a:t>
            </a:r>
            <a:endParaRPr lang="en-US">
              <a:latin typeface="Playfair Display" pitchFamily="2" charset="0"/>
            </a:endParaRPr>
          </a:p>
          <a:p>
            <a:pPr>
              <a:lnSpc>
                <a:spcPct val="114000"/>
              </a:lnSpc>
            </a:pPr>
            <a:r>
              <a:rPr lang="en-US">
                <a:latin typeface="Playfair Display" pitchFamily="2" charset="0"/>
              </a:rPr>
              <a:t>+ Thời gian, không gian;</a:t>
            </a:r>
            <a:endParaRPr lang="en-US">
              <a:latin typeface="Playfair Display" pitchFamily="2" charset="0"/>
            </a:endParaRPr>
          </a:p>
          <a:p>
            <a:pPr>
              <a:lnSpc>
                <a:spcPct val="114000"/>
              </a:lnSpc>
            </a:pPr>
            <a:r>
              <a:rPr lang="en-US">
                <a:latin typeface="Playfair Display" pitchFamily="2" charset="0"/>
              </a:rPr>
              <a:t>+ Ngoại hình, tâm trạng;</a:t>
            </a:r>
            <a:endParaRPr lang="en-US">
              <a:latin typeface="Playfair Display" pitchFamily="2" charset="0"/>
            </a:endParaRPr>
          </a:p>
          <a:p>
            <a:pPr>
              <a:lnSpc>
                <a:spcPct val="114000"/>
              </a:lnSpc>
            </a:pPr>
            <a:r>
              <a:rPr lang="en-US">
                <a:latin typeface="Playfair Display" pitchFamily="2" charset="0"/>
              </a:rPr>
              <a:t>+ Hành động, cử chỉ;</a:t>
            </a:r>
            <a:endParaRPr lang="en-US">
              <a:latin typeface="Playfair Display" pitchFamily="2" charset="0"/>
            </a:endParaRPr>
          </a:p>
          <a:p>
            <a:pPr>
              <a:lnSpc>
                <a:spcPct val="114000"/>
              </a:lnSpc>
            </a:pPr>
            <a:r>
              <a:rPr lang="en-US">
                <a:latin typeface="Playfair Display" pitchFamily="2" charset="0"/>
              </a:rPr>
              <a:t>+ Lời nói, thái độ;</a:t>
            </a:r>
            <a:endParaRPr lang="en-US">
              <a:latin typeface="Playfair Display" pitchFamily="2" charset="0"/>
            </a:endParaRPr>
          </a:p>
          <a:p>
            <a:pPr>
              <a:lnSpc>
                <a:spcPct val="114000"/>
              </a:lnSpc>
            </a:pPr>
            <a:r>
              <a:rPr lang="en-US">
                <a:latin typeface="Playfair Display" pitchFamily="2" charset="0"/>
              </a:rPr>
              <a:t>+ Tình cảm, cảm xúc của em trước hành động, sự việc đó.</a:t>
            </a:r>
            <a:endParaRPr lang="en-US">
              <a:latin typeface="Playfair Display" pitchFamily="2" charset="0"/>
            </a:endParaRPr>
          </a:p>
          <a:p>
            <a:pPr>
              <a:lnSpc>
                <a:spcPct val="114000"/>
              </a:lnSpc>
            </a:pPr>
            <a:r>
              <a:rPr lang="en-US">
                <a:latin typeface="Playfair Display" pitchFamily="2" charset="0"/>
              </a:rPr>
              <a:t>- </a:t>
            </a:r>
            <a:r>
              <a:rPr lang="en-US" i="1">
                <a:latin typeface="Playfair Display" pitchFamily="2" charset="0"/>
              </a:rPr>
              <a:t>Kết thúc:</a:t>
            </a:r>
            <a:endParaRPr lang="en-US">
              <a:latin typeface="Playfair Display" pitchFamily="2" charset="0"/>
            </a:endParaRPr>
          </a:p>
          <a:p>
            <a:pPr>
              <a:lnSpc>
                <a:spcPct val="114000"/>
              </a:lnSpc>
            </a:pPr>
            <a:r>
              <a:rPr lang="en-US">
                <a:latin typeface="Playfair Display" pitchFamily="2" charset="0"/>
              </a:rPr>
              <a:t>+ Phát biểu suy nghĩ của em về </a:t>
            </a:r>
            <a:r>
              <a:rPr lang="en-US">
                <a:latin typeface="Playfair Display" pitchFamily="2" charset="0"/>
              </a:rPr>
              <a:t>tấm </a:t>
            </a:r>
            <a:r>
              <a:rPr lang="en-US" smtClean="0">
                <a:latin typeface="Playfair Display" pitchFamily="2" charset="0"/>
              </a:rPr>
              <a:t>lòng </a:t>
            </a:r>
            <a:r>
              <a:rPr lang="en-US">
                <a:latin typeface="Playfair Display" pitchFamily="2" charset="0"/>
              </a:rPr>
              <a:t>của người thân đối với mình;</a:t>
            </a:r>
            <a:endParaRPr lang="en-US">
              <a:latin typeface="Playfair Display" pitchFamily="2" charset="0"/>
            </a:endParaRPr>
          </a:p>
          <a:p>
            <a:pPr>
              <a:lnSpc>
                <a:spcPct val="114000"/>
              </a:lnSpc>
            </a:pPr>
            <a:r>
              <a:rPr lang="en-US">
                <a:latin typeface="Playfair Display" pitchFamily="2" charset="0"/>
              </a:rPr>
              <a:t>+ Bày tỏ mong muốn nhận được sự chia sẻ từ người nghe về trải nghiệm.</a:t>
            </a:r>
            <a:endParaRPr lang="en-US">
              <a:effectLst/>
              <a:latin typeface="Playfair Display"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467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28"/>
          <p:cNvGrpSpPr>
            <a:grpSpLocks/>
          </p:cNvGrpSpPr>
          <p:nvPr/>
        </p:nvGrpSpPr>
        <p:grpSpPr bwMode="auto">
          <a:xfrm>
            <a:off x="205662" y="1868793"/>
            <a:ext cx="4722008" cy="2718695"/>
            <a:chOff x="-783367" y="0"/>
            <a:chExt cx="3890765" cy="3626962"/>
          </a:xfrm>
        </p:grpSpPr>
        <p:sp>
          <p:nvSpPr>
            <p:cNvPr id="19" name="文本框 25"/>
            <p:cNvSpPr>
              <a:spLocks noChangeArrowheads="1"/>
            </p:cNvSpPr>
            <p:nvPr/>
          </p:nvSpPr>
          <p:spPr bwMode="auto">
            <a:xfrm>
              <a:off x="-783367" y="0"/>
              <a:ext cx="3890765" cy="6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50000"/>
                </a:lnSpc>
              </a:pPr>
              <a:r>
                <a:rPr lang="en-US" b="1" i="1">
                  <a:latin typeface="Playfair Display" pitchFamily="2" charset="0"/>
                  <a:ea typeface="Calibri" panose="020F0502020204030204" pitchFamily="34" charset="0"/>
                  <a:cs typeface="Times New Roman" panose="02020603050405020304" pitchFamily="18" charset="0"/>
                </a:rPr>
                <a:t>* Nhiệm vụ của người nói:</a:t>
              </a:r>
              <a:endParaRPr lang="en-US">
                <a:latin typeface="Playfair Display" pitchFamily="2" charset="0"/>
                <a:ea typeface="Calibri" panose="020F0502020204030204" pitchFamily="34" charset="0"/>
                <a:cs typeface="Times New Roman" panose="02020603050405020304" pitchFamily="18" charset="0"/>
              </a:endParaRPr>
            </a:p>
          </p:txBody>
        </p:sp>
        <p:sp>
          <p:nvSpPr>
            <p:cNvPr id="20" name="矩形 26"/>
            <p:cNvSpPr>
              <a:spLocks noChangeArrowheads="1"/>
            </p:cNvSpPr>
            <p:nvPr/>
          </p:nvSpPr>
          <p:spPr bwMode="auto">
            <a:xfrm>
              <a:off x="-627465" y="547469"/>
              <a:ext cx="3644014" cy="307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1600">
                  <a:latin typeface="Playfair Display" pitchFamily="2" charset="0"/>
                  <a:ea typeface="Calibri" panose="020F0502020204030204" pitchFamily="34" charset="0"/>
                  <a:cs typeface="Times New Roman" panose="02020603050405020304" pitchFamily="18" charset="0"/>
                </a:rPr>
                <a:t>- Kể về trải nghiệm theo dàn ý.</a:t>
              </a:r>
            </a:p>
            <a:p>
              <a:pPr algn="just"/>
              <a:r>
                <a:rPr lang="en-US" sz="1600">
                  <a:latin typeface="Playfair Display" pitchFamily="2" charset="0"/>
                  <a:ea typeface="Calibri" panose="020F0502020204030204" pitchFamily="34" charset="0"/>
                  <a:cs typeface="Times New Roman" panose="02020603050405020304" pitchFamily="18" charset="0"/>
                </a:rPr>
                <a:t>- Sử dụng những từ ngữ thể hiện được trình tự thời gian hoặc diễn biến của sự việc; những từ phù hợp để tả các chi tiết về sự vật, hành động;...</a:t>
              </a:r>
            </a:p>
            <a:p>
              <a:pPr algn="just"/>
              <a:r>
                <a:rPr lang="en-US" sz="1600">
                  <a:latin typeface="Playfair Display" pitchFamily="2" charset="0"/>
                  <a:ea typeface="Calibri" panose="020F0502020204030204" pitchFamily="34" charset="0"/>
                  <a:cs typeface="Times New Roman" panose="02020603050405020304" pitchFamily="18" charset="0"/>
                </a:rPr>
                <a:t>- Nói rõ ràng, âm lượng phù hợp, kết hợp lời nói và cử chỉ, ánh mắt, điệu bộ, hình ảnh (nếu có sử dụng). Đảm bảo thời gian quy định.</a:t>
              </a:r>
            </a:p>
            <a:p>
              <a:pPr algn="just"/>
              <a:r>
                <a:rPr lang="en-US" sz="1600">
                  <a:latin typeface="Playfair Display" pitchFamily="2" charset="0"/>
                  <a:ea typeface="Calibri" panose="020F0502020204030204" pitchFamily="34" charset="0"/>
                  <a:cs typeface="Times New Roman" panose="02020603050405020304" pitchFamily="18" charset="0"/>
                </a:rPr>
                <a:t>- Trả lời các câu hỏi của người nghe (nếu có).</a:t>
              </a:r>
              <a:endParaRPr lang="en-US" sz="1600">
                <a:latin typeface="Playfair Display" pitchFamily="2" charset="0"/>
                <a:ea typeface="Calibri" panose="020F0502020204030204" pitchFamily="34" charset="0"/>
                <a:cs typeface="Times New Roman" panose="02020603050405020304" pitchFamily="18" charset="0"/>
              </a:endParaRPr>
            </a:p>
          </p:txBody>
        </p:sp>
        <p:sp>
          <p:nvSpPr>
            <p:cNvPr id="21" name="矩形 27"/>
            <p:cNvSpPr>
              <a:spLocks noChangeArrowheads="1"/>
            </p:cNvSpPr>
            <p:nvPr/>
          </p:nvSpPr>
          <p:spPr bwMode="auto">
            <a:xfrm flipV="1">
              <a:off x="-627466" y="549962"/>
              <a:ext cx="3644015" cy="60993"/>
            </a:xfrm>
            <a:prstGeom prst="rect">
              <a:avLst/>
            </a:prstGeom>
            <a:solidFill>
              <a:schemeClr val="accent1"/>
            </a:solid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a:r>
                <a:rPr lang="en-US" altLang="zh-CN" smtClean="0">
                  <a:solidFill>
                    <a:srgbClr val="FFFFFF"/>
                  </a:solidFill>
                  <a:latin typeface="+mj-lt"/>
                  <a:ea typeface="微软雅黑" panose="020B0503020204020204" pitchFamily="34" charset="-122"/>
                  <a:sym typeface="宋体" pitchFamily="2" charset="-122"/>
                </a:rPr>
                <a:t> </a:t>
              </a:r>
              <a:endParaRPr lang="zh-CN" altLang="zh-CN">
                <a:solidFill>
                  <a:srgbClr val="FFFFFF"/>
                </a:solidFill>
                <a:latin typeface="+mj-lt"/>
                <a:ea typeface="微软雅黑" panose="020B0503020204020204" pitchFamily="34" charset="-122"/>
                <a:sym typeface="宋体" pitchFamily="2" charset="-122"/>
              </a:endParaRPr>
            </a:p>
          </p:txBody>
        </p:sp>
      </p:grpSp>
      <p:grpSp>
        <p:nvGrpSpPr>
          <p:cNvPr id="26" name="组合 33"/>
          <p:cNvGrpSpPr>
            <a:grpSpLocks/>
          </p:cNvGrpSpPr>
          <p:nvPr/>
        </p:nvGrpSpPr>
        <p:grpSpPr bwMode="auto">
          <a:xfrm>
            <a:off x="5097947" y="1923678"/>
            <a:ext cx="3888803" cy="2175922"/>
            <a:chOff x="-1429588" y="0"/>
            <a:chExt cx="5182783" cy="2902858"/>
          </a:xfrm>
        </p:grpSpPr>
        <p:sp>
          <p:nvSpPr>
            <p:cNvPr id="27" name="文本框 34"/>
            <p:cNvSpPr>
              <a:spLocks noChangeArrowheads="1"/>
            </p:cNvSpPr>
            <p:nvPr/>
          </p:nvSpPr>
          <p:spPr bwMode="auto">
            <a:xfrm>
              <a:off x="-885075" y="0"/>
              <a:ext cx="4093759" cy="6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50000"/>
                </a:lnSpc>
              </a:pPr>
              <a:r>
                <a:rPr lang="en-US" b="1" i="1">
                  <a:latin typeface="Playfair Display" pitchFamily="2" charset="0"/>
                  <a:ea typeface="Calibri" panose="020F0502020204030204" pitchFamily="34" charset="0"/>
                  <a:cs typeface="Times New Roman" panose="02020603050405020304" pitchFamily="18" charset="0"/>
                </a:rPr>
                <a:t>* Nhiệm vụ của người nghe:</a:t>
              </a:r>
              <a:endParaRPr lang="en-US">
                <a:latin typeface="Playfair Display" pitchFamily="2" charset="0"/>
                <a:ea typeface="Calibri" panose="020F0502020204030204" pitchFamily="34" charset="0"/>
                <a:cs typeface="Times New Roman" panose="02020603050405020304" pitchFamily="18" charset="0"/>
              </a:endParaRPr>
            </a:p>
          </p:txBody>
        </p:sp>
        <p:sp>
          <p:nvSpPr>
            <p:cNvPr id="28" name="矩形 35"/>
            <p:cNvSpPr>
              <a:spLocks noChangeArrowheads="1"/>
            </p:cNvSpPr>
            <p:nvPr/>
          </p:nvSpPr>
          <p:spPr bwMode="auto">
            <a:xfrm>
              <a:off x="-1429588" y="480323"/>
              <a:ext cx="5182783" cy="242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1600">
                  <a:latin typeface="Playfair Display" pitchFamily="2" charset="0"/>
                  <a:ea typeface="Calibri" panose="020F0502020204030204" pitchFamily="34" charset="0"/>
                  <a:cs typeface="Times New Roman" panose="02020603050405020304" pitchFamily="18" charset="0"/>
                </a:rPr>
                <a:t>- Lắng nghe chăm chú để hiểu thông tin được chia sẻ.</a:t>
              </a:r>
            </a:p>
            <a:p>
              <a:pPr algn="just"/>
              <a:r>
                <a:rPr lang="en-US" sz="1600">
                  <a:latin typeface="Playfair Display" pitchFamily="2" charset="0"/>
                  <a:ea typeface="Calibri" panose="020F0502020204030204" pitchFamily="34" charset="0"/>
                  <a:cs typeface="Times New Roman" panose="02020603050405020304" pitchFamily="18" charset="0"/>
                </a:rPr>
                <a:t>-  Sử dụng cử chỉ, nét mặt, ánh mắt để khích lệ người nói.</a:t>
              </a:r>
            </a:p>
            <a:p>
              <a:r>
                <a:rPr lang="en-US" sz="1600">
                  <a:latin typeface="Playfair Display" pitchFamily="2" charset="0"/>
                  <a:ea typeface="Calibri" panose="020F0502020204030204" pitchFamily="34" charset="0"/>
                </a:rPr>
                <a:t>Nêu câu hỏi để được người nói chia sẻ thêm về trải nghiệm (nếu em có mong muốn).</a:t>
              </a:r>
              <a:endParaRPr lang="en-US" sz="1600">
                <a:latin typeface="Playfair Display" pitchFamily="2" charset="0"/>
              </a:endParaRPr>
            </a:p>
          </p:txBody>
        </p:sp>
        <p:sp>
          <p:nvSpPr>
            <p:cNvPr id="29" name="矩形 36"/>
            <p:cNvSpPr>
              <a:spLocks noChangeArrowheads="1"/>
            </p:cNvSpPr>
            <p:nvPr/>
          </p:nvSpPr>
          <p:spPr bwMode="auto">
            <a:xfrm>
              <a:off x="-1429588" y="474249"/>
              <a:ext cx="4865207" cy="75714"/>
            </a:xfrm>
            <a:prstGeom prst="rect">
              <a:avLst/>
            </a:prstGeom>
            <a:solidFill>
              <a:schemeClr val="accent4"/>
            </a:solidFill>
            <a:ln>
              <a:noFill/>
            </a:ln>
            <a:extLst>
              <a:ext uri="{91240B29-F687-4F45-9708-019B960494DF}">
                <a14:hiddenLine xmlns:a14="http://schemas.microsoft.com/office/drawing/2010/main" w="12700" cap="flat" cmpd="sng">
                  <a:solidFill>
                    <a:srgbClr val="3D7329"/>
                  </a:solidFill>
                  <a:bevel/>
                  <a:headEnd/>
                  <a:tailEnd/>
                </a14:hiddenLine>
              </a:ext>
            </a:extLst>
          </p:spPr>
          <p:txBody>
            <a:bodyPr anchor="ctr"/>
            <a:lstStyle/>
            <a:p>
              <a:pPr algn="ctr"/>
              <a:r>
                <a:rPr lang="en-US" altLang="zh-CN" smtClean="0">
                  <a:solidFill>
                    <a:srgbClr val="FFFFFF"/>
                  </a:solidFill>
                  <a:latin typeface="+mj-lt"/>
                  <a:ea typeface="微软雅黑" panose="020B0503020204020204" pitchFamily="34" charset="-122"/>
                  <a:sym typeface="宋体" pitchFamily="2" charset="-122"/>
                </a:rPr>
                <a:t> </a:t>
              </a:r>
              <a:endParaRPr lang="zh-CN" altLang="zh-CN">
                <a:solidFill>
                  <a:srgbClr val="FFFFFF"/>
                </a:solidFill>
                <a:latin typeface="+mj-lt"/>
                <a:ea typeface="微软雅黑" panose="020B0503020204020204" pitchFamily="34" charset="-122"/>
                <a:sym typeface="宋体" pitchFamily="2" charset="-122"/>
              </a:endParaRPr>
            </a:p>
          </p:txBody>
        </p:sp>
      </p:grpSp>
      <p:sp>
        <p:nvSpPr>
          <p:cNvPr id="30" name="圆角矩形 1"/>
          <p:cNvSpPr>
            <a:spLocks noChangeAspect="1" noChangeArrowheads="1"/>
          </p:cNvSpPr>
          <p:nvPr/>
        </p:nvSpPr>
        <p:spPr bwMode="auto">
          <a:xfrm>
            <a:off x="755576" y="813638"/>
            <a:ext cx="1756238" cy="1036290"/>
          </a:xfrm>
          <a:prstGeom prst="roundRect">
            <a:avLst>
              <a:gd name="adj" fmla="val 4587"/>
            </a:avLst>
          </a:prstGeom>
          <a:blipFill dpi="0" rotWithShape="1">
            <a:blip r:embed="rId2">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68580" tIns="34290" rIns="68580" bIns="34290" anchor="ctr"/>
          <a:lstStyle/>
          <a:p>
            <a:pPr algn="ctr"/>
            <a:r>
              <a:rPr lang="en-US" altLang="zh-CN" smtClean="0">
                <a:solidFill>
                  <a:srgbClr val="FFFFFF"/>
                </a:solidFill>
                <a:latin typeface="+mj-lt"/>
                <a:sym typeface="宋体" pitchFamily="2" charset="-122"/>
              </a:rPr>
              <a:t> </a:t>
            </a:r>
            <a:endParaRPr lang="zh-CN" altLang="zh-CN">
              <a:solidFill>
                <a:srgbClr val="FFFFFF"/>
              </a:solidFill>
              <a:latin typeface="+mj-lt"/>
              <a:sym typeface="宋体" pitchFamily="2" charset="-122"/>
            </a:endParaRPr>
          </a:p>
        </p:txBody>
      </p:sp>
      <p:sp>
        <p:nvSpPr>
          <p:cNvPr id="31" name="圆角矩形 6"/>
          <p:cNvSpPr>
            <a:spLocks noChangeArrowheads="1"/>
          </p:cNvSpPr>
          <p:nvPr/>
        </p:nvSpPr>
        <p:spPr bwMode="auto">
          <a:xfrm>
            <a:off x="6382453" y="811830"/>
            <a:ext cx="1756238" cy="1038098"/>
          </a:xfrm>
          <a:prstGeom prst="roundRect">
            <a:avLst>
              <a:gd name="adj" fmla="val 5268"/>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bg1">
                <a:lumMod val="50000"/>
              </a:schemeClr>
            </a:solidFill>
          </a:ln>
        </p:spPr>
        <p:txBody>
          <a:bodyPr lIns="68580" tIns="34290" rIns="68580" bIns="34290" anchor="ctr"/>
          <a:lstStyle/>
          <a:p>
            <a:pPr algn="ctr"/>
            <a:r>
              <a:rPr lang="en-US" altLang="zh-CN" smtClean="0">
                <a:solidFill>
                  <a:srgbClr val="FFFFFF"/>
                </a:solidFill>
                <a:latin typeface="+mj-lt"/>
                <a:sym typeface="宋体" pitchFamily="2" charset="-122"/>
              </a:rPr>
              <a:t> </a:t>
            </a:r>
            <a:endParaRPr lang="zh-CN" altLang="zh-CN">
              <a:solidFill>
                <a:srgbClr val="FFFFFF"/>
              </a:solidFill>
              <a:latin typeface="+mj-lt"/>
              <a:sym typeface="宋体" pitchFamily="2" charset="-122"/>
            </a:endParaRPr>
          </a:p>
        </p:txBody>
      </p:sp>
      <p:sp>
        <p:nvSpPr>
          <p:cNvPr id="2" name="标题 1"/>
          <p:cNvSpPr>
            <a:spLocks noGrp="1"/>
          </p:cNvSpPr>
          <p:nvPr>
            <p:ph type="title"/>
          </p:nvPr>
        </p:nvSpPr>
        <p:spPr/>
        <p:txBody>
          <a:bodyPr>
            <a:normAutofit fontScale="90000"/>
          </a:bodyPr>
          <a:lstStyle/>
          <a:p>
            <a:pPr algn="just">
              <a:lnSpc>
                <a:spcPct val="150000"/>
              </a:lnSpc>
            </a:pPr>
            <a:r>
              <a:rPr lang="en-US" b="1">
                <a:latin typeface="Playfair Display" pitchFamily="2" charset="0"/>
                <a:ea typeface="Calibri" panose="020F0502020204030204" pitchFamily="34" charset="0"/>
                <a:cs typeface="Times New Roman" panose="02020603050405020304" pitchFamily="18" charset="0"/>
              </a:rPr>
              <a:t>c) Nói và nghe</a:t>
            </a:r>
            <a:endParaRPr lang="en-US">
              <a:latin typeface="Playfair Display"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2317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p:cBhvr>
                                        <p:cTn id="21" dur="500"/>
                                        <p:tgtEl>
                                          <p:spTgt spid="31"/>
                                        </p:tgtEl>
                                      </p:cBhvr>
                                    </p:animEffect>
                                    <p:anim calcmode="lin" valueType="num">
                                      <p:cBhvr>
                                        <p:cTn id="22" dur="500" fill="hold"/>
                                        <p:tgtEl>
                                          <p:spTgt spid="31"/>
                                        </p:tgtEl>
                                        <p:attrNameLst>
                                          <p:attrName>ppt_x</p:attrName>
                                        </p:attrNameLst>
                                      </p:cBhvr>
                                      <p:tavLst>
                                        <p:tav tm="0">
                                          <p:val>
                                            <p:strVal val="#ppt_x"/>
                                          </p:val>
                                        </p:tav>
                                        <p:tav tm="100000">
                                          <p:val>
                                            <p:strVal val="#ppt_x"/>
                                          </p:val>
                                        </p:tav>
                                      </p:tavLst>
                                    </p:anim>
                                    <p:anim calcmode="lin" valueType="num">
                                      <p:cBhvr>
                                        <p:cTn id="2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p:cBhvr>
                                        <p:cTn id="28" dur="500"/>
                                        <p:tgtEl>
                                          <p:spTgt spid="26"/>
                                        </p:tgtEl>
                                      </p:cBhvr>
                                    </p:animEffect>
                                    <p:anim calcmode="lin" valueType="num">
                                      <p:cBhvr>
                                        <p:cTn id="29" dur="500" fill="hold"/>
                                        <p:tgtEl>
                                          <p:spTgt spid="26"/>
                                        </p:tgtEl>
                                        <p:attrNameLst>
                                          <p:attrName>ppt_x</p:attrName>
                                        </p:attrNameLst>
                                      </p:cBhvr>
                                      <p:tavLst>
                                        <p:tav tm="0">
                                          <p:val>
                                            <p:strVal val="#ppt_x"/>
                                          </p:val>
                                        </p:tav>
                                        <p:tav tm="100000">
                                          <p:val>
                                            <p:strVal val="#ppt_x"/>
                                          </p:val>
                                        </p:tav>
                                      </p:tavLst>
                                    </p:anim>
                                    <p:anim calcmode="lin" valueType="num">
                                      <p:cBhvr>
                                        <p:cTn id="30"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autoUpdateAnimBg="0"/>
      <p:bldP spid="31"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251520" y="699542"/>
            <a:ext cx="8568952" cy="4248471"/>
          </a:xfrm>
          <a:prstGeom prst="rect">
            <a:avLst/>
          </a:prstGeom>
        </p:spPr>
      </p:pic>
    </p:spTree>
    <p:extLst>
      <p:ext uri="{BB962C8B-B14F-4D97-AF65-F5344CB8AC3E}">
        <p14:creationId xmlns:p14="http://schemas.microsoft.com/office/powerpoint/2010/main" val="499578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smtClean="0">
                <a:latin typeface="Playfair Display" pitchFamily="2" charset="0"/>
              </a:rPr>
              <a:t>2. Thực hành</a:t>
            </a:r>
            <a:endParaRPr lang="en-US" sz="2400" b="1">
              <a:latin typeface="Playfair Display" pitchFamily="2" charset="0"/>
            </a:endParaRPr>
          </a:p>
        </p:txBody>
      </p:sp>
      <p:sp>
        <p:nvSpPr>
          <p:cNvPr id="3" name="Rectangle 2"/>
          <p:cNvSpPr/>
          <p:nvPr/>
        </p:nvSpPr>
        <p:spPr>
          <a:xfrm>
            <a:off x="251520" y="699542"/>
            <a:ext cx="4572000" cy="483017"/>
          </a:xfrm>
          <a:prstGeom prst="rect">
            <a:avLst/>
          </a:prstGeom>
        </p:spPr>
        <p:txBody>
          <a:bodyPr>
            <a:spAutoFit/>
          </a:bodyPr>
          <a:lstStyle/>
          <a:p>
            <a:pPr algn="just">
              <a:lnSpc>
                <a:spcPct val="115000"/>
              </a:lnSpc>
              <a:tabLst>
                <a:tab pos="226695" algn="l"/>
              </a:tabLst>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Kiểm tra và </a:t>
            </a: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chỉnh </a:t>
            </a:r>
            <a:r>
              <a:rPr lang="vi-VN"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p:cNvGrpSpPr/>
          <p:nvPr/>
        </p:nvGrpSpPr>
        <p:grpSpPr>
          <a:xfrm>
            <a:off x="251520" y="1182559"/>
            <a:ext cx="4037792" cy="1296000"/>
            <a:chOff x="42" y="7178"/>
            <a:chExt cx="4037792" cy="1296000"/>
          </a:xfrm>
        </p:grpSpPr>
        <p:sp>
          <p:nvSpPr>
            <p:cNvPr id="16" name="Rectangle 15"/>
            <p:cNvSpPr/>
            <p:nvPr/>
          </p:nvSpPr>
          <p:spPr>
            <a:xfrm>
              <a:off x="42" y="7178"/>
              <a:ext cx="4037792" cy="1296000"/>
            </a:xfrm>
            <a:prstGeom prst="rect">
              <a:avLst/>
            </a:prstGeom>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 name="Rectangle 16"/>
            <p:cNvSpPr/>
            <p:nvPr/>
          </p:nvSpPr>
          <p:spPr>
            <a:xfrm>
              <a:off x="42" y="7178"/>
              <a:ext cx="4037792" cy="129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i="0" kern="1200"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Với người nghe </a:t>
              </a:r>
              <a:endParaRPr lang="en-US" sz="2400" b="1" i="0" kern="1200">
                <a:solidFill>
                  <a:schemeClr val="tx1"/>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251520" y="2478559"/>
            <a:ext cx="4037792" cy="2408737"/>
            <a:chOff x="42" y="1303178"/>
            <a:chExt cx="4037792" cy="2408737"/>
          </a:xfrm>
        </p:grpSpPr>
        <p:sp>
          <p:nvSpPr>
            <p:cNvPr id="14" name="Rectangle 13"/>
            <p:cNvSpPr/>
            <p:nvPr/>
          </p:nvSpPr>
          <p:spPr>
            <a:xfrm>
              <a:off x="42" y="1303178"/>
              <a:ext cx="4037792" cy="2408737"/>
            </a:xfrm>
            <a:prstGeom prst="rect">
              <a:avLst/>
            </a:pr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42" y="1303178"/>
              <a:ext cx="4037792" cy="24087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vi-VN" sz="2200" kern="1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Đối chiếu với yêu cầu ở mục c) để rút kinh nghiệm về kĩ năng nghe.</a:t>
              </a:r>
              <a:endParaRPr lang="en-US" sz="2200" kern="1200">
                <a:solidFill>
                  <a:schemeClr val="tx1"/>
                </a:solidFill>
                <a:latin typeface="Times New Roman" panose="02020603050405020304" pitchFamily="18" charset="0"/>
                <a:cs typeface="Times New Roman" panose="02020603050405020304" pitchFamily="18" charset="0"/>
              </a:endParaRPr>
            </a:p>
            <a:p>
              <a:pPr marL="228600" lvl="1" indent="-228600" algn="just" defTabSz="977900">
                <a:lnSpc>
                  <a:spcPct val="90000"/>
                </a:lnSpc>
                <a:spcBef>
                  <a:spcPct val="0"/>
                </a:spcBef>
                <a:spcAft>
                  <a:spcPct val="15000"/>
                </a:spcAft>
                <a:buChar char="••"/>
              </a:pPr>
              <a:r>
                <a:rPr lang="vi-VN" sz="2200" kern="1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Em thấy bài kể của bạn có thuyết phục không? Vì sao?</a:t>
              </a:r>
              <a:r>
                <a:rPr lang="vi-VN" sz="2200" i="1" kern="1200"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r>
                <a:rPr lang="en-US" sz="2200" kern="1200"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Em thích nhất điều gì trong phần trình bày của bạn?</a:t>
              </a:r>
              <a:endParaRPr lang="en-US" sz="2200" kern="1200">
                <a:solidFill>
                  <a:schemeClr val="tx1"/>
                </a:solidFill>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4854603" y="1182559"/>
            <a:ext cx="4037792" cy="1296000"/>
            <a:chOff x="4603125" y="7178"/>
            <a:chExt cx="4037792" cy="1296000"/>
          </a:xfrm>
        </p:grpSpPr>
        <p:sp>
          <p:nvSpPr>
            <p:cNvPr id="12" name="Rectangle 11"/>
            <p:cNvSpPr/>
            <p:nvPr/>
          </p:nvSpPr>
          <p:spPr>
            <a:xfrm>
              <a:off x="4603125" y="7178"/>
              <a:ext cx="4037792" cy="1296000"/>
            </a:xfrm>
            <a:prstGeom prst="rect">
              <a:avLst/>
            </a:prstGeom>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Rectangle 12"/>
            <p:cNvSpPr/>
            <p:nvPr/>
          </p:nvSpPr>
          <p:spPr>
            <a:xfrm>
              <a:off x="4603125" y="7178"/>
              <a:ext cx="4037792" cy="129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i="0" kern="1200"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Với người nói </a:t>
              </a:r>
              <a:endParaRPr lang="en-US" sz="2400" b="1" i="0" kern="1200">
                <a:solidFill>
                  <a:schemeClr val="tx1"/>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4854603" y="2478559"/>
            <a:ext cx="4037792" cy="2408737"/>
            <a:chOff x="4603125" y="1303178"/>
            <a:chExt cx="4037792" cy="2408737"/>
          </a:xfrm>
        </p:grpSpPr>
        <p:sp>
          <p:nvSpPr>
            <p:cNvPr id="10" name="Rectangle 9"/>
            <p:cNvSpPr/>
            <p:nvPr/>
          </p:nvSpPr>
          <p:spPr>
            <a:xfrm>
              <a:off x="4603125" y="1303178"/>
              <a:ext cx="4037792" cy="2408737"/>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1" name="Rectangle 10"/>
            <p:cNvSpPr/>
            <p:nvPr/>
          </p:nvSpPr>
          <p:spPr>
            <a:xfrm>
              <a:off x="4603125" y="1303178"/>
              <a:ext cx="4037792" cy="24087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just" defTabSz="977900">
                <a:lnSpc>
                  <a:spcPct val="90000"/>
                </a:lnSpc>
                <a:spcBef>
                  <a:spcPct val="0"/>
                </a:spcBef>
                <a:spcAft>
                  <a:spcPct val="15000"/>
                </a:spcAft>
                <a:buChar char="••"/>
              </a:pPr>
              <a:r>
                <a:rPr lang="vi-VN" sz="2200" kern="1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So với yêu cầu mục c), em đã đạt được những gì?</a:t>
              </a:r>
              <a:endParaRPr lang="en-US" sz="2200" kern="1200">
                <a:solidFill>
                  <a:schemeClr val="tx1"/>
                </a:solidFill>
                <a:latin typeface="Times New Roman" panose="02020603050405020304" pitchFamily="18" charset="0"/>
                <a:cs typeface="Times New Roman" panose="02020603050405020304" pitchFamily="18" charset="0"/>
              </a:endParaRPr>
            </a:p>
            <a:p>
              <a:pPr marL="228600" lvl="1" indent="-228600" algn="just" defTabSz="977900">
                <a:lnSpc>
                  <a:spcPct val="90000"/>
                </a:lnSpc>
                <a:spcBef>
                  <a:spcPct val="0"/>
                </a:spcBef>
                <a:spcAft>
                  <a:spcPct val="15000"/>
                </a:spcAft>
                <a:buChar char="••"/>
              </a:pPr>
              <a:r>
                <a:rPr lang="en-US" sz="2200" i="1" kern="1200" smtClean="0">
                  <a:solidFill>
                    <a:schemeClr val="tx1"/>
                  </a:solidFill>
                  <a:latin typeface="Times New Roman" panose="02020603050405020304" pitchFamily="18" charset="0"/>
                  <a:ea typeface="SimSun" panose="02010600030101010101" pitchFamily="2" charset="-122"/>
                  <a:cs typeface="Times New Roman" panose="02020603050405020304" pitchFamily="18" charset="0"/>
                </a:rPr>
                <a:t>Em tâm đắc nhất điều gì trong phần trình bày của mình?</a:t>
              </a:r>
              <a:endParaRPr lang="en-US" sz="2200" kern="1200">
                <a:solidFill>
                  <a:schemeClr val="tx1"/>
                </a:solidFill>
                <a:latin typeface="Times New Roman" panose="02020603050405020304" pitchFamily="18" charset="0"/>
                <a:cs typeface="Times New Roman" panose="02020603050405020304" pitchFamily="18" charset="0"/>
              </a:endParaRPr>
            </a:p>
            <a:p>
              <a:pPr marL="228600" lvl="1" indent="-228600" algn="just" defTabSz="977900">
                <a:lnSpc>
                  <a:spcPct val="90000"/>
                </a:lnSpc>
                <a:spcBef>
                  <a:spcPct val="0"/>
                </a:spcBef>
                <a:spcAft>
                  <a:spcPct val="15000"/>
                </a:spcAft>
                <a:buChar char="••"/>
              </a:pPr>
              <a:r>
                <a:rPr lang="vi-VN" sz="2200" kern="1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Em </a:t>
              </a:r>
              <a:r>
                <a:rPr lang="en-US" sz="2200" kern="1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 </a:t>
              </a:r>
              <a:r>
                <a:rPr lang="vi-VN" sz="2200" kern="12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muốn thay đổi điều gì trong bài nói đó?</a:t>
              </a:r>
              <a:endParaRPr lang="en-US" sz="2200" kern="120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9689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896</Words>
  <Application>Microsoft Office PowerPoint</Application>
  <PresentationFormat>On-screen Show (16:9)</PresentationFormat>
  <Paragraphs>136</Paragraphs>
  <Slides>12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Microsoft YaHei</vt:lpstr>
      <vt:lpstr>SimSun</vt:lpstr>
      <vt:lpstr>SimSun</vt:lpstr>
      <vt:lpstr>Arial</vt:lpstr>
      <vt:lpstr>Calibri</vt:lpstr>
      <vt:lpstr>Playfair Display</vt:lpstr>
      <vt:lpstr>黑体</vt:lpstr>
      <vt:lpstr>Times New Roman</vt:lpstr>
      <vt:lpstr>UTM Edwardian</vt:lpstr>
      <vt:lpstr>方正卡通简体</vt:lpstr>
      <vt:lpstr>Office 主题​​</vt:lpstr>
      <vt:lpstr>PowerPoint Presentation</vt:lpstr>
      <vt:lpstr>1. ĐỊNH HƯỚNG</vt:lpstr>
      <vt:lpstr>PowerPoint Presentation</vt:lpstr>
      <vt:lpstr>2. THỰC HÀNH</vt:lpstr>
      <vt:lpstr>PowerPoint Presentation</vt:lpstr>
      <vt:lpstr>2. THỰC HÀNH</vt:lpstr>
      <vt:lpstr>c) Nói và nghe</vt:lpstr>
      <vt:lpstr>PowerPoint Presentation</vt:lpstr>
      <vt:lpstr>2. Thực hành</vt:lpstr>
      <vt:lpstr>Luyện tập</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Đoàn Huyền</dc:creator>
  <cp:keywords>http:/www.ypppt.com</cp:keywords>
  <cp:lastModifiedBy>LENOVO</cp:lastModifiedBy>
  <cp:revision>61</cp:revision>
  <dcterms:created xsi:type="dcterms:W3CDTF">2015-08-22T03:26:29Z</dcterms:created>
  <dcterms:modified xsi:type="dcterms:W3CDTF">2021-06-29T08:55:28Z</dcterms:modified>
</cp:coreProperties>
</file>