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75" r:id="rId2"/>
    <p:sldId id="377" r:id="rId3"/>
    <p:sldId id="341" r:id="rId4"/>
    <p:sldId id="376" r:id="rId5"/>
    <p:sldId id="315" r:id="rId6"/>
    <p:sldId id="322" r:id="rId7"/>
    <p:sldId id="385" r:id="rId8"/>
    <p:sldId id="357" r:id="rId9"/>
    <p:sldId id="335" r:id="rId10"/>
    <p:sldId id="271" r:id="rId11"/>
    <p:sldId id="358" r:id="rId12"/>
    <p:sldId id="334" r:id="rId13"/>
    <p:sldId id="359" r:id="rId14"/>
    <p:sldId id="378" r:id="rId15"/>
    <p:sldId id="275" r:id="rId16"/>
    <p:sldId id="380" r:id="rId17"/>
    <p:sldId id="360" r:id="rId18"/>
    <p:sldId id="309" r:id="rId19"/>
    <p:sldId id="381" r:id="rId20"/>
    <p:sldId id="362" r:id="rId21"/>
    <p:sldId id="346" r:id="rId22"/>
    <p:sldId id="382" r:id="rId23"/>
    <p:sldId id="367" r:id="rId24"/>
    <p:sldId id="276" r:id="rId25"/>
    <p:sldId id="383" r:id="rId26"/>
    <p:sldId id="369" r:id="rId27"/>
    <p:sldId id="384" r:id="rId28"/>
    <p:sldId id="370" r:id="rId29"/>
    <p:sldId id="371" r:id="rId30"/>
    <p:sldId id="373" r:id="rId31"/>
    <p:sldId id="374" r:id="rId32"/>
    <p:sldId id="313" r:id="rId33"/>
  </p:sldIdLst>
  <p:sldSz cx="9144000" cy="6858000" type="screen4x3"/>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00FF00"/>
    <a:srgbClr val="FFCCCC"/>
    <a:srgbClr val="FFFF99"/>
    <a:srgbClr val="800080"/>
    <a:srgbClr val="800000"/>
    <a:srgbClr val="FFFF66"/>
    <a:srgbClr val="006600"/>
    <a:srgbClr val="F0F6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7" d="100"/>
          <a:sy n="47" d="100"/>
        </p:scale>
        <p:origin x="-2046" y="-5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3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CC3064-F03D-4726-8FA8-0551351DD05E}" type="datetimeFigureOut">
              <a:rPr lang="en-US" smtClean="0"/>
              <a:pPr/>
              <a:t>8/28/2021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AB9BFF-0C57-47B9-908D-366D4104AB05}" type="slidenum">
              <a:rPr lang="en-US" smtClean="0"/>
              <a:pPr/>
              <a:t>‹#›</a:t>
            </a:fld>
            <a:endParaRPr lang="en-US"/>
          </a:p>
        </p:txBody>
      </p:sp>
    </p:spTree>
    <p:extLst>
      <p:ext uri="{BB962C8B-B14F-4D97-AF65-F5344CB8AC3E}">
        <p14:creationId xmlns:p14="http://schemas.microsoft.com/office/powerpoint/2010/main" val="3216528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452E138-2CDA-4C6F-B915-5B0318A20B6A}" type="datetimeFigureOut">
              <a:rPr lang="en-US" smtClean="0"/>
              <a:pPr/>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48839-0661-4EE9-8E97-1CBFC01B5A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52E138-2CDA-4C6F-B915-5B0318A20B6A}" type="datetimeFigureOut">
              <a:rPr lang="en-US" smtClean="0"/>
              <a:pPr/>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48839-0661-4EE9-8E97-1CBFC01B5A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52E138-2CDA-4C6F-B915-5B0318A20B6A}" type="datetimeFigureOut">
              <a:rPr lang="en-US" smtClean="0"/>
              <a:pPr/>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48839-0661-4EE9-8E97-1CBFC01B5A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52E138-2CDA-4C6F-B915-5B0318A20B6A}" type="datetimeFigureOut">
              <a:rPr lang="en-US" smtClean="0"/>
              <a:pPr/>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48839-0661-4EE9-8E97-1CBFC01B5A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52E138-2CDA-4C6F-B915-5B0318A20B6A}" type="datetimeFigureOut">
              <a:rPr lang="en-US" smtClean="0"/>
              <a:pPr/>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48839-0661-4EE9-8E97-1CBFC01B5A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52E138-2CDA-4C6F-B915-5B0318A20B6A}" type="datetimeFigureOut">
              <a:rPr lang="en-US" smtClean="0"/>
              <a:pPr/>
              <a:t>8/28/2021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48839-0661-4EE9-8E97-1CBFC01B5A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52E138-2CDA-4C6F-B915-5B0318A20B6A}" type="datetimeFigureOut">
              <a:rPr lang="en-US" smtClean="0"/>
              <a:pPr/>
              <a:t>8/28/2021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248839-0661-4EE9-8E97-1CBFC01B5A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52E138-2CDA-4C6F-B915-5B0318A20B6A}" type="datetimeFigureOut">
              <a:rPr lang="en-US" smtClean="0"/>
              <a:pPr/>
              <a:t>8/28/2021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248839-0661-4EE9-8E97-1CBFC01B5A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52E138-2CDA-4C6F-B915-5B0318A20B6A}" type="datetimeFigureOut">
              <a:rPr lang="en-US" smtClean="0"/>
              <a:pPr/>
              <a:t>8/28/2021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248839-0661-4EE9-8E97-1CBFC01B5A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52E138-2CDA-4C6F-B915-5B0318A20B6A}" type="datetimeFigureOut">
              <a:rPr lang="en-US" smtClean="0"/>
              <a:pPr/>
              <a:t>8/28/2021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48839-0661-4EE9-8E97-1CBFC01B5A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52E138-2CDA-4C6F-B915-5B0318A20B6A}" type="datetimeFigureOut">
              <a:rPr lang="en-US" smtClean="0"/>
              <a:pPr/>
              <a:t>8/28/2021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48839-0661-4EE9-8E97-1CBFC01B5AC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1000" r="-1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52E138-2CDA-4C6F-B915-5B0318A20B6A}" type="datetimeFigureOut">
              <a:rPr lang="en-US" smtClean="0"/>
              <a:pPr/>
              <a:t>8/28/2021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248839-0661-4EE9-8E97-1CBFC01B5AC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181653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eamless-background-white-clouds-and-waves-vector-1806501.jpg"/>
          <p:cNvPicPr>
            <a:picLocks noChangeAspect="1"/>
          </p:cNvPicPr>
          <p:nvPr/>
        </p:nvPicPr>
        <p:blipFill>
          <a:blip r:embed="rId2">
            <a:extLst>
              <a:ext uri="{BEBA8EAE-BF5A-486C-A8C5-ECC9F3942E4B}">
                <a14:imgProps xmlns:a14="http://schemas.microsoft.com/office/drawing/2010/main">
                  <a14:imgLayer r:embed="rId3">
                    <a14:imgEffect>
                      <a14:artisticPencilSketch/>
                    </a14:imgEffect>
                    <a14:imgEffect>
                      <a14:brightnessContrast contrast="20000"/>
                    </a14:imgEffect>
                  </a14:imgLayer>
                </a14:imgProps>
              </a:ext>
            </a:extLst>
          </a:blip>
          <a:srcRect b="12551"/>
          <a:stretch>
            <a:fillRect/>
          </a:stretch>
        </p:blipFill>
        <p:spPr>
          <a:xfrm>
            <a:off x="0" y="0"/>
            <a:ext cx="9144000" cy="6808536"/>
          </a:xfrm>
          <a:prstGeom prst="rect">
            <a:avLst/>
          </a:prstGeom>
          <a:effectLst>
            <a:outerShdw blurRad="50800" dist="50800" dir="5400000" algn="ctr" rotWithShape="0">
              <a:schemeClr val="bg1">
                <a:alpha val="46000"/>
              </a:schemeClr>
            </a:outerShdw>
          </a:effectLst>
        </p:spPr>
      </p:pic>
      <p:sp>
        <p:nvSpPr>
          <p:cNvPr id="5" name="Rectangle 4"/>
          <p:cNvSpPr/>
          <p:nvPr/>
        </p:nvSpPr>
        <p:spPr>
          <a:xfrm>
            <a:off x="381000" y="19217"/>
            <a:ext cx="8458200" cy="6740307"/>
          </a:xfrm>
          <a:prstGeom prst="rect">
            <a:avLst/>
          </a:prstGeom>
        </p:spPr>
        <p:txBody>
          <a:bodyPr wrap="square">
            <a:spAutoFit/>
          </a:bodyPr>
          <a:lstStyle/>
          <a:p>
            <a:pPr algn="ctr"/>
            <a:r>
              <a:rPr lang="vi-VN">
                <a:solidFill>
                  <a:srgbClr val="0000CC"/>
                </a:solidFill>
                <a:latin typeface=".VnRevueH" pitchFamily="34" charset="0"/>
                <a:ea typeface="ＭＳ Ｐゴシック" pitchFamily="34" charset="-128"/>
              </a:rPr>
              <a:t>CLOUDS AND </a:t>
            </a:r>
            <a:r>
              <a:rPr lang="vi-VN" smtClean="0">
                <a:solidFill>
                  <a:srgbClr val="0000CC"/>
                </a:solidFill>
                <a:latin typeface=".VnRevueH" pitchFamily="34" charset="0"/>
                <a:ea typeface="ＭＳ Ｐゴシック" pitchFamily="34" charset="-128"/>
              </a:rPr>
              <a:t>WAVES</a:t>
            </a:r>
            <a:endParaRPr lang="en-US" smtClean="0">
              <a:solidFill>
                <a:srgbClr val="0000CC"/>
              </a:solidFill>
              <a:latin typeface=".VnRevueH" pitchFamily="34" charset="0"/>
              <a:ea typeface="ＭＳ Ｐゴシック" pitchFamily="34" charset="-128"/>
            </a:endParaRPr>
          </a:p>
          <a:p>
            <a:pPr algn="just"/>
            <a:endParaRPr lang="vi-VN" smtClean="0">
              <a:solidFill>
                <a:srgbClr val="0000CC"/>
              </a:solidFill>
              <a:latin typeface=".VnRevueH" pitchFamily="34" charset="0"/>
              <a:ea typeface="ＭＳ Ｐゴシック" pitchFamily="34" charset="-128"/>
            </a:endParaRPr>
          </a:p>
          <a:p>
            <a:pPr algn="just"/>
            <a:r>
              <a:rPr lang="vi-VN">
                <a:ea typeface="ＭＳ Ｐゴシック" pitchFamily="34" charset="-128"/>
              </a:rPr>
              <a:t>MOTHER, the folk who live up in the clouds call out to me</a:t>
            </a:r>
            <a:r>
              <a:rPr lang="en-US">
                <a:ea typeface="ＭＳ Ｐゴシック" pitchFamily="34" charset="-128"/>
              </a:rPr>
              <a:t>--</a:t>
            </a:r>
            <a:endParaRPr lang="vi-VN">
              <a:ea typeface="ＭＳ Ｐゴシック" pitchFamily="34" charset="-128"/>
            </a:endParaRPr>
          </a:p>
          <a:p>
            <a:pPr algn="just"/>
            <a:r>
              <a:rPr lang="vi-VN">
                <a:ea typeface="ＭＳ Ｐゴシック" pitchFamily="34" charset="-128"/>
              </a:rPr>
              <a:t>"We play from the time we wake till the day ends. </a:t>
            </a:r>
          </a:p>
          <a:p>
            <a:pPr algn="just"/>
            <a:r>
              <a:rPr lang="vi-VN">
                <a:ea typeface="ＭＳ Ｐゴシック" pitchFamily="34" charset="-128"/>
              </a:rPr>
              <a:t>We play with the golden dawn, we play with the silver moon. </a:t>
            </a:r>
          </a:p>
          <a:p>
            <a:pPr algn="just"/>
            <a:r>
              <a:rPr lang="vi-VN">
                <a:ea typeface="ＭＳ Ｐゴシック" pitchFamily="34" charset="-128"/>
              </a:rPr>
              <a:t>I ask, "But, how am I to get up to you?" They answer, "Come to the edge of the earth, lift up your hands to the sky, and you will be taken up into the clouds." </a:t>
            </a:r>
          </a:p>
          <a:p>
            <a:pPr algn="just"/>
            <a:r>
              <a:rPr lang="vi-VN">
                <a:ea typeface="ＭＳ Ｐゴシック" pitchFamily="34" charset="-128"/>
              </a:rPr>
              <a:t>"My mother is waiting for me at home," I say. "How can I leave her and come?" </a:t>
            </a:r>
          </a:p>
          <a:p>
            <a:pPr algn="just"/>
            <a:r>
              <a:rPr lang="vi-VN">
                <a:ea typeface="ＭＳ Ｐゴシック" pitchFamily="34" charset="-128"/>
              </a:rPr>
              <a:t>Then they smile and float away. </a:t>
            </a:r>
          </a:p>
          <a:p>
            <a:pPr algn="just"/>
            <a:r>
              <a:rPr lang="vi-VN">
                <a:ea typeface="ＭＳ Ｐゴシック" pitchFamily="34" charset="-128"/>
              </a:rPr>
              <a:t>But I know a nicer game than that, mother. </a:t>
            </a:r>
          </a:p>
          <a:p>
            <a:pPr algn="just"/>
            <a:r>
              <a:rPr lang="vi-VN">
                <a:ea typeface="ＭＳ Ｐゴシック" pitchFamily="34" charset="-128"/>
              </a:rPr>
              <a:t>I shall be the cloud and you the moon. </a:t>
            </a:r>
          </a:p>
          <a:p>
            <a:pPr algn="just"/>
            <a:r>
              <a:rPr lang="vi-VN">
                <a:ea typeface="ＭＳ Ｐゴシック" pitchFamily="34" charset="-128"/>
              </a:rPr>
              <a:t>I shall cover you with both my hands, and our house-top will be the blue sky. </a:t>
            </a:r>
          </a:p>
          <a:p>
            <a:pPr algn="just"/>
            <a:r>
              <a:rPr lang="vi-VN">
                <a:ea typeface="ＭＳ Ｐゴシック" pitchFamily="34" charset="-128"/>
              </a:rPr>
              <a:t>The folk who live in the waves call out to me-- </a:t>
            </a:r>
          </a:p>
          <a:p>
            <a:pPr algn="just"/>
            <a:r>
              <a:rPr lang="vi-VN">
                <a:ea typeface="ＭＳ Ｐゴシック" pitchFamily="34" charset="-128"/>
              </a:rPr>
              <a:t>"We sing from morning till night; on and on we travel and know not where we pass." </a:t>
            </a:r>
          </a:p>
          <a:p>
            <a:pPr algn="just"/>
            <a:r>
              <a:rPr lang="vi-VN">
                <a:ea typeface="ＭＳ Ｐゴシック" pitchFamily="34" charset="-128"/>
              </a:rPr>
              <a:t>I ask, "But, how am I to join you?" They tell me, "Come to the edge of the shore and stand with your eyes tight shut, and you will be carried out upon the waves." </a:t>
            </a:r>
          </a:p>
          <a:p>
            <a:pPr algn="just"/>
            <a:r>
              <a:rPr lang="vi-VN">
                <a:ea typeface="ＭＳ Ｐゴシック" pitchFamily="34" charset="-128"/>
              </a:rPr>
              <a:t>I say, "My mother always wants me at home in the evening--how can I leave her and go?" </a:t>
            </a:r>
          </a:p>
          <a:p>
            <a:pPr algn="just"/>
            <a:r>
              <a:rPr lang="vi-VN">
                <a:ea typeface="ＭＳ Ｐゴシック" pitchFamily="34" charset="-128"/>
              </a:rPr>
              <a:t>Then they smile, dance and pass by. </a:t>
            </a:r>
          </a:p>
          <a:p>
            <a:pPr algn="just"/>
            <a:r>
              <a:rPr lang="vi-VN">
                <a:ea typeface="ＭＳ Ｐゴシック" pitchFamily="34" charset="-128"/>
              </a:rPr>
              <a:t>But I know a better game than that. </a:t>
            </a:r>
          </a:p>
          <a:p>
            <a:pPr algn="just"/>
            <a:r>
              <a:rPr lang="vi-VN">
                <a:ea typeface="ＭＳ Ｐゴシック" pitchFamily="34" charset="-128"/>
              </a:rPr>
              <a:t>I will be the waves and you will be a strange shore. </a:t>
            </a:r>
          </a:p>
          <a:p>
            <a:pPr algn="just"/>
            <a:r>
              <a:rPr lang="vi-VN">
                <a:ea typeface="ＭＳ Ｐゴシック" pitchFamily="34" charset="-128"/>
              </a:rPr>
              <a:t>I shall roll on and on and on, and break upon your lap with laughter. </a:t>
            </a:r>
          </a:p>
          <a:p>
            <a:pPr algn="just"/>
            <a:r>
              <a:rPr lang="vi-VN">
                <a:ea typeface="ＭＳ Ｐゴシック" pitchFamily="34" charset="-128"/>
              </a:rPr>
              <a:t>And no one in the world will know where we both are.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2971800" y="533400"/>
            <a:ext cx="4398960" cy="1138773"/>
          </a:xfrm>
          <a:prstGeom prst="rect">
            <a:avLst/>
          </a:prstGeom>
          <a:noFill/>
        </p:spPr>
        <p:txBody>
          <a:bodyPr wrap="none" rtlCol="0">
            <a:spAutoFit/>
          </a:bodyPr>
          <a:lstStyle/>
          <a:p>
            <a:pPr algn="ctr"/>
            <a:r>
              <a:rPr lang="en-US" sz="4000" b="1" smtClean="0">
                <a:solidFill>
                  <a:srgbClr val="0000CC"/>
                </a:solidFill>
                <a:latin typeface="Palatino Linotype" pitchFamily="18" charset="0"/>
              </a:rPr>
              <a:t>Phiếu học tập số 1</a:t>
            </a:r>
          </a:p>
          <a:p>
            <a:pPr algn="ctr"/>
            <a:r>
              <a:rPr lang="en-US" sz="2800" b="1" i="1" smtClean="0">
                <a:solidFill>
                  <a:srgbClr val="0000CC"/>
                </a:solidFill>
                <a:latin typeface="Palatino Linotype" pitchFamily="18" charset="0"/>
              </a:rPr>
              <a:t>Thời gian: 5 phút</a:t>
            </a:r>
            <a:endParaRPr lang="en-US" sz="2800" b="1" i="1">
              <a:solidFill>
                <a:srgbClr val="0000CC"/>
              </a:solidFill>
              <a:latin typeface="Palatino Linotype"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450955045"/>
              </p:ext>
            </p:extLst>
          </p:nvPr>
        </p:nvGraphicFramePr>
        <p:xfrm>
          <a:off x="304800" y="2286000"/>
          <a:ext cx="8610600" cy="4167981"/>
        </p:xfrm>
        <a:graphic>
          <a:graphicData uri="http://schemas.openxmlformats.org/drawingml/2006/table">
            <a:tbl>
              <a:tblPr/>
              <a:tblGrid>
                <a:gridCol w="8610600"/>
              </a:tblGrid>
              <a:tr h="4167981">
                <a:tc>
                  <a:txBody>
                    <a:bodyPr/>
                    <a:lstStyle/>
                    <a:p>
                      <a:pPr marL="0" marR="0" algn="just">
                        <a:spcBef>
                          <a:spcPts val="600"/>
                        </a:spcBef>
                        <a:spcAft>
                          <a:spcPts val="600"/>
                        </a:spcAft>
                      </a:pPr>
                      <a:r>
                        <a:rPr lang="en-US" sz="2400" b="1" dirty="0" err="1" smtClean="0">
                          <a:ln>
                            <a:noFill/>
                          </a:ln>
                          <a:solidFill>
                            <a:srgbClr val="0000CC"/>
                          </a:solidFill>
                          <a:effectLst/>
                          <a:latin typeface="Times New Roman"/>
                          <a:ea typeface="Times New Roman"/>
                        </a:rPr>
                        <a:t>Câu</a:t>
                      </a:r>
                      <a:r>
                        <a:rPr lang="en-US" sz="2400" b="1" baseline="0" dirty="0" smtClean="0">
                          <a:ln>
                            <a:noFill/>
                          </a:ln>
                          <a:solidFill>
                            <a:srgbClr val="0000CC"/>
                          </a:solidFill>
                          <a:effectLst/>
                          <a:latin typeface="Times New Roman"/>
                          <a:ea typeface="Times New Roman"/>
                        </a:rPr>
                        <a:t> </a:t>
                      </a:r>
                      <a:r>
                        <a:rPr lang="en-US" sz="2400" b="1" baseline="0" dirty="0" err="1" smtClean="0">
                          <a:ln>
                            <a:noFill/>
                          </a:ln>
                          <a:solidFill>
                            <a:srgbClr val="0000CC"/>
                          </a:solidFill>
                          <a:effectLst/>
                          <a:latin typeface="Times New Roman"/>
                          <a:ea typeface="Times New Roman"/>
                        </a:rPr>
                        <a:t>hỏi</a:t>
                      </a:r>
                      <a:r>
                        <a:rPr lang="en-US" sz="2400" b="1" dirty="0" smtClean="0">
                          <a:ln>
                            <a:noFill/>
                          </a:ln>
                          <a:solidFill>
                            <a:srgbClr val="0000CC"/>
                          </a:solidFill>
                          <a:effectLst/>
                          <a:latin typeface="Times New Roman"/>
                          <a:ea typeface="Times New Roman"/>
                        </a:rPr>
                        <a:t>:</a:t>
                      </a:r>
                      <a:endParaRPr lang="en-US" sz="2400" b="1" dirty="0">
                        <a:solidFill>
                          <a:srgbClr val="0000CC"/>
                        </a:solidFill>
                        <a:effectLst/>
                        <a:latin typeface="Times New Roman"/>
                        <a:ea typeface="Times New Roman"/>
                      </a:endParaRPr>
                    </a:p>
                    <a:p>
                      <a:pPr marL="0" marR="0" algn="just">
                        <a:spcBef>
                          <a:spcPts val="600"/>
                        </a:spcBef>
                        <a:spcAft>
                          <a:spcPts val="600"/>
                        </a:spcAft>
                      </a:pPr>
                      <a:r>
                        <a:rPr lang="vi-VN" sz="2400" b="1" dirty="0">
                          <a:ln>
                            <a:noFill/>
                          </a:ln>
                          <a:solidFill>
                            <a:srgbClr val="000000"/>
                          </a:solidFill>
                          <a:effectLst/>
                          <a:latin typeface="Times New Roman"/>
                          <a:ea typeface="Times New Roman"/>
                        </a:rPr>
                        <a:t>1. Chỉ ra xuất xứ của bài </a:t>
                      </a:r>
                      <a:r>
                        <a:rPr lang="vi-VN" sz="2400" b="1" dirty="0" smtClean="0">
                          <a:ln>
                            <a:noFill/>
                          </a:ln>
                          <a:solidFill>
                            <a:srgbClr val="000000"/>
                          </a:solidFill>
                          <a:effectLst/>
                          <a:latin typeface="Times New Roman"/>
                          <a:ea typeface="Times New Roman"/>
                        </a:rPr>
                        <a:t>thơ</a:t>
                      </a:r>
                      <a:r>
                        <a:rPr lang="en-US" sz="2400" b="1" dirty="0" smtClean="0">
                          <a:ln>
                            <a:noFill/>
                          </a:ln>
                          <a:solidFill>
                            <a:srgbClr val="000000"/>
                          </a:solidFill>
                          <a:effectLst/>
                          <a:latin typeface="Times New Roman"/>
                          <a:ea typeface="Times New Roman"/>
                        </a:rPr>
                        <a:t>.</a:t>
                      </a:r>
                      <a:endParaRPr lang="en-US" sz="2400" b="1" dirty="0">
                        <a:solidFill>
                          <a:srgbClr val="000000"/>
                        </a:solidFill>
                        <a:effectLst/>
                        <a:latin typeface="Times New Roman"/>
                        <a:ea typeface="Times New Roman"/>
                      </a:endParaRPr>
                    </a:p>
                    <a:p>
                      <a:pPr marL="0" marR="0" algn="just">
                        <a:spcBef>
                          <a:spcPts val="600"/>
                        </a:spcBef>
                        <a:spcAft>
                          <a:spcPts val="600"/>
                        </a:spcAft>
                      </a:pPr>
                      <a:r>
                        <a:rPr lang="vi-VN" sz="2400" b="1" dirty="0">
                          <a:ln>
                            <a:noFill/>
                          </a:ln>
                          <a:solidFill>
                            <a:srgbClr val="000000"/>
                          </a:solidFill>
                          <a:effectLst/>
                          <a:latin typeface="Times New Roman"/>
                          <a:ea typeface="Times New Roman"/>
                        </a:rPr>
                        <a:t>2. </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Những</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dấu</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hiệu</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nào</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giúp</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em</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nhận</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biết</a:t>
                      </a:r>
                      <a:r>
                        <a:rPr lang="en-US" sz="2400" b="1" dirty="0">
                          <a:ln>
                            <a:noFill/>
                          </a:ln>
                          <a:solidFill>
                            <a:srgbClr val="000000"/>
                          </a:solidFill>
                          <a:effectLst/>
                          <a:latin typeface="Times New Roman"/>
                          <a:ea typeface="Times New Roman"/>
                        </a:rPr>
                        <a:t> “</a:t>
                      </a:r>
                      <a:r>
                        <a:rPr lang="en-US" sz="2400" b="1" dirty="0" err="1" smtClean="0">
                          <a:ln>
                            <a:noFill/>
                          </a:ln>
                          <a:solidFill>
                            <a:srgbClr val="000000"/>
                          </a:solidFill>
                          <a:effectLst/>
                          <a:latin typeface="Times New Roman"/>
                          <a:ea typeface="Times New Roman"/>
                        </a:rPr>
                        <a:t>Mây</a:t>
                      </a:r>
                      <a:r>
                        <a:rPr lang="en-US" sz="2400" b="1" dirty="0" smtClean="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và</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sóng</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là</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một</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bài</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thơ</a:t>
                      </a:r>
                      <a:r>
                        <a:rPr lang="en-US" sz="2400" b="1" dirty="0">
                          <a:ln>
                            <a:noFill/>
                          </a:ln>
                          <a:solidFill>
                            <a:srgbClr val="000000"/>
                          </a:solidFill>
                          <a:effectLst/>
                          <a:latin typeface="Times New Roman"/>
                          <a:ea typeface="Times New Roman"/>
                        </a:rPr>
                        <a:t>? </a:t>
                      </a:r>
                      <a:r>
                        <a:rPr lang="vi-VN" sz="2400" b="1" dirty="0">
                          <a:ln>
                            <a:noFill/>
                          </a:ln>
                          <a:solidFill>
                            <a:srgbClr val="000000"/>
                          </a:solidFill>
                          <a:effectLst/>
                          <a:latin typeface="Times New Roman"/>
                          <a:ea typeface="Times New Roman"/>
                        </a:rPr>
                        <a:t>Xác định thể </a:t>
                      </a:r>
                      <a:r>
                        <a:rPr lang="vi-VN" sz="2400" b="1" dirty="0" smtClean="0">
                          <a:ln>
                            <a:noFill/>
                          </a:ln>
                          <a:solidFill>
                            <a:srgbClr val="000000"/>
                          </a:solidFill>
                          <a:effectLst/>
                          <a:latin typeface="Times New Roman"/>
                          <a:ea typeface="Times New Roman"/>
                        </a:rPr>
                        <a:t>thơ.</a:t>
                      </a:r>
                      <a:endParaRPr lang="en-US" sz="2400" b="1" dirty="0">
                        <a:solidFill>
                          <a:srgbClr val="000000"/>
                        </a:solidFill>
                        <a:effectLst/>
                        <a:latin typeface="Times New Roman"/>
                        <a:ea typeface="Times New Roman"/>
                      </a:endParaRPr>
                    </a:p>
                    <a:p>
                      <a:pPr marL="0" marR="0" algn="just">
                        <a:spcBef>
                          <a:spcPts val="600"/>
                        </a:spcBef>
                        <a:spcAft>
                          <a:spcPts val="600"/>
                        </a:spcAft>
                      </a:pPr>
                      <a:r>
                        <a:rPr lang="vi-VN" sz="2400" b="1" dirty="0">
                          <a:ln>
                            <a:noFill/>
                          </a:ln>
                          <a:solidFill>
                            <a:srgbClr val="000000"/>
                          </a:solidFill>
                          <a:effectLst/>
                          <a:latin typeface="Times New Roman"/>
                          <a:ea typeface="Times New Roman"/>
                        </a:rPr>
                        <a:t>3. Xác định nhân vật trữ </a:t>
                      </a:r>
                      <a:r>
                        <a:rPr lang="vi-VN" sz="2400" b="1" dirty="0" smtClean="0">
                          <a:ln>
                            <a:noFill/>
                          </a:ln>
                          <a:solidFill>
                            <a:srgbClr val="000000"/>
                          </a:solidFill>
                          <a:effectLst/>
                          <a:latin typeface="Times New Roman"/>
                          <a:ea typeface="Times New Roman"/>
                        </a:rPr>
                        <a:t>tình.</a:t>
                      </a:r>
                      <a:endParaRPr lang="en-US" sz="2400" b="1" dirty="0">
                        <a:solidFill>
                          <a:srgbClr val="000000"/>
                        </a:solidFill>
                        <a:effectLst/>
                        <a:latin typeface="Times New Roman"/>
                        <a:ea typeface="Times New Roman"/>
                      </a:endParaRPr>
                    </a:p>
                    <a:p>
                      <a:pPr marL="0" marR="0" algn="just">
                        <a:spcBef>
                          <a:spcPts val="600"/>
                        </a:spcBef>
                        <a:spcAft>
                          <a:spcPts val="600"/>
                        </a:spcAft>
                      </a:pPr>
                      <a:r>
                        <a:rPr lang="vi-VN" sz="2400" b="1" dirty="0">
                          <a:ln>
                            <a:noFill/>
                          </a:ln>
                          <a:solidFill>
                            <a:srgbClr val="000000"/>
                          </a:solidFill>
                          <a:effectLst/>
                          <a:latin typeface="Times New Roman"/>
                          <a:ea typeface="Times New Roman"/>
                        </a:rPr>
                        <a:t>4. Xác định bố cục bài </a:t>
                      </a:r>
                      <a:r>
                        <a:rPr lang="vi-VN" sz="2400" b="1" dirty="0" smtClean="0">
                          <a:ln>
                            <a:noFill/>
                          </a:ln>
                          <a:solidFill>
                            <a:srgbClr val="000000"/>
                          </a:solidFill>
                          <a:effectLst/>
                          <a:latin typeface="Times New Roman"/>
                          <a:ea typeface="Times New Roman"/>
                        </a:rPr>
                        <a:t>thơ</a:t>
                      </a:r>
                      <a:r>
                        <a:rPr lang="en-US" sz="2400" b="1" dirty="0" smtClean="0">
                          <a:ln>
                            <a:noFill/>
                          </a:ln>
                          <a:solidFill>
                            <a:srgbClr val="000000"/>
                          </a:solidFill>
                          <a:effectLst/>
                          <a:latin typeface="Times New Roman"/>
                          <a:ea typeface="Times New Roman"/>
                        </a:rPr>
                        <a:t>. </a:t>
                      </a:r>
                      <a:r>
                        <a:rPr lang="en-US" sz="2400" b="1" dirty="0" err="1" smtClean="0">
                          <a:ln>
                            <a:noFill/>
                          </a:ln>
                          <a:solidFill>
                            <a:srgbClr val="000000"/>
                          </a:solidFill>
                          <a:effectLst/>
                          <a:latin typeface="Times New Roman"/>
                          <a:ea typeface="Times New Roman"/>
                        </a:rPr>
                        <a:t>Các</a:t>
                      </a:r>
                      <a:r>
                        <a:rPr lang="en-US" sz="2400" b="1" dirty="0" smtClean="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phần</a:t>
                      </a:r>
                      <a:r>
                        <a:rPr lang="en-US" sz="2400" b="1" dirty="0">
                          <a:ln>
                            <a:noFill/>
                          </a:ln>
                          <a:solidFill>
                            <a:srgbClr val="000000"/>
                          </a:solidFill>
                          <a:effectLst/>
                          <a:latin typeface="Times New Roman"/>
                          <a:ea typeface="Times New Roman"/>
                        </a:rPr>
                        <a:t> </a:t>
                      </a:r>
                      <a:r>
                        <a:rPr lang="en-US" sz="2400" b="1" dirty="0" err="1" smtClean="0">
                          <a:ln>
                            <a:noFill/>
                          </a:ln>
                          <a:solidFill>
                            <a:srgbClr val="000000"/>
                          </a:solidFill>
                          <a:effectLst/>
                          <a:latin typeface="Times New Roman"/>
                          <a:ea typeface="Times New Roman"/>
                        </a:rPr>
                        <a:t>của</a:t>
                      </a:r>
                      <a:r>
                        <a:rPr lang="en-US" sz="2400" b="1" baseline="0" dirty="0" smtClean="0">
                          <a:ln>
                            <a:noFill/>
                          </a:ln>
                          <a:solidFill>
                            <a:srgbClr val="000000"/>
                          </a:solidFill>
                          <a:effectLst/>
                          <a:latin typeface="Times New Roman"/>
                          <a:ea typeface="Times New Roman"/>
                        </a:rPr>
                        <a:t> </a:t>
                      </a:r>
                      <a:r>
                        <a:rPr lang="en-US" sz="2400" b="1" baseline="0" dirty="0" err="1" smtClean="0">
                          <a:ln>
                            <a:noFill/>
                          </a:ln>
                          <a:solidFill>
                            <a:srgbClr val="000000"/>
                          </a:solidFill>
                          <a:effectLst/>
                          <a:latin typeface="Times New Roman"/>
                          <a:ea typeface="Times New Roman"/>
                        </a:rPr>
                        <a:t>bài</a:t>
                      </a:r>
                      <a:r>
                        <a:rPr lang="en-US" sz="2400" b="1" baseline="0" dirty="0" smtClean="0">
                          <a:ln>
                            <a:noFill/>
                          </a:ln>
                          <a:solidFill>
                            <a:srgbClr val="000000"/>
                          </a:solidFill>
                          <a:effectLst/>
                          <a:latin typeface="Times New Roman"/>
                          <a:ea typeface="Times New Roman"/>
                        </a:rPr>
                        <a:t> </a:t>
                      </a:r>
                      <a:r>
                        <a:rPr lang="en-US" sz="2400" b="1" baseline="0" dirty="0" err="1" smtClean="0">
                          <a:ln>
                            <a:noFill/>
                          </a:ln>
                          <a:solidFill>
                            <a:srgbClr val="000000"/>
                          </a:solidFill>
                          <a:effectLst/>
                          <a:latin typeface="Times New Roman"/>
                          <a:ea typeface="Times New Roman"/>
                        </a:rPr>
                        <a:t>thơ</a:t>
                      </a:r>
                      <a:r>
                        <a:rPr lang="en-US" sz="2400" b="1" dirty="0" smtClean="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có</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gì</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giống</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và</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khác</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nhau</a:t>
                      </a:r>
                      <a:r>
                        <a:rPr lang="vi-VN" sz="2400" b="1" dirty="0">
                          <a:ln>
                            <a:noFill/>
                          </a:ln>
                          <a:solidFill>
                            <a:srgbClr val="000000"/>
                          </a:solidFill>
                          <a:effectLst/>
                          <a:latin typeface="Times New Roman"/>
                          <a:ea typeface="Times New Roman"/>
                        </a:rPr>
                        <a:t>? </a:t>
                      </a:r>
                      <a:r>
                        <a:rPr lang="en-US" sz="2400" b="1" dirty="0">
                          <a:ln>
                            <a:noFill/>
                          </a:ln>
                          <a:solidFill>
                            <a:srgbClr val="000000"/>
                          </a:solidFill>
                          <a:effectLst/>
                          <a:latin typeface="Times New Roman"/>
                          <a:ea typeface="Times New Roman"/>
                        </a:rPr>
                        <a:t>(</a:t>
                      </a:r>
                      <a:r>
                        <a:rPr lang="en-US" sz="2400" b="1" dirty="0" err="1">
                          <a:ln>
                            <a:noFill/>
                          </a:ln>
                          <a:solidFill>
                            <a:srgbClr val="000000"/>
                          </a:solidFill>
                          <a:effectLst/>
                          <a:latin typeface="Times New Roman"/>
                          <a:ea typeface="Times New Roman"/>
                        </a:rPr>
                        <a:t>Về</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số</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dòng</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thơ</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cách</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xây</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dựng</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hình</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ảnh</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cách</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tổ</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chức</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khổ</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thơ</a:t>
                      </a:r>
                      <a:r>
                        <a:rPr lang="en-US" sz="2400" b="1" dirty="0">
                          <a:ln>
                            <a:noFill/>
                          </a:ln>
                          <a:solidFill>
                            <a:srgbClr val="000000"/>
                          </a:solidFill>
                          <a:effectLst/>
                          <a:latin typeface="Times New Roman"/>
                          <a:ea typeface="Times New Roman"/>
                        </a:rPr>
                        <a:t>). </a:t>
                      </a:r>
                      <a:r>
                        <a:rPr lang="en-US" sz="2400" b="1" dirty="0" err="1" smtClean="0">
                          <a:ln>
                            <a:noFill/>
                          </a:ln>
                          <a:solidFill>
                            <a:srgbClr val="000000"/>
                          </a:solidFill>
                          <a:effectLst/>
                          <a:latin typeface="Times New Roman"/>
                          <a:ea typeface="Times New Roman"/>
                        </a:rPr>
                        <a:t>Nêu</a:t>
                      </a:r>
                      <a:r>
                        <a:rPr lang="en-US" sz="2400" b="1" dirty="0" smtClean="0">
                          <a:ln>
                            <a:noFill/>
                          </a:ln>
                          <a:solidFill>
                            <a:srgbClr val="000000"/>
                          </a:solidFill>
                          <a:effectLst/>
                          <a:latin typeface="Times New Roman"/>
                          <a:ea typeface="Times New Roman"/>
                        </a:rPr>
                        <a:t> </a:t>
                      </a:r>
                      <a:r>
                        <a:rPr lang="en-US" sz="2400" b="1" dirty="0" err="1" smtClean="0">
                          <a:ln>
                            <a:noFill/>
                          </a:ln>
                          <a:solidFill>
                            <a:srgbClr val="000000"/>
                          </a:solidFill>
                          <a:effectLst/>
                          <a:latin typeface="Times New Roman"/>
                          <a:ea typeface="Times New Roman"/>
                        </a:rPr>
                        <a:t>tác</a:t>
                      </a:r>
                      <a:r>
                        <a:rPr lang="en-US" sz="2400" b="1" dirty="0" smtClean="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dụng</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trong</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việc</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thể</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hiện</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chủ</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đề</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của</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bài</a:t>
                      </a:r>
                      <a:r>
                        <a:rPr lang="en-US" sz="2400" b="1" dirty="0">
                          <a:ln>
                            <a:noFill/>
                          </a:ln>
                          <a:solidFill>
                            <a:srgbClr val="000000"/>
                          </a:solidFill>
                          <a:effectLst/>
                          <a:latin typeface="Times New Roman"/>
                          <a:ea typeface="Times New Roman"/>
                        </a:rPr>
                        <a:t> </a:t>
                      </a:r>
                      <a:r>
                        <a:rPr lang="en-US" sz="2400" b="1" dirty="0" err="1" smtClean="0">
                          <a:ln>
                            <a:noFill/>
                          </a:ln>
                          <a:solidFill>
                            <a:srgbClr val="000000"/>
                          </a:solidFill>
                          <a:effectLst/>
                          <a:latin typeface="Times New Roman"/>
                          <a:ea typeface="Times New Roman"/>
                        </a:rPr>
                        <a:t>thơ</a:t>
                      </a:r>
                      <a:r>
                        <a:rPr lang="en-US" sz="2400" b="1" dirty="0" smtClean="0">
                          <a:ln>
                            <a:noFill/>
                          </a:ln>
                          <a:solidFill>
                            <a:srgbClr val="000000"/>
                          </a:solidFill>
                          <a:effectLst/>
                          <a:latin typeface="Times New Roman"/>
                          <a:ea typeface="Times New Roman"/>
                        </a:rPr>
                        <a:t>.</a:t>
                      </a:r>
                      <a:endParaRPr lang="en-US" sz="2400" b="1" dirty="0">
                        <a:solidFill>
                          <a:srgbClr val="000000"/>
                        </a:solidFill>
                        <a:effectLst/>
                        <a:latin typeface="Times New Roman"/>
                        <a:ea typeface="Times New Roman"/>
                      </a:endParaRPr>
                    </a:p>
                  </a:txBody>
                  <a:tcPr marL="114300" marR="114300" marT="0" marB="0">
                    <a:lnL>
                      <a:noFill/>
                    </a:lnL>
                    <a:lnR>
                      <a:noFill/>
                    </a:lnR>
                    <a:lnT>
                      <a:noFill/>
                    </a:lnT>
                    <a:lnB>
                      <a:noFill/>
                    </a:lnB>
                  </a:tcPr>
                </a:tc>
              </a:tr>
            </a:tbl>
          </a:graphicData>
        </a:graphic>
      </p:graphicFrame>
    </p:spTree>
    <p:extLst>
      <p:ext uri="{BB962C8B-B14F-4D97-AF65-F5344CB8AC3E}">
        <p14:creationId xmlns:p14="http://schemas.microsoft.com/office/powerpoint/2010/main" val="3562890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816853-space-landscape-with-silhouette-mountains-and-cresent-moon.jpg"/>
          <p:cNvPicPr>
            <a:picLocks noChangeAspect="1"/>
          </p:cNvPicPr>
          <p:nvPr/>
        </p:nvPicPr>
        <p:blipFill>
          <a:blip r:embed="rId2"/>
          <a:stretch>
            <a:fillRect/>
          </a:stretch>
        </p:blipFill>
        <p:spPr>
          <a:xfrm>
            <a:off x="290292" y="226068"/>
            <a:ext cx="8534400" cy="6315456"/>
          </a:xfrm>
          <a:prstGeom prst="rect">
            <a:avLst/>
          </a:prstGeom>
          <a:ln>
            <a:noFill/>
          </a:ln>
          <a:effectLst>
            <a:outerShdw blurRad="292100" dist="139700" dir="2700000" algn="tl" rotWithShape="0">
              <a:srgbClr val="333333">
                <a:alpha val="65000"/>
              </a:srgbClr>
            </a:outerShdw>
          </a:effectLst>
        </p:spPr>
      </p:pic>
      <p:grpSp>
        <p:nvGrpSpPr>
          <p:cNvPr id="6" name="Group 5"/>
          <p:cNvGrpSpPr/>
          <p:nvPr/>
        </p:nvGrpSpPr>
        <p:grpSpPr>
          <a:xfrm>
            <a:off x="4495800" y="152400"/>
            <a:ext cx="4114800" cy="6440516"/>
            <a:chOff x="914400" y="174168"/>
            <a:chExt cx="4114800" cy="6440516"/>
          </a:xfrm>
        </p:grpSpPr>
        <p:pic>
          <p:nvPicPr>
            <p:cNvPr id="4" name="Picture 3"/>
            <p:cNvPicPr>
              <a:picLocks noChangeAspect="1" noChangeArrowheads="1"/>
            </p:cNvPicPr>
            <p:nvPr/>
          </p:nvPicPr>
          <p:blipFill>
            <a:blip r:embed="rId3"/>
            <a:srcRect b="24421"/>
            <a:stretch>
              <a:fillRect/>
            </a:stretch>
          </p:blipFill>
          <p:spPr bwMode="auto">
            <a:xfrm>
              <a:off x="928908" y="174168"/>
              <a:ext cx="4100292" cy="990600"/>
            </a:xfrm>
            <a:prstGeom prst="rect">
              <a:avLst/>
            </a:prstGeom>
            <a:noFill/>
            <a:ln w="9525">
              <a:noFill/>
              <a:miter lim="800000"/>
              <a:headEnd/>
              <a:tailEnd/>
            </a:ln>
            <a:effectLst/>
          </p:spPr>
        </p:pic>
        <p:pic>
          <p:nvPicPr>
            <p:cNvPr id="5" name="Picture 4" descr="mzl.omuzlcfl.320x480-75.jpg"/>
            <p:cNvPicPr>
              <a:picLocks noChangeAspect="1"/>
            </p:cNvPicPr>
            <p:nvPr/>
          </p:nvPicPr>
          <p:blipFill>
            <a:blip r:embed="rId4"/>
            <a:srcRect t="4257"/>
            <a:stretch>
              <a:fillRect/>
            </a:stretch>
          </p:blipFill>
          <p:spPr>
            <a:xfrm>
              <a:off x="914400" y="1143000"/>
              <a:ext cx="4114800" cy="5471684"/>
            </a:xfrm>
            <a:prstGeom prst="rect">
              <a:avLst/>
            </a:prstGeom>
          </p:spPr>
        </p:pic>
      </p:grpSp>
      <p:sp>
        <p:nvSpPr>
          <p:cNvPr id="2" name="TextBox 1"/>
          <p:cNvSpPr txBox="1"/>
          <p:nvPr/>
        </p:nvSpPr>
        <p:spPr>
          <a:xfrm>
            <a:off x="243108" y="258729"/>
            <a:ext cx="4267200" cy="2893100"/>
          </a:xfrm>
          <a:prstGeom prst="rect">
            <a:avLst/>
          </a:prstGeom>
          <a:noFill/>
        </p:spPr>
        <p:txBody>
          <a:bodyPr wrap="square" rtlCol="0">
            <a:spAutoFit/>
          </a:bodyPr>
          <a:lstStyle/>
          <a:p>
            <a:r>
              <a:rPr lang="en-US" sz="2800" b="1" smtClean="0">
                <a:solidFill>
                  <a:srgbClr val="FF0066"/>
                </a:solidFill>
              </a:rPr>
              <a:t>- XUẤT XỨ CỦA BÀI THƠ</a:t>
            </a:r>
          </a:p>
          <a:p>
            <a:pPr>
              <a:spcBef>
                <a:spcPts val="600"/>
              </a:spcBef>
            </a:pPr>
            <a:r>
              <a:rPr lang="en-US" sz="2400" b="1">
                <a:solidFill>
                  <a:srgbClr val="FFFF00"/>
                </a:solidFill>
                <a:latin typeface="Palatino Linotype" pitchFamily="18" charset="0"/>
                <a:ea typeface="Times New Roman"/>
              </a:rPr>
              <a:t>+ In trong tập “Si-su” (tiếng Ben-gan), 1909.</a:t>
            </a:r>
          </a:p>
          <a:p>
            <a:pPr>
              <a:spcBef>
                <a:spcPts val="600"/>
              </a:spcBef>
            </a:pPr>
            <a:r>
              <a:rPr lang="en-US" sz="2400" b="1">
                <a:solidFill>
                  <a:srgbClr val="FFFF00"/>
                </a:solidFill>
                <a:latin typeface="Palatino Linotype" pitchFamily="18" charset="0"/>
                <a:ea typeface="Times New Roman"/>
              </a:rPr>
              <a:t>+ In trong tập “Trăng non” (chính Tagore dịch sang tiếng Anh), </a:t>
            </a:r>
            <a:r>
              <a:rPr lang="en-US" sz="2400" b="1">
                <a:latin typeface="Palatino Linotype" pitchFamily="18" charset="0"/>
                <a:ea typeface="Times New Roman"/>
              </a:rPr>
              <a:t>1915.</a:t>
            </a:r>
          </a:p>
          <a:p>
            <a:endParaRPr lang="en-US" sz="2400" b="1">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par>
                          <p:cTn id="8" fill="hold">
                            <p:stCondLst>
                              <p:cond delay="2000"/>
                            </p:stCondLst>
                            <p:childTnLst>
                              <p:par>
                                <p:cTn id="9" presetID="5"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986" y="152400"/>
            <a:ext cx="9144000" cy="70104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81000"/>
            <a:ext cx="2438400" cy="1828800"/>
          </a:xfrm>
          <a:prstGeom prst="rect">
            <a:avLst/>
          </a:prstGeom>
        </p:spPr>
      </p:pic>
      <p:sp>
        <p:nvSpPr>
          <p:cNvPr id="6" name="TextBox 5"/>
          <p:cNvSpPr txBox="1"/>
          <p:nvPr/>
        </p:nvSpPr>
        <p:spPr>
          <a:xfrm>
            <a:off x="2670629" y="640140"/>
            <a:ext cx="5791200" cy="1569660"/>
          </a:xfrm>
          <a:prstGeom prst="rect">
            <a:avLst/>
          </a:prstGeom>
          <a:noFill/>
        </p:spPr>
        <p:txBody>
          <a:bodyPr wrap="square" rtlCol="0">
            <a:spAutoFit/>
          </a:bodyPr>
          <a:lstStyle/>
          <a:p>
            <a:pPr lvl="0" algn="just">
              <a:spcBef>
                <a:spcPts val="600"/>
              </a:spcBef>
              <a:spcAft>
                <a:spcPts val="600"/>
              </a:spcAft>
            </a:pPr>
            <a:r>
              <a:rPr lang="vi-VN" sz="3200" b="1">
                <a:solidFill>
                  <a:srgbClr val="0000CC"/>
                </a:solidFill>
                <a:latin typeface="Times New Roman"/>
                <a:ea typeface="Times New Roman"/>
              </a:rPr>
              <a:t>2. </a:t>
            </a:r>
            <a:r>
              <a:rPr lang="en-US" sz="3200" b="1">
                <a:solidFill>
                  <a:srgbClr val="0000CC"/>
                </a:solidFill>
                <a:latin typeface="Times New Roman"/>
                <a:ea typeface="Times New Roman"/>
              </a:rPr>
              <a:t> Những dấu hiệu nào giúp em nhận biết “Mây và sóng” là một bài thơ? </a:t>
            </a:r>
            <a:r>
              <a:rPr lang="vi-VN" sz="3200" b="1">
                <a:solidFill>
                  <a:srgbClr val="0000CC"/>
                </a:solidFill>
                <a:latin typeface="Times New Roman"/>
                <a:ea typeface="Times New Roman"/>
              </a:rPr>
              <a:t>Xác định thể thơ?</a:t>
            </a:r>
            <a:endParaRPr lang="en-US" sz="3200" b="1">
              <a:solidFill>
                <a:srgbClr val="0000CC"/>
              </a:solidFill>
              <a:latin typeface="Times New Roman"/>
              <a:ea typeface="Times New Roman"/>
            </a:endParaRPr>
          </a:p>
        </p:txBody>
      </p:sp>
      <p:sp>
        <p:nvSpPr>
          <p:cNvPr id="7" name="TextBox 6"/>
          <p:cNvSpPr txBox="1"/>
          <p:nvPr/>
        </p:nvSpPr>
        <p:spPr>
          <a:xfrm>
            <a:off x="322943" y="2443103"/>
            <a:ext cx="8382000" cy="4247317"/>
          </a:xfrm>
          <a:prstGeom prst="rect">
            <a:avLst/>
          </a:prstGeom>
          <a:noFill/>
        </p:spPr>
        <p:txBody>
          <a:bodyPr wrap="square" rtlCol="0">
            <a:spAutoFit/>
          </a:bodyPr>
          <a:lstStyle/>
          <a:p>
            <a:pPr algn="just">
              <a:spcBef>
                <a:spcPts val="600"/>
              </a:spcBef>
              <a:spcAft>
                <a:spcPts val="600"/>
              </a:spcAft>
            </a:pPr>
            <a:r>
              <a:rPr lang="en-US" sz="2000" b="1" smtClean="0">
                <a:latin typeface="Palatino Linotype" pitchFamily="18" charset="0"/>
              </a:rPr>
              <a:t>- </a:t>
            </a:r>
            <a:r>
              <a:rPr lang="vi-VN" sz="2000" b="1" smtClean="0">
                <a:latin typeface="Palatino Linotype" pitchFamily="18" charset="0"/>
              </a:rPr>
              <a:t>Những </a:t>
            </a:r>
            <a:r>
              <a:rPr lang="vi-VN" sz="2000" b="1">
                <a:latin typeface="Palatino Linotype" pitchFamily="18" charset="0"/>
              </a:rPr>
              <a:t>dấu hiệu giúp em nhận ra đây là một bài thơ là:</a:t>
            </a:r>
            <a:r>
              <a:rPr lang="en-US" sz="2000" b="1" smtClean="0">
                <a:latin typeface="Palatino Linotype" pitchFamily="18" charset="0"/>
              </a:rPr>
              <a:t> </a:t>
            </a:r>
          </a:p>
          <a:p>
            <a:pPr algn="just">
              <a:spcBef>
                <a:spcPts val="600"/>
              </a:spcBef>
              <a:spcAft>
                <a:spcPts val="600"/>
              </a:spcAft>
              <a:buFont typeface="Arial"/>
              <a:buChar char="•"/>
            </a:pPr>
            <a:r>
              <a:rPr lang="en-US" sz="2000" b="1" smtClean="0">
                <a:latin typeface="Palatino Linotype" pitchFamily="18" charset="0"/>
              </a:rPr>
              <a:t> </a:t>
            </a:r>
            <a:r>
              <a:rPr lang="vi-VN" sz="2000" b="1" smtClean="0">
                <a:latin typeface="Palatino Linotype" pitchFamily="18" charset="0"/>
              </a:rPr>
              <a:t>Kết </a:t>
            </a:r>
            <a:r>
              <a:rPr lang="vi-VN" sz="2000" b="1">
                <a:latin typeface="Palatino Linotype" pitchFamily="18" charset="0"/>
              </a:rPr>
              <a:t>thúc mỗi câu tác giả đều xuống dòng.</a:t>
            </a:r>
          </a:p>
          <a:p>
            <a:pPr algn="just">
              <a:spcBef>
                <a:spcPts val="600"/>
              </a:spcBef>
              <a:spcAft>
                <a:spcPts val="600"/>
              </a:spcAft>
              <a:buFont typeface="Arial"/>
              <a:buChar char="•"/>
            </a:pPr>
            <a:r>
              <a:rPr lang="en-US" sz="2000" b="1" smtClean="0">
                <a:latin typeface="Palatino Linotype" pitchFamily="18" charset="0"/>
              </a:rPr>
              <a:t> </a:t>
            </a:r>
            <a:r>
              <a:rPr lang="vi-VN" sz="2000" b="1" smtClean="0">
                <a:latin typeface="Palatino Linotype" pitchFamily="18" charset="0"/>
              </a:rPr>
              <a:t>Lời </a:t>
            </a:r>
            <a:r>
              <a:rPr lang="vi-VN" sz="2000" b="1">
                <a:latin typeface="Palatino Linotype" pitchFamily="18" charset="0"/>
              </a:rPr>
              <a:t>hỏi đáp của con và các bạn cũng được tác giả trích dẫn và cho vào ngoặc kép.</a:t>
            </a:r>
          </a:p>
          <a:p>
            <a:pPr algn="just">
              <a:spcBef>
                <a:spcPts val="600"/>
              </a:spcBef>
              <a:spcAft>
                <a:spcPts val="600"/>
              </a:spcAft>
              <a:buFont typeface="Arial"/>
              <a:buChar char="•"/>
            </a:pPr>
            <a:r>
              <a:rPr lang="en-US" sz="2000" b="1" smtClean="0">
                <a:latin typeface="Palatino Linotype" pitchFamily="18" charset="0"/>
              </a:rPr>
              <a:t> </a:t>
            </a:r>
            <a:r>
              <a:rPr lang="vi-VN" sz="2000" b="1" smtClean="0">
                <a:latin typeface="Palatino Linotype" pitchFamily="18" charset="0"/>
              </a:rPr>
              <a:t>Bài </a:t>
            </a:r>
            <a:r>
              <a:rPr lang="vi-VN" sz="2000" b="1">
                <a:latin typeface="Palatino Linotype" pitchFamily="18" charset="0"/>
              </a:rPr>
              <a:t>thơ không có vần, không bị ràng buộc bởi vần luật nhưng người đọc vẫn cảm nhận được âm điệu trữ tình của bài thơ</a:t>
            </a:r>
            <a:r>
              <a:rPr lang="vi-VN" sz="2000" b="1" smtClean="0">
                <a:latin typeface="Palatino Linotype" pitchFamily="18" charset="0"/>
              </a:rPr>
              <a:t>.</a:t>
            </a:r>
            <a:endParaRPr lang="en-US" sz="2000" b="1" smtClean="0">
              <a:latin typeface="Palatino Linotype" pitchFamily="18" charset="0"/>
            </a:endParaRPr>
          </a:p>
          <a:p>
            <a:pPr algn="just">
              <a:spcBef>
                <a:spcPts val="600"/>
              </a:spcBef>
              <a:spcAft>
                <a:spcPts val="600"/>
              </a:spcAft>
            </a:pPr>
            <a:r>
              <a:rPr lang="en-US" sz="2000" b="1" smtClean="0">
                <a:latin typeface="Palatino Linotype" pitchFamily="18" charset="0"/>
              </a:rPr>
              <a:t>- Thể </a:t>
            </a:r>
            <a:r>
              <a:rPr lang="en-US" sz="2000" b="1">
                <a:latin typeface="Palatino Linotype" pitchFamily="18" charset="0"/>
              </a:rPr>
              <a:t>thơ: thơ văn </a:t>
            </a:r>
            <a:r>
              <a:rPr lang="en-US" sz="2000" b="1" smtClean="0">
                <a:latin typeface="Palatino Linotype" pitchFamily="18" charset="0"/>
              </a:rPr>
              <a:t>xuôi.</a:t>
            </a:r>
          </a:p>
          <a:p>
            <a:pPr>
              <a:spcBef>
                <a:spcPts val="600"/>
              </a:spcBef>
              <a:spcAft>
                <a:spcPts val="600"/>
              </a:spcAft>
            </a:pPr>
            <a:r>
              <a:rPr lang="en-US" sz="2000" b="1" smtClean="0">
                <a:latin typeface="Palatino Linotype" pitchFamily="18" charset="0"/>
                <a:cs typeface="Arial" pitchFamily="34" charset="0"/>
              </a:rPr>
              <a:t>+ Câu </a:t>
            </a:r>
            <a:r>
              <a:rPr lang="en-US" sz="2000" b="1">
                <a:latin typeface="Palatino Linotype" pitchFamily="18" charset="0"/>
                <a:cs typeface="Arial" pitchFamily="34" charset="0"/>
              </a:rPr>
              <a:t>thơ dài, ngắn không </a:t>
            </a:r>
            <a:r>
              <a:rPr lang="en-US" sz="2000" b="1" smtClean="0">
                <a:latin typeface="Palatino Linotype" pitchFamily="18" charset="0"/>
                <a:cs typeface="Arial" pitchFamily="34" charset="0"/>
              </a:rPr>
              <a:t>đều.</a:t>
            </a:r>
          </a:p>
          <a:p>
            <a:pPr>
              <a:spcBef>
                <a:spcPts val="600"/>
              </a:spcBef>
              <a:spcAft>
                <a:spcPts val="600"/>
              </a:spcAft>
            </a:pPr>
            <a:r>
              <a:rPr lang="en-US" sz="2000" b="1" smtClean="0">
                <a:latin typeface="Palatino Linotype" pitchFamily="18" charset="0"/>
                <a:cs typeface="Arial" pitchFamily="34" charset="0"/>
              </a:rPr>
              <a:t>+ Không </a:t>
            </a:r>
            <a:r>
              <a:rPr lang="en-US" sz="2000" b="1">
                <a:latin typeface="Palatino Linotype" pitchFamily="18" charset="0"/>
                <a:cs typeface="Arial" pitchFamily="34" charset="0"/>
              </a:rPr>
              <a:t>đòi hỏi hiệp </a:t>
            </a:r>
            <a:r>
              <a:rPr lang="en-US" sz="2000" b="1" smtClean="0">
                <a:latin typeface="Palatino Linotype" pitchFamily="18" charset="0"/>
                <a:cs typeface="Arial" pitchFamily="34" charset="0"/>
              </a:rPr>
              <a:t>vần.</a:t>
            </a:r>
            <a:endParaRPr lang="en-US" sz="2000" b="1">
              <a:latin typeface="Palatino Linotype" pitchFamily="18" charset="0"/>
              <a:cs typeface="Arial" pitchFamily="34" charset="0"/>
            </a:endParaRPr>
          </a:p>
          <a:p>
            <a:pPr>
              <a:spcBef>
                <a:spcPts val="600"/>
              </a:spcBef>
              <a:spcAft>
                <a:spcPts val="600"/>
              </a:spcAft>
            </a:pPr>
            <a:r>
              <a:rPr lang="en-US" sz="2000" b="1" smtClean="0">
                <a:latin typeface="Palatino Linotype" pitchFamily="18" charset="0"/>
                <a:cs typeface="Arial" pitchFamily="34" charset="0"/>
              </a:rPr>
              <a:t>+ Vẫn </a:t>
            </a:r>
            <a:r>
              <a:rPr lang="en-US" sz="2000" b="1">
                <a:latin typeface="Palatino Linotype" pitchFamily="18" charset="0"/>
                <a:cs typeface="Arial" pitchFamily="34" charset="0"/>
              </a:rPr>
              <a:t>có nhạc </a:t>
            </a:r>
            <a:r>
              <a:rPr lang="en-US" sz="2000" b="1" smtClean="0">
                <a:latin typeface="Palatino Linotype" pitchFamily="18" charset="0"/>
                <a:cs typeface="Arial" pitchFamily="34" charset="0"/>
              </a:rPr>
              <a:t>điệu.</a:t>
            </a:r>
            <a:endParaRPr lang="en-US" sz="2000" b="1">
              <a:latin typeface="Palatino Linotype" pitchFamily="18" charset="0"/>
              <a:cs typeface="Arial" pitchFamily="34" charset="0"/>
            </a:endParaRPr>
          </a:p>
        </p:txBody>
      </p:sp>
    </p:spTree>
    <p:extLst>
      <p:ext uri="{BB962C8B-B14F-4D97-AF65-F5344CB8AC3E}">
        <p14:creationId xmlns:p14="http://schemas.microsoft.com/office/powerpoint/2010/main" val="34625607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986" y="152400"/>
            <a:ext cx="9144000" cy="70104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81000"/>
            <a:ext cx="2286000" cy="1828800"/>
          </a:xfrm>
          <a:prstGeom prst="rect">
            <a:avLst/>
          </a:prstGeom>
        </p:spPr>
      </p:pic>
      <p:sp>
        <p:nvSpPr>
          <p:cNvPr id="6" name="TextBox 5"/>
          <p:cNvSpPr txBox="1"/>
          <p:nvPr/>
        </p:nvSpPr>
        <p:spPr>
          <a:xfrm>
            <a:off x="2380343" y="426054"/>
            <a:ext cx="6611257" cy="1569660"/>
          </a:xfrm>
          <a:prstGeom prst="rect">
            <a:avLst/>
          </a:prstGeom>
          <a:noFill/>
        </p:spPr>
        <p:txBody>
          <a:bodyPr wrap="square" rtlCol="0">
            <a:spAutoFit/>
          </a:bodyPr>
          <a:lstStyle/>
          <a:p>
            <a:pPr lvl="0" algn="just">
              <a:spcBef>
                <a:spcPts val="600"/>
              </a:spcBef>
              <a:spcAft>
                <a:spcPts val="600"/>
              </a:spcAft>
            </a:pPr>
            <a:r>
              <a:rPr lang="vi-VN" sz="2400" b="1" dirty="0" smtClean="0">
                <a:solidFill>
                  <a:srgbClr val="0000CC"/>
                </a:solidFill>
                <a:latin typeface="Times New Roman"/>
                <a:ea typeface="Times New Roman"/>
              </a:rPr>
              <a:t>4</a:t>
            </a:r>
            <a:r>
              <a:rPr lang="vi-VN" sz="2400" b="1" dirty="0">
                <a:solidFill>
                  <a:srgbClr val="0000CC"/>
                </a:solidFill>
                <a:latin typeface="Times New Roman"/>
                <a:ea typeface="Times New Roman"/>
              </a:rPr>
              <a:t>. Xác định bố cục bài thơ</a:t>
            </a:r>
            <a:r>
              <a:rPr lang="en-US" sz="2400" b="1" dirty="0">
                <a:solidFill>
                  <a:srgbClr val="0000CC"/>
                </a:solidFill>
                <a:latin typeface="Times New Roman"/>
                <a:ea typeface="Times New Roman"/>
              </a:rPr>
              <a:t>, </a:t>
            </a:r>
            <a:r>
              <a:rPr lang="en-US" sz="2400" b="1" dirty="0" err="1">
                <a:solidFill>
                  <a:srgbClr val="0000CC"/>
                </a:solidFill>
                <a:latin typeface="Times New Roman"/>
                <a:ea typeface="Times New Roman"/>
              </a:rPr>
              <a:t>Các</a:t>
            </a:r>
            <a:r>
              <a:rPr lang="en-US" sz="2400" b="1" dirty="0">
                <a:solidFill>
                  <a:srgbClr val="0000CC"/>
                </a:solidFill>
                <a:latin typeface="Times New Roman"/>
                <a:ea typeface="Times New Roman"/>
              </a:rPr>
              <a:t> </a:t>
            </a:r>
            <a:r>
              <a:rPr lang="en-US" sz="2400" b="1" dirty="0" err="1">
                <a:solidFill>
                  <a:srgbClr val="0000CC"/>
                </a:solidFill>
                <a:latin typeface="Times New Roman"/>
                <a:ea typeface="Times New Roman"/>
              </a:rPr>
              <a:t>phần</a:t>
            </a:r>
            <a:r>
              <a:rPr lang="en-US" sz="2400" b="1" dirty="0">
                <a:solidFill>
                  <a:srgbClr val="0000CC"/>
                </a:solidFill>
                <a:latin typeface="Times New Roman"/>
                <a:ea typeface="Times New Roman"/>
              </a:rPr>
              <a:t> </a:t>
            </a:r>
            <a:r>
              <a:rPr lang="en-US" sz="2400" b="1" dirty="0" err="1">
                <a:solidFill>
                  <a:srgbClr val="0000CC"/>
                </a:solidFill>
                <a:latin typeface="Times New Roman"/>
                <a:ea typeface="Times New Roman"/>
              </a:rPr>
              <a:t>đó</a:t>
            </a:r>
            <a:r>
              <a:rPr lang="en-US" sz="2400" b="1" dirty="0">
                <a:solidFill>
                  <a:srgbClr val="0000CC"/>
                </a:solidFill>
                <a:latin typeface="Times New Roman"/>
                <a:ea typeface="Times New Roman"/>
              </a:rPr>
              <a:t> </a:t>
            </a:r>
            <a:r>
              <a:rPr lang="en-US" sz="2400" b="1" dirty="0" err="1">
                <a:solidFill>
                  <a:srgbClr val="0000CC"/>
                </a:solidFill>
                <a:latin typeface="Times New Roman"/>
                <a:ea typeface="Times New Roman"/>
              </a:rPr>
              <a:t>có</a:t>
            </a:r>
            <a:r>
              <a:rPr lang="en-US" sz="2400" b="1" dirty="0">
                <a:solidFill>
                  <a:srgbClr val="0000CC"/>
                </a:solidFill>
                <a:latin typeface="Times New Roman"/>
                <a:ea typeface="Times New Roman"/>
              </a:rPr>
              <a:t> </a:t>
            </a:r>
            <a:r>
              <a:rPr lang="en-US" sz="2400" b="1" dirty="0" err="1">
                <a:solidFill>
                  <a:srgbClr val="0000CC"/>
                </a:solidFill>
                <a:latin typeface="Times New Roman"/>
                <a:ea typeface="Times New Roman"/>
              </a:rPr>
              <a:t>gì</a:t>
            </a:r>
            <a:r>
              <a:rPr lang="en-US" sz="2400" b="1" dirty="0">
                <a:solidFill>
                  <a:srgbClr val="0000CC"/>
                </a:solidFill>
                <a:latin typeface="Times New Roman"/>
                <a:ea typeface="Times New Roman"/>
              </a:rPr>
              <a:t> </a:t>
            </a:r>
            <a:r>
              <a:rPr lang="en-US" sz="2400" b="1" dirty="0" err="1">
                <a:solidFill>
                  <a:srgbClr val="0000CC"/>
                </a:solidFill>
                <a:latin typeface="Times New Roman"/>
                <a:ea typeface="Times New Roman"/>
              </a:rPr>
              <a:t>giống</a:t>
            </a:r>
            <a:r>
              <a:rPr lang="en-US" sz="2400" b="1" dirty="0">
                <a:solidFill>
                  <a:srgbClr val="0000CC"/>
                </a:solidFill>
                <a:latin typeface="Times New Roman"/>
                <a:ea typeface="Times New Roman"/>
              </a:rPr>
              <a:t> </a:t>
            </a:r>
            <a:r>
              <a:rPr lang="en-US" sz="2400" b="1" dirty="0" err="1">
                <a:solidFill>
                  <a:srgbClr val="0000CC"/>
                </a:solidFill>
                <a:latin typeface="Times New Roman"/>
                <a:ea typeface="Times New Roman"/>
              </a:rPr>
              <a:t>và</a:t>
            </a:r>
            <a:r>
              <a:rPr lang="en-US" sz="2400" b="1" dirty="0">
                <a:solidFill>
                  <a:srgbClr val="0000CC"/>
                </a:solidFill>
                <a:latin typeface="Times New Roman"/>
                <a:ea typeface="Times New Roman"/>
              </a:rPr>
              <a:t> </a:t>
            </a:r>
            <a:r>
              <a:rPr lang="en-US" sz="2400" b="1" dirty="0" err="1">
                <a:solidFill>
                  <a:srgbClr val="0000CC"/>
                </a:solidFill>
                <a:latin typeface="Times New Roman"/>
                <a:ea typeface="Times New Roman"/>
              </a:rPr>
              <a:t>khác</a:t>
            </a:r>
            <a:r>
              <a:rPr lang="en-US" sz="2400" b="1" dirty="0">
                <a:solidFill>
                  <a:srgbClr val="0000CC"/>
                </a:solidFill>
                <a:latin typeface="Times New Roman"/>
                <a:ea typeface="Times New Roman"/>
              </a:rPr>
              <a:t> </a:t>
            </a:r>
            <a:r>
              <a:rPr lang="en-US" sz="2400" b="1" dirty="0" err="1">
                <a:solidFill>
                  <a:srgbClr val="0000CC"/>
                </a:solidFill>
                <a:latin typeface="Times New Roman"/>
                <a:ea typeface="Times New Roman"/>
              </a:rPr>
              <a:t>nhau</a:t>
            </a:r>
            <a:r>
              <a:rPr lang="vi-VN" sz="2400" b="1" dirty="0">
                <a:solidFill>
                  <a:srgbClr val="0000CC"/>
                </a:solidFill>
                <a:latin typeface="Times New Roman"/>
                <a:ea typeface="Times New Roman"/>
              </a:rPr>
              <a:t>? </a:t>
            </a:r>
            <a:r>
              <a:rPr lang="en-US" sz="2400" b="1" dirty="0">
                <a:solidFill>
                  <a:srgbClr val="0000CC"/>
                </a:solidFill>
                <a:latin typeface="Times New Roman"/>
                <a:ea typeface="Times New Roman"/>
              </a:rPr>
              <a:t>(</a:t>
            </a:r>
            <a:r>
              <a:rPr lang="en-US" sz="2400" b="1" dirty="0" err="1">
                <a:solidFill>
                  <a:srgbClr val="0000CC"/>
                </a:solidFill>
                <a:latin typeface="Times New Roman"/>
                <a:ea typeface="Times New Roman"/>
              </a:rPr>
              <a:t>Về</a:t>
            </a:r>
            <a:r>
              <a:rPr lang="en-US" sz="2400" b="1" dirty="0">
                <a:solidFill>
                  <a:srgbClr val="0000CC"/>
                </a:solidFill>
                <a:latin typeface="Times New Roman"/>
                <a:ea typeface="Times New Roman"/>
              </a:rPr>
              <a:t> </a:t>
            </a:r>
            <a:r>
              <a:rPr lang="en-US" sz="2400" b="1" dirty="0" err="1">
                <a:solidFill>
                  <a:srgbClr val="0000CC"/>
                </a:solidFill>
                <a:latin typeface="Times New Roman"/>
                <a:ea typeface="Times New Roman"/>
              </a:rPr>
              <a:t>số</a:t>
            </a:r>
            <a:r>
              <a:rPr lang="en-US" sz="2400" b="1" dirty="0">
                <a:solidFill>
                  <a:srgbClr val="0000CC"/>
                </a:solidFill>
                <a:latin typeface="Times New Roman"/>
                <a:ea typeface="Times New Roman"/>
              </a:rPr>
              <a:t> </a:t>
            </a:r>
            <a:r>
              <a:rPr lang="en-US" sz="2400" b="1" dirty="0" err="1">
                <a:solidFill>
                  <a:srgbClr val="0000CC"/>
                </a:solidFill>
                <a:latin typeface="Times New Roman"/>
                <a:ea typeface="Times New Roman"/>
              </a:rPr>
              <a:t>dòng</a:t>
            </a:r>
            <a:r>
              <a:rPr lang="en-US" sz="2400" b="1" dirty="0">
                <a:solidFill>
                  <a:srgbClr val="0000CC"/>
                </a:solidFill>
                <a:latin typeface="Times New Roman"/>
                <a:ea typeface="Times New Roman"/>
              </a:rPr>
              <a:t> </a:t>
            </a:r>
            <a:r>
              <a:rPr lang="en-US" sz="2400" b="1" dirty="0" err="1">
                <a:solidFill>
                  <a:srgbClr val="0000CC"/>
                </a:solidFill>
                <a:latin typeface="Times New Roman"/>
                <a:ea typeface="Times New Roman"/>
              </a:rPr>
              <a:t>thơ</a:t>
            </a:r>
            <a:r>
              <a:rPr lang="en-US" sz="2400" b="1" dirty="0">
                <a:solidFill>
                  <a:srgbClr val="0000CC"/>
                </a:solidFill>
                <a:latin typeface="Times New Roman"/>
                <a:ea typeface="Times New Roman"/>
              </a:rPr>
              <a:t>, </a:t>
            </a:r>
            <a:r>
              <a:rPr lang="en-US" sz="2400" b="1" dirty="0" err="1">
                <a:solidFill>
                  <a:srgbClr val="0000CC"/>
                </a:solidFill>
                <a:latin typeface="Times New Roman"/>
                <a:ea typeface="Times New Roman"/>
              </a:rPr>
              <a:t>cách</a:t>
            </a:r>
            <a:r>
              <a:rPr lang="en-US" sz="2400" b="1" dirty="0">
                <a:solidFill>
                  <a:srgbClr val="0000CC"/>
                </a:solidFill>
                <a:latin typeface="Times New Roman"/>
                <a:ea typeface="Times New Roman"/>
              </a:rPr>
              <a:t> </a:t>
            </a:r>
            <a:r>
              <a:rPr lang="en-US" sz="2400" b="1" dirty="0" err="1">
                <a:solidFill>
                  <a:srgbClr val="0000CC"/>
                </a:solidFill>
                <a:latin typeface="Times New Roman"/>
                <a:ea typeface="Times New Roman"/>
              </a:rPr>
              <a:t>xây</a:t>
            </a:r>
            <a:r>
              <a:rPr lang="en-US" sz="2400" b="1" dirty="0">
                <a:solidFill>
                  <a:srgbClr val="0000CC"/>
                </a:solidFill>
                <a:latin typeface="Times New Roman"/>
                <a:ea typeface="Times New Roman"/>
              </a:rPr>
              <a:t> </a:t>
            </a:r>
            <a:r>
              <a:rPr lang="en-US" sz="2400" b="1" dirty="0" err="1">
                <a:solidFill>
                  <a:srgbClr val="0000CC"/>
                </a:solidFill>
                <a:latin typeface="Times New Roman"/>
                <a:ea typeface="Times New Roman"/>
              </a:rPr>
              <a:t>dựng</a:t>
            </a:r>
            <a:r>
              <a:rPr lang="en-US" sz="2400" b="1" dirty="0">
                <a:solidFill>
                  <a:srgbClr val="0000CC"/>
                </a:solidFill>
                <a:latin typeface="Times New Roman"/>
                <a:ea typeface="Times New Roman"/>
              </a:rPr>
              <a:t> </a:t>
            </a:r>
            <a:r>
              <a:rPr lang="en-US" sz="2400" b="1" dirty="0" err="1">
                <a:solidFill>
                  <a:srgbClr val="0000CC"/>
                </a:solidFill>
                <a:latin typeface="Times New Roman"/>
                <a:ea typeface="Times New Roman"/>
              </a:rPr>
              <a:t>hình</a:t>
            </a:r>
            <a:r>
              <a:rPr lang="en-US" sz="2400" b="1" dirty="0">
                <a:solidFill>
                  <a:srgbClr val="0000CC"/>
                </a:solidFill>
                <a:latin typeface="Times New Roman"/>
                <a:ea typeface="Times New Roman"/>
              </a:rPr>
              <a:t> </a:t>
            </a:r>
            <a:r>
              <a:rPr lang="en-US" sz="2400" b="1" dirty="0" err="1">
                <a:solidFill>
                  <a:srgbClr val="0000CC"/>
                </a:solidFill>
                <a:latin typeface="Times New Roman"/>
                <a:ea typeface="Times New Roman"/>
              </a:rPr>
              <a:t>ảnh</a:t>
            </a:r>
            <a:r>
              <a:rPr lang="en-US" sz="2400" b="1" dirty="0">
                <a:solidFill>
                  <a:srgbClr val="0000CC"/>
                </a:solidFill>
                <a:latin typeface="Times New Roman"/>
                <a:ea typeface="Times New Roman"/>
              </a:rPr>
              <a:t>, </a:t>
            </a:r>
            <a:r>
              <a:rPr lang="en-US" sz="2400" b="1" dirty="0" err="1">
                <a:solidFill>
                  <a:srgbClr val="0000CC"/>
                </a:solidFill>
                <a:latin typeface="Times New Roman"/>
                <a:ea typeface="Times New Roman"/>
              </a:rPr>
              <a:t>cách</a:t>
            </a:r>
            <a:r>
              <a:rPr lang="en-US" sz="2400" b="1" dirty="0">
                <a:solidFill>
                  <a:srgbClr val="0000CC"/>
                </a:solidFill>
                <a:latin typeface="Times New Roman"/>
                <a:ea typeface="Times New Roman"/>
              </a:rPr>
              <a:t> </a:t>
            </a:r>
            <a:r>
              <a:rPr lang="en-US" sz="2400" b="1" dirty="0" err="1">
                <a:solidFill>
                  <a:srgbClr val="0000CC"/>
                </a:solidFill>
                <a:latin typeface="Times New Roman"/>
                <a:ea typeface="Times New Roman"/>
              </a:rPr>
              <a:t>tổ</a:t>
            </a:r>
            <a:r>
              <a:rPr lang="en-US" sz="2400" b="1" dirty="0">
                <a:solidFill>
                  <a:srgbClr val="0000CC"/>
                </a:solidFill>
                <a:latin typeface="Times New Roman"/>
                <a:ea typeface="Times New Roman"/>
              </a:rPr>
              <a:t> </a:t>
            </a:r>
            <a:r>
              <a:rPr lang="en-US" sz="2400" b="1" dirty="0" err="1">
                <a:solidFill>
                  <a:srgbClr val="0000CC"/>
                </a:solidFill>
                <a:latin typeface="Times New Roman"/>
                <a:ea typeface="Times New Roman"/>
              </a:rPr>
              <a:t>chức</a:t>
            </a:r>
            <a:r>
              <a:rPr lang="en-US" sz="2400" b="1" dirty="0">
                <a:solidFill>
                  <a:srgbClr val="0000CC"/>
                </a:solidFill>
                <a:latin typeface="Times New Roman"/>
                <a:ea typeface="Times New Roman"/>
              </a:rPr>
              <a:t> </a:t>
            </a:r>
            <a:r>
              <a:rPr lang="en-US" sz="2400" b="1" dirty="0" err="1">
                <a:solidFill>
                  <a:srgbClr val="0000CC"/>
                </a:solidFill>
                <a:latin typeface="Times New Roman"/>
                <a:ea typeface="Times New Roman"/>
              </a:rPr>
              <a:t>khổ</a:t>
            </a:r>
            <a:r>
              <a:rPr lang="en-US" sz="2400" b="1" dirty="0">
                <a:solidFill>
                  <a:srgbClr val="0000CC"/>
                </a:solidFill>
                <a:latin typeface="Times New Roman"/>
                <a:ea typeface="Times New Roman"/>
              </a:rPr>
              <a:t> </a:t>
            </a:r>
            <a:r>
              <a:rPr lang="en-US" sz="2400" b="1" dirty="0" err="1">
                <a:solidFill>
                  <a:srgbClr val="0000CC"/>
                </a:solidFill>
                <a:latin typeface="Times New Roman"/>
                <a:ea typeface="Times New Roman"/>
              </a:rPr>
              <a:t>thơ</a:t>
            </a:r>
            <a:r>
              <a:rPr lang="en-US" sz="2400" b="1" dirty="0">
                <a:solidFill>
                  <a:srgbClr val="0000CC"/>
                </a:solidFill>
                <a:latin typeface="Times New Roman"/>
                <a:ea typeface="Times New Roman"/>
              </a:rPr>
              <a:t>). </a:t>
            </a:r>
            <a:r>
              <a:rPr lang="en-US" sz="2400" b="1" dirty="0" err="1" smtClean="0">
                <a:solidFill>
                  <a:srgbClr val="0000CC"/>
                </a:solidFill>
                <a:latin typeface="Times New Roman"/>
                <a:ea typeface="Times New Roman"/>
              </a:rPr>
              <a:t>Nêu</a:t>
            </a:r>
            <a:r>
              <a:rPr lang="en-US" sz="2400" b="1" dirty="0" smtClean="0">
                <a:solidFill>
                  <a:srgbClr val="0000CC"/>
                </a:solidFill>
                <a:latin typeface="Times New Roman"/>
                <a:ea typeface="Times New Roman"/>
              </a:rPr>
              <a:t> </a:t>
            </a:r>
            <a:r>
              <a:rPr lang="en-US" sz="2400" b="1" dirty="0" err="1" smtClean="0">
                <a:solidFill>
                  <a:srgbClr val="0000CC"/>
                </a:solidFill>
                <a:latin typeface="Times New Roman"/>
                <a:ea typeface="Times New Roman"/>
              </a:rPr>
              <a:t>tác</a:t>
            </a:r>
            <a:r>
              <a:rPr lang="en-US" sz="2400" b="1" dirty="0" smtClean="0">
                <a:solidFill>
                  <a:srgbClr val="0000CC"/>
                </a:solidFill>
                <a:latin typeface="Times New Roman"/>
                <a:ea typeface="Times New Roman"/>
              </a:rPr>
              <a:t> </a:t>
            </a:r>
            <a:r>
              <a:rPr lang="en-US" sz="2400" b="1" dirty="0" err="1">
                <a:solidFill>
                  <a:srgbClr val="0000CC"/>
                </a:solidFill>
                <a:latin typeface="Times New Roman"/>
                <a:ea typeface="Times New Roman"/>
              </a:rPr>
              <a:t>dụng</a:t>
            </a:r>
            <a:r>
              <a:rPr lang="en-US" sz="2400" b="1" dirty="0">
                <a:solidFill>
                  <a:srgbClr val="0000CC"/>
                </a:solidFill>
                <a:latin typeface="Times New Roman"/>
                <a:ea typeface="Times New Roman"/>
              </a:rPr>
              <a:t> </a:t>
            </a:r>
            <a:r>
              <a:rPr lang="en-US" sz="2400" b="1" dirty="0" err="1">
                <a:solidFill>
                  <a:srgbClr val="0000CC"/>
                </a:solidFill>
                <a:latin typeface="Times New Roman"/>
                <a:ea typeface="Times New Roman"/>
              </a:rPr>
              <a:t>trong</a:t>
            </a:r>
            <a:r>
              <a:rPr lang="en-US" sz="2400" b="1" dirty="0">
                <a:solidFill>
                  <a:srgbClr val="0000CC"/>
                </a:solidFill>
                <a:latin typeface="Times New Roman"/>
                <a:ea typeface="Times New Roman"/>
              </a:rPr>
              <a:t> </a:t>
            </a:r>
            <a:r>
              <a:rPr lang="en-US" sz="2400" b="1" dirty="0" err="1">
                <a:solidFill>
                  <a:srgbClr val="0000CC"/>
                </a:solidFill>
                <a:latin typeface="Times New Roman"/>
                <a:ea typeface="Times New Roman"/>
              </a:rPr>
              <a:t>việc</a:t>
            </a:r>
            <a:r>
              <a:rPr lang="en-US" sz="2400" b="1" dirty="0">
                <a:solidFill>
                  <a:srgbClr val="0000CC"/>
                </a:solidFill>
                <a:latin typeface="Times New Roman"/>
                <a:ea typeface="Times New Roman"/>
              </a:rPr>
              <a:t> </a:t>
            </a:r>
            <a:r>
              <a:rPr lang="en-US" sz="2400" b="1" dirty="0" err="1">
                <a:solidFill>
                  <a:srgbClr val="0000CC"/>
                </a:solidFill>
                <a:latin typeface="Times New Roman"/>
                <a:ea typeface="Times New Roman"/>
              </a:rPr>
              <a:t>thể</a:t>
            </a:r>
            <a:r>
              <a:rPr lang="en-US" sz="2400" b="1" dirty="0">
                <a:solidFill>
                  <a:srgbClr val="0000CC"/>
                </a:solidFill>
                <a:latin typeface="Times New Roman"/>
                <a:ea typeface="Times New Roman"/>
              </a:rPr>
              <a:t> </a:t>
            </a:r>
            <a:r>
              <a:rPr lang="en-US" sz="2400" b="1" dirty="0" err="1">
                <a:solidFill>
                  <a:srgbClr val="0000CC"/>
                </a:solidFill>
                <a:latin typeface="Times New Roman"/>
                <a:ea typeface="Times New Roman"/>
              </a:rPr>
              <a:t>hiện</a:t>
            </a:r>
            <a:r>
              <a:rPr lang="en-US" sz="2400" b="1" dirty="0">
                <a:solidFill>
                  <a:srgbClr val="0000CC"/>
                </a:solidFill>
                <a:latin typeface="Times New Roman"/>
                <a:ea typeface="Times New Roman"/>
              </a:rPr>
              <a:t> </a:t>
            </a:r>
            <a:r>
              <a:rPr lang="en-US" sz="2400" b="1" dirty="0" err="1">
                <a:solidFill>
                  <a:srgbClr val="0000CC"/>
                </a:solidFill>
                <a:latin typeface="Times New Roman"/>
                <a:ea typeface="Times New Roman"/>
              </a:rPr>
              <a:t>chủ</a:t>
            </a:r>
            <a:r>
              <a:rPr lang="en-US" sz="2400" b="1" dirty="0">
                <a:solidFill>
                  <a:srgbClr val="0000CC"/>
                </a:solidFill>
                <a:latin typeface="Times New Roman"/>
                <a:ea typeface="Times New Roman"/>
              </a:rPr>
              <a:t> </a:t>
            </a:r>
            <a:r>
              <a:rPr lang="en-US" sz="2400" b="1" dirty="0" err="1">
                <a:solidFill>
                  <a:srgbClr val="0000CC"/>
                </a:solidFill>
                <a:latin typeface="Times New Roman"/>
                <a:ea typeface="Times New Roman"/>
              </a:rPr>
              <a:t>đề</a:t>
            </a:r>
            <a:r>
              <a:rPr lang="en-US" sz="2400" b="1" dirty="0">
                <a:solidFill>
                  <a:srgbClr val="0000CC"/>
                </a:solidFill>
                <a:latin typeface="Times New Roman"/>
                <a:ea typeface="Times New Roman"/>
              </a:rPr>
              <a:t> </a:t>
            </a:r>
            <a:r>
              <a:rPr lang="en-US" sz="2400" b="1" dirty="0" err="1">
                <a:solidFill>
                  <a:srgbClr val="0000CC"/>
                </a:solidFill>
                <a:latin typeface="Times New Roman"/>
                <a:ea typeface="Times New Roman"/>
              </a:rPr>
              <a:t>của</a:t>
            </a:r>
            <a:r>
              <a:rPr lang="en-US" sz="2400" b="1" dirty="0">
                <a:solidFill>
                  <a:srgbClr val="0000CC"/>
                </a:solidFill>
                <a:latin typeface="Times New Roman"/>
                <a:ea typeface="Times New Roman"/>
              </a:rPr>
              <a:t> </a:t>
            </a:r>
            <a:r>
              <a:rPr lang="en-US" sz="2400" b="1" dirty="0" err="1">
                <a:solidFill>
                  <a:srgbClr val="0000CC"/>
                </a:solidFill>
                <a:latin typeface="Times New Roman"/>
                <a:ea typeface="Times New Roman"/>
              </a:rPr>
              <a:t>bài</a:t>
            </a:r>
            <a:r>
              <a:rPr lang="en-US" sz="2400" b="1" dirty="0">
                <a:solidFill>
                  <a:srgbClr val="0000CC"/>
                </a:solidFill>
                <a:latin typeface="Times New Roman"/>
                <a:ea typeface="Times New Roman"/>
              </a:rPr>
              <a:t> </a:t>
            </a:r>
            <a:r>
              <a:rPr lang="en-US" sz="2400" b="1" dirty="0" err="1" smtClean="0">
                <a:solidFill>
                  <a:srgbClr val="0000CC"/>
                </a:solidFill>
                <a:latin typeface="Times New Roman"/>
                <a:ea typeface="Times New Roman"/>
              </a:rPr>
              <a:t>thơ</a:t>
            </a:r>
            <a:r>
              <a:rPr lang="en-US" sz="2400" b="1" dirty="0" smtClean="0">
                <a:solidFill>
                  <a:srgbClr val="0000CC"/>
                </a:solidFill>
                <a:latin typeface="Times New Roman"/>
                <a:ea typeface="Times New Roman"/>
              </a:rPr>
              <a:t>.</a:t>
            </a:r>
            <a:endParaRPr lang="en-US" sz="3200" b="1" dirty="0">
              <a:solidFill>
                <a:srgbClr val="0000CC"/>
              </a:solidFill>
              <a:latin typeface="Times New Roman"/>
              <a:ea typeface="Times New Roman"/>
            </a:endParaRPr>
          </a:p>
        </p:txBody>
      </p:sp>
      <p:sp>
        <p:nvSpPr>
          <p:cNvPr id="7" name="TextBox 6"/>
          <p:cNvSpPr txBox="1"/>
          <p:nvPr/>
        </p:nvSpPr>
        <p:spPr>
          <a:xfrm>
            <a:off x="76200" y="2443103"/>
            <a:ext cx="8915399" cy="4370427"/>
          </a:xfrm>
          <a:prstGeom prst="rect">
            <a:avLst/>
          </a:prstGeom>
          <a:noFill/>
        </p:spPr>
        <p:txBody>
          <a:bodyPr wrap="square" rtlCol="0">
            <a:spAutoFit/>
          </a:bodyPr>
          <a:lstStyle/>
          <a:p>
            <a:pPr lvl="0" algn="just">
              <a:spcBef>
                <a:spcPts val="600"/>
              </a:spcBef>
            </a:pPr>
            <a:r>
              <a:rPr lang="en-US" sz="2300" b="1" smtClean="0">
                <a:solidFill>
                  <a:srgbClr val="0000CC"/>
                </a:solidFill>
                <a:latin typeface="Palatino Linotype" pitchFamily="18" charset="0"/>
                <a:ea typeface="Times New Roman"/>
              </a:rPr>
              <a:t>- </a:t>
            </a:r>
            <a:r>
              <a:rPr lang="en-US" sz="2300" b="1">
                <a:solidFill>
                  <a:srgbClr val="0000CC"/>
                </a:solidFill>
                <a:latin typeface="Palatino Linotype" pitchFamily="18" charset="0"/>
                <a:ea typeface="Times New Roman"/>
              </a:rPr>
              <a:t>Bố cục: </a:t>
            </a:r>
            <a:r>
              <a:rPr lang="en-US" sz="2300" b="1">
                <a:solidFill>
                  <a:prstClr val="black"/>
                </a:solidFill>
                <a:latin typeface="Palatino Linotype" pitchFamily="18" charset="0"/>
                <a:ea typeface="Times New Roman"/>
              </a:rPr>
              <a:t>Lời em bé có thể chia làm hai phần</a:t>
            </a:r>
          </a:p>
          <a:p>
            <a:pPr lvl="0" algn="just">
              <a:spcBef>
                <a:spcPts val="600"/>
              </a:spcBef>
            </a:pPr>
            <a:r>
              <a:rPr lang="en-US" sz="2300" b="1">
                <a:solidFill>
                  <a:prstClr val="black"/>
                </a:solidFill>
                <a:latin typeface="Palatino Linotype" pitchFamily="18" charset="0"/>
                <a:ea typeface="Times New Roman"/>
              </a:rPr>
              <a:t>+ Phần 1: từ đầu đến “trời xanh thẳm”</a:t>
            </a:r>
            <a:r>
              <a:rPr lang="vi-VN" sz="2300" b="1">
                <a:solidFill>
                  <a:prstClr val="black"/>
                </a:solidFill>
                <a:latin typeface="Palatino Linotype" pitchFamily="18" charset="0"/>
                <a:ea typeface="Times New Roman"/>
              </a:rPr>
              <a:t> </a:t>
            </a:r>
            <a:r>
              <a:rPr lang="en-US" sz="2300" b="1">
                <a:solidFill>
                  <a:prstClr val="black"/>
                </a:solidFill>
                <a:latin typeface="Palatino Linotype" pitchFamily="18" charset="0"/>
                <a:ea typeface="Times New Roman"/>
                <a:sym typeface="Wingdings" pitchFamily="2" charset="2"/>
              </a:rPr>
              <a:t></a:t>
            </a:r>
            <a:r>
              <a:rPr lang="vi-VN" sz="2300" b="1">
                <a:solidFill>
                  <a:prstClr val="black"/>
                </a:solidFill>
                <a:latin typeface="Palatino Linotype" pitchFamily="18" charset="0"/>
                <a:ea typeface="Times New Roman"/>
              </a:rPr>
              <a:t> Em bé kể cho mẹ nghe về cuộc trò chuyện với những người trên mây.</a:t>
            </a:r>
            <a:endParaRPr lang="en-US" sz="2300" b="1">
              <a:solidFill>
                <a:prstClr val="black"/>
              </a:solidFill>
              <a:latin typeface="Palatino Linotype" pitchFamily="18" charset="0"/>
              <a:ea typeface="Times New Roman"/>
            </a:endParaRPr>
          </a:p>
          <a:p>
            <a:pPr lvl="0" algn="just">
              <a:spcBef>
                <a:spcPts val="600"/>
              </a:spcBef>
            </a:pPr>
            <a:r>
              <a:rPr lang="en-US" sz="2300" b="1">
                <a:solidFill>
                  <a:prstClr val="black"/>
                </a:solidFill>
                <a:latin typeface="Palatino Linotype" pitchFamily="18" charset="0"/>
                <a:ea typeface="Times New Roman"/>
              </a:rPr>
              <a:t>+ Phần 2: còn lại </a:t>
            </a:r>
            <a:r>
              <a:rPr lang="en-US" sz="2300" b="1">
                <a:solidFill>
                  <a:prstClr val="black"/>
                </a:solidFill>
                <a:latin typeface="Palatino Linotype" pitchFamily="18" charset="0"/>
                <a:ea typeface="Times New Roman"/>
                <a:sym typeface="Wingdings" pitchFamily="2" charset="2"/>
              </a:rPr>
              <a:t> </a:t>
            </a:r>
            <a:r>
              <a:rPr lang="vi-VN" sz="2300" b="1">
                <a:solidFill>
                  <a:prstClr val="black"/>
                </a:solidFill>
                <a:latin typeface="Palatino Linotype" pitchFamily="18" charset="0"/>
                <a:ea typeface="Times New Roman"/>
              </a:rPr>
              <a:t>Em bé kể cho mẹ nghe về cuộc trò chuyện với những người trong sóng.</a:t>
            </a:r>
            <a:endParaRPr lang="en-US" sz="2300" b="1">
              <a:solidFill>
                <a:prstClr val="black"/>
              </a:solidFill>
              <a:latin typeface="Palatino Linotype" pitchFamily="18" charset="0"/>
              <a:ea typeface="Times New Roman"/>
            </a:endParaRPr>
          </a:p>
          <a:p>
            <a:pPr lvl="0" algn="just">
              <a:spcBef>
                <a:spcPts val="600"/>
              </a:spcBef>
            </a:pPr>
            <a:r>
              <a:rPr lang="en-US" sz="2300" b="1">
                <a:solidFill>
                  <a:prstClr val="black"/>
                </a:solidFill>
                <a:latin typeface="Palatino Linotype" pitchFamily="18" charset="0"/>
                <a:ea typeface="Times New Roman"/>
              </a:rPr>
              <a:t>- Giống: số dòng thơ, sự lặp lại của một số từ ngữ, cấu trúc, cách xây dựng hình ảnh. </a:t>
            </a:r>
          </a:p>
          <a:p>
            <a:pPr lvl="0" algn="just">
              <a:spcBef>
                <a:spcPts val="600"/>
              </a:spcBef>
            </a:pPr>
            <a:r>
              <a:rPr lang="pt-BR" sz="2300" b="1">
                <a:solidFill>
                  <a:prstClr val="black"/>
                </a:solidFill>
                <a:latin typeface="Palatino Linotype" pitchFamily="18" charset="0"/>
                <a:ea typeface="Times New Roman"/>
              </a:rPr>
              <a:t>- Khác: lời tâm tình của em bé đặt trong hai tình huống thử thách khác nhau để diễn tả tình cảm dạt dào, dâng trào của em bé. </a:t>
            </a:r>
            <a:endParaRPr lang="en-US" sz="2300" b="1">
              <a:solidFill>
                <a:prstClr val="black"/>
              </a:solidFill>
              <a:latin typeface="Palatino Linotype" pitchFamily="18" charset="0"/>
              <a:ea typeface="Times New Roman"/>
            </a:endParaRPr>
          </a:p>
          <a:p>
            <a:pPr lvl="0" algn="just">
              <a:spcBef>
                <a:spcPts val="600"/>
              </a:spcBef>
            </a:pPr>
            <a:r>
              <a:rPr lang="pt-BR" sz="2300" b="1">
                <a:solidFill>
                  <a:srgbClr val="0000CC"/>
                </a:solidFill>
                <a:latin typeface="Palatino Linotype" pitchFamily="18" charset="0"/>
                <a:ea typeface="Times New Roman"/>
              </a:rPr>
              <a:t>- Tác dụng: </a:t>
            </a:r>
            <a:r>
              <a:rPr lang="pt-BR" sz="2300" b="1">
                <a:solidFill>
                  <a:prstClr val="black"/>
                </a:solidFill>
                <a:latin typeface="Palatino Linotype" pitchFamily="18" charset="0"/>
                <a:ea typeface="Times New Roman"/>
              </a:rPr>
              <a:t>thể hiện tình yêu mẹ của em bé trọn vẹn, sâu sắc, trào dâng, mãnh liệt.</a:t>
            </a:r>
            <a:endParaRPr lang="en-US" sz="2300" b="1">
              <a:solidFill>
                <a:prstClr val="black"/>
              </a:solidFill>
              <a:latin typeface="Palatino Linotype" pitchFamily="18" charset="0"/>
              <a:ea typeface="Times New Roman"/>
            </a:endParaRPr>
          </a:p>
        </p:txBody>
      </p:sp>
    </p:spTree>
    <p:extLst>
      <p:ext uri="{BB962C8B-B14F-4D97-AF65-F5344CB8AC3E}">
        <p14:creationId xmlns:p14="http://schemas.microsoft.com/office/powerpoint/2010/main" val="9908507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grpSp>
        <p:nvGrpSpPr>
          <p:cNvPr id="51" name="Group 50"/>
          <p:cNvGrpSpPr/>
          <p:nvPr/>
        </p:nvGrpSpPr>
        <p:grpSpPr>
          <a:xfrm>
            <a:off x="152400" y="3294744"/>
            <a:ext cx="8839200" cy="3505200"/>
            <a:chOff x="972456" y="3294744"/>
            <a:chExt cx="7086600" cy="3505200"/>
          </a:xfrm>
        </p:grpSpPr>
        <p:sp>
          <p:nvSpPr>
            <p:cNvPr id="46" name="Rounded Rectangle 45"/>
            <p:cNvSpPr/>
            <p:nvPr/>
          </p:nvSpPr>
          <p:spPr>
            <a:xfrm>
              <a:off x="972456" y="3294744"/>
              <a:ext cx="7086600" cy="3505200"/>
            </a:xfrm>
            <a:prstGeom prst="roundRect">
              <a:avLst/>
            </a:prstGeom>
            <a:solidFill>
              <a:srgbClr val="FFCCCC"/>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3" name="Rounded Rectangle 22"/>
            <p:cNvSpPr/>
            <p:nvPr/>
          </p:nvSpPr>
          <p:spPr>
            <a:xfrm>
              <a:off x="1512959" y="3581400"/>
              <a:ext cx="1382640" cy="2971800"/>
            </a:xfrm>
            <a:prstGeom prst="roundRect">
              <a:avLst/>
            </a:prstGeom>
            <a:solidFill>
              <a:schemeClr val="accent5">
                <a:lumMod val="20000"/>
                <a:lumOff val="8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err="1">
                  <a:solidFill>
                    <a:srgbClr val="00B050"/>
                  </a:solidFill>
                  <a:latin typeface="Arial" pitchFamily="34" charset="0"/>
                  <a:cs typeface="Arial" pitchFamily="34" charset="0"/>
                </a:rPr>
                <a:t>CẤU</a:t>
              </a:r>
              <a:r>
                <a:rPr lang="en-US" sz="3600" b="1">
                  <a:solidFill>
                    <a:srgbClr val="00B050"/>
                  </a:solidFill>
                  <a:latin typeface="Arial" pitchFamily="34" charset="0"/>
                  <a:cs typeface="Arial" pitchFamily="34" charset="0"/>
                </a:rPr>
                <a:t> </a:t>
              </a:r>
              <a:r>
                <a:rPr lang="en-US" sz="3600" b="1" err="1">
                  <a:solidFill>
                    <a:srgbClr val="00B050"/>
                  </a:solidFill>
                  <a:latin typeface="Arial" pitchFamily="34" charset="0"/>
                  <a:cs typeface="Arial" pitchFamily="34" charset="0"/>
                </a:rPr>
                <a:t>TRÚC</a:t>
              </a:r>
              <a:endParaRPr lang="en-US" sz="3600" b="1">
                <a:solidFill>
                  <a:srgbClr val="00B050"/>
                </a:solidFill>
                <a:latin typeface="Arial" pitchFamily="34" charset="0"/>
                <a:cs typeface="Arial" pitchFamily="34" charset="0"/>
              </a:endParaRPr>
            </a:p>
          </p:txBody>
        </p:sp>
        <p:sp>
          <p:nvSpPr>
            <p:cNvPr id="24" name="Rounded Rectangle 23"/>
            <p:cNvSpPr/>
            <p:nvPr/>
          </p:nvSpPr>
          <p:spPr>
            <a:xfrm>
              <a:off x="3048000" y="3508824"/>
              <a:ext cx="4419600" cy="914400"/>
            </a:xfrm>
            <a:prstGeom prst="roundRect">
              <a:avLst/>
            </a:prstGeom>
            <a:solidFill>
              <a:srgbClr val="FFFF99"/>
            </a:solid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err="1">
                  <a:solidFill>
                    <a:srgbClr val="7030A0"/>
                  </a:solidFill>
                  <a:latin typeface="Arial" pitchFamily="34" charset="0"/>
                  <a:cs typeface="Arial" pitchFamily="34" charset="0"/>
                </a:rPr>
                <a:t>Lời</a:t>
              </a:r>
              <a:r>
                <a:rPr lang="en-US" sz="2800" b="1">
                  <a:solidFill>
                    <a:srgbClr val="7030A0"/>
                  </a:solidFill>
                  <a:latin typeface="Arial" pitchFamily="34" charset="0"/>
                  <a:cs typeface="Arial" pitchFamily="34" charset="0"/>
                </a:rPr>
                <a:t> </a:t>
              </a:r>
              <a:r>
                <a:rPr lang="en-US" sz="2800" b="1" err="1">
                  <a:solidFill>
                    <a:srgbClr val="7030A0"/>
                  </a:solidFill>
                  <a:latin typeface="Arial" pitchFamily="34" charset="0"/>
                  <a:cs typeface="Arial" pitchFamily="34" charset="0"/>
                </a:rPr>
                <a:t>mời</a:t>
              </a:r>
              <a:r>
                <a:rPr lang="en-US" sz="2800" b="1">
                  <a:solidFill>
                    <a:srgbClr val="7030A0"/>
                  </a:solidFill>
                  <a:latin typeface="Arial" pitchFamily="34" charset="0"/>
                  <a:cs typeface="Arial" pitchFamily="34" charset="0"/>
                </a:rPr>
                <a:t> </a:t>
              </a:r>
              <a:r>
                <a:rPr lang="en-US" sz="2800" b="1" err="1">
                  <a:solidFill>
                    <a:srgbClr val="7030A0"/>
                  </a:solidFill>
                  <a:latin typeface="Arial" pitchFamily="34" charset="0"/>
                  <a:cs typeface="Arial" pitchFamily="34" charset="0"/>
                </a:rPr>
                <a:t>gọi</a:t>
              </a:r>
              <a:r>
                <a:rPr lang="en-US" sz="2800" b="1">
                  <a:solidFill>
                    <a:srgbClr val="7030A0"/>
                  </a:solidFill>
                  <a:latin typeface="Arial" pitchFamily="34" charset="0"/>
                  <a:cs typeface="Arial" pitchFamily="34" charset="0"/>
                </a:rPr>
                <a:t> </a:t>
              </a:r>
              <a:r>
                <a:rPr lang="en-US" sz="2800" b="1" err="1">
                  <a:solidFill>
                    <a:srgbClr val="7030A0"/>
                  </a:solidFill>
                  <a:latin typeface="Arial" pitchFamily="34" charset="0"/>
                  <a:cs typeface="Arial" pitchFamily="34" charset="0"/>
                </a:rPr>
                <a:t>của</a:t>
              </a:r>
              <a:r>
                <a:rPr lang="en-US" sz="2800" b="1">
                  <a:solidFill>
                    <a:srgbClr val="7030A0"/>
                  </a:solidFill>
                  <a:latin typeface="Arial" pitchFamily="34" charset="0"/>
                  <a:cs typeface="Arial" pitchFamily="34" charset="0"/>
                </a:rPr>
                <a:t> </a:t>
              </a:r>
              <a:r>
                <a:rPr lang="en-US" sz="2800" b="1" err="1">
                  <a:solidFill>
                    <a:srgbClr val="7030A0"/>
                  </a:solidFill>
                  <a:latin typeface="Arial" pitchFamily="34" charset="0"/>
                  <a:cs typeface="Arial" pitchFamily="34" charset="0"/>
                </a:rPr>
                <a:t>những</a:t>
              </a:r>
              <a:r>
                <a:rPr lang="en-US" sz="2800" b="1">
                  <a:solidFill>
                    <a:srgbClr val="7030A0"/>
                  </a:solidFill>
                  <a:latin typeface="Arial" pitchFamily="34" charset="0"/>
                  <a:cs typeface="Arial" pitchFamily="34" charset="0"/>
                </a:rPr>
                <a:t> </a:t>
              </a:r>
              <a:r>
                <a:rPr lang="en-US" sz="2800" b="1" err="1">
                  <a:solidFill>
                    <a:srgbClr val="7030A0"/>
                  </a:solidFill>
                  <a:latin typeface="Arial" pitchFamily="34" charset="0"/>
                  <a:cs typeface="Arial" pitchFamily="34" charset="0"/>
                </a:rPr>
                <a:t>người</a:t>
              </a:r>
              <a:r>
                <a:rPr lang="en-US" sz="2800" b="1">
                  <a:solidFill>
                    <a:srgbClr val="7030A0"/>
                  </a:solidFill>
                  <a:latin typeface="Arial" pitchFamily="34" charset="0"/>
                  <a:cs typeface="Arial" pitchFamily="34" charset="0"/>
                </a:rPr>
                <a:t> </a:t>
              </a:r>
              <a:r>
                <a:rPr lang="en-US" sz="2800" b="1" err="1">
                  <a:solidFill>
                    <a:srgbClr val="7030A0"/>
                  </a:solidFill>
                  <a:latin typeface="Arial" pitchFamily="34" charset="0"/>
                  <a:cs typeface="Arial" pitchFamily="34" charset="0"/>
                </a:rPr>
                <a:t>trên</a:t>
              </a:r>
              <a:r>
                <a:rPr lang="en-US" sz="2800" b="1">
                  <a:solidFill>
                    <a:srgbClr val="7030A0"/>
                  </a:solidFill>
                  <a:latin typeface="Arial" pitchFamily="34" charset="0"/>
                  <a:cs typeface="Arial" pitchFamily="34" charset="0"/>
                </a:rPr>
                <a:t> </a:t>
              </a:r>
              <a:r>
                <a:rPr lang="en-US" sz="2800" b="1" err="1">
                  <a:solidFill>
                    <a:srgbClr val="7030A0"/>
                  </a:solidFill>
                  <a:latin typeface="Arial" pitchFamily="34" charset="0"/>
                  <a:cs typeface="Arial" pitchFamily="34" charset="0"/>
                </a:rPr>
                <a:t>mây</a:t>
              </a:r>
              <a:r>
                <a:rPr lang="en-US" sz="2800" b="1">
                  <a:solidFill>
                    <a:srgbClr val="7030A0"/>
                  </a:solidFill>
                  <a:latin typeface="Arial" pitchFamily="34" charset="0"/>
                  <a:cs typeface="Arial" pitchFamily="34" charset="0"/>
                </a:rPr>
                <a:t>, </a:t>
              </a:r>
              <a:r>
                <a:rPr lang="en-US" sz="2800" b="1" err="1">
                  <a:solidFill>
                    <a:srgbClr val="7030A0"/>
                  </a:solidFill>
                  <a:latin typeface="Arial" pitchFamily="34" charset="0"/>
                  <a:cs typeface="Arial" pitchFamily="34" charset="0"/>
                </a:rPr>
                <a:t>trong</a:t>
              </a:r>
              <a:r>
                <a:rPr lang="en-US" sz="2800" b="1">
                  <a:solidFill>
                    <a:srgbClr val="7030A0"/>
                  </a:solidFill>
                  <a:latin typeface="Arial" pitchFamily="34" charset="0"/>
                  <a:cs typeface="Arial" pitchFamily="34" charset="0"/>
                </a:rPr>
                <a:t> </a:t>
              </a:r>
              <a:r>
                <a:rPr lang="en-US" sz="2800" b="1" err="1">
                  <a:solidFill>
                    <a:srgbClr val="7030A0"/>
                  </a:solidFill>
                  <a:latin typeface="Arial" pitchFamily="34" charset="0"/>
                  <a:cs typeface="Arial" pitchFamily="34" charset="0"/>
                </a:rPr>
                <a:t>sóng</a:t>
              </a:r>
              <a:endParaRPr lang="en-US" sz="2800" b="1">
                <a:solidFill>
                  <a:srgbClr val="7030A0"/>
                </a:solidFill>
                <a:latin typeface="Arial" pitchFamily="34" charset="0"/>
                <a:cs typeface="Arial" pitchFamily="34" charset="0"/>
              </a:endParaRPr>
            </a:p>
          </p:txBody>
        </p:sp>
        <p:sp>
          <p:nvSpPr>
            <p:cNvPr id="25" name="Rounded Rectangle 24"/>
            <p:cNvSpPr/>
            <p:nvPr/>
          </p:nvSpPr>
          <p:spPr>
            <a:xfrm>
              <a:off x="3048000" y="4608282"/>
              <a:ext cx="4419600" cy="838200"/>
            </a:xfrm>
            <a:prstGeom prst="roundRect">
              <a:avLst/>
            </a:prstGeom>
            <a:solidFill>
              <a:schemeClr val="accent3">
                <a:lumMod val="40000"/>
                <a:lumOff val="60000"/>
              </a:schemeClr>
            </a:solid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err="1">
                  <a:solidFill>
                    <a:srgbClr val="FF0066"/>
                  </a:solidFill>
                  <a:latin typeface="Arial" pitchFamily="34" charset="0"/>
                  <a:cs typeface="Arial" pitchFamily="34" charset="0"/>
                </a:rPr>
                <a:t>Lời</a:t>
              </a:r>
              <a:r>
                <a:rPr lang="en-US" sz="2800" b="1">
                  <a:solidFill>
                    <a:srgbClr val="FF0066"/>
                  </a:solidFill>
                  <a:latin typeface="Arial" pitchFamily="34" charset="0"/>
                  <a:cs typeface="Arial" pitchFamily="34" charset="0"/>
                </a:rPr>
                <a:t> </a:t>
              </a:r>
              <a:r>
                <a:rPr lang="en-US" sz="2800" b="1" smtClean="0">
                  <a:solidFill>
                    <a:srgbClr val="FF0066"/>
                  </a:solidFill>
                  <a:latin typeface="Arial" pitchFamily="34" charset="0"/>
                  <a:cs typeface="Arial" pitchFamily="34" charset="0"/>
                </a:rPr>
                <a:t>từ chối </a:t>
              </a:r>
              <a:r>
                <a:rPr lang="en-US" sz="2800" b="1" err="1">
                  <a:solidFill>
                    <a:srgbClr val="FF0066"/>
                  </a:solidFill>
                  <a:latin typeface="Arial" pitchFamily="34" charset="0"/>
                  <a:cs typeface="Arial" pitchFamily="34" charset="0"/>
                </a:rPr>
                <a:t>của</a:t>
              </a:r>
              <a:r>
                <a:rPr lang="en-US" sz="2800" b="1">
                  <a:solidFill>
                    <a:srgbClr val="FF0066"/>
                  </a:solidFill>
                  <a:latin typeface="Arial" pitchFamily="34" charset="0"/>
                  <a:cs typeface="Arial" pitchFamily="34" charset="0"/>
                </a:rPr>
                <a:t> </a:t>
              </a:r>
              <a:r>
                <a:rPr lang="en-US" sz="2800" b="1" err="1">
                  <a:solidFill>
                    <a:srgbClr val="FF0066"/>
                  </a:solidFill>
                  <a:latin typeface="Arial" pitchFamily="34" charset="0"/>
                  <a:cs typeface="Arial" pitchFamily="34" charset="0"/>
                </a:rPr>
                <a:t>em</a:t>
              </a:r>
              <a:r>
                <a:rPr lang="en-US" sz="2800" b="1">
                  <a:solidFill>
                    <a:srgbClr val="FF0066"/>
                  </a:solidFill>
                  <a:latin typeface="Arial" pitchFamily="34" charset="0"/>
                  <a:cs typeface="Arial" pitchFamily="34" charset="0"/>
                </a:rPr>
                <a:t> </a:t>
              </a:r>
              <a:r>
                <a:rPr lang="en-US" sz="2800" b="1" err="1">
                  <a:solidFill>
                    <a:srgbClr val="FF0066"/>
                  </a:solidFill>
                  <a:latin typeface="Arial" pitchFamily="34" charset="0"/>
                  <a:cs typeface="Arial" pitchFamily="34" charset="0"/>
                </a:rPr>
                <a:t>bé</a:t>
              </a:r>
              <a:endParaRPr lang="en-US" sz="2800" b="1">
                <a:solidFill>
                  <a:srgbClr val="FF0066"/>
                </a:solidFill>
                <a:latin typeface="Arial" pitchFamily="34" charset="0"/>
                <a:cs typeface="Arial" pitchFamily="34" charset="0"/>
              </a:endParaRPr>
            </a:p>
          </p:txBody>
        </p:sp>
        <p:sp>
          <p:nvSpPr>
            <p:cNvPr id="26" name="Rounded Rectangle 25"/>
            <p:cNvSpPr/>
            <p:nvPr/>
          </p:nvSpPr>
          <p:spPr>
            <a:xfrm>
              <a:off x="3048000" y="5664198"/>
              <a:ext cx="4419600" cy="876300"/>
            </a:xfrm>
            <a:prstGeom prst="roundRect">
              <a:avLst/>
            </a:prstGeom>
            <a:solidFill>
              <a:schemeClr val="accent6">
                <a:lumMod val="40000"/>
                <a:lumOff val="60000"/>
              </a:schemeClr>
            </a:solid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err="1">
                  <a:solidFill>
                    <a:srgbClr val="0000CC"/>
                  </a:solidFill>
                  <a:latin typeface="Arial" pitchFamily="34" charset="0"/>
                  <a:cs typeface="Arial" pitchFamily="34" charset="0"/>
                </a:rPr>
                <a:t>Trò</a:t>
              </a:r>
              <a:r>
                <a:rPr lang="en-US" sz="2800" b="1" dirty="0">
                  <a:solidFill>
                    <a:srgbClr val="0000CC"/>
                  </a:solidFill>
                  <a:latin typeface="Arial" pitchFamily="34" charset="0"/>
                  <a:cs typeface="Arial" pitchFamily="34" charset="0"/>
                </a:rPr>
                <a:t> </a:t>
              </a:r>
              <a:r>
                <a:rPr lang="en-US" sz="2800" b="1" dirty="0" err="1">
                  <a:solidFill>
                    <a:srgbClr val="0000CC"/>
                  </a:solidFill>
                  <a:latin typeface="Arial" pitchFamily="34" charset="0"/>
                  <a:cs typeface="Arial" pitchFamily="34" charset="0"/>
                </a:rPr>
                <a:t>chơi</a:t>
              </a:r>
              <a:r>
                <a:rPr lang="en-US" sz="2800" b="1" dirty="0">
                  <a:solidFill>
                    <a:srgbClr val="0000CC"/>
                  </a:solidFill>
                  <a:latin typeface="Arial" pitchFamily="34" charset="0"/>
                  <a:cs typeface="Arial" pitchFamily="34" charset="0"/>
                </a:rPr>
                <a:t> </a:t>
              </a:r>
              <a:r>
                <a:rPr lang="en-US" sz="2800" b="1" dirty="0" err="1" smtClean="0">
                  <a:solidFill>
                    <a:srgbClr val="0000CC"/>
                  </a:solidFill>
                  <a:latin typeface="Arial" pitchFamily="34" charset="0"/>
                  <a:cs typeface="Arial" pitchFamily="34" charset="0"/>
                </a:rPr>
                <a:t>sáng</a:t>
              </a:r>
              <a:r>
                <a:rPr lang="en-US" sz="2800" b="1" dirty="0" smtClean="0">
                  <a:solidFill>
                    <a:srgbClr val="0000CC"/>
                  </a:solidFill>
                  <a:latin typeface="Arial" pitchFamily="34" charset="0"/>
                  <a:cs typeface="Arial" pitchFamily="34" charset="0"/>
                </a:rPr>
                <a:t> </a:t>
              </a:r>
              <a:r>
                <a:rPr lang="en-US" sz="2800" b="1" dirty="0" err="1" smtClean="0">
                  <a:solidFill>
                    <a:srgbClr val="0000CC"/>
                  </a:solidFill>
                  <a:latin typeface="Arial" pitchFamily="34" charset="0"/>
                  <a:cs typeface="Arial" pitchFamily="34" charset="0"/>
                </a:rPr>
                <a:t>tạo</a:t>
              </a:r>
              <a:r>
                <a:rPr lang="en-US" sz="2800" b="1" dirty="0" smtClean="0">
                  <a:solidFill>
                    <a:srgbClr val="0000CC"/>
                  </a:solidFill>
                  <a:latin typeface="Arial" pitchFamily="34" charset="0"/>
                  <a:cs typeface="Arial" pitchFamily="34" charset="0"/>
                </a:rPr>
                <a:t> </a:t>
              </a:r>
              <a:r>
                <a:rPr lang="en-US" sz="2800" b="1" dirty="0" err="1" smtClean="0">
                  <a:solidFill>
                    <a:srgbClr val="0000CC"/>
                  </a:solidFill>
                  <a:latin typeface="Arial" pitchFamily="34" charset="0"/>
                  <a:cs typeface="Arial" pitchFamily="34" charset="0"/>
                </a:rPr>
                <a:t>của</a:t>
              </a:r>
              <a:r>
                <a:rPr lang="en-US" sz="2800" b="1" dirty="0" smtClean="0">
                  <a:solidFill>
                    <a:srgbClr val="0000CC"/>
                  </a:solidFill>
                  <a:latin typeface="Arial" pitchFamily="34" charset="0"/>
                  <a:cs typeface="Arial" pitchFamily="34" charset="0"/>
                </a:rPr>
                <a:t> </a:t>
              </a:r>
              <a:r>
                <a:rPr lang="en-US" sz="2800" b="1" dirty="0" err="1" smtClean="0">
                  <a:solidFill>
                    <a:srgbClr val="0000CC"/>
                  </a:solidFill>
                  <a:latin typeface="Arial" pitchFamily="34" charset="0"/>
                  <a:cs typeface="Arial" pitchFamily="34" charset="0"/>
                </a:rPr>
                <a:t>em</a:t>
              </a:r>
              <a:r>
                <a:rPr lang="en-US" sz="2800" b="1" dirty="0" smtClean="0">
                  <a:solidFill>
                    <a:srgbClr val="0000CC"/>
                  </a:solidFill>
                  <a:latin typeface="Arial" pitchFamily="34" charset="0"/>
                  <a:cs typeface="Arial" pitchFamily="34" charset="0"/>
                </a:rPr>
                <a:t> </a:t>
              </a:r>
              <a:r>
                <a:rPr lang="en-US" sz="2800" b="1" dirty="0" err="1" smtClean="0">
                  <a:solidFill>
                    <a:srgbClr val="0000CC"/>
                  </a:solidFill>
                  <a:latin typeface="Arial" pitchFamily="34" charset="0"/>
                  <a:cs typeface="Arial" pitchFamily="34" charset="0"/>
                </a:rPr>
                <a:t>bé</a:t>
              </a:r>
              <a:endParaRPr lang="en-US" sz="2800" b="1" dirty="0">
                <a:solidFill>
                  <a:srgbClr val="0000CC"/>
                </a:solidFill>
                <a:latin typeface="Arial" pitchFamily="34" charset="0"/>
                <a:cs typeface="Arial" pitchFamily="34" charset="0"/>
              </a:endParaRPr>
            </a:p>
          </p:txBody>
        </p:sp>
      </p:grpSp>
      <p:grpSp>
        <p:nvGrpSpPr>
          <p:cNvPr id="52" name="Group 51"/>
          <p:cNvGrpSpPr/>
          <p:nvPr/>
        </p:nvGrpSpPr>
        <p:grpSpPr>
          <a:xfrm>
            <a:off x="152401" y="228600"/>
            <a:ext cx="8839199" cy="3052465"/>
            <a:chOff x="152401" y="228600"/>
            <a:chExt cx="8839199" cy="3052465"/>
          </a:xfrm>
        </p:grpSpPr>
        <p:sp>
          <p:nvSpPr>
            <p:cNvPr id="7" name="Rounded Rectangle 6"/>
            <p:cNvSpPr/>
            <p:nvPr/>
          </p:nvSpPr>
          <p:spPr>
            <a:xfrm>
              <a:off x="2971800" y="228600"/>
              <a:ext cx="3124200" cy="762000"/>
            </a:xfrm>
            <a:prstGeom prst="round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smtClean="0">
                  <a:solidFill>
                    <a:schemeClr val="bg1"/>
                  </a:solidFill>
                  <a:latin typeface="Arial" pitchFamily="34" charset="0"/>
                  <a:cs typeface="Arial" pitchFamily="34" charset="0"/>
                </a:rPr>
                <a:t>BỐ CỤC</a:t>
              </a:r>
              <a:endParaRPr lang="en-US" sz="2400" b="1">
                <a:solidFill>
                  <a:schemeClr val="bg1"/>
                </a:solidFill>
                <a:latin typeface="Arial" pitchFamily="34" charset="0"/>
                <a:cs typeface="Arial" pitchFamily="34" charset="0"/>
              </a:endParaRPr>
            </a:p>
          </p:txBody>
        </p:sp>
        <p:sp>
          <p:nvSpPr>
            <p:cNvPr id="9" name="TextBox 8"/>
            <p:cNvSpPr txBox="1"/>
            <p:nvPr/>
          </p:nvSpPr>
          <p:spPr>
            <a:xfrm>
              <a:off x="2931885" y="1052286"/>
              <a:ext cx="3026608" cy="400110"/>
            </a:xfrm>
            <a:prstGeom prst="rect">
              <a:avLst/>
            </a:prstGeom>
            <a:noFill/>
          </p:spPr>
          <p:txBody>
            <a:bodyPr wrap="square" rtlCol="0">
              <a:spAutoFit/>
            </a:bodyPr>
            <a:lstStyle/>
            <a:p>
              <a:r>
                <a:rPr lang="en-US" sz="2000" b="1" smtClean="0">
                  <a:latin typeface="Arial" pitchFamily="34" charset="0"/>
                  <a:cs typeface="Arial" pitchFamily="34" charset="0"/>
                </a:rPr>
                <a:t>Lời thơ</a:t>
              </a:r>
              <a:r>
                <a:rPr lang="en-US" sz="2000" b="1" smtClean="0">
                  <a:solidFill>
                    <a:srgbClr val="FF0000"/>
                  </a:solidFill>
                  <a:latin typeface="Arial" pitchFamily="34" charset="0"/>
                  <a:cs typeface="Arial" pitchFamily="34" charset="0"/>
                </a:rPr>
                <a:t>: Em </a:t>
              </a:r>
              <a:r>
                <a:rPr lang="en-US" sz="2000" b="1" err="1">
                  <a:solidFill>
                    <a:srgbClr val="FF0000"/>
                  </a:solidFill>
                  <a:latin typeface="Arial" pitchFamily="34" charset="0"/>
                  <a:cs typeface="Arial" pitchFamily="34" charset="0"/>
                </a:rPr>
                <a:t>bé</a:t>
              </a:r>
              <a:r>
                <a:rPr lang="en-US" sz="2000" b="1">
                  <a:solidFill>
                    <a:srgbClr val="FF0000"/>
                  </a:solidFill>
                  <a:latin typeface="Arial" pitchFamily="34" charset="0"/>
                  <a:cs typeface="Arial" pitchFamily="34" charset="0"/>
                </a:rPr>
                <a:t> </a:t>
              </a:r>
              <a:r>
                <a:rPr lang="en-US" sz="2000" b="1">
                  <a:solidFill>
                    <a:srgbClr val="FF0000"/>
                  </a:solidFill>
                  <a:latin typeface="Arial" pitchFamily="34" charset="0"/>
                  <a:cs typeface="Arial" pitchFamily="34" charset="0"/>
                  <a:sym typeface="Symbol"/>
                </a:rPr>
                <a:t> </a:t>
              </a:r>
              <a:r>
                <a:rPr lang="en-US" sz="2000" b="1" err="1">
                  <a:solidFill>
                    <a:srgbClr val="FF0000"/>
                  </a:solidFill>
                  <a:latin typeface="Arial" pitchFamily="34" charset="0"/>
                  <a:cs typeface="Arial" pitchFamily="34" charset="0"/>
                  <a:sym typeface="Symbol"/>
                </a:rPr>
                <a:t>mẹ</a:t>
              </a:r>
              <a:endParaRPr lang="en-US" sz="2000" b="1">
                <a:solidFill>
                  <a:srgbClr val="FF0000"/>
                </a:solidFill>
                <a:latin typeface="Arial" pitchFamily="34" charset="0"/>
                <a:cs typeface="Arial" pitchFamily="34" charset="0"/>
              </a:endParaRPr>
            </a:p>
          </p:txBody>
        </p:sp>
        <p:grpSp>
          <p:nvGrpSpPr>
            <p:cNvPr id="28" name="Group 27"/>
            <p:cNvGrpSpPr/>
            <p:nvPr/>
          </p:nvGrpSpPr>
          <p:grpSpPr>
            <a:xfrm>
              <a:off x="152401" y="2057400"/>
              <a:ext cx="4165601" cy="1223665"/>
              <a:chOff x="2366006" y="2079180"/>
              <a:chExt cx="1968673" cy="1223665"/>
            </a:xfrm>
          </p:grpSpPr>
          <p:sp>
            <p:nvSpPr>
              <p:cNvPr id="16" name="Rounded Rectangle 15"/>
              <p:cNvSpPr/>
              <p:nvPr/>
            </p:nvSpPr>
            <p:spPr>
              <a:xfrm>
                <a:off x="2366006" y="2079180"/>
                <a:ext cx="1941649" cy="685800"/>
              </a:xfrm>
              <a:prstGeom prst="round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err="1">
                    <a:solidFill>
                      <a:schemeClr val="bg1"/>
                    </a:solidFill>
                    <a:latin typeface="Arial" pitchFamily="34" charset="0"/>
                    <a:cs typeface="Arial" pitchFamily="34" charset="0"/>
                  </a:rPr>
                  <a:t>Mẹ</a:t>
                </a:r>
                <a:r>
                  <a:rPr lang="en-US" sz="2400" b="1">
                    <a:solidFill>
                      <a:schemeClr val="bg1"/>
                    </a:solidFill>
                    <a:latin typeface="Arial" pitchFamily="34" charset="0"/>
                    <a:cs typeface="Arial" pitchFamily="34" charset="0"/>
                  </a:rPr>
                  <a:t> </a:t>
                </a:r>
                <a:r>
                  <a:rPr lang="en-US" sz="2400" b="1" err="1">
                    <a:solidFill>
                      <a:schemeClr val="bg1"/>
                    </a:solidFill>
                    <a:latin typeface="Arial" pitchFamily="34" charset="0"/>
                    <a:cs typeface="Arial" pitchFamily="34" charset="0"/>
                  </a:rPr>
                  <a:t>ơi</a:t>
                </a:r>
                <a:r>
                  <a:rPr lang="en-US" sz="2400" b="1">
                    <a:solidFill>
                      <a:schemeClr val="bg1"/>
                    </a:solidFill>
                    <a:latin typeface="Arial" pitchFamily="34" charset="0"/>
                    <a:cs typeface="Arial" pitchFamily="34" charset="0"/>
                  </a:rPr>
                  <a:t> …</a:t>
                </a:r>
                <a:r>
                  <a:rPr lang="en-US" sz="2400" b="1">
                    <a:solidFill>
                      <a:schemeClr val="bg1"/>
                    </a:solidFill>
                    <a:latin typeface="Arial" pitchFamily="34" charset="0"/>
                    <a:cs typeface="Arial" pitchFamily="34" charset="0"/>
                    <a:sym typeface="Symbol"/>
                  </a:rPr>
                  <a:t> </a:t>
                </a:r>
                <a:r>
                  <a:rPr lang="en-US" sz="2400" b="1" err="1">
                    <a:solidFill>
                      <a:schemeClr val="bg1"/>
                    </a:solidFill>
                    <a:latin typeface="Arial" pitchFamily="34" charset="0"/>
                    <a:cs typeface="Arial" pitchFamily="34" charset="0"/>
                    <a:sym typeface="Symbol"/>
                  </a:rPr>
                  <a:t>xanh</a:t>
                </a:r>
                <a:r>
                  <a:rPr lang="en-US" sz="2400" b="1">
                    <a:solidFill>
                      <a:schemeClr val="bg1"/>
                    </a:solidFill>
                    <a:latin typeface="Arial" pitchFamily="34" charset="0"/>
                    <a:cs typeface="Arial" pitchFamily="34" charset="0"/>
                    <a:sym typeface="Symbol"/>
                  </a:rPr>
                  <a:t> </a:t>
                </a:r>
                <a:r>
                  <a:rPr lang="en-US" sz="2400" b="1" err="1">
                    <a:solidFill>
                      <a:schemeClr val="bg1"/>
                    </a:solidFill>
                    <a:latin typeface="Arial" pitchFamily="34" charset="0"/>
                    <a:cs typeface="Arial" pitchFamily="34" charset="0"/>
                    <a:sym typeface="Symbol"/>
                  </a:rPr>
                  <a:t>thẳm</a:t>
                </a:r>
                <a:endParaRPr lang="en-US" sz="2400" b="1">
                  <a:solidFill>
                    <a:schemeClr val="bg1"/>
                  </a:solidFill>
                  <a:latin typeface="Arial" pitchFamily="34" charset="0"/>
                  <a:cs typeface="Arial" pitchFamily="34" charset="0"/>
                </a:endParaRPr>
              </a:p>
            </p:txBody>
          </p:sp>
          <p:sp>
            <p:nvSpPr>
              <p:cNvPr id="20" name="TextBox 19"/>
              <p:cNvSpPr txBox="1"/>
              <p:nvPr/>
            </p:nvSpPr>
            <p:spPr>
              <a:xfrm>
                <a:off x="2582079" y="2841180"/>
                <a:ext cx="1752600" cy="461665"/>
              </a:xfrm>
              <a:prstGeom prst="rect">
                <a:avLst/>
              </a:prstGeom>
              <a:noFill/>
            </p:spPr>
            <p:txBody>
              <a:bodyPr wrap="square" rtlCol="0">
                <a:spAutoFit/>
              </a:bodyPr>
              <a:lstStyle/>
              <a:p>
                <a:pPr algn="ctr"/>
                <a:r>
                  <a:rPr lang="en-US" sz="2400" b="1">
                    <a:solidFill>
                      <a:srgbClr val="800000"/>
                    </a:solidFill>
                    <a:latin typeface="Arial" pitchFamily="34" charset="0"/>
                    <a:cs typeface="Arial" pitchFamily="34" charset="0"/>
                  </a:rPr>
                  <a:t>9 </a:t>
                </a:r>
                <a:r>
                  <a:rPr lang="en-US" sz="2400" b="1" err="1">
                    <a:solidFill>
                      <a:srgbClr val="800000"/>
                    </a:solidFill>
                    <a:latin typeface="Arial" pitchFamily="34" charset="0"/>
                    <a:cs typeface="Arial" pitchFamily="34" charset="0"/>
                  </a:rPr>
                  <a:t>câu</a:t>
                </a:r>
                <a:endParaRPr lang="en-US" sz="2400" b="1">
                  <a:solidFill>
                    <a:srgbClr val="800000"/>
                  </a:solidFill>
                  <a:latin typeface="Arial" pitchFamily="34" charset="0"/>
                  <a:cs typeface="Arial" pitchFamily="34" charset="0"/>
                </a:endParaRPr>
              </a:p>
            </p:txBody>
          </p:sp>
        </p:grpSp>
        <p:grpSp>
          <p:nvGrpSpPr>
            <p:cNvPr id="29" name="Group 28"/>
            <p:cNvGrpSpPr/>
            <p:nvPr/>
          </p:nvGrpSpPr>
          <p:grpSpPr>
            <a:xfrm>
              <a:off x="4533900" y="2039256"/>
              <a:ext cx="4457700" cy="1165609"/>
              <a:chOff x="4533900" y="2039256"/>
              <a:chExt cx="4457700" cy="1165609"/>
            </a:xfrm>
          </p:grpSpPr>
          <p:sp>
            <p:nvSpPr>
              <p:cNvPr id="17" name="Rounded Rectangle 16"/>
              <p:cNvSpPr/>
              <p:nvPr/>
            </p:nvSpPr>
            <p:spPr>
              <a:xfrm>
                <a:off x="4533900" y="2039256"/>
                <a:ext cx="4457700" cy="685800"/>
              </a:xfrm>
              <a:prstGeom prst="round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err="1">
                    <a:solidFill>
                      <a:schemeClr val="bg1"/>
                    </a:solidFill>
                    <a:latin typeface="Arial" pitchFamily="34" charset="0"/>
                    <a:cs typeface="Arial" pitchFamily="34" charset="0"/>
                  </a:rPr>
                  <a:t>Trong</a:t>
                </a:r>
                <a:r>
                  <a:rPr lang="en-US" sz="2400" b="1">
                    <a:solidFill>
                      <a:schemeClr val="bg1"/>
                    </a:solidFill>
                    <a:latin typeface="Arial" pitchFamily="34" charset="0"/>
                    <a:cs typeface="Arial" pitchFamily="34" charset="0"/>
                  </a:rPr>
                  <a:t> </a:t>
                </a:r>
                <a:r>
                  <a:rPr lang="en-US" sz="2400" b="1" err="1">
                    <a:solidFill>
                      <a:schemeClr val="bg1"/>
                    </a:solidFill>
                    <a:latin typeface="Arial" pitchFamily="34" charset="0"/>
                    <a:cs typeface="Arial" pitchFamily="34" charset="0"/>
                  </a:rPr>
                  <a:t>sóng</a:t>
                </a:r>
                <a:r>
                  <a:rPr lang="en-US" sz="2400" b="1">
                    <a:solidFill>
                      <a:schemeClr val="bg1"/>
                    </a:solidFill>
                    <a:latin typeface="Arial" pitchFamily="34" charset="0"/>
                    <a:cs typeface="Arial" pitchFamily="34" charset="0"/>
                  </a:rPr>
                  <a:t> …</a:t>
                </a:r>
                <a:r>
                  <a:rPr lang="en-US" sz="2400" b="1">
                    <a:solidFill>
                      <a:schemeClr val="bg1"/>
                    </a:solidFill>
                    <a:latin typeface="Arial" pitchFamily="34" charset="0"/>
                    <a:cs typeface="Arial" pitchFamily="34" charset="0"/>
                    <a:sym typeface="Symbol"/>
                  </a:rPr>
                  <a:t> </a:t>
                </a:r>
                <a:r>
                  <a:rPr lang="en-US" sz="2400" b="1" err="1">
                    <a:solidFill>
                      <a:schemeClr val="bg1"/>
                    </a:solidFill>
                    <a:latin typeface="Arial" pitchFamily="34" charset="0"/>
                    <a:cs typeface="Arial" pitchFamily="34" charset="0"/>
                    <a:sym typeface="Symbol"/>
                  </a:rPr>
                  <a:t>chốn</a:t>
                </a:r>
                <a:r>
                  <a:rPr lang="en-US" sz="2400" b="1">
                    <a:solidFill>
                      <a:schemeClr val="bg1"/>
                    </a:solidFill>
                    <a:latin typeface="Arial" pitchFamily="34" charset="0"/>
                    <a:cs typeface="Arial" pitchFamily="34" charset="0"/>
                    <a:sym typeface="Symbol"/>
                  </a:rPr>
                  <a:t> </a:t>
                </a:r>
                <a:r>
                  <a:rPr lang="en-US" sz="2400" b="1" err="1">
                    <a:solidFill>
                      <a:schemeClr val="bg1"/>
                    </a:solidFill>
                    <a:latin typeface="Arial" pitchFamily="34" charset="0"/>
                    <a:cs typeface="Arial" pitchFamily="34" charset="0"/>
                    <a:sym typeface="Symbol"/>
                  </a:rPr>
                  <a:t>nao</a:t>
                </a:r>
                <a:endParaRPr lang="en-US" sz="2400" b="1">
                  <a:solidFill>
                    <a:schemeClr val="bg1"/>
                  </a:solidFill>
                  <a:latin typeface="Arial" pitchFamily="34" charset="0"/>
                  <a:cs typeface="Arial" pitchFamily="34" charset="0"/>
                </a:endParaRPr>
              </a:p>
            </p:txBody>
          </p:sp>
          <p:sp>
            <p:nvSpPr>
              <p:cNvPr id="21" name="TextBox 20"/>
              <p:cNvSpPr txBox="1"/>
              <p:nvPr/>
            </p:nvSpPr>
            <p:spPr>
              <a:xfrm>
                <a:off x="5791200" y="2743200"/>
                <a:ext cx="1752600" cy="461665"/>
              </a:xfrm>
              <a:prstGeom prst="rect">
                <a:avLst/>
              </a:prstGeom>
              <a:noFill/>
            </p:spPr>
            <p:txBody>
              <a:bodyPr wrap="square" rtlCol="0">
                <a:spAutoFit/>
              </a:bodyPr>
              <a:lstStyle/>
              <a:p>
                <a:pPr algn="ctr"/>
                <a:r>
                  <a:rPr lang="en-US" sz="2400" b="1">
                    <a:solidFill>
                      <a:srgbClr val="800000"/>
                    </a:solidFill>
                    <a:latin typeface="Arial" pitchFamily="34" charset="0"/>
                    <a:cs typeface="Arial" pitchFamily="34" charset="0"/>
                  </a:rPr>
                  <a:t>10 </a:t>
                </a:r>
                <a:r>
                  <a:rPr lang="en-US" sz="2400" b="1" err="1">
                    <a:solidFill>
                      <a:srgbClr val="800000"/>
                    </a:solidFill>
                    <a:latin typeface="Arial" pitchFamily="34" charset="0"/>
                    <a:cs typeface="Arial" pitchFamily="34" charset="0"/>
                  </a:rPr>
                  <a:t>câu</a:t>
                </a:r>
                <a:endParaRPr lang="en-US" sz="2400" b="1">
                  <a:solidFill>
                    <a:srgbClr val="800000"/>
                  </a:solidFill>
                  <a:latin typeface="Arial" pitchFamily="34" charset="0"/>
                  <a:cs typeface="Arial" pitchFamily="34" charset="0"/>
                </a:endParaRPr>
              </a:p>
            </p:txBody>
          </p:sp>
        </p:grpSp>
        <p:cxnSp>
          <p:nvCxnSpPr>
            <p:cNvPr id="30" name="Straight Arrow Connector 29"/>
            <p:cNvCxnSpPr/>
            <p:nvPr/>
          </p:nvCxnSpPr>
          <p:spPr>
            <a:xfrm rot="10800000" flipV="1">
              <a:off x="2939142" y="1433286"/>
              <a:ext cx="1600200" cy="609600"/>
            </a:xfrm>
            <a:prstGeom prst="straightConnector1">
              <a:avLst/>
            </a:prstGeom>
            <a:ln w="38100">
              <a:solidFill>
                <a:srgbClr val="8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610100" y="1452396"/>
              <a:ext cx="1790700" cy="528804"/>
            </a:xfrm>
            <a:prstGeom prst="straightConnector1">
              <a:avLst/>
            </a:prstGeom>
            <a:ln w="38100">
              <a:solidFill>
                <a:srgbClr val="8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up)">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wipe(left)">
                                      <p:cBhvr>
                                        <p:cTn id="1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4" y="0"/>
            <a:ext cx="9144000" cy="6858000"/>
          </a:xfrm>
          <a:prstGeom prst="rect">
            <a:avLst/>
          </a:prstGeom>
        </p:spPr>
      </p:pic>
      <p:sp>
        <p:nvSpPr>
          <p:cNvPr id="5" name="Title 1"/>
          <p:cNvSpPr>
            <a:spLocks noGrp="1"/>
          </p:cNvSpPr>
          <p:nvPr>
            <p:ph type="title"/>
          </p:nvPr>
        </p:nvSpPr>
        <p:spPr>
          <a:xfrm>
            <a:off x="3962400" y="0"/>
            <a:ext cx="4648200" cy="457200"/>
          </a:xfrm>
          <a:solidFill>
            <a:srgbClr val="FFFF99"/>
          </a:solidFill>
        </p:spPr>
        <p:txBody>
          <a:bodyPr>
            <a:normAutofit fontScale="90000"/>
          </a:bodyPr>
          <a:lstStyle/>
          <a:p>
            <a:r>
              <a:rPr lang="en-US" sz="2800" b="1">
                <a:solidFill>
                  <a:srgbClr val="FF0000"/>
                </a:solidFill>
                <a:latin typeface="Palatino Linotype" pitchFamily="18" charset="0"/>
              </a:rPr>
              <a:t>I. </a:t>
            </a:r>
            <a:r>
              <a:rPr lang="en-US" sz="2800" b="1" smtClean="0">
                <a:solidFill>
                  <a:srgbClr val="FF0000"/>
                </a:solidFill>
                <a:latin typeface="Palatino Linotype" pitchFamily="18" charset="0"/>
              </a:rPr>
              <a:t>TÌM HIỂU CHUNG</a:t>
            </a:r>
            <a:endParaRPr lang="en-US" sz="2800"/>
          </a:p>
        </p:txBody>
      </p:sp>
      <p:sp>
        <p:nvSpPr>
          <p:cNvPr id="6" name="Rectangle 5"/>
          <p:cNvSpPr/>
          <p:nvPr/>
        </p:nvSpPr>
        <p:spPr>
          <a:xfrm>
            <a:off x="1219200" y="120447"/>
            <a:ext cx="7950200" cy="6755696"/>
          </a:xfrm>
          <a:prstGeom prst="rect">
            <a:avLst/>
          </a:prstGeom>
        </p:spPr>
        <p:txBody>
          <a:bodyPr wrap="square">
            <a:spAutoFit/>
          </a:bodyPr>
          <a:lstStyle/>
          <a:p>
            <a:pPr lvl="0">
              <a:defRPr/>
            </a:pPr>
            <a:r>
              <a:rPr lang="en-US" sz="2800" b="1">
                <a:solidFill>
                  <a:srgbClr val="7030A0"/>
                </a:solidFill>
                <a:latin typeface="Palatino Linotype" pitchFamily="18" charset="0"/>
              </a:rPr>
              <a:t>2. Tác </a:t>
            </a:r>
            <a:r>
              <a:rPr lang="en-US" sz="2800" b="1" smtClean="0">
                <a:solidFill>
                  <a:srgbClr val="7030A0"/>
                </a:solidFill>
                <a:latin typeface="Palatino Linotype" pitchFamily="18" charset="0"/>
              </a:rPr>
              <a:t>phẩm</a:t>
            </a:r>
            <a:endParaRPr lang="en-US" sz="2800" b="1">
              <a:solidFill>
                <a:srgbClr val="000000"/>
              </a:solidFill>
              <a:effectLst>
                <a:outerShdw blurRad="50800" dist="38100" algn="tr" rotWithShape="0">
                  <a:prstClr val="black">
                    <a:alpha val="40000"/>
                  </a:prstClr>
                </a:outerShdw>
              </a:effectLst>
              <a:latin typeface="Palatino Linotype" pitchFamily="18" charset="0"/>
            </a:endParaRPr>
          </a:p>
          <a:p>
            <a:pPr lvl="0">
              <a:defRPr/>
            </a:pPr>
            <a:r>
              <a:rPr lang="en-US" sz="2800" b="1" smtClean="0">
                <a:solidFill>
                  <a:srgbClr val="FF0066"/>
                </a:solidFill>
                <a:latin typeface="Palatino Linotype" pitchFamily="18" charset="0"/>
                <a:ea typeface="Times New Roman"/>
              </a:rPr>
              <a:t>a) Đ</a:t>
            </a:r>
            <a:r>
              <a:rPr lang="vi-VN" sz="2400" b="1" smtClean="0">
                <a:solidFill>
                  <a:srgbClr val="FF0066"/>
                </a:solidFill>
                <a:latin typeface="Palatino Linotype" pitchFamily="18" charset="0"/>
                <a:ea typeface="Times New Roman"/>
              </a:rPr>
              <a:t>ọc </a:t>
            </a:r>
            <a:r>
              <a:rPr lang="vi-VN" sz="2400" b="1">
                <a:solidFill>
                  <a:srgbClr val="FF0066"/>
                </a:solidFill>
                <a:latin typeface="Palatino Linotype" pitchFamily="18" charset="0"/>
                <a:ea typeface="Times New Roman"/>
              </a:rPr>
              <a:t>và tìm hiểu chú</a:t>
            </a:r>
            <a:r>
              <a:rPr lang="en-US" sz="2400" b="1">
                <a:solidFill>
                  <a:srgbClr val="FF0066"/>
                </a:solidFill>
                <a:latin typeface="Palatino Linotype" pitchFamily="18" charset="0"/>
                <a:ea typeface="Times New Roman"/>
              </a:rPr>
              <a:t> </a:t>
            </a:r>
            <a:r>
              <a:rPr lang="vi-VN" sz="2400" b="1">
                <a:solidFill>
                  <a:srgbClr val="FF0066"/>
                </a:solidFill>
                <a:latin typeface="Palatino Linotype" pitchFamily="18" charset="0"/>
                <a:ea typeface="Times New Roman"/>
              </a:rPr>
              <a:t>thích</a:t>
            </a:r>
            <a:endParaRPr lang="en-US" sz="2400" b="1">
              <a:solidFill>
                <a:srgbClr val="FF0066"/>
              </a:solidFill>
              <a:latin typeface="Palatino Linotype" pitchFamily="18" charset="0"/>
              <a:ea typeface="Times New Roman"/>
            </a:endParaRPr>
          </a:p>
          <a:p>
            <a:pPr lvl="0"/>
            <a:r>
              <a:rPr lang="vi-VN" sz="2400" b="1" smtClean="0">
                <a:solidFill>
                  <a:srgbClr val="FF0066"/>
                </a:solidFill>
                <a:latin typeface="Palatino Linotype" pitchFamily="18" charset="0"/>
                <a:ea typeface="Times New Roman"/>
              </a:rPr>
              <a:t>b</a:t>
            </a:r>
            <a:r>
              <a:rPr lang="vi-VN" sz="2400" b="1">
                <a:solidFill>
                  <a:srgbClr val="FF0066"/>
                </a:solidFill>
                <a:latin typeface="Palatino Linotype" pitchFamily="18" charset="0"/>
                <a:ea typeface="Times New Roman"/>
              </a:rPr>
              <a:t>) Tìm hiểu chung</a:t>
            </a:r>
            <a:endParaRPr lang="en-US" sz="2400" b="1">
              <a:solidFill>
                <a:srgbClr val="FF0066"/>
              </a:solidFill>
              <a:latin typeface="Palatino Linotype" pitchFamily="18" charset="0"/>
              <a:ea typeface="Times New Roman"/>
            </a:endParaRPr>
          </a:p>
          <a:p>
            <a:pPr lvl="0">
              <a:spcBef>
                <a:spcPts val="600"/>
              </a:spcBef>
            </a:pPr>
            <a:r>
              <a:rPr lang="en-US" sz="2400" b="1">
                <a:solidFill>
                  <a:srgbClr val="0000CC"/>
                </a:solidFill>
                <a:latin typeface="Times New Roman" pitchFamily="18" charset="0"/>
                <a:ea typeface="Times New Roman"/>
                <a:cs typeface="Times New Roman" pitchFamily="18" charset="0"/>
              </a:rPr>
              <a:t>- </a:t>
            </a:r>
            <a:r>
              <a:rPr lang="vi-VN" sz="2400" b="1">
                <a:solidFill>
                  <a:srgbClr val="0000CC"/>
                </a:solidFill>
                <a:latin typeface="Times New Roman" pitchFamily="18" charset="0"/>
                <a:ea typeface="Times New Roman"/>
                <a:cs typeface="Times New Roman" pitchFamily="18" charset="0"/>
              </a:rPr>
              <a:t>Xuất xứ</a:t>
            </a:r>
            <a:r>
              <a:rPr lang="en-US" sz="2400" b="1">
                <a:solidFill>
                  <a:srgbClr val="0000CC"/>
                </a:solidFill>
                <a:latin typeface="Times New Roman" pitchFamily="18" charset="0"/>
                <a:ea typeface="Times New Roman"/>
                <a:cs typeface="Times New Roman" pitchFamily="18" charset="0"/>
              </a:rPr>
              <a:t>:</a:t>
            </a:r>
          </a:p>
          <a:p>
            <a:pPr lvl="0">
              <a:spcBef>
                <a:spcPts val="600"/>
              </a:spcBef>
            </a:pPr>
            <a:r>
              <a:rPr lang="en-US" sz="2400" b="1">
                <a:solidFill>
                  <a:prstClr val="black"/>
                </a:solidFill>
                <a:latin typeface="Times New Roman" pitchFamily="18" charset="0"/>
                <a:ea typeface="Times New Roman"/>
                <a:cs typeface="Times New Roman" pitchFamily="18" charset="0"/>
              </a:rPr>
              <a:t>+ In trong tập “</a:t>
            </a:r>
            <a:r>
              <a:rPr lang="en-US" sz="2400" b="1" i="1">
                <a:solidFill>
                  <a:prstClr val="black"/>
                </a:solidFill>
                <a:latin typeface="Times New Roman" pitchFamily="18" charset="0"/>
                <a:ea typeface="Times New Roman"/>
                <a:cs typeface="Times New Roman" pitchFamily="18" charset="0"/>
              </a:rPr>
              <a:t>Si-su</a:t>
            </a:r>
            <a:r>
              <a:rPr lang="en-US" sz="2400" b="1">
                <a:solidFill>
                  <a:prstClr val="black"/>
                </a:solidFill>
                <a:latin typeface="Times New Roman" pitchFamily="18" charset="0"/>
                <a:ea typeface="Times New Roman"/>
                <a:cs typeface="Times New Roman" pitchFamily="18" charset="0"/>
              </a:rPr>
              <a:t>” (tiếng Ben-gan), 1909.</a:t>
            </a:r>
          </a:p>
          <a:p>
            <a:pPr lvl="0">
              <a:spcBef>
                <a:spcPts val="600"/>
              </a:spcBef>
            </a:pPr>
            <a:r>
              <a:rPr lang="en-US" sz="2400" b="1">
                <a:solidFill>
                  <a:prstClr val="black"/>
                </a:solidFill>
                <a:latin typeface="Times New Roman" pitchFamily="18" charset="0"/>
                <a:ea typeface="Times New Roman"/>
                <a:cs typeface="Times New Roman" pitchFamily="18" charset="0"/>
              </a:rPr>
              <a:t>+ In trong tập “</a:t>
            </a:r>
            <a:r>
              <a:rPr lang="en-US" sz="2400" b="1" i="1">
                <a:solidFill>
                  <a:prstClr val="black"/>
                </a:solidFill>
                <a:latin typeface="Times New Roman" pitchFamily="18" charset="0"/>
                <a:ea typeface="Times New Roman"/>
                <a:cs typeface="Times New Roman" pitchFamily="18" charset="0"/>
              </a:rPr>
              <a:t>Trăng non” </a:t>
            </a:r>
            <a:r>
              <a:rPr lang="en-US" sz="2400" b="1">
                <a:solidFill>
                  <a:prstClr val="black"/>
                </a:solidFill>
                <a:latin typeface="Times New Roman" pitchFamily="18" charset="0"/>
                <a:ea typeface="Times New Roman"/>
                <a:cs typeface="Times New Roman" pitchFamily="18" charset="0"/>
              </a:rPr>
              <a:t>(chính Tagore dịch sang tiếng Anh), 1915.</a:t>
            </a:r>
          </a:p>
          <a:p>
            <a:pPr lvl="0" algn="just">
              <a:spcBef>
                <a:spcPts val="600"/>
              </a:spcBef>
            </a:pPr>
            <a:r>
              <a:rPr lang="en-US" sz="2400" b="1">
                <a:solidFill>
                  <a:prstClr val="black"/>
                </a:solidFill>
                <a:latin typeface="Times New Roman" pitchFamily="18" charset="0"/>
                <a:ea typeface="Times New Roman"/>
                <a:cs typeface="Times New Roman" pitchFamily="18" charset="0"/>
              </a:rPr>
              <a:t>- Thể thơ: thơ văn xuôi, vẫn có nhạc điệu.</a:t>
            </a:r>
          </a:p>
          <a:p>
            <a:pPr lvl="0" algn="just">
              <a:spcBef>
                <a:spcPts val="600"/>
              </a:spcBef>
            </a:pPr>
            <a:r>
              <a:rPr lang="en-US" sz="2400" b="1">
                <a:solidFill>
                  <a:srgbClr val="0000CC"/>
                </a:solidFill>
                <a:latin typeface="Times New Roman" pitchFamily="18" charset="0"/>
                <a:ea typeface="Times New Roman"/>
                <a:cs typeface="Times New Roman" pitchFamily="18" charset="0"/>
              </a:rPr>
              <a:t>- Nhân vật trữ tình: </a:t>
            </a:r>
            <a:r>
              <a:rPr lang="en-US" sz="2400" b="1">
                <a:solidFill>
                  <a:prstClr val="black"/>
                </a:solidFill>
                <a:latin typeface="Times New Roman" pitchFamily="18" charset="0"/>
                <a:ea typeface="Times New Roman"/>
                <a:cs typeface="Times New Roman" pitchFamily="18" charset="0"/>
              </a:rPr>
              <a:t>em bé.</a:t>
            </a:r>
          </a:p>
          <a:p>
            <a:pPr lvl="0" algn="just">
              <a:spcBef>
                <a:spcPts val="600"/>
              </a:spcBef>
            </a:pPr>
            <a:r>
              <a:rPr lang="en-US" sz="2400" b="1">
                <a:solidFill>
                  <a:srgbClr val="0000CC"/>
                </a:solidFill>
                <a:latin typeface="Times New Roman" pitchFamily="18" charset="0"/>
                <a:ea typeface="Times New Roman"/>
                <a:cs typeface="Times New Roman" pitchFamily="18" charset="0"/>
              </a:rPr>
              <a:t>- Bố cục: </a:t>
            </a:r>
            <a:r>
              <a:rPr lang="en-US" sz="2400" b="1">
                <a:solidFill>
                  <a:prstClr val="black"/>
                </a:solidFill>
                <a:latin typeface="Times New Roman" pitchFamily="18" charset="0"/>
                <a:ea typeface="Times New Roman"/>
                <a:cs typeface="Times New Roman" pitchFamily="18" charset="0"/>
              </a:rPr>
              <a:t>Lời em bé có thể chia làm hai phần</a:t>
            </a:r>
          </a:p>
          <a:p>
            <a:pPr lvl="0" algn="just">
              <a:spcBef>
                <a:spcPts val="600"/>
              </a:spcBef>
            </a:pPr>
            <a:r>
              <a:rPr lang="en-US" sz="2400" b="1">
                <a:solidFill>
                  <a:prstClr val="black"/>
                </a:solidFill>
                <a:latin typeface="Times New Roman" pitchFamily="18" charset="0"/>
                <a:ea typeface="Times New Roman"/>
                <a:cs typeface="Times New Roman" pitchFamily="18" charset="0"/>
              </a:rPr>
              <a:t>+ Phần 1: từ đầu đến </a:t>
            </a:r>
            <a:r>
              <a:rPr lang="en-US" sz="2400" b="1" i="1">
                <a:solidFill>
                  <a:prstClr val="black"/>
                </a:solidFill>
                <a:latin typeface="Times New Roman" pitchFamily="18" charset="0"/>
                <a:ea typeface="Times New Roman"/>
                <a:cs typeface="Times New Roman" pitchFamily="18" charset="0"/>
              </a:rPr>
              <a:t>“trời xanh thẳm”</a:t>
            </a:r>
            <a:r>
              <a:rPr lang="vi-VN" sz="2400" b="1" i="1">
                <a:solidFill>
                  <a:prstClr val="black"/>
                </a:solidFill>
                <a:latin typeface="Times New Roman" pitchFamily="18" charset="0"/>
                <a:ea typeface="Times New Roman"/>
                <a:cs typeface="Times New Roman" pitchFamily="18" charset="0"/>
              </a:rPr>
              <a:t> </a:t>
            </a:r>
            <a:r>
              <a:rPr lang="en-US" sz="2400" b="1">
                <a:solidFill>
                  <a:prstClr val="black"/>
                </a:solidFill>
                <a:latin typeface="Times New Roman" pitchFamily="18" charset="0"/>
                <a:ea typeface="Times New Roman"/>
                <a:cs typeface="Times New Roman" pitchFamily="18" charset="0"/>
                <a:sym typeface="Wingdings" pitchFamily="2" charset="2"/>
              </a:rPr>
              <a:t></a:t>
            </a:r>
            <a:r>
              <a:rPr lang="vi-VN" sz="2400" b="1">
                <a:solidFill>
                  <a:prstClr val="black"/>
                </a:solidFill>
                <a:latin typeface="Times New Roman" pitchFamily="18" charset="0"/>
                <a:ea typeface="Times New Roman"/>
                <a:cs typeface="Times New Roman" pitchFamily="18" charset="0"/>
              </a:rPr>
              <a:t> Em bé kể cho mẹ nghe về cuộc trò chuyện với những người trên mây.</a:t>
            </a:r>
            <a:endParaRPr lang="en-US" sz="2400" b="1">
              <a:solidFill>
                <a:prstClr val="black"/>
              </a:solidFill>
              <a:latin typeface="Times New Roman" pitchFamily="18" charset="0"/>
              <a:ea typeface="Times New Roman"/>
              <a:cs typeface="Times New Roman" pitchFamily="18" charset="0"/>
            </a:endParaRPr>
          </a:p>
          <a:p>
            <a:pPr lvl="0" algn="just">
              <a:spcBef>
                <a:spcPts val="600"/>
              </a:spcBef>
            </a:pPr>
            <a:r>
              <a:rPr lang="en-US" sz="2400" b="1">
                <a:solidFill>
                  <a:prstClr val="black"/>
                </a:solidFill>
                <a:latin typeface="Times New Roman" pitchFamily="18" charset="0"/>
                <a:ea typeface="Times New Roman"/>
                <a:cs typeface="Times New Roman" pitchFamily="18" charset="0"/>
              </a:rPr>
              <a:t>+ Phần 2: còn lại </a:t>
            </a:r>
            <a:r>
              <a:rPr lang="en-US" sz="2400" b="1">
                <a:solidFill>
                  <a:prstClr val="black"/>
                </a:solidFill>
                <a:latin typeface="Times New Roman" pitchFamily="18" charset="0"/>
                <a:ea typeface="Times New Roman"/>
                <a:cs typeface="Times New Roman" pitchFamily="18" charset="0"/>
                <a:sym typeface="Wingdings" pitchFamily="2" charset="2"/>
              </a:rPr>
              <a:t> </a:t>
            </a:r>
            <a:r>
              <a:rPr lang="vi-VN" sz="2400" b="1">
                <a:solidFill>
                  <a:prstClr val="black"/>
                </a:solidFill>
                <a:latin typeface="Times New Roman" pitchFamily="18" charset="0"/>
                <a:ea typeface="Times New Roman"/>
                <a:cs typeface="Times New Roman" pitchFamily="18" charset="0"/>
              </a:rPr>
              <a:t>Em bé kể cho mẹ nghe về cuộc trò chuyện với những người trong sóng.</a:t>
            </a:r>
            <a:endParaRPr lang="en-US" sz="2400" b="1">
              <a:solidFill>
                <a:prstClr val="black"/>
              </a:solidFill>
              <a:latin typeface="Times New Roman" pitchFamily="18" charset="0"/>
              <a:ea typeface="Times New Roman"/>
              <a:cs typeface="Times New Roman" pitchFamily="18" charset="0"/>
            </a:endParaRPr>
          </a:p>
          <a:p>
            <a:pPr lvl="0" algn="just">
              <a:spcBef>
                <a:spcPts val="600"/>
              </a:spcBef>
            </a:pPr>
            <a:r>
              <a:rPr lang="pt-BR" sz="2400" b="1">
                <a:solidFill>
                  <a:srgbClr val="0000CC"/>
                </a:solidFill>
                <a:latin typeface="Times New Roman" pitchFamily="18" charset="0"/>
                <a:ea typeface="Times New Roman"/>
                <a:cs typeface="Times New Roman" pitchFamily="18" charset="0"/>
              </a:rPr>
              <a:t>- Tác dụng: </a:t>
            </a:r>
            <a:r>
              <a:rPr lang="pt-BR" sz="2400" b="1">
                <a:solidFill>
                  <a:prstClr val="black"/>
                </a:solidFill>
                <a:latin typeface="Times New Roman" pitchFamily="18" charset="0"/>
                <a:ea typeface="Times New Roman"/>
                <a:cs typeface="Times New Roman" pitchFamily="18" charset="0"/>
              </a:rPr>
              <a:t>thể hiện tình yêu mẹ của em bé trọn vẹn, sâu sắc, trào dâng, mãnh liệt.</a:t>
            </a:r>
            <a:endParaRPr lang="en-US" sz="2400" b="1">
              <a:solidFill>
                <a:prstClr val="black"/>
              </a:solidFill>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777088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209800" y="0"/>
            <a:ext cx="4953000" cy="715962"/>
          </a:xfrm>
          <a:solidFill>
            <a:srgbClr val="FFFF99"/>
          </a:solidFill>
        </p:spPr>
        <p:txBody>
          <a:bodyPr>
            <a:normAutofit/>
          </a:bodyPr>
          <a:lstStyle/>
          <a:p>
            <a:r>
              <a:rPr lang="en-US" sz="2800" b="1" smtClean="0">
                <a:solidFill>
                  <a:srgbClr val="FF0000"/>
                </a:solidFill>
                <a:latin typeface="Palatino Linotype" pitchFamily="18" charset="0"/>
              </a:rPr>
              <a:t>II. TÌM HIỂU CHI TIẾT</a:t>
            </a:r>
            <a:endParaRPr lang="en-US" sz="2800"/>
          </a:p>
        </p:txBody>
      </p:sp>
      <p:sp>
        <p:nvSpPr>
          <p:cNvPr id="6" name="TextBox 5"/>
          <p:cNvSpPr txBox="1"/>
          <p:nvPr/>
        </p:nvSpPr>
        <p:spPr>
          <a:xfrm>
            <a:off x="0" y="703237"/>
            <a:ext cx="9144000" cy="523220"/>
          </a:xfrm>
          <a:prstGeom prst="rect">
            <a:avLst/>
          </a:prstGeom>
          <a:solidFill>
            <a:schemeClr val="bg1"/>
          </a:solidFill>
        </p:spPr>
        <p:txBody>
          <a:bodyPr wrap="square" rtlCol="0">
            <a:spAutoFit/>
          </a:bodyPr>
          <a:lstStyle/>
          <a:p>
            <a:r>
              <a:rPr lang="en-US" sz="2700" b="1" smtClean="0">
                <a:solidFill>
                  <a:srgbClr val="FF0000"/>
                </a:solidFill>
                <a:latin typeface="Palatino Linotype" pitchFamily="18" charset="0"/>
              </a:rPr>
              <a:t>1.Lời </a:t>
            </a:r>
            <a:r>
              <a:rPr lang="en-US" sz="2700" b="1">
                <a:solidFill>
                  <a:srgbClr val="FF0000"/>
                </a:solidFill>
                <a:latin typeface="Palatino Linotype" pitchFamily="18" charset="0"/>
              </a:rPr>
              <a:t>mời gọi của những người sống trên mây</a:t>
            </a:r>
            <a:r>
              <a:rPr lang="vi-VN" sz="2700" b="1">
                <a:solidFill>
                  <a:srgbClr val="FF0000"/>
                </a:solidFill>
                <a:latin typeface="Palatino Linotype" pitchFamily="18" charset="0"/>
              </a:rPr>
              <a:t>,</a:t>
            </a:r>
            <a:r>
              <a:rPr lang="en-US" sz="2700" b="1">
                <a:solidFill>
                  <a:srgbClr val="FF0000"/>
                </a:solidFill>
                <a:latin typeface="Palatino Linotype" pitchFamily="18" charset="0"/>
              </a:rPr>
              <a:t> </a:t>
            </a:r>
            <a:r>
              <a:rPr lang="en-US" sz="2700" b="1" smtClean="0">
                <a:solidFill>
                  <a:srgbClr val="FF0000"/>
                </a:solidFill>
                <a:latin typeface="Palatino Linotype" pitchFamily="18" charset="0"/>
              </a:rPr>
              <a:t>trên </a:t>
            </a:r>
            <a:r>
              <a:rPr lang="en-US" sz="2700" b="1">
                <a:solidFill>
                  <a:srgbClr val="FF0000"/>
                </a:solidFill>
                <a:latin typeface="Palatino Linotype" pitchFamily="18" charset="0"/>
              </a:rPr>
              <a:t>sóng.</a:t>
            </a:r>
            <a:endParaRPr lang="en-US" sz="2700">
              <a:solidFill>
                <a:srgbClr val="FF0000"/>
              </a:solidFill>
              <a:latin typeface="Palatino Linotype" pitchFamily="18"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26457"/>
            <a:ext cx="9144000" cy="5631543"/>
          </a:xfrm>
        </p:spPr>
      </p:pic>
      <p:graphicFrame>
        <p:nvGraphicFramePr>
          <p:cNvPr id="10" name="Table 9"/>
          <p:cNvGraphicFramePr>
            <a:graphicFrameLocks noGrp="1"/>
          </p:cNvGraphicFramePr>
          <p:nvPr>
            <p:extLst>
              <p:ext uri="{D42A27DB-BD31-4B8C-83A1-F6EECF244321}">
                <p14:modId xmlns:p14="http://schemas.microsoft.com/office/powerpoint/2010/main" val="336325018"/>
              </p:ext>
            </p:extLst>
          </p:nvPr>
        </p:nvGraphicFramePr>
        <p:xfrm>
          <a:off x="228600" y="3048000"/>
          <a:ext cx="8686800" cy="3657600"/>
        </p:xfrm>
        <a:graphic>
          <a:graphicData uri="http://schemas.openxmlformats.org/drawingml/2006/table">
            <a:tbl>
              <a:tblPr/>
              <a:tblGrid>
                <a:gridCol w="8686800"/>
              </a:tblGrid>
              <a:tr h="0">
                <a:tc>
                  <a:txBody>
                    <a:bodyPr/>
                    <a:lstStyle/>
                    <a:p>
                      <a:pPr marL="0" marR="0" algn="just">
                        <a:spcBef>
                          <a:spcPts val="0"/>
                        </a:spcBef>
                        <a:spcAft>
                          <a:spcPts val="0"/>
                        </a:spcAft>
                      </a:pPr>
                      <a:r>
                        <a:rPr lang="en-US" sz="2400" b="1" dirty="0" err="1" smtClean="0">
                          <a:ln>
                            <a:noFill/>
                          </a:ln>
                          <a:solidFill>
                            <a:schemeClr val="accent6"/>
                          </a:solidFill>
                          <a:effectLst/>
                          <a:latin typeface="Times New Roman"/>
                          <a:ea typeface="Times New Roman"/>
                        </a:rPr>
                        <a:t>Vòng</a:t>
                      </a:r>
                      <a:r>
                        <a:rPr lang="en-US" sz="2400" b="1" dirty="0" smtClean="0">
                          <a:ln>
                            <a:noFill/>
                          </a:ln>
                          <a:solidFill>
                            <a:schemeClr val="accent6"/>
                          </a:solidFill>
                          <a:effectLst/>
                          <a:latin typeface="Times New Roman"/>
                          <a:ea typeface="Times New Roman"/>
                        </a:rPr>
                        <a:t> 1: </a:t>
                      </a:r>
                      <a:r>
                        <a:rPr lang="en-US" sz="2400" b="1" dirty="0" err="1" smtClean="0">
                          <a:ln>
                            <a:noFill/>
                          </a:ln>
                          <a:solidFill>
                            <a:schemeClr val="accent6"/>
                          </a:solidFill>
                          <a:effectLst/>
                          <a:latin typeface="Times New Roman"/>
                          <a:ea typeface="Times New Roman"/>
                        </a:rPr>
                        <a:t>Nhóm</a:t>
                      </a:r>
                      <a:r>
                        <a:rPr lang="en-US" sz="2400" b="1" dirty="0" smtClean="0">
                          <a:ln>
                            <a:noFill/>
                          </a:ln>
                          <a:solidFill>
                            <a:schemeClr val="accent6"/>
                          </a:solidFill>
                          <a:effectLst/>
                          <a:latin typeface="Times New Roman"/>
                          <a:ea typeface="Times New Roman"/>
                        </a:rPr>
                        <a:t> </a:t>
                      </a:r>
                      <a:r>
                        <a:rPr lang="en-US" sz="2400" b="1" dirty="0" err="1" smtClean="0">
                          <a:ln>
                            <a:noFill/>
                          </a:ln>
                          <a:solidFill>
                            <a:schemeClr val="accent6"/>
                          </a:solidFill>
                          <a:effectLst/>
                          <a:latin typeface="Times New Roman"/>
                          <a:ea typeface="Times New Roman"/>
                        </a:rPr>
                        <a:t>chuyên</a:t>
                      </a:r>
                      <a:r>
                        <a:rPr lang="en-US" sz="2400" b="1" dirty="0" smtClean="0">
                          <a:ln>
                            <a:noFill/>
                          </a:ln>
                          <a:solidFill>
                            <a:schemeClr val="accent6"/>
                          </a:solidFill>
                          <a:effectLst/>
                          <a:latin typeface="Times New Roman"/>
                          <a:ea typeface="Times New Roman"/>
                        </a:rPr>
                        <a:t> </a:t>
                      </a:r>
                      <a:r>
                        <a:rPr lang="en-US" sz="2400" b="1" dirty="0" err="1" smtClean="0">
                          <a:ln>
                            <a:noFill/>
                          </a:ln>
                          <a:solidFill>
                            <a:schemeClr val="accent6"/>
                          </a:solidFill>
                          <a:effectLst/>
                          <a:latin typeface="Times New Roman"/>
                          <a:ea typeface="Times New Roman"/>
                        </a:rPr>
                        <a:t>gia</a:t>
                      </a:r>
                      <a:r>
                        <a:rPr lang="en-US" sz="2400" b="1" dirty="0" smtClean="0">
                          <a:ln>
                            <a:noFill/>
                          </a:ln>
                          <a:solidFill>
                            <a:schemeClr val="accent6"/>
                          </a:solidFill>
                          <a:effectLst/>
                          <a:latin typeface="Times New Roman"/>
                          <a:ea typeface="Times New Roman"/>
                        </a:rPr>
                        <a:t> </a:t>
                      </a:r>
                    </a:p>
                    <a:p>
                      <a:pPr marL="0" marR="0" algn="just">
                        <a:spcBef>
                          <a:spcPts val="0"/>
                        </a:spcBef>
                        <a:spcAft>
                          <a:spcPts val="0"/>
                        </a:spcAft>
                      </a:pPr>
                      <a:r>
                        <a:rPr lang="en-US" sz="2400" b="1" dirty="0" err="1" smtClean="0">
                          <a:ln>
                            <a:noFill/>
                          </a:ln>
                          <a:solidFill>
                            <a:srgbClr val="0000CC"/>
                          </a:solidFill>
                          <a:effectLst/>
                          <a:latin typeface="Times New Roman"/>
                          <a:ea typeface="Times New Roman"/>
                        </a:rPr>
                        <a:t>Mỗi</a:t>
                      </a:r>
                      <a:r>
                        <a:rPr lang="en-US" sz="2400" b="1" dirty="0" smtClean="0">
                          <a:ln>
                            <a:noFill/>
                          </a:ln>
                          <a:solidFill>
                            <a:srgbClr val="0000CC"/>
                          </a:solidFill>
                          <a:effectLst/>
                          <a:latin typeface="Times New Roman"/>
                          <a:ea typeface="Times New Roman"/>
                        </a:rPr>
                        <a:t> </a:t>
                      </a:r>
                      <a:r>
                        <a:rPr lang="en-US" sz="2400" b="1" dirty="0" err="1" smtClean="0">
                          <a:ln>
                            <a:noFill/>
                          </a:ln>
                          <a:solidFill>
                            <a:srgbClr val="0000CC"/>
                          </a:solidFill>
                          <a:effectLst/>
                          <a:latin typeface="Times New Roman"/>
                          <a:ea typeface="Times New Roman"/>
                        </a:rPr>
                        <a:t>dãy</a:t>
                      </a:r>
                      <a:r>
                        <a:rPr lang="en-US" sz="2400" b="1" dirty="0" smtClean="0">
                          <a:ln>
                            <a:noFill/>
                          </a:ln>
                          <a:solidFill>
                            <a:srgbClr val="0000CC"/>
                          </a:solidFill>
                          <a:effectLst/>
                          <a:latin typeface="Times New Roman"/>
                          <a:ea typeface="Times New Roman"/>
                        </a:rPr>
                        <a:t> </a:t>
                      </a:r>
                      <a:r>
                        <a:rPr lang="en-US" sz="2400" b="1" dirty="0" err="1" smtClean="0">
                          <a:ln>
                            <a:noFill/>
                          </a:ln>
                          <a:solidFill>
                            <a:srgbClr val="0000CC"/>
                          </a:solidFill>
                          <a:effectLst/>
                          <a:latin typeface="Times New Roman"/>
                          <a:ea typeface="Times New Roman"/>
                        </a:rPr>
                        <a:t>bàn</a:t>
                      </a:r>
                      <a:r>
                        <a:rPr lang="en-US" sz="2400" b="1" dirty="0" smtClean="0">
                          <a:ln>
                            <a:noFill/>
                          </a:ln>
                          <a:solidFill>
                            <a:srgbClr val="0000CC"/>
                          </a:solidFill>
                          <a:effectLst/>
                          <a:latin typeface="Times New Roman"/>
                          <a:ea typeface="Times New Roman"/>
                        </a:rPr>
                        <a:t> </a:t>
                      </a:r>
                      <a:r>
                        <a:rPr lang="en-US" sz="2400" b="1" dirty="0" err="1" smtClean="0">
                          <a:ln>
                            <a:noFill/>
                          </a:ln>
                          <a:solidFill>
                            <a:srgbClr val="0000CC"/>
                          </a:solidFill>
                          <a:effectLst/>
                          <a:latin typeface="Times New Roman"/>
                          <a:ea typeface="Times New Roman"/>
                        </a:rPr>
                        <a:t>hàng</a:t>
                      </a:r>
                      <a:r>
                        <a:rPr lang="en-US" sz="2400" b="1" dirty="0" smtClean="0">
                          <a:ln>
                            <a:noFill/>
                          </a:ln>
                          <a:solidFill>
                            <a:srgbClr val="0000CC"/>
                          </a:solidFill>
                          <a:effectLst/>
                          <a:latin typeface="Times New Roman"/>
                          <a:ea typeface="Times New Roman"/>
                        </a:rPr>
                        <a:t> </a:t>
                      </a:r>
                      <a:r>
                        <a:rPr lang="en-US" sz="2400" b="1" dirty="0" err="1" smtClean="0">
                          <a:ln>
                            <a:noFill/>
                          </a:ln>
                          <a:solidFill>
                            <a:srgbClr val="0000CC"/>
                          </a:solidFill>
                          <a:effectLst/>
                          <a:latin typeface="Times New Roman"/>
                          <a:ea typeface="Times New Roman"/>
                        </a:rPr>
                        <a:t>dọc</a:t>
                      </a:r>
                      <a:r>
                        <a:rPr lang="en-US" sz="2400" b="1" dirty="0" smtClean="0">
                          <a:ln>
                            <a:noFill/>
                          </a:ln>
                          <a:solidFill>
                            <a:srgbClr val="0000CC"/>
                          </a:solidFill>
                          <a:effectLst/>
                          <a:latin typeface="Times New Roman"/>
                          <a:ea typeface="Times New Roman"/>
                        </a:rPr>
                        <a:t> </a:t>
                      </a:r>
                      <a:r>
                        <a:rPr lang="en-US" sz="2400" b="1" dirty="0" err="1" smtClean="0">
                          <a:ln>
                            <a:noFill/>
                          </a:ln>
                          <a:solidFill>
                            <a:srgbClr val="0000CC"/>
                          </a:solidFill>
                          <a:effectLst/>
                          <a:latin typeface="Times New Roman"/>
                          <a:ea typeface="Times New Roman"/>
                        </a:rPr>
                        <a:t>là</a:t>
                      </a:r>
                      <a:r>
                        <a:rPr lang="en-US" sz="2400" b="1" dirty="0" smtClean="0">
                          <a:ln>
                            <a:noFill/>
                          </a:ln>
                          <a:solidFill>
                            <a:srgbClr val="0000CC"/>
                          </a:solidFill>
                          <a:effectLst/>
                          <a:latin typeface="Times New Roman"/>
                          <a:ea typeface="Times New Roman"/>
                        </a:rPr>
                        <a:t> 1 </a:t>
                      </a:r>
                      <a:r>
                        <a:rPr lang="en-US" sz="2400" b="1" dirty="0" err="1" smtClean="0">
                          <a:ln>
                            <a:noFill/>
                          </a:ln>
                          <a:solidFill>
                            <a:srgbClr val="0000CC"/>
                          </a:solidFill>
                          <a:effectLst/>
                          <a:latin typeface="Times New Roman"/>
                          <a:ea typeface="Times New Roman"/>
                        </a:rPr>
                        <a:t>nhóm</a:t>
                      </a:r>
                      <a:r>
                        <a:rPr lang="en-US" sz="2400" b="1" dirty="0" smtClean="0">
                          <a:ln>
                            <a:noFill/>
                          </a:ln>
                          <a:solidFill>
                            <a:srgbClr val="0000CC"/>
                          </a:solidFill>
                          <a:effectLst/>
                          <a:latin typeface="Times New Roman"/>
                          <a:ea typeface="Times New Roman"/>
                        </a:rPr>
                        <a:t>, </a:t>
                      </a:r>
                      <a:r>
                        <a:rPr lang="en-US" sz="2400" b="1" dirty="0" err="1" smtClean="0">
                          <a:ln>
                            <a:noFill/>
                          </a:ln>
                          <a:solidFill>
                            <a:srgbClr val="0000CC"/>
                          </a:solidFill>
                          <a:effectLst/>
                          <a:latin typeface="Times New Roman"/>
                          <a:ea typeface="Times New Roman"/>
                        </a:rPr>
                        <a:t>yêu</a:t>
                      </a:r>
                      <a:r>
                        <a:rPr lang="en-US" sz="2400" b="1" dirty="0" smtClean="0">
                          <a:ln>
                            <a:noFill/>
                          </a:ln>
                          <a:solidFill>
                            <a:srgbClr val="0000CC"/>
                          </a:solidFill>
                          <a:effectLst/>
                          <a:latin typeface="Times New Roman"/>
                          <a:ea typeface="Times New Roman"/>
                        </a:rPr>
                        <a:t> </a:t>
                      </a:r>
                      <a:r>
                        <a:rPr lang="en-US" sz="2400" b="1" dirty="0" err="1" smtClean="0">
                          <a:ln>
                            <a:noFill/>
                          </a:ln>
                          <a:solidFill>
                            <a:srgbClr val="0000CC"/>
                          </a:solidFill>
                          <a:effectLst/>
                          <a:latin typeface="Times New Roman"/>
                          <a:ea typeface="Times New Roman"/>
                        </a:rPr>
                        <a:t>cầu</a:t>
                      </a:r>
                      <a:r>
                        <a:rPr lang="en-US" sz="2400" b="1" dirty="0" smtClean="0">
                          <a:ln>
                            <a:noFill/>
                          </a:ln>
                          <a:solidFill>
                            <a:srgbClr val="0000CC"/>
                          </a:solidFill>
                          <a:effectLst/>
                          <a:latin typeface="Times New Roman"/>
                          <a:ea typeface="Times New Roman"/>
                        </a:rPr>
                        <a:t> </a:t>
                      </a:r>
                      <a:r>
                        <a:rPr lang="en-US" sz="2400" b="1" dirty="0" err="1" smtClean="0">
                          <a:ln>
                            <a:noFill/>
                          </a:ln>
                          <a:solidFill>
                            <a:srgbClr val="0000CC"/>
                          </a:solidFill>
                          <a:effectLst/>
                          <a:latin typeface="Times New Roman"/>
                          <a:ea typeface="Times New Roman"/>
                        </a:rPr>
                        <a:t>mỗi</a:t>
                      </a:r>
                      <a:r>
                        <a:rPr lang="en-US" sz="2400" b="1" dirty="0" smtClean="0">
                          <a:ln>
                            <a:noFill/>
                          </a:ln>
                          <a:solidFill>
                            <a:srgbClr val="0000CC"/>
                          </a:solidFill>
                          <a:effectLst/>
                          <a:latin typeface="Times New Roman"/>
                          <a:ea typeface="Times New Roman"/>
                        </a:rPr>
                        <a:t> </a:t>
                      </a:r>
                      <a:r>
                        <a:rPr lang="en-US" sz="2400" b="1" dirty="0" err="1" smtClean="0">
                          <a:ln>
                            <a:noFill/>
                          </a:ln>
                          <a:solidFill>
                            <a:srgbClr val="0000CC"/>
                          </a:solidFill>
                          <a:effectLst/>
                          <a:latin typeface="Times New Roman"/>
                          <a:ea typeface="Times New Roman"/>
                        </a:rPr>
                        <a:t>nhóm</a:t>
                      </a:r>
                      <a:r>
                        <a:rPr lang="en-US" sz="2400" b="1" dirty="0" smtClean="0">
                          <a:ln>
                            <a:noFill/>
                          </a:ln>
                          <a:solidFill>
                            <a:srgbClr val="0000CC"/>
                          </a:solidFill>
                          <a:effectLst/>
                          <a:latin typeface="Times New Roman"/>
                          <a:ea typeface="Times New Roman"/>
                        </a:rPr>
                        <a:t> </a:t>
                      </a:r>
                      <a:r>
                        <a:rPr lang="en-US" sz="2400" b="1" dirty="0" err="1" smtClean="0">
                          <a:ln>
                            <a:noFill/>
                          </a:ln>
                          <a:solidFill>
                            <a:srgbClr val="0000CC"/>
                          </a:solidFill>
                          <a:effectLst/>
                          <a:latin typeface="Times New Roman"/>
                          <a:ea typeface="Times New Roman"/>
                        </a:rPr>
                        <a:t>làm</a:t>
                      </a:r>
                      <a:r>
                        <a:rPr lang="en-US" sz="2400" b="1" dirty="0" smtClean="0">
                          <a:ln>
                            <a:noFill/>
                          </a:ln>
                          <a:solidFill>
                            <a:srgbClr val="0000CC"/>
                          </a:solidFill>
                          <a:effectLst/>
                          <a:latin typeface="Times New Roman"/>
                          <a:ea typeface="Times New Roman"/>
                        </a:rPr>
                        <a:t> </a:t>
                      </a:r>
                      <a:r>
                        <a:rPr lang="en-US" sz="2400" b="1" dirty="0" err="1" smtClean="0">
                          <a:ln>
                            <a:noFill/>
                          </a:ln>
                          <a:solidFill>
                            <a:srgbClr val="0000CC"/>
                          </a:solidFill>
                          <a:effectLst/>
                          <a:latin typeface="Times New Roman"/>
                          <a:ea typeface="Times New Roman"/>
                        </a:rPr>
                        <a:t>một</a:t>
                      </a:r>
                      <a:r>
                        <a:rPr lang="en-US" sz="2400" b="1" dirty="0" smtClean="0">
                          <a:ln>
                            <a:noFill/>
                          </a:ln>
                          <a:solidFill>
                            <a:srgbClr val="0000CC"/>
                          </a:solidFill>
                          <a:effectLst/>
                          <a:latin typeface="Times New Roman"/>
                          <a:ea typeface="Times New Roman"/>
                        </a:rPr>
                        <a:t> </a:t>
                      </a:r>
                      <a:r>
                        <a:rPr lang="en-US" sz="2400" b="1" dirty="0" err="1" smtClean="0">
                          <a:ln>
                            <a:noFill/>
                          </a:ln>
                          <a:solidFill>
                            <a:srgbClr val="0000CC"/>
                          </a:solidFill>
                          <a:effectLst/>
                          <a:latin typeface="Times New Roman"/>
                          <a:ea typeface="Times New Roman"/>
                        </a:rPr>
                        <a:t>nhiệm</a:t>
                      </a:r>
                      <a:r>
                        <a:rPr lang="en-US" sz="2400" b="1" dirty="0" smtClean="0">
                          <a:ln>
                            <a:noFill/>
                          </a:ln>
                          <a:solidFill>
                            <a:srgbClr val="0000CC"/>
                          </a:solidFill>
                          <a:effectLst/>
                          <a:latin typeface="Times New Roman"/>
                          <a:ea typeface="Times New Roman"/>
                        </a:rPr>
                        <a:t> </a:t>
                      </a:r>
                      <a:r>
                        <a:rPr lang="en-US" sz="2400" b="1" dirty="0" err="1" smtClean="0">
                          <a:ln>
                            <a:noFill/>
                          </a:ln>
                          <a:solidFill>
                            <a:srgbClr val="0000CC"/>
                          </a:solidFill>
                          <a:effectLst/>
                          <a:latin typeface="Times New Roman"/>
                          <a:ea typeface="Times New Roman"/>
                        </a:rPr>
                        <a:t>vụ</a:t>
                      </a:r>
                      <a:r>
                        <a:rPr lang="en-US" sz="2400" b="1" dirty="0" smtClean="0">
                          <a:ln>
                            <a:noFill/>
                          </a:ln>
                          <a:solidFill>
                            <a:srgbClr val="0000CC"/>
                          </a:solidFill>
                          <a:effectLst/>
                          <a:latin typeface="Times New Roman"/>
                          <a:ea typeface="Times New Roman"/>
                        </a:rPr>
                        <a:t>:</a:t>
                      </a:r>
                    </a:p>
                    <a:p>
                      <a:pPr marL="0" marR="0" algn="just">
                        <a:spcBef>
                          <a:spcPts val="0"/>
                        </a:spcBef>
                        <a:spcAft>
                          <a:spcPts val="0"/>
                        </a:spcAft>
                      </a:pPr>
                      <a:r>
                        <a:rPr lang="en-US" sz="2400" b="1" dirty="0" smtClean="0">
                          <a:ln>
                            <a:noFill/>
                          </a:ln>
                          <a:solidFill>
                            <a:srgbClr val="000000"/>
                          </a:solidFill>
                          <a:effectLst/>
                          <a:latin typeface="Times New Roman"/>
                          <a:ea typeface="Times New Roman"/>
                        </a:rPr>
                        <a:t>+ </a:t>
                      </a:r>
                      <a:r>
                        <a:rPr lang="en-US" sz="2400" b="1" dirty="0" err="1">
                          <a:ln>
                            <a:noFill/>
                          </a:ln>
                          <a:solidFill>
                            <a:srgbClr val="0000CC"/>
                          </a:solidFill>
                          <a:effectLst/>
                          <a:latin typeface="Times New Roman"/>
                          <a:ea typeface="Times New Roman"/>
                        </a:rPr>
                        <a:t>Nhóm</a:t>
                      </a:r>
                      <a:r>
                        <a:rPr lang="en-US" sz="2400" b="1" dirty="0">
                          <a:ln>
                            <a:noFill/>
                          </a:ln>
                          <a:solidFill>
                            <a:srgbClr val="0000CC"/>
                          </a:solidFill>
                          <a:effectLst/>
                          <a:latin typeface="Times New Roman"/>
                          <a:ea typeface="Times New Roman"/>
                        </a:rPr>
                        <a:t> I:</a:t>
                      </a:r>
                      <a:r>
                        <a:rPr lang="en-US" sz="2400" b="1" dirty="0">
                          <a:ln>
                            <a:noFill/>
                          </a:ln>
                          <a:solidFill>
                            <a:srgbClr val="000000"/>
                          </a:solidFill>
                          <a:effectLst/>
                          <a:latin typeface="Times New Roman"/>
                          <a:ea typeface="Times New Roman"/>
                        </a:rPr>
                        <a:t> 1. </a:t>
                      </a:r>
                      <a:r>
                        <a:rPr lang="en-US" sz="2400" b="1" dirty="0" err="1">
                          <a:ln>
                            <a:noFill/>
                          </a:ln>
                          <a:solidFill>
                            <a:srgbClr val="000000"/>
                          </a:solidFill>
                          <a:effectLst/>
                          <a:latin typeface="Times New Roman"/>
                          <a:ea typeface="Times New Roman"/>
                        </a:rPr>
                        <a:t>Những</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người</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sống</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trên</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mây</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trong</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sóng</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nói</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với</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em</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bé</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những</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điều</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gì</a:t>
                      </a:r>
                      <a:r>
                        <a:rPr lang="en-US" sz="2400" b="1" dirty="0">
                          <a:ln>
                            <a:noFill/>
                          </a:ln>
                          <a:solidFill>
                            <a:srgbClr val="000000"/>
                          </a:solidFill>
                          <a:effectLst/>
                          <a:latin typeface="Times New Roman"/>
                          <a:ea typeface="Times New Roman"/>
                        </a:rPr>
                        <a:t>?</a:t>
                      </a:r>
                      <a:endParaRPr lang="en-US" sz="2400" b="1" dirty="0">
                        <a:solidFill>
                          <a:srgbClr val="000000"/>
                        </a:solidFill>
                        <a:effectLst/>
                        <a:latin typeface="Times New Roman"/>
                        <a:ea typeface="Times New Roman"/>
                      </a:endParaRPr>
                    </a:p>
                    <a:p>
                      <a:pPr marL="0" marR="0" algn="just">
                        <a:spcBef>
                          <a:spcPts val="0"/>
                        </a:spcBef>
                        <a:spcAft>
                          <a:spcPts val="0"/>
                        </a:spcAft>
                      </a:pPr>
                      <a:r>
                        <a:rPr lang="en-US" sz="2400" b="1" dirty="0">
                          <a:ln>
                            <a:noFill/>
                          </a:ln>
                          <a:solidFill>
                            <a:srgbClr val="000000"/>
                          </a:solidFill>
                          <a:effectLst/>
                          <a:latin typeface="Times New Roman"/>
                          <a:ea typeface="Times New Roman"/>
                        </a:rPr>
                        <a:t>+ </a:t>
                      </a:r>
                      <a:r>
                        <a:rPr lang="en-US" sz="2400" b="1" dirty="0" err="1">
                          <a:ln>
                            <a:noFill/>
                          </a:ln>
                          <a:solidFill>
                            <a:srgbClr val="0000CC"/>
                          </a:solidFill>
                          <a:effectLst/>
                          <a:latin typeface="Times New Roman"/>
                          <a:ea typeface="Times New Roman"/>
                        </a:rPr>
                        <a:t>Nhóm</a:t>
                      </a:r>
                      <a:r>
                        <a:rPr lang="en-US" sz="2400" b="1" dirty="0">
                          <a:ln>
                            <a:noFill/>
                          </a:ln>
                          <a:solidFill>
                            <a:srgbClr val="0000CC"/>
                          </a:solidFill>
                          <a:effectLst/>
                          <a:latin typeface="Times New Roman"/>
                          <a:ea typeface="Times New Roman"/>
                        </a:rPr>
                        <a:t> II:</a:t>
                      </a:r>
                      <a:r>
                        <a:rPr lang="en-US" sz="2400" b="1" dirty="0">
                          <a:ln>
                            <a:noFill/>
                          </a:ln>
                          <a:solidFill>
                            <a:srgbClr val="000000"/>
                          </a:solidFill>
                          <a:effectLst/>
                          <a:latin typeface="Times New Roman"/>
                          <a:ea typeface="Times New Roman"/>
                        </a:rPr>
                        <a:t> </a:t>
                      </a:r>
                      <a:r>
                        <a:rPr lang="vi-VN" sz="2400" b="1" dirty="0">
                          <a:ln>
                            <a:noFill/>
                          </a:ln>
                          <a:solidFill>
                            <a:srgbClr val="000000"/>
                          </a:solidFill>
                          <a:effectLst/>
                          <a:latin typeface="Times New Roman"/>
                          <a:ea typeface="Times New Roman"/>
                        </a:rPr>
                        <a:t>2. Em sẽ được chơi cùng ai?</a:t>
                      </a:r>
                      <a:r>
                        <a:rPr lang="vi-VN" sz="2400" b="1" dirty="0">
                          <a:solidFill>
                            <a:srgbClr val="000000"/>
                          </a:solidFill>
                          <a:effectLst/>
                          <a:latin typeface="Times New Roman"/>
                          <a:ea typeface="Times New Roman"/>
                        </a:rPr>
                        <a:t> </a:t>
                      </a:r>
                      <a:r>
                        <a:rPr lang="vi-VN" sz="2400" b="1" dirty="0">
                          <a:ln>
                            <a:noFill/>
                          </a:ln>
                          <a:solidFill>
                            <a:srgbClr val="000000"/>
                          </a:solidFill>
                          <a:effectLst/>
                          <a:latin typeface="Times New Roman"/>
                          <a:ea typeface="Times New Roman"/>
                        </a:rPr>
                        <a:t>Hình thức, cách chơi n</a:t>
                      </a:r>
                      <a:r>
                        <a:rPr lang="en-US" sz="2400" b="1" dirty="0" err="1">
                          <a:ln>
                            <a:noFill/>
                          </a:ln>
                          <a:solidFill>
                            <a:srgbClr val="000000"/>
                          </a:solidFill>
                          <a:effectLst/>
                          <a:latin typeface="Times New Roman"/>
                          <a:ea typeface="Times New Roman"/>
                        </a:rPr>
                        <a:t>hư</a:t>
                      </a:r>
                      <a:r>
                        <a:rPr lang="en-US" sz="2400" b="1" dirty="0">
                          <a:ln>
                            <a:noFill/>
                          </a:ln>
                          <a:solidFill>
                            <a:srgbClr val="000000"/>
                          </a:solidFill>
                          <a:effectLst/>
                          <a:latin typeface="Times New Roman"/>
                          <a:ea typeface="Times New Roman"/>
                        </a:rPr>
                        <a:t> </a:t>
                      </a:r>
                      <a:r>
                        <a:rPr lang="vi-VN" sz="2400" b="1" dirty="0">
                          <a:ln>
                            <a:noFill/>
                          </a:ln>
                          <a:solidFill>
                            <a:srgbClr val="000000"/>
                          </a:solidFill>
                          <a:effectLst/>
                          <a:latin typeface="Times New Roman"/>
                          <a:ea typeface="Times New Roman"/>
                        </a:rPr>
                        <a:t>t</a:t>
                      </a:r>
                      <a:r>
                        <a:rPr lang="en-US" sz="2400" b="1" dirty="0" err="1">
                          <a:ln>
                            <a:noFill/>
                          </a:ln>
                          <a:solidFill>
                            <a:srgbClr val="000000"/>
                          </a:solidFill>
                          <a:effectLst/>
                          <a:latin typeface="Times New Roman"/>
                          <a:ea typeface="Times New Roman"/>
                        </a:rPr>
                        <a:t>hế</a:t>
                      </a:r>
                      <a:r>
                        <a:rPr lang="en-US" sz="2400" b="1" dirty="0">
                          <a:ln>
                            <a:noFill/>
                          </a:ln>
                          <a:solidFill>
                            <a:srgbClr val="000000"/>
                          </a:solidFill>
                          <a:effectLst/>
                          <a:latin typeface="Times New Roman"/>
                          <a:ea typeface="Times New Roman"/>
                        </a:rPr>
                        <a:t> </a:t>
                      </a:r>
                      <a:r>
                        <a:rPr lang="vi-VN" sz="2400" b="1" dirty="0">
                          <a:ln>
                            <a:noFill/>
                          </a:ln>
                          <a:solidFill>
                            <a:srgbClr val="000000"/>
                          </a:solidFill>
                          <a:effectLst/>
                          <a:latin typeface="Times New Roman"/>
                          <a:ea typeface="Times New Roman"/>
                        </a:rPr>
                        <a:t>n</a:t>
                      </a:r>
                      <a:r>
                        <a:rPr lang="en-US" sz="2400" b="1" dirty="0" err="1">
                          <a:ln>
                            <a:noFill/>
                          </a:ln>
                          <a:solidFill>
                            <a:srgbClr val="000000"/>
                          </a:solidFill>
                          <a:effectLst/>
                          <a:latin typeface="Times New Roman"/>
                          <a:ea typeface="Times New Roman"/>
                        </a:rPr>
                        <a:t>ào</a:t>
                      </a:r>
                      <a:r>
                        <a:rPr lang="vi-VN" sz="2400" b="1" dirty="0">
                          <a:ln>
                            <a:noFill/>
                          </a:ln>
                          <a:solidFill>
                            <a:srgbClr val="000000"/>
                          </a:solidFill>
                          <a:effectLst/>
                          <a:latin typeface="Times New Roman"/>
                          <a:ea typeface="Times New Roman"/>
                        </a:rPr>
                        <a:t>?</a:t>
                      </a:r>
                      <a:endParaRPr lang="en-US" sz="2400" b="1" dirty="0">
                        <a:solidFill>
                          <a:srgbClr val="000000"/>
                        </a:solidFill>
                        <a:effectLst/>
                        <a:latin typeface="Times New Roman"/>
                        <a:ea typeface="Times New Roman"/>
                      </a:endParaRPr>
                    </a:p>
                    <a:p>
                      <a:pPr marL="0" marR="0" algn="just">
                        <a:spcBef>
                          <a:spcPts val="0"/>
                        </a:spcBef>
                        <a:spcAft>
                          <a:spcPts val="0"/>
                        </a:spcAft>
                      </a:pPr>
                      <a:r>
                        <a:rPr lang="en-US" sz="2400" b="1" dirty="0">
                          <a:ln>
                            <a:noFill/>
                          </a:ln>
                          <a:solidFill>
                            <a:srgbClr val="000000"/>
                          </a:solidFill>
                          <a:effectLst/>
                          <a:latin typeface="Times New Roman"/>
                          <a:ea typeface="Times New Roman"/>
                        </a:rPr>
                        <a:t>+ </a:t>
                      </a:r>
                      <a:r>
                        <a:rPr lang="en-US" sz="2400" b="1" dirty="0" err="1">
                          <a:ln>
                            <a:noFill/>
                          </a:ln>
                          <a:solidFill>
                            <a:srgbClr val="0000CC"/>
                          </a:solidFill>
                          <a:effectLst/>
                          <a:latin typeface="Times New Roman"/>
                          <a:ea typeface="Times New Roman"/>
                        </a:rPr>
                        <a:t>Nhóm</a:t>
                      </a:r>
                      <a:r>
                        <a:rPr lang="en-US" sz="2400" b="1" dirty="0">
                          <a:ln>
                            <a:noFill/>
                          </a:ln>
                          <a:solidFill>
                            <a:srgbClr val="0000CC"/>
                          </a:solidFill>
                          <a:effectLst/>
                          <a:latin typeface="Times New Roman"/>
                          <a:ea typeface="Times New Roman"/>
                        </a:rPr>
                        <a:t> III: </a:t>
                      </a:r>
                      <a:r>
                        <a:rPr lang="en-US" sz="2400" b="1" dirty="0">
                          <a:ln>
                            <a:noFill/>
                          </a:ln>
                          <a:solidFill>
                            <a:srgbClr val="000000"/>
                          </a:solidFill>
                          <a:effectLst/>
                          <a:latin typeface="Times New Roman"/>
                          <a:ea typeface="Times New Roman"/>
                        </a:rPr>
                        <a:t>3. </a:t>
                      </a:r>
                      <a:r>
                        <a:rPr lang="vi-VN" sz="2400" b="1" dirty="0">
                          <a:ln>
                            <a:noFill/>
                          </a:ln>
                          <a:solidFill>
                            <a:srgbClr val="000000"/>
                          </a:solidFill>
                          <a:effectLst/>
                          <a:latin typeface="Times New Roman"/>
                          <a:ea typeface="Times New Roman"/>
                        </a:rPr>
                        <a:t>Để đến với họ, bé sẽ làm n</a:t>
                      </a:r>
                      <a:r>
                        <a:rPr lang="en-US" sz="2400" b="1" dirty="0" err="1">
                          <a:ln>
                            <a:noFill/>
                          </a:ln>
                          <a:solidFill>
                            <a:srgbClr val="000000"/>
                          </a:solidFill>
                          <a:effectLst/>
                          <a:latin typeface="Times New Roman"/>
                          <a:ea typeface="Times New Roman"/>
                        </a:rPr>
                        <a:t>hư</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thế</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nào</a:t>
                      </a:r>
                      <a:r>
                        <a:rPr lang="vi-VN" sz="2400" b="1" dirty="0">
                          <a:ln>
                            <a:noFill/>
                          </a:ln>
                          <a:solidFill>
                            <a:srgbClr val="000000"/>
                          </a:solidFill>
                          <a:effectLst/>
                          <a:latin typeface="Times New Roman"/>
                          <a:ea typeface="Times New Roman"/>
                        </a:rPr>
                        <a:t>?</a:t>
                      </a:r>
                      <a:endParaRPr lang="en-US" sz="2400" b="1" dirty="0">
                        <a:solidFill>
                          <a:srgbClr val="000000"/>
                        </a:solidFill>
                        <a:effectLst/>
                        <a:latin typeface="Times New Roman"/>
                        <a:ea typeface="Times New Roman"/>
                      </a:endParaRPr>
                    </a:p>
                    <a:p>
                      <a:pPr marL="0" marR="0" algn="just">
                        <a:spcBef>
                          <a:spcPts val="0"/>
                        </a:spcBef>
                        <a:spcAft>
                          <a:spcPts val="0"/>
                        </a:spcAft>
                      </a:pPr>
                      <a:r>
                        <a:rPr lang="en-US" sz="2400" b="1" dirty="0">
                          <a:ln>
                            <a:noFill/>
                          </a:ln>
                          <a:solidFill>
                            <a:srgbClr val="000000"/>
                          </a:solidFill>
                          <a:effectLst/>
                          <a:latin typeface="Times New Roman"/>
                          <a:ea typeface="Times New Roman"/>
                        </a:rPr>
                        <a:t>+ </a:t>
                      </a:r>
                      <a:r>
                        <a:rPr lang="en-US" sz="2400" b="1" dirty="0" err="1">
                          <a:ln>
                            <a:noFill/>
                          </a:ln>
                          <a:solidFill>
                            <a:srgbClr val="0000CC"/>
                          </a:solidFill>
                          <a:effectLst/>
                          <a:latin typeface="Times New Roman"/>
                          <a:ea typeface="Times New Roman"/>
                        </a:rPr>
                        <a:t>Nhóm</a:t>
                      </a:r>
                      <a:r>
                        <a:rPr lang="en-US" sz="2400" b="1" dirty="0">
                          <a:ln>
                            <a:noFill/>
                          </a:ln>
                          <a:solidFill>
                            <a:srgbClr val="0000CC"/>
                          </a:solidFill>
                          <a:effectLst/>
                          <a:latin typeface="Times New Roman"/>
                          <a:ea typeface="Times New Roman"/>
                        </a:rPr>
                        <a:t> IV: </a:t>
                      </a:r>
                      <a:r>
                        <a:rPr lang="en-US" sz="2400" b="1" dirty="0">
                          <a:ln>
                            <a:noFill/>
                          </a:ln>
                          <a:solidFill>
                            <a:srgbClr val="000000"/>
                          </a:solidFill>
                          <a:effectLst/>
                          <a:latin typeface="Times New Roman"/>
                          <a:ea typeface="Times New Roman"/>
                        </a:rPr>
                        <a:t>4. </a:t>
                      </a:r>
                      <a:r>
                        <a:rPr lang="en-US" sz="2400" b="1" dirty="0" err="1">
                          <a:ln>
                            <a:noFill/>
                          </a:ln>
                          <a:solidFill>
                            <a:srgbClr val="000000"/>
                          </a:solidFill>
                          <a:effectLst/>
                          <a:latin typeface="Times New Roman"/>
                          <a:ea typeface="Times New Roman"/>
                        </a:rPr>
                        <a:t>Em</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có</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nhận</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xét</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gì</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về</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cách</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đến</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và</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cách</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hoà</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nhập</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mà</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họ</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đã</a:t>
                      </a:r>
                      <a:r>
                        <a:rPr lang="en-US" sz="2400" b="1" dirty="0">
                          <a:ln>
                            <a:noFill/>
                          </a:ln>
                          <a:solidFill>
                            <a:srgbClr val="000000"/>
                          </a:solidFill>
                          <a:effectLst/>
                          <a:latin typeface="Times New Roman"/>
                          <a:ea typeface="Times New Roman"/>
                        </a:rPr>
                        <a:t> </a:t>
                      </a:r>
                      <a:r>
                        <a:rPr lang="en-US" sz="2400" b="1" dirty="0" err="1">
                          <a:ln>
                            <a:noFill/>
                          </a:ln>
                          <a:solidFill>
                            <a:srgbClr val="000000"/>
                          </a:solidFill>
                          <a:effectLst/>
                          <a:latin typeface="Times New Roman"/>
                          <a:ea typeface="Times New Roman"/>
                        </a:rPr>
                        <a:t>vẽ</a:t>
                      </a:r>
                      <a:r>
                        <a:rPr lang="en-US" sz="2400" b="1" dirty="0">
                          <a:ln>
                            <a:noFill/>
                          </a:ln>
                          <a:solidFill>
                            <a:srgbClr val="000000"/>
                          </a:solidFill>
                          <a:effectLst/>
                          <a:latin typeface="Times New Roman"/>
                          <a:ea typeface="Times New Roman"/>
                        </a:rPr>
                        <a:t> </a:t>
                      </a:r>
                      <a:r>
                        <a:rPr lang="en-US" sz="2400" b="1" dirty="0" err="1" smtClean="0">
                          <a:ln>
                            <a:noFill/>
                          </a:ln>
                          <a:solidFill>
                            <a:srgbClr val="000000"/>
                          </a:solidFill>
                          <a:effectLst/>
                          <a:latin typeface="Times New Roman"/>
                          <a:ea typeface="Times New Roman"/>
                        </a:rPr>
                        <a:t>ra</a:t>
                      </a:r>
                      <a:r>
                        <a:rPr lang="en-US" sz="2400" b="1" dirty="0" smtClean="0">
                          <a:ln>
                            <a:noFill/>
                          </a:ln>
                          <a:solidFill>
                            <a:srgbClr val="000000"/>
                          </a:solidFill>
                          <a:effectLst/>
                          <a:latin typeface="Times New Roman"/>
                          <a:ea typeface="Times New Roman"/>
                        </a:rPr>
                        <a:t>?</a:t>
                      </a:r>
                      <a:endParaRPr lang="en-US" sz="2400" b="1" dirty="0">
                        <a:solidFill>
                          <a:srgbClr val="000000"/>
                        </a:solidFill>
                        <a:effectLst/>
                        <a:latin typeface="Times New Roman"/>
                        <a:ea typeface="Times New Roman"/>
                      </a:endParaRPr>
                    </a:p>
                  </a:txBody>
                  <a:tcPr marL="114300" marR="114300" marT="0" marB="0">
                    <a:lnL>
                      <a:noFill/>
                    </a:lnL>
                    <a:lnR>
                      <a:noFill/>
                    </a:lnR>
                    <a:lnT>
                      <a:noFill/>
                    </a:lnT>
                    <a:lnB>
                      <a:noFill/>
                    </a:lnB>
                  </a:tcPr>
                </a:tc>
              </a:tr>
            </a:tbl>
          </a:graphicData>
        </a:graphic>
      </p:graphicFrame>
      <p:sp>
        <p:nvSpPr>
          <p:cNvPr id="13" name="TextBox 12"/>
          <p:cNvSpPr txBox="1"/>
          <p:nvPr/>
        </p:nvSpPr>
        <p:spPr>
          <a:xfrm>
            <a:off x="3124200" y="1672173"/>
            <a:ext cx="4398961" cy="1138773"/>
          </a:xfrm>
          <a:prstGeom prst="rect">
            <a:avLst/>
          </a:prstGeom>
          <a:noFill/>
        </p:spPr>
        <p:txBody>
          <a:bodyPr wrap="none" rtlCol="0">
            <a:spAutoFit/>
          </a:bodyPr>
          <a:lstStyle/>
          <a:p>
            <a:pPr algn="ctr"/>
            <a:r>
              <a:rPr lang="en-US" sz="4000" b="1" smtClean="0">
                <a:solidFill>
                  <a:srgbClr val="0000CC"/>
                </a:solidFill>
                <a:latin typeface="Palatino Linotype" pitchFamily="18" charset="0"/>
              </a:rPr>
              <a:t>Phiếu học tập số 2</a:t>
            </a:r>
          </a:p>
          <a:p>
            <a:pPr algn="ctr"/>
            <a:r>
              <a:rPr lang="en-US" sz="2800" b="1" i="1" smtClean="0">
                <a:solidFill>
                  <a:srgbClr val="0000CC"/>
                </a:solidFill>
                <a:latin typeface="Palatino Linotype" pitchFamily="18" charset="0"/>
              </a:rPr>
              <a:t>Thời gian: 4 phút</a:t>
            </a:r>
            <a:endParaRPr lang="en-US" sz="2800" b="1" i="1">
              <a:solidFill>
                <a:srgbClr val="0000CC"/>
              </a:solidFill>
              <a:latin typeface="Palatino Linotype" pitchFamily="18"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57" y="1371601"/>
            <a:ext cx="2819400" cy="1545526"/>
          </a:xfrm>
          <a:prstGeom prst="rect">
            <a:avLst/>
          </a:prstGeom>
        </p:spPr>
      </p:pic>
    </p:spTree>
    <p:extLst>
      <p:ext uri="{BB962C8B-B14F-4D97-AF65-F5344CB8AC3E}">
        <p14:creationId xmlns:p14="http://schemas.microsoft.com/office/powerpoint/2010/main" val="34443735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6" name="Cloud 25"/>
          <p:cNvSpPr/>
          <p:nvPr/>
        </p:nvSpPr>
        <p:spPr>
          <a:xfrm>
            <a:off x="4350666" y="2097314"/>
            <a:ext cx="4945734" cy="2042884"/>
          </a:xfrm>
          <a:prstGeom prst="cloud">
            <a:avLst/>
          </a:prstGeom>
          <a:blipFill>
            <a:blip r:embed="rId2"/>
            <a:stretch>
              <a:fillRect/>
            </a:stretch>
          </a:blip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a:solidFill>
                  <a:srgbClr val="00B050"/>
                </a:solidFill>
                <a:latin typeface="Arial" pitchFamily="34" charset="0"/>
                <a:cs typeface="Arial" pitchFamily="34" charset="0"/>
              </a:rPr>
              <a:t>nơi tận cùng trái đất</a:t>
            </a:r>
          </a:p>
          <a:p>
            <a:pPr algn="ctr"/>
            <a:r>
              <a:rPr lang="en-US" sz="2400" b="1">
                <a:solidFill>
                  <a:srgbClr val="0000CC"/>
                </a:solidFill>
                <a:latin typeface="Arial" pitchFamily="34" charset="0"/>
                <a:cs typeface="Arial" pitchFamily="34" charset="0"/>
              </a:rPr>
              <a:t>đưa tay lên trời</a:t>
            </a:r>
          </a:p>
          <a:p>
            <a:pPr algn="ctr"/>
            <a:r>
              <a:rPr lang="en-US" sz="2400" b="1">
                <a:solidFill>
                  <a:srgbClr val="0000CC"/>
                </a:solidFill>
                <a:latin typeface="Arial" pitchFamily="34" charset="0"/>
                <a:cs typeface="Arial" pitchFamily="34" charset="0"/>
              </a:rPr>
              <a:t>nhấc bổng</a:t>
            </a:r>
          </a:p>
          <a:p>
            <a:pPr algn="ctr"/>
            <a:r>
              <a:rPr lang="en-US" sz="2400" b="1">
                <a:solidFill>
                  <a:srgbClr val="0000CC"/>
                </a:solidFill>
                <a:latin typeface="Arial" pitchFamily="34" charset="0"/>
                <a:cs typeface="Arial" pitchFamily="34" charset="0"/>
              </a:rPr>
              <a:t> </a:t>
            </a:r>
          </a:p>
        </p:txBody>
      </p:sp>
      <p:sp>
        <p:nvSpPr>
          <p:cNvPr id="16" name="Cloud 15"/>
          <p:cNvSpPr/>
          <p:nvPr/>
        </p:nvSpPr>
        <p:spPr>
          <a:xfrm>
            <a:off x="-330198" y="2097314"/>
            <a:ext cx="4749798" cy="2013862"/>
          </a:xfrm>
          <a:prstGeom prst="cloud">
            <a:avLst/>
          </a:prstGeom>
          <a:blipFill>
            <a:blip r:embed="rId2"/>
            <a:stretch>
              <a:fillRect/>
            </a:stretch>
          </a:blip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a:solidFill>
                  <a:srgbClr val="00B050"/>
                </a:solidFill>
                <a:latin typeface="Arial" pitchFamily="34" charset="0"/>
                <a:cs typeface="Arial" pitchFamily="34" charset="0"/>
              </a:rPr>
              <a:t>chơi</a:t>
            </a:r>
          </a:p>
          <a:p>
            <a:pPr algn="ctr"/>
            <a:r>
              <a:rPr lang="en-US" sz="2400" b="1">
                <a:solidFill>
                  <a:srgbClr val="0000CC"/>
                </a:solidFill>
                <a:latin typeface="Arial" pitchFamily="34" charset="0"/>
                <a:cs typeface="Arial" pitchFamily="34" charset="0"/>
              </a:rPr>
              <a:t>thức dậy – chiều tà</a:t>
            </a:r>
          </a:p>
          <a:p>
            <a:pPr algn="ctr"/>
            <a:r>
              <a:rPr lang="en-US" sz="2400" b="1">
                <a:solidFill>
                  <a:srgbClr val="0000CC"/>
                </a:solidFill>
                <a:latin typeface="Arial" pitchFamily="34" charset="0"/>
                <a:cs typeface="Arial" pitchFamily="34" charset="0"/>
              </a:rPr>
              <a:t>bình minh vàng </a:t>
            </a:r>
          </a:p>
          <a:p>
            <a:pPr algn="ctr"/>
            <a:r>
              <a:rPr lang="en-US" sz="2400" b="1">
                <a:solidFill>
                  <a:srgbClr val="0000CC"/>
                </a:solidFill>
                <a:latin typeface="Arial" pitchFamily="34" charset="0"/>
                <a:cs typeface="Arial" pitchFamily="34" charset="0"/>
              </a:rPr>
              <a:t>vầng trăng bạc</a:t>
            </a:r>
          </a:p>
          <a:p>
            <a:pPr algn="ctr"/>
            <a:r>
              <a:rPr lang="en-US" sz="2000" b="1">
                <a:solidFill>
                  <a:srgbClr val="0000CC"/>
                </a:solidFill>
                <a:latin typeface="Arial" pitchFamily="34" charset="0"/>
                <a:cs typeface="Arial" pitchFamily="34" charset="0"/>
              </a:rPr>
              <a:t> </a:t>
            </a:r>
          </a:p>
        </p:txBody>
      </p:sp>
      <p:sp>
        <p:nvSpPr>
          <p:cNvPr id="2" name="Rounded Rectangle 1"/>
          <p:cNvSpPr/>
          <p:nvPr/>
        </p:nvSpPr>
        <p:spPr>
          <a:xfrm>
            <a:off x="440871" y="0"/>
            <a:ext cx="8262258" cy="1066800"/>
          </a:xfrm>
          <a:prstGeom prst="roundRect">
            <a:avLst/>
          </a:prstGeom>
          <a:solidFill>
            <a:srgbClr val="FFFF99"/>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err="1">
                <a:solidFill>
                  <a:schemeClr val="tx1"/>
                </a:solidFill>
                <a:latin typeface="Arial" pitchFamily="34" charset="0"/>
                <a:cs typeface="Arial" pitchFamily="34" charset="0"/>
              </a:rPr>
              <a:t>LỜI</a:t>
            </a:r>
            <a:r>
              <a:rPr lang="en-US" sz="2800" b="1">
                <a:solidFill>
                  <a:schemeClr val="tx1"/>
                </a:solidFill>
                <a:latin typeface="Arial" pitchFamily="34" charset="0"/>
                <a:cs typeface="Arial" pitchFamily="34" charset="0"/>
              </a:rPr>
              <a:t> </a:t>
            </a:r>
            <a:r>
              <a:rPr lang="en-US" sz="2800" b="1" err="1">
                <a:solidFill>
                  <a:schemeClr val="tx1"/>
                </a:solidFill>
                <a:latin typeface="Arial" pitchFamily="34" charset="0"/>
                <a:cs typeface="Arial" pitchFamily="34" charset="0"/>
              </a:rPr>
              <a:t>MỜI</a:t>
            </a:r>
            <a:r>
              <a:rPr lang="en-US" sz="2800" b="1">
                <a:solidFill>
                  <a:schemeClr val="tx1"/>
                </a:solidFill>
                <a:latin typeface="Arial" pitchFamily="34" charset="0"/>
                <a:cs typeface="Arial" pitchFamily="34" charset="0"/>
              </a:rPr>
              <a:t> </a:t>
            </a:r>
            <a:r>
              <a:rPr lang="en-US" sz="2800" b="1" err="1">
                <a:solidFill>
                  <a:schemeClr val="tx1"/>
                </a:solidFill>
                <a:latin typeface="Arial" pitchFamily="34" charset="0"/>
                <a:cs typeface="Arial" pitchFamily="34" charset="0"/>
              </a:rPr>
              <a:t>GỌI</a:t>
            </a:r>
            <a:r>
              <a:rPr lang="en-US" sz="2800" b="1">
                <a:solidFill>
                  <a:schemeClr val="tx1"/>
                </a:solidFill>
                <a:latin typeface="Arial" pitchFamily="34" charset="0"/>
                <a:cs typeface="Arial" pitchFamily="34" charset="0"/>
              </a:rPr>
              <a:t> CỦA NHỮNG NGƯỜI TRÊN MÂY, TRONG SÓNG</a:t>
            </a:r>
          </a:p>
        </p:txBody>
      </p:sp>
      <p:sp>
        <p:nvSpPr>
          <p:cNvPr id="6" name="Right Arrow 5"/>
          <p:cNvSpPr/>
          <p:nvPr/>
        </p:nvSpPr>
        <p:spPr>
          <a:xfrm>
            <a:off x="3505200" y="1447800"/>
            <a:ext cx="1828800" cy="228600"/>
          </a:xfrm>
          <a:prstGeom prst="rightArrow">
            <a:avLst/>
          </a:prstGeom>
          <a:solidFill>
            <a:srgbClr val="80008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0" name="Rounded Rectangle 9"/>
          <p:cNvSpPr/>
          <p:nvPr/>
        </p:nvSpPr>
        <p:spPr>
          <a:xfrm>
            <a:off x="2590800" y="5867400"/>
            <a:ext cx="3962400" cy="838200"/>
          </a:xfrm>
          <a:prstGeom prst="roundRect">
            <a:avLst/>
          </a:prstGeom>
          <a:solidFill>
            <a:schemeClr val="accent6">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err="1">
                <a:solidFill>
                  <a:srgbClr val="C00000"/>
                </a:solidFill>
                <a:latin typeface="Arial" pitchFamily="34" charset="0"/>
                <a:cs typeface="Arial" pitchFamily="34" charset="0"/>
              </a:rPr>
              <a:t>Sức</a:t>
            </a:r>
            <a:r>
              <a:rPr lang="en-US" sz="2400" b="1">
                <a:solidFill>
                  <a:srgbClr val="C00000"/>
                </a:solidFill>
                <a:latin typeface="Arial" pitchFamily="34" charset="0"/>
                <a:cs typeface="Arial" pitchFamily="34" charset="0"/>
              </a:rPr>
              <a:t> </a:t>
            </a:r>
            <a:r>
              <a:rPr lang="en-US" sz="2400" b="1" err="1">
                <a:solidFill>
                  <a:srgbClr val="C00000"/>
                </a:solidFill>
                <a:latin typeface="Arial" pitchFamily="34" charset="0"/>
                <a:cs typeface="Arial" pitchFamily="34" charset="0"/>
              </a:rPr>
              <a:t>hấp</a:t>
            </a:r>
            <a:r>
              <a:rPr lang="en-US" sz="2400" b="1">
                <a:solidFill>
                  <a:srgbClr val="C00000"/>
                </a:solidFill>
                <a:latin typeface="Arial" pitchFamily="34" charset="0"/>
                <a:cs typeface="Arial" pitchFamily="34" charset="0"/>
              </a:rPr>
              <a:t> </a:t>
            </a:r>
            <a:r>
              <a:rPr lang="en-US" sz="2400" b="1" err="1">
                <a:solidFill>
                  <a:srgbClr val="C00000"/>
                </a:solidFill>
                <a:latin typeface="Arial" pitchFamily="34" charset="0"/>
                <a:cs typeface="Arial" pitchFamily="34" charset="0"/>
              </a:rPr>
              <a:t>dẫn</a:t>
            </a:r>
            <a:r>
              <a:rPr lang="en-US" sz="2400" b="1">
                <a:solidFill>
                  <a:srgbClr val="C00000"/>
                </a:solidFill>
                <a:latin typeface="Arial" pitchFamily="34" charset="0"/>
                <a:cs typeface="Arial" pitchFamily="34" charset="0"/>
              </a:rPr>
              <a:t> </a:t>
            </a:r>
            <a:r>
              <a:rPr lang="en-US" sz="2400" b="1" err="1">
                <a:solidFill>
                  <a:srgbClr val="C00000"/>
                </a:solidFill>
                <a:latin typeface="Arial" pitchFamily="34" charset="0"/>
                <a:cs typeface="Arial" pitchFamily="34" charset="0"/>
              </a:rPr>
              <a:t>của</a:t>
            </a:r>
            <a:r>
              <a:rPr lang="en-US" sz="2400" b="1">
                <a:solidFill>
                  <a:srgbClr val="C00000"/>
                </a:solidFill>
                <a:latin typeface="Arial" pitchFamily="34" charset="0"/>
                <a:cs typeface="Arial" pitchFamily="34" charset="0"/>
              </a:rPr>
              <a:t> </a:t>
            </a:r>
            <a:r>
              <a:rPr lang="en-US" sz="2400" b="1" err="1">
                <a:solidFill>
                  <a:srgbClr val="C00000"/>
                </a:solidFill>
                <a:latin typeface="Arial" pitchFamily="34" charset="0"/>
                <a:cs typeface="Arial" pitchFamily="34" charset="0"/>
              </a:rPr>
              <a:t>thế</a:t>
            </a:r>
            <a:r>
              <a:rPr lang="en-US" sz="2400" b="1">
                <a:solidFill>
                  <a:srgbClr val="C00000"/>
                </a:solidFill>
                <a:latin typeface="Arial" pitchFamily="34" charset="0"/>
                <a:cs typeface="Arial" pitchFamily="34" charset="0"/>
              </a:rPr>
              <a:t> </a:t>
            </a:r>
            <a:r>
              <a:rPr lang="en-US" sz="2400" b="1" err="1">
                <a:solidFill>
                  <a:srgbClr val="C00000"/>
                </a:solidFill>
                <a:latin typeface="Arial" pitchFamily="34" charset="0"/>
                <a:cs typeface="Arial" pitchFamily="34" charset="0"/>
              </a:rPr>
              <a:t>giới</a:t>
            </a:r>
            <a:r>
              <a:rPr lang="en-US" sz="2400" b="1">
                <a:solidFill>
                  <a:srgbClr val="C00000"/>
                </a:solidFill>
                <a:latin typeface="Arial" pitchFamily="34" charset="0"/>
                <a:cs typeface="Arial" pitchFamily="34" charset="0"/>
              </a:rPr>
              <a:t> </a:t>
            </a:r>
            <a:r>
              <a:rPr lang="en-US" sz="2400" b="1" err="1">
                <a:solidFill>
                  <a:srgbClr val="C00000"/>
                </a:solidFill>
                <a:latin typeface="Arial" pitchFamily="34" charset="0"/>
                <a:cs typeface="Arial" pitchFamily="34" charset="0"/>
              </a:rPr>
              <a:t>kì</a:t>
            </a:r>
            <a:r>
              <a:rPr lang="en-US" sz="2400" b="1">
                <a:solidFill>
                  <a:srgbClr val="C00000"/>
                </a:solidFill>
                <a:latin typeface="Arial" pitchFamily="34" charset="0"/>
                <a:cs typeface="Arial" pitchFamily="34" charset="0"/>
              </a:rPr>
              <a:t> </a:t>
            </a:r>
            <a:r>
              <a:rPr lang="en-US" sz="2400" b="1" err="1">
                <a:solidFill>
                  <a:srgbClr val="C00000"/>
                </a:solidFill>
                <a:latin typeface="Arial" pitchFamily="34" charset="0"/>
                <a:cs typeface="Arial" pitchFamily="34" charset="0"/>
              </a:rPr>
              <a:t>diệu</a:t>
            </a:r>
            <a:endParaRPr lang="en-US" sz="2400" b="1">
              <a:solidFill>
                <a:srgbClr val="C00000"/>
              </a:solidFill>
              <a:latin typeface="Arial" pitchFamily="34" charset="0"/>
              <a:cs typeface="Arial" pitchFamily="34" charset="0"/>
            </a:endParaRPr>
          </a:p>
        </p:txBody>
      </p:sp>
      <p:sp>
        <p:nvSpPr>
          <p:cNvPr id="12" name="Curved Right Arrow 11"/>
          <p:cNvSpPr/>
          <p:nvPr/>
        </p:nvSpPr>
        <p:spPr>
          <a:xfrm>
            <a:off x="1905000" y="5105400"/>
            <a:ext cx="609600" cy="1230923"/>
          </a:xfrm>
          <a:prstGeom prst="curvedRightArrow">
            <a:avLst/>
          </a:prstGeom>
          <a:solidFill>
            <a:srgbClr val="80008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13" name="Curved Left Arrow 12"/>
          <p:cNvSpPr/>
          <p:nvPr/>
        </p:nvSpPr>
        <p:spPr>
          <a:xfrm>
            <a:off x="6553200" y="5105400"/>
            <a:ext cx="609600" cy="1143000"/>
          </a:xfrm>
          <a:prstGeom prst="curvedLeftArrow">
            <a:avLst/>
          </a:prstGeom>
          <a:solidFill>
            <a:srgbClr val="80008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18" name="Oval 17"/>
          <p:cNvSpPr/>
          <p:nvPr/>
        </p:nvSpPr>
        <p:spPr>
          <a:xfrm>
            <a:off x="440871" y="1066800"/>
            <a:ext cx="3048000" cy="990600"/>
          </a:xfrm>
          <a:prstGeom prst="ellipse">
            <a:avLst/>
          </a:prstGeom>
          <a:solidFill>
            <a:schemeClr val="accent5">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a:solidFill>
                  <a:srgbClr val="800080"/>
                </a:solidFill>
                <a:latin typeface="Arial" pitchFamily="34" charset="0"/>
                <a:cs typeface="Arial" pitchFamily="34" charset="0"/>
              </a:rPr>
              <a:t>Thế giới của họ</a:t>
            </a:r>
          </a:p>
        </p:txBody>
      </p:sp>
      <p:sp>
        <p:nvSpPr>
          <p:cNvPr id="19" name="Oval 18"/>
          <p:cNvSpPr/>
          <p:nvPr/>
        </p:nvSpPr>
        <p:spPr>
          <a:xfrm>
            <a:off x="5392057" y="1106714"/>
            <a:ext cx="3048000" cy="990600"/>
          </a:xfrm>
          <a:prstGeom prst="ellipse">
            <a:avLst/>
          </a:prstGeom>
          <a:solidFill>
            <a:schemeClr val="accent2">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a:solidFill>
                  <a:srgbClr val="800080"/>
                </a:solidFill>
                <a:latin typeface="Arial" pitchFamily="34" charset="0"/>
                <a:cs typeface="Arial" pitchFamily="34" charset="0"/>
              </a:rPr>
              <a:t>Cách đến thế giới của họ</a:t>
            </a:r>
          </a:p>
        </p:txBody>
      </p:sp>
      <p:grpSp>
        <p:nvGrpSpPr>
          <p:cNvPr id="23" name="Group 22"/>
          <p:cNvGrpSpPr/>
          <p:nvPr/>
        </p:nvGrpSpPr>
        <p:grpSpPr>
          <a:xfrm>
            <a:off x="4927590" y="3611277"/>
            <a:ext cx="4216410" cy="1981200"/>
            <a:chOff x="714816" y="4000667"/>
            <a:chExt cx="4216410" cy="2362200"/>
          </a:xfrm>
        </p:grpSpPr>
        <p:sp>
          <p:nvSpPr>
            <p:cNvPr id="24" name="Flowchart: Punched Tape 23"/>
            <p:cNvSpPr/>
            <p:nvPr/>
          </p:nvSpPr>
          <p:spPr>
            <a:xfrm>
              <a:off x="714816" y="4000667"/>
              <a:ext cx="4114800" cy="2362200"/>
            </a:xfrm>
            <a:prstGeom prst="flowChartPunchedTap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C000"/>
                  </a:solidFill>
                  <a:latin typeface="Arial" pitchFamily="34" charset="0"/>
                  <a:cs typeface="Arial" pitchFamily="34" charset="0"/>
                </a:rPr>
                <a:t>                        </a:t>
              </a:r>
              <a:endParaRPr lang="en-US" b="1">
                <a:solidFill>
                  <a:srgbClr val="660033"/>
                </a:solidFill>
                <a:latin typeface="Arial" pitchFamily="34" charset="0"/>
                <a:cs typeface="Arial" pitchFamily="34" charset="0"/>
              </a:endParaRPr>
            </a:p>
            <a:p>
              <a:pPr algn="ctr"/>
              <a:endParaRPr lang="en-US"/>
            </a:p>
          </p:txBody>
        </p:sp>
        <p:sp>
          <p:nvSpPr>
            <p:cNvPr id="25" name="TextBox 24"/>
            <p:cNvSpPr txBox="1"/>
            <p:nvPr/>
          </p:nvSpPr>
          <p:spPr>
            <a:xfrm>
              <a:off x="1654626" y="4757057"/>
              <a:ext cx="3276600" cy="1431162"/>
            </a:xfrm>
            <a:prstGeom prst="rect">
              <a:avLst/>
            </a:prstGeom>
            <a:noFill/>
          </p:spPr>
          <p:txBody>
            <a:bodyPr wrap="square" rtlCol="0">
              <a:spAutoFit/>
            </a:bodyPr>
            <a:lstStyle/>
            <a:p>
              <a:pPr algn="ctr"/>
              <a:r>
                <a:rPr lang="en-US" sz="2400" b="1">
                  <a:solidFill>
                    <a:srgbClr val="00B050"/>
                  </a:solidFill>
                  <a:latin typeface="Arial" pitchFamily="34" charset="0"/>
                  <a:cs typeface="Arial" pitchFamily="34" charset="0"/>
                </a:rPr>
                <a:t>rìa biển cả</a:t>
              </a:r>
            </a:p>
            <a:p>
              <a:pPr algn="ctr"/>
              <a:r>
                <a:rPr lang="en-US" sz="2400" b="1">
                  <a:solidFill>
                    <a:srgbClr val="C00000"/>
                  </a:solidFill>
                  <a:latin typeface="Arial" pitchFamily="34" charset="0"/>
                  <a:cs typeface="Arial" pitchFamily="34" charset="0"/>
                </a:rPr>
                <a:t>nhắm nghiền mắt lại</a:t>
              </a:r>
            </a:p>
            <a:p>
              <a:pPr algn="ctr"/>
              <a:r>
                <a:rPr lang="en-US" sz="2400" b="1">
                  <a:solidFill>
                    <a:srgbClr val="C00000"/>
                  </a:solidFill>
                  <a:latin typeface="Arial" pitchFamily="34" charset="0"/>
                  <a:cs typeface="Arial" pitchFamily="34" charset="0"/>
                </a:rPr>
                <a:t>nâng đi</a:t>
              </a:r>
            </a:p>
          </p:txBody>
        </p:sp>
      </p:grpSp>
      <p:grpSp>
        <p:nvGrpSpPr>
          <p:cNvPr id="22" name="Group 21"/>
          <p:cNvGrpSpPr/>
          <p:nvPr/>
        </p:nvGrpSpPr>
        <p:grpSpPr>
          <a:xfrm>
            <a:off x="377364" y="3592290"/>
            <a:ext cx="4550226" cy="1981200"/>
            <a:chOff x="762000" y="4082142"/>
            <a:chExt cx="4550226" cy="1981200"/>
          </a:xfrm>
        </p:grpSpPr>
        <p:sp>
          <p:nvSpPr>
            <p:cNvPr id="20" name="Flowchart: Punched Tape 19"/>
            <p:cNvSpPr/>
            <p:nvPr/>
          </p:nvSpPr>
          <p:spPr>
            <a:xfrm>
              <a:off x="762000" y="4082142"/>
              <a:ext cx="4114800" cy="1981200"/>
            </a:xfrm>
            <a:prstGeom prst="flowChartPunchedTap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C000"/>
                  </a:solidFill>
                  <a:latin typeface="Arial" pitchFamily="34" charset="0"/>
                  <a:cs typeface="Arial" pitchFamily="34" charset="0"/>
                </a:rPr>
                <a:t>                        </a:t>
              </a:r>
              <a:endParaRPr lang="en-US" b="1">
                <a:solidFill>
                  <a:srgbClr val="660033"/>
                </a:solidFill>
                <a:latin typeface="Arial" pitchFamily="34" charset="0"/>
                <a:cs typeface="Arial" pitchFamily="34" charset="0"/>
              </a:endParaRPr>
            </a:p>
            <a:p>
              <a:pPr algn="ctr"/>
              <a:endParaRPr lang="en-US"/>
            </a:p>
          </p:txBody>
        </p:sp>
        <p:sp>
          <p:nvSpPr>
            <p:cNvPr id="21" name="TextBox 20"/>
            <p:cNvSpPr txBox="1"/>
            <p:nvPr/>
          </p:nvSpPr>
          <p:spPr>
            <a:xfrm>
              <a:off x="1883226" y="4757058"/>
              <a:ext cx="3429000" cy="1015663"/>
            </a:xfrm>
            <a:prstGeom prst="rect">
              <a:avLst/>
            </a:prstGeom>
            <a:noFill/>
          </p:spPr>
          <p:txBody>
            <a:bodyPr wrap="square" rtlCol="0">
              <a:spAutoFit/>
            </a:bodyPr>
            <a:lstStyle/>
            <a:p>
              <a:pPr algn="ctr"/>
              <a:r>
                <a:rPr lang="en-US" sz="2000" b="1">
                  <a:solidFill>
                    <a:srgbClr val="00B050"/>
                  </a:solidFill>
                  <a:latin typeface="Arial" pitchFamily="34" charset="0"/>
                  <a:cs typeface="Arial" pitchFamily="34" charset="0"/>
                </a:rPr>
                <a:t>ca hát, ngao du</a:t>
              </a:r>
            </a:p>
            <a:p>
              <a:pPr algn="ctr"/>
              <a:r>
                <a:rPr lang="en-US" sz="2000" b="1">
                  <a:solidFill>
                    <a:srgbClr val="C00000"/>
                  </a:solidFill>
                  <a:latin typeface="Arial" pitchFamily="34" charset="0"/>
                  <a:cs typeface="Arial" pitchFamily="34" charset="0"/>
                </a:rPr>
                <a:t>sáng sớm – hoàng hôn</a:t>
              </a:r>
            </a:p>
            <a:p>
              <a:pPr algn="ctr"/>
              <a:r>
                <a:rPr lang="en-US" sz="2000" b="1">
                  <a:solidFill>
                    <a:srgbClr val="C00000"/>
                  </a:solidFill>
                  <a:latin typeface="Arial" pitchFamily="34" charset="0"/>
                  <a:cs typeface="Arial" pitchFamily="34" charset="0"/>
                </a:rPr>
                <a:t>nơi này – nơi nọ</a:t>
              </a:r>
              <a:endParaRPr lang="en-US" sz="2000">
                <a:solidFill>
                  <a:srgbClr val="C00000"/>
                </a:solidFill>
              </a:endParaRPr>
            </a:p>
          </p:txBody>
        </p:sp>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par>
                          <p:cTn id="13" fill="hold">
                            <p:stCondLst>
                              <p:cond delay="500"/>
                            </p:stCondLst>
                            <p:childTnLst>
                              <p:par>
                                <p:cTn id="14" presetID="5"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checkerboard(across)">
                                      <p:cBhvr>
                                        <p:cTn id="16" dur="500"/>
                                        <p:tgtEl>
                                          <p:spTgt spid="16"/>
                                        </p:tgtEl>
                                      </p:cBhvr>
                                    </p:animEffect>
                                  </p:childTnLst>
                                </p:cTn>
                              </p:par>
                            </p:childTnLst>
                          </p:cTn>
                        </p:par>
                        <p:par>
                          <p:cTn id="17" fill="hold">
                            <p:stCondLst>
                              <p:cond delay="1000"/>
                            </p:stCondLst>
                            <p:childTnLst>
                              <p:par>
                                <p:cTn id="18" presetID="21" presetClass="entr" presetSubtype="4"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heel(4)">
                                      <p:cBhvr>
                                        <p:cTn id="20" dur="20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1000"/>
                                        <p:tgtEl>
                                          <p:spTgt spid="6"/>
                                        </p:tgtEl>
                                      </p:cBhvr>
                                    </p:animEffect>
                                  </p:childTnLst>
                                </p:cTn>
                              </p:par>
                            </p:childTnLst>
                          </p:cTn>
                        </p:par>
                        <p:par>
                          <p:cTn id="26" fill="hold">
                            <p:stCondLst>
                              <p:cond delay="1000"/>
                            </p:stCondLst>
                            <p:childTnLst>
                              <p:par>
                                <p:cTn id="27" presetID="22" presetClass="entr" presetSubtype="1"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par>
                          <p:cTn id="30" fill="hold">
                            <p:stCondLst>
                              <p:cond delay="1500"/>
                            </p:stCondLst>
                            <p:childTnLst>
                              <p:par>
                                <p:cTn id="31" presetID="5" presetClass="entr" presetSubtype="1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checkerboard(across)">
                                      <p:cBhvr>
                                        <p:cTn id="33" dur="500"/>
                                        <p:tgtEl>
                                          <p:spTgt spid="26"/>
                                        </p:tgtEl>
                                      </p:cBhvr>
                                    </p:animEffect>
                                  </p:childTnLst>
                                </p:cTn>
                              </p:par>
                            </p:childTnLst>
                          </p:cTn>
                        </p:par>
                        <p:par>
                          <p:cTn id="34" fill="hold">
                            <p:stCondLst>
                              <p:cond delay="2000"/>
                            </p:stCondLst>
                            <p:childTnLst>
                              <p:par>
                                <p:cTn id="35" presetID="5" presetClass="entr" presetSubtype="10"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checkerboard(across)">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up)">
                                      <p:cBhvr>
                                        <p:cTn id="42" dur="500"/>
                                        <p:tgtEl>
                                          <p:spTgt spid="13"/>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up)">
                                      <p:cBhvr>
                                        <p:cTn id="45" dur="500"/>
                                        <p:tgtEl>
                                          <p:spTgt spid="12"/>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up)">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6" grpId="0" animBg="1"/>
      <p:bldP spid="2" grpId="0" animBg="1"/>
      <p:bldP spid="6" grpId="0" animBg="1"/>
      <p:bldP spid="10" grpId="0" animBg="1"/>
      <p:bldP spid="12" grpId="0" animBg="1"/>
      <p:bldP spid="13" grpId="0" animBg="1"/>
      <p:bldP spid="1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4" y="0"/>
            <a:ext cx="9144000" cy="6858000"/>
          </a:xfrm>
          <a:prstGeom prst="rect">
            <a:avLst/>
          </a:prstGeom>
        </p:spPr>
      </p:pic>
      <p:sp>
        <p:nvSpPr>
          <p:cNvPr id="5" name="Title 1"/>
          <p:cNvSpPr>
            <a:spLocks noGrp="1"/>
          </p:cNvSpPr>
          <p:nvPr>
            <p:ph type="title"/>
          </p:nvPr>
        </p:nvSpPr>
        <p:spPr>
          <a:xfrm>
            <a:off x="3962400" y="0"/>
            <a:ext cx="4648200" cy="457200"/>
          </a:xfrm>
          <a:solidFill>
            <a:srgbClr val="FFFF99"/>
          </a:solidFill>
        </p:spPr>
        <p:txBody>
          <a:bodyPr>
            <a:normAutofit fontScale="90000"/>
          </a:bodyPr>
          <a:lstStyle/>
          <a:p>
            <a:r>
              <a:rPr lang="en-US" sz="2800" b="1">
                <a:solidFill>
                  <a:srgbClr val="FF0000"/>
                </a:solidFill>
                <a:latin typeface="Palatino Linotype" pitchFamily="18" charset="0"/>
              </a:rPr>
              <a:t>I. </a:t>
            </a:r>
            <a:r>
              <a:rPr lang="en-US" sz="2800" b="1" smtClean="0">
                <a:solidFill>
                  <a:srgbClr val="FF0000"/>
                </a:solidFill>
                <a:latin typeface="Palatino Linotype" pitchFamily="18" charset="0"/>
              </a:rPr>
              <a:t>TÌM HIỂU CHI TIẾT</a:t>
            </a:r>
            <a:endParaRPr lang="en-US" sz="2800"/>
          </a:p>
        </p:txBody>
      </p:sp>
      <p:sp>
        <p:nvSpPr>
          <p:cNvPr id="6" name="Rectangle 5"/>
          <p:cNvSpPr/>
          <p:nvPr/>
        </p:nvSpPr>
        <p:spPr>
          <a:xfrm>
            <a:off x="1371600" y="465568"/>
            <a:ext cx="7812314" cy="5955476"/>
          </a:xfrm>
          <a:prstGeom prst="rect">
            <a:avLst/>
          </a:prstGeom>
        </p:spPr>
        <p:txBody>
          <a:bodyPr wrap="square">
            <a:spAutoFit/>
          </a:bodyPr>
          <a:lstStyle/>
          <a:p>
            <a:pPr algn="just">
              <a:spcAft>
                <a:spcPts val="600"/>
              </a:spcAft>
            </a:pPr>
            <a:r>
              <a:rPr lang="en-US" sz="2400" b="1">
                <a:solidFill>
                  <a:srgbClr val="FF0000"/>
                </a:solidFill>
                <a:latin typeface="Palatino Linotype" pitchFamily="18" charset="0"/>
              </a:rPr>
              <a:t>1. Lời mời gọi của những người sống trên mây và trong sóng.</a:t>
            </a:r>
            <a:endParaRPr lang="en-US" sz="2400" b="1">
              <a:solidFill>
                <a:srgbClr val="000000"/>
              </a:solidFill>
              <a:latin typeface="Times New Roman"/>
              <a:ea typeface="Times New Roman"/>
            </a:endParaRPr>
          </a:p>
          <a:p>
            <a:pPr algn="just">
              <a:spcAft>
                <a:spcPts val="600"/>
              </a:spcAft>
            </a:pPr>
            <a:r>
              <a:rPr lang="en-US" sz="2400" b="1">
                <a:solidFill>
                  <a:srgbClr val="000000"/>
                </a:solidFill>
                <a:latin typeface="Times New Roman"/>
                <a:ea typeface="Times New Roman"/>
              </a:rPr>
              <a:t>Những người trên mây, trong sóng đều nói với em bé hai lượt - cũng là nội dung mời gọi.</a:t>
            </a:r>
          </a:p>
          <a:p>
            <a:pPr algn="just">
              <a:spcAft>
                <a:spcPts val="600"/>
              </a:spcAft>
            </a:pPr>
            <a:r>
              <a:rPr lang="en-US" sz="2400" b="1">
                <a:solidFill>
                  <a:srgbClr val="000000"/>
                </a:solidFill>
                <a:latin typeface="Times New Roman"/>
                <a:ea typeface="Times New Roman"/>
              </a:rPr>
              <a:t>- Thế giới của họ (sắc màu, âm thanh, không gian, thời gian): </a:t>
            </a:r>
          </a:p>
          <a:p>
            <a:pPr algn="just">
              <a:spcAft>
                <a:spcPts val="600"/>
              </a:spcAft>
            </a:pPr>
            <a:r>
              <a:rPr lang="en-US" sz="2400" b="1">
                <a:solidFill>
                  <a:srgbClr val="000000"/>
                </a:solidFill>
                <a:latin typeface="Times New Roman"/>
                <a:ea typeface="Times New Roman"/>
              </a:rPr>
              <a:t>+ </a:t>
            </a:r>
            <a:r>
              <a:rPr lang="en-US" sz="2400" b="1" i="1">
                <a:solidFill>
                  <a:srgbClr val="000000"/>
                </a:solidFill>
                <a:latin typeface="Times New Roman"/>
                <a:ea typeface="Times New Roman"/>
              </a:rPr>
              <a:t>chơi, thức dậy - chiều tà, bình minh vàng - vầng trăng bạc</a:t>
            </a:r>
          </a:p>
          <a:p>
            <a:pPr algn="just">
              <a:spcAft>
                <a:spcPts val="600"/>
              </a:spcAft>
            </a:pPr>
            <a:r>
              <a:rPr lang="en-US" sz="2400" b="1">
                <a:solidFill>
                  <a:srgbClr val="000000"/>
                </a:solidFill>
                <a:latin typeface="Times New Roman"/>
                <a:ea typeface="Times New Roman"/>
              </a:rPr>
              <a:t>+ </a:t>
            </a:r>
            <a:r>
              <a:rPr lang="en-US" sz="2400" b="1" i="1">
                <a:solidFill>
                  <a:srgbClr val="000000"/>
                </a:solidFill>
                <a:latin typeface="Times New Roman"/>
                <a:ea typeface="Times New Roman"/>
              </a:rPr>
              <a:t>ca hát, ngao du, sáng sớm - hoàng hôn, nơi này - nơi nọ</a:t>
            </a:r>
          </a:p>
          <a:p>
            <a:pPr algn="just">
              <a:spcAft>
                <a:spcPts val="600"/>
              </a:spcAft>
            </a:pPr>
            <a:r>
              <a:rPr lang="en-US" sz="2400" b="1">
                <a:solidFill>
                  <a:srgbClr val="000000"/>
                </a:solidFill>
                <a:latin typeface="Times New Roman"/>
                <a:ea typeface="Times New Roman"/>
              </a:rPr>
              <a:t>- Cách đến thế giới đó (dễ dàng, thú vị): </a:t>
            </a:r>
          </a:p>
          <a:p>
            <a:pPr algn="just">
              <a:spcAft>
                <a:spcPts val="600"/>
              </a:spcAft>
            </a:pPr>
            <a:r>
              <a:rPr lang="en-US" sz="2400" b="1">
                <a:solidFill>
                  <a:srgbClr val="000000"/>
                </a:solidFill>
                <a:latin typeface="Times New Roman"/>
                <a:ea typeface="Times New Roman"/>
              </a:rPr>
              <a:t>+ </a:t>
            </a:r>
            <a:r>
              <a:rPr lang="en-US" sz="2400" b="1" i="1">
                <a:solidFill>
                  <a:srgbClr val="000000"/>
                </a:solidFill>
                <a:latin typeface="Times New Roman"/>
                <a:ea typeface="Times New Roman"/>
              </a:rPr>
              <a:t>đến nơi tận cùng trái đất, đưa tay lên trời, được nhấc bổng</a:t>
            </a:r>
          </a:p>
          <a:p>
            <a:pPr algn="just">
              <a:spcAft>
                <a:spcPts val="600"/>
              </a:spcAft>
            </a:pPr>
            <a:r>
              <a:rPr lang="en-US" sz="2400" b="1">
                <a:solidFill>
                  <a:srgbClr val="000000"/>
                </a:solidFill>
                <a:latin typeface="Times New Roman"/>
                <a:ea typeface="Times New Roman"/>
              </a:rPr>
              <a:t>+ </a:t>
            </a:r>
            <a:r>
              <a:rPr lang="en-US" sz="2400" b="1" i="1">
                <a:solidFill>
                  <a:srgbClr val="000000"/>
                </a:solidFill>
                <a:latin typeface="Times New Roman"/>
                <a:ea typeface="Times New Roman"/>
              </a:rPr>
              <a:t>đến ra rìa biển cả, nhắm nghiền mắt lại, được nâng đi</a:t>
            </a:r>
          </a:p>
          <a:p>
            <a:pPr marL="342900" marR="0" indent="-342900" algn="just">
              <a:spcAft>
                <a:spcPts val="600"/>
              </a:spcAft>
              <a:buFont typeface="Symbol" pitchFamily="2" charset="2"/>
              <a:buChar char="Þ"/>
            </a:pPr>
            <a:r>
              <a:rPr lang="en-US" sz="2400" b="1">
                <a:solidFill>
                  <a:srgbClr val="000000"/>
                </a:solidFill>
                <a:latin typeface="Times New Roman"/>
                <a:ea typeface="Times New Roman"/>
              </a:rPr>
              <a:t>Sức hấp dẫn của thế giới kì diệu.</a:t>
            </a:r>
          </a:p>
          <a:p>
            <a:pPr marL="342900" marR="0" indent="-342900" algn="just">
              <a:spcAft>
                <a:spcPts val="600"/>
              </a:spcAft>
              <a:buFont typeface="Symbol" pitchFamily="2" charset="2"/>
              <a:buChar char="Þ"/>
            </a:pPr>
            <a:r>
              <a:rPr lang="en-US" sz="2400" b="1">
                <a:solidFill>
                  <a:srgbClr val="000000"/>
                </a:solidFill>
                <a:latin typeface="Times New Roman"/>
                <a:ea typeface="Times New Roman"/>
              </a:rPr>
              <a:t> Nghệ thuật: nhân hóa, điệp ngữ, điệp cấu trúc câu.</a:t>
            </a:r>
          </a:p>
        </p:txBody>
      </p:sp>
    </p:spTree>
    <p:extLst>
      <p:ext uri="{BB962C8B-B14F-4D97-AF65-F5344CB8AC3E}">
        <p14:creationId xmlns:p14="http://schemas.microsoft.com/office/powerpoint/2010/main" val="214810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0204392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209800" y="0"/>
            <a:ext cx="4953000" cy="715962"/>
          </a:xfrm>
          <a:solidFill>
            <a:srgbClr val="FFFF99"/>
          </a:solidFill>
        </p:spPr>
        <p:txBody>
          <a:bodyPr>
            <a:normAutofit/>
          </a:bodyPr>
          <a:lstStyle/>
          <a:p>
            <a:r>
              <a:rPr lang="en-US" sz="2800" b="1" smtClean="0">
                <a:solidFill>
                  <a:srgbClr val="FF0000"/>
                </a:solidFill>
                <a:latin typeface="Palatino Linotype" pitchFamily="18" charset="0"/>
              </a:rPr>
              <a:t>II. TÌM HIỂU CHI TIẾT</a:t>
            </a:r>
            <a:endParaRPr lang="en-US" sz="2800"/>
          </a:p>
        </p:txBody>
      </p:sp>
      <p:sp>
        <p:nvSpPr>
          <p:cNvPr id="6" name="TextBox 5"/>
          <p:cNvSpPr txBox="1"/>
          <p:nvPr/>
        </p:nvSpPr>
        <p:spPr>
          <a:xfrm>
            <a:off x="0" y="703237"/>
            <a:ext cx="9144000" cy="523220"/>
          </a:xfrm>
          <a:prstGeom prst="rect">
            <a:avLst/>
          </a:prstGeom>
          <a:solidFill>
            <a:schemeClr val="bg1"/>
          </a:solidFill>
        </p:spPr>
        <p:txBody>
          <a:bodyPr wrap="square" rtlCol="0">
            <a:spAutoFit/>
          </a:bodyPr>
          <a:lstStyle/>
          <a:p>
            <a:r>
              <a:rPr lang="en-US" sz="2700" b="1" smtClean="0">
                <a:solidFill>
                  <a:srgbClr val="FF0000"/>
                </a:solidFill>
                <a:latin typeface="Palatino Linotype" pitchFamily="18" charset="0"/>
              </a:rPr>
              <a:t>1.Lời </a:t>
            </a:r>
            <a:r>
              <a:rPr lang="en-US" sz="2700" b="1">
                <a:solidFill>
                  <a:srgbClr val="FF0000"/>
                </a:solidFill>
                <a:latin typeface="Palatino Linotype" pitchFamily="18" charset="0"/>
              </a:rPr>
              <a:t>mời gọi của những người sống trên mây</a:t>
            </a:r>
            <a:r>
              <a:rPr lang="vi-VN" sz="2700" b="1">
                <a:solidFill>
                  <a:srgbClr val="FF0000"/>
                </a:solidFill>
                <a:latin typeface="Palatino Linotype" pitchFamily="18" charset="0"/>
              </a:rPr>
              <a:t>,</a:t>
            </a:r>
            <a:r>
              <a:rPr lang="en-US" sz="2700" b="1">
                <a:solidFill>
                  <a:srgbClr val="FF0000"/>
                </a:solidFill>
                <a:latin typeface="Palatino Linotype" pitchFamily="18" charset="0"/>
              </a:rPr>
              <a:t> </a:t>
            </a:r>
            <a:r>
              <a:rPr lang="en-US" sz="2700" b="1" smtClean="0">
                <a:solidFill>
                  <a:srgbClr val="FF0000"/>
                </a:solidFill>
                <a:latin typeface="Palatino Linotype" pitchFamily="18" charset="0"/>
              </a:rPr>
              <a:t>trên </a:t>
            </a:r>
            <a:r>
              <a:rPr lang="en-US" sz="2700" b="1">
                <a:solidFill>
                  <a:srgbClr val="FF0000"/>
                </a:solidFill>
                <a:latin typeface="Palatino Linotype" pitchFamily="18" charset="0"/>
              </a:rPr>
              <a:t>sóng.</a:t>
            </a:r>
            <a:endParaRPr lang="en-US" sz="2700">
              <a:solidFill>
                <a:srgbClr val="FF0000"/>
              </a:solidFill>
              <a:latin typeface="Palatino Linotype" pitchFamily="18"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26457"/>
            <a:ext cx="9144000" cy="5631543"/>
          </a:xfrm>
        </p:spPr>
      </p:pic>
      <p:graphicFrame>
        <p:nvGraphicFramePr>
          <p:cNvPr id="10" name="Table 9"/>
          <p:cNvGraphicFramePr>
            <a:graphicFrameLocks noGrp="1"/>
          </p:cNvGraphicFramePr>
          <p:nvPr>
            <p:extLst>
              <p:ext uri="{D42A27DB-BD31-4B8C-83A1-F6EECF244321}">
                <p14:modId xmlns:p14="http://schemas.microsoft.com/office/powerpoint/2010/main" val="1221489462"/>
              </p:ext>
            </p:extLst>
          </p:nvPr>
        </p:nvGraphicFramePr>
        <p:xfrm>
          <a:off x="228600" y="3124201"/>
          <a:ext cx="8686800" cy="3505200"/>
        </p:xfrm>
        <a:graphic>
          <a:graphicData uri="http://schemas.openxmlformats.org/drawingml/2006/table">
            <a:tbl>
              <a:tblPr/>
              <a:tblGrid>
                <a:gridCol w="8686800"/>
              </a:tblGrid>
              <a:tr h="3505200">
                <a:tc>
                  <a:txBody>
                    <a:bodyPr/>
                    <a:lstStyle/>
                    <a:p>
                      <a:pPr marL="0" marR="0" algn="just">
                        <a:spcBef>
                          <a:spcPts val="600"/>
                        </a:spcBef>
                        <a:spcAft>
                          <a:spcPts val="0"/>
                        </a:spcAft>
                      </a:pPr>
                      <a:r>
                        <a:rPr lang="vi-VN" sz="2400" b="1" dirty="0" smtClean="0">
                          <a:ln>
                            <a:noFill/>
                          </a:ln>
                          <a:solidFill>
                            <a:srgbClr val="0000CC"/>
                          </a:solidFill>
                          <a:effectLst/>
                          <a:latin typeface="Times New Roman"/>
                          <a:ea typeface="Times New Roman"/>
                        </a:rPr>
                        <a:t>Các nhóm mới được hình thành bằng cách sát nhập thành viên của 4 nhóm theo dãy bàn hàng ngang. Cứ 1 dãy bàn hàng ngang là một nhóm và giao nhiệm vụ mới. Phát phiếu học tập số 3</a:t>
                      </a:r>
                      <a:endParaRPr lang="en-US" sz="2400" b="1" dirty="0" smtClean="0">
                        <a:ln>
                          <a:noFill/>
                        </a:ln>
                        <a:solidFill>
                          <a:srgbClr val="0000CC"/>
                        </a:solidFill>
                        <a:effectLst/>
                        <a:latin typeface="Times New Roman"/>
                        <a:ea typeface="Times New Roman"/>
                      </a:endParaRPr>
                    </a:p>
                    <a:p>
                      <a:pPr marL="0" marR="0" algn="just">
                        <a:spcBef>
                          <a:spcPts val="600"/>
                        </a:spcBef>
                        <a:spcAft>
                          <a:spcPts val="0"/>
                        </a:spcAft>
                      </a:pPr>
                      <a:r>
                        <a:rPr lang="en-US" sz="2800" b="1" i="1" dirty="0" err="1" smtClean="0">
                          <a:ln>
                            <a:noFill/>
                          </a:ln>
                          <a:solidFill>
                            <a:schemeClr val="accent6"/>
                          </a:solidFill>
                          <a:effectLst/>
                          <a:latin typeface="Times New Roman"/>
                          <a:ea typeface="Times New Roman"/>
                        </a:rPr>
                        <a:t>Vòng</a:t>
                      </a:r>
                      <a:r>
                        <a:rPr lang="en-US" sz="2800" b="1" i="1" dirty="0" smtClean="0">
                          <a:ln>
                            <a:noFill/>
                          </a:ln>
                          <a:solidFill>
                            <a:schemeClr val="accent6"/>
                          </a:solidFill>
                          <a:effectLst/>
                          <a:latin typeface="Times New Roman"/>
                          <a:ea typeface="Times New Roman"/>
                        </a:rPr>
                        <a:t> 2: </a:t>
                      </a:r>
                      <a:r>
                        <a:rPr lang="en-US" sz="2800" b="1" i="1" dirty="0" err="1" smtClean="0">
                          <a:ln>
                            <a:noFill/>
                          </a:ln>
                          <a:solidFill>
                            <a:schemeClr val="accent6"/>
                          </a:solidFill>
                          <a:effectLst/>
                          <a:latin typeface="Times New Roman"/>
                          <a:ea typeface="Times New Roman"/>
                        </a:rPr>
                        <a:t>Nhóm</a:t>
                      </a:r>
                      <a:r>
                        <a:rPr lang="en-US" sz="2800" b="1" i="1" dirty="0" smtClean="0">
                          <a:ln>
                            <a:noFill/>
                          </a:ln>
                          <a:solidFill>
                            <a:schemeClr val="accent6"/>
                          </a:solidFill>
                          <a:effectLst/>
                          <a:latin typeface="Times New Roman"/>
                          <a:ea typeface="Times New Roman"/>
                        </a:rPr>
                        <a:t> </a:t>
                      </a:r>
                      <a:r>
                        <a:rPr lang="en-US" sz="2800" b="1" i="1" dirty="0" err="1" smtClean="0">
                          <a:ln>
                            <a:noFill/>
                          </a:ln>
                          <a:solidFill>
                            <a:schemeClr val="accent6"/>
                          </a:solidFill>
                          <a:effectLst/>
                          <a:latin typeface="Times New Roman"/>
                          <a:ea typeface="Times New Roman"/>
                        </a:rPr>
                        <a:t>mảnh</a:t>
                      </a:r>
                      <a:r>
                        <a:rPr lang="en-US" sz="2800" b="1" i="1" dirty="0" smtClean="0">
                          <a:ln>
                            <a:noFill/>
                          </a:ln>
                          <a:solidFill>
                            <a:schemeClr val="accent6"/>
                          </a:solidFill>
                          <a:effectLst/>
                          <a:latin typeface="Times New Roman"/>
                          <a:ea typeface="Times New Roman"/>
                        </a:rPr>
                        <a:t> </a:t>
                      </a:r>
                      <a:r>
                        <a:rPr lang="en-US" sz="2800" b="1" i="1" dirty="0" err="1" smtClean="0">
                          <a:ln>
                            <a:noFill/>
                          </a:ln>
                          <a:solidFill>
                            <a:schemeClr val="accent6"/>
                          </a:solidFill>
                          <a:effectLst/>
                          <a:latin typeface="Times New Roman"/>
                          <a:ea typeface="Times New Roman"/>
                        </a:rPr>
                        <a:t>ghép</a:t>
                      </a:r>
                      <a:r>
                        <a:rPr lang="en-US" sz="2800" b="1" i="1" dirty="0" smtClean="0">
                          <a:ln>
                            <a:noFill/>
                          </a:ln>
                          <a:solidFill>
                            <a:schemeClr val="accent6"/>
                          </a:solidFill>
                          <a:effectLst/>
                          <a:latin typeface="Times New Roman"/>
                          <a:ea typeface="Times New Roman"/>
                        </a:rPr>
                        <a:t> </a:t>
                      </a:r>
                    </a:p>
                    <a:p>
                      <a:pPr marL="0" marR="0" algn="just">
                        <a:spcBef>
                          <a:spcPts val="600"/>
                        </a:spcBef>
                        <a:spcAft>
                          <a:spcPts val="0"/>
                        </a:spcAft>
                      </a:pPr>
                      <a:r>
                        <a:rPr lang="en-US" sz="2800" b="1" dirty="0" smtClean="0">
                          <a:ln>
                            <a:noFill/>
                          </a:ln>
                          <a:solidFill>
                            <a:srgbClr val="000000"/>
                          </a:solidFill>
                          <a:effectLst/>
                          <a:latin typeface="Times New Roman"/>
                          <a:ea typeface="Times New Roman"/>
                        </a:rPr>
                        <a:t>1</a:t>
                      </a:r>
                      <a:r>
                        <a:rPr lang="en-US" sz="2800" b="1" dirty="0">
                          <a:ln>
                            <a:noFill/>
                          </a:ln>
                          <a:solidFill>
                            <a:srgbClr val="000000"/>
                          </a:solidFill>
                          <a:effectLst/>
                          <a:latin typeface="Times New Roman"/>
                          <a:ea typeface="Times New Roman"/>
                        </a:rPr>
                        <a:t>. </a:t>
                      </a:r>
                      <a:r>
                        <a:rPr lang="en-US" sz="2800" b="1" dirty="0" err="1">
                          <a:ln>
                            <a:noFill/>
                          </a:ln>
                          <a:solidFill>
                            <a:srgbClr val="000000"/>
                          </a:solidFill>
                          <a:effectLst/>
                          <a:latin typeface="Times New Roman"/>
                          <a:ea typeface="Times New Roman"/>
                        </a:rPr>
                        <a:t>Em</a:t>
                      </a:r>
                      <a:r>
                        <a:rPr lang="en-US" sz="2800" b="1" dirty="0">
                          <a:ln>
                            <a:noFill/>
                          </a:ln>
                          <a:solidFill>
                            <a:srgbClr val="000000"/>
                          </a:solidFill>
                          <a:effectLst/>
                          <a:latin typeface="Times New Roman"/>
                          <a:ea typeface="Times New Roman"/>
                        </a:rPr>
                        <a:t> </a:t>
                      </a:r>
                      <a:r>
                        <a:rPr lang="en-US" sz="2800" b="1" dirty="0" err="1">
                          <a:ln>
                            <a:noFill/>
                          </a:ln>
                          <a:solidFill>
                            <a:srgbClr val="000000"/>
                          </a:solidFill>
                          <a:effectLst/>
                          <a:latin typeface="Times New Roman"/>
                          <a:ea typeface="Times New Roman"/>
                        </a:rPr>
                        <a:t>thấy</a:t>
                      </a:r>
                      <a:r>
                        <a:rPr lang="en-US" sz="2800" b="1" dirty="0">
                          <a:ln>
                            <a:noFill/>
                          </a:ln>
                          <a:solidFill>
                            <a:srgbClr val="000000"/>
                          </a:solidFill>
                          <a:effectLst/>
                          <a:latin typeface="Times New Roman"/>
                          <a:ea typeface="Times New Roman"/>
                        </a:rPr>
                        <a:t> </a:t>
                      </a:r>
                      <a:r>
                        <a:rPr lang="en-US" sz="2800" b="1" dirty="0" err="1">
                          <a:ln>
                            <a:noFill/>
                          </a:ln>
                          <a:solidFill>
                            <a:srgbClr val="000000"/>
                          </a:solidFill>
                          <a:effectLst/>
                          <a:latin typeface="Times New Roman"/>
                          <a:ea typeface="Times New Roman"/>
                        </a:rPr>
                        <a:t>thế</a:t>
                      </a:r>
                      <a:r>
                        <a:rPr lang="en-US" sz="2800" b="1" dirty="0">
                          <a:ln>
                            <a:noFill/>
                          </a:ln>
                          <a:solidFill>
                            <a:srgbClr val="000000"/>
                          </a:solidFill>
                          <a:effectLst/>
                          <a:latin typeface="Times New Roman"/>
                          <a:ea typeface="Times New Roman"/>
                        </a:rPr>
                        <a:t> </a:t>
                      </a:r>
                      <a:r>
                        <a:rPr lang="en-US" sz="2800" b="1" dirty="0" err="1">
                          <a:ln>
                            <a:noFill/>
                          </a:ln>
                          <a:solidFill>
                            <a:srgbClr val="000000"/>
                          </a:solidFill>
                          <a:effectLst/>
                          <a:latin typeface="Times New Roman"/>
                          <a:ea typeface="Times New Roman"/>
                        </a:rPr>
                        <a:t>giới</a:t>
                      </a:r>
                      <a:r>
                        <a:rPr lang="en-US" sz="2800" b="1" dirty="0">
                          <a:ln>
                            <a:noFill/>
                          </a:ln>
                          <a:solidFill>
                            <a:srgbClr val="000000"/>
                          </a:solidFill>
                          <a:effectLst/>
                          <a:latin typeface="Times New Roman"/>
                          <a:ea typeface="Times New Roman"/>
                        </a:rPr>
                        <a:t> </a:t>
                      </a:r>
                      <a:r>
                        <a:rPr lang="en-US" sz="2800" b="1" dirty="0" err="1">
                          <a:ln>
                            <a:noFill/>
                          </a:ln>
                          <a:solidFill>
                            <a:srgbClr val="000000"/>
                          </a:solidFill>
                          <a:effectLst/>
                          <a:latin typeface="Times New Roman"/>
                          <a:ea typeface="Times New Roman"/>
                        </a:rPr>
                        <a:t>của</a:t>
                      </a:r>
                      <a:r>
                        <a:rPr lang="en-US" sz="2800" b="1" dirty="0">
                          <a:ln>
                            <a:noFill/>
                          </a:ln>
                          <a:solidFill>
                            <a:srgbClr val="000000"/>
                          </a:solidFill>
                          <a:effectLst/>
                          <a:latin typeface="Times New Roman"/>
                          <a:ea typeface="Times New Roman"/>
                        </a:rPr>
                        <a:t> </a:t>
                      </a:r>
                      <a:r>
                        <a:rPr lang="en-US" sz="2800" b="1" dirty="0" err="1">
                          <a:ln>
                            <a:noFill/>
                          </a:ln>
                          <a:solidFill>
                            <a:srgbClr val="000000"/>
                          </a:solidFill>
                          <a:effectLst/>
                          <a:latin typeface="Times New Roman"/>
                          <a:ea typeface="Times New Roman"/>
                        </a:rPr>
                        <a:t>họ</a:t>
                      </a:r>
                      <a:r>
                        <a:rPr lang="en-US" sz="2800" b="1" dirty="0">
                          <a:ln>
                            <a:noFill/>
                          </a:ln>
                          <a:solidFill>
                            <a:srgbClr val="000000"/>
                          </a:solidFill>
                          <a:effectLst/>
                          <a:latin typeface="Times New Roman"/>
                          <a:ea typeface="Times New Roman"/>
                        </a:rPr>
                        <a:t> </a:t>
                      </a:r>
                      <a:r>
                        <a:rPr lang="en-US" sz="2800" b="1" dirty="0" err="1">
                          <a:ln>
                            <a:noFill/>
                          </a:ln>
                          <a:solidFill>
                            <a:srgbClr val="000000"/>
                          </a:solidFill>
                          <a:effectLst/>
                          <a:latin typeface="Times New Roman"/>
                          <a:ea typeface="Times New Roman"/>
                        </a:rPr>
                        <a:t>vẽ</a:t>
                      </a:r>
                      <a:r>
                        <a:rPr lang="en-US" sz="2800" b="1" dirty="0">
                          <a:ln>
                            <a:noFill/>
                          </a:ln>
                          <a:solidFill>
                            <a:srgbClr val="000000"/>
                          </a:solidFill>
                          <a:effectLst/>
                          <a:latin typeface="Times New Roman"/>
                          <a:ea typeface="Times New Roman"/>
                        </a:rPr>
                        <a:t> </a:t>
                      </a:r>
                      <a:r>
                        <a:rPr lang="en-US" sz="2800" b="1" dirty="0" err="1">
                          <a:ln>
                            <a:noFill/>
                          </a:ln>
                          <a:solidFill>
                            <a:srgbClr val="000000"/>
                          </a:solidFill>
                          <a:effectLst/>
                          <a:latin typeface="Times New Roman"/>
                          <a:ea typeface="Times New Roman"/>
                        </a:rPr>
                        <a:t>ra</a:t>
                      </a:r>
                      <a:r>
                        <a:rPr lang="en-US" sz="2800" b="1" dirty="0">
                          <a:ln>
                            <a:noFill/>
                          </a:ln>
                          <a:solidFill>
                            <a:srgbClr val="000000"/>
                          </a:solidFill>
                          <a:effectLst/>
                          <a:latin typeface="Times New Roman"/>
                          <a:ea typeface="Times New Roman"/>
                        </a:rPr>
                        <a:t> </a:t>
                      </a:r>
                      <a:r>
                        <a:rPr lang="en-US" sz="2800" b="1" dirty="0" err="1">
                          <a:ln>
                            <a:noFill/>
                          </a:ln>
                          <a:solidFill>
                            <a:srgbClr val="000000"/>
                          </a:solidFill>
                          <a:effectLst/>
                          <a:latin typeface="Times New Roman"/>
                          <a:ea typeface="Times New Roman"/>
                        </a:rPr>
                        <a:t>như</a:t>
                      </a:r>
                      <a:r>
                        <a:rPr lang="en-US" sz="2800" b="1" dirty="0">
                          <a:ln>
                            <a:noFill/>
                          </a:ln>
                          <a:solidFill>
                            <a:srgbClr val="000000"/>
                          </a:solidFill>
                          <a:effectLst/>
                          <a:latin typeface="Times New Roman"/>
                          <a:ea typeface="Times New Roman"/>
                        </a:rPr>
                        <a:t> </a:t>
                      </a:r>
                      <a:r>
                        <a:rPr lang="en-US" sz="2800" b="1" dirty="0" err="1">
                          <a:ln>
                            <a:noFill/>
                          </a:ln>
                          <a:solidFill>
                            <a:srgbClr val="000000"/>
                          </a:solidFill>
                          <a:effectLst/>
                          <a:latin typeface="Times New Roman"/>
                          <a:ea typeface="Times New Roman"/>
                        </a:rPr>
                        <a:t>thế</a:t>
                      </a:r>
                      <a:r>
                        <a:rPr lang="en-US" sz="2800" b="1" dirty="0">
                          <a:ln>
                            <a:noFill/>
                          </a:ln>
                          <a:solidFill>
                            <a:srgbClr val="000000"/>
                          </a:solidFill>
                          <a:effectLst/>
                          <a:latin typeface="Times New Roman"/>
                          <a:ea typeface="Times New Roman"/>
                        </a:rPr>
                        <a:t> </a:t>
                      </a:r>
                      <a:r>
                        <a:rPr lang="en-US" sz="2800" b="1" dirty="0" err="1" smtClean="0">
                          <a:ln>
                            <a:noFill/>
                          </a:ln>
                          <a:solidFill>
                            <a:srgbClr val="000000"/>
                          </a:solidFill>
                          <a:effectLst/>
                          <a:latin typeface="Times New Roman"/>
                          <a:ea typeface="Times New Roman"/>
                        </a:rPr>
                        <a:t>nào</a:t>
                      </a:r>
                      <a:r>
                        <a:rPr lang="en-US" sz="2800" b="1" dirty="0" smtClean="0">
                          <a:ln>
                            <a:noFill/>
                          </a:ln>
                          <a:solidFill>
                            <a:srgbClr val="000000"/>
                          </a:solidFill>
                          <a:effectLst/>
                          <a:latin typeface="Times New Roman"/>
                          <a:ea typeface="Times New Roman"/>
                        </a:rPr>
                        <a:t>?</a:t>
                      </a:r>
                      <a:endParaRPr lang="en-US" sz="2800" b="1" dirty="0">
                        <a:solidFill>
                          <a:srgbClr val="000000"/>
                        </a:solidFill>
                        <a:effectLst/>
                        <a:latin typeface="Times New Roman"/>
                        <a:ea typeface="Times New Roman"/>
                      </a:endParaRPr>
                    </a:p>
                    <a:p>
                      <a:pPr marL="0" marR="0" algn="just">
                        <a:spcBef>
                          <a:spcPts val="600"/>
                        </a:spcBef>
                        <a:spcAft>
                          <a:spcPts val="0"/>
                        </a:spcAft>
                      </a:pPr>
                      <a:r>
                        <a:rPr lang="en-US" sz="2800" b="1" dirty="0">
                          <a:ln>
                            <a:noFill/>
                          </a:ln>
                          <a:solidFill>
                            <a:srgbClr val="000000"/>
                          </a:solidFill>
                          <a:effectLst/>
                          <a:latin typeface="Times New Roman"/>
                          <a:ea typeface="Times New Roman"/>
                        </a:rPr>
                        <a:t>2. </a:t>
                      </a:r>
                      <a:r>
                        <a:rPr lang="vi-VN" sz="2800" b="1" dirty="0">
                          <a:ln>
                            <a:noFill/>
                          </a:ln>
                          <a:solidFill>
                            <a:srgbClr val="000000"/>
                          </a:solidFill>
                          <a:effectLst/>
                          <a:latin typeface="Times New Roman"/>
                          <a:ea typeface="Times New Roman"/>
                        </a:rPr>
                        <a:t>Nếu em được rủ đi chơi đến nơi kì diệu, hấp dẫn đó, em có đi k</a:t>
                      </a:r>
                      <a:r>
                        <a:rPr lang="en-US" sz="2800" b="1" dirty="0" err="1">
                          <a:ln>
                            <a:noFill/>
                          </a:ln>
                          <a:solidFill>
                            <a:srgbClr val="000000"/>
                          </a:solidFill>
                          <a:effectLst/>
                          <a:latin typeface="Times New Roman"/>
                          <a:ea typeface="Times New Roman"/>
                        </a:rPr>
                        <a:t>hông</a:t>
                      </a:r>
                      <a:r>
                        <a:rPr lang="vi-VN" sz="2800" b="1" dirty="0">
                          <a:ln>
                            <a:noFill/>
                          </a:ln>
                          <a:solidFill>
                            <a:srgbClr val="000000"/>
                          </a:solidFill>
                          <a:effectLst/>
                          <a:latin typeface="Times New Roman"/>
                          <a:ea typeface="Times New Roman"/>
                        </a:rPr>
                        <a:t>? T</a:t>
                      </a:r>
                      <a:r>
                        <a:rPr lang="en-US" sz="2800" b="1" dirty="0" err="1">
                          <a:ln>
                            <a:noFill/>
                          </a:ln>
                          <a:solidFill>
                            <a:srgbClr val="000000"/>
                          </a:solidFill>
                          <a:effectLst/>
                          <a:latin typeface="Times New Roman"/>
                          <a:ea typeface="Times New Roman"/>
                        </a:rPr>
                        <a:t>ại</a:t>
                      </a:r>
                      <a:r>
                        <a:rPr lang="en-US" sz="2800" b="1" dirty="0">
                          <a:ln>
                            <a:noFill/>
                          </a:ln>
                          <a:solidFill>
                            <a:srgbClr val="000000"/>
                          </a:solidFill>
                          <a:effectLst/>
                          <a:latin typeface="Times New Roman"/>
                          <a:ea typeface="Times New Roman"/>
                        </a:rPr>
                        <a:t> </a:t>
                      </a:r>
                      <a:r>
                        <a:rPr lang="en-US" sz="2800" b="1" dirty="0" err="1">
                          <a:ln>
                            <a:noFill/>
                          </a:ln>
                          <a:solidFill>
                            <a:srgbClr val="000000"/>
                          </a:solidFill>
                          <a:effectLst/>
                          <a:latin typeface="Times New Roman"/>
                          <a:ea typeface="Times New Roman"/>
                        </a:rPr>
                        <a:t>sao</a:t>
                      </a:r>
                      <a:r>
                        <a:rPr lang="vi-VN" sz="2800" b="1" dirty="0">
                          <a:ln>
                            <a:noFill/>
                          </a:ln>
                          <a:solidFill>
                            <a:srgbClr val="000000"/>
                          </a:solidFill>
                          <a:effectLst/>
                          <a:latin typeface="Times New Roman"/>
                          <a:ea typeface="Times New Roman"/>
                        </a:rPr>
                        <a:t>?</a:t>
                      </a:r>
                      <a:endParaRPr lang="en-US" sz="2800" b="1" dirty="0">
                        <a:solidFill>
                          <a:srgbClr val="000000"/>
                        </a:solidFill>
                        <a:effectLst/>
                        <a:latin typeface="Times New Roman"/>
                        <a:ea typeface="Times New Roman"/>
                      </a:endParaRPr>
                    </a:p>
                  </a:txBody>
                  <a:tcPr marL="114300" marR="114300" marT="0" marB="0">
                    <a:lnL>
                      <a:noFill/>
                    </a:lnL>
                    <a:lnR>
                      <a:noFill/>
                    </a:lnR>
                    <a:lnT>
                      <a:noFill/>
                    </a:lnT>
                    <a:lnB>
                      <a:noFill/>
                    </a:lnB>
                  </a:tcPr>
                </a:tc>
              </a:tr>
            </a:tbl>
          </a:graphicData>
        </a:graphic>
      </p:graphicFrame>
      <p:sp>
        <p:nvSpPr>
          <p:cNvPr id="13" name="TextBox 12"/>
          <p:cNvSpPr txBox="1"/>
          <p:nvPr/>
        </p:nvSpPr>
        <p:spPr>
          <a:xfrm>
            <a:off x="3124200" y="1672173"/>
            <a:ext cx="4398961" cy="1138773"/>
          </a:xfrm>
          <a:prstGeom prst="rect">
            <a:avLst/>
          </a:prstGeom>
          <a:noFill/>
        </p:spPr>
        <p:txBody>
          <a:bodyPr wrap="none" rtlCol="0">
            <a:spAutoFit/>
          </a:bodyPr>
          <a:lstStyle/>
          <a:p>
            <a:pPr algn="ctr"/>
            <a:r>
              <a:rPr lang="en-US" sz="4000" b="1" smtClean="0">
                <a:solidFill>
                  <a:srgbClr val="0000CC"/>
                </a:solidFill>
                <a:latin typeface="Palatino Linotype" pitchFamily="18" charset="0"/>
              </a:rPr>
              <a:t>Phiếu học tập số 3</a:t>
            </a:r>
          </a:p>
          <a:p>
            <a:pPr algn="ctr"/>
            <a:r>
              <a:rPr lang="en-US" sz="2800" b="1" i="1" smtClean="0">
                <a:solidFill>
                  <a:srgbClr val="0000CC"/>
                </a:solidFill>
                <a:latin typeface="Palatino Linotype" pitchFamily="18" charset="0"/>
              </a:rPr>
              <a:t>Thời gian: </a:t>
            </a:r>
            <a:r>
              <a:rPr lang="en-US" sz="2800" b="1" i="1">
                <a:solidFill>
                  <a:srgbClr val="0000CC"/>
                </a:solidFill>
                <a:latin typeface="Palatino Linotype" pitchFamily="18" charset="0"/>
              </a:rPr>
              <a:t>5</a:t>
            </a:r>
            <a:r>
              <a:rPr lang="en-US" sz="2800" b="1" i="1" smtClean="0">
                <a:solidFill>
                  <a:srgbClr val="0000CC"/>
                </a:solidFill>
                <a:latin typeface="Palatino Linotype" pitchFamily="18" charset="0"/>
              </a:rPr>
              <a:t> phút</a:t>
            </a:r>
            <a:endParaRPr lang="en-US" sz="2800" b="1" i="1">
              <a:solidFill>
                <a:srgbClr val="0000CC"/>
              </a:solidFill>
              <a:latin typeface="Palatino Linotype" pitchFamily="18"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57" y="1371601"/>
            <a:ext cx="2819400" cy="1545526"/>
          </a:xfrm>
          <a:prstGeom prst="rect">
            <a:avLst/>
          </a:prstGeom>
        </p:spPr>
      </p:pic>
    </p:spTree>
    <p:extLst>
      <p:ext uri="{BB962C8B-B14F-4D97-AF65-F5344CB8AC3E}">
        <p14:creationId xmlns:p14="http://schemas.microsoft.com/office/powerpoint/2010/main" val="14293282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pattFill prst="pct80">
          <a:fgClr>
            <a:schemeClr val="accent1"/>
          </a:fgClr>
          <a:bgClr>
            <a:schemeClr val="bg1"/>
          </a:bgClr>
        </a:pattFill>
        <a:effectLst/>
      </p:bgPr>
    </p:bg>
    <p:spTree>
      <p:nvGrpSpPr>
        <p:cNvPr id="1" name=""/>
        <p:cNvGrpSpPr/>
        <p:nvPr/>
      </p:nvGrpSpPr>
      <p:grpSpPr>
        <a:xfrm>
          <a:off x="0" y="0"/>
          <a:ext cx="0" cy="0"/>
          <a:chOff x="0" y="0"/>
          <a:chExt cx="0" cy="0"/>
        </a:xfrm>
      </p:grpSpPr>
      <p:pic>
        <p:nvPicPr>
          <p:cNvPr id="31" name="Picture 30" descr="binh-yen-ben-mai-nha-tranh-o-vuong-quoc-anh-4.jpg"/>
          <p:cNvPicPr>
            <a:picLocks noChangeAspect="1"/>
          </p:cNvPicPr>
          <p:nvPr/>
        </p:nvPicPr>
        <p:blipFill>
          <a:blip r:embed="rId2"/>
          <a:stretch>
            <a:fillRect/>
          </a:stretch>
        </p:blipFill>
        <p:spPr>
          <a:xfrm>
            <a:off x="4381500" y="1981200"/>
            <a:ext cx="4762500" cy="3286125"/>
          </a:xfrm>
          <a:prstGeom prst="rect">
            <a:avLst/>
          </a:prstGeom>
          <a:ln>
            <a:noFill/>
          </a:ln>
          <a:effectLst>
            <a:softEdge rad="112500"/>
          </a:effectLst>
        </p:spPr>
      </p:pic>
      <p:sp>
        <p:nvSpPr>
          <p:cNvPr id="16" name="Cloud 15"/>
          <p:cNvSpPr/>
          <p:nvPr/>
        </p:nvSpPr>
        <p:spPr>
          <a:xfrm>
            <a:off x="-330198" y="2351322"/>
            <a:ext cx="4597398" cy="1542144"/>
          </a:xfrm>
          <a:prstGeom prst="cloud">
            <a:avLst/>
          </a:prstGeom>
          <a:blipFill>
            <a:blip r:embed="rId3"/>
            <a:stretch>
              <a:fillRect/>
            </a:stretch>
          </a:blip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a:solidFill>
                  <a:srgbClr val="FF0000"/>
                </a:solidFill>
                <a:latin typeface="Arial" pitchFamily="34" charset="0"/>
                <a:cs typeface="Arial" pitchFamily="34" charset="0"/>
              </a:rPr>
              <a:t>… làm thế nào …?</a:t>
            </a:r>
          </a:p>
          <a:p>
            <a:pPr algn="ctr"/>
            <a:r>
              <a:rPr lang="en-US" sz="2000" b="1">
                <a:solidFill>
                  <a:srgbClr val="0000CC"/>
                </a:solidFill>
                <a:latin typeface="Arial" pitchFamily="34" charset="0"/>
                <a:cs typeface="Arial" pitchFamily="34" charset="0"/>
              </a:rPr>
              <a:t> </a:t>
            </a:r>
          </a:p>
        </p:txBody>
      </p:sp>
      <p:sp>
        <p:nvSpPr>
          <p:cNvPr id="2" name="Rounded Rectangle 1"/>
          <p:cNvSpPr/>
          <p:nvPr/>
        </p:nvSpPr>
        <p:spPr>
          <a:xfrm>
            <a:off x="642258" y="170550"/>
            <a:ext cx="7620000" cy="838200"/>
          </a:xfrm>
          <a:prstGeom prst="roundRect">
            <a:avLst/>
          </a:prstGeom>
          <a:solidFill>
            <a:schemeClr val="accent3">
              <a:lumMod val="20000"/>
              <a:lumOff val="8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smtClean="0">
                <a:solidFill>
                  <a:srgbClr val="FF0066"/>
                </a:solidFill>
                <a:latin typeface="Arial" pitchFamily="34" charset="0"/>
                <a:cs typeface="Arial" pitchFamily="34" charset="0"/>
              </a:rPr>
              <a:t>2. LỜI </a:t>
            </a:r>
            <a:r>
              <a:rPr lang="en-US" sz="2400" b="1">
                <a:solidFill>
                  <a:srgbClr val="FF0066"/>
                </a:solidFill>
                <a:latin typeface="Arial" pitchFamily="34" charset="0"/>
                <a:cs typeface="Arial" pitchFamily="34" charset="0"/>
              </a:rPr>
              <a:t>ĐÁP CỦA EM BÉ</a:t>
            </a:r>
          </a:p>
        </p:txBody>
      </p:sp>
      <p:grpSp>
        <p:nvGrpSpPr>
          <p:cNvPr id="4" name="Group 21"/>
          <p:cNvGrpSpPr/>
          <p:nvPr/>
        </p:nvGrpSpPr>
        <p:grpSpPr>
          <a:xfrm>
            <a:off x="377364" y="3374580"/>
            <a:ext cx="4243623" cy="1981200"/>
            <a:chOff x="762000" y="4082142"/>
            <a:chExt cx="4243623" cy="1981200"/>
          </a:xfrm>
        </p:grpSpPr>
        <p:sp>
          <p:nvSpPr>
            <p:cNvPr id="20" name="Flowchart: Punched Tape 19"/>
            <p:cNvSpPr/>
            <p:nvPr/>
          </p:nvSpPr>
          <p:spPr>
            <a:xfrm>
              <a:off x="762000" y="4082142"/>
              <a:ext cx="4114800" cy="1981200"/>
            </a:xfrm>
            <a:prstGeom prst="flowChartPunchedTap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C000"/>
                  </a:solidFill>
                  <a:latin typeface="Arial" pitchFamily="34" charset="0"/>
                  <a:cs typeface="Arial" pitchFamily="34" charset="0"/>
                </a:rPr>
                <a:t>                        </a:t>
              </a:r>
              <a:endParaRPr lang="en-US" sz="2000" b="1">
                <a:solidFill>
                  <a:srgbClr val="660033"/>
                </a:solidFill>
                <a:latin typeface="Arial" pitchFamily="34" charset="0"/>
                <a:cs typeface="Arial" pitchFamily="34" charset="0"/>
              </a:endParaRPr>
            </a:p>
            <a:p>
              <a:pPr algn="ctr"/>
              <a:endParaRPr lang="en-US" sz="2000"/>
            </a:p>
          </p:txBody>
        </p:sp>
        <p:sp>
          <p:nvSpPr>
            <p:cNvPr id="21" name="TextBox 20"/>
            <p:cNvSpPr txBox="1"/>
            <p:nvPr/>
          </p:nvSpPr>
          <p:spPr>
            <a:xfrm>
              <a:off x="2481959" y="4601028"/>
              <a:ext cx="2523664" cy="830997"/>
            </a:xfrm>
            <a:prstGeom prst="rect">
              <a:avLst/>
            </a:prstGeom>
            <a:noFill/>
          </p:spPr>
          <p:txBody>
            <a:bodyPr wrap="square" rtlCol="0">
              <a:spAutoFit/>
            </a:bodyPr>
            <a:lstStyle/>
            <a:p>
              <a:pPr algn="ct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làm</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thế</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nào</a:t>
              </a:r>
              <a:r>
                <a:rPr lang="en-US" sz="2400" b="1" dirty="0">
                  <a:solidFill>
                    <a:srgbClr val="FF0000"/>
                  </a:solidFill>
                  <a:latin typeface="Arial" pitchFamily="34" charset="0"/>
                  <a:cs typeface="Arial" pitchFamily="34" charset="0"/>
                </a:rPr>
                <a:t> …?</a:t>
              </a:r>
              <a:endParaRPr lang="en-US" sz="2400" dirty="0">
                <a:solidFill>
                  <a:srgbClr val="FF0000"/>
                </a:solidFill>
              </a:endParaRPr>
            </a:p>
          </p:txBody>
        </p:sp>
      </p:grpSp>
      <p:sp>
        <p:nvSpPr>
          <p:cNvPr id="17" name="Rounded Rectangle 16"/>
          <p:cNvSpPr/>
          <p:nvPr/>
        </p:nvSpPr>
        <p:spPr>
          <a:xfrm>
            <a:off x="2286000" y="5878290"/>
            <a:ext cx="4669974" cy="762000"/>
          </a:xfrm>
          <a:prstGeom prst="roundRect">
            <a:avLst/>
          </a:prstGeom>
          <a:solidFill>
            <a:srgbClr val="FFFF99">
              <a:alpha val="97000"/>
            </a:srgb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a:solidFill>
                  <a:srgbClr val="FF0066"/>
                </a:solidFill>
                <a:latin typeface="Arial" pitchFamily="34" charset="0"/>
                <a:cs typeface="Arial" pitchFamily="34" charset="0"/>
              </a:rPr>
              <a:t>Sự níu giữ của tình mẫu tử</a:t>
            </a:r>
          </a:p>
        </p:txBody>
      </p:sp>
      <p:sp>
        <p:nvSpPr>
          <p:cNvPr id="22" name="Curved Right Arrow 21"/>
          <p:cNvSpPr/>
          <p:nvPr/>
        </p:nvSpPr>
        <p:spPr>
          <a:xfrm>
            <a:off x="1582056" y="5649690"/>
            <a:ext cx="609600" cy="831767"/>
          </a:xfrm>
          <a:prstGeom prst="curvedRightArrow">
            <a:avLst/>
          </a:prstGeom>
          <a:solidFill>
            <a:srgbClr val="FFFF99"/>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23" name="Curved Left Arrow 22"/>
          <p:cNvSpPr/>
          <p:nvPr/>
        </p:nvSpPr>
        <p:spPr>
          <a:xfrm>
            <a:off x="6985002" y="5573490"/>
            <a:ext cx="609600" cy="914388"/>
          </a:xfrm>
          <a:prstGeom prst="curvedLeftArrow">
            <a:avLst/>
          </a:prstGeom>
          <a:solidFill>
            <a:srgbClr val="FFFF99"/>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27" name="Rounded Rectangle 26"/>
          <p:cNvSpPr/>
          <p:nvPr/>
        </p:nvSpPr>
        <p:spPr>
          <a:xfrm>
            <a:off x="381000" y="5163462"/>
            <a:ext cx="3886200" cy="533400"/>
          </a:xfrm>
          <a:prstGeom prst="roundRect">
            <a:avLst/>
          </a:prstGeom>
          <a:solidFill>
            <a:srgbClr val="FFFF99">
              <a:alpha val="97000"/>
            </a:srgb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a:solidFill>
                  <a:srgbClr val="FF0066"/>
                </a:solidFill>
                <a:latin typeface="Arial" pitchFamily="34" charset="0"/>
                <a:cs typeface="Arial" pitchFamily="34" charset="0"/>
              </a:rPr>
              <a:t>Ham vui, khát khao khám phá</a:t>
            </a:r>
          </a:p>
        </p:txBody>
      </p:sp>
      <p:sp>
        <p:nvSpPr>
          <p:cNvPr id="28" name="Rounded Rectangle 27"/>
          <p:cNvSpPr/>
          <p:nvPr/>
        </p:nvSpPr>
        <p:spPr>
          <a:xfrm>
            <a:off x="5029200" y="5116290"/>
            <a:ext cx="3733800" cy="533400"/>
          </a:xfrm>
          <a:prstGeom prst="roundRect">
            <a:avLst/>
          </a:prstGeom>
          <a:solidFill>
            <a:srgbClr val="FFFF99">
              <a:alpha val="97000"/>
            </a:srgb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a:solidFill>
                  <a:srgbClr val="FF0066"/>
                </a:solidFill>
                <a:latin typeface="Arial" pitchFamily="34" charset="0"/>
                <a:cs typeface="Arial" pitchFamily="34" charset="0"/>
              </a:rPr>
              <a:t>Hiểu lòng mẹ, yêu mẹ</a:t>
            </a:r>
          </a:p>
        </p:txBody>
      </p:sp>
      <p:sp>
        <p:nvSpPr>
          <p:cNvPr id="29" name="Oval 28"/>
          <p:cNvSpPr/>
          <p:nvPr/>
        </p:nvSpPr>
        <p:spPr>
          <a:xfrm>
            <a:off x="609600" y="1066800"/>
            <a:ext cx="3048000" cy="990600"/>
          </a:xfrm>
          <a:prstGeom prst="ellipse">
            <a:avLst/>
          </a:prstGeom>
          <a:solidFill>
            <a:schemeClr val="accent5">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a:solidFill>
                  <a:srgbClr val="800080"/>
                </a:solidFill>
                <a:latin typeface="Arial" pitchFamily="34" charset="0"/>
                <a:cs typeface="Arial" pitchFamily="34" charset="0"/>
              </a:rPr>
              <a:t>Hỏi</a:t>
            </a:r>
          </a:p>
        </p:txBody>
      </p:sp>
      <p:sp>
        <p:nvSpPr>
          <p:cNvPr id="30" name="Oval 29"/>
          <p:cNvSpPr/>
          <p:nvPr/>
        </p:nvSpPr>
        <p:spPr>
          <a:xfrm>
            <a:off x="5486400" y="1066800"/>
            <a:ext cx="3048000" cy="990600"/>
          </a:xfrm>
          <a:prstGeom prst="ellipse">
            <a:avLst/>
          </a:prstGeom>
          <a:solidFill>
            <a:schemeClr val="accent5">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a:solidFill>
                  <a:srgbClr val="800080"/>
                </a:solidFill>
                <a:latin typeface="Arial" pitchFamily="34" charset="0"/>
                <a:cs typeface="Arial" pitchFamily="34" charset="0"/>
              </a:rPr>
              <a:t>Từ chối</a:t>
            </a:r>
          </a:p>
        </p:txBody>
      </p:sp>
      <p:sp>
        <p:nvSpPr>
          <p:cNvPr id="32" name="Rectangle 31"/>
          <p:cNvSpPr/>
          <p:nvPr/>
        </p:nvSpPr>
        <p:spPr>
          <a:xfrm>
            <a:off x="4510314" y="2819400"/>
            <a:ext cx="4572000" cy="2246769"/>
          </a:xfrm>
          <a:prstGeom prst="rect">
            <a:avLst/>
          </a:prstGeom>
          <a:solidFill>
            <a:schemeClr val="bg1"/>
          </a:solidFill>
        </p:spPr>
        <p:txBody>
          <a:bodyPr wrap="square">
            <a:spAutoFit/>
          </a:bodyPr>
          <a:lstStyle/>
          <a:p>
            <a:pPr algn="just"/>
            <a:r>
              <a:rPr lang="en-US" sz="2000" b="1" u="sng" dirty="0" err="1">
                <a:solidFill>
                  <a:srgbClr val="800000"/>
                </a:solidFill>
                <a:latin typeface="Arial" pitchFamily="34" charset="0"/>
                <a:cs typeface="Arial" pitchFamily="34" charset="0"/>
              </a:rPr>
              <a:t>Mẹ</a:t>
            </a:r>
            <a:r>
              <a:rPr lang="en-US" sz="2000" b="1" dirty="0">
                <a:solidFill>
                  <a:srgbClr val="0000CC"/>
                </a:solidFill>
                <a:latin typeface="Arial" pitchFamily="34" charset="0"/>
                <a:cs typeface="Arial" pitchFamily="34" charset="0"/>
              </a:rPr>
              <a:t> </a:t>
            </a:r>
            <a:r>
              <a:rPr lang="en-US" sz="2000" b="1" dirty="0" err="1">
                <a:solidFill>
                  <a:srgbClr val="0000CC"/>
                </a:solidFill>
                <a:latin typeface="Arial" pitchFamily="34" charset="0"/>
                <a:cs typeface="Arial" pitchFamily="34" charset="0"/>
              </a:rPr>
              <a:t>mình</a:t>
            </a:r>
            <a:r>
              <a:rPr lang="en-US" sz="2000" b="1" dirty="0">
                <a:solidFill>
                  <a:srgbClr val="0000CC"/>
                </a:solidFill>
                <a:latin typeface="Arial" pitchFamily="34" charset="0"/>
                <a:cs typeface="Arial" pitchFamily="34" charset="0"/>
              </a:rPr>
              <a:t> </a:t>
            </a:r>
            <a:r>
              <a:rPr lang="en-US" sz="2000" b="1" dirty="0" err="1">
                <a:solidFill>
                  <a:srgbClr val="0000CC"/>
                </a:solidFill>
                <a:latin typeface="Arial" pitchFamily="34" charset="0"/>
                <a:cs typeface="Arial" pitchFamily="34" charset="0"/>
              </a:rPr>
              <a:t>đang</a:t>
            </a:r>
            <a:r>
              <a:rPr lang="en-US" sz="2000" b="1" dirty="0">
                <a:solidFill>
                  <a:srgbClr val="0000CC"/>
                </a:solidFill>
                <a:latin typeface="Arial" pitchFamily="34" charset="0"/>
                <a:cs typeface="Arial" pitchFamily="34" charset="0"/>
              </a:rPr>
              <a:t> </a:t>
            </a:r>
            <a:r>
              <a:rPr lang="en-US" sz="2000" b="1" dirty="0" err="1">
                <a:solidFill>
                  <a:srgbClr val="0000CC"/>
                </a:solidFill>
                <a:latin typeface="Arial" pitchFamily="34" charset="0"/>
                <a:cs typeface="Arial" pitchFamily="34" charset="0"/>
              </a:rPr>
              <a:t>đợi</a:t>
            </a:r>
            <a:r>
              <a:rPr lang="en-US" sz="2000" b="1" dirty="0">
                <a:solidFill>
                  <a:srgbClr val="0000CC"/>
                </a:solidFill>
                <a:latin typeface="Arial" pitchFamily="34" charset="0"/>
                <a:cs typeface="Arial" pitchFamily="34" charset="0"/>
              </a:rPr>
              <a:t> ở </a:t>
            </a:r>
            <a:r>
              <a:rPr lang="en-US" sz="2000" b="1" dirty="0" err="1">
                <a:solidFill>
                  <a:srgbClr val="0000CC"/>
                </a:solidFill>
                <a:latin typeface="Arial" pitchFamily="34" charset="0"/>
                <a:cs typeface="Arial" pitchFamily="34" charset="0"/>
              </a:rPr>
              <a:t>nhà</a:t>
            </a:r>
            <a:r>
              <a:rPr lang="en-US" sz="2000" b="1" dirty="0">
                <a:solidFill>
                  <a:srgbClr val="0000CC"/>
                </a:solidFill>
                <a:latin typeface="Arial" pitchFamily="34" charset="0"/>
                <a:cs typeface="Arial" pitchFamily="34" charset="0"/>
              </a:rPr>
              <a:t>.</a:t>
            </a:r>
          </a:p>
          <a:p>
            <a:pPr algn="just"/>
            <a:r>
              <a:rPr lang="en-US" sz="2000" b="1" u="sng" dirty="0" err="1">
                <a:solidFill>
                  <a:srgbClr val="800000"/>
                </a:solidFill>
                <a:latin typeface="Arial" pitchFamily="34" charset="0"/>
                <a:cs typeface="Arial" pitchFamily="34" charset="0"/>
              </a:rPr>
              <a:t>Làm</a:t>
            </a:r>
            <a:r>
              <a:rPr lang="en-US" sz="2000" b="1" u="sng" dirty="0">
                <a:solidFill>
                  <a:srgbClr val="800000"/>
                </a:solidFill>
                <a:latin typeface="Arial" pitchFamily="34" charset="0"/>
                <a:cs typeface="Arial" pitchFamily="34" charset="0"/>
              </a:rPr>
              <a:t> </a:t>
            </a:r>
            <a:r>
              <a:rPr lang="en-US" sz="2000" b="1" u="sng" dirty="0" err="1">
                <a:solidFill>
                  <a:srgbClr val="800000"/>
                </a:solidFill>
                <a:latin typeface="Arial" pitchFamily="34" charset="0"/>
                <a:cs typeface="Arial" pitchFamily="34" charset="0"/>
              </a:rPr>
              <a:t>sao</a:t>
            </a:r>
            <a:r>
              <a:rPr lang="en-US" sz="2000" b="1" u="sng" dirty="0">
                <a:solidFill>
                  <a:srgbClr val="800000"/>
                </a:solidFill>
                <a:latin typeface="Arial" pitchFamily="34" charset="0"/>
                <a:cs typeface="Arial" pitchFamily="34" charset="0"/>
              </a:rPr>
              <a:t> </a:t>
            </a:r>
            <a:r>
              <a:rPr lang="en-US" sz="2000" b="1" dirty="0" err="1">
                <a:solidFill>
                  <a:srgbClr val="0000CC"/>
                </a:solidFill>
                <a:latin typeface="Arial" pitchFamily="34" charset="0"/>
                <a:cs typeface="Arial" pitchFamily="34" charset="0"/>
              </a:rPr>
              <a:t>có</a:t>
            </a:r>
            <a:r>
              <a:rPr lang="en-US" sz="2000" b="1" dirty="0">
                <a:solidFill>
                  <a:srgbClr val="0000CC"/>
                </a:solidFill>
                <a:latin typeface="Arial" pitchFamily="34" charset="0"/>
                <a:cs typeface="Arial" pitchFamily="34" charset="0"/>
              </a:rPr>
              <a:t> </a:t>
            </a:r>
            <a:r>
              <a:rPr lang="en-US" sz="2000" b="1" dirty="0" err="1">
                <a:solidFill>
                  <a:srgbClr val="0000CC"/>
                </a:solidFill>
                <a:latin typeface="Arial" pitchFamily="34" charset="0"/>
                <a:cs typeface="Arial" pitchFamily="34" charset="0"/>
              </a:rPr>
              <a:t>thể</a:t>
            </a:r>
            <a:r>
              <a:rPr lang="en-US" sz="2000" b="1" dirty="0">
                <a:solidFill>
                  <a:srgbClr val="0000CC"/>
                </a:solidFill>
                <a:latin typeface="Arial" pitchFamily="34" charset="0"/>
                <a:cs typeface="Arial" pitchFamily="34" charset="0"/>
              </a:rPr>
              <a:t> </a:t>
            </a:r>
            <a:r>
              <a:rPr lang="en-US" sz="2000" b="1" dirty="0" err="1">
                <a:solidFill>
                  <a:srgbClr val="0000CC"/>
                </a:solidFill>
                <a:latin typeface="Arial" pitchFamily="34" charset="0"/>
                <a:cs typeface="Arial" pitchFamily="34" charset="0"/>
              </a:rPr>
              <a:t>rời</a:t>
            </a:r>
            <a:r>
              <a:rPr lang="en-US" sz="2000" b="1" dirty="0">
                <a:solidFill>
                  <a:srgbClr val="0000CC"/>
                </a:solidFill>
                <a:latin typeface="Arial" pitchFamily="34" charset="0"/>
                <a:cs typeface="Arial" pitchFamily="34" charset="0"/>
              </a:rPr>
              <a:t> </a:t>
            </a:r>
            <a:r>
              <a:rPr lang="en-US" sz="2000" b="1" dirty="0" err="1">
                <a:solidFill>
                  <a:srgbClr val="0000CC"/>
                </a:solidFill>
                <a:latin typeface="Arial" pitchFamily="34" charset="0"/>
                <a:cs typeface="Arial" pitchFamily="34" charset="0"/>
              </a:rPr>
              <a:t>mẹ</a:t>
            </a:r>
            <a:r>
              <a:rPr lang="en-US" sz="2000" b="1" dirty="0">
                <a:solidFill>
                  <a:srgbClr val="0000CC"/>
                </a:solidFill>
                <a:latin typeface="Arial" pitchFamily="34" charset="0"/>
                <a:cs typeface="Arial" pitchFamily="34" charset="0"/>
              </a:rPr>
              <a:t> </a:t>
            </a:r>
            <a:r>
              <a:rPr lang="en-US" sz="2000" b="1" dirty="0" err="1">
                <a:solidFill>
                  <a:srgbClr val="0000CC"/>
                </a:solidFill>
                <a:latin typeface="Arial" pitchFamily="34" charset="0"/>
                <a:cs typeface="Arial" pitchFamily="34" charset="0"/>
              </a:rPr>
              <a:t>mà</a:t>
            </a:r>
            <a:r>
              <a:rPr lang="en-US" sz="2000" b="1" dirty="0">
                <a:solidFill>
                  <a:srgbClr val="0000CC"/>
                </a:solidFill>
                <a:latin typeface="Arial" pitchFamily="34" charset="0"/>
                <a:cs typeface="Arial" pitchFamily="34" charset="0"/>
              </a:rPr>
              <a:t> </a:t>
            </a:r>
            <a:r>
              <a:rPr lang="en-US" sz="2000" b="1" dirty="0" err="1">
                <a:solidFill>
                  <a:srgbClr val="0000CC"/>
                </a:solidFill>
                <a:latin typeface="Arial" pitchFamily="34" charset="0"/>
                <a:cs typeface="Arial" pitchFamily="34" charset="0"/>
              </a:rPr>
              <a:t>đến</a:t>
            </a:r>
            <a:r>
              <a:rPr lang="en-US" sz="2000" b="1" dirty="0">
                <a:solidFill>
                  <a:srgbClr val="0000CC"/>
                </a:solidFill>
                <a:latin typeface="Arial" pitchFamily="34" charset="0"/>
                <a:cs typeface="Arial" pitchFamily="34" charset="0"/>
              </a:rPr>
              <a:t> </a:t>
            </a:r>
            <a:r>
              <a:rPr lang="en-US" sz="2000" b="1" dirty="0" err="1">
                <a:solidFill>
                  <a:srgbClr val="0000CC"/>
                </a:solidFill>
                <a:latin typeface="Arial" pitchFamily="34" charset="0"/>
                <a:cs typeface="Arial" pitchFamily="34" charset="0"/>
              </a:rPr>
              <a:t>được</a:t>
            </a:r>
            <a:endParaRPr lang="en-US" sz="2000" b="1" dirty="0">
              <a:solidFill>
                <a:srgbClr val="0000CC"/>
              </a:solidFill>
              <a:latin typeface="Arial" pitchFamily="34" charset="0"/>
              <a:cs typeface="Arial" pitchFamily="34" charset="0"/>
            </a:endParaRPr>
          </a:p>
          <a:p>
            <a:pPr algn="just"/>
            <a:endParaRPr lang="en-US" sz="2000" b="1" dirty="0">
              <a:solidFill>
                <a:srgbClr val="0000CC"/>
              </a:solidFill>
              <a:latin typeface="Arial" pitchFamily="34" charset="0"/>
              <a:cs typeface="Arial" pitchFamily="34" charset="0"/>
            </a:endParaRPr>
          </a:p>
          <a:p>
            <a:pPr algn="just"/>
            <a:r>
              <a:rPr lang="en-US" sz="2000" b="1" dirty="0" err="1">
                <a:solidFill>
                  <a:srgbClr val="0000CC"/>
                </a:solidFill>
                <a:latin typeface="Arial" pitchFamily="34" charset="0"/>
                <a:cs typeface="Arial" pitchFamily="34" charset="0"/>
              </a:rPr>
              <a:t>Buổi</a:t>
            </a:r>
            <a:r>
              <a:rPr lang="en-US" sz="2000" b="1" dirty="0">
                <a:solidFill>
                  <a:srgbClr val="0000CC"/>
                </a:solidFill>
                <a:latin typeface="Arial" pitchFamily="34" charset="0"/>
                <a:cs typeface="Arial" pitchFamily="34" charset="0"/>
              </a:rPr>
              <a:t> </a:t>
            </a:r>
            <a:r>
              <a:rPr lang="en-US" sz="2000" b="1" dirty="0" err="1">
                <a:solidFill>
                  <a:srgbClr val="0000CC"/>
                </a:solidFill>
                <a:latin typeface="Arial" pitchFamily="34" charset="0"/>
                <a:cs typeface="Arial" pitchFamily="34" charset="0"/>
              </a:rPr>
              <a:t>chiều</a:t>
            </a:r>
            <a:r>
              <a:rPr lang="en-US" sz="2000" b="1" dirty="0">
                <a:solidFill>
                  <a:srgbClr val="0000CC"/>
                </a:solidFill>
                <a:latin typeface="Arial" pitchFamily="34" charset="0"/>
                <a:cs typeface="Arial" pitchFamily="34" charset="0"/>
              </a:rPr>
              <a:t> </a:t>
            </a:r>
            <a:r>
              <a:rPr lang="en-US" sz="2000" b="1" u="sng" dirty="0" err="1">
                <a:solidFill>
                  <a:srgbClr val="800000"/>
                </a:solidFill>
                <a:latin typeface="Arial" pitchFamily="34" charset="0"/>
                <a:cs typeface="Arial" pitchFamily="34" charset="0"/>
              </a:rPr>
              <a:t>mẹ</a:t>
            </a:r>
            <a:r>
              <a:rPr lang="en-US" sz="2000" b="1" dirty="0">
                <a:solidFill>
                  <a:srgbClr val="0000CC"/>
                </a:solidFill>
                <a:latin typeface="Arial" pitchFamily="34" charset="0"/>
                <a:cs typeface="Arial" pitchFamily="34" charset="0"/>
              </a:rPr>
              <a:t> </a:t>
            </a:r>
            <a:r>
              <a:rPr lang="en-US" sz="2000" b="1" dirty="0" err="1">
                <a:solidFill>
                  <a:srgbClr val="0000CC"/>
                </a:solidFill>
                <a:latin typeface="Arial" pitchFamily="34" charset="0"/>
                <a:cs typeface="Arial" pitchFamily="34" charset="0"/>
              </a:rPr>
              <a:t>luôn</a:t>
            </a:r>
            <a:r>
              <a:rPr lang="en-US" sz="2000" b="1" dirty="0">
                <a:solidFill>
                  <a:srgbClr val="0000CC"/>
                </a:solidFill>
                <a:latin typeface="Arial" pitchFamily="34" charset="0"/>
                <a:cs typeface="Arial" pitchFamily="34" charset="0"/>
              </a:rPr>
              <a:t> </a:t>
            </a:r>
            <a:r>
              <a:rPr lang="en-US" sz="2000" b="1" dirty="0" err="1">
                <a:solidFill>
                  <a:srgbClr val="0000CC"/>
                </a:solidFill>
                <a:latin typeface="Arial" pitchFamily="34" charset="0"/>
                <a:cs typeface="Arial" pitchFamily="34" charset="0"/>
              </a:rPr>
              <a:t>muốn</a:t>
            </a:r>
            <a:r>
              <a:rPr lang="en-US" sz="2000" b="1" dirty="0">
                <a:solidFill>
                  <a:srgbClr val="0000CC"/>
                </a:solidFill>
                <a:latin typeface="Arial" pitchFamily="34" charset="0"/>
                <a:cs typeface="Arial" pitchFamily="34" charset="0"/>
              </a:rPr>
              <a:t> </a:t>
            </a:r>
            <a:r>
              <a:rPr lang="en-US" sz="2000" b="1" dirty="0" err="1">
                <a:solidFill>
                  <a:srgbClr val="0000CC"/>
                </a:solidFill>
                <a:latin typeface="Arial" pitchFamily="34" charset="0"/>
                <a:cs typeface="Arial" pitchFamily="34" charset="0"/>
              </a:rPr>
              <a:t>mình</a:t>
            </a:r>
            <a:r>
              <a:rPr lang="en-US" sz="2000" b="1" dirty="0">
                <a:solidFill>
                  <a:srgbClr val="0000CC"/>
                </a:solidFill>
                <a:latin typeface="Arial" pitchFamily="34" charset="0"/>
                <a:cs typeface="Arial" pitchFamily="34" charset="0"/>
              </a:rPr>
              <a:t> ở </a:t>
            </a:r>
            <a:r>
              <a:rPr lang="en-US" sz="2000" b="1" dirty="0" err="1">
                <a:solidFill>
                  <a:srgbClr val="0000CC"/>
                </a:solidFill>
                <a:latin typeface="Arial" pitchFamily="34" charset="0"/>
                <a:cs typeface="Arial" pitchFamily="34" charset="0"/>
              </a:rPr>
              <a:t>nhà</a:t>
            </a:r>
            <a:r>
              <a:rPr lang="en-US" sz="2000" b="1" dirty="0">
                <a:solidFill>
                  <a:srgbClr val="0000CC"/>
                </a:solidFill>
                <a:latin typeface="Arial" pitchFamily="34" charset="0"/>
                <a:cs typeface="Arial" pitchFamily="34" charset="0"/>
              </a:rPr>
              <a:t>, </a:t>
            </a:r>
            <a:r>
              <a:rPr lang="en-US" sz="2000" b="1" u="sng" dirty="0" err="1">
                <a:solidFill>
                  <a:srgbClr val="800000"/>
                </a:solidFill>
                <a:latin typeface="Arial" pitchFamily="34" charset="0"/>
                <a:cs typeface="Arial" pitchFamily="34" charset="0"/>
              </a:rPr>
              <a:t>làm</a:t>
            </a:r>
            <a:r>
              <a:rPr lang="en-US" sz="2000" b="1" u="sng" dirty="0">
                <a:solidFill>
                  <a:srgbClr val="800000"/>
                </a:solidFill>
                <a:latin typeface="Arial" pitchFamily="34" charset="0"/>
                <a:cs typeface="Arial" pitchFamily="34" charset="0"/>
              </a:rPr>
              <a:t> </a:t>
            </a:r>
            <a:r>
              <a:rPr lang="en-US" sz="2000" b="1" u="sng" dirty="0" err="1">
                <a:solidFill>
                  <a:srgbClr val="800000"/>
                </a:solidFill>
                <a:latin typeface="Arial" pitchFamily="34" charset="0"/>
                <a:cs typeface="Arial" pitchFamily="34" charset="0"/>
              </a:rPr>
              <a:t>sao</a:t>
            </a:r>
            <a:r>
              <a:rPr lang="en-US" sz="2000" b="1" dirty="0">
                <a:solidFill>
                  <a:srgbClr val="0000CC"/>
                </a:solidFill>
                <a:latin typeface="Arial" pitchFamily="34" charset="0"/>
                <a:cs typeface="Arial" pitchFamily="34" charset="0"/>
              </a:rPr>
              <a:t> </a:t>
            </a:r>
            <a:r>
              <a:rPr lang="en-US" sz="2000" b="1" dirty="0" err="1">
                <a:solidFill>
                  <a:srgbClr val="0000CC"/>
                </a:solidFill>
                <a:latin typeface="Arial" pitchFamily="34" charset="0"/>
                <a:cs typeface="Arial" pitchFamily="34" charset="0"/>
              </a:rPr>
              <a:t>có</a:t>
            </a:r>
            <a:r>
              <a:rPr lang="en-US" sz="2000" b="1" dirty="0">
                <a:solidFill>
                  <a:srgbClr val="0000CC"/>
                </a:solidFill>
                <a:latin typeface="Arial" pitchFamily="34" charset="0"/>
                <a:cs typeface="Arial" pitchFamily="34" charset="0"/>
              </a:rPr>
              <a:t> </a:t>
            </a:r>
            <a:r>
              <a:rPr lang="en-US" sz="2000" b="1" dirty="0" err="1">
                <a:solidFill>
                  <a:srgbClr val="0000CC"/>
                </a:solidFill>
                <a:latin typeface="Arial" pitchFamily="34" charset="0"/>
                <a:cs typeface="Arial" pitchFamily="34" charset="0"/>
              </a:rPr>
              <a:t>thể</a:t>
            </a:r>
            <a:r>
              <a:rPr lang="en-US" sz="2000" b="1" dirty="0">
                <a:solidFill>
                  <a:srgbClr val="0000CC"/>
                </a:solidFill>
                <a:latin typeface="Arial" pitchFamily="34" charset="0"/>
                <a:cs typeface="Arial" pitchFamily="34" charset="0"/>
              </a:rPr>
              <a:t> </a:t>
            </a:r>
            <a:r>
              <a:rPr lang="en-US" sz="2000" b="1" dirty="0" err="1">
                <a:solidFill>
                  <a:srgbClr val="0000CC"/>
                </a:solidFill>
                <a:latin typeface="Arial" pitchFamily="34" charset="0"/>
                <a:cs typeface="Arial" pitchFamily="34" charset="0"/>
              </a:rPr>
              <a:t>rời</a:t>
            </a:r>
            <a:r>
              <a:rPr lang="en-US" sz="2000" b="1" dirty="0">
                <a:solidFill>
                  <a:srgbClr val="0000CC"/>
                </a:solidFill>
                <a:latin typeface="Arial" pitchFamily="34" charset="0"/>
                <a:cs typeface="Arial" pitchFamily="34" charset="0"/>
              </a:rPr>
              <a:t> </a:t>
            </a:r>
            <a:r>
              <a:rPr lang="en-US" sz="2000" b="1" dirty="0" err="1">
                <a:solidFill>
                  <a:srgbClr val="0000CC"/>
                </a:solidFill>
                <a:latin typeface="Arial" pitchFamily="34" charset="0"/>
                <a:cs typeface="Arial" pitchFamily="34" charset="0"/>
              </a:rPr>
              <a:t>mẹ</a:t>
            </a:r>
            <a:r>
              <a:rPr lang="en-US" sz="2000" b="1" dirty="0">
                <a:solidFill>
                  <a:srgbClr val="0000CC"/>
                </a:solidFill>
                <a:latin typeface="Arial" pitchFamily="34" charset="0"/>
                <a:cs typeface="Arial" pitchFamily="34" charset="0"/>
              </a:rPr>
              <a:t> </a:t>
            </a:r>
            <a:r>
              <a:rPr lang="en-US" sz="2000" b="1" dirty="0" err="1">
                <a:solidFill>
                  <a:srgbClr val="0000CC"/>
                </a:solidFill>
                <a:latin typeface="Arial" pitchFamily="34" charset="0"/>
                <a:cs typeface="Arial" pitchFamily="34" charset="0"/>
              </a:rPr>
              <a:t>mà</a:t>
            </a:r>
            <a:r>
              <a:rPr lang="en-US" sz="2000" b="1" dirty="0">
                <a:solidFill>
                  <a:srgbClr val="0000CC"/>
                </a:solidFill>
                <a:latin typeface="Arial" pitchFamily="34" charset="0"/>
                <a:cs typeface="Arial" pitchFamily="34" charset="0"/>
              </a:rPr>
              <a:t> </a:t>
            </a:r>
            <a:r>
              <a:rPr lang="en-US" sz="2000" b="1" dirty="0" err="1">
                <a:solidFill>
                  <a:srgbClr val="0000CC"/>
                </a:solidFill>
                <a:latin typeface="Arial" pitchFamily="34" charset="0"/>
                <a:cs typeface="Arial" pitchFamily="34" charset="0"/>
              </a:rPr>
              <a:t>đi</a:t>
            </a:r>
            <a:r>
              <a:rPr lang="en-US" sz="2000" b="1" dirty="0">
                <a:solidFill>
                  <a:srgbClr val="0000CC"/>
                </a:solidFill>
                <a:latin typeface="Arial" pitchFamily="34" charset="0"/>
                <a:cs typeface="Arial" pitchFamily="34" charset="0"/>
              </a:rPr>
              <a:t> </a:t>
            </a:r>
            <a:r>
              <a:rPr lang="en-US" sz="2000" b="1" dirty="0" err="1">
                <a:solidFill>
                  <a:srgbClr val="0000CC"/>
                </a:solidFill>
                <a:latin typeface="Arial" pitchFamily="34" charset="0"/>
                <a:cs typeface="Arial" pitchFamily="34" charset="0"/>
              </a:rPr>
              <a:t>được</a:t>
            </a:r>
            <a:r>
              <a:rPr lang="en-US" sz="2000" b="1" dirty="0">
                <a:solidFill>
                  <a:srgbClr val="0000CC"/>
                </a:solidFill>
                <a:latin typeface="Arial" pitchFamily="34" charset="0"/>
                <a:cs typeface="Arial" pitchFamily="34" charset="0"/>
              </a:rPr>
              <a:t>?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up)">
                                      <p:cBhvr>
                                        <p:cTn id="12" dur="500"/>
                                        <p:tgtEl>
                                          <p:spTgt spid="29"/>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500"/>
                                        <p:tgtEl>
                                          <p:spTgt spid="16"/>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up)">
                                      <p:cBhvr>
                                        <p:cTn id="29" dur="500"/>
                                        <p:tgtEl>
                                          <p:spTgt spid="30"/>
                                        </p:tgtEl>
                                      </p:cBhvr>
                                    </p:animEffect>
                                  </p:childTnLst>
                                </p:cTn>
                              </p:par>
                              <p:par>
                                <p:cTn id="30" presetID="3" presetClass="entr" presetSubtype="10"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linds(horizontal)">
                                      <p:cBhvr>
                                        <p:cTn id="32" dur="500"/>
                                        <p:tgtEl>
                                          <p:spTgt spid="31"/>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blinds(horizontal)">
                                      <p:cBhvr>
                                        <p:cTn id="35" dur="500"/>
                                        <p:tgtEl>
                                          <p:spTgt spid="32"/>
                                        </p:tgtEl>
                                      </p:cBhvr>
                                    </p:animEffect>
                                  </p:childTnLst>
                                </p:cTn>
                              </p:par>
                            </p:childTnLst>
                          </p:cTn>
                        </p:par>
                        <p:par>
                          <p:cTn id="36" fill="hold">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up)">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up)">
                                      <p:cBhvr>
                                        <p:cTn id="47" dur="500"/>
                                        <p:tgtEl>
                                          <p:spTgt spid="23"/>
                                        </p:tgtEl>
                                      </p:cBhvr>
                                    </p:animEffect>
                                  </p:childTnLst>
                                </p:cTn>
                              </p:par>
                            </p:childTnLst>
                          </p:cTn>
                        </p:par>
                        <p:par>
                          <p:cTn id="48" fill="hold">
                            <p:stCondLst>
                              <p:cond delay="500"/>
                            </p:stCondLst>
                            <p:childTnLst>
                              <p:par>
                                <p:cTn id="49" presetID="22" presetClass="entr" presetSubtype="1"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up)">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P spid="17" grpId="0" animBg="1"/>
      <p:bldP spid="22" grpId="0" animBg="1"/>
      <p:bldP spid="23" grpId="0" animBg="1"/>
      <p:bldP spid="27" grpId="0" animBg="1"/>
      <p:bldP spid="28" grpId="0" animBg="1"/>
      <p:bldP spid="29" grpId="0" animBg="1"/>
      <p:bldP spid="30"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0"/>
            <a:ext cx="9448800" cy="6858000"/>
          </a:xfrm>
        </p:spPr>
      </p:pic>
      <p:sp>
        <p:nvSpPr>
          <p:cNvPr id="5" name="Title 1"/>
          <p:cNvSpPr>
            <a:spLocks noGrp="1"/>
          </p:cNvSpPr>
          <p:nvPr>
            <p:ph type="title"/>
          </p:nvPr>
        </p:nvSpPr>
        <p:spPr>
          <a:xfrm>
            <a:off x="2895600" y="0"/>
            <a:ext cx="4267200" cy="533400"/>
          </a:xfrm>
          <a:solidFill>
            <a:srgbClr val="FFFF99"/>
          </a:solidFill>
        </p:spPr>
        <p:txBody>
          <a:bodyPr>
            <a:normAutofit/>
          </a:bodyPr>
          <a:lstStyle/>
          <a:p>
            <a:r>
              <a:rPr lang="en-US" sz="2400" b="1" smtClean="0">
                <a:solidFill>
                  <a:srgbClr val="FF0000"/>
                </a:solidFill>
                <a:latin typeface="Palatino Linotype" pitchFamily="18" charset="0"/>
              </a:rPr>
              <a:t>II. TÌM HIỂU CHI TIẾT</a:t>
            </a:r>
            <a:endParaRPr lang="en-US" sz="2400"/>
          </a:p>
        </p:txBody>
      </p:sp>
      <p:sp>
        <p:nvSpPr>
          <p:cNvPr id="6" name="Rectangle 5"/>
          <p:cNvSpPr/>
          <p:nvPr/>
        </p:nvSpPr>
        <p:spPr>
          <a:xfrm>
            <a:off x="990600" y="507792"/>
            <a:ext cx="8153400" cy="6324808"/>
          </a:xfrm>
          <a:prstGeom prst="rect">
            <a:avLst/>
          </a:prstGeom>
        </p:spPr>
        <p:txBody>
          <a:bodyPr wrap="square">
            <a:spAutoFit/>
          </a:bodyPr>
          <a:lstStyle/>
          <a:p>
            <a:pPr>
              <a:spcBef>
                <a:spcPts val="600"/>
              </a:spcBef>
            </a:pPr>
            <a:r>
              <a:rPr lang="en-US" sz="2400" b="1">
                <a:solidFill>
                  <a:srgbClr val="FF0000"/>
                </a:solidFill>
                <a:latin typeface="Times New Roman" pitchFamily="18" charset="0"/>
                <a:cs typeface="Times New Roman" pitchFamily="18" charset="0"/>
              </a:rPr>
              <a:t>2. Lời từ chối của em </a:t>
            </a:r>
            <a:r>
              <a:rPr lang="en-US" sz="2400" b="1" smtClean="0">
                <a:solidFill>
                  <a:srgbClr val="FF0000"/>
                </a:solidFill>
                <a:latin typeface="Times New Roman" pitchFamily="18" charset="0"/>
                <a:cs typeface="Times New Roman" pitchFamily="18" charset="0"/>
              </a:rPr>
              <a:t>bé</a:t>
            </a:r>
          </a:p>
          <a:p>
            <a:pPr algn="just">
              <a:spcBef>
                <a:spcPts val="600"/>
              </a:spcBef>
            </a:pPr>
            <a:r>
              <a:rPr lang="en-US" sz="2400" b="1" smtClean="0">
                <a:solidFill>
                  <a:srgbClr val="000000"/>
                </a:solidFill>
                <a:latin typeface="Times New Roman" pitchFamily="18" charset="0"/>
                <a:ea typeface="Times New Roman"/>
                <a:cs typeface="Times New Roman" pitchFamily="18" charset="0"/>
              </a:rPr>
              <a:t>Em </a:t>
            </a:r>
            <a:r>
              <a:rPr lang="en-US" sz="2400" b="1">
                <a:solidFill>
                  <a:srgbClr val="000000"/>
                </a:solidFill>
                <a:latin typeface="Times New Roman" pitchFamily="18" charset="0"/>
                <a:ea typeface="Times New Roman"/>
                <a:cs typeface="Times New Roman" pitchFamily="18" charset="0"/>
              </a:rPr>
              <a:t>bé đáp lại hai lượt, với trình tự giống nhau:</a:t>
            </a:r>
          </a:p>
          <a:p>
            <a:pPr algn="just">
              <a:spcBef>
                <a:spcPts val="600"/>
              </a:spcBef>
            </a:pPr>
            <a:r>
              <a:rPr lang="en-US" sz="2400" b="1">
                <a:solidFill>
                  <a:srgbClr val="000000"/>
                </a:solidFill>
                <a:latin typeface="Times New Roman" pitchFamily="18" charset="0"/>
                <a:ea typeface="Times New Roman"/>
                <a:cs typeface="Times New Roman" pitchFamily="18" charset="0"/>
              </a:rPr>
              <a:t>+ Hỏi: </a:t>
            </a:r>
            <a:r>
              <a:rPr lang="en-US" sz="2400" b="1" i="1">
                <a:solidFill>
                  <a:srgbClr val="000000"/>
                </a:solidFill>
                <a:latin typeface="Times New Roman" pitchFamily="18" charset="0"/>
                <a:ea typeface="Times New Roman"/>
                <a:cs typeface="Times New Roman" pitchFamily="18" charset="0"/>
              </a:rPr>
              <a:t>làm thế nào... lên đó</a:t>
            </a:r>
            <a:r>
              <a:rPr lang="en-US" sz="2400" b="1">
                <a:solidFill>
                  <a:srgbClr val="000000"/>
                </a:solidFill>
                <a:latin typeface="Times New Roman" pitchFamily="18" charset="0"/>
                <a:ea typeface="Times New Roman"/>
                <a:cs typeface="Times New Roman" pitchFamily="18" charset="0"/>
              </a:rPr>
              <a:t>?</a:t>
            </a:r>
          </a:p>
          <a:p>
            <a:pPr algn="just">
              <a:spcBef>
                <a:spcPts val="600"/>
              </a:spcBef>
            </a:pPr>
            <a:r>
              <a:rPr lang="en-US" sz="2400" b="1">
                <a:solidFill>
                  <a:srgbClr val="000000"/>
                </a:solidFill>
                <a:latin typeface="Times New Roman" pitchFamily="18" charset="0"/>
                <a:ea typeface="Times New Roman"/>
                <a:cs typeface="Times New Roman" pitchFamily="18" charset="0"/>
              </a:rPr>
              <a:t>+ Từ chối: </a:t>
            </a:r>
          </a:p>
          <a:p>
            <a:pPr algn="just">
              <a:spcBef>
                <a:spcPts val="600"/>
              </a:spcBef>
            </a:pPr>
            <a:r>
              <a:rPr lang="en-US" sz="2400" b="1">
                <a:solidFill>
                  <a:srgbClr val="000000"/>
                </a:solidFill>
                <a:latin typeface="Times New Roman" pitchFamily="18" charset="0"/>
                <a:ea typeface="Times New Roman"/>
                <a:cs typeface="Times New Roman" pitchFamily="18" charset="0"/>
              </a:rPr>
              <a:t>. </a:t>
            </a:r>
            <a:r>
              <a:rPr lang="en-US" sz="2400" b="1" i="1">
                <a:solidFill>
                  <a:srgbClr val="000000"/>
                </a:solidFill>
                <a:latin typeface="Times New Roman" pitchFamily="18" charset="0"/>
                <a:ea typeface="Times New Roman"/>
                <a:cs typeface="Times New Roman" pitchFamily="18" charset="0"/>
              </a:rPr>
              <a:t>mẹ muốn, (buổi chiều) mẹ đợi</a:t>
            </a:r>
            <a:endParaRPr lang="en-US" sz="2400" b="1">
              <a:solidFill>
                <a:srgbClr val="000000"/>
              </a:solidFill>
              <a:latin typeface="Times New Roman" pitchFamily="18" charset="0"/>
              <a:ea typeface="Times New Roman"/>
              <a:cs typeface="Times New Roman" pitchFamily="18" charset="0"/>
            </a:endParaRPr>
          </a:p>
          <a:p>
            <a:pPr algn="just">
              <a:spcBef>
                <a:spcPts val="600"/>
              </a:spcBef>
            </a:pPr>
            <a:r>
              <a:rPr lang="en-US" sz="2400" b="1" i="1">
                <a:solidFill>
                  <a:srgbClr val="000000"/>
                </a:solidFill>
                <a:latin typeface="Times New Roman" pitchFamily="18" charset="0"/>
                <a:ea typeface="Times New Roman"/>
                <a:cs typeface="Times New Roman" pitchFamily="18" charset="0"/>
              </a:rPr>
              <a:t>. làm sao có thể rời mẹ</a:t>
            </a:r>
            <a:r>
              <a:rPr lang="en-US" sz="2400" b="1" i="1" smtClean="0">
                <a:solidFill>
                  <a:srgbClr val="000000"/>
                </a:solidFill>
                <a:latin typeface="Times New Roman" pitchFamily="18" charset="0"/>
                <a:ea typeface="Times New Roman"/>
                <a:cs typeface="Times New Roman" pitchFamily="18" charset="0"/>
              </a:rPr>
              <a:t>...?</a:t>
            </a:r>
          </a:p>
          <a:p>
            <a:pPr algn="just">
              <a:spcBef>
                <a:spcPts val="600"/>
              </a:spcBef>
            </a:pPr>
            <a:r>
              <a:rPr lang="en-US" sz="2400" b="1">
                <a:latin typeface="Times New Roman" pitchFamily="18" charset="0"/>
                <a:ea typeface="Times New Roman"/>
                <a:cs typeface="Times New Roman" pitchFamily="18" charset="0"/>
              </a:rPr>
              <a:t>- Lí do:</a:t>
            </a:r>
          </a:p>
          <a:p>
            <a:pPr algn="just">
              <a:spcBef>
                <a:spcPts val="600"/>
              </a:spcBef>
            </a:pPr>
            <a:r>
              <a:rPr lang="en-US" sz="2400" b="1">
                <a:latin typeface="Times New Roman" pitchFamily="18" charset="0"/>
                <a:ea typeface="Times New Roman"/>
                <a:cs typeface="Times New Roman" pitchFamily="18" charset="0"/>
              </a:rPr>
              <a:t>+ Hỏi cách lên thế giới đó: tâm lí trẻ thơ tò mò, ham vui, thích những điều mới lạ khát khao tìm hiểu, khám phá.</a:t>
            </a:r>
          </a:p>
          <a:p>
            <a:pPr algn="just">
              <a:spcBef>
                <a:spcPts val="600"/>
              </a:spcBef>
            </a:pPr>
            <a:r>
              <a:rPr lang="en-US" sz="2400" b="1">
                <a:latin typeface="Times New Roman" pitchFamily="18" charset="0"/>
                <a:ea typeface="Times New Roman"/>
                <a:cs typeface="Times New Roman" pitchFamily="18" charset="0"/>
              </a:rPr>
              <a:t>+ Từ chối </a:t>
            </a:r>
            <a:r>
              <a:rPr lang="en-US" sz="2400" b="1" smtClean="0">
                <a:latin typeface="Times New Roman" pitchFamily="18" charset="0"/>
                <a:ea typeface="Times New Roman"/>
                <a:cs typeface="Times New Roman" pitchFamily="18" charset="0"/>
              </a:rPr>
              <a:t>dứt khoát: </a:t>
            </a:r>
            <a:r>
              <a:rPr lang="en-US" sz="2400" b="1">
                <a:latin typeface="Times New Roman" pitchFamily="18" charset="0"/>
                <a:ea typeface="Times New Roman"/>
                <a:cs typeface="Times New Roman" pitchFamily="18" charset="0"/>
              </a:rPr>
              <a:t>tình yêu mẹ lớn hơn tất </a:t>
            </a:r>
            <a:r>
              <a:rPr lang="en-US" sz="2400" b="1" smtClean="0">
                <a:latin typeface="Times New Roman" pitchFamily="18" charset="0"/>
                <a:ea typeface="Times New Roman"/>
                <a:cs typeface="Times New Roman" pitchFamily="18" charset="0"/>
              </a:rPr>
              <a:t>cả. Tình </a:t>
            </a:r>
            <a:r>
              <a:rPr lang="en-US" sz="2400" b="1">
                <a:latin typeface="Times New Roman" pitchFamily="18" charset="0"/>
                <a:ea typeface="Times New Roman"/>
                <a:cs typeface="Times New Roman" pitchFamily="18" charset="0"/>
              </a:rPr>
              <a:t>mẫu tử giúp em kiểm soát xúc cảm, kiểm soát khát vọng, biết suy nghĩ và lựa chọn.</a:t>
            </a:r>
          </a:p>
          <a:p>
            <a:pPr algn="just">
              <a:spcBef>
                <a:spcPts val="600"/>
              </a:spcBef>
            </a:pPr>
            <a:r>
              <a:rPr lang="en-US" sz="2400" b="1" smtClean="0">
                <a:latin typeface="Times New Roman" pitchFamily="18" charset="0"/>
                <a:ea typeface="Times New Roman"/>
                <a:cs typeface="Times New Roman" pitchFamily="18" charset="0"/>
              </a:rPr>
              <a:t>- Những </a:t>
            </a:r>
            <a:r>
              <a:rPr lang="en-US" sz="2400" b="1">
                <a:latin typeface="Times New Roman" pitchFamily="18" charset="0"/>
                <a:ea typeface="Times New Roman"/>
                <a:cs typeface="Times New Roman" pitchFamily="18" charset="0"/>
              </a:rPr>
              <a:t>người trên mây trong sóng “mỉm cười”: </a:t>
            </a:r>
            <a:r>
              <a:rPr lang="en-US" sz="2400" b="1" smtClean="0">
                <a:latin typeface="Times New Roman" pitchFamily="18" charset="0"/>
                <a:ea typeface="Times New Roman"/>
                <a:cs typeface="Times New Roman" pitchFamily="18" charset="0"/>
              </a:rPr>
              <a:t>họ trân </a:t>
            </a:r>
            <a:r>
              <a:rPr lang="en-US" sz="2400" b="1">
                <a:latin typeface="Times New Roman" pitchFamily="18" charset="0"/>
                <a:ea typeface="Times New Roman"/>
                <a:cs typeface="Times New Roman" pitchFamily="18" charset="0"/>
              </a:rPr>
              <a:t>trọng tấm lòng em bé dành cho mẹ; họ biết trước câu trả lời vì tình mẫu tử là chân lí trên mặt đất này</a:t>
            </a:r>
            <a:r>
              <a:rPr lang="en-US" sz="2400" b="1" smtClean="0">
                <a:latin typeface="Times New Roman" pitchFamily="18" charset="0"/>
                <a:ea typeface="Times New Roman"/>
                <a:cs typeface="Times New Roman" pitchFamily="18" charset="0"/>
              </a:rPr>
              <a:t>,...</a:t>
            </a:r>
            <a:endParaRPr lang="en-US" sz="2400" b="1">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27847265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209800" y="0"/>
            <a:ext cx="4953000" cy="715962"/>
          </a:xfrm>
          <a:solidFill>
            <a:srgbClr val="FFFF99"/>
          </a:solidFill>
        </p:spPr>
        <p:txBody>
          <a:bodyPr>
            <a:normAutofit/>
          </a:bodyPr>
          <a:lstStyle/>
          <a:p>
            <a:r>
              <a:rPr lang="en-US" sz="2800" b="1" smtClean="0">
                <a:solidFill>
                  <a:srgbClr val="FF0000"/>
                </a:solidFill>
                <a:latin typeface="Palatino Linotype" pitchFamily="18" charset="0"/>
              </a:rPr>
              <a:t>II. TÌM HIỂU CHI TIẾT</a:t>
            </a:r>
            <a:endParaRPr lang="en-US" sz="2800"/>
          </a:p>
        </p:txBody>
      </p:sp>
      <p:sp>
        <p:nvSpPr>
          <p:cNvPr id="6" name="TextBox 5"/>
          <p:cNvSpPr txBox="1"/>
          <p:nvPr/>
        </p:nvSpPr>
        <p:spPr>
          <a:xfrm>
            <a:off x="0" y="703237"/>
            <a:ext cx="9144000" cy="523220"/>
          </a:xfrm>
          <a:prstGeom prst="rect">
            <a:avLst/>
          </a:prstGeom>
          <a:solidFill>
            <a:schemeClr val="bg1"/>
          </a:solidFill>
        </p:spPr>
        <p:txBody>
          <a:bodyPr wrap="square" rtlCol="0">
            <a:spAutoFit/>
          </a:bodyPr>
          <a:lstStyle/>
          <a:p>
            <a:endParaRPr lang="en-US" sz="2700">
              <a:solidFill>
                <a:srgbClr val="FF0066"/>
              </a:solidFill>
              <a:latin typeface="Palatino Linotype" pitchFamily="18"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26457"/>
            <a:ext cx="9144000" cy="5631543"/>
          </a:xfrm>
        </p:spPr>
      </p:pic>
      <p:graphicFrame>
        <p:nvGraphicFramePr>
          <p:cNvPr id="10" name="Table 9"/>
          <p:cNvGraphicFramePr>
            <a:graphicFrameLocks noGrp="1"/>
          </p:cNvGraphicFramePr>
          <p:nvPr>
            <p:extLst>
              <p:ext uri="{D42A27DB-BD31-4B8C-83A1-F6EECF244321}">
                <p14:modId xmlns:p14="http://schemas.microsoft.com/office/powerpoint/2010/main" val="2418529093"/>
              </p:ext>
            </p:extLst>
          </p:nvPr>
        </p:nvGraphicFramePr>
        <p:xfrm>
          <a:off x="228600" y="3124201"/>
          <a:ext cx="8686800" cy="3429000"/>
        </p:xfrm>
        <a:graphic>
          <a:graphicData uri="http://schemas.openxmlformats.org/drawingml/2006/table">
            <a:tbl>
              <a:tblPr/>
              <a:tblGrid>
                <a:gridCol w="8686800"/>
              </a:tblGrid>
              <a:tr h="3429000">
                <a:tc>
                  <a:txBody>
                    <a:bodyPr/>
                    <a:lstStyle/>
                    <a:p>
                      <a:pPr marL="0" marR="0" indent="0" algn="just">
                        <a:spcBef>
                          <a:spcPts val="600"/>
                        </a:spcBef>
                        <a:spcAft>
                          <a:spcPts val="0"/>
                        </a:spcAft>
                        <a:buNone/>
                      </a:pPr>
                      <a:r>
                        <a:rPr lang="en-US" sz="2400" b="1" kern="1200" smtClean="0">
                          <a:solidFill>
                            <a:schemeClr val="tx1"/>
                          </a:solidFill>
                          <a:effectLst/>
                          <a:latin typeface="Times New Roman" pitchFamily="18" charset="0"/>
                          <a:ea typeface="+mn-ea"/>
                          <a:cs typeface="Times New Roman" pitchFamily="18" charset="0"/>
                        </a:rPr>
                        <a:t>1. </a:t>
                      </a:r>
                      <a:r>
                        <a:rPr lang="vi-VN" sz="2400" b="1" kern="1200" smtClean="0">
                          <a:solidFill>
                            <a:schemeClr val="tx1"/>
                          </a:solidFill>
                          <a:effectLst/>
                          <a:latin typeface="Times New Roman" pitchFamily="18" charset="0"/>
                          <a:ea typeface="+mn-ea"/>
                          <a:cs typeface="Times New Roman" pitchFamily="18" charset="0"/>
                        </a:rPr>
                        <a:t>E</a:t>
                      </a:r>
                      <a:r>
                        <a:rPr lang="en-US" sz="2400" b="1" kern="1200" smtClean="0">
                          <a:solidFill>
                            <a:schemeClr val="tx1"/>
                          </a:solidFill>
                          <a:effectLst/>
                          <a:latin typeface="Times New Roman" pitchFamily="18" charset="0"/>
                          <a:ea typeface="+mn-ea"/>
                          <a:cs typeface="Times New Roman" pitchFamily="18" charset="0"/>
                        </a:rPr>
                        <a:t>m bé đã sáng tạo ra trò chơi </a:t>
                      </a:r>
                      <a:r>
                        <a:rPr lang="vi-VN" sz="2400" b="1" kern="1200" smtClean="0">
                          <a:solidFill>
                            <a:schemeClr val="tx1"/>
                          </a:solidFill>
                          <a:effectLst/>
                          <a:latin typeface="Times New Roman" pitchFamily="18" charset="0"/>
                          <a:ea typeface="+mn-ea"/>
                          <a:cs typeface="Times New Roman" pitchFamily="18" charset="0"/>
                        </a:rPr>
                        <a:t>như thế nào</a:t>
                      </a:r>
                      <a:r>
                        <a:rPr lang="en-US" sz="2400" b="1" kern="1200" smtClean="0">
                          <a:solidFill>
                            <a:schemeClr val="tx1"/>
                          </a:solidFill>
                          <a:effectLst/>
                          <a:latin typeface="Times New Roman" pitchFamily="18" charset="0"/>
                          <a:ea typeface="+mn-ea"/>
                          <a:cs typeface="Times New Roman" pitchFamily="18" charset="0"/>
                        </a:rPr>
                        <a:t>?</a:t>
                      </a:r>
                    </a:p>
                    <a:p>
                      <a:pPr marL="0" marR="0" indent="0" algn="just">
                        <a:spcBef>
                          <a:spcPts val="600"/>
                        </a:spcBef>
                        <a:spcAft>
                          <a:spcPts val="0"/>
                        </a:spcAft>
                        <a:buNone/>
                      </a:pPr>
                      <a:r>
                        <a:rPr lang="vi-VN" sz="2400" b="1" kern="1200" smtClean="0">
                          <a:solidFill>
                            <a:schemeClr val="tx1"/>
                          </a:solidFill>
                          <a:effectLst/>
                          <a:latin typeface="Times New Roman" pitchFamily="18" charset="0"/>
                          <a:ea typeface="+mn-ea"/>
                          <a:cs typeface="Times New Roman" pitchFamily="18" charset="0"/>
                        </a:rPr>
                        <a:t>2. T</a:t>
                      </a:r>
                      <a:r>
                        <a:rPr lang="en-US" sz="2400" b="1" kern="1200" smtClean="0">
                          <a:solidFill>
                            <a:schemeClr val="tx1"/>
                          </a:solidFill>
                          <a:effectLst/>
                          <a:latin typeface="Times New Roman" pitchFamily="18" charset="0"/>
                          <a:ea typeface="+mn-ea"/>
                          <a:cs typeface="Times New Roman" pitchFamily="18" charset="0"/>
                        </a:rPr>
                        <a:t>rò chơi của em bé có gì giống và khác so với cuộc vui chơi của những người “trên mây”, “trong sóng”</a:t>
                      </a:r>
                      <a:r>
                        <a:rPr lang="vi-VN" sz="2400" b="1" kern="1200" smtClean="0">
                          <a:solidFill>
                            <a:schemeClr val="tx1"/>
                          </a:solidFill>
                          <a:effectLst/>
                          <a:latin typeface="Times New Roman" pitchFamily="18" charset="0"/>
                          <a:ea typeface="+mn-ea"/>
                          <a:cs typeface="Times New Roman" pitchFamily="18" charset="0"/>
                        </a:rPr>
                        <a:t>?</a:t>
                      </a:r>
                      <a:endParaRPr lang="en-US" sz="2400" b="1" kern="1200" smtClean="0">
                        <a:solidFill>
                          <a:schemeClr val="tx1"/>
                        </a:solidFill>
                        <a:effectLst/>
                        <a:latin typeface="Times New Roman" pitchFamily="18" charset="0"/>
                        <a:ea typeface="+mn-ea"/>
                        <a:cs typeface="Times New Roman" pitchFamily="18" charset="0"/>
                      </a:endParaRPr>
                    </a:p>
                    <a:p>
                      <a:pPr marL="0" marR="0" indent="0" algn="just">
                        <a:spcBef>
                          <a:spcPts val="600"/>
                        </a:spcBef>
                        <a:spcAft>
                          <a:spcPts val="0"/>
                        </a:spcAft>
                        <a:buNone/>
                      </a:pPr>
                      <a:r>
                        <a:rPr lang="vi-VN" sz="2400" b="1" kern="1200" smtClean="0">
                          <a:solidFill>
                            <a:schemeClr val="tx1"/>
                          </a:solidFill>
                          <a:effectLst/>
                          <a:latin typeface="Times New Roman" pitchFamily="18" charset="0"/>
                          <a:ea typeface="+mn-ea"/>
                          <a:cs typeface="Times New Roman" pitchFamily="18" charset="0"/>
                        </a:rPr>
                        <a:t>3. </a:t>
                      </a:r>
                      <a:r>
                        <a:rPr lang="en-US" sz="2400" b="1" kern="1200" smtClean="0">
                          <a:solidFill>
                            <a:schemeClr val="tx1"/>
                          </a:solidFill>
                          <a:effectLst/>
                          <a:latin typeface="Times New Roman" pitchFamily="18" charset="0"/>
                          <a:ea typeface="+mn-ea"/>
                          <a:cs typeface="Times New Roman" pitchFamily="18" charset="0"/>
                        </a:rPr>
                        <a:t>Những trò chơi mà em bé nghĩ ra và cách em mô tả trò chơi này thể hiện tình cảm với mẹ như thế nào? Điều đó gợi cho em suy nghĩ gì về tình cảm giữa những người thân trong gia đinh?</a:t>
                      </a:r>
                    </a:p>
                    <a:p>
                      <a:pPr marL="0" marR="0" indent="0" algn="just">
                        <a:spcBef>
                          <a:spcPts val="600"/>
                        </a:spcBef>
                        <a:spcAft>
                          <a:spcPts val="0"/>
                        </a:spcAft>
                        <a:buNone/>
                      </a:pPr>
                      <a:r>
                        <a:rPr lang="en-US" sz="2400" b="1" kern="1200" smtClean="0">
                          <a:solidFill>
                            <a:schemeClr val="tx1"/>
                          </a:solidFill>
                          <a:effectLst/>
                          <a:latin typeface="Times New Roman" pitchFamily="18" charset="0"/>
                          <a:ea typeface="+mn-ea"/>
                          <a:cs typeface="Times New Roman" pitchFamily="18" charset="0"/>
                        </a:rPr>
                        <a:t>4. Ngoài ý nghĩa ca ngợi tình mẹ con, bài thơ còn gợi cho em suy ngẫm thêm về những điều gì?</a:t>
                      </a:r>
                      <a:endParaRPr lang="en-US" sz="2400" b="1">
                        <a:solidFill>
                          <a:srgbClr val="000000"/>
                        </a:solidFill>
                        <a:effectLst/>
                        <a:latin typeface="Times New Roman" pitchFamily="18" charset="0"/>
                        <a:ea typeface="Times New Roman"/>
                        <a:cs typeface="Times New Roman" pitchFamily="18" charset="0"/>
                      </a:endParaRPr>
                    </a:p>
                  </a:txBody>
                  <a:tcPr marL="114300" marR="114300" marT="0" marB="0">
                    <a:lnL>
                      <a:noFill/>
                    </a:lnL>
                    <a:lnR>
                      <a:noFill/>
                    </a:lnR>
                    <a:lnT>
                      <a:noFill/>
                    </a:lnT>
                    <a:lnB>
                      <a:noFill/>
                    </a:lnB>
                  </a:tcPr>
                </a:tc>
              </a:tr>
            </a:tbl>
          </a:graphicData>
        </a:graphic>
      </p:graphicFrame>
      <p:sp>
        <p:nvSpPr>
          <p:cNvPr id="13" name="TextBox 12"/>
          <p:cNvSpPr txBox="1"/>
          <p:nvPr/>
        </p:nvSpPr>
        <p:spPr>
          <a:xfrm>
            <a:off x="3124200" y="1672173"/>
            <a:ext cx="4398961" cy="1138773"/>
          </a:xfrm>
          <a:prstGeom prst="rect">
            <a:avLst/>
          </a:prstGeom>
          <a:noFill/>
        </p:spPr>
        <p:txBody>
          <a:bodyPr wrap="none" rtlCol="0">
            <a:spAutoFit/>
          </a:bodyPr>
          <a:lstStyle/>
          <a:p>
            <a:pPr algn="ctr"/>
            <a:r>
              <a:rPr lang="en-US" sz="4000" b="1" smtClean="0">
                <a:solidFill>
                  <a:srgbClr val="0000CC"/>
                </a:solidFill>
                <a:latin typeface="Palatino Linotype" pitchFamily="18" charset="0"/>
              </a:rPr>
              <a:t>Phiếu học tập số </a:t>
            </a:r>
            <a:r>
              <a:rPr lang="en-US" sz="4000" b="1">
                <a:solidFill>
                  <a:srgbClr val="0000CC"/>
                </a:solidFill>
                <a:latin typeface="Palatino Linotype" pitchFamily="18" charset="0"/>
              </a:rPr>
              <a:t>4</a:t>
            </a:r>
            <a:endParaRPr lang="en-US" sz="4000" b="1" smtClean="0">
              <a:solidFill>
                <a:srgbClr val="0000CC"/>
              </a:solidFill>
              <a:latin typeface="Palatino Linotype" pitchFamily="18" charset="0"/>
            </a:endParaRPr>
          </a:p>
          <a:p>
            <a:pPr algn="ctr"/>
            <a:r>
              <a:rPr lang="en-US" sz="2800" b="1" i="1" smtClean="0">
                <a:solidFill>
                  <a:srgbClr val="0000CC"/>
                </a:solidFill>
                <a:latin typeface="Palatino Linotype" pitchFamily="18" charset="0"/>
              </a:rPr>
              <a:t>Thời gian: </a:t>
            </a:r>
            <a:r>
              <a:rPr lang="en-US" sz="2800" b="1" i="1">
                <a:solidFill>
                  <a:srgbClr val="0000CC"/>
                </a:solidFill>
                <a:latin typeface="Palatino Linotype" pitchFamily="18" charset="0"/>
              </a:rPr>
              <a:t>5</a:t>
            </a:r>
            <a:r>
              <a:rPr lang="en-US" sz="2800" b="1" i="1" smtClean="0">
                <a:solidFill>
                  <a:srgbClr val="0000CC"/>
                </a:solidFill>
                <a:latin typeface="Palatino Linotype" pitchFamily="18" charset="0"/>
              </a:rPr>
              <a:t> phút</a:t>
            </a:r>
            <a:endParaRPr lang="en-US" sz="2800" b="1" i="1">
              <a:solidFill>
                <a:srgbClr val="0000CC"/>
              </a:solidFill>
              <a:latin typeface="Palatino Linotype" pitchFamily="18"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57" y="1371601"/>
            <a:ext cx="2819400" cy="1545526"/>
          </a:xfrm>
          <a:prstGeom prst="rect">
            <a:avLst/>
          </a:prstGeom>
        </p:spPr>
      </p:pic>
    </p:spTree>
    <p:extLst>
      <p:ext uri="{BB962C8B-B14F-4D97-AF65-F5344CB8AC3E}">
        <p14:creationId xmlns:p14="http://schemas.microsoft.com/office/powerpoint/2010/main" val="177040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Rounded Rectangle 1"/>
          <p:cNvSpPr/>
          <p:nvPr/>
        </p:nvSpPr>
        <p:spPr>
          <a:xfrm>
            <a:off x="1066800" y="609600"/>
            <a:ext cx="7239000" cy="914400"/>
          </a:xfrm>
          <a:prstGeom prst="roundRect">
            <a:avLst/>
          </a:prstGeom>
          <a:solidFill>
            <a:srgbClr val="FFFF99"/>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err="1">
                <a:solidFill>
                  <a:srgbClr val="FF0066"/>
                </a:solidFill>
                <a:latin typeface="Arial" pitchFamily="34" charset="0"/>
                <a:cs typeface="Arial" pitchFamily="34" charset="0"/>
              </a:rPr>
              <a:t>TRÒ</a:t>
            </a:r>
            <a:r>
              <a:rPr lang="en-US" sz="2800" b="1">
                <a:solidFill>
                  <a:srgbClr val="FF0066"/>
                </a:solidFill>
                <a:latin typeface="Arial" pitchFamily="34" charset="0"/>
                <a:cs typeface="Arial" pitchFamily="34" charset="0"/>
              </a:rPr>
              <a:t> </a:t>
            </a:r>
            <a:r>
              <a:rPr lang="en-US" sz="2800" b="1" err="1">
                <a:solidFill>
                  <a:srgbClr val="FF0066"/>
                </a:solidFill>
                <a:latin typeface="Arial" pitchFamily="34" charset="0"/>
                <a:cs typeface="Arial" pitchFamily="34" charset="0"/>
              </a:rPr>
              <a:t>CHƠI</a:t>
            </a:r>
            <a:r>
              <a:rPr lang="en-US" sz="2800" b="1">
                <a:solidFill>
                  <a:srgbClr val="FF0066"/>
                </a:solidFill>
                <a:latin typeface="Arial" pitchFamily="34" charset="0"/>
                <a:cs typeface="Arial" pitchFamily="34" charset="0"/>
              </a:rPr>
              <a:t> </a:t>
            </a:r>
            <a:r>
              <a:rPr lang="en-US" sz="2800" b="1" err="1">
                <a:solidFill>
                  <a:srgbClr val="FF0066"/>
                </a:solidFill>
                <a:latin typeface="Arial" pitchFamily="34" charset="0"/>
                <a:cs typeface="Arial" pitchFamily="34" charset="0"/>
              </a:rPr>
              <a:t>EM</a:t>
            </a:r>
            <a:r>
              <a:rPr lang="en-US" sz="2800" b="1">
                <a:solidFill>
                  <a:srgbClr val="FF0066"/>
                </a:solidFill>
                <a:latin typeface="Arial" pitchFamily="34" charset="0"/>
                <a:cs typeface="Arial" pitchFamily="34" charset="0"/>
              </a:rPr>
              <a:t> </a:t>
            </a:r>
            <a:r>
              <a:rPr lang="en-US" sz="2800" b="1" err="1">
                <a:solidFill>
                  <a:srgbClr val="FF0066"/>
                </a:solidFill>
                <a:latin typeface="Arial" pitchFamily="34" charset="0"/>
                <a:cs typeface="Arial" pitchFamily="34" charset="0"/>
              </a:rPr>
              <a:t>BÉ</a:t>
            </a:r>
            <a:r>
              <a:rPr lang="en-US" sz="2800" b="1">
                <a:solidFill>
                  <a:srgbClr val="FF0066"/>
                </a:solidFill>
                <a:latin typeface="Arial" pitchFamily="34" charset="0"/>
                <a:cs typeface="Arial" pitchFamily="34" charset="0"/>
              </a:rPr>
              <a:t> </a:t>
            </a:r>
            <a:r>
              <a:rPr lang="en-US" sz="2800" b="1" err="1">
                <a:solidFill>
                  <a:srgbClr val="FF0066"/>
                </a:solidFill>
                <a:latin typeface="Arial" pitchFamily="34" charset="0"/>
                <a:cs typeface="Arial" pitchFamily="34" charset="0"/>
              </a:rPr>
              <a:t>SÁNG</a:t>
            </a:r>
            <a:r>
              <a:rPr lang="en-US" sz="2800" b="1">
                <a:solidFill>
                  <a:srgbClr val="FF0066"/>
                </a:solidFill>
                <a:latin typeface="Arial" pitchFamily="34" charset="0"/>
                <a:cs typeface="Arial" pitchFamily="34" charset="0"/>
              </a:rPr>
              <a:t> </a:t>
            </a:r>
            <a:r>
              <a:rPr lang="en-US" sz="2800" b="1" err="1">
                <a:solidFill>
                  <a:srgbClr val="FF0066"/>
                </a:solidFill>
                <a:latin typeface="Arial" pitchFamily="34" charset="0"/>
                <a:cs typeface="Arial" pitchFamily="34" charset="0"/>
              </a:rPr>
              <a:t>TẠO</a:t>
            </a:r>
            <a:endParaRPr lang="en-US" sz="2800" b="1">
              <a:solidFill>
                <a:srgbClr val="FF0066"/>
              </a:solidFill>
              <a:latin typeface="Arial" pitchFamily="34" charset="0"/>
              <a:cs typeface="Arial" pitchFamily="34" charset="0"/>
            </a:endParaRPr>
          </a:p>
        </p:txBody>
      </p:sp>
      <p:sp>
        <p:nvSpPr>
          <p:cNvPr id="4" name="Rounded Rectangle 3"/>
          <p:cNvSpPr/>
          <p:nvPr/>
        </p:nvSpPr>
        <p:spPr>
          <a:xfrm>
            <a:off x="4267200" y="1741717"/>
            <a:ext cx="4876800" cy="2677883"/>
          </a:xfrm>
          <a:prstGeom prst="roundRect">
            <a:avLst/>
          </a:prstGeom>
          <a:blipFill>
            <a:blip r:embed="rId2" cstate="print"/>
            <a:stretch>
              <a:fillRect/>
            </a:stretch>
          </a:blipFill>
          <a:ln w="57150">
            <a:noFill/>
          </a:ln>
        </p:spPr>
        <p:style>
          <a:lnRef idx="0">
            <a:schemeClr val="accent2"/>
          </a:lnRef>
          <a:fillRef idx="3">
            <a:schemeClr val="accent2"/>
          </a:fillRef>
          <a:effectRef idx="3">
            <a:schemeClr val="accent2"/>
          </a:effectRef>
          <a:fontRef idx="minor">
            <a:schemeClr val="lt1"/>
          </a:fontRef>
        </p:style>
        <p:txBody>
          <a:bodyPr rtlCol="0" anchor="ctr"/>
          <a:lstStyle/>
          <a:p>
            <a:pPr algn="ctr">
              <a:lnSpc>
                <a:spcPct val="150000"/>
              </a:lnSpc>
            </a:pPr>
            <a:endParaRPr lang="en-US" sz="2000" b="1">
              <a:solidFill>
                <a:srgbClr val="C00000"/>
              </a:solidFill>
              <a:latin typeface="Arial" pitchFamily="34" charset="0"/>
              <a:cs typeface="Arial" pitchFamily="34" charset="0"/>
            </a:endParaRPr>
          </a:p>
          <a:p>
            <a:pPr algn="ctr">
              <a:lnSpc>
                <a:spcPct val="150000"/>
              </a:lnSpc>
            </a:pPr>
            <a:r>
              <a:rPr lang="en-US" sz="2400" b="1" smtClean="0">
                <a:solidFill>
                  <a:srgbClr val="FFFF00"/>
                </a:solidFill>
                <a:latin typeface="Arial" pitchFamily="34" charset="0"/>
                <a:cs typeface="Arial" pitchFamily="34" charset="0"/>
              </a:rPr>
              <a:t>Lăn</a:t>
            </a:r>
            <a:r>
              <a:rPr lang="en-US" sz="2400" b="1">
                <a:solidFill>
                  <a:srgbClr val="FFFF00"/>
                </a:solidFill>
                <a:latin typeface="Arial" pitchFamily="34" charset="0"/>
                <a:cs typeface="Arial" pitchFamily="34" charset="0"/>
              </a:rPr>
              <a:t>, lăn, lăn mãi</a:t>
            </a:r>
          </a:p>
          <a:p>
            <a:pPr algn="ctr">
              <a:lnSpc>
                <a:spcPct val="150000"/>
              </a:lnSpc>
            </a:pPr>
            <a:r>
              <a:rPr lang="en-US" sz="2400" b="1">
                <a:solidFill>
                  <a:srgbClr val="FFFF00"/>
                </a:solidFill>
                <a:latin typeface="Arial" pitchFamily="34" charset="0"/>
                <a:cs typeface="Arial" pitchFamily="34" charset="0"/>
              </a:rPr>
              <a:t>Cười vang, vỡ tan vào </a:t>
            </a:r>
            <a:endParaRPr lang="en-US" sz="2400" b="1" smtClean="0">
              <a:solidFill>
                <a:srgbClr val="FFFF00"/>
              </a:solidFill>
              <a:latin typeface="Arial" pitchFamily="34" charset="0"/>
              <a:cs typeface="Arial" pitchFamily="34" charset="0"/>
            </a:endParaRPr>
          </a:p>
          <a:p>
            <a:pPr algn="ctr">
              <a:lnSpc>
                <a:spcPct val="150000"/>
              </a:lnSpc>
            </a:pPr>
            <a:r>
              <a:rPr lang="en-US" sz="2400" b="1" smtClean="0">
                <a:solidFill>
                  <a:srgbClr val="FFFF00"/>
                </a:solidFill>
                <a:latin typeface="Arial" pitchFamily="34" charset="0"/>
                <a:cs typeface="Arial" pitchFamily="34" charset="0"/>
              </a:rPr>
              <a:t>lòng </a:t>
            </a:r>
            <a:r>
              <a:rPr lang="en-US" sz="2400" b="1">
                <a:solidFill>
                  <a:srgbClr val="FFFF00"/>
                </a:solidFill>
                <a:latin typeface="Arial" pitchFamily="34" charset="0"/>
                <a:cs typeface="Arial" pitchFamily="34" charset="0"/>
              </a:rPr>
              <a:t>mẹ</a:t>
            </a:r>
          </a:p>
        </p:txBody>
      </p:sp>
      <p:sp>
        <p:nvSpPr>
          <p:cNvPr id="9" name="Rectangle 8"/>
          <p:cNvSpPr/>
          <p:nvPr/>
        </p:nvSpPr>
        <p:spPr>
          <a:xfrm>
            <a:off x="1012374" y="5410200"/>
            <a:ext cx="7162800" cy="762000"/>
          </a:xfrm>
          <a:prstGeom prst="rect">
            <a:avLst/>
          </a:prstGeom>
          <a:solidFill>
            <a:schemeClr val="accent1">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a:solidFill>
                  <a:srgbClr val="FF0000"/>
                </a:solidFill>
                <a:latin typeface="Arial" pitchFamily="34" charset="0"/>
                <a:cs typeface="Arial" pitchFamily="34" charset="0"/>
              </a:rPr>
              <a:t>Niềm hạnh phúc tuyệt vời trong thế giới của tình mẫu tử</a:t>
            </a:r>
            <a:r>
              <a:rPr lang="en-US" sz="2000" b="1">
                <a:solidFill>
                  <a:schemeClr val="bg1"/>
                </a:solidFill>
                <a:latin typeface="Arial" pitchFamily="34" charset="0"/>
                <a:cs typeface="Arial" pitchFamily="34" charset="0"/>
              </a:rPr>
              <a:t>.</a:t>
            </a:r>
          </a:p>
        </p:txBody>
      </p:sp>
      <p:grpSp>
        <p:nvGrpSpPr>
          <p:cNvPr id="15" name="Group 14"/>
          <p:cNvGrpSpPr/>
          <p:nvPr/>
        </p:nvGrpSpPr>
        <p:grpSpPr>
          <a:xfrm>
            <a:off x="1879" y="1741717"/>
            <a:ext cx="4267200" cy="2667000"/>
            <a:chOff x="152400" y="1981200"/>
            <a:chExt cx="4114800" cy="2362200"/>
          </a:xfrm>
        </p:grpSpPr>
        <p:sp>
          <p:nvSpPr>
            <p:cNvPr id="3" name="Rounded Rectangle 2"/>
            <p:cNvSpPr/>
            <p:nvPr/>
          </p:nvSpPr>
          <p:spPr>
            <a:xfrm>
              <a:off x="152400" y="1981200"/>
              <a:ext cx="4114800" cy="2362200"/>
            </a:xfrm>
            <a:prstGeom prst="roundRect">
              <a:avLst/>
            </a:prstGeom>
            <a:blipFill>
              <a:blip r:embed="rId3"/>
              <a:stretch>
                <a:fillRect/>
              </a:stretch>
            </a:blipFill>
            <a:ln w="57150">
              <a:noFill/>
            </a:ln>
          </p:spPr>
          <p:style>
            <a:lnRef idx="0">
              <a:schemeClr val="accent2"/>
            </a:lnRef>
            <a:fillRef idx="3">
              <a:schemeClr val="accent2"/>
            </a:fillRef>
            <a:effectRef idx="3">
              <a:schemeClr val="accent2"/>
            </a:effectRef>
            <a:fontRef idx="minor">
              <a:schemeClr val="lt1"/>
            </a:fontRef>
          </p:style>
          <p:txBody>
            <a:bodyPr lIns="0" tIns="0" rIns="0" rtlCol="0" anchor="ctr"/>
            <a:lstStyle/>
            <a:p>
              <a:pPr algn="ctr">
                <a:lnSpc>
                  <a:spcPct val="150000"/>
                </a:lnSpc>
              </a:pPr>
              <a:endParaRPr lang="en-US" sz="2000" b="1">
                <a:solidFill>
                  <a:srgbClr val="C00000"/>
                </a:solidFill>
                <a:latin typeface="Arial" pitchFamily="34" charset="0"/>
                <a:cs typeface="Arial" pitchFamily="34" charset="0"/>
              </a:endParaRPr>
            </a:p>
          </p:txBody>
        </p:sp>
        <p:sp>
          <p:nvSpPr>
            <p:cNvPr id="14" name="TextBox 13"/>
            <p:cNvSpPr txBox="1"/>
            <p:nvPr/>
          </p:nvSpPr>
          <p:spPr>
            <a:xfrm>
              <a:off x="878112" y="2093688"/>
              <a:ext cx="2667000" cy="954107"/>
            </a:xfrm>
            <a:prstGeom prst="rect">
              <a:avLst/>
            </a:prstGeom>
            <a:noFill/>
          </p:spPr>
          <p:txBody>
            <a:bodyPr wrap="square" rtlCol="0">
              <a:spAutoFit/>
            </a:bodyPr>
            <a:lstStyle/>
            <a:p>
              <a:pPr algn="ctr"/>
              <a:r>
                <a:rPr lang="en-US" sz="2800" b="1">
                  <a:solidFill>
                    <a:srgbClr val="FFFF00"/>
                  </a:solidFill>
                  <a:latin typeface="Arial" pitchFamily="34" charset="0"/>
                  <a:cs typeface="Arial" pitchFamily="34" charset="0"/>
                </a:rPr>
                <a:t>ôm lấy mẹ</a:t>
              </a:r>
            </a:p>
            <a:p>
              <a:endParaRPr lang="en-US" sz="2800">
                <a:solidFill>
                  <a:srgbClr val="FFFF00"/>
                </a:solidFill>
              </a:endParaRPr>
            </a:p>
          </p:txBody>
        </p:sp>
      </p:grpSp>
      <p:sp>
        <p:nvSpPr>
          <p:cNvPr id="16" name="Curved Right Arrow 15"/>
          <p:cNvSpPr/>
          <p:nvPr/>
        </p:nvSpPr>
        <p:spPr>
          <a:xfrm>
            <a:off x="381000" y="4419600"/>
            <a:ext cx="609600" cy="1441379"/>
          </a:xfrm>
          <a:prstGeom prst="curvedRightArrow">
            <a:avLst/>
          </a:prstGeom>
          <a:solidFill>
            <a:srgbClr val="00FF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17" name="Curved Left Arrow 16"/>
          <p:cNvSpPr/>
          <p:nvPr/>
        </p:nvSpPr>
        <p:spPr>
          <a:xfrm>
            <a:off x="8229600" y="4419600"/>
            <a:ext cx="609600" cy="1414623"/>
          </a:xfrm>
          <a:prstGeom prst="curvedLeftArrow">
            <a:avLst/>
          </a:prstGeom>
          <a:solidFill>
            <a:srgbClr val="00FF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heckerboard(across)">
                                      <p:cBhvr>
                                        <p:cTn id="12" dur="500"/>
                                        <p:tgtEl>
                                          <p:spTgt spid="15"/>
                                        </p:tgtEl>
                                      </p:cBhvr>
                                    </p:animEffect>
                                  </p:childTnLst>
                                </p:cTn>
                              </p:par>
                            </p:childTnLst>
                          </p:cTn>
                        </p:par>
                        <p:par>
                          <p:cTn id="13" fill="hold">
                            <p:stCondLst>
                              <p:cond delay="500"/>
                            </p:stCondLst>
                            <p:childTnLst>
                              <p:par>
                                <p:cTn id="14" presetID="5"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heckerboard(across)">
                                      <p:cBhvr>
                                        <p:cTn id="16" dur="500"/>
                                        <p:tgtEl>
                                          <p:spTgt spid="4"/>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500"/>
                                        <p:tgtEl>
                                          <p:spTgt spid="16"/>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1500"/>
                            </p:stCondLst>
                            <p:childTnLst>
                              <p:par>
                                <p:cTn id="25" presetID="8"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amond(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9"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itle 1"/>
          <p:cNvSpPr>
            <a:spLocks noGrp="1"/>
          </p:cNvSpPr>
          <p:nvPr>
            <p:ph type="title"/>
          </p:nvPr>
        </p:nvSpPr>
        <p:spPr>
          <a:xfrm>
            <a:off x="3581400" y="0"/>
            <a:ext cx="4114800" cy="609600"/>
          </a:xfrm>
          <a:solidFill>
            <a:srgbClr val="FFFF99"/>
          </a:solidFill>
        </p:spPr>
        <p:txBody>
          <a:bodyPr>
            <a:normAutofit/>
          </a:bodyPr>
          <a:lstStyle/>
          <a:p>
            <a:r>
              <a:rPr lang="en-US" sz="2400" b="1" smtClean="0">
                <a:solidFill>
                  <a:srgbClr val="FF0000"/>
                </a:solidFill>
                <a:latin typeface="Palatino Linotype" pitchFamily="18" charset="0"/>
              </a:rPr>
              <a:t>II. TÌM HIỂU CHI TIẾT</a:t>
            </a:r>
            <a:endParaRPr lang="en-US" sz="2400"/>
          </a:p>
        </p:txBody>
      </p:sp>
      <p:sp>
        <p:nvSpPr>
          <p:cNvPr id="6" name="Rectangle 5"/>
          <p:cNvSpPr/>
          <p:nvPr/>
        </p:nvSpPr>
        <p:spPr>
          <a:xfrm>
            <a:off x="1295400" y="609600"/>
            <a:ext cx="7772400" cy="5970865"/>
          </a:xfrm>
          <a:prstGeom prst="rect">
            <a:avLst/>
          </a:prstGeom>
        </p:spPr>
        <p:txBody>
          <a:bodyPr wrap="square">
            <a:spAutoFit/>
          </a:bodyPr>
          <a:lstStyle/>
          <a:p>
            <a:pPr algn="just"/>
            <a:r>
              <a:rPr lang="en-US" sz="2400" b="1">
                <a:solidFill>
                  <a:srgbClr val="FF0066"/>
                </a:solidFill>
                <a:latin typeface="Times New Roman" pitchFamily="18" charset="0"/>
                <a:cs typeface="Times New Roman" pitchFamily="18" charset="0"/>
              </a:rPr>
              <a:t>3. Trò chơi em bé sáng </a:t>
            </a:r>
            <a:r>
              <a:rPr lang="en-US" sz="2400" b="1" smtClean="0">
                <a:solidFill>
                  <a:srgbClr val="FF0066"/>
                </a:solidFill>
                <a:latin typeface="Times New Roman" pitchFamily="18" charset="0"/>
                <a:cs typeface="Times New Roman" pitchFamily="18" charset="0"/>
              </a:rPr>
              <a:t>tạo</a:t>
            </a:r>
            <a:endParaRPr lang="en-US" sz="2400" smtClean="0">
              <a:solidFill>
                <a:srgbClr val="000000"/>
              </a:solidFill>
              <a:effectLst>
                <a:outerShdw blurRad="50800" dist="38100" algn="tr" rotWithShape="0">
                  <a:prstClr val="black">
                    <a:alpha val="40000"/>
                  </a:prstClr>
                </a:outerShdw>
              </a:effectLst>
              <a:latin typeface="Times New Roman" pitchFamily="18" charset="0"/>
              <a:ea typeface="Times New Roman"/>
              <a:cs typeface="Times New Roman" pitchFamily="18" charset="0"/>
            </a:endParaRPr>
          </a:p>
          <a:p>
            <a:pPr algn="just"/>
            <a:r>
              <a:rPr lang="en-US" sz="1100" smtClean="0">
                <a:solidFill>
                  <a:srgbClr val="000000"/>
                </a:solidFill>
                <a:effectLst>
                  <a:outerShdw blurRad="50800" dist="38100" algn="tr" rotWithShape="0">
                    <a:prstClr val="black">
                      <a:alpha val="40000"/>
                    </a:prstClr>
                  </a:outerShdw>
                </a:effectLst>
                <a:latin typeface="Times New Roman"/>
                <a:ea typeface="Times New Roman"/>
              </a:rPr>
              <a:t>-</a:t>
            </a:r>
            <a:r>
              <a:rPr lang="en-US" b="1" smtClean="0">
                <a:solidFill>
                  <a:srgbClr val="000000"/>
                </a:solidFill>
                <a:effectLst>
                  <a:outerShdw blurRad="50800" dist="38100" algn="tr" rotWithShape="0">
                    <a:prstClr val="black">
                      <a:alpha val="40000"/>
                    </a:prstClr>
                  </a:outerShdw>
                </a:effectLst>
                <a:latin typeface="Times New Roman"/>
                <a:ea typeface="Times New Roman"/>
              </a:rPr>
              <a:t> </a:t>
            </a:r>
            <a:r>
              <a:rPr lang="en-US" sz="2400" b="1">
                <a:solidFill>
                  <a:srgbClr val="000000"/>
                </a:solidFill>
                <a:latin typeface="Times New Roman"/>
                <a:ea typeface="Times New Roman"/>
              </a:rPr>
              <a:t>Trò chơi ("sắm vai"):</a:t>
            </a:r>
          </a:p>
          <a:p>
            <a:pPr algn="just"/>
            <a:r>
              <a:rPr lang="en-US" sz="2400" b="1">
                <a:solidFill>
                  <a:srgbClr val="000000"/>
                </a:solidFill>
                <a:latin typeface="Times New Roman"/>
                <a:ea typeface="Times New Roman"/>
              </a:rPr>
              <a:t>+ con - mây, mẹ - trăng; ôm lấy mẹ</a:t>
            </a:r>
          </a:p>
          <a:p>
            <a:pPr algn="just"/>
            <a:r>
              <a:rPr lang="en-US" sz="2400" b="1">
                <a:solidFill>
                  <a:srgbClr val="000000"/>
                </a:solidFill>
                <a:latin typeface="Times New Roman"/>
                <a:ea typeface="Times New Roman"/>
              </a:rPr>
              <a:t>+ con - sóng, mẹ - bến bờ kì lạ; lăn, lăn, lăn mãi, cười vang, vỡ tan vào lòng mẹ</a:t>
            </a:r>
          </a:p>
          <a:p>
            <a:pPr algn="just"/>
            <a:r>
              <a:rPr lang="en-US" sz="2400" b="1">
                <a:solidFill>
                  <a:srgbClr val="000000"/>
                </a:solidFill>
                <a:latin typeface="Times New Roman"/>
                <a:ea typeface="Times New Roman"/>
              </a:rPr>
              <a:t>- Thể hiện tình cảm của con dành cho mẹ.  Hình ảnh thiên nhiên  tượng trưng cho sự vĩ đại và bất diệt của tình mẫu tử.</a:t>
            </a:r>
          </a:p>
          <a:p>
            <a:pPr marL="342900" marR="0" indent="-342900" algn="just">
              <a:spcBef>
                <a:spcPts val="0"/>
              </a:spcBef>
              <a:spcAft>
                <a:spcPts val="0"/>
              </a:spcAft>
              <a:buFont typeface="Symbol" pitchFamily="18" charset="2"/>
              <a:buChar char="Þ"/>
            </a:pPr>
            <a:r>
              <a:rPr lang="en-US" sz="2400" b="1">
                <a:solidFill>
                  <a:srgbClr val="0000CC"/>
                </a:solidFill>
                <a:latin typeface="Times New Roman"/>
                <a:ea typeface="Times New Roman"/>
              </a:rPr>
              <a:t>Niềm hạnh phúc tuyệt vời trong thế giới của tình mẫu tử.</a:t>
            </a:r>
          </a:p>
          <a:p>
            <a:pPr algn="just"/>
            <a:r>
              <a:rPr lang="en-US" sz="2400" b="1">
                <a:solidFill>
                  <a:srgbClr val="0000CC"/>
                </a:solidFill>
                <a:latin typeface="Times New Roman"/>
                <a:ea typeface="Times New Roman"/>
              </a:rPr>
              <a:t>-</a:t>
            </a:r>
            <a:r>
              <a:rPr lang="vi-VN" sz="2400" b="1">
                <a:solidFill>
                  <a:srgbClr val="0000CC"/>
                </a:solidFill>
                <a:latin typeface="Times New Roman"/>
                <a:ea typeface="Times New Roman"/>
              </a:rPr>
              <a:t> Triết lí sâu xa:</a:t>
            </a:r>
          </a:p>
          <a:p>
            <a:pPr algn="just"/>
            <a:r>
              <a:rPr lang="en-US" sz="2400" b="1">
                <a:solidFill>
                  <a:srgbClr val="000000"/>
                </a:solidFill>
                <a:latin typeface="Times New Roman"/>
                <a:ea typeface="Times New Roman"/>
              </a:rPr>
              <a:t>+</a:t>
            </a:r>
            <a:r>
              <a:rPr lang="vi-VN" sz="2400" b="1">
                <a:solidFill>
                  <a:srgbClr val="000000"/>
                </a:solidFill>
                <a:latin typeface="Times New Roman"/>
                <a:ea typeface="Times New Roman"/>
              </a:rPr>
              <a:t> Tình mẫu tử là thiêng liêng, bền chặt.</a:t>
            </a:r>
          </a:p>
          <a:p>
            <a:pPr algn="just"/>
            <a:r>
              <a:rPr lang="en-US" sz="2400" b="1">
                <a:solidFill>
                  <a:srgbClr val="000000"/>
                </a:solidFill>
                <a:latin typeface="Times New Roman"/>
                <a:ea typeface="Times New Roman"/>
              </a:rPr>
              <a:t>+</a:t>
            </a:r>
            <a:r>
              <a:rPr lang="vi-VN" sz="2400" b="1">
                <a:solidFill>
                  <a:srgbClr val="000000"/>
                </a:solidFill>
                <a:latin typeface="Times New Roman"/>
                <a:ea typeface="Times New Roman"/>
              </a:rPr>
              <a:t> Hạnh phúc không phải điều xa xôi, bí ẩn, do ai ban phát mà ngay trên trần thế, do chính con người tạo dựng.</a:t>
            </a:r>
          </a:p>
          <a:p>
            <a:pPr algn="just"/>
            <a:r>
              <a:rPr lang="en-US" sz="2400" b="1">
                <a:solidFill>
                  <a:srgbClr val="000000"/>
                </a:solidFill>
                <a:latin typeface="Times New Roman"/>
                <a:ea typeface="Times New Roman"/>
              </a:rPr>
              <a:t>+</a:t>
            </a:r>
            <a:r>
              <a:rPr lang="vi-VN" sz="2400" b="1">
                <a:solidFill>
                  <a:srgbClr val="000000"/>
                </a:solidFill>
                <a:latin typeface="Times New Roman"/>
                <a:ea typeface="Times New Roman"/>
              </a:rPr>
              <a:t> Tình yêu là cội nguồn của sáng tạo.</a:t>
            </a:r>
          </a:p>
          <a:p>
            <a:pPr algn="just"/>
            <a:r>
              <a:rPr lang="en-US" sz="2400" b="1">
                <a:solidFill>
                  <a:srgbClr val="000000"/>
                </a:solidFill>
                <a:latin typeface="Times New Roman"/>
                <a:ea typeface="Times New Roman"/>
              </a:rPr>
              <a:t>+</a:t>
            </a:r>
            <a:r>
              <a:rPr lang="vi-VN" sz="2400" b="1">
                <a:solidFill>
                  <a:srgbClr val="000000"/>
                </a:solidFill>
                <a:latin typeface="Times New Roman"/>
                <a:ea typeface="Times New Roman"/>
              </a:rPr>
              <a:t> Con người phải biết sống hoà hợp với thiên nhiên.</a:t>
            </a:r>
          </a:p>
        </p:txBody>
      </p:sp>
    </p:spTree>
    <p:extLst>
      <p:ext uri="{BB962C8B-B14F-4D97-AF65-F5344CB8AC3E}">
        <p14:creationId xmlns:p14="http://schemas.microsoft.com/office/powerpoint/2010/main" val="11465166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209800" y="0"/>
            <a:ext cx="4953000" cy="715962"/>
          </a:xfrm>
          <a:solidFill>
            <a:srgbClr val="FFFF99"/>
          </a:solidFill>
        </p:spPr>
        <p:txBody>
          <a:bodyPr>
            <a:normAutofit/>
          </a:bodyPr>
          <a:lstStyle/>
          <a:p>
            <a:r>
              <a:rPr lang="en-US" sz="2800" b="1" smtClean="0">
                <a:solidFill>
                  <a:srgbClr val="FF0000"/>
                </a:solidFill>
                <a:latin typeface="Palatino Linotype" pitchFamily="18" charset="0"/>
              </a:rPr>
              <a:t>III. TỔNG KẾT</a:t>
            </a:r>
            <a:endParaRPr lang="en-US" sz="280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26457"/>
            <a:ext cx="9144000" cy="5631543"/>
          </a:xfrm>
        </p:spPr>
      </p:pic>
      <p:graphicFrame>
        <p:nvGraphicFramePr>
          <p:cNvPr id="10" name="Table 9"/>
          <p:cNvGraphicFramePr>
            <a:graphicFrameLocks noGrp="1"/>
          </p:cNvGraphicFramePr>
          <p:nvPr>
            <p:extLst>
              <p:ext uri="{D42A27DB-BD31-4B8C-83A1-F6EECF244321}">
                <p14:modId xmlns:p14="http://schemas.microsoft.com/office/powerpoint/2010/main" val="751724115"/>
              </p:ext>
            </p:extLst>
          </p:nvPr>
        </p:nvGraphicFramePr>
        <p:xfrm>
          <a:off x="228600" y="3124201"/>
          <a:ext cx="8686800" cy="3429000"/>
        </p:xfrm>
        <a:graphic>
          <a:graphicData uri="http://schemas.openxmlformats.org/drawingml/2006/table">
            <a:tbl>
              <a:tblPr/>
              <a:tblGrid>
                <a:gridCol w="8686800"/>
              </a:tblGrid>
              <a:tr h="3429000">
                <a:tc>
                  <a:txBody>
                    <a:bodyPr/>
                    <a:lstStyle/>
                    <a:p>
                      <a:pPr marL="0" marR="0" indent="0" algn="just">
                        <a:spcBef>
                          <a:spcPts val="600"/>
                        </a:spcBef>
                        <a:spcAft>
                          <a:spcPts val="0"/>
                        </a:spcAft>
                        <a:buNone/>
                      </a:pPr>
                      <a:r>
                        <a:rPr lang="vi-VN" sz="2800" b="1" kern="1200" dirty="0" smtClean="0">
                          <a:solidFill>
                            <a:schemeClr val="tx1"/>
                          </a:solidFill>
                          <a:effectLst/>
                          <a:latin typeface="Times New Roman" pitchFamily="18" charset="0"/>
                          <a:ea typeface="+mn-ea"/>
                          <a:cs typeface="Times New Roman" pitchFamily="18" charset="0"/>
                        </a:rPr>
                        <a:t>1. Những điều gì đã làm nên giá trị và sức sống của tác phẩm?</a:t>
                      </a:r>
                    </a:p>
                    <a:p>
                      <a:pPr marL="0" marR="0" indent="0" algn="just">
                        <a:spcBef>
                          <a:spcPts val="600"/>
                        </a:spcBef>
                        <a:spcAft>
                          <a:spcPts val="0"/>
                        </a:spcAft>
                        <a:buNone/>
                      </a:pPr>
                      <a:r>
                        <a:rPr lang="vi-VN" sz="2800" b="1" kern="1200" dirty="0" smtClean="0">
                          <a:solidFill>
                            <a:schemeClr val="tx1"/>
                          </a:solidFill>
                          <a:effectLst/>
                          <a:latin typeface="Times New Roman" pitchFamily="18" charset="0"/>
                          <a:ea typeface="+mn-ea"/>
                          <a:cs typeface="Times New Roman" pitchFamily="18" charset="0"/>
                        </a:rPr>
                        <a:t>2. Hãy nhận xét về cách tác giả sử dụng các yếu tố tự sự và miêu tả trong bài thơ.</a:t>
                      </a:r>
                    </a:p>
                    <a:p>
                      <a:pPr marL="0" marR="0" indent="0" algn="just">
                        <a:spcBef>
                          <a:spcPts val="600"/>
                        </a:spcBef>
                        <a:spcAft>
                          <a:spcPts val="0"/>
                        </a:spcAft>
                        <a:buNone/>
                      </a:pPr>
                      <a:r>
                        <a:rPr lang="vi-VN" sz="2800" b="1" kern="1200" dirty="0" smtClean="0">
                          <a:solidFill>
                            <a:schemeClr val="tx1"/>
                          </a:solidFill>
                          <a:effectLst/>
                          <a:latin typeface="Times New Roman" pitchFamily="18" charset="0"/>
                          <a:ea typeface="+mn-ea"/>
                          <a:cs typeface="Times New Roman" pitchFamily="18" charset="0"/>
                        </a:rPr>
                        <a:t>3. Em có cảm nhận gì về tình cảm của tác giả? Những chi tiết nào trong bài thơ khiến em có cảm nhận đó?</a:t>
                      </a:r>
                    </a:p>
                  </a:txBody>
                  <a:tcPr marL="114300" marR="114300" marT="0" marB="0">
                    <a:lnL>
                      <a:noFill/>
                    </a:lnL>
                    <a:lnR>
                      <a:noFill/>
                    </a:lnR>
                    <a:lnT>
                      <a:noFill/>
                    </a:lnT>
                    <a:lnB>
                      <a:noFill/>
                    </a:lnB>
                  </a:tcPr>
                </a:tc>
              </a:tr>
            </a:tbl>
          </a:graphicData>
        </a:graphic>
      </p:graphicFrame>
      <p:sp>
        <p:nvSpPr>
          <p:cNvPr id="13" name="TextBox 12"/>
          <p:cNvSpPr txBox="1"/>
          <p:nvPr/>
        </p:nvSpPr>
        <p:spPr>
          <a:xfrm>
            <a:off x="3124200" y="1672173"/>
            <a:ext cx="4398961" cy="1138773"/>
          </a:xfrm>
          <a:prstGeom prst="rect">
            <a:avLst/>
          </a:prstGeom>
          <a:noFill/>
        </p:spPr>
        <p:txBody>
          <a:bodyPr wrap="none" rtlCol="0">
            <a:spAutoFit/>
          </a:bodyPr>
          <a:lstStyle/>
          <a:p>
            <a:pPr algn="ctr"/>
            <a:r>
              <a:rPr lang="en-US" sz="4000" b="1" smtClean="0">
                <a:solidFill>
                  <a:srgbClr val="0000CC"/>
                </a:solidFill>
                <a:latin typeface="Palatino Linotype" pitchFamily="18" charset="0"/>
              </a:rPr>
              <a:t>Phiếu học tập số 5</a:t>
            </a:r>
          </a:p>
          <a:p>
            <a:pPr algn="ctr"/>
            <a:r>
              <a:rPr lang="en-US" sz="2800" b="1" i="1" smtClean="0">
                <a:solidFill>
                  <a:srgbClr val="0000CC"/>
                </a:solidFill>
                <a:latin typeface="Palatino Linotype" pitchFamily="18" charset="0"/>
              </a:rPr>
              <a:t>Thời gian: </a:t>
            </a:r>
            <a:r>
              <a:rPr lang="en-US" sz="2800" b="1" i="1">
                <a:solidFill>
                  <a:srgbClr val="0000CC"/>
                </a:solidFill>
                <a:latin typeface="Palatino Linotype" pitchFamily="18" charset="0"/>
              </a:rPr>
              <a:t>5</a:t>
            </a:r>
            <a:r>
              <a:rPr lang="en-US" sz="2800" b="1" i="1" smtClean="0">
                <a:solidFill>
                  <a:srgbClr val="0000CC"/>
                </a:solidFill>
                <a:latin typeface="Palatino Linotype" pitchFamily="18" charset="0"/>
              </a:rPr>
              <a:t> phút</a:t>
            </a:r>
            <a:endParaRPr lang="en-US" sz="2800" b="1" i="1">
              <a:solidFill>
                <a:srgbClr val="0000CC"/>
              </a:solidFill>
              <a:latin typeface="Palatino Linotype" pitchFamily="18"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57" y="1371601"/>
            <a:ext cx="2819400" cy="1545526"/>
          </a:xfrm>
          <a:prstGeom prst="rect">
            <a:avLst/>
          </a:prstGeom>
        </p:spPr>
      </p:pic>
    </p:spTree>
    <p:extLst>
      <p:ext uri="{BB962C8B-B14F-4D97-AF65-F5344CB8AC3E}">
        <p14:creationId xmlns:p14="http://schemas.microsoft.com/office/powerpoint/2010/main" val="10049620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
        <p:nvSpPr>
          <p:cNvPr id="5" name="Title 1"/>
          <p:cNvSpPr>
            <a:spLocks noGrp="1"/>
          </p:cNvSpPr>
          <p:nvPr>
            <p:ph type="title"/>
          </p:nvPr>
        </p:nvSpPr>
        <p:spPr>
          <a:xfrm>
            <a:off x="3200400" y="0"/>
            <a:ext cx="4953000" cy="715962"/>
          </a:xfrm>
          <a:solidFill>
            <a:srgbClr val="FFFF99"/>
          </a:solidFill>
        </p:spPr>
        <p:txBody>
          <a:bodyPr>
            <a:normAutofit/>
          </a:bodyPr>
          <a:lstStyle/>
          <a:p>
            <a:r>
              <a:rPr lang="en-US" sz="2800" b="1" smtClean="0">
                <a:solidFill>
                  <a:srgbClr val="FF0000"/>
                </a:solidFill>
                <a:latin typeface="Palatino Linotype" pitchFamily="18" charset="0"/>
              </a:rPr>
              <a:t>III. TỔNG KẾT</a:t>
            </a:r>
            <a:endParaRPr lang="en-US" sz="2800"/>
          </a:p>
        </p:txBody>
      </p:sp>
      <p:sp>
        <p:nvSpPr>
          <p:cNvPr id="8" name="Rectangle 7"/>
          <p:cNvSpPr/>
          <p:nvPr/>
        </p:nvSpPr>
        <p:spPr>
          <a:xfrm>
            <a:off x="3048000" y="914400"/>
            <a:ext cx="5867400" cy="5016758"/>
          </a:xfrm>
          <a:prstGeom prst="rect">
            <a:avLst/>
          </a:prstGeom>
        </p:spPr>
        <p:txBody>
          <a:bodyPr wrap="square">
            <a:spAutoFit/>
          </a:bodyPr>
          <a:lstStyle/>
          <a:p>
            <a:pPr marL="457200" indent="-457200" algn="just">
              <a:spcBef>
                <a:spcPts val="600"/>
              </a:spcBef>
              <a:spcAft>
                <a:spcPts val="600"/>
              </a:spcAft>
              <a:buAutoNum type="arabicPeriod"/>
            </a:pPr>
            <a:r>
              <a:rPr lang="en-US" sz="2400" b="1" u="sng" dirty="0" err="1" smtClean="0">
                <a:latin typeface="Times New Roman" pitchFamily="18" charset="0"/>
                <a:cs typeface="Times New Roman" pitchFamily="18" charset="0"/>
              </a:rPr>
              <a:t>Nghệ</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thuật</a:t>
            </a:r>
            <a:endParaRPr lang="en-US" sz="2400" b="1" u="sng" dirty="0" smtClean="0">
              <a:latin typeface="Times New Roman" pitchFamily="18" charset="0"/>
              <a:cs typeface="Times New Roman" pitchFamily="18" charset="0"/>
            </a:endParaRPr>
          </a:p>
          <a:p>
            <a:pPr algn="just">
              <a:spcBef>
                <a:spcPts val="600"/>
              </a:spcBef>
              <a:spcAft>
                <a:spcPts val="600"/>
              </a:spcAft>
            </a:pP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Giọng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điệu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thơ</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trong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trẻo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hồn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nhiên</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a:p>
            <a:pPr algn="just">
              <a:spcBef>
                <a:spcPts val="600"/>
              </a:spcBef>
              <a:spcAft>
                <a:spcPts val="600"/>
              </a:spcAft>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văn</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xuôi</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a:p>
            <a:pPr algn="just">
              <a:spcBef>
                <a:spcPts val="600"/>
              </a:spcBef>
              <a:spcAft>
                <a:spcPts val="600"/>
              </a:spcAft>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thoại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lồng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đối</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thoại</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a:p>
            <a:pPr algn="just">
              <a:spcBef>
                <a:spcPts val="600"/>
              </a:spcBef>
              <a:spcAft>
                <a:spcPts val="600"/>
              </a:spcAft>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Cấu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trúc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độc</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đáo</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a:p>
            <a:pPr algn="just">
              <a:spcBef>
                <a:spcPts val="600"/>
              </a:spcBef>
              <a:spcAft>
                <a:spcPts val="600"/>
              </a:spcAft>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ảnh</a:t>
            </a:r>
            <a:r>
              <a:rPr lang="en-US" sz="2400" b="1" dirty="0">
                <a:latin typeface="Times New Roman" pitchFamily="18" charset="0"/>
                <a:cs typeface="Times New Roman" pitchFamily="18" charset="0"/>
              </a:rPr>
              <a:t> so </a:t>
            </a:r>
            <a:r>
              <a:rPr lang="en-US" sz="2400" b="1" dirty="0" err="1">
                <a:latin typeface="Times New Roman" pitchFamily="18" charset="0"/>
                <a:cs typeface="Times New Roman" pitchFamily="18" charset="0"/>
              </a:rPr>
              <a:t>sánh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mang</a:t>
            </a:r>
            <a:r>
              <a:rPr lang="en-US" sz="2400" b="1" dirty="0">
                <a:latin typeface="Times New Roman" pitchFamily="18" charset="0"/>
                <a:cs typeface="Times New Roman" pitchFamily="18" charset="0"/>
              </a:rPr>
              <a:t> ý </a:t>
            </a:r>
            <a:r>
              <a:rPr lang="en-US" sz="2400" b="1" dirty="0" err="1">
                <a:latin typeface="Times New Roman" pitchFamily="18" charset="0"/>
                <a:cs typeface="Times New Roman" pitchFamily="18" charset="0"/>
              </a:rPr>
              <a:t>nghĩa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tượng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trưng</a:t>
            </a:r>
            <a:r>
              <a:rPr lang="en-US" sz="2400" b="1" dirty="0" smtClean="0">
                <a:latin typeface="Times New Roman" pitchFamily="18" charset="0"/>
                <a:cs typeface="Times New Roman" pitchFamily="18" charset="0"/>
              </a:rPr>
              <a:t>.</a:t>
            </a:r>
            <a:endParaRPr lang="en-US" sz="2400" b="1" u="sng" dirty="0" smtClean="0">
              <a:latin typeface="Times New Roman" pitchFamily="18" charset="0"/>
              <a:cs typeface="Times New Roman" pitchFamily="18" charset="0"/>
            </a:endParaRPr>
          </a:p>
          <a:p>
            <a:pPr algn="just">
              <a:spcBef>
                <a:spcPts val="600"/>
              </a:spcBef>
              <a:spcAft>
                <a:spcPts val="600"/>
              </a:spcAft>
            </a:pPr>
            <a:r>
              <a:rPr lang="en-US" sz="2400" b="1" dirty="0">
                <a:latin typeface="Times New Roman" pitchFamily="18" charset="0"/>
                <a:cs typeface="Times New Roman" pitchFamily="18" charset="0"/>
              </a:rPr>
              <a:t>2</a:t>
            </a:r>
            <a:r>
              <a:rPr lang="en-US" sz="2400" b="1" dirty="0" smtClean="0">
                <a:latin typeface="Times New Roman" pitchFamily="18" charset="0"/>
                <a:cs typeface="Times New Roman" pitchFamily="18" charset="0"/>
              </a:rPr>
              <a:t>. </a:t>
            </a:r>
            <a:r>
              <a:rPr lang="en-US" sz="2400" b="1" u="sng" dirty="0" err="1">
                <a:latin typeface="Times New Roman" pitchFamily="18" charset="0"/>
                <a:cs typeface="Times New Roman" pitchFamily="18" charset="0"/>
              </a:rPr>
              <a:t>Nội</a:t>
            </a:r>
            <a:r>
              <a:rPr lang="en-US" sz="2400" b="1" u="sng" dirty="0">
                <a:latin typeface="Times New Roman" pitchFamily="18" charset="0"/>
                <a:cs typeface="Times New Roman" pitchFamily="18" charset="0"/>
              </a:rPr>
              <a:t> dung</a:t>
            </a:r>
            <a:endParaRPr lang="en-US" sz="2400" b="1" dirty="0">
              <a:latin typeface="Times New Roman" pitchFamily="18" charset="0"/>
              <a:cs typeface="Times New Roman" pitchFamily="18" charset="0"/>
            </a:endParaRPr>
          </a:p>
          <a:p>
            <a:pPr algn="just">
              <a:spcBef>
                <a:spcPts val="600"/>
              </a:spcBef>
              <a:spcAft>
                <a:spcPts val="600"/>
              </a:spcAft>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Ngợi</a:t>
            </a:r>
            <a:r>
              <a:rPr lang="en-US" sz="2400" b="1" dirty="0">
                <a:latin typeface="Times New Roman" pitchFamily="18" charset="0"/>
                <a:cs typeface="Times New Roman" pitchFamily="18" charset="0"/>
              </a:rPr>
              <a:t> ca </a:t>
            </a:r>
            <a:r>
              <a:rPr lang="en-US" sz="2400" b="1" dirty="0" err="1">
                <a:latin typeface="Times New Roman" pitchFamily="18" charset="0"/>
                <a:cs typeface="Times New Roman" pitchFamily="18" charset="0"/>
              </a:rPr>
              <a:t>tình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mẫu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thiêng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liêng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diệt</a:t>
            </a:r>
            <a:r>
              <a:rPr lang="en-US" sz="2400" b="1" dirty="0">
                <a:latin typeface="Times New Roman" pitchFamily="18" charset="0"/>
                <a:cs typeface="Times New Roman" pitchFamily="18" charset="0"/>
              </a:rPr>
              <a:t>.</a:t>
            </a:r>
          </a:p>
          <a:p>
            <a:pPr algn="just">
              <a:spcBef>
                <a:spcPts val="600"/>
              </a:spcBef>
              <a:spcAft>
                <a:spcPts val="600"/>
              </a:spcAft>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Triết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sâu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xa</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3894107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7" name="TextBox 6"/>
          <p:cNvSpPr txBox="1"/>
          <p:nvPr/>
        </p:nvSpPr>
        <p:spPr>
          <a:xfrm>
            <a:off x="1828800" y="0"/>
            <a:ext cx="6248400" cy="461665"/>
          </a:xfrm>
          <a:prstGeom prst="rect">
            <a:avLst/>
          </a:prstGeom>
          <a:solidFill>
            <a:schemeClr val="bg1"/>
          </a:solidFill>
        </p:spPr>
        <p:txBody>
          <a:bodyPr wrap="square" rtlCol="0">
            <a:spAutoFit/>
          </a:bodyPr>
          <a:lstStyle/>
          <a:p>
            <a:pPr algn="ctr"/>
            <a:r>
              <a:rPr lang="en-US" sz="2400" b="1" smtClean="0">
                <a:solidFill>
                  <a:srgbClr val="FF0000"/>
                </a:solidFill>
                <a:latin typeface="Castellar" pitchFamily="18" charset="0"/>
              </a:rPr>
              <a:t>MÂY VÀ SÓNG</a:t>
            </a:r>
            <a:endParaRPr lang="en-US" sz="2400" b="1">
              <a:solidFill>
                <a:srgbClr val="FF0000"/>
              </a:solidFill>
              <a:latin typeface="Castellar" pitchFamily="18" charset="0"/>
            </a:endParaRPr>
          </a:p>
        </p:txBody>
      </p:sp>
    </p:spTree>
    <p:extLst>
      <p:ext uri="{BB962C8B-B14F-4D97-AF65-F5344CB8AC3E}">
        <p14:creationId xmlns:p14="http://schemas.microsoft.com/office/powerpoint/2010/main" val="40752851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209800" y="0"/>
            <a:ext cx="4953000" cy="715962"/>
          </a:xfrm>
          <a:solidFill>
            <a:srgbClr val="FFFF99"/>
          </a:solidFill>
        </p:spPr>
        <p:txBody>
          <a:bodyPr>
            <a:normAutofit/>
          </a:bodyPr>
          <a:lstStyle/>
          <a:p>
            <a:r>
              <a:rPr lang="en-US" sz="2800" b="1" smtClean="0">
                <a:solidFill>
                  <a:srgbClr val="FF0000"/>
                </a:solidFill>
                <a:latin typeface="Palatino Linotype" pitchFamily="18" charset="0"/>
              </a:rPr>
              <a:t>LUYỆN TẬP</a:t>
            </a:r>
            <a:endParaRPr lang="en-US" sz="280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85801"/>
            <a:ext cx="9144000" cy="6172200"/>
          </a:xfrm>
        </p:spPr>
      </p:pic>
      <p:graphicFrame>
        <p:nvGraphicFramePr>
          <p:cNvPr id="10" name="Table 9"/>
          <p:cNvGraphicFramePr>
            <a:graphicFrameLocks noGrp="1"/>
          </p:cNvGraphicFramePr>
          <p:nvPr>
            <p:extLst>
              <p:ext uri="{D42A27DB-BD31-4B8C-83A1-F6EECF244321}">
                <p14:modId xmlns:p14="http://schemas.microsoft.com/office/powerpoint/2010/main" val="3209301106"/>
              </p:ext>
            </p:extLst>
          </p:nvPr>
        </p:nvGraphicFramePr>
        <p:xfrm>
          <a:off x="228600" y="2743200"/>
          <a:ext cx="8686800" cy="4191000"/>
        </p:xfrm>
        <a:graphic>
          <a:graphicData uri="http://schemas.openxmlformats.org/drawingml/2006/table">
            <a:tbl>
              <a:tblPr/>
              <a:tblGrid>
                <a:gridCol w="8686800"/>
              </a:tblGrid>
              <a:tr h="3810001">
                <a:tc>
                  <a:txBody>
                    <a:bodyPr/>
                    <a:lstStyle/>
                    <a:p>
                      <a:pPr marL="457200" marR="0" indent="-457200" algn="just" defTabSz="914400" rtl="0" eaLnBrk="1" fontAlgn="auto" latinLnBrk="0" hangingPunct="1">
                        <a:lnSpc>
                          <a:spcPct val="100000"/>
                        </a:lnSpc>
                        <a:spcBef>
                          <a:spcPts val="600"/>
                        </a:spcBef>
                        <a:spcAft>
                          <a:spcPts val="0"/>
                        </a:spcAft>
                        <a:buClrTx/>
                        <a:buSzTx/>
                        <a:buFontTx/>
                        <a:buAutoNum type="arabicPeriod"/>
                        <a:tabLst/>
                        <a:defRPr/>
                      </a:pPr>
                      <a:r>
                        <a:rPr lang="en-US" sz="2400" b="1" kern="1200" smtClean="0">
                          <a:solidFill>
                            <a:schemeClr val="tx1"/>
                          </a:solidFill>
                          <a:effectLst/>
                          <a:latin typeface="+mn-lt"/>
                          <a:ea typeface="+mn-ea"/>
                          <a:cs typeface="+mn-cs"/>
                        </a:rPr>
                        <a:t>Điền các thông tin phù hợp vào bảng sau và trao đổi cùng bạn bè.</a:t>
                      </a:r>
                    </a:p>
                    <a:p>
                      <a:pPr marL="457200" marR="0" indent="-457200" algn="just" defTabSz="914400" rtl="0" eaLnBrk="1" fontAlgn="auto" latinLnBrk="0" hangingPunct="1">
                        <a:lnSpc>
                          <a:spcPct val="100000"/>
                        </a:lnSpc>
                        <a:spcBef>
                          <a:spcPts val="600"/>
                        </a:spcBef>
                        <a:spcAft>
                          <a:spcPts val="0"/>
                        </a:spcAft>
                        <a:buClrTx/>
                        <a:buSzTx/>
                        <a:buFontTx/>
                        <a:buAutoNum type="arabicPeriod"/>
                        <a:tabLst/>
                        <a:defRPr/>
                      </a:pPr>
                      <a:endParaRPr lang="en-US" sz="2400" b="1" kern="1200" smtClean="0">
                        <a:solidFill>
                          <a:schemeClr val="tx1"/>
                        </a:solidFill>
                        <a:effectLst/>
                        <a:latin typeface="+mn-lt"/>
                        <a:ea typeface="+mn-ea"/>
                        <a:cs typeface="+mn-cs"/>
                      </a:endParaRPr>
                    </a:p>
                    <a:p>
                      <a:pPr marL="457200" marR="0" indent="-457200" algn="just" defTabSz="914400" rtl="0" eaLnBrk="1" fontAlgn="auto" latinLnBrk="0" hangingPunct="1">
                        <a:lnSpc>
                          <a:spcPct val="100000"/>
                        </a:lnSpc>
                        <a:spcBef>
                          <a:spcPts val="600"/>
                        </a:spcBef>
                        <a:spcAft>
                          <a:spcPts val="0"/>
                        </a:spcAft>
                        <a:buClrTx/>
                        <a:buSzTx/>
                        <a:buFontTx/>
                        <a:buAutoNum type="arabicPeriod"/>
                        <a:tabLst/>
                        <a:defRPr/>
                      </a:pPr>
                      <a:endParaRPr lang="en-US" sz="2400" b="1" kern="1200" smtClean="0">
                        <a:solidFill>
                          <a:schemeClr val="tx1"/>
                        </a:solidFill>
                        <a:effectLst/>
                        <a:latin typeface="+mn-lt"/>
                        <a:ea typeface="+mn-ea"/>
                        <a:cs typeface="+mn-cs"/>
                      </a:endParaRPr>
                    </a:p>
                    <a:p>
                      <a:pPr marL="457200" marR="0" indent="-457200" algn="just" defTabSz="914400" rtl="0" eaLnBrk="1" fontAlgn="auto" latinLnBrk="0" hangingPunct="1">
                        <a:lnSpc>
                          <a:spcPct val="100000"/>
                        </a:lnSpc>
                        <a:spcBef>
                          <a:spcPts val="600"/>
                        </a:spcBef>
                        <a:spcAft>
                          <a:spcPts val="0"/>
                        </a:spcAft>
                        <a:buClrTx/>
                        <a:buSzTx/>
                        <a:buFontTx/>
                        <a:buAutoNum type="arabicPeriod"/>
                        <a:tabLst/>
                        <a:defRPr/>
                      </a:pPr>
                      <a:endParaRPr lang="en-US" sz="2400" b="1" kern="1200" smtClean="0">
                        <a:solidFill>
                          <a:schemeClr val="tx1"/>
                        </a:solidFill>
                        <a:effectLst/>
                        <a:latin typeface="+mn-lt"/>
                        <a:ea typeface="+mn-ea"/>
                        <a:cs typeface="+mn-cs"/>
                      </a:endParaRPr>
                    </a:p>
                    <a:p>
                      <a:pPr marL="457200" marR="0" indent="-457200" algn="just" defTabSz="914400" rtl="0" eaLnBrk="1" fontAlgn="auto" latinLnBrk="0" hangingPunct="1">
                        <a:lnSpc>
                          <a:spcPct val="100000"/>
                        </a:lnSpc>
                        <a:spcBef>
                          <a:spcPts val="600"/>
                        </a:spcBef>
                        <a:spcAft>
                          <a:spcPts val="0"/>
                        </a:spcAft>
                        <a:buClrTx/>
                        <a:buSzTx/>
                        <a:buFontTx/>
                        <a:buAutoNum type="arabicPeriod"/>
                        <a:tabLst/>
                        <a:defRPr/>
                      </a:pPr>
                      <a:endParaRPr lang="en-US" sz="2400" b="1" kern="1200" smtClean="0">
                        <a:solidFill>
                          <a:schemeClr val="tx1"/>
                        </a:solidFill>
                        <a:effectLst/>
                        <a:latin typeface="+mn-lt"/>
                        <a:ea typeface="+mn-ea"/>
                        <a:cs typeface="+mn-cs"/>
                      </a:endParaRPr>
                    </a:p>
                    <a:p>
                      <a:pPr marL="457200" marR="0" indent="-457200" algn="just" defTabSz="914400" rtl="0" eaLnBrk="1" fontAlgn="auto" latinLnBrk="0" hangingPunct="1">
                        <a:lnSpc>
                          <a:spcPct val="100000"/>
                        </a:lnSpc>
                        <a:spcBef>
                          <a:spcPts val="600"/>
                        </a:spcBef>
                        <a:spcAft>
                          <a:spcPts val="0"/>
                        </a:spcAft>
                        <a:buClrTx/>
                        <a:buSzTx/>
                        <a:buFontTx/>
                        <a:buAutoNum type="arabicPeriod"/>
                        <a:tabLst/>
                        <a:defRPr/>
                      </a:pPr>
                      <a:endParaRPr lang="en-US" sz="2400" b="1" kern="1200" smtClean="0">
                        <a:solidFill>
                          <a:schemeClr val="tx1"/>
                        </a:solidFill>
                        <a:effectLst/>
                        <a:latin typeface="+mn-lt"/>
                        <a:ea typeface="+mn-ea"/>
                        <a:cs typeface="+mn-cs"/>
                      </a:endParaRPr>
                    </a:p>
                    <a:p>
                      <a:pPr marL="457200" marR="0" indent="-457200" algn="just" defTabSz="914400" rtl="0" eaLnBrk="1" fontAlgn="auto" latinLnBrk="0" hangingPunct="1">
                        <a:lnSpc>
                          <a:spcPct val="100000"/>
                        </a:lnSpc>
                        <a:spcBef>
                          <a:spcPts val="600"/>
                        </a:spcBef>
                        <a:spcAft>
                          <a:spcPts val="0"/>
                        </a:spcAft>
                        <a:buClrTx/>
                        <a:buSzTx/>
                        <a:buFontTx/>
                        <a:buAutoNum type="arabicPeriod"/>
                        <a:tabLst/>
                        <a:defRPr/>
                      </a:pPr>
                      <a:r>
                        <a:rPr lang="en-US" sz="2400" b="1" kern="1200" smtClean="0">
                          <a:solidFill>
                            <a:schemeClr val="tx1"/>
                          </a:solidFill>
                          <a:effectLst/>
                          <a:latin typeface="+mn-lt"/>
                          <a:ea typeface="+mn-ea"/>
                          <a:cs typeface="+mn-cs"/>
                        </a:rPr>
                        <a:t>Hãy phác họa (bằng lời hoặc bằng tranh) những hình dung của em khi đọc bài thơ và chia sẽ với các bạn.</a:t>
                      </a:r>
                    </a:p>
                    <a:p>
                      <a:pPr marL="457200" marR="0" indent="-457200" algn="just" defTabSz="914400" rtl="0" eaLnBrk="1" fontAlgn="auto" latinLnBrk="0" hangingPunct="1">
                        <a:lnSpc>
                          <a:spcPct val="100000"/>
                        </a:lnSpc>
                        <a:spcBef>
                          <a:spcPts val="600"/>
                        </a:spcBef>
                        <a:spcAft>
                          <a:spcPts val="0"/>
                        </a:spcAft>
                        <a:buClrTx/>
                        <a:buSzTx/>
                        <a:buFontTx/>
                        <a:buAutoNum type="arabicPeriod"/>
                        <a:tabLst/>
                        <a:defRPr/>
                      </a:pPr>
                      <a:endParaRPr lang="en-US" sz="2400" b="1" kern="1200" smtClean="0">
                        <a:solidFill>
                          <a:schemeClr val="tx1"/>
                        </a:solidFill>
                        <a:effectLst/>
                        <a:latin typeface="+mn-lt"/>
                        <a:ea typeface="+mn-ea"/>
                        <a:cs typeface="+mn-cs"/>
                      </a:endParaRPr>
                    </a:p>
                  </a:txBody>
                  <a:tcPr marL="114300" marR="114300" marT="0" marB="0">
                    <a:lnL>
                      <a:noFill/>
                    </a:lnL>
                    <a:lnR>
                      <a:noFill/>
                    </a:lnR>
                    <a:lnT>
                      <a:noFill/>
                    </a:lnT>
                    <a:lnB>
                      <a:noFill/>
                    </a:lnB>
                  </a:tcPr>
                </a:tc>
              </a:tr>
            </a:tbl>
          </a:graphicData>
        </a:graphic>
      </p:graphicFrame>
      <p:sp>
        <p:nvSpPr>
          <p:cNvPr id="13" name="TextBox 12"/>
          <p:cNvSpPr txBox="1"/>
          <p:nvPr/>
        </p:nvSpPr>
        <p:spPr>
          <a:xfrm>
            <a:off x="3429000" y="1102786"/>
            <a:ext cx="4398961" cy="1138773"/>
          </a:xfrm>
          <a:prstGeom prst="rect">
            <a:avLst/>
          </a:prstGeom>
          <a:noFill/>
        </p:spPr>
        <p:txBody>
          <a:bodyPr wrap="none" rtlCol="0">
            <a:spAutoFit/>
          </a:bodyPr>
          <a:lstStyle/>
          <a:p>
            <a:pPr algn="ctr"/>
            <a:r>
              <a:rPr lang="en-US" sz="4000" b="1" smtClean="0">
                <a:solidFill>
                  <a:srgbClr val="0000CC"/>
                </a:solidFill>
                <a:latin typeface="Palatino Linotype" pitchFamily="18" charset="0"/>
              </a:rPr>
              <a:t>Phiếu học tập số 5</a:t>
            </a:r>
          </a:p>
          <a:p>
            <a:pPr algn="ctr"/>
            <a:r>
              <a:rPr lang="en-US" sz="2800" b="1" i="1" smtClean="0">
                <a:solidFill>
                  <a:srgbClr val="0000CC"/>
                </a:solidFill>
                <a:latin typeface="Palatino Linotype" pitchFamily="18" charset="0"/>
              </a:rPr>
              <a:t>Thời gian: </a:t>
            </a:r>
            <a:r>
              <a:rPr lang="en-US" sz="2800" b="1" i="1">
                <a:solidFill>
                  <a:srgbClr val="0000CC"/>
                </a:solidFill>
                <a:latin typeface="Palatino Linotype" pitchFamily="18" charset="0"/>
              </a:rPr>
              <a:t>5</a:t>
            </a:r>
            <a:r>
              <a:rPr lang="en-US" sz="2800" b="1" i="1" smtClean="0">
                <a:solidFill>
                  <a:srgbClr val="0000CC"/>
                </a:solidFill>
                <a:latin typeface="Palatino Linotype" pitchFamily="18" charset="0"/>
              </a:rPr>
              <a:t> phút</a:t>
            </a:r>
            <a:endParaRPr lang="en-US" sz="2800" b="1" i="1">
              <a:solidFill>
                <a:srgbClr val="0000CC"/>
              </a:solidFill>
              <a:latin typeface="Palatino Linotype" pitchFamily="18"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57" y="1139072"/>
            <a:ext cx="2819400" cy="1451728"/>
          </a:xfrm>
          <a:prstGeom prst="rect">
            <a:avLst/>
          </a:prstGeom>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57" y="3429000"/>
            <a:ext cx="8933543"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4150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kedMẹ Yêu Ơi - Gia Khiêm [ Lyrics Video ]_Trim.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14514"/>
            <a:ext cx="9144000" cy="6858000"/>
          </a:xfrm>
          <a:prstGeom prst="rect">
            <a:avLst/>
          </a:prstGeom>
        </p:spPr>
      </p:pic>
      <p:sp>
        <p:nvSpPr>
          <p:cNvPr id="6" name="TextBox 5"/>
          <p:cNvSpPr txBox="1"/>
          <p:nvPr/>
        </p:nvSpPr>
        <p:spPr>
          <a:xfrm>
            <a:off x="3581400" y="6096000"/>
            <a:ext cx="5595257" cy="523220"/>
          </a:xfrm>
          <a:prstGeom prst="rect">
            <a:avLst/>
          </a:prstGeom>
          <a:solidFill>
            <a:schemeClr val="bg1">
              <a:lumMod val="85000"/>
            </a:schemeClr>
          </a:solidFill>
        </p:spPr>
        <p:txBody>
          <a:bodyPr wrap="square" rtlCol="0">
            <a:spAutoFit/>
          </a:bodyPr>
          <a:lstStyle/>
          <a:p>
            <a:pPr algn="ctr"/>
            <a:r>
              <a:rPr lang="en-US" sz="2800" b="1" smtClean="0">
                <a:solidFill>
                  <a:srgbClr val="002060"/>
                </a:solidFill>
                <a:latin typeface=".VnTime" pitchFamily="34" charset="0"/>
              </a:rPr>
              <a:t>GV: PHẠM THỊ NGỌC ĐIỆP</a:t>
            </a:r>
            <a:endParaRPr lang="en-US" sz="2800" b="1">
              <a:solidFill>
                <a:srgbClr val="002060"/>
              </a:solidFill>
              <a:latin typeface=".VnTime" pitchFamily="34" charset="0"/>
            </a:endParaRPr>
          </a:p>
        </p:txBody>
      </p:sp>
    </p:spTree>
  </p:cSld>
  <p:clrMapOvr>
    <a:masterClrMapping/>
  </p:clrMapOvr>
  <p:transition advTm="1039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184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209800" y="0"/>
            <a:ext cx="4953000" cy="715962"/>
          </a:xfrm>
          <a:solidFill>
            <a:srgbClr val="FFFF99"/>
          </a:solidFill>
        </p:spPr>
        <p:txBody>
          <a:bodyPr>
            <a:normAutofit/>
          </a:bodyPr>
          <a:lstStyle/>
          <a:p>
            <a:r>
              <a:rPr lang="en-US" sz="2800" b="1" smtClean="0">
                <a:solidFill>
                  <a:srgbClr val="FF0000"/>
                </a:solidFill>
                <a:latin typeface="Palatino Linotype" pitchFamily="18" charset="0"/>
              </a:rPr>
              <a:t>VẬN DỤNG</a:t>
            </a:r>
            <a:endParaRPr lang="en-US" sz="280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26457"/>
            <a:ext cx="9144000" cy="5631543"/>
          </a:xfrm>
        </p:spPr>
      </p:pic>
      <p:graphicFrame>
        <p:nvGraphicFramePr>
          <p:cNvPr id="10" name="Table 9"/>
          <p:cNvGraphicFramePr>
            <a:graphicFrameLocks noGrp="1"/>
          </p:cNvGraphicFramePr>
          <p:nvPr>
            <p:extLst>
              <p:ext uri="{D42A27DB-BD31-4B8C-83A1-F6EECF244321}">
                <p14:modId xmlns:p14="http://schemas.microsoft.com/office/powerpoint/2010/main" val="2784516293"/>
              </p:ext>
            </p:extLst>
          </p:nvPr>
        </p:nvGraphicFramePr>
        <p:xfrm>
          <a:off x="228600" y="3505199"/>
          <a:ext cx="8686800" cy="2438400"/>
        </p:xfrm>
        <a:graphic>
          <a:graphicData uri="http://schemas.openxmlformats.org/drawingml/2006/table">
            <a:tbl>
              <a:tblPr/>
              <a:tblGrid>
                <a:gridCol w="8686800"/>
              </a:tblGrid>
              <a:tr h="1828801">
                <a:tc>
                  <a:txBody>
                    <a:bodyPr/>
                    <a:lstStyle/>
                    <a:p>
                      <a:pPr marL="0" marR="0" algn="just">
                        <a:spcBef>
                          <a:spcPts val="600"/>
                        </a:spcBef>
                        <a:spcAft>
                          <a:spcPts val="600"/>
                        </a:spcAft>
                      </a:pPr>
                      <a:r>
                        <a:rPr lang="en-US" sz="2800" b="1" u="sng" smtClean="0">
                          <a:ln>
                            <a:noFill/>
                          </a:ln>
                          <a:solidFill>
                            <a:srgbClr val="000000"/>
                          </a:solidFill>
                          <a:effectLst/>
                          <a:latin typeface="Times New Roman"/>
                          <a:ea typeface="Times New Roman"/>
                        </a:rPr>
                        <a:t>Câu 1</a:t>
                      </a:r>
                      <a:r>
                        <a:rPr lang="en-US" sz="2800" b="1" smtClean="0">
                          <a:ln>
                            <a:noFill/>
                          </a:ln>
                          <a:solidFill>
                            <a:srgbClr val="000000"/>
                          </a:solidFill>
                          <a:effectLst/>
                          <a:latin typeface="Times New Roman"/>
                          <a:ea typeface="Times New Roman"/>
                        </a:rPr>
                        <a:t>. Sau khi học bài thơ, điều đầu tiên em muốn nói với bản thân và với bố mẹ mình là gì?</a:t>
                      </a:r>
                      <a:endParaRPr lang="en-US" sz="2800" b="1" smtClean="0">
                        <a:solidFill>
                          <a:srgbClr val="000000"/>
                        </a:solidFill>
                        <a:effectLst/>
                        <a:latin typeface="Times New Roman"/>
                        <a:ea typeface="Times New Roman"/>
                      </a:endParaRPr>
                    </a:p>
                    <a:p>
                      <a:pPr marL="0" marR="0" algn="just">
                        <a:spcBef>
                          <a:spcPts val="600"/>
                        </a:spcBef>
                        <a:spcAft>
                          <a:spcPts val="600"/>
                        </a:spcAft>
                      </a:pPr>
                      <a:r>
                        <a:rPr lang="en-US" sz="2800" b="1" u="sng" smtClean="0">
                          <a:ln>
                            <a:noFill/>
                          </a:ln>
                          <a:solidFill>
                            <a:srgbClr val="000000"/>
                          </a:solidFill>
                          <a:effectLst/>
                          <a:latin typeface="Times New Roman"/>
                          <a:ea typeface="Times New Roman"/>
                        </a:rPr>
                        <a:t>Câu  2</a:t>
                      </a:r>
                      <a:r>
                        <a:rPr lang="en-US" sz="2800" b="1" smtClean="0">
                          <a:ln>
                            <a:noFill/>
                          </a:ln>
                          <a:solidFill>
                            <a:srgbClr val="000000"/>
                          </a:solidFill>
                          <a:effectLst/>
                          <a:latin typeface="Times New Roman"/>
                          <a:ea typeface="Times New Roman"/>
                        </a:rPr>
                        <a:t>. Cho câu hỏi sau:</a:t>
                      </a:r>
                      <a:endParaRPr lang="en-US" sz="2800" b="1" smtClean="0">
                        <a:solidFill>
                          <a:srgbClr val="000000"/>
                        </a:solidFill>
                        <a:effectLst/>
                        <a:latin typeface="Times New Roman"/>
                        <a:ea typeface="Times New Roman"/>
                      </a:endParaRPr>
                    </a:p>
                    <a:p>
                      <a:pPr marL="0" marR="0" algn="just">
                        <a:spcBef>
                          <a:spcPts val="600"/>
                        </a:spcBef>
                        <a:spcAft>
                          <a:spcPts val="600"/>
                        </a:spcAft>
                      </a:pPr>
                      <a:r>
                        <a:rPr lang="en-US" sz="2800" b="1" smtClean="0">
                          <a:ln>
                            <a:noFill/>
                          </a:ln>
                          <a:solidFill>
                            <a:srgbClr val="000000"/>
                          </a:solidFill>
                          <a:effectLst/>
                          <a:latin typeface="Times New Roman"/>
                          <a:ea typeface="Times New Roman"/>
                        </a:rPr>
                        <a:t>Theo bạn, biểu hiện của một người con ngoan, biết yêu thương cha mẹ là gì?</a:t>
                      </a:r>
                      <a:endParaRPr lang="en-US" sz="2800" b="1">
                        <a:solidFill>
                          <a:srgbClr val="000000"/>
                        </a:solidFill>
                        <a:effectLst/>
                        <a:latin typeface="Times New Roman"/>
                        <a:ea typeface="Times New Roman"/>
                      </a:endParaRPr>
                    </a:p>
                  </a:txBody>
                  <a:tcPr marL="114300" marR="114300" marT="0" marB="0">
                    <a:lnL>
                      <a:noFill/>
                    </a:lnL>
                    <a:lnR>
                      <a:noFill/>
                    </a:lnR>
                    <a:lnT>
                      <a:noFill/>
                    </a:lnT>
                    <a:lnB>
                      <a:noFill/>
                    </a:lnB>
                  </a:tcPr>
                </a:tc>
              </a:tr>
            </a:tbl>
          </a:graphicData>
        </a:graphic>
      </p:graphicFrame>
      <p:sp>
        <p:nvSpPr>
          <p:cNvPr id="13" name="TextBox 12"/>
          <p:cNvSpPr txBox="1"/>
          <p:nvPr/>
        </p:nvSpPr>
        <p:spPr>
          <a:xfrm>
            <a:off x="4368932" y="1672173"/>
            <a:ext cx="1909498" cy="707886"/>
          </a:xfrm>
          <a:prstGeom prst="rect">
            <a:avLst/>
          </a:prstGeom>
          <a:noFill/>
        </p:spPr>
        <p:txBody>
          <a:bodyPr wrap="none" rtlCol="0">
            <a:spAutoFit/>
          </a:bodyPr>
          <a:lstStyle/>
          <a:p>
            <a:pPr algn="ctr"/>
            <a:r>
              <a:rPr lang="en-US" sz="4000" b="1">
                <a:solidFill>
                  <a:srgbClr val="0000CC"/>
                </a:solidFill>
                <a:latin typeface="Times New Roman"/>
                <a:ea typeface="Times New Roman"/>
              </a:rPr>
              <a:t>C</a:t>
            </a:r>
            <a:r>
              <a:rPr lang="en-US" sz="4000" b="1" smtClean="0">
                <a:solidFill>
                  <a:srgbClr val="0000CC"/>
                </a:solidFill>
                <a:latin typeface="Times New Roman"/>
                <a:ea typeface="Times New Roman"/>
              </a:rPr>
              <a:t>âu </a:t>
            </a:r>
            <a:r>
              <a:rPr lang="en-US" sz="4000" b="1">
                <a:solidFill>
                  <a:srgbClr val="0000CC"/>
                </a:solidFill>
                <a:latin typeface="Times New Roman"/>
                <a:ea typeface="Times New Roman"/>
              </a:rPr>
              <a:t>hỏi</a:t>
            </a:r>
            <a:endParaRPr lang="en-US" sz="2800" b="1" i="1">
              <a:solidFill>
                <a:srgbClr val="0000CC"/>
              </a:solidFill>
              <a:latin typeface="Palatino Linotype" pitchFamily="18"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57" y="1371601"/>
            <a:ext cx="2819400" cy="1545526"/>
          </a:xfrm>
          <a:prstGeom prst="rect">
            <a:avLst/>
          </a:prstGeom>
        </p:spPr>
      </p:pic>
    </p:spTree>
    <p:extLst>
      <p:ext uri="{BB962C8B-B14F-4D97-AF65-F5344CB8AC3E}">
        <p14:creationId xmlns:p14="http://schemas.microsoft.com/office/powerpoint/2010/main" val="12893077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209800" y="0"/>
            <a:ext cx="4953000" cy="715962"/>
          </a:xfrm>
          <a:solidFill>
            <a:srgbClr val="FFFF99"/>
          </a:solidFill>
        </p:spPr>
        <p:txBody>
          <a:bodyPr>
            <a:normAutofit/>
          </a:bodyPr>
          <a:lstStyle/>
          <a:p>
            <a:r>
              <a:rPr lang="en-US" sz="2800" b="1" smtClean="0">
                <a:solidFill>
                  <a:srgbClr val="FF0000"/>
                </a:solidFill>
                <a:latin typeface="Palatino Linotype" pitchFamily="18" charset="0"/>
              </a:rPr>
              <a:t>HƯỚNG DẪN TỰ HỌC</a:t>
            </a:r>
            <a:endParaRPr lang="en-US" sz="280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1200"/>
            <a:ext cx="9144000" cy="6172200"/>
          </a:xfrm>
          <a:prstGeom prst="rect">
            <a:avLst/>
          </a:prstGeom>
        </p:spPr>
      </p:pic>
      <p:sp>
        <p:nvSpPr>
          <p:cNvPr id="4" name="TextBox 3"/>
          <p:cNvSpPr txBox="1"/>
          <p:nvPr/>
        </p:nvSpPr>
        <p:spPr>
          <a:xfrm>
            <a:off x="419100" y="2133600"/>
            <a:ext cx="8305800" cy="4401205"/>
          </a:xfrm>
          <a:prstGeom prst="rect">
            <a:avLst/>
          </a:prstGeom>
          <a:noFill/>
        </p:spPr>
        <p:txBody>
          <a:bodyPr wrap="square" rtlCol="0">
            <a:spAutoFit/>
          </a:bodyPr>
          <a:lstStyle/>
          <a:p>
            <a:pPr lvl="0" fontAlgn="base">
              <a:spcBef>
                <a:spcPct val="0"/>
              </a:spcBef>
              <a:spcAft>
                <a:spcPct val="0"/>
              </a:spcAft>
              <a:buFontTx/>
              <a:buChar char="-"/>
            </a:pPr>
            <a:r>
              <a:rPr lang="en-US" altLang="en-US" sz="4000" b="1" dirty="0" smtClean="0">
                <a:solidFill>
                  <a:schemeClr val="accent6">
                    <a:lumMod val="75000"/>
                  </a:schemeClr>
                </a:solidFill>
                <a:latin typeface="Times New Roman" pitchFamily="18" charset="0"/>
                <a:ea typeface="SimSun" pitchFamily="2" charset="-122"/>
              </a:rPr>
              <a:t> HS </a:t>
            </a:r>
            <a:r>
              <a:rPr lang="en-US" altLang="en-US" sz="4000" b="1" dirty="0" err="1">
                <a:solidFill>
                  <a:schemeClr val="accent6">
                    <a:lumMod val="75000"/>
                  </a:schemeClr>
                </a:solidFill>
                <a:latin typeface="Times New Roman" pitchFamily="18" charset="0"/>
                <a:ea typeface="SimSun" pitchFamily="2" charset="-122"/>
              </a:rPr>
              <a:t>đọc</a:t>
            </a:r>
            <a:r>
              <a:rPr lang="en-US" altLang="en-US" sz="4000" b="1" dirty="0">
                <a:solidFill>
                  <a:schemeClr val="accent6">
                    <a:lumMod val="75000"/>
                  </a:schemeClr>
                </a:solidFill>
                <a:latin typeface="Times New Roman" pitchFamily="18" charset="0"/>
                <a:ea typeface="SimSun" pitchFamily="2" charset="-122"/>
              </a:rPr>
              <a:t> </a:t>
            </a:r>
            <a:r>
              <a:rPr lang="en-US" altLang="en-US" sz="4000" b="1" dirty="0" err="1">
                <a:solidFill>
                  <a:schemeClr val="accent6">
                    <a:lumMod val="75000"/>
                  </a:schemeClr>
                </a:solidFill>
                <a:latin typeface="Times New Roman" pitchFamily="18" charset="0"/>
                <a:ea typeface="SimSun" pitchFamily="2" charset="-122"/>
              </a:rPr>
              <a:t>lại</a:t>
            </a:r>
            <a:r>
              <a:rPr lang="en-US" altLang="en-US" sz="4000" b="1" dirty="0">
                <a:solidFill>
                  <a:schemeClr val="accent6">
                    <a:lumMod val="75000"/>
                  </a:schemeClr>
                </a:solidFill>
                <a:latin typeface="Times New Roman" pitchFamily="18" charset="0"/>
                <a:ea typeface="SimSun" pitchFamily="2" charset="-122"/>
              </a:rPr>
              <a:t> </a:t>
            </a:r>
            <a:r>
              <a:rPr lang="en-US" altLang="en-US" sz="4000" b="1" dirty="0" err="1">
                <a:solidFill>
                  <a:schemeClr val="accent6">
                    <a:lumMod val="75000"/>
                  </a:schemeClr>
                </a:solidFill>
                <a:latin typeface="Times New Roman" pitchFamily="18" charset="0"/>
                <a:ea typeface="SimSun" pitchFamily="2" charset="-122"/>
              </a:rPr>
              <a:t>bài</a:t>
            </a:r>
            <a:r>
              <a:rPr lang="en-US" altLang="en-US" sz="4000" b="1" dirty="0">
                <a:solidFill>
                  <a:schemeClr val="accent6">
                    <a:lumMod val="75000"/>
                  </a:schemeClr>
                </a:solidFill>
                <a:latin typeface="Times New Roman" pitchFamily="18" charset="0"/>
                <a:ea typeface="SimSun" pitchFamily="2" charset="-122"/>
              </a:rPr>
              <a:t> </a:t>
            </a:r>
            <a:r>
              <a:rPr lang="en-US" altLang="en-US" sz="4000" b="1" dirty="0" err="1">
                <a:solidFill>
                  <a:schemeClr val="accent6">
                    <a:lumMod val="75000"/>
                  </a:schemeClr>
                </a:solidFill>
                <a:latin typeface="Times New Roman" pitchFamily="18" charset="0"/>
                <a:ea typeface="SimSun" pitchFamily="2" charset="-122"/>
              </a:rPr>
              <a:t>thơ</a:t>
            </a:r>
            <a:r>
              <a:rPr lang="en-US" altLang="en-US" sz="4000" b="1" dirty="0">
                <a:solidFill>
                  <a:schemeClr val="accent6">
                    <a:lumMod val="75000"/>
                  </a:schemeClr>
                </a:solidFill>
                <a:latin typeface="Times New Roman" pitchFamily="18" charset="0"/>
                <a:ea typeface="SimSun" pitchFamily="2" charset="-122"/>
              </a:rPr>
              <a:t>, </a:t>
            </a:r>
            <a:r>
              <a:rPr lang="en-US" altLang="en-US" sz="4000" b="1" dirty="0" err="1">
                <a:solidFill>
                  <a:schemeClr val="accent6">
                    <a:lumMod val="75000"/>
                  </a:schemeClr>
                </a:solidFill>
                <a:latin typeface="Times New Roman" pitchFamily="18" charset="0"/>
                <a:ea typeface="SimSun" pitchFamily="2" charset="-122"/>
              </a:rPr>
              <a:t>xem</a:t>
            </a:r>
            <a:r>
              <a:rPr lang="en-US" altLang="en-US" sz="4000" b="1" dirty="0">
                <a:solidFill>
                  <a:schemeClr val="accent6">
                    <a:lumMod val="75000"/>
                  </a:schemeClr>
                </a:solidFill>
                <a:latin typeface="Times New Roman" pitchFamily="18" charset="0"/>
                <a:ea typeface="SimSun" pitchFamily="2" charset="-122"/>
              </a:rPr>
              <a:t> </a:t>
            </a:r>
            <a:r>
              <a:rPr lang="en-US" altLang="en-US" sz="4000" b="1" dirty="0" err="1">
                <a:solidFill>
                  <a:schemeClr val="accent6">
                    <a:lumMod val="75000"/>
                  </a:schemeClr>
                </a:solidFill>
                <a:latin typeface="Times New Roman" pitchFamily="18" charset="0"/>
                <a:ea typeface="SimSun" pitchFamily="2" charset="-122"/>
              </a:rPr>
              <a:t>lại</a:t>
            </a:r>
            <a:r>
              <a:rPr lang="en-US" altLang="en-US" sz="4000" b="1" dirty="0">
                <a:solidFill>
                  <a:schemeClr val="accent6">
                    <a:lumMod val="75000"/>
                  </a:schemeClr>
                </a:solidFill>
                <a:latin typeface="Times New Roman" pitchFamily="18" charset="0"/>
                <a:ea typeface="SimSun" pitchFamily="2" charset="-122"/>
              </a:rPr>
              <a:t> </a:t>
            </a:r>
            <a:r>
              <a:rPr lang="en-US" altLang="en-US" sz="4000" b="1" dirty="0" err="1">
                <a:solidFill>
                  <a:schemeClr val="accent6">
                    <a:lumMod val="75000"/>
                  </a:schemeClr>
                </a:solidFill>
                <a:latin typeface="Times New Roman" pitchFamily="18" charset="0"/>
                <a:ea typeface="SimSun" pitchFamily="2" charset="-122"/>
              </a:rPr>
              <a:t>nội</a:t>
            </a:r>
            <a:r>
              <a:rPr lang="en-US" altLang="en-US" sz="4000" b="1" dirty="0">
                <a:solidFill>
                  <a:schemeClr val="accent6">
                    <a:lumMod val="75000"/>
                  </a:schemeClr>
                </a:solidFill>
                <a:latin typeface="Times New Roman" pitchFamily="18" charset="0"/>
                <a:ea typeface="SimSun" pitchFamily="2" charset="-122"/>
              </a:rPr>
              <a:t> dung </a:t>
            </a:r>
            <a:r>
              <a:rPr lang="en-US" altLang="en-US" sz="4000" b="1" dirty="0" err="1">
                <a:solidFill>
                  <a:schemeClr val="accent6">
                    <a:lumMod val="75000"/>
                  </a:schemeClr>
                </a:solidFill>
                <a:latin typeface="Times New Roman" pitchFamily="18" charset="0"/>
                <a:ea typeface="SimSun" pitchFamily="2" charset="-122"/>
              </a:rPr>
              <a:t>bài</a:t>
            </a:r>
            <a:r>
              <a:rPr lang="en-US" altLang="en-US" sz="4000" b="1" dirty="0">
                <a:solidFill>
                  <a:schemeClr val="accent6">
                    <a:lumMod val="75000"/>
                  </a:schemeClr>
                </a:solidFill>
                <a:latin typeface="Times New Roman" pitchFamily="18" charset="0"/>
                <a:ea typeface="SimSun" pitchFamily="2" charset="-122"/>
              </a:rPr>
              <a:t> </a:t>
            </a:r>
            <a:r>
              <a:rPr lang="en-US" altLang="en-US" sz="4000" b="1" dirty="0" err="1" smtClean="0">
                <a:solidFill>
                  <a:schemeClr val="accent6">
                    <a:lumMod val="75000"/>
                  </a:schemeClr>
                </a:solidFill>
                <a:latin typeface="Times New Roman" pitchFamily="18" charset="0"/>
                <a:ea typeface="SimSun" pitchFamily="2" charset="-122"/>
              </a:rPr>
              <a:t>học</a:t>
            </a:r>
            <a:r>
              <a:rPr lang="en-US" altLang="en-US" sz="4000" b="1" dirty="0" smtClean="0">
                <a:solidFill>
                  <a:schemeClr val="accent6">
                    <a:lumMod val="75000"/>
                  </a:schemeClr>
                </a:solidFill>
                <a:latin typeface="Times New Roman" pitchFamily="18" charset="0"/>
                <a:ea typeface="SimSun" pitchFamily="2" charset="-122"/>
              </a:rPr>
              <a:t>.</a:t>
            </a:r>
            <a:endParaRPr lang="en-US" altLang="en-US" sz="4000" b="1" dirty="0">
              <a:solidFill>
                <a:schemeClr val="accent6">
                  <a:lumMod val="75000"/>
                </a:schemeClr>
              </a:solidFill>
              <a:latin typeface="Times New Roman" pitchFamily="18" charset="0"/>
              <a:ea typeface="SimSun" pitchFamily="2" charset="-122"/>
            </a:endParaRPr>
          </a:p>
          <a:p>
            <a:pPr lvl="0" fontAlgn="base">
              <a:spcBef>
                <a:spcPct val="0"/>
              </a:spcBef>
              <a:spcAft>
                <a:spcPct val="0"/>
              </a:spcAft>
              <a:buFontTx/>
              <a:buChar char="-"/>
            </a:pPr>
            <a:r>
              <a:rPr lang="en-US" altLang="en-US" sz="4000" b="1" dirty="0" smtClean="0">
                <a:solidFill>
                  <a:schemeClr val="accent6">
                    <a:lumMod val="75000"/>
                  </a:schemeClr>
                </a:solidFill>
                <a:latin typeface="Times New Roman" pitchFamily="18" charset="0"/>
                <a:ea typeface="SimSun" pitchFamily="2" charset="-122"/>
                <a:cs typeface="Times New Roman" pitchFamily="18" charset="0"/>
              </a:rPr>
              <a:t> </a:t>
            </a:r>
            <a:r>
              <a:rPr lang="en-US" altLang="en-US" sz="4000" b="1" dirty="0" err="1" smtClean="0">
                <a:solidFill>
                  <a:schemeClr val="accent6">
                    <a:lumMod val="75000"/>
                  </a:schemeClr>
                </a:solidFill>
                <a:latin typeface="Times New Roman" pitchFamily="18" charset="0"/>
                <a:ea typeface="SimSun" pitchFamily="2" charset="-122"/>
                <a:cs typeface="Times New Roman" pitchFamily="18" charset="0"/>
              </a:rPr>
              <a:t>Xem</a:t>
            </a:r>
            <a:r>
              <a:rPr lang="en-US" altLang="en-US" sz="4000" b="1" dirty="0" smtClean="0">
                <a:solidFill>
                  <a:schemeClr val="accent6">
                    <a:lumMod val="75000"/>
                  </a:schemeClr>
                </a:solidFill>
                <a:latin typeface="Times New Roman" pitchFamily="18" charset="0"/>
                <a:ea typeface="SimSun" pitchFamily="2" charset="-122"/>
                <a:cs typeface="Times New Roman" pitchFamily="18" charset="0"/>
              </a:rPr>
              <a:t> </a:t>
            </a:r>
            <a:r>
              <a:rPr lang="en-US" altLang="en-US" sz="4000" b="1" dirty="0" err="1">
                <a:solidFill>
                  <a:schemeClr val="accent6">
                    <a:lumMod val="75000"/>
                  </a:schemeClr>
                </a:solidFill>
                <a:latin typeface="Times New Roman" pitchFamily="18" charset="0"/>
                <a:ea typeface="SimSun" pitchFamily="2" charset="-122"/>
                <a:cs typeface="Times New Roman" pitchFamily="18" charset="0"/>
              </a:rPr>
              <a:t>trước</a:t>
            </a:r>
            <a:r>
              <a:rPr lang="en-US" altLang="en-US" sz="4000" b="1" dirty="0">
                <a:solidFill>
                  <a:schemeClr val="accent6">
                    <a:lumMod val="75000"/>
                  </a:schemeClr>
                </a:solidFill>
                <a:latin typeface="Times New Roman" pitchFamily="18" charset="0"/>
                <a:ea typeface="SimSun" pitchFamily="2" charset="-122"/>
                <a:cs typeface="Times New Roman" pitchFamily="18" charset="0"/>
              </a:rPr>
              <a:t> </a:t>
            </a:r>
            <a:r>
              <a:rPr lang="en-US" altLang="en-US" sz="4000" b="1" dirty="0" err="1" smtClean="0">
                <a:solidFill>
                  <a:schemeClr val="accent6">
                    <a:lumMod val="75000"/>
                  </a:schemeClr>
                </a:solidFill>
                <a:latin typeface="Times New Roman" pitchFamily="18" charset="0"/>
                <a:ea typeface="SimSun" pitchFamily="2" charset="-122"/>
                <a:cs typeface="Times New Roman" pitchFamily="18" charset="0"/>
              </a:rPr>
              <a:t>phần</a:t>
            </a:r>
            <a:r>
              <a:rPr lang="en-US" altLang="en-US" sz="4000" b="1" dirty="0" smtClean="0">
                <a:solidFill>
                  <a:schemeClr val="accent6">
                    <a:lumMod val="75000"/>
                  </a:schemeClr>
                </a:solidFill>
                <a:latin typeface="Times New Roman" pitchFamily="18" charset="0"/>
                <a:ea typeface="SimSun" pitchFamily="2" charset="-122"/>
                <a:cs typeface="Times New Roman" pitchFamily="18" charset="0"/>
              </a:rPr>
              <a:t> </a:t>
            </a:r>
            <a:r>
              <a:rPr lang="en-US" altLang="en-US" sz="4000" b="1" dirty="0" err="1" smtClean="0">
                <a:solidFill>
                  <a:schemeClr val="accent6">
                    <a:lumMod val="75000"/>
                  </a:schemeClr>
                </a:solidFill>
                <a:latin typeface="Times New Roman" pitchFamily="18" charset="0"/>
                <a:ea typeface="SimSun" pitchFamily="2" charset="-122"/>
                <a:cs typeface="Times New Roman" pitchFamily="18" charset="0"/>
              </a:rPr>
              <a:t>Đọc</a:t>
            </a:r>
            <a:r>
              <a:rPr lang="en-US" altLang="en-US" sz="4000" b="1" dirty="0" smtClean="0">
                <a:solidFill>
                  <a:schemeClr val="accent6">
                    <a:lumMod val="75000"/>
                  </a:schemeClr>
                </a:solidFill>
                <a:latin typeface="Times New Roman" pitchFamily="18" charset="0"/>
                <a:ea typeface="SimSun" pitchFamily="2" charset="-122"/>
                <a:cs typeface="Times New Roman" pitchFamily="18" charset="0"/>
              </a:rPr>
              <a:t> </a:t>
            </a:r>
            <a:r>
              <a:rPr lang="en-US" altLang="en-US" sz="4000" b="1" dirty="0" err="1" smtClean="0">
                <a:solidFill>
                  <a:schemeClr val="accent6">
                    <a:lumMod val="75000"/>
                  </a:schemeClr>
                </a:solidFill>
                <a:latin typeface="Times New Roman" pitchFamily="18" charset="0"/>
                <a:ea typeface="SimSun" pitchFamily="2" charset="-122"/>
                <a:cs typeface="Times New Roman" pitchFamily="18" charset="0"/>
              </a:rPr>
              <a:t>kết</a:t>
            </a:r>
            <a:r>
              <a:rPr lang="en-US" altLang="en-US" sz="4000" b="1" dirty="0" smtClean="0">
                <a:solidFill>
                  <a:schemeClr val="accent6">
                    <a:lumMod val="75000"/>
                  </a:schemeClr>
                </a:solidFill>
                <a:latin typeface="Times New Roman" pitchFamily="18" charset="0"/>
                <a:ea typeface="SimSun" pitchFamily="2" charset="-122"/>
                <a:cs typeface="Times New Roman" pitchFamily="18" charset="0"/>
              </a:rPr>
              <a:t> </a:t>
            </a:r>
            <a:r>
              <a:rPr lang="en-US" altLang="en-US" sz="4000" b="1" dirty="0" err="1" smtClean="0">
                <a:solidFill>
                  <a:schemeClr val="accent6">
                    <a:lumMod val="75000"/>
                  </a:schemeClr>
                </a:solidFill>
                <a:latin typeface="Times New Roman" pitchFamily="18" charset="0"/>
                <a:ea typeface="SimSun" pitchFamily="2" charset="-122"/>
                <a:cs typeface="Times New Roman" pitchFamily="18" charset="0"/>
              </a:rPr>
              <a:t>nối</a:t>
            </a:r>
            <a:r>
              <a:rPr lang="en-US" altLang="en-US" sz="4000" b="1" dirty="0" smtClean="0">
                <a:solidFill>
                  <a:schemeClr val="accent6">
                    <a:lumMod val="75000"/>
                  </a:schemeClr>
                </a:solidFill>
                <a:latin typeface="Times New Roman" pitchFamily="18" charset="0"/>
                <a:ea typeface="SimSun" pitchFamily="2" charset="-122"/>
                <a:cs typeface="Times New Roman" pitchFamily="18" charset="0"/>
              </a:rPr>
              <a:t> </a:t>
            </a:r>
            <a:r>
              <a:rPr lang="en-US" altLang="en-US" sz="4000" b="1" dirty="0" err="1" smtClean="0">
                <a:solidFill>
                  <a:schemeClr val="accent6">
                    <a:lumMod val="75000"/>
                  </a:schemeClr>
                </a:solidFill>
                <a:latin typeface="Times New Roman" pitchFamily="18" charset="0"/>
                <a:ea typeface="SimSun" pitchFamily="2" charset="-122"/>
                <a:cs typeface="Times New Roman" pitchFamily="18" charset="0"/>
              </a:rPr>
              <a:t>chủ</a:t>
            </a:r>
            <a:r>
              <a:rPr lang="en-US" altLang="en-US" sz="4000" b="1" dirty="0" smtClean="0">
                <a:solidFill>
                  <a:schemeClr val="accent6">
                    <a:lumMod val="75000"/>
                  </a:schemeClr>
                </a:solidFill>
                <a:latin typeface="Times New Roman" pitchFamily="18" charset="0"/>
                <a:ea typeface="SimSun" pitchFamily="2" charset="-122"/>
                <a:cs typeface="Times New Roman" pitchFamily="18" charset="0"/>
              </a:rPr>
              <a:t> </a:t>
            </a:r>
            <a:r>
              <a:rPr lang="en-US" altLang="en-US" sz="4000" b="1" dirty="0" err="1" smtClean="0">
                <a:solidFill>
                  <a:schemeClr val="accent6">
                    <a:lumMod val="75000"/>
                  </a:schemeClr>
                </a:solidFill>
                <a:latin typeface="Times New Roman" pitchFamily="18" charset="0"/>
                <a:ea typeface="SimSun" pitchFamily="2" charset="-122"/>
                <a:cs typeface="Times New Roman" pitchFamily="18" charset="0"/>
              </a:rPr>
              <a:t>điểm</a:t>
            </a:r>
            <a:r>
              <a:rPr lang="en-US" altLang="en-US" sz="4000" b="1" dirty="0" smtClean="0">
                <a:solidFill>
                  <a:schemeClr val="accent6">
                    <a:lumMod val="75000"/>
                  </a:schemeClr>
                </a:solidFill>
                <a:latin typeface="Times New Roman" pitchFamily="18" charset="0"/>
                <a:ea typeface="SimSun" pitchFamily="2" charset="-122"/>
                <a:cs typeface="Times New Roman" pitchFamily="18" charset="0"/>
              </a:rPr>
              <a:t> “</a:t>
            </a:r>
            <a:r>
              <a:rPr lang="en-US" altLang="en-US" sz="4000" b="1" i="1" dirty="0" err="1" smtClean="0">
                <a:solidFill>
                  <a:schemeClr val="accent6">
                    <a:lumMod val="75000"/>
                  </a:schemeClr>
                </a:solidFill>
                <a:latin typeface="Times New Roman" pitchFamily="18" charset="0"/>
                <a:ea typeface="SimSun" pitchFamily="2" charset="-122"/>
                <a:cs typeface="Times New Roman" pitchFamily="18" charset="0"/>
              </a:rPr>
              <a:t>Chị</a:t>
            </a:r>
            <a:r>
              <a:rPr lang="en-US" altLang="en-US" sz="4000" b="1" i="1" dirty="0" smtClean="0">
                <a:solidFill>
                  <a:schemeClr val="accent6">
                    <a:lumMod val="75000"/>
                  </a:schemeClr>
                </a:solidFill>
                <a:latin typeface="Times New Roman" pitchFamily="18" charset="0"/>
                <a:ea typeface="SimSun" pitchFamily="2" charset="-122"/>
                <a:cs typeface="Times New Roman" pitchFamily="18" charset="0"/>
              </a:rPr>
              <a:t> </a:t>
            </a:r>
            <a:r>
              <a:rPr lang="en-US" altLang="en-US" sz="4000" b="1" i="1" dirty="0" err="1" smtClean="0">
                <a:solidFill>
                  <a:schemeClr val="accent6">
                    <a:lumMod val="75000"/>
                  </a:schemeClr>
                </a:solidFill>
                <a:latin typeface="Times New Roman" pitchFamily="18" charset="0"/>
                <a:ea typeface="SimSun" pitchFamily="2" charset="-122"/>
                <a:cs typeface="Times New Roman" pitchFamily="18" charset="0"/>
              </a:rPr>
              <a:t>sẽ</a:t>
            </a:r>
            <a:r>
              <a:rPr lang="en-US" altLang="en-US" sz="4000" b="1" i="1" dirty="0" smtClean="0">
                <a:solidFill>
                  <a:schemeClr val="accent6">
                    <a:lumMod val="75000"/>
                  </a:schemeClr>
                </a:solidFill>
                <a:latin typeface="Times New Roman" pitchFamily="18" charset="0"/>
                <a:ea typeface="SimSun" pitchFamily="2" charset="-122"/>
                <a:cs typeface="Times New Roman" pitchFamily="18" charset="0"/>
              </a:rPr>
              <a:t> </a:t>
            </a:r>
            <a:r>
              <a:rPr lang="en-US" altLang="en-US" sz="4000" b="1" i="1" dirty="0" err="1" smtClean="0">
                <a:solidFill>
                  <a:schemeClr val="accent6">
                    <a:lumMod val="75000"/>
                  </a:schemeClr>
                </a:solidFill>
                <a:latin typeface="Times New Roman" pitchFamily="18" charset="0"/>
                <a:ea typeface="SimSun" pitchFamily="2" charset="-122"/>
                <a:cs typeface="Times New Roman" pitchFamily="18" charset="0"/>
              </a:rPr>
              <a:t>gọi</a:t>
            </a:r>
            <a:r>
              <a:rPr lang="en-US" altLang="en-US" sz="4000" b="1" i="1" dirty="0" smtClean="0">
                <a:solidFill>
                  <a:schemeClr val="accent6">
                    <a:lumMod val="75000"/>
                  </a:schemeClr>
                </a:solidFill>
                <a:latin typeface="Times New Roman" pitchFamily="18" charset="0"/>
                <a:ea typeface="SimSun" pitchFamily="2" charset="-122"/>
                <a:cs typeface="Times New Roman" pitchFamily="18" charset="0"/>
              </a:rPr>
              <a:t> </a:t>
            </a:r>
            <a:r>
              <a:rPr lang="en-US" altLang="en-US" sz="4000" b="1" i="1" dirty="0" err="1" smtClean="0">
                <a:solidFill>
                  <a:schemeClr val="accent6">
                    <a:lumMod val="75000"/>
                  </a:schemeClr>
                </a:solidFill>
                <a:latin typeface="Times New Roman" pitchFamily="18" charset="0"/>
                <a:ea typeface="SimSun" pitchFamily="2" charset="-122"/>
                <a:cs typeface="Times New Roman" pitchFamily="18" charset="0"/>
              </a:rPr>
              <a:t>em</a:t>
            </a:r>
            <a:r>
              <a:rPr lang="en-US" altLang="en-US" sz="4000" b="1" i="1" dirty="0" smtClean="0">
                <a:solidFill>
                  <a:schemeClr val="accent6">
                    <a:lumMod val="75000"/>
                  </a:schemeClr>
                </a:solidFill>
                <a:latin typeface="Times New Roman" pitchFamily="18" charset="0"/>
                <a:ea typeface="SimSun" pitchFamily="2" charset="-122"/>
                <a:cs typeface="Times New Roman" pitchFamily="18" charset="0"/>
              </a:rPr>
              <a:t> </a:t>
            </a:r>
            <a:r>
              <a:rPr lang="en-US" altLang="en-US" sz="4000" b="1" i="1" dirty="0" err="1" smtClean="0">
                <a:solidFill>
                  <a:schemeClr val="accent6">
                    <a:lumMod val="75000"/>
                  </a:schemeClr>
                </a:solidFill>
                <a:latin typeface="Times New Roman" pitchFamily="18" charset="0"/>
                <a:ea typeface="SimSun" pitchFamily="2" charset="-122"/>
                <a:cs typeface="Times New Roman" pitchFamily="18" charset="0"/>
              </a:rPr>
              <a:t>bằng</a:t>
            </a:r>
            <a:r>
              <a:rPr lang="en-US" altLang="en-US" sz="4000" b="1" i="1" dirty="0" smtClean="0">
                <a:solidFill>
                  <a:schemeClr val="accent6">
                    <a:lumMod val="75000"/>
                  </a:schemeClr>
                </a:solidFill>
                <a:latin typeface="Times New Roman" pitchFamily="18" charset="0"/>
                <a:ea typeface="SimSun" pitchFamily="2" charset="-122"/>
                <a:cs typeface="Times New Roman" pitchFamily="18" charset="0"/>
              </a:rPr>
              <a:t> </a:t>
            </a:r>
            <a:r>
              <a:rPr lang="en-US" altLang="en-US" sz="4000" b="1" i="1" dirty="0" err="1" smtClean="0">
                <a:solidFill>
                  <a:schemeClr val="accent6">
                    <a:lumMod val="75000"/>
                  </a:schemeClr>
                </a:solidFill>
                <a:latin typeface="Times New Roman" pitchFamily="18" charset="0"/>
                <a:ea typeface="SimSun" pitchFamily="2" charset="-122"/>
                <a:cs typeface="Times New Roman" pitchFamily="18" charset="0"/>
              </a:rPr>
              <a:t>tên</a:t>
            </a:r>
            <a:r>
              <a:rPr lang="en-US" altLang="en-US" sz="4000" b="1" dirty="0" smtClean="0">
                <a:solidFill>
                  <a:schemeClr val="accent6">
                    <a:lumMod val="75000"/>
                  </a:schemeClr>
                </a:solidFill>
                <a:latin typeface="Times New Roman" pitchFamily="18" charset="0"/>
                <a:ea typeface="SimSun" pitchFamily="2" charset="-122"/>
                <a:cs typeface="Times New Roman" pitchFamily="18" charset="0"/>
              </a:rPr>
              <a:t>”(SGK </a:t>
            </a:r>
            <a:r>
              <a:rPr lang="en-US" altLang="en-US" sz="4000" b="1" dirty="0" err="1">
                <a:solidFill>
                  <a:schemeClr val="accent6">
                    <a:lumMod val="75000"/>
                  </a:schemeClr>
                </a:solidFill>
                <a:latin typeface="Times New Roman" pitchFamily="18" charset="0"/>
                <a:ea typeface="SimSun" pitchFamily="2" charset="-122"/>
                <a:cs typeface="Times New Roman" pitchFamily="18" charset="0"/>
              </a:rPr>
              <a:t>Ngữ</a:t>
            </a:r>
            <a:r>
              <a:rPr lang="en-US" altLang="en-US" sz="4000" b="1" dirty="0">
                <a:solidFill>
                  <a:schemeClr val="accent6">
                    <a:lumMod val="75000"/>
                  </a:schemeClr>
                </a:solidFill>
                <a:latin typeface="Times New Roman" pitchFamily="18" charset="0"/>
                <a:ea typeface="SimSun" pitchFamily="2" charset="-122"/>
                <a:cs typeface="Times New Roman" pitchFamily="18" charset="0"/>
              </a:rPr>
              <a:t> </a:t>
            </a:r>
            <a:r>
              <a:rPr lang="en-US" altLang="en-US" sz="4000" b="1" dirty="0" err="1">
                <a:solidFill>
                  <a:schemeClr val="accent6">
                    <a:lumMod val="75000"/>
                  </a:schemeClr>
                </a:solidFill>
                <a:latin typeface="Times New Roman" pitchFamily="18" charset="0"/>
                <a:ea typeface="SimSun" pitchFamily="2" charset="-122"/>
                <a:cs typeface="Times New Roman" pitchFamily="18" charset="0"/>
              </a:rPr>
              <a:t>văn</a:t>
            </a:r>
            <a:r>
              <a:rPr lang="en-US" altLang="en-US" sz="4000" b="1" dirty="0">
                <a:solidFill>
                  <a:schemeClr val="accent6">
                    <a:lumMod val="75000"/>
                  </a:schemeClr>
                </a:solidFill>
                <a:latin typeface="Times New Roman" pitchFamily="18" charset="0"/>
                <a:ea typeface="SimSun" pitchFamily="2" charset="-122"/>
                <a:cs typeface="Times New Roman" pitchFamily="18" charset="0"/>
              </a:rPr>
              <a:t> 6, </a:t>
            </a:r>
            <a:r>
              <a:rPr lang="en-US" altLang="en-US" sz="4000" b="1" dirty="0" err="1">
                <a:solidFill>
                  <a:schemeClr val="accent6">
                    <a:lumMod val="75000"/>
                  </a:schemeClr>
                </a:solidFill>
                <a:latin typeface="Times New Roman" pitchFamily="18" charset="0"/>
                <a:ea typeface="SimSun" pitchFamily="2" charset="-122"/>
                <a:cs typeface="Times New Roman" pitchFamily="18" charset="0"/>
              </a:rPr>
              <a:t>tập</a:t>
            </a:r>
            <a:r>
              <a:rPr lang="en-US" altLang="en-US" sz="4000" b="1" dirty="0">
                <a:solidFill>
                  <a:schemeClr val="accent6">
                    <a:lumMod val="75000"/>
                  </a:schemeClr>
                </a:solidFill>
                <a:latin typeface="Times New Roman" pitchFamily="18" charset="0"/>
                <a:ea typeface="SimSun" pitchFamily="2" charset="-122"/>
                <a:cs typeface="Times New Roman" pitchFamily="18" charset="0"/>
              </a:rPr>
              <a:t> 2, </a:t>
            </a:r>
            <a:r>
              <a:rPr lang="en-US" altLang="en-US" sz="4000" b="1" dirty="0" smtClean="0">
                <a:solidFill>
                  <a:schemeClr val="accent6">
                    <a:lumMod val="75000"/>
                  </a:schemeClr>
                </a:solidFill>
                <a:latin typeface="Times New Roman" pitchFamily="18" charset="0"/>
                <a:ea typeface="SimSun" pitchFamily="2" charset="-122"/>
                <a:cs typeface="Times New Roman" pitchFamily="18" charset="0"/>
              </a:rPr>
              <a:t>Tr.35)</a:t>
            </a:r>
            <a:endParaRPr lang="en-US" altLang="en-US" sz="4000" b="1" dirty="0">
              <a:solidFill>
                <a:schemeClr val="accent6">
                  <a:lumMod val="75000"/>
                </a:schemeClr>
              </a:solidFill>
              <a:latin typeface="Times New Roman" pitchFamily="18" charset="0"/>
              <a:ea typeface="SimSun" pitchFamily="2" charset="-122"/>
              <a:cs typeface="Times New Roman" pitchFamily="18" charset="0"/>
            </a:endParaRPr>
          </a:p>
          <a:p>
            <a:pPr lvl="0" fontAlgn="base">
              <a:spcBef>
                <a:spcPct val="0"/>
              </a:spcBef>
              <a:spcAft>
                <a:spcPct val="0"/>
              </a:spcAft>
              <a:buFontTx/>
              <a:buChar char="-"/>
            </a:pPr>
            <a:r>
              <a:rPr lang="en-US" altLang="en-US" sz="4000" b="1" dirty="0" smtClean="0">
                <a:solidFill>
                  <a:schemeClr val="accent6">
                    <a:lumMod val="75000"/>
                  </a:schemeClr>
                </a:solidFill>
                <a:latin typeface="Times New Roman" pitchFamily="18" charset="0"/>
                <a:ea typeface="SimSun" pitchFamily="2" charset="-122"/>
                <a:cs typeface="Times New Roman" pitchFamily="18" charset="0"/>
              </a:rPr>
              <a:t> </a:t>
            </a:r>
            <a:r>
              <a:rPr lang="en-US" altLang="en-US" sz="4000" b="1" dirty="0" err="1" smtClean="0">
                <a:solidFill>
                  <a:schemeClr val="accent6">
                    <a:lumMod val="75000"/>
                  </a:schemeClr>
                </a:solidFill>
                <a:latin typeface="Times New Roman" pitchFamily="18" charset="0"/>
                <a:ea typeface="SimSun" pitchFamily="2" charset="-122"/>
                <a:cs typeface="Times New Roman" pitchFamily="18" charset="0"/>
              </a:rPr>
              <a:t>Chuẩn</a:t>
            </a:r>
            <a:r>
              <a:rPr lang="en-US" altLang="en-US" sz="4000" b="1" dirty="0" smtClean="0">
                <a:solidFill>
                  <a:schemeClr val="accent6">
                    <a:lumMod val="75000"/>
                  </a:schemeClr>
                </a:solidFill>
                <a:latin typeface="Times New Roman" pitchFamily="18" charset="0"/>
                <a:ea typeface="SimSun" pitchFamily="2" charset="-122"/>
                <a:cs typeface="Times New Roman" pitchFamily="18" charset="0"/>
              </a:rPr>
              <a:t> </a:t>
            </a:r>
            <a:r>
              <a:rPr lang="en-US" altLang="en-US" sz="4000" b="1" dirty="0" err="1">
                <a:solidFill>
                  <a:schemeClr val="accent6">
                    <a:lumMod val="75000"/>
                  </a:schemeClr>
                </a:solidFill>
                <a:latin typeface="Times New Roman" pitchFamily="18" charset="0"/>
                <a:ea typeface="SimSun" pitchFamily="2" charset="-122"/>
                <a:cs typeface="Times New Roman" pitchFamily="18" charset="0"/>
              </a:rPr>
              <a:t>bị</a:t>
            </a:r>
            <a:r>
              <a:rPr lang="en-US" altLang="en-US" sz="4000" b="1" dirty="0">
                <a:solidFill>
                  <a:schemeClr val="accent6">
                    <a:lumMod val="75000"/>
                  </a:schemeClr>
                </a:solidFill>
                <a:latin typeface="Times New Roman" pitchFamily="18" charset="0"/>
                <a:ea typeface="SimSun" pitchFamily="2" charset="-122"/>
                <a:cs typeface="Times New Roman" pitchFamily="18" charset="0"/>
              </a:rPr>
              <a:t> </a:t>
            </a:r>
            <a:r>
              <a:rPr lang="en-US" altLang="en-US" sz="4000" b="1" dirty="0" err="1">
                <a:solidFill>
                  <a:schemeClr val="accent6">
                    <a:lumMod val="75000"/>
                  </a:schemeClr>
                </a:solidFill>
                <a:latin typeface="Times New Roman" pitchFamily="18" charset="0"/>
                <a:ea typeface="SimSun" pitchFamily="2" charset="-122"/>
                <a:cs typeface="Times New Roman" pitchFamily="18" charset="0"/>
              </a:rPr>
              <a:t>bài</a:t>
            </a:r>
            <a:r>
              <a:rPr lang="en-US" altLang="en-US" sz="4000" b="1" dirty="0">
                <a:solidFill>
                  <a:schemeClr val="accent6">
                    <a:lumMod val="75000"/>
                  </a:schemeClr>
                </a:solidFill>
                <a:latin typeface="Times New Roman" pitchFamily="18" charset="0"/>
                <a:ea typeface="SimSun" pitchFamily="2" charset="-122"/>
                <a:cs typeface="Times New Roman" pitchFamily="18" charset="0"/>
              </a:rPr>
              <a:t> </a:t>
            </a:r>
            <a:r>
              <a:rPr lang="en-US" altLang="en-US" sz="4000" b="1" dirty="0" err="1">
                <a:solidFill>
                  <a:schemeClr val="accent6">
                    <a:lumMod val="75000"/>
                  </a:schemeClr>
                </a:solidFill>
                <a:latin typeface="Times New Roman" pitchFamily="18" charset="0"/>
                <a:ea typeface="SimSun" pitchFamily="2" charset="-122"/>
                <a:cs typeface="Times New Roman" pitchFamily="18" charset="0"/>
              </a:rPr>
              <a:t>dựa</a:t>
            </a:r>
            <a:r>
              <a:rPr lang="en-US" altLang="en-US" sz="4000" b="1" dirty="0">
                <a:solidFill>
                  <a:schemeClr val="accent6">
                    <a:lumMod val="75000"/>
                  </a:schemeClr>
                </a:solidFill>
                <a:latin typeface="Times New Roman" pitchFamily="18" charset="0"/>
                <a:ea typeface="SimSun" pitchFamily="2" charset="-122"/>
                <a:cs typeface="Times New Roman" pitchFamily="18" charset="0"/>
              </a:rPr>
              <a:t> </a:t>
            </a:r>
            <a:r>
              <a:rPr lang="en-US" altLang="en-US" sz="4000" b="1" dirty="0" err="1">
                <a:solidFill>
                  <a:schemeClr val="accent6">
                    <a:lumMod val="75000"/>
                  </a:schemeClr>
                </a:solidFill>
                <a:latin typeface="Times New Roman" pitchFamily="18" charset="0"/>
                <a:ea typeface="SimSun" pitchFamily="2" charset="-122"/>
                <a:cs typeface="Times New Roman" pitchFamily="18" charset="0"/>
              </a:rPr>
              <a:t>vào</a:t>
            </a:r>
            <a:r>
              <a:rPr lang="en-US" altLang="en-US" sz="4000" b="1" dirty="0">
                <a:solidFill>
                  <a:schemeClr val="accent6">
                    <a:lumMod val="75000"/>
                  </a:schemeClr>
                </a:solidFill>
                <a:latin typeface="Times New Roman" pitchFamily="18" charset="0"/>
                <a:ea typeface="SimSun" pitchFamily="2" charset="-122"/>
                <a:cs typeface="Times New Roman" pitchFamily="18" charset="0"/>
              </a:rPr>
              <a:t> </a:t>
            </a:r>
            <a:r>
              <a:rPr lang="en-US" altLang="en-US" sz="4000" b="1" dirty="0" err="1">
                <a:solidFill>
                  <a:schemeClr val="accent6">
                    <a:lumMod val="75000"/>
                  </a:schemeClr>
                </a:solidFill>
                <a:latin typeface="Times New Roman" pitchFamily="18" charset="0"/>
                <a:ea typeface="SimSun" pitchFamily="2" charset="-122"/>
                <a:cs typeface="Times New Roman" pitchFamily="18" charset="0"/>
              </a:rPr>
              <a:t>câu</a:t>
            </a:r>
            <a:r>
              <a:rPr lang="en-US" altLang="en-US" sz="4000" b="1" dirty="0">
                <a:solidFill>
                  <a:schemeClr val="accent6">
                    <a:lumMod val="75000"/>
                  </a:schemeClr>
                </a:solidFill>
                <a:latin typeface="Times New Roman" pitchFamily="18" charset="0"/>
                <a:ea typeface="SimSun" pitchFamily="2" charset="-122"/>
                <a:cs typeface="Times New Roman" pitchFamily="18" charset="0"/>
              </a:rPr>
              <a:t> </a:t>
            </a:r>
            <a:r>
              <a:rPr lang="en-US" altLang="en-US" sz="4000" b="1" dirty="0" err="1">
                <a:solidFill>
                  <a:schemeClr val="accent6">
                    <a:lumMod val="75000"/>
                  </a:schemeClr>
                </a:solidFill>
                <a:latin typeface="Times New Roman" pitchFamily="18" charset="0"/>
                <a:ea typeface="SimSun" pitchFamily="2" charset="-122"/>
                <a:cs typeface="Times New Roman" pitchFamily="18" charset="0"/>
              </a:rPr>
              <a:t>hỏi</a:t>
            </a:r>
            <a:r>
              <a:rPr lang="en-US" altLang="en-US" sz="4000" b="1" dirty="0">
                <a:solidFill>
                  <a:schemeClr val="accent6">
                    <a:lumMod val="75000"/>
                  </a:schemeClr>
                </a:solidFill>
                <a:latin typeface="Times New Roman" pitchFamily="18" charset="0"/>
                <a:ea typeface="SimSun" pitchFamily="2" charset="-122"/>
                <a:cs typeface="Times New Roman" pitchFamily="18" charset="0"/>
              </a:rPr>
              <a:t> </a:t>
            </a:r>
            <a:r>
              <a:rPr lang="en-US" altLang="en-US" sz="4000" b="1" dirty="0" err="1" smtClean="0">
                <a:solidFill>
                  <a:schemeClr val="accent6">
                    <a:lumMod val="75000"/>
                  </a:schemeClr>
                </a:solidFill>
                <a:latin typeface="Times New Roman" pitchFamily="18" charset="0"/>
                <a:ea typeface="SimSun" pitchFamily="2" charset="-122"/>
                <a:cs typeface="Times New Roman" pitchFamily="18" charset="0"/>
              </a:rPr>
              <a:t>phần</a:t>
            </a:r>
            <a:r>
              <a:rPr lang="en-US" altLang="en-US" sz="4000" b="1" dirty="0" smtClean="0">
                <a:solidFill>
                  <a:schemeClr val="accent6">
                    <a:lumMod val="75000"/>
                  </a:schemeClr>
                </a:solidFill>
                <a:latin typeface="Times New Roman" pitchFamily="18" charset="0"/>
                <a:ea typeface="SimSun" pitchFamily="2" charset="-122"/>
                <a:cs typeface="Times New Roman" pitchFamily="18" charset="0"/>
              </a:rPr>
              <a:t> </a:t>
            </a:r>
            <a:r>
              <a:rPr lang="en-US" altLang="en-US" sz="4000" b="1" dirty="0" err="1" smtClean="0">
                <a:solidFill>
                  <a:schemeClr val="accent6">
                    <a:lumMod val="75000"/>
                  </a:schemeClr>
                </a:solidFill>
                <a:latin typeface="Times New Roman" pitchFamily="18" charset="0"/>
                <a:ea typeface="SimSun" pitchFamily="2" charset="-122"/>
                <a:cs typeface="Times New Roman" pitchFamily="18" charset="0"/>
              </a:rPr>
              <a:t>suy</a:t>
            </a:r>
            <a:r>
              <a:rPr lang="en-US" altLang="en-US" sz="4000" b="1" dirty="0" smtClean="0">
                <a:solidFill>
                  <a:schemeClr val="accent6">
                    <a:lumMod val="75000"/>
                  </a:schemeClr>
                </a:solidFill>
                <a:latin typeface="Times New Roman" pitchFamily="18" charset="0"/>
                <a:ea typeface="SimSun" pitchFamily="2" charset="-122"/>
                <a:cs typeface="Times New Roman" pitchFamily="18" charset="0"/>
              </a:rPr>
              <a:t> </a:t>
            </a:r>
            <a:r>
              <a:rPr lang="en-US" altLang="en-US" sz="4000" b="1" dirty="0" err="1" smtClean="0">
                <a:solidFill>
                  <a:schemeClr val="accent6">
                    <a:lumMod val="75000"/>
                  </a:schemeClr>
                </a:solidFill>
                <a:latin typeface="Times New Roman" pitchFamily="18" charset="0"/>
                <a:ea typeface="SimSun" pitchFamily="2" charset="-122"/>
                <a:cs typeface="Times New Roman" pitchFamily="18" charset="0"/>
              </a:rPr>
              <a:t>ngẫm</a:t>
            </a:r>
            <a:r>
              <a:rPr lang="en-US" altLang="en-US" sz="4000" b="1" dirty="0" smtClean="0">
                <a:solidFill>
                  <a:schemeClr val="accent6">
                    <a:lumMod val="75000"/>
                  </a:schemeClr>
                </a:solidFill>
                <a:latin typeface="Times New Roman" pitchFamily="18" charset="0"/>
                <a:ea typeface="SimSun" pitchFamily="2" charset="-122"/>
                <a:cs typeface="Times New Roman" pitchFamily="18" charset="0"/>
              </a:rPr>
              <a:t> </a:t>
            </a:r>
            <a:r>
              <a:rPr lang="en-US" altLang="en-US" sz="4000" b="1" dirty="0" err="1" smtClean="0">
                <a:solidFill>
                  <a:schemeClr val="accent6">
                    <a:lumMod val="75000"/>
                  </a:schemeClr>
                </a:solidFill>
                <a:latin typeface="Times New Roman" pitchFamily="18" charset="0"/>
                <a:ea typeface="SimSun" pitchFamily="2" charset="-122"/>
                <a:cs typeface="Times New Roman" pitchFamily="18" charset="0"/>
              </a:rPr>
              <a:t>và</a:t>
            </a:r>
            <a:r>
              <a:rPr lang="en-US" altLang="en-US" sz="4000" b="1" dirty="0" smtClean="0">
                <a:solidFill>
                  <a:schemeClr val="accent6">
                    <a:lumMod val="75000"/>
                  </a:schemeClr>
                </a:solidFill>
                <a:latin typeface="Times New Roman" pitchFamily="18" charset="0"/>
                <a:ea typeface="SimSun" pitchFamily="2" charset="-122"/>
                <a:cs typeface="Times New Roman" pitchFamily="18" charset="0"/>
              </a:rPr>
              <a:t> </a:t>
            </a:r>
            <a:r>
              <a:rPr lang="en-US" altLang="en-US" sz="4000" b="1" dirty="0" err="1" smtClean="0">
                <a:solidFill>
                  <a:schemeClr val="accent6">
                    <a:lumMod val="75000"/>
                  </a:schemeClr>
                </a:solidFill>
                <a:latin typeface="Times New Roman" pitchFamily="18" charset="0"/>
                <a:ea typeface="SimSun" pitchFamily="2" charset="-122"/>
                <a:cs typeface="Times New Roman" pitchFamily="18" charset="0"/>
              </a:rPr>
              <a:t>phản</a:t>
            </a:r>
            <a:r>
              <a:rPr lang="en-US" altLang="en-US" sz="4000" b="1" dirty="0" smtClean="0">
                <a:solidFill>
                  <a:schemeClr val="accent6">
                    <a:lumMod val="75000"/>
                  </a:schemeClr>
                </a:solidFill>
                <a:latin typeface="Times New Roman" pitchFamily="18" charset="0"/>
                <a:ea typeface="SimSun" pitchFamily="2" charset="-122"/>
                <a:cs typeface="Times New Roman" pitchFamily="18" charset="0"/>
              </a:rPr>
              <a:t> </a:t>
            </a:r>
            <a:r>
              <a:rPr lang="en-US" altLang="en-US" sz="4000" b="1" dirty="0" err="1" smtClean="0">
                <a:solidFill>
                  <a:schemeClr val="accent6">
                    <a:lumMod val="75000"/>
                  </a:schemeClr>
                </a:solidFill>
                <a:latin typeface="Times New Roman" pitchFamily="18" charset="0"/>
                <a:ea typeface="SimSun" pitchFamily="2" charset="-122"/>
                <a:cs typeface="Times New Roman" pitchFamily="18" charset="0"/>
              </a:rPr>
              <a:t>hồi</a:t>
            </a:r>
            <a:r>
              <a:rPr lang="en-US" altLang="en-US" sz="4000" b="1" dirty="0" smtClean="0">
                <a:solidFill>
                  <a:schemeClr val="accent6">
                    <a:lumMod val="75000"/>
                  </a:schemeClr>
                </a:solidFill>
                <a:latin typeface="Times New Roman" pitchFamily="18" charset="0"/>
                <a:ea typeface="SimSun" pitchFamily="2" charset="-122"/>
                <a:cs typeface="Times New Roman" pitchFamily="18" charset="0"/>
              </a:rPr>
              <a:t>.</a:t>
            </a:r>
            <a:endParaRPr lang="en-US" altLang="en-US" sz="4000" b="1" dirty="0">
              <a:solidFill>
                <a:schemeClr val="accent6">
                  <a:lumMod val="75000"/>
                </a:schemeClr>
              </a:solidFill>
              <a:latin typeface="Times New Roman" pitchFamily="18" charset="0"/>
              <a:ea typeface="SimSun" pitchFamily="2" charset="-122"/>
              <a:cs typeface="Times New Roman" pitchFamily="18" charset="0"/>
            </a:endParaRPr>
          </a:p>
        </p:txBody>
      </p:sp>
    </p:spTree>
    <p:extLst>
      <p:ext uri="{BB962C8B-B14F-4D97-AF65-F5344CB8AC3E}">
        <p14:creationId xmlns:p14="http://schemas.microsoft.com/office/powerpoint/2010/main" val="19317669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99221" y="789680"/>
            <a:ext cx="8321698" cy="5335225"/>
          </a:xfrm>
          <a:prstGeom prst="roundRect">
            <a:avLst/>
          </a:prstGeom>
          <a:noFill/>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lvl="0" algn="ctr"/>
            <a:r>
              <a:rPr lang="en-US" sz="5400" b="1" dirty="0">
                <a:ln/>
                <a:solidFill>
                  <a:srgbClr val="FFFF00"/>
                </a:solidFill>
              </a:rPr>
              <a:t>TRÂN TRỌNG </a:t>
            </a:r>
            <a:r>
              <a:rPr lang="en-US" sz="5400" b="1">
                <a:ln/>
                <a:solidFill>
                  <a:srgbClr val="FFFF00"/>
                </a:solidFill>
              </a:rPr>
              <a:t>CẢM ƠN </a:t>
            </a:r>
          </a:p>
          <a:p>
            <a:pPr lvl="0" algn="ctr"/>
            <a:r>
              <a:rPr lang="en-US" sz="5400" b="1">
                <a:ln/>
                <a:solidFill>
                  <a:srgbClr val="FFFF00"/>
                </a:solidFill>
              </a:rPr>
              <a:t>QUÝ THẦY CÔ </a:t>
            </a:r>
          </a:p>
          <a:p>
            <a:pPr lvl="0" algn="ctr"/>
            <a:r>
              <a:rPr lang="en-US" sz="5400" b="1">
                <a:ln/>
                <a:solidFill>
                  <a:srgbClr val="FFFF00"/>
                </a:solidFill>
              </a:rPr>
              <a:t>VÀ CÁC EM HỌC SINH !</a:t>
            </a:r>
            <a:endParaRPr lang="en-US" sz="5400" b="1" dirty="0">
              <a:ln/>
              <a:solidFill>
                <a:srgbClr val="FFFF00"/>
              </a:solidFill>
            </a:endParaRPr>
          </a:p>
        </p:txBody>
      </p:sp>
    </p:spTree>
    <p:extLst>
      <p:ext uri="{BB962C8B-B14F-4D97-AF65-F5344CB8AC3E}">
        <p14:creationId xmlns:p14="http://schemas.microsoft.com/office/powerpoint/2010/main" val="138725509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6858000"/>
          </a:xfrm>
        </p:spPr>
      </p:pic>
    </p:spTree>
    <p:extLst>
      <p:ext uri="{BB962C8B-B14F-4D97-AF65-F5344CB8AC3E}">
        <p14:creationId xmlns:p14="http://schemas.microsoft.com/office/powerpoint/2010/main" val="2719563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ndia.gif"/>
          <p:cNvPicPr>
            <a:picLocks noChangeAspect="1"/>
          </p:cNvPicPr>
          <p:nvPr/>
        </p:nvPicPr>
        <p:blipFill>
          <a:blip r:embed="rId2"/>
          <a:stretch>
            <a:fillRect/>
          </a:stretch>
        </p:blipFill>
        <p:spPr>
          <a:xfrm>
            <a:off x="4038600" y="1871536"/>
            <a:ext cx="5105400" cy="4855838"/>
          </a:xfrm>
          <a:prstGeom prst="rect">
            <a:avLst/>
          </a:prstGeom>
        </p:spPr>
      </p:pic>
      <p:pic>
        <p:nvPicPr>
          <p:cNvPr id="7" name="Picture 6" descr="india-flag.jpg"/>
          <p:cNvPicPr>
            <a:picLocks noChangeAspect="1"/>
          </p:cNvPicPr>
          <p:nvPr/>
        </p:nvPicPr>
        <p:blipFill>
          <a:blip r:embed="rId3" cstate="print"/>
          <a:stretch>
            <a:fillRect/>
          </a:stretch>
        </p:blipFill>
        <p:spPr>
          <a:xfrm>
            <a:off x="4038600" y="0"/>
            <a:ext cx="5105400" cy="1796286"/>
          </a:xfrm>
          <a:prstGeom prst="rect">
            <a:avLst/>
          </a:prstGeom>
        </p:spPr>
      </p:pic>
      <p:grpSp>
        <p:nvGrpSpPr>
          <p:cNvPr id="8" name="Group 7"/>
          <p:cNvGrpSpPr/>
          <p:nvPr/>
        </p:nvGrpSpPr>
        <p:grpSpPr>
          <a:xfrm>
            <a:off x="224971" y="1295400"/>
            <a:ext cx="3581400" cy="5557230"/>
            <a:chOff x="301170" y="228600"/>
            <a:chExt cx="3581400" cy="5903688"/>
          </a:xfrm>
        </p:grpSpPr>
        <p:sp>
          <p:nvSpPr>
            <p:cNvPr id="5" name="Oval 4"/>
            <p:cNvSpPr/>
            <p:nvPr/>
          </p:nvSpPr>
          <p:spPr>
            <a:xfrm>
              <a:off x="301170" y="4913088"/>
              <a:ext cx="3581400" cy="1219200"/>
            </a:xfrm>
            <a:prstGeom prst="ellipse">
              <a:avLst/>
            </a:prstGeom>
            <a:solidFill>
              <a:schemeClr val="bg2">
                <a:lumMod val="2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a:solidFill>
                    <a:srgbClr val="FFFF00"/>
                  </a:solidFill>
                  <a:effectLst>
                    <a:outerShdw blurRad="50800" dist="38100" algn="tr" rotWithShape="0">
                      <a:prstClr val="black">
                        <a:alpha val="40000"/>
                      </a:prstClr>
                    </a:outerShdw>
                  </a:effectLst>
                </a:rPr>
                <a:t>Tagore</a:t>
              </a:r>
              <a:endParaRPr lang="en-US" sz="3200" b="1">
                <a:solidFill>
                  <a:srgbClr val="FFFF00"/>
                </a:solidFill>
              </a:endParaRPr>
            </a:p>
            <a:p>
              <a:pPr algn="ctr"/>
              <a:r>
                <a:rPr lang="en-US" sz="3200" b="1" smtClean="0">
                  <a:solidFill>
                    <a:srgbClr val="FFFF00"/>
                  </a:solidFill>
                </a:rPr>
                <a:t>1861 </a:t>
              </a:r>
              <a:r>
                <a:rPr lang="en-US" sz="3200" b="1">
                  <a:solidFill>
                    <a:srgbClr val="FFFF00"/>
                  </a:solidFill>
                </a:rPr>
                <a:t>- 1941</a:t>
              </a:r>
            </a:p>
          </p:txBody>
        </p:sp>
        <p:pic>
          <p:nvPicPr>
            <p:cNvPr id="4" name="Picture 3" descr="tago.jpg"/>
            <p:cNvPicPr>
              <a:picLocks noChangeAspect="1"/>
            </p:cNvPicPr>
            <p:nvPr/>
          </p:nvPicPr>
          <p:blipFill>
            <a:blip r:embed="rId4"/>
            <a:stretch>
              <a:fillRect/>
            </a:stretch>
          </p:blipFill>
          <p:spPr>
            <a:xfrm>
              <a:off x="457200" y="228600"/>
              <a:ext cx="3352800" cy="47364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
        <p:nvSpPr>
          <p:cNvPr id="2" name="TextBox 1"/>
          <p:cNvSpPr txBox="1"/>
          <p:nvPr/>
        </p:nvSpPr>
        <p:spPr>
          <a:xfrm>
            <a:off x="196277" y="0"/>
            <a:ext cx="3475631" cy="523220"/>
          </a:xfrm>
          <a:prstGeom prst="rect">
            <a:avLst/>
          </a:prstGeom>
          <a:solidFill>
            <a:srgbClr val="FFFF99"/>
          </a:solidFill>
        </p:spPr>
        <p:txBody>
          <a:bodyPr wrap="none" rtlCol="0">
            <a:spAutoFit/>
          </a:bodyPr>
          <a:lstStyle/>
          <a:p>
            <a:r>
              <a:rPr lang="en-US" sz="2800" b="1" smtClean="0">
                <a:solidFill>
                  <a:srgbClr val="FF0000"/>
                </a:solidFill>
                <a:latin typeface="Palatino Linotype" pitchFamily="18" charset="0"/>
              </a:rPr>
              <a:t>TÌM HIỂU CHUNG</a:t>
            </a:r>
            <a:endParaRPr lang="en-US" sz="2800" b="1">
              <a:solidFill>
                <a:srgbClr val="FF0000"/>
              </a:solidFill>
              <a:latin typeface="Palatino Linotype" pitchFamily="18" charset="0"/>
            </a:endParaRPr>
          </a:p>
        </p:txBody>
      </p:sp>
      <p:sp>
        <p:nvSpPr>
          <p:cNvPr id="3" name="TextBox 2"/>
          <p:cNvSpPr txBox="1"/>
          <p:nvPr/>
        </p:nvSpPr>
        <p:spPr>
          <a:xfrm>
            <a:off x="224971" y="605760"/>
            <a:ext cx="1709122" cy="523220"/>
          </a:xfrm>
          <a:prstGeom prst="rect">
            <a:avLst/>
          </a:prstGeom>
          <a:solidFill>
            <a:schemeClr val="bg1"/>
          </a:solidFill>
        </p:spPr>
        <p:txBody>
          <a:bodyPr wrap="none" rtlCol="0">
            <a:spAutoFit/>
          </a:bodyPr>
          <a:lstStyle/>
          <a:p>
            <a:r>
              <a:rPr lang="en-US" sz="2800" b="1" smtClean="0">
                <a:solidFill>
                  <a:srgbClr val="7030A0"/>
                </a:solidFill>
                <a:latin typeface="Palatino Linotype" pitchFamily="18" charset="0"/>
              </a:rPr>
              <a:t>1. Tác giả</a:t>
            </a:r>
            <a:endParaRPr lang="en-US" sz="2800" b="1">
              <a:solidFill>
                <a:srgbClr val="7030A0"/>
              </a:solidFill>
              <a:latin typeface="Palatino Linotype" pitchFamily="18" charset="0"/>
            </a:endParaRPr>
          </a:p>
        </p:txBody>
      </p:sp>
    </p:spTree>
  </p:cSld>
  <p:clrMapOvr>
    <a:masterClrMapping/>
  </p:clrMapOvr>
  <p:transition advTm="1820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par>
                          <p:cTn id="8" fill="hold">
                            <p:stCondLst>
                              <p:cond delay="2000"/>
                            </p:stCondLst>
                            <p:childTnLst>
                              <p:par>
                                <p:cTn id="9" presetID="5"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par>
                                <p:cTn id="12" presetID="5" presetClass="entr" presetSubtype="1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heckerboard(across)">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t-20-tagore-untitled-portrait-of-a-woman.jpg"/>
          <p:cNvPicPr>
            <a:picLocks noChangeAspect="1"/>
          </p:cNvPicPr>
          <p:nvPr/>
        </p:nvPicPr>
        <p:blipFill>
          <a:blip r:embed="rId2" cstate="print"/>
          <a:stretch>
            <a:fillRect/>
          </a:stretch>
        </p:blipFill>
        <p:spPr>
          <a:xfrm>
            <a:off x="3048000" y="152402"/>
            <a:ext cx="2667000" cy="2743198"/>
          </a:xfrm>
          <a:prstGeom prst="rect">
            <a:avLst/>
          </a:prstGeom>
        </p:spPr>
      </p:pic>
      <p:pic>
        <p:nvPicPr>
          <p:cNvPr id="6" name="Picture 5" descr="pnt013.jpg"/>
          <p:cNvPicPr>
            <a:picLocks noChangeAspect="1"/>
          </p:cNvPicPr>
          <p:nvPr/>
        </p:nvPicPr>
        <p:blipFill>
          <a:blip r:embed="rId3"/>
          <a:stretch>
            <a:fillRect/>
          </a:stretch>
        </p:blipFill>
        <p:spPr>
          <a:xfrm>
            <a:off x="5943600" y="152401"/>
            <a:ext cx="2895600" cy="2743199"/>
          </a:xfrm>
          <a:prstGeom prst="rect">
            <a:avLst/>
          </a:prstGeom>
        </p:spPr>
      </p:pic>
      <p:pic>
        <p:nvPicPr>
          <p:cNvPr id="8" name="Picture 7" descr="Tagore_Section_2.jpg"/>
          <p:cNvPicPr>
            <a:picLocks noChangeAspect="1"/>
          </p:cNvPicPr>
          <p:nvPr/>
        </p:nvPicPr>
        <p:blipFill>
          <a:blip r:embed="rId4" cstate="print"/>
          <a:stretch>
            <a:fillRect/>
          </a:stretch>
        </p:blipFill>
        <p:spPr>
          <a:xfrm>
            <a:off x="228600" y="65631"/>
            <a:ext cx="2590800" cy="2829969"/>
          </a:xfrm>
          <a:prstGeom prst="rect">
            <a:avLst/>
          </a:prstGeom>
        </p:spPr>
      </p:pic>
      <p:pic>
        <p:nvPicPr>
          <p:cNvPr id="7" name="Picture 6" descr="SAM_2466.jpg"/>
          <p:cNvPicPr>
            <a:picLocks noChangeAspect="1"/>
          </p:cNvPicPr>
          <p:nvPr/>
        </p:nvPicPr>
        <p:blipFill>
          <a:blip r:embed="rId5"/>
          <a:srcRect l="5868" t="4713" r="8068" b="4566"/>
          <a:stretch>
            <a:fillRect/>
          </a:stretch>
        </p:blipFill>
        <p:spPr>
          <a:xfrm>
            <a:off x="0" y="3048000"/>
            <a:ext cx="4495800" cy="3810000"/>
          </a:xfrm>
          <a:prstGeom prst="rect">
            <a:avLst/>
          </a:prstGeom>
        </p:spPr>
      </p:pic>
      <p:pic>
        <p:nvPicPr>
          <p:cNvPr id="9" name="Picture 8" descr="mzl.omuzlcfl.320x480-75.jpg"/>
          <p:cNvPicPr>
            <a:picLocks noChangeAspect="1"/>
          </p:cNvPicPr>
          <p:nvPr/>
        </p:nvPicPr>
        <p:blipFill>
          <a:blip r:embed="rId6"/>
          <a:srcRect t="4257"/>
          <a:stretch>
            <a:fillRect/>
          </a:stretch>
        </p:blipFill>
        <p:spPr>
          <a:xfrm>
            <a:off x="4800600" y="3733800"/>
            <a:ext cx="4191000" cy="3124200"/>
          </a:xfrm>
          <a:prstGeom prst="rect">
            <a:avLst/>
          </a:prstGeom>
        </p:spPr>
      </p:pic>
      <p:pic>
        <p:nvPicPr>
          <p:cNvPr id="10" name="Picture 3"/>
          <p:cNvPicPr>
            <a:picLocks noChangeAspect="1" noChangeArrowheads="1"/>
          </p:cNvPicPr>
          <p:nvPr/>
        </p:nvPicPr>
        <p:blipFill>
          <a:blip r:embed="rId7"/>
          <a:srcRect b="24421"/>
          <a:stretch>
            <a:fillRect/>
          </a:stretch>
        </p:blipFill>
        <p:spPr bwMode="auto">
          <a:xfrm>
            <a:off x="4800600" y="3047999"/>
            <a:ext cx="4191000" cy="745671"/>
          </a:xfrm>
          <a:prstGeom prst="rect">
            <a:avLst/>
          </a:prstGeom>
          <a:noFill/>
          <a:ln w="9525">
            <a:noFill/>
            <a:miter lim="800000"/>
            <a:headEnd/>
            <a:tailEnd/>
          </a:ln>
          <a:effectLst/>
        </p:spPr>
      </p:pic>
    </p:spTree>
  </p:cSld>
  <p:clrMapOvr>
    <a:masterClrMapping/>
  </p:clrMapOvr>
  <p:transition advTm="1254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5"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500"/>
                                        <p:tgtEl>
                                          <p:spTgt spid="8"/>
                                        </p:tgtEl>
                                      </p:cBhvr>
                                    </p:animEffect>
                                  </p:childTnLst>
                                </p:cTn>
                              </p:par>
                              <p:par>
                                <p:cTn id="14" presetID="4" presetClass="entr" presetSubtype="1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in)">
                                      <p:cBhvr>
                                        <p:cTn id="16" dur="1000"/>
                                        <p:tgtEl>
                                          <p:spTgt spid="7"/>
                                        </p:tgtEl>
                                      </p:cBhvr>
                                    </p:animEffect>
                                  </p:childTnLst>
                                </p:cTn>
                              </p:par>
                              <p:par>
                                <p:cTn id="17" presetID="4"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1000"/>
                                        <p:tgtEl>
                                          <p:spTgt spid="9"/>
                                        </p:tgtEl>
                                      </p:cBhvr>
                                    </p:animEffect>
                                  </p:childTnLst>
                                </p:cTn>
                              </p:par>
                              <p:par>
                                <p:cTn id="20" presetID="4"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itle 1"/>
          <p:cNvSpPr>
            <a:spLocks noGrp="1"/>
          </p:cNvSpPr>
          <p:nvPr>
            <p:ph type="title"/>
          </p:nvPr>
        </p:nvSpPr>
        <p:spPr>
          <a:xfrm>
            <a:off x="2857500" y="0"/>
            <a:ext cx="4572000" cy="685800"/>
          </a:xfrm>
          <a:solidFill>
            <a:srgbClr val="FFFF99"/>
          </a:solidFill>
        </p:spPr>
        <p:txBody>
          <a:bodyPr>
            <a:normAutofit/>
          </a:bodyPr>
          <a:lstStyle/>
          <a:p>
            <a:r>
              <a:rPr lang="en-US" sz="2800" b="1" smtClean="0">
                <a:solidFill>
                  <a:srgbClr val="FF0000"/>
                </a:solidFill>
                <a:latin typeface="Palatino Linotype" pitchFamily="18" charset="0"/>
              </a:rPr>
              <a:t>I. TÌM HIỂU CHUNG</a:t>
            </a:r>
            <a:endParaRPr lang="en-US" sz="2800" b="1">
              <a:solidFill>
                <a:srgbClr val="FF0000"/>
              </a:solidFill>
              <a:latin typeface="Palatino Linotype" pitchFamily="18" charset="0"/>
            </a:endParaRPr>
          </a:p>
        </p:txBody>
      </p:sp>
      <p:sp>
        <p:nvSpPr>
          <p:cNvPr id="6" name="Rectangle 5"/>
          <p:cNvSpPr/>
          <p:nvPr/>
        </p:nvSpPr>
        <p:spPr>
          <a:xfrm>
            <a:off x="1295400" y="3320147"/>
            <a:ext cx="7696200" cy="3431709"/>
          </a:xfrm>
          <a:prstGeom prst="rect">
            <a:avLst/>
          </a:prstGeom>
        </p:spPr>
        <p:txBody>
          <a:bodyPr wrap="square">
            <a:spAutoFit/>
          </a:bodyPr>
          <a:lstStyle/>
          <a:p>
            <a:pPr lvl="0">
              <a:defRPr/>
            </a:pPr>
            <a:r>
              <a:rPr lang="en-US" sz="2400" b="1" dirty="0">
                <a:solidFill>
                  <a:srgbClr val="FF0000"/>
                </a:solidFill>
                <a:latin typeface="Times New Roman" pitchFamily="18" charset="0"/>
                <a:cs typeface="Times New Roman" pitchFamily="18" charset="0"/>
              </a:rPr>
              <a:t>1. </a:t>
            </a:r>
            <a:r>
              <a:rPr lang="en-US" sz="2400" b="1" dirty="0" err="1">
                <a:solidFill>
                  <a:srgbClr val="FF0000"/>
                </a:solidFill>
                <a:latin typeface="Times New Roman" pitchFamily="18" charset="0"/>
                <a:cs typeface="Times New Roman" pitchFamily="18" charset="0"/>
              </a:rPr>
              <a:t>Tác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giả</a:t>
            </a:r>
            <a:endParaRPr lang="en-US" sz="2400" b="1" dirty="0">
              <a:solidFill>
                <a:srgbClr val="FF0000"/>
              </a:solidFill>
              <a:latin typeface="Times New Roman" pitchFamily="18" charset="0"/>
              <a:ea typeface="Times New Roman"/>
              <a:cs typeface="Times New Roman" pitchFamily="18" charset="0"/>
            </a:endParaRPr>
          </a:p>
          <a:p>
            <a:pPr algn="just">
              <a:spcBef>
                <a:spcPts val="600"/>
              </a:spcBef>
              <a:spcAft>
                <a:spcPts val="600"/>
              </a:spcAft>
            </a:pPr>
            <a:r>
              <a:rPr lang="en-US" sz="2400" b="1" dirty="0">
                <a:solidFill>
                  <a:srgbClr val="000000"/>
                </a:solidFill>
                <a:latin typeface="Times New Roman" pitchFamily="18" charset="0"/>
                <a:ea typeface="Times New Roman"/>
                <a:cs typeface="Times New Roman" pitchFamily="18" charset="0"/>
              </a:rPr>
              <a:t>- </a:t>
            </a:r>
            <a:r>
              <a:rPr lang="en-US" sz="2400" b="1" dirty="0" err="1">
                <a:solidFill>
                  <a:srgbClr val="000000"/>
                </a:solidFill>
                <a:latin typeface="Times New Roman" pitchFamily="18" charset="0"/>
                <a:ea typeface="Times New Roman"/>
                <a:cs typeface="Times New Roman" pitchFamily="18" charset="0"/>
              </a:rPr>
              <a:t>Tagore</a:t>
            </a:r>
            <a:r>
              <a:rPr lang="en-US" sz="2400" b="1" dirty="0">
                <a:solidFill>
                  <a:srgbClr val="000000"/>
                </a:solidFill>
                <a:latin typeface="Times New Roman" pitchFamily="18" charset="0"/>
                <a:ea typeface="Times New Roman"/>
                <a:cs typeface="Times New Roman" pitchFamily="18" charset="0"/>
              </a:rPr>
              <a:t> (1861-1941) </a:t>
            </a:r>
            <a:r>
              <a:rPr lang="en-US" sz="2400" b="1" dirty="0" err="1">
                <a:solidFill>
                  <a:srgbClr val="000000"/>
                </a:solidFill>
                <a:latin typeface="Times New Roman" pitchFamily="18" charset="0"/>
                <a:ea typeface="Times New Roman"/>
                <a:cs typeface="Times New Roman" pitchFamily="18" charset="0"/>
              </a:rPr>
              <a:t>là</a:t>
            </a:r>
            <a:r>
              <a:rPr lang="en-US" sz="2400" b="1" dirty="0">
                <a:solidFill>
                  <a:srgbClr val="000000"/>
                </a:solidFill>
                <a:latin typeface="Times New Roman" pitchFamily="18" charset="0"/>
                <a:ea typeface="Times New Roman"/>
                <a:cs typeface="Times New Roman" pitchFamily="18" charset="0"/>
              </a:rPr>
              <a:t> </a:t>
            </a:r>
            <a:r>
              <a:rPr lang="en-US" sz="2400" b="1" dirty="0" err="1">
                <a:solidFill>
                  <a:srgbClr val="000000"/>
                </a:solidFill>
                <a:latin typeface="Times New Roman" pitchFamily="18" charset="0"/>
                <a:ea typeface="Times New Roman"/>
                <a:cs typeface="Times New Roman" pitchFamily="18" charset="0"/>
              </a:rPr>
              <a:t>nhà</a:t>
            </a:r>
            <a:r>
              <a:rPr lang="en-US" sz="2400" b="1" dirty="0">
                <a:solidFill>
                  <a:srgbClr val="000000"/>
                </a:solidFill>
                <a:latin typeface="Times New Roman" pitchFamily="18" charset="0"/>
                <a:ea typeface="Times New Roman"/>
                <a:cs typeface="Times New Roman" pitchFamily="18" charset="0"/>
              </a:rPr>
              <a:t> </a:t>
            </a:r>
            <a:r>
              <a:rPr lang="en-US" sz="2400" b="1" dirty="0" err="1">
                <a:solidFill>
                  <a:srgbClr val="000000"/>
                </a:solidFill>
                <a:latin typeface="Times New Roman" pitchFamily="18" charset="0"/>
                <a:ea typeface="Times New Roman"/>
                <a:cs typeface="Times New Roman" pitchFamily="18" charset="0"/>
              </a:rPr>
              <a:t>thơ</a:t>
            </a:r>
            <a:r>
              <a:rPr lang="en-US" sz="2400" b="1" dirty="0">
                <a:solidFill>
                  <a:srgbClr val="000000"/>
                </a:solidFill>
                <a:latin typeface="Times New Roman" pitchFamily="18" charset="0"/>
                <a:ea typeface="Times New Roman"/>
                <a:cs typeface="Times New Roman" pitchFamily="18" charset="0"/>
              </a:rPr>
              <a:t> </a:t>
            </a:r>
            <a:r>
              <a:rPr lang="en-US" sz="2400" b="1" dirty="0" err="1">
                <a:solidFill>
                  <a:srgbClr val="000000"/>
                </a:solidFill>
                <a:latin typeface="Times New Roman" pitchFamily="18" charset="0"/>
                <a:ea typeface="Times New Roman"/>
                <a:cs typeface="Times New Roman" pitchFamily="18" charset="0"/>
              </a:rPr>
              <a:t>hiện</a:t>
            </a:r>
            <a:r>
              <a:rPr lang="en-US" sz="2400" b="1" dirty="0">
                <a:solidFill>
                  <a:srgbClr val="000000"/>
                </a:solidFill>
                <a:latin typeface="Times New Roman" pitchFamily="18" charset="0"/>
                <a:ea typeface="Times New Roman"/>
                <a:cs typeface="Times New Roman" pitchFamily="18" charset="0"/>
              </a:rPr>
              <a:t> </a:t>
            </a:r>
            <a:r>
              <a:rPr lang="en-US" sz="2400" b="1" dirty="0" err="1">
                <a:solidFill>
                  <a:srgbClr val="000000"/>
                </a:solidFill>
                <a:latin typeface="Times New Roman" pitchFamily="18" charset="0"/>
                <a:ea typeface="Times New Roman"/>
                <a:cs typeface="Times New Roman" pitchFamily="18" charset="0"/>
              </a:rPr>
              <a:t>đại</a:t>
            </a:r>
            <a:r>
              <a:rPr lang="en-US" sz="2400" b="1" dirty="0">
                <a:solidFill>
                  <a:srgbClr val="000000"/>
                </a:solidFill>
                <a:latin typeface="Times New Roman" pitchFamily="18" charset="0"/>
                <a:ea typeface="Times New Roman"/>
                <a:cs typeface="Times New Roman" pitchFamily="18" charset="0"/>
              </a:rPr>
              <a:t> </a:t>
            </a:r>
            <a:r>
              <a:rPr lang="en-US" sz="2400" b="1" dirty="0" err="1">
                <a:solidFill>
                  <a:srgbClr val="000000"/>
                </a:solidFill>
                <a:latin typeface="Times New Roman" pitchFamily="18" charset="0"/>
                <a:ea typeface="Times New Roman"/>
                <a:cs typeface="Times New Roman" pitchFamily="18" charset="0"/>
              </a:rPr>
              <a:t>lớn</a:t>
            </a:r>
            <a:r>
              <a:rPr lang="en-US" sz="2400" b="1" dirty="0">
                <a:solidFill>
                  <a:srgbClr val="000000"/>
                </a:solidFill>
                <a:latin typeface="Times New Roman" pitchFamily="18" charset="0"/>
                <a:ea typeface="Times New Roman"/>
                <a:cs typeface="Times New Roman" pitchFamily="18" charset="0"/>
              </a:rPr>
              <a:t> </a:t>
            </a:r>
            <a:r>
              <a:rPr lang="en-US" sz="2400" b="1" dirty="0" err="1">
                <a:solidFill>
                  <a:srgbClr val="000000"/>
                </a:solidFill>
                <a:latin typeface="Times New Roman" pitchFamily="18" charset="0"/>
                <a:ea typeface="Times New Roman"/>
                <a:cs typeface="Times New Roman" pitchFamily="18" charset="0"/>
              </a:rPr>
              <a:t>nhất</a:t>
            </a:r>
            <a:r>
              <a:rPr lang="en-US" sz="2400" b="1" dirty="0">
                <a:solidFill>
                  <a:srgbClr val="000000"/>
                </a:solidFill>
                <a:latin typeface="Times New Roman" pitchFamily="18" charset="0"/>
                <a:ea typeface="Times New Roman"/>
                <a:cs typeface="Times New Roman" pitchFamily="18" charset="0"/>
              </a:rPr>
              <a:t> </a:t>
            </a:r>
            <a:r>
              <a:rPr lang="en-US" sz="2400" b="1" dirty="0" err="1">
                <a:solidFill>
                  <a:srgbClr val="000000"/>
                </a:solidFill>
                <a:latin typeface="Times New Roman" pitchFamily="18" charset="0"/>
                <a:ea typeface="Times New Roman"/>
                <a:cs typeface="Times New Roman" pitchFamily="18" charset="0"/>
              </a:rPr>
              <a:t>của</a:t>
            </a:r>
            <a:r>
              <a:rPr lang="en-US" sz="2400" b="1" dirty="0">
                <a:solidFill>
                  <a:srgbClr val="000000"/>
                </a:solidFill>
                <a:latin typeface="Times New Roman" pitchFamily="18" charset="0"/>
                <a:ea typeface="Times New Roman"/>
                <a:cs typeface="Times New Roman" pitchFamily="18" charset="0"/>
              </a:rPr>
              <a:t> </a:t>
            </a:r>
            <a:r>
              <a:rPr lang="en-US" sz="2400" b="1" dirty="0" err="1">
                <a:solidFill>
                  <a:srgbClr val="000000"/>
                </a:solidFill>
                <a:latin typeface="Times New Roman" pitchFamily="18" charset="0"/>
                <a:ea typeface="Times New Roman"/>
                <a:cs typeface="Times New Roman" pitchFamily="18" charset="0"/>
              </a:rPr>
              <a:t>Ấn</a:t>
            </a:r>
            <a:r>
              <a:rPr lang="en-US" sz="2400" b="1" dirty="0">
                <a:solidFill>
                  <a:srgbClr val="000000"/>
                </a:solidFill>
                <a:latin typeface="Times New Roman" pitchFamily="18" charset="0"/>
                <a:ea typeface="Times New Roman"/>
                <a:cs typeface="Times New Roman" pitchFamily="18" charset="0"/>
              </a:rPr>
              <a:t> </a:t>
            </a:r>
            <a:r>
              <a:rPr lang="en-US" sz="2400" b="1" dirty="0" err="1" smtClean="0">
                <a:solidFill>
                  <a:srgbClr val="000000"/>
                </a:solidFill>
                <a:latin typeface="Times New Roman" pitchFamily="18" charset="0"/>
                <a:ea typeface="Times New Roman"/>
                <a:cs typeface="Times New Roman" pitchFamily="18" charset="0"/>
              </a:rPr>
              <a:t>Độ</a:t>
            </a:r>
            <a:r>
              <a:rPr lang="en-US" sz="2400" b="1" dirty="0" smtClean="0">
                <a:solidFill>
                  <a:srgbClr val="000000"/>
                </a:solidFill>
                <a:latin typeface="Times New Roman" pitchFamily="18" charset="0"/>
                <a:ea typeface="Times New Roman"/>
                <a:cs typeface="Times New Roman" pitchFamily="18" charset="0"/>
              </a:rPr>
              <a:t>.</a:t>
            </a:r>
            <a:endParaRPr lang="en-US" sz="2400" b="1" dirty="0">
              <a:solidFill>
                <a:srgbClr val="000000"/>
              </a:solidFill>
              <a:latin typeface="Times New Roman" pitchFamily="18" charset="0"/>
              <a:ea typeface="Times New Roman"/>
              <a:cs typeface="Times New Roman" pitchFamily="18" charset="0"/>
            </a:endParaRPr>
          </a:p>
          <a:p>
            <a:pPr algn="just">
              <a:spcBef>
                <a:spcPts val="600"/>
              </a:spcBef>
              <a:spcAft>
                <a:spcPts val="600"/>
              </a:spcAft>
            </a:pPr>
            <a:r>
              <a:rPr lang="it-IT" sz="2400" b="1" dirty="0">
                <a:solidFill>
                  <a:srgbClr val="000000"/>
                </a:solidFill>
                <a:latin typeface="Times New Roman" pitchFamily="18" charset="0"/>
                <a:ea typeface="Times New Roman"/>
                <a:cs typeface="Times New Roman" pitchFamily="18" charset="0"/>
              </a:rPr>
              <a:t>- Ông là nhà văn Châu Á đầu tiên </a:t>
            </a:r>
            <a:r>
              <a:rPr lang="it-IT" sz="2400" b="1" dirty="0" smtClean="0">
                <a:solidFill>
                  <a:srgbClr val="000000"/>
                </a:solidFill>
                <a:latin typeface="Times New Roman" pitchFamily="18" charset="0"/>
                <a:ea typeface="Times New Roman"/>
                <a:cs typeface="Times New Roman" pitchFamily="18" charset="0"/>
              </a:rPr>
              <a:t>được </a:t>
            </a:r>
            <a:r>
              <a:rPr lang="it-IT" sz="2400" b="1" dirty="0">
                <a:solidFill>
                  <a:srgbClr val="000000"/>
                </a:solidFill>
                <a:latin typeface="Times New Roman" pitchFamily="18" charset="0"/>
                <a:ea typeface="Times New Roman"/>
                <a:cs typeface="Times New Roman" pitchFamily="18" charset="0"/>
              </a:rPr>
              <a:t>giải thưởng Nobel văn học với tập “Thơ Dâng” 1913. </a:t>
            </a:r>
            <a:endParaRPr lang="en-US" sz="2400" b="1" dirty="0">
              <a:solidFill>
                <a:srgbClr val="000000"/>
              </a:solidFill>
              <a:latin typeface="Times New Roman" pitchFamily="18" charset="0"/>
              <a:ea typeface="Times New Roman"/>
              <a:cs typeface="Times New Roman" pitchFamily="18" charset="0"/>
            </a:endParaRPr>
          </a:p>
          <a:p>
            <a:pPr algn="just">
              <a:spcBef>
                <a:spcPts val="600"/>
              </a:spcBef>
              <a:spcAft>
                <a:spcPts val="600"/>
              </a:spcAft>
            </a:pPr>
            <a:r>
              <a:rPr lang="it-IT" sz="2400" b="1" dirty="0">
                <a:solidFill>
                  <a:srgbClr val="000000"/>
                </a:solidFill>
                <a:latin typeface="Times New Roman" pitchFamily="18" charset="0"/>
                <a:ea typeface="Times New Roman"/>
                <a:cs typeface="Times New Roman" pitchFamily="18" charset="0"/>
              </a:rPr>
              <a:t>- Thơ </a:t>
            </a:r>
            <a:r>
              <a:rPr lang="en-US" sz="2400" b="1" dirty="0" err="1">
                <a:solidFill>
                  <a:srgbClr val="000000"/>
                </a:solidFill>
                <a:latin typeface="Times New Roman" pitchFamily="18" charset="0"/>
                <a:ea typeface="Times New Roman"/>
                <a:cs typeface="Times New Roman" pitchFamily="18" charset="0"/>
              </a:rPr>
              <a:t>Tagore</a:t>
            </a:r>
            <a:r>
              <a:rPr lang="it-IT" sz="2400" b="1" dirty="0">
                <a:solidFill>
                  <a:srgbClr val="000000"/>
                </a:solidFill>
                <a:latin typeface="Times New Roman" pitchFamily="18" charset="0"/>
                <a:ea typeface="Times New Roman"/>
                <a:cs typeface="Times New Roman" pitchFamily="18" charset="0"/>
              </a:rPr>
              <a:t> thể hiện tinh thần dân tộc và dân chủ sâu sắc, tinh thần nhân văn cao cả, chất trữ tình thắm thiết, thâm trầm triết lý.</a:t>
            </a:r>
            <a:endParaRPr lang="en-US" sz="2400" b="1" dirty="0">
              <a:solidFill>
                <a:srgbClr val="000000"/>
              </a:solidFill>
              <a:latin typeface="Times New Roman" pitchFamily="18" charset="0"/>
              <a:ea typeface="Times New Roman"/>
              <a:cs typeface="Times New Roman" pitchFamily="18" charset="0"/>
            </a:endParaRPr>
          </a:p>
        </p:txBody>
      </p:sp>
      <p:pic>
        <p:nvPicPr>
          <p:cNvPr id="7" name="Picture 6" descr="Tagore Nobel Celebration.jpg"/>
          <p:cNvPicPr>
            <a:picLocks noChangeAspect="1"/>
          </p:cNvPicPr>
          <p:nvPr/>
        </p:nvPicPr>
        <p:blipFill>
          <a:blip r:embed="rId3"/>
          <a:stretch>
            <a:fillRect/>
          </a:stretch>
        </p:blipFill>
        <p:spPr>
          <a:xfrm>
            <a:off x="0" y="685800"/>
            <a:ext cx="9144000" cy="2634347"/>
          </a:xfrm>
          <a:prstGeom prst="rect">
            <a:avLst/>
          </a:prstGeom>
        </p:spPr>
      </p:pic>
    </p:spTree>
    <p:extLst>
      <p:ext uri="{BB962C8B-B14F-4D97-AF65-F5344CB8AC3E}">
        <p14:creationId xmlns:p14="http://schemas.microsoft.com/office/powerpoint/2010/main" val="327086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146460"/>
            <a:ext cx="8839200" cy="5791200"/>
          </a:xfrm>
        </p:spPr>
      </p:pic>
      <p:sp>
        <p:nvSpPr>
          <p:cNvPr id="4" name="Title 1"/>
          <p:cNvSpPr>
            <a:spLocks noGrp="1"/>
          </p:cNvSpPr>
          <p:nvPr>
            <p:ph type="title"/>
          </p:nvPr>
        </p:nvSpPr>
        <p:spPr>
          <a:xfrm>
            <a:off x="2057400" y="7257"/>
            <a:ext cx="5410200" cy="868362"/>
          </a:xfrm>
          <a:solidFill>
            <a:srgbClr val="FFFF99"/>
          </a:solidFill>
        </p:spPr>
        <p:txBody>
          <a:bodyPr>
            <a:normAutofit/>
          </a:bodyPr>
          <a:lstStyle/>
          <a:p>
            <a:r>
              <a:rPr lang="en-US" sz="2800" b="1" smtClean="0">
                <a:solidFill>
                  <a:srgbClr val="FF0000"/>
                </a:solidFill>
                <a:latin typeface="Palatino Linotype" pitchFamily="18" charset="0"/>
              </a:rPr>
              <a:t>I. TÌM HIỂU CHUNG</a:t>
            </a:r>
            <a:endParaRPr lang="en-US" sz="2800" b="1">
              <a:solidFill>
                <a:srgbClr val="FF0000"/>
              </a:solidFill>
              <a:latin typeface="Palatino Linotype" pitchFamily="18" charset="0"/>
            </a:endParaRPr>
          </a:p>
        </p:txBody>
      </p:sp>
      <p:sp>
        <p:nvSpPr>
          <p:cNvPr id="6" name="TextBox 5"/>
          <p:cNvSpPr txBox="1"/>
          <p:nvPr/>
        </p:nvSpPr>
        <p:spPr>
          <a:xfrm>
            <a:off x="573314" y="1227163"/>
            <a:ext cx="5065486" cy="523220"/>
          </a:xfrm>
          <a:prstGeom prst="rect">
            <a:avLst/>
          </a:prstGeom>
          <a:solidFill>
            <a:schemeClr val="bg1"/>
          </a:solidFill>
        </p:spPr>
        <p:txBody>
          <a:bodyPr wrap="square" rtlCol="0">
            <a:spAutoFit/>
          </a:bodyPr>
          <a:lstStyle/>
          <a:p>
            <a:r>
              <a:rPr lang="en-US" sz="2800" b="1">
                <a:solidFill>
                  <a:srgbClr val="7030A0"/>
                </a:solidFill>
                <a:latin typeface="Palatino Linotype" pitchFamily="18" charset="0"/>
              </a:rPr>
              <a:t>1</a:t>
            </a:r>
            <a:r>
              <a:rPr lang="en-US" sz="2800" b="1" smtClean="0">
                <a:solidFill>
                  <a:srgbClr val="7030A0"/>
                </a:solidFill>
                <a:latin typeface="Palatino Linotype" pitchFamily="18" charset="0"/>
              </a:rPr>
              <a:t>. Tác giả: </a:t>
            </a:r>
            <a:r>
              <a:rPr lang="en-US" sz="2800" b="1"/>
              <a:t>Rabindranath </a:t>
            </a:r>
            <a:r>
              <a:rPr lang="en-US" sz="2800" b="1" smtClean="0"/>
              <a:t>Tagore</a:t>
            </a:r>
            <a:endParaRPr lang="en-US" sz="2800" b="1"/>
          </a:p>
        </p:txBody>
      </p:sp>
      <p:sp>
        <p:nvSpPr>
          <p:cNvPr id="7" name="TextBox 6"/>
          <p:cNvSpPr txBox="1"/>
          <p:nvPr/>
        </p:nvSpPr>
        <p:spPr>
          <a:xfrm>
            <a:off x="544286" y="1937304"/>
            <a:ext cx="4561114" cy="954107"/>
          </a:xfrm>
          <a:prstGeom prst="rect">
            <a:avLst/>
          </a:prstGeom>
          <a:solidFill>
            <a:schemeClr val="bg1"/>
          </a:solidFill>
        </p:spPr>
        <p:txBody>
          <a:bodyPr wrap="square" rtlCol="0">
            <a:spAutoFit/>
          </a:bodyPr>
          <a:lstStyle/>
          <a:p>
            <a:r>
              <a:rPr lang="en-US" sz="2800" b="1" smtClean="0">
                <a:solidFill>
                  <a:srgbClr val="7030A0"/>
                </a:solidFill>
                <a:latin typeface="Palatino Linotype" pitchFamily="18" charset="0"/>
              </a:rPr>
              <a:t>2. Tác phẩm</a:t>
            </a:r>
          </a:p>
          <a:p>
            <a:r>
              <a:rPr lang="en-US" sz="2800" b="1" smtClean="0">
                <a:solidFill>
                  <a:srgbClr val="00B050"/>
                </a:solidFill>
                <a:latin typeface="Palatino Linotype" pitchFamily="18" charset="0"/>
              </a:rPr>
              <a:t>a. Đọc – tìm hiểu chú thích</a:t>
            </a:r>
            <a:endParaRPr lang="en-US" sz="2800" b="1">
              <a:solidFill>
                <a:srgbClr val="00B050"/>
              </a:solidFill>
              <a:latin typeface="Palatino Linotype" pitchFamily="18" charset="0"/>
            </a:endParaRPr>
          </a:p>
        </p:txBody>
      </p:sp>
      <p:sp>
        <p:nvSpPr>
          <p:cNvPr id="8" name="TextBox 7"/>
          <p:cNvSpPr txBox="1"/>
          <p:nvPr/>
        </p:nvSpPr>
        <p:spPr>
          <a:xfrm>
            <a:off x="1600199" y="3505200"/>
            <a:ext cx="6405921" cy="1015663"/>
          </a:xfrm>
          <a:prstGeom prst="rect">
            <a:avLst/>
          </a:prstGeom>
          <a:noFill/>
        </p:spPr>
        <p:txBody>
          <a:bodyPr wrap="none" rtlCol="0">
            <a:spAutoFit/>
          </a:bodyPr>
          <a:lstStyle/>
          <a:p>
            <a:r>
              <a:rPr lang="en-US" sz="6000" smtClean="0">
                <a:solidFill>
                  <a:srgbClr val="FF0000"/>
                </a:solidFill>
                <a:latin typeface="Castellar" pitchFamily="18" charset="0"/>
              </a:rPr>
              <a:t>Mây và sóng</a:t>
            </a:r>
            <a:endParaRPr lang="en-US" sz="6000">
              <a:solidFill>
                <a:srgbClr val="FF0000"/>
              </a:solidFill>
              <a:latin typeface="Castellar" pitchFamily="18" charset="0"/>
            </a:endParaRPr>
          </a:p>
        </p:txBody>
      </p:sp>
    </p:spTree>
    <p:extLst>
      <p:ext uri="{BB962C8B-B14F-4D97-AF65-F5344CB8AC3E}">
        <p14:creationId xmlns:p14="http://schemas.microsoft.com/office/powerpoint/2010/main" val="3188074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amless-background-white-clouds-and-waves-vector-1806501.jpg"/>
          <p:cNvPicPr>
            <a:picLocks noChangeAspect="1"/>
          </p:cNvPicPr>
          <p:nvPr/>
        </p:nvPicPr>
        <p:blipFill>
          <a:blip r:embed="rId2">
            <a:lum bright="6000"/>
          </a:blip>
          <a:srcRect b="12551"/>
          <a:stretch>
            <a:fillRect/>
          </a:stretch>
        </p:blipFill>
        <p:spPr>
          <a:xfrm>
            <a:off x="0" y="0"/>
            <a:ext cx="9144000" cy="6808536"/>
          </a:xfrm>
          <a:prstGeom prst="rect">
            <a:avLst/>
          </a:prstGeom>
          <a:effectLst>
            <a:outerShdw blurRad="50800" dist="50800" dir="5400000" algn="ctr" rotWithShape="0">
              <a:srgbClr val="000000">
                <a:alpha val="46000"/>
              </a:srgbClr>
            </a:outerShdw>
          </a:effectLst>
        </p:spPr>
      </p:pic>
      <p:pic>
        <p:nvPicPr>
          <p:cNvPr id="1028" name="Picture 4"/>
          <p:cNvPicPr>
            <a:picLocks noChangeAspect="1" noChangeArrowheads="1"/>
          </p:cNvPicPr>
          <p:nvPr/>
        </p:nvPicPr>
        <p:blipFill>
          <a:blip r:embed="rId3"/>
          <a:srcRect/>
          <a:stretch>
            <a:fillRect/>
          </a:stretch>
        </p:blipFill>
        <p:spPr bwMode="auto">
          <a:xfrm>
            <a:off x="609599" y="-14832"/>
            <a:ext cx="7907737" cy="68728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6&quot;&gt;&lt;property id=&quot;20148&quot; value=&quot;5&quot;/&gt;&lt;property id=&quot;20300&quot; value=&quot;Slide 36&quot;/&gt;&lt;property id=&quot;20307&quot; value=&quot;261&quot;/&gt;&lt;/object&gt;&lt;object type=&quot;3&quot; unique_id=&quot;10010&quot;&gt;&lt;property id=&quot;20148&quot; value=&quot;5&quot;/&gt;&lt;property id=&quot;20300&quot; value=&quot;Slide 37&quot;/&gt;&lt;property id=&quot;20307&quot; value=&quot;259&quot;/&gt;&lt;/object&gt;&lt;object type=&quot;3&quot; unique_id=&quot;10011&quot;&gt;&lt;property id=&quot;20148&quot; value=&quot;5&quot;/&gt;&lt;property id=&quot;20300&quot; value=&quot;Slide 38&quot;/&gt;&lt;property id=&quot;20307&quot; value=&quot;258&quot;/&gt;&lt;/object&gt;&lt;object type=&quot;3&quot; unique_id=&quot;10409&quot;&gt;&lt;property id=&quot;20148&quot; value=&quot;5&quot;/&gt;&lt;property id=&quot;20300&quot; value=&quot;Slide 14&quot;/&gt;&lt;property id=&quot;20307&quot; value=&quot;271&quot;/&gt;&lt;/object&gt;&lt;object type=&quot;3&quot; unique_id=&quot;10411&quot;&gt;&lt;property id=&quot;20148&quot; value=&quot;5&quot;/&gt;&lt;property id=&quot;20300&quot; value=&quot;Slide 17&quot;/&gt;&lt;property id=&quot;20307&quot; value=&quot;275&quot;/&gt;&lt;/object&gt;&lt;object type=&quot;3&quot; unique_id=&quot;10412&quot;&gt;&lt;property id=&quot;20148&quot; value=&quot;5&quot;/&gt;&lt;property id=&quot;20300&quot; value=&quot;Slide 24&quot;/&gt;&lt;property id=&quot;20307&quot; value=&quot;276&quot;/&gt;&lt;/object&gt;&lt;object type=&quot;3&quot; unique_id=&quot;10426&quot;&gt;&lt;property id=&quot;20148&quot; value=&quot;5&quot;/&gt;&lt;property id=&quot;20300&quot; value=&quot;Slide 30&quot;/&gt;&lt;property id=&quot;20307&quot; value=&quot;292&quot;/&gt;&lt;/object&gt;&lt;object type=&quot;3&quot; unique_id=&quot;10810&quot;&gt;&lt;property id=&quot;20148&quot; value=&quot;5&quot;/&gt;&lt;property id=&quot;20300&quot; value=&quot;Slide 15&quot;/&gt;&lt;property id=&quot;20307&quot; value=&quot;303&quot;/&gt;&lt;/object&gt;&lt;object type=&quot;3&quot; unique_id=&quot;11113&quot;&gt;&lt;property id=&quot;20148&quot; value=&quot;5&quot;/&gt;&lt;property id=&quot;20300&quot; value=&quot;Slide 16&quot;/&gt;&lt;property id=&quot;20307&quot; value=&quot;304&quot;/&gt;&lt;/object&gt;&lt;object type=&quot;3&quot; unique_id=&quot;11225&quot;&gt;&lt;property id=&quot;20148&quot; value=&quot;5&quot;/&gt;&lt;property id=&quot;20300&quot; value=&quot;Slide 25&quot;/&gt;&lt;property id=&quot;20307&quot; value=&quot;305&quot;/&gt;&lt;/object&gt;&lt;object type=&quot;3&quot; unique_id=&quot;11492&quot;&gt;&lt;property id=&quot;20148&quot; value=&quot;5&quot;/&gt;&lt;property id=&quot;20300&quot; value=&quot;Slide 19&quot;/&gt;&lt;property id=&quot;20307&quot; value=&quot;309&quot;/&gt;&lt;/object&gt;&lt;object type=&quot;3&quot; unique_id=&quot;11493&quot;&gt;&lt;property id=&quot;20148&quot; value=&quot;5&quot;/&gt;&lt;property id=&quot;20300&quot; value=&quot;Slide 20&quot;/&gt;&lt;property id=&quot;20307&quot; value=&quot;308&quot;/&gt;&lt;/object&gt;&lt;object type=&quot;3&quot; unique_id=&quot;11495&quot;&gt;&lt;property id=&quot;20148&quot; value=&quot;5&quot;/&gt;&lt;property id=&quot;20300&quot; value=&quot;Slide 23&quot;/&gt;&lt;property id=&quot;20307&quot; value=&quot;306&quot;/&gt;&lt;/object&gt;&lt;object type=&quot;3&quot; unique_id=&quot;12056&quot;&gt;&lt;property id=&quot;20148&quot; value=&quot;5&quot;/&gt;&lt;property id=&quot;20300&quot; value=&quot;Slide 27&quot;/&gt;&lt;property id=&quot;20307&quot; value=&quot;311&quot;/&gt;&lt;/object&gt;&lt;object type=&quot;3&quot; unique_id=&quot;12057&quot;&gt;&lt;property id=&quot;20148&quot; value=&quot;5&quot;/&gt;&lt;property id=&quot;20300&quot; value=&quot;Slide 32&quot;/&gt;&lt;property id=&quot;20307&quot; value=&quot;313&quot;/&gt;&lt;/object&gt;&lt;object type=&quot;3&quot; unique_id=&quot;12587&quot;&gt;&lt;property id=&quot;20148&quot; value=&quot;5&quot;/&gt;&lt;property id=&quot;20300&quot; value=&quot;Slide 4&quot;/&gt;&lt;property id=&quot;20307&quot; value=&quot;315&quot;/&gt;&lt;/object&gt;&lt;object type=&quot;3&quot; unique_id=&quot;12588&quot;&gt;&lt;property id=&quot;20148&quot; value=&quot;5&quot;/&gt;&lt;property id=&quot;20300&quot; value=&quot;Slide 6&quot;/&gt;&lt;property id=&quot;20307&quot; value=&quot;316&quot;/&gt;&lt;/object&gt;&lt;object type=&quot;3&quot; unique_id=&quot;12589&quot;&gt;&lt;property id=&quot;20148&quot; value=&quot;5&quot;/&gt;&lt;property id=&quot;20300&quot; value=&quot;Slide 8&quot;/&gt;&lt;property id=&quot;20307&quot; value=&quot;320&quot;/&gt;&lt;/object&gt;&lt;object type=&quot;3&quot; unique_id=&quot;12590&quot;&gt;&lt;property id=&quot;20148&quot; value=&quot;5&quot;/&gt;&lt;property id=&quot;20300&quot; value=&quot;Slide 9&quot;/&gt;&lt;property id=&quot;20307&quot; value=&quot;321&quot;/&gt;&lt;/object&gt;&lt;object type=&quot;3&quot; unique_id=&quot;12591&quot;&gt;&lt;property id=&quot;20148&quot; value=&quot;5&quot;/&gt;&lt;property id=&quot;20300&quot; value=&quot;Slide 10&quot;/&gt;&lt;property id=&quot;20307&quot; value=&quot;317&quot;/&gt;&lt;/object&gt;&lt;object type=&quot;3&quot; unique_id=&quot;12871&quot;&gt;&lt;property id=&quot;20148&quot; value=&quot;5&quot;/&gt;&lt;property id=&quot;20300&quot; value=&quot;Slide 5&quot;/&gt;&lt;property id=&quot;20307&quot; value=&quot;323&quot;/&gt;&lt;/object&gt;&lt;object type=&quot;3&quot; unique_id=&quot;12872&quot;&gt;&lt;property id=&quot;20148&quot; value=&quot;5&quot;/&gt;&lt;property id=&quot;20300&quot; value=&quot;Slide 7&quot;/&gt;&lt;property id=&quot;20307&quot; value=&quot;322&quot;/&gt;&lt;/object&gt;&lt;object type=&quot;3&quot; unique_id=&quot;13270&quot;&gt;&lt;property id=&quot;20148&quot; value=&quot;5&quot;/&gt;&lt;property id=&quot;20300&quot; value=&quot;Slide 11&quot;/&gt;&lt;property id=&quot;20307&quot; value=&quot;327&quot;/&gt;&lt;/object&gt;&lt;object type=&quot;3&quot; unique_id=&quot;13520&quot;&gt;&lt;property id=&quot;20148&quot; value=&quot;5&quot;/&gt;&lt;property id=&quot;20300&quot; value=&quot;Slide 12&quot;/&gt;&lt;property id=&quot;20307&quot; value=&quot;335&quot;/&gt;&lt;/object&gt;&lt;object type=&quot;3&quot; unique_id=&quot;13521&quot;&gt;&lt;property id=&quot;20148&quot; value=&quot;5&quot;/&gt;&lt;property id=&quot;20300&quot; value=&quot;Slide 13&quot;/&gt;&lt;property id=&quot;20307&quot; value=&quot;334&quot;/&gt;&lt;/object&gt;&lt;object type=&quot;3&quot; unique_id=&quot;13522&quot;&gt;&lt;property id=&quot;20148&quot; value=&quot;5&quot;/&gt;&lt;property id=&quot;20300&quot; value=&quot;Slide 33&quot;/&gt;&lt;property id=&quot;20307&quot; value=&quot;331&quot;/&gt;&lt;/object&gt;&lt;object type=&quot;3&quot; unique_id=&quot;13523&quot;&gt;&lt;property id=&quot;20148&quot; value=&quot;5&quot;/&gt;&lt;property id=&quot;20300&quot; value=&quot;Slide 34&quot;/&gt;&lt;property id=&quot;20307&quot; value=&quot;332&quot;/&gt;&lt;/object&gt;&lt;object type=&quot;3&quot; unique_id=&quot;13524&quot;&gt;&lt;property id=&quot;20148&quot; value=&quot;5&quot;/&gt;&lt;property id=&quot;20300&quot; value=&quot;Slide 35&quot;/&gt;&lt;property id=&quot;20307&quot; value=&quot;333&quot;/&gt;&lt;/object&gt;&lt;object type=&quot;3&quot; unique_id=&quot;13777&quot;&gt;&lt;property id=&quot;20148&quot; value=&quot;5&quot;/&gt;&lt;property id=&quot;20300&quot; value=&quot;Slide 28&quot;/&gt;&lt;property id=&quot;20307&quot; value=&quot;338&quot;/&gt;&lt;/object&gt;&lt;object type=&quot;3&quot; unique_id=&quot;13778&quot;&gt;&lt;property id=&quot;20148&quot; value=&quot;5&quot;/&gt;&lt;property id=&quot;20300&quot; value=&quot;Slide 29&quot;/&gt;&lt;property id=&quot;20307&quot; value=&quot;339&quot;/&gt;&lt;/object&gt;&lt;object type=&quot;3&quot; unique_id=&quot;14063&quot;&gt;&lt;property id=&quot;20148&quot; value=&quot;5&quot;/&gt;&lt;property id=&quot;20300&quot; value=&quot;Slide 1&quot;/&gt;&lt;property id=&quot;20307&quot; value=&quot;340&quot;/&gt;&lt;/object&gt;&lt;object type=&quot;3&quot; unique_id=&quot;14064&quot;&gt;&lt;property id=&quot;20148&quot; value=&quot;5&quot;/&gt;&lt;property id=&quot;20300&quot; value=&quot;Slide 2&quot;/&gt;&lt;property id=&quot;20307&quot; value=&quot;341&quot;/&gt;&lt;/object&gt;&lt;object type=&quot;3&quot; unique_id=&quot;14065&quot;&gt;&lt;property id=&quot;20148&quot; value=&quot;5&quot;/&gt;&lt;property id=&quot;20300&quot; value=&quot;Slide 3&quot;/&gt;&lt;property id=&quot;20307&quot; value=&quot;342&quot;/&gt;&lt;/object&gt;&lt;object type=&quot;3&quot; unique_id=&quot;14066&quot;&gt;&lt;property id=&quot;20148&quot; value=&quot;5&quot;/&gt;&lt;property id=&quot;20300&quot; value=&quot;Slide 26&quot;/&gt;&lt;property id=&quot;20307&quot; value=&quot;343&quot;/&gt;&lt;/object&gt;&lt;object type=&quot;3&quot; unique_id=&quot;14308&quot;&gt;&lt;property id=&quot;20148&quot; value=&quot;5&quot;/&gt;&lt;property id=&quot;20300&quot; value=&quot;Slide 21&quot;/&gt;&lt;property id=&quot;20307&quot; value=&quot;346&quot;/&gt;&lt;/object&gt;&lt;object type=&quot;3&quot; unique_id=&quot;14710&quot;&gt;&lt;property id=&quot;20148&quot; value=&quot;5&quot;/&gt;&lt;property id=&quot;20300&quot; value=&quot;Slide 22&quot;/&gt;&lt;property id=&quot;20307&quot; value=&quot;347&quot;/&gt;&lt;/object&gt;&lt;object type=&quot;3&quot; unique_id=&quot;14711&quot;&gt;&lt;property id=&quot;20148&quot; value=&quot;5&quot;/&gt;&lt;property id=&quot;20300&quot; value=&quot;Slide 31&quot;/&gt;&lt;property id=&quot;20307&quot; value=&quot;348&quot;/&gt;&lt;/object&gt;&lt;object type=&quot;3&quot; unique_id=&quot;14985&quot;&gt;&lt;property id=&quot;20148&quot; value=&quot;5&quot;/&gt;&lt;property id=&quot;20300&quot; value=&quot;Slide 18&quot;/&gt;&lt;property id=&quot;20307&quot; value=&quot;350&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2735</TotalTime>
  <Words>2565</Words>
  <PresentationFormat>On-screen Show (4:3)</PresentationFormat>
  <Paragraphs>224</Paragraphs>
  <Slides>32</Slides>
  <Notes>0</Notes>
  <HiddenSlides>0</HiddenSlides>
  <MMClips>1</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I. TÌM HIỂU CHUNG</vt:lpstr>
      <vt:lpstr>I. TÌM HIỂU CHUNG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TÌM HIỂU CHUNG</vt:lpstr>
      <vt:lpstr>II. TÌM HIỂU CHI TIẾT</vt:lpstr>
      <vt:lpstr>PowerPoint Presentation</vt:lpstr>
      <vt:lpstr>I. TÌM HIỂU CHI TIẾT</vt:lpstr>
      <vt:lpstr>II. TÌM HIỂU CHI TIẾT</vt:lpstr>
      <vt:lpstr>PowerPoint Presentation</vt:lpstr>
      <vt:lpstr>II. TÌM HIỂU CHI TIẾT</vt:lpstr>
      <vt:lpstr>II. TÌM HIỂU CHI TIẾT</vt:lpstr>
      <vt:lpstr>PowerPoint Presentation</vt:lpstr>
      <vt:lpstr>II. TÌM HIỂU CHI TIẾT</vt:lpstr>
      <vt:lpstr>III. TỔNG KẾT</vt:lpstr>
      <vt:lpstr>III. TỔNG KẾT</vt:lpstr>
      <vt:lpstr>PowerPoint Presentation</vt:lpstr>
      <vt:lpstr>LUYỆN TẬP</vt:lpstr>
      <vt:lpstr>VẬN DỤNG</vt:lpstr>
      <vt:lpstr>HƯỚNG DẪN TỰ HỌC</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2015-02-12T16:14:59Z</dcterms:created>
  <dcterms:modified xsi:type="dcterms:W3CDTF">2021-08-28T00:48:49Z</dcterms:modified>
</cp:coreProperties>
</file>