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8" r:id="rId1"/>
    <p:sldMasterId id="2147483730" r:id="rId2"/>
    <p:sldMasterId id="2147483742" r:id="rId3"/>
  </p:sldMasterIdLst>
  <p:notesMasterIdLst>
    <p:notesMasterId r:id="rId38"/>
  </p:notesMasterIdLst>
  <p:sldIdLst>
    <p:sldId id="364" r:id="rId4"/>
    <p:sldId id="380" r:id="rId5"/>
    <p:sldId id="352" r:id="rId6"/>
    <p:sldId id="382" r:id="rId7"/>
    <p:sldId id="381" r:id="rId8"/>
    <p:sldId id="384" r:id="rId9"/>
    <p:sldId id="383" r:id="rId10"/>
    <p:sldId id="411" r:id="rId11"/>
    <p:sldId id="385" r:id="rId12"/>
    <p:sldId id="386" r:id="rId13"/>
    <p:sldId id="389" r:id="rId14"/>
    <p:sldId id="391" r:id="rId15"/>
    <p:sldId id="392" r:id="rId16"/>
    <p:sldId id="394" r:id="rId17"/>
    <p:sldId id="396" r:id="rId18"/>
    <p:sldId id="395" r:id="rId19"/>
    <p:sldId id="398" r:id="rId20"/>
    <p:sldId id="399" r:id="rId21"/>
    <p:sldId id="400" r:id="rId22"/>
    <p:sldId id="409" r:id="rId23"/>
    <p:sldId id="413" r:id="rId24"/>
    <p:sldId id="415" r:id="rId25"/>
    <p:sldId id="414" r:id="rId26"/>
    <p:sldId id="417" r:id="rId27"/>
    <p:sldId id="416" r:id="rId28"/>
    <p:sldId id="418" r:id="rId29"/>
    <p:sldId id="420" r:id="rId30"/>
    <p:sldId id="419" r:id="rId31"/>
    <p:sldId id="421" r:id="rId32"/>
    <p:sldId id="422" r:id="rId33"/>
    <p:sldId id="426" r:id="rId34"/>
    <p:sldId id="423" r:id="rId35"/>
    <p:sldId id="424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74" autoAdjust="0"/>
    <p:restoredTop sz="88889" autoAdjust="0"/>
  </p:normalViewPr>
  <p:slideViewPr>
    <p:cSldViewPr snapToGrid="0">
      <p:cViewPr varScale="1">
        <p:scale>
          <a:sx n="56" d="100"/>
          <a:sy n="56" d="100"/>
        </p:scale>
        <p:origin x="13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DB420-DBBF-4FF4-A042-319B2CDE0CC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D2B80-337F-4BC6-BBC2-E94D1554D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61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D2B80-337F-4BC6-BBC2-E94D1554DB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3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D2B80-337F-4BC6-BBC2-E94D1554DB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39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D2B80-337F-4BC6-BBC2-E94D1554DB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385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D2B80-337F-4BC6-BBC2-E94D1554DB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648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D2B80-337F-4BC6-BBC2-E94D1554DBD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5018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B8A49-949A-4A6F-9358-8B6F64A3CB9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44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30B25F-546D-4FCB-95FC-14E8FF7BAF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2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89B2E-A94C-4EA4-A6AD-EE83CFD682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9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89D34-7E27-4AE4-9255-F187B66FD3F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969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5424D-629E-8893-C50F-3B5F6A7EF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8E7D5-0C5E-9B55-D189-70BFC8446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C6FCE-7C5A-5BF4-9D59-8EA004023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76D4D-CA26-58A8-E6B2-66BD2FB4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DFEBF-6B6E-0D4F-AEBD-D9C08ACC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9AB0-DCD3-D97E-4D05-FC0E99DD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4ADC9-023A-D9E0-26AD-F0EC191C7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8EF54-2B16-41B8-9734-A078C1D3B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2C497-DCB5-0098-0BDA-DC9F4C04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280D-3354-D9B9-C34B-70FA799DE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6D925-EE74-BFA2-6F1B-AB0B56CEF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AEC96-E277-03A5-44B2-E7981B230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5A64-9C1E-1A0A-A56C-ED3FCE16E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516A5-49E2-CBA3-F3B0-B39A36F0C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63A14-D4B3-CCF8-5B74-8199B2C5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62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02FD-03DA-7523-CF6D-EECF54A07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34A89-A1F7-CAE8-75F7-EC4660ACF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9F02F-EEAC-D267-077E-295D110DE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73409-5B4A-390A-E339-35B79138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B1460-F94F-D298-A91D-0E80D7CA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CC841-D04B-A8B3-5A7A-9542771E6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08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AF625-EF68-0CBC-B322-B4FDA51B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F0B03-B3FB-2059-F154-3038C8E0F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485F8-87C4-0275-182C-0F4B04A0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7BE45-F37F-2985-564C-EDDA0F2C86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7F3BD0-0EF9-C0C8-BF11-F300DCAB1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D6B869-92FC-1806-3A6F-F62C8F4F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699D4-7EDB-ADE9-482A-D5145F7AE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F90800-AF57-BB9A-5103-65E9298C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80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B0F1-EE8E-D42C-07AD-2A1945C8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B32B1-BEA8-D75B-A2A1-0A481CF9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A0C94E-17FB-1F35-2DBD-D5F613762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D526D5-E0B7-492F-E726-3D7F5B95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966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93A09-695E-9B39-0401-F82EA7DE5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2970E-E402-20D5-EE52-40F8F634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A1540-4316-97DD-1CFC-19AECD9E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20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82A8-578D-98E9-0174-37365C584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E486A-B97D-C2E8-87A5-812F84140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32A17-31F5-DF15-A699-36A9E64B7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22904-D74F-8284-E270-8101B89C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335A6-65E3-12FB-17F9-252140BD7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0B191-0C38-09DF-7D22-AA75785B0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C675D2-7432-4B25-A972-FFB818B79DE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07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66D3-B99D-4DD6-F5E7-834C2952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C8F230-D9F1-95FB-33D9-C80CAF88E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36E8D-C82C-5B6E-6014-D1D9488C6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25AA8-383D-D834-AFBC-E73B62A3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59A7A-C7F8-0448-DD0E-7C49F0B6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CB87F-D6E7-20BC-0089-809FA7A1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87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9C94-46DE-42E7-A4CE-C7D718243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D2235-E8C9-8B8C-BEBB-2A51C1FBF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A533E-2862-9F6A-CC06-88CD3DFD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C8C4D-C902-16C3-BF51-30A48DC1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1E261-572C-9DFF-90E8-F59B3FE0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95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24292-43E6-DB31-BABD-481EFC322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7CDB7-87BD-7007-097E-D6FEE3BD35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43C0A-6347-637B-BBE4-5F7C9D56C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EE4-66DF-485C-893A-E63D1C3E54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A9C4F-838B-7AD1-B73A-9D0AC6EE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0EBDF-07E1-9FAA-AD61-A9EC514C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24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2CE997-A65A-1511-C4E6-C477214C0D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4C6506-C6C2-E07E-FFCF-E74814C0A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146B9B-41BB-C537-C3BB-16C45FD29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F47A7-4486-4AD6-ACF7-1E0B64E23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595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3F24F9-0CF6-B381-635A-05534061F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1DEB83-E38A-6C14-2B3A-DE604DCBC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DFA689-7788-68FA-764A-65DBB5E78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3CDF5-9B32-4AA1-BC5C-F931D593E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51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331170-7FDB-6403-AD67-714E38A14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0F9219-3D8B-29E5-2109-9D246B09EF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7DB1F2-6AA8-A33B-7F34-1CFA7085E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255BE-C406-4A25-B0B1-D7A77A5F3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495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3C5EBD-2740-13D9-80FB-3141374B2E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AA91B-B90B-FBE1-8743-1834206FF0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9BE32-9E5E-23AA-4F96-C013205BC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1ADD2-AF3E-466E-8BEC-80026B8A54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689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5BBF3DF-6BF3-10B9-C56E-7CE2AC1CA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13946D9-2C76-4A3E-1F3A-126F42859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B020EE-0C08-4168-A2FC-0B2ED9701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54287-6E51-4F8E-A582-38F175AC43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186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B38273A-E5E9-0AC0-5765-B3D158C189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86DA5E-26C5-680F-EFE2-8493514C0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E3C0882-CCE6-781C-B9C1-BE69EE5FA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420110-E868-4930-ACD3-CDF31407DA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740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B5AD0B-6686-C680-336A-D1A4A04C71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E9A730-77C8-01E9-3308-4B79CCA9B1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EE1752E-9B47-958E-5435-2D3C29DDA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4B087E-6A28-481A-AEF3-6D74409943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96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230C36-A932-4C29-BB85-9EBDC0ECA73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34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AC1D6C-9693-F3F8-15C1-8EEB3C219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C6F3AF-76D8-DF32-2AAF-C2880FCB9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3D2F14-C5DB-115F-746F-411B02DB6C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344012-AF32-4177-8D01-C3284E598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745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407CE2-ADB1-E8F2-AA1D-66F54045B8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71DF9A-65B7-B9C1-E557-714F7639B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CAAA7B-DB53-43C7-F933-1F3947CEF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60830-E0A2-4880-8178-504E781684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739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B15DBE-1B82-8081-C6AB-659E1ADE4F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55C394-D814-1FAB-5DC1-BEDF3C362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19C557-D6E6-3046-E0DB-17847F4147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6C7FC-0C5F-4600-83D0-650F54174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148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877C28-7584-00FA-969A-B0EDFCD241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46DB05-D916-75BE-0F19-153B4D8B18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5EF48C-5935-F33E-C0F0-DBD8752841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91C5D-B32D-4C9E-B620-3CBF39C1B3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285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E64959-9AA5-DFD3-4006-6A0746A43F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5B0B00-3621-AEAB-5385-D58B2384C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EA6EAF-3511-53D3-E079-DCB879A38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E6A4E-F0D1-4EDC-B9AF-BC27C04D8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3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2AEBA-A8B6-4C6F-9AAD-300C7AAC49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0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F5AE15-05E4-41B7-8DB9-F7CD2FEE873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7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E6D5F-A65F-401B-9D91-43F716EF36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10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9EDD0-3AB4-4DDD-9727-E04825E678B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8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78D002-29FA-4EEF-9B60-68A95DFDDC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82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0898E5-944C-47E2-9B10-9307553624E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8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5AB86A-D3B9-4C80-88FF-F0C4341148D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2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3D938C-82E1-F8A9-BD57-EA2FFD14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EBA40-02AD-D4B0-DEBD-D48A7E4F31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2F6BE-A89A-85CB-0EA4-DA1EC31745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5EE4-66DF-485C-893A-E63D1C3E5409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12028-016C-850A-4FE6-813DFAC3F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FEB34-491D-47C0-B9AB-FCC0DB115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0C38F-7025-4A67-9057-63140E3DE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4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CF9E614-B9E4-63B4-AB84-E2F6543032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8145994-F638-9051-8510-A1D3E1058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D5A5E52-6456-FFC2-AB0F-B316D88CFB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17396C-5634-D9C4-9DFC-39DC23BEFB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4601FE-6E3A-5D25-9A96-C3AD02236B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E459196E-2C1A-43E4-BB15-201AE1ADDB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658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GADT%202\Dao%20duc%201\01_PhuongThuy_NhoOnThayCo_PhuongThuy.wm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Äáº§m sen">
            <a:extLst>
              <a:ext uri="{FF2B5EF4-FFF2-40B4-BE49-F238E27FC236}">
                <a16:creationId xmlns:a16="http://schemas.microsoft.com/office/drawing/2014/main" id="{7CFFA3D4-DC5F-DA9F-68A2-A928E65771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916194"/>
            <a:ext cx="8305800" cy="3408405"/>
          </a:xfrm>
          <a:noFill/>
        </p:spPr>
      </p:pic>
      <p:sp>
        <p:nvSpPr>
          <p:cNvPr id="2051" name="TextBox 6">
            <a:extLst>
              <a:ext uri="{FF2B5EF4-FFF2-40B4-BE49-F238E27FC236}">
                <a16:creationId xmlns:a16="http://schemas.microsoft.com/office/drawing/2014/main" id="{EEE25724-BF71-9CC9-E381-CCF52BBD8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24" y="533401"/>
            <a:ext cx="1037967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FF"/>
                </a:solidFill>
              </a:rPr>
              <a:t>C</a:t>
            </a:r>
            <a:r>
              <a:rPr lang="vi-VN" altLang="en-US" b="1" dirty="0">
                <a:solidFill>
                  <a:srgbClr val="0000FF"/>
                </a:solidFill>
              </a:rPr>
              <a:t>HÀO MỪNG QUÝ THẦY CÔ VỀ DỰ BUỔI SINH HOẠT CHUYÊN MÔN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b="1" dirty="0">
                <a:solidFill>
                  <a:srgbClr val="0000FF"/>
                </a:solidFill>
              </a:rPr>
              <a:t>Bộ môn: Sinh học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2E6F62-3D54-03E6-3581-F232B21B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062"/>
            <a:ext cx="6415216" cy="70214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 Phiên mã và dịch mã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68270-D28E-8985-749A-C88F2A147B15}"/>
              </a:ext>
            </a:extLst>
          </p:cNvPr>
          <p:cNvSpPr txBox="1"/>
          <p:nvPr/>
        </p:nvSpPr>
        <p:spPr>
          <a:xfrm>
            <a:off x="395416" y="1285102"/>
            <a:ext cx="115906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2800" b="1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vi-VN" sz="28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mã</a:t>
            </a:r>
          </a:p>
          <a:p>
            <a:endParaRPr lang="vi-VN" sz="2800" b="1" kern="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vi-VN" sz="2800" b="1" i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Polixôm</a:t>
            </a:r>
            <a:r>
              <a:rPr lang="vi-VN" sz="2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là một nhóm riboxôm liên kết với nhau giúp tăng hiệu suất tổng hợp protein cùng loại.</a:t>
            </a:r>
          </a:p>
          <a:p>
            <a:endParaRPr lang="vi-VN" sz="2800" kern="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Sơ đồ cơ chế phân tử của hiện tượng di truyền</a:t>
            </a:r>
          </a:p>
          <a:p>
            <a:endParaRPr lang="vi-VN" sz="28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vi-VN" sz="28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C4E2A-9703-CFB6-2EBA-178EEBB710EE}"/>
              </a:ext>
            </a:extLst>
          </p:cNvPr>
          <p:cNvSpPr txBox="1"/>
          <p:nvPr/>
        </p:nvSpPr>
        <p:spPr>
          <a:xfrm>
            <a:off x="2520778" y="2557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17F4C2-EDF3-0892-47AD-47E7FECB3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9929"/>
            <a:ext cx="10146957" cy="229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84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A95FE4-E55F-CCB1-B65E-95D83E368571}"/>
              </a:ext>
            </a:extLst>
          </p:cNvPr>
          <p:cNvSpPr/>
          <p:nvPr/>
        </p:nvSpPr>
        <p:spPr>
          <a:xfrm>
            <a:off x="433138" y="1393607"/>
            <a:ext cx="1624262" cy="48314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 hòa hoạt động của gen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2ED318-52D5-A59B-1A83-D175B6D1252A}"/>
              </a:ext>
            </a:extLst>
          </p:cNvPr>
          <p:cNvSpPr/>
          <p:nvPr/>
        </p:nvSpPr>
        <p:spPr>
          <a:xfrm>
            <a:off x="3166111" y="1118873"/>
            <a:ext cx="2108984" cy="94181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Khái niệm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1228B4-64C9-BB1D-C270-49A4F110836A}"/>
              </a:ext>
            </a:extLst>
          </p:cNvPr>
          <p:cNvSpPr/>
          <p:nvPr/>
        </p:nvSpPr>
        <p:spPr>
          <a:xfrm>
            <a:off x="3324376" y="2339987"/>
            <a:ext cx="1956284" cy="12403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Các Mức độ điều hòa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09E64D-2BAF-22E3-99BD-B5A1966748CD}"/>
              </a:ext>
            </a:extLst>
          </p:cNvPr>
          <p:cNvSpPr/>
          <p:nvPr/>
        </p:nvSpPr>
        <p:spPr>
          <a:xfrm>
            <a:off x="3324376" y="3809353"/>
            <a:ext cx="1624262" cy="304864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3.Điều hòa hoạt động của gen ở sinh vật nhân sơ.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12DC20-D933-654E-F624-D8C4FE2DE9A1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056984" y="1589780"/>
            <a:ext cx="1109127" cy="22088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0BE5C8-5F04-912D-BB58-C3A8AC0FCE9A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2057400" y="2960170"/>
            <a:ext cx="1266976" cy="8491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9696DC-63E7-4613-41AB-144C0CF24A9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029127" y="3738595"/>
            <a:ext cx="1295249" cy="15950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7F34447-5192-94F7-00FA-58173AEB2EBC}"/>
              </a:ext>
            </a:extLst>
          </p:cNvPr>
          <p:cNvSpPr/>
          <p:nvPr/>
        </p:nvSpPr>
        <p:spPr>
          <a:xfrm>
            <a:off x="501170" y="316628"/>
            <a:ext cx="6273112" cy="6383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3. Điều hòa hoạt động của gen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FB2373-ED06-C335-23E6-84E218B3BF3C}"/>
              </a:ext>
            </a:extLst>
          </p:cNvPr>
          <p:cNvSpPr/>
          <p:nvPr/>
        </p:nvSpPr>
        <p:spPr>
          <a:xfrm>
            <a:off x="6402856" y="2297430"/>
            <a:ext cx="2455394" cy="48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Mức Phiên mã</a:t>
            </a:r>
            <a:endParaRPr lang="en-US" sz="2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FC2DE-9268-8B08-2BA6-95CC0CA62977}"/>
              </a:ext>
            </a:extLst>
          </p:cNvPr>
          <p:cNvSpPr/>
          <p:nvPr/>
        </p:nvSpPr>
        <p:spPr>
          <a:xfrm>
            <a:off x="6406666" y="2964180"/>
            <a:ext cx="2455394" cy="48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Mức dịch mã</a:t>
            </a:r>
            <a:endParaRPr lang="en-US" sz="2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289A40-7895-BBC8-EBFF-647F5C536B0E}"/>
              </a:ext>
            </a:extLst>
          </p:cNvPr>
          <p:cNvSpPr/>
          <p:nvPr/>
        </p:nvSpPr>
        <p:spPr>
          <a:xfrm>
            <a:off x="6418096" y="3558540"/>
            <a:ext cx="2455394" cy="48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Mức sau dịch mã</a:t>
            </a:r>
            <a:endParaRPr lang="en-US" sz="2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52A7C8-DB03-135D-F29C-25EAFA3A48C2}"/>
              </a:ext>
            </a:extLst>
          </p:cNvPr>
          <p:cNvCxnSpPr>
            <a:stCxn id="16" idx="3"/>
            <a:endCxn id="10" idx="1"/>
          </p:cNvCxnSpPr>
          <p:nvPr/>
        </p:nvCxnSpPr>
        <p:spPr>
          <a:xfrm flipV="1">
            <a:off x="5280660" y="2540746"/>
            <a:ext cx="1122196" cy="4194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A123B7-FCFA-DB40-9341-DA64C63143AA}"/>
              </a:ext>
            </a:extLst>
          </p:cNvPr>
          <p:cNvCxnSpPr>
            <a:stCxn id="16" idx="3"/>
            <a:endCxn id="11" idx="1"/>
          </p:cNvCxnSpPr>
          <p:nvPr/>
        </p:nvCxnSpPr>
        <p:spPr>
          <a:xfrm>
            <a:off x="5280660" y="2960170"/>
            <a:ext cx="1126006" cy="2473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D6533B-129F-5DFC-F145-7EDCA13EAF92}"/>
              </a:ext>
            </a:extLst>
          </p:cNvPr>
          <p:cNvCxnSpPr>
            <a:stCxn id="16" idx="3"/>
            <a:endCxn id="13" idx="1"/>
          </p:cNvCxnSpPr>
          <p:nvPr/>
        </p:nvCxnSpPr>
        <p:spPr>
          <a:xfrm>
            <a:off x="5280660" y="2960170"/>
            <a:ext cx="1137436" cy="841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95988D8-B539-FACA-5EB2-2E776D650331}"/>
              </a:ext>
            </a:extLst>
          </p:cNvPr>
          <p:cNvSpPr/>
          <p:nvPr/>
        </p:nvSpPr>
        <p:spPr>
          <a:xfrm>
            <a:off x="5275095" y="4442260"/>
            <a:ext cx="2868007" cy="4944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Mô </a:t>
            </a:r>
            <a:r>
              <a:rPr lang="vi-VN" sz="2400" b="1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Operon lac</a:t>
            </a:r>
            <a:endParaRPr lang="en-US" sz="2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322600-2C90-44FD-FF75-DAF51555BBC2}"/>
              </a:ext>
            </a:extLst>
          </p:cNvPr>
          <p:cNvSpPr/>
          <p:nvPr/>
        </p:nvSpPr>
        <p:spPr>
          <a:xfrm>
            <a:off x="5305576" y="5932170"/>
            <a:ext cx="1849604" cy="48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Sự điều hòa</a:t>
            </a:r>
            <a:endParaRPr lang="en-US" sz="2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CE1A05-DF52-F859-15C1-B5A661009734}"/>
              </a:ext>
            </a:extLst>
          </p:cNvPr>
          <p:cNvSpPr/>
          <p:nvPr/>
        </p:nvSpPr>
        <p:spPr>
          <a:xfrm>
            <a:off x="7532370" y="5330190"/>
            <a:ext cx="4282440" cy="48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 đường: Z, Y, A có phiên mã</a:t>
            </a:r>
            <a:endParaRPr lang="en-US" sz="2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40ACB0-F87B-D8C1-C9AA-979782ABE7EF}"/>
              </a:ext>
            </a:extLst>
          </p:cNvPr>
          <p:cNvSpPr/>
          <p:nvPr/>
        </p:nvSpPr>
        <p:spPr>
          <a:xfrm>
            <a:off x="7501890" y="5996940"/>
            <a:ext cx="4465320" cy="4866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 đường: Z, Y, A ko phiên mã</a:t>
            </a:r>
            <a:endParaRPr lang="en-US" sz="2400" b="1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DF88C1-F21D-7075-93AA-86BCC79CD2E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948638" y="4689486"/>
            <a:ext cx="326457" cy="8997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ABADC0E-8FF6-9111-6826-E8D146B87FBF}"/>
              </a:ext>
            </a:extLst>
          </p:cNvPr>
          <p:cNvCxnSpPr>
            <a:endCxn id="33" idx="1"/>
          </p:cNvCxnSpPr>
          <p:nvPr/>
        </p:nvCxnSpPr>
        <p:spPr>
          <a:xfrm>
            <a:off x="4948638" y="5535082"/>
            <a:ext cx="356938" cy="6404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FAD19EB-BCF1-85AF-9F29-3AFC1BBC04D0}"/>
              </a:ext>
            </a:extLst>
          </p:cNvPr>
          <p:cNvCxnSpPr>
            <a:stCxn id="33" idx="3"/>
            <a:endCxn id="34" idx="1"/>
          </p:cNvCxnSpPr>
          <p:nvPr/>
        </p:nvCxnSpPr>
        <p:spPr>
          <a:xfrm flipV="1">
            <a:off x="7155180" y="5573506"/>
            <a:ext cx="377190" cy="6019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A567DAA-92E2-D3DB-E9F7-D61E23147258}"/>
              </a:ext>
            </a:extLst>
          </p:cNvPr>
          <p:cNvCxnSpPr>
            <a:stCxn id="33" idx="3"/>
            <a:endCxn id="35" idx="1"/>
          </p:cNvCxnSpPr>
          <p:nvPr/>
        </p:nvCxnSpPr>
        <p:spPr>
          <a:xfrm>
            <a:off x="7155180" y="6175486"/>
            <a:ext cx="346710" cy="647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58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A95FE4-E55F-CCB1-B65E-95D83E368571}"/>
              </a:ext>
            </a:extLst>
          </p:cNvPr>
          <p:cNvSpPr/>
          <p:nvPr/>
        </p:nvSpPr>
        <p:spPr>
          <a:xfrm>
            <a:off x="433137" y="1433384"/>
            <a:ext cx="1358593" cy="48314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 biến gen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2ED318-52D5-A59B-1A83-D175B6D1252A}"/>
              </a:ext>
            </a:extLst>
          </p:cNvPr>
          <p:cNvSpPr/>
          <p:nvPr/>
        </p:nvSpPr>
        <p:spPr>
          <a:xfrm>
            <a:off x="3785278" y="1111234"/>
            <a:ext cx="5222799" cy="791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Các khái niệm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134480-1514-D630-79F1-86EA73EAC3AB}"/>
              </a:ext>
            </a:extLst>
          </p:cNvPr>
          <p:cNvSpPr/>
          <p:nvPr/>
        </p:nvSpPr>
        <p:spPr>
          <a:xfrm>
            <a:off x="3726795" y="2065415"/>
            <a:ext cx="5281282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Các dạng đột biến gen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1228B4-64C9-BB1D-C270-49A4F110836A}"/>
              </a:ext>
            </a:extLst>
          </p:cNvPr>
          <p:cNvSpPr/>
          <p:nvPr/>
        </p:nvSpPr>
        <p:spPr>
          <a:xfrm>
            <a:off x="3772927" y="2979818"/>
            <a:ext cx="5235150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Nguyên nhân đột biến gen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6FA73-E122-9B9D-6010-CABABAE7B093}"/>
              </a:ext>
            </a:extLst>
          </p:cNvPr>
          <p:cNvSpPr/>
          <p:nvPr/>
        </p:nvSpPr>
        <p:spPr>
          <a:xfrm>
            <a:off x="3800928" y="3902401"/>
            <a:ext cx="5222800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chế phát sinh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09E64D-2BAF-22E3-99BD-B5A1966748CD}"/>
              </a:ext>
            </a:extLst>
          </p:cNvPr>
          <p:cNvSpPr/>
          <p:nvPr/>
        </p:nvSpPr>
        <p:spPr>
          <a:xfrm>
            <a:off x="3800929" y="4771349"/>
            <a:ext cx="5222800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5.Hậu quả đột biến gen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9D70B5-1658-09C9-DC17-4862AF0F71DE}"/>
              </a:ext>
            </a:extLst>
          </p:cNvPr>
          <p:cNvSpPr/>
          <p:nvPr/>
        </p:nvSpPr>
        <p:spPr>
          <a:xfrm>
            <a:off x="3789401" y="5764213"/>
            <a:ext cx="5234328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 trò và ý nghĩa đột biến gen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12DC20-D933-654E-F624-D8C4FE2DE9A1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791730" y="1719064"/>
            <a:ext cx="1969379" cy="2130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A19C11-DE1B-F241-7756-26FCB03C6C1A}"/>
              </a:ext>
            </a:extLst>
          </p:cNvPr>
          <p:cNvCxnSpPr>
            <a:cxnSpLocks/>
          </p:cNvCxnSpPr>
          <p:nvPr/>
        </p:nvCxnSpPr>
        <p:spPr>
          <a:xfrm flipV="1">
            <a:off x="1807379" y="2381470"/>
            <a:ext cx="1919415" cy="15209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0BE5C8-5F04-912D-BB58-C3A8AC0FCE9A}"/>
              </a:ext>
            </a:extLst>
          </p:cNvPr>
          <p:cNvCxnSpPr>
            <a:cxnSpLocks/>
          </p:cNvCxnSpPr>
          <p:nvPr/>
        </p:nvCxnSpPr>
        <p:spPr>
          <a:xfrm flipV="1">
            <a:off x="1841694" y="3233440"/>
            <a:ext cx="1919418" cy="5941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4246DC5-1D53-7BA5-0E44-3E03DA709EA9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791730" y="3849130"/>
            <a:ext cx="1869450" cy="339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9696DC-63E7-4613-41AB-144C0CF24A91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1791730" y="3849130"/>
            <a:ext cx="1993548" cy="11758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CD3D00-64F9-B2C3-F7D8-A227B086391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1767566" y="3869508"/>
            <a:ext cx="2021835" cy="23094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2740EE8E-84E9-36A6-E073-447FAFDD3375}"/>
              </a:ext>
            </a:extLst>
          </p:cNvPr>
          <p:cNvSpPr/>
          <p:nvPr/>
        </p:nvSpPr>
        <p:spPr>
          <a:xfrm>
            <a:off x="218283" y="67730"/>
            <a:ext cx="3686450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 Đột biến gen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23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B68270-D28E-8985-749A-C88F2A147B15}"/>
              </a:ext>
            </a:extLst>
          </p:cNvPr>
          <p:cNvSpPr txBox="1"/>
          <p:nvPr/>
        </p:nvSpPr>
        <p:spPr>
          <a:xfrm>
            <a:off x="395416" y="998741"/>
            <a:ext cx="11590638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Các khái niệm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vi-VN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ĐB</a:t>
            </a:r>
            <a:r>
              <a:rPr lang="vi-VN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ĐBG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- ĐB điểm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- Thể đột biến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Các dạng đột biến điểm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Thay thế một cặp nu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Thêm hoặc mất một cặp nu: (đột biến dịch khung)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C4E2A-9703-CFB6-2EBA-178EEBB710EE}"/>
              </a:ext>
            </a:extLst>
          </p:cNvPr>
          <p:cNvSpPr txBox="1"/>
          <p:nvPr/>
        </p:nvSpPr>
        <p:spPr>
          <a:xfrm>
            <a:off x="2520778" y="2557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1FC818-644E-BEF8-C29C-986239159FAE}"/>
              </a:ext>
            </a:extLst>
          </p:cNvPr>
          <p:cNvSpPr/>
          <p:nvPr/>
        </p:nvSpPr>
        <p:spPr>
          <a:xfrm>
            <a:off x="218283" y="265440"/>
            <a:ext cx="3686450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 Đột biến gen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0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B68270-D28E-8985-749A-C88F2A147B15}"/>
              </a:ext>
            </a:extLst>
          </p:cNvPr>
          <p:cNvSpPr txBox="1"/>
          <p:nvPr/>
        </p:nvSpPr>
        <p:spPr>
          <a:xfrm>
            <a:off x="383079" y="986384"/>
            <a:ext cx="115906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Nguyên nhân đột biến gen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Tác nhân bên ngoài: lí, hóa, sinh.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Tác nhân bên trong: Rối loạn trao đổi chất trong tế bào,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Bazơ nitơ dạng hiếm.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Cơ chế phát sinh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Sự bắt cặp không đúng trong nhân đôi ADN. 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- Tác nhân đột biến: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+ 5 – BU: đột biến thay thế A–T=G–X.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+ Tia UV: 2 Timin liên kết với nha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C4E2A-9703-CFB6-2EBA-178EEBB710EE}"/>
              </a:ext>
            </a:extLst>
          </p:cNvPr>
          <p:cNvSpPr txBox="1"/>
          <p:nvPr/>
        </p:nvSpPr>
        <p:spPr>
          <a:xfrm>
            <a:off x="2520778" y="2557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1FC818-644E-BEF8-C29C-986239159FAE}"/>
              </a:ext>
            </a:extLst>
          </p:cNvPr>
          <p:cNvSpPr/>
          <p:nvPr/>
        </p:nvSpPr>
        <p:spPr>
          <a:xfrm>
            <a:off x="218283" y="265440"/>
            <a:ext cx="3686450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 Đột biến gen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730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A95FE4-E55F-CCB1-B65E-95D83E368571}"/>
              </a:ext>
            </a:extLst>
          </p:cNvPr>
          <p:cNvSpPr/>
          <p:nvPr/>
        </p:nvSpPr>
        <p:spPr>
          <a:xfrm>
            <a:off x="383594" y="2767915"/>
            <a:ext cx="3175150" cy="97618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 sắc thể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2ED318-52D5-A59B-1A83-D175B6D1252A}"/>
              </a:ext>
            </a:extLst>
          </p:cNvPr>
          <p:cNvSpPr/>
          <p:nvPr/>
        </p:nvSpPr>
        <p:spPr>
          <a:xfrm>
            <a:off x="5972428" y="876454"/>
            <a:ext cx="1993549" cy="79191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Khái niệm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134480-1514-D630-79F1-86EA73EAC3AB}"/>
              </a:ext>
            </a:extLst>
          </p:cNvPr>
          <p:cNvSpPr/>
          <p:nvPr/>
        </p:nvSpPr>
        <p:spPr>
          <a:xfrm>
            <a:off x="5963374" y="2065415"/>
            <a:ext cx="1993548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Hình thái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1228B4-64C9-BB1D-C270-49A4F110836A}"/>
              </a:ext>
            </a:extLst>
          </p:cNvPr>
          <p:cNvSpPr/>
          <p:nvPr/>
        </p:nvSpPr>
        <p:spPr>
          <a:xfrm>
            <a:off x="6021857" y="3091030"/>
            <a:ext cx="1947416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6FA73-E122-9B9D-6010-CABABAE7B093}"/>
              </a:ext>
            </a:extLst>
          </p:cNvPr>
          <p:cNvSpPr/>
          <p:nvPr/>
        </p:nvSpPr>
        <p:spPr>
          <a:xfrm>
            <a:off x="5943596" y="4116645"/>
            <a:ext cx="2022379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 lượng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09E64D-2BAF-22E3-99BD-B5A1966748CD}"/>
              </a:ext>
            </a:extLst>
          </p:cNvPr>
          <p:cNvSpPr/>
          <p:nvPr/>
        </p:nvSpPr>
        <p:spPr>
          <a:xfrm>
            <a:off x="5997152" y="5129902"/>
            <a:ext cx="1947416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Cấu trúc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12DC20-D933-654E-F624-D8C4FE2DE9A1}"/>
              </a:ext>
            </a:extLst>
          </p:cNvPr>
          <p:cNvCxnSpPr>
            <a:cxnSpLocks/>
          </p:cNvCxnSpPr>
          <p:nvPr/>
        </p:nvCxnSpPr>
        <p:spPr>
          <a:xfrm flipV="1">
            <a:off x="3549679" y="1234133"/>
            <a:ext cx="2416985" cy="19345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A19C11-DE1B-F241-7756-26FCB03C6C1A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549679" y="2480183"/>
            <a:ext cx="2413695" cy="688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0BE5C8-5F04-912D-BB58-C3A8AC0FCE9A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608983" y="3168639"/>
            <a:ext cx="2412874" cy="3371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4246DC5-1D53-7BA5-0E44-3E03DA709EA9}"/>
              </a:ext>
            </a:extLst>
          </p:cNvPr>
          <p:cNvCxnSpPr>
            <a:cxnSpLocks/>
          </p:cNvCxnSpPr>
          <p:nvPr/>
        </p:nvCxnSpPr>
        <p:spPr>
          <a:xfrm>
            <a:off x="3558744" y="3177347"/>
            <a:ext cx="2384852" cy="2309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9696DC-63E7-4613-41AB-144C0CF24A91}"/>
              </a:ext>
            </a:extLst>
          </p:cNvPr>
          <p:cNvCxnSpPr>
            <a:cxnSpLocks/>
          </p:cNvCxnSpPr>
          <p:nvPr/>
        </p:nvCxnSpPr>
        <p:spPr>
          <a:xfrm>
            <a:off x="3545559" y="3168639"/>
            <a:ext cx="2358495" cy="1153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6628406-51D3-5713-376E-7144DE2BB4D7}"/>
              </a:ext>
            </a:extLst>
          </p:cNvPr>
          <p:cNvSpPr/>
          <p:nvPr/>
        </p:nvSpPr>
        <p:spPr>
          <a:xfrm>
            <a:off x="383080" y="174826"/>
            <a:ext cx="4633764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5.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 sắc thể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B94F13C-EB41-C3E8-DEED-9D3864897850}"/>
              </a:ext>
            </a:extLst>
          </p:cNvPr>
          <p:cNvSpPr/>
          <p:nvPr/>
        </p:nvSpPr>
        <p:spPr>
          <a:xfrm>
            <a:off x="9074258" y="876454"/>
            <a:ext cx="1824401" cy="510421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loài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khác nhau về số lượng, hình dạng và cấu trúc NST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0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B68270-D28E-8985-749A-C88F2A147B15}"/>
              </a:ext>
            </a:extLst>
          </p:cNvPr>
          <p:cNvSpPr txBox="1"/>
          <p:nvPr/>
        </p:nvSpPr>
        <p:spPr>
          <a:xfrm>
            <a:off x="601362" y="1524603"/>
            <a:ext cx="11397049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Khái niệm. 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tế bào nhân thực, nhiễm sắc thể là cấu trúc mang gen của tế bào.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thái : 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 rõ nhất ở kì giữa nguyên phân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Phân loại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NST gồm hai loại: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NST thường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NST giới tính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Số lượng: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tế bào sinh dưỡng 2n, trong giao tử (n)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C4E2A-9703-CFB6-2EBA-178EEBB710EE}"/>
              </a:ext>
            </a:extLst>
          </p:cNvPr>
          <p:cNvSpPr txBox="1"/>
          <p:nvPr/>
        </p:nvSpPr>
        <p:spPr>
          <a:xfrm>
            <a:off x="2520778" y="2557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D1067-4555-205B-EC98-D2D55BAD93FC}"/>
              </a:ext>
            </a:extLst>
          </p:cNvPr>
          <p:cNvSpPr/>
          <p:nvPr/>
        </p:nvSpPr>
        <p:spPr>
          <a:xfrm>
            <a:off x="383079" y="174826"/>
            <a:ext cx="6273117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5.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 sắc thể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1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B68270-D28E-8985-749A-C88F2A147B15}"/>
              </a:ext>
            </a:extLst>
          </p:cNvPr>
          <p:cNvSpPr txBox="1"/>
          <p:nvPr/>
        </p:nvSpPr>
        <p:spPr>
          <a:xfrm>
            <a:off x="593125" y="1159379"/>
            <a:ext cx="10404392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Cấu trúc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Cấu trúc hiển vi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NST điển hình chứa 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Tâm động: vị trí liên kết của thoi phân bào giúp NST di chuyển về các cực của tế bào trong phân bào.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Đầu mút: không cho NST dính vào nhau.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Trình tự khởi đầu nhân đôi ADN là những điểm tại đó ADN bắt đầu nhân đôi.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NST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cromatit dính nhau ở tâm động.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C4E2A-9703-CFB6-2EBA-178EEBB710EE}"/>
              </a:ext>
            </a:extLst>
          </p:cNvPr>
          <p:cNvSpPr txBox="1"/>
          <p:nvPr/>
        </p:nvSpPr>
        <p:spPr>
          <a:xfrm>
            <a:off x="2520778" y="2557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D1067-4555-205B-EC98-D2D55BAD93FC}"/>
              </a:ext>
            </a:extLst>
          </p:cNvPr>
          <p:cNvSpPr/>
          <p:nvPr/>
        </p:nvSpPr>
        <p:spPr>
          <a:xfrm>
            <a:off x="383079" y="174826"/>
            <a:ext cx="6273117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5.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 sắc thể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59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B68270-D28E-8985-749A-C88F2A147B15}"/>
              </a:ext>
            </a:extLst>
          </p:cNvPr>
          <p:cNvSpPr txBox="1"/>
          <p:nvPr/>
        </p:nvSpPr>
        <p:spPr>
          <a:xfrm>
            <a:off x="593125" y="1536569"/>
            <a:ext cx="6273117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5. Cấu trúc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 Cấu trúc siêu hiển vi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NST= ADN + Protein </a:t>
            </a:r>
            <a:r>
              <a:rPr lang="en-US" sz="24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histon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 trúc cuộn xoắn ở nhiều mức khác nhau.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sinh vật nhân sơ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Mỗi tế bào chỉ chứa 1 phân tử ADN mạch kép, có dạng vòng, </a:t>
            </a:r>
            <a:r>
              <a:rPr lang="vi-VN" sz="24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 có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cấu trúc NST.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9C4E2A-9703-CFB6-2EBA-178EEBB710EE}"/>
              </a:ext>
            </a:extLst>
          </p:cNvPr>
          <p:cNvSpPr txBox="1"/>
          <p:nvPr/>
        </p:nvSpPr>
        <p:spPr>
          <a:xfrm>
            <a:off x="2520778" y="25578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6D1067-4555-205B-EC98-D2D55BAD93FC}"/>
              </a:ext>
            </a:extLst>
          </p:cNvPr>
          <p:cNvSpPr/>
          <p:nvPr/>
        </p:nvSpPr>
        <p:spPr>
          <a:xfrm>
            <a:off x="383079" y="174826"/>
            <a:ext cx="6273117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5.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 sắc thể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C7AAA-7FCD-E1F3-9FE3-FC79EEE1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99" y="508460"/>
            <a:ext cx="4397975" cy="599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71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A95FE4-E55F-CCB1-B65E-95D83E368571}"/>
              </a:ext>
            </a:extLst>
          </p:cNvPr>
          <p:cNvSpPr/>
          <p:nvPr/>
        </p:nvSpPr>
        <p:spPr>
          <a:xfrm>
            <a:off x="433138" y="1393607"/>
            <a:ext cx="1624262" cy="48314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 biến NST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1228B4-64C9-BB1D-C270-49A4F110836A}"/>
              </a:ext>
            </a:extLst>
          </p:cNvPr>
          <p:cNvSpPr/>
          <p:nvPr/>
        </p:nvSpPr>
        <p:spPr>
          <a:xfrm>
            <a:off x="3324376" y="1268731"/>
            <a:ext cx="1624262" cy="231162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Đột biến cấu trúc 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09E64D-2BAF-22E3-99BD-B5A1966748CD}"/>
              </a:ext>
            </a:extLst>
          </p:cNvPr>
          <p:cNvSpPr/>
          <p:nvPr/>
        </p:nvSpPr>
        <p:spPr>
          <a:xfrm>
            <a:off x="3324376" y="3809353"/>
            <a:ext cx="1624262" cy="27273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Đột biến số lượng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0BE5C8-5F04-912D-BB58-C3A8AC0FCE9A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2057400" y="2424542"/>
            <a:ext cx="1266976" cy="13848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9696DC-63E7-4613-41AB-144C0CF24A91}"/>
              </a:ext>
            </a:extLst>
          </p:cNvPr>
          <p:cNvCxnSpPr>
            <a:cxnSpLocks/>
            <a:endCxn id="18" idx="1"/>
          </p:cNvCxnSpPr>
          <p:nvPr/>
        </p:nvCxnSpPr>
        <p:spPr>
          <a:xfrm>
            <a:off x="2029127" y="3738595"/>
            <a:ext cx="1295249" cy="14344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2FB2373-ED06-C335-23E6-84E218B3BF3C}"/>
              </a:ext>
            </a:extLst>
          </p:cNvPr>
          <p:cNvSpPr/>
          <p:nvPr/>
        </p:nvSpPr>
        <p:spPr>
          <a:xfrm>
            <a:off x="6402856" y="703402"/>
            <a:ext cx="1616679" cy="51930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 đoạn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3FC2DE-9268-8B08-2BA6-95CC0CA62977}"/>
              </a:ext>
            </a:extLst>
          </p:cNvPr>
          <p:cNvSpPr/>
          <p:nvPr/>
        </p:nvSpPr>
        <p:spPr>
          <a:xfrm>
            <a:off x="6406666" y="1530790"/>
            <a:ext cx="1620452" cy="4221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 đoạn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289A40-7895-BBC8-EBFF-647F5C536B0E}"/>
              </a:ext>
            </a:extLst>
          </p:cNvPr>
          <p:cNvSpPr/>
          <p:nvPr/>
        </p:nvSpPr>
        <p:spPr>
          <a:xfrm>
            <a:off x="6418097" y="2261074"/>
            <a:ext cx="1620452" cy="4648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 đoạn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752A7C8-DB03-135D-F29C-25EAFA3A48C2}"/>
              </a:ext>
            </a:extLst>
          </p:cNvPr>
          <p:cNvCxnSpPr>
            <a:cxnSpLocks/>
            <a:stCxn id="16" idx="3"/>
            <a:endCxn id="10" idx="1"/>
          </p:cNvCxnSpPr>
          <p:nvPr/>
        </p:nvCxnSpPr>
        <p:spPr>
          <a:xfrm flipV="1">
            <a:off x="4948638" y="963053"/>
            <a:ext cx="1454218" cy="14614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A123B7-FCFA-DB40-9341-DA64C63143AA}"/>
              </a:ext>
            </a:extLst>
          </p:cNvPr>
          <p:cNvCxnSpPr>
            <a:cxnSpLocks/>
            <a:stCxn id="16" idx="3"/>
            <a:endCxn id="11" idx="1"/>
          </p:cNvCxnSpPr>
          <p:nvPr/>
        </p:nvCxnSpPr>
        <p:spPr>
          <a:xfrm flipV="1">
            <a:off x="4948638" y="1741889"/>
            <a:ext cx="1458028" cy="682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D6533B-129F-5DFC-F145-7EDCA13EAF92}"/>
              </a:ext>
            </a:extLst>
          </p:cNvPr>
          <p:cNvCxnSpPr>
            <a:cxnSpLocks/>
            <a:stCxn id="16" idx="3"/>
            <a:endCxn id="13" idx="1"/>
          </p:cNvCxnSpPr>
          <p:nvPr/>
        </p:nvCxnSpPr>
        <p:spPr>
          <a:xfrm>
            <a:off x="4948638" y="2424542"/>
            <a:ext cx="1469459" cy="689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95988D8-B539-FACA-5EB2-2E776D650331}"/>
              </a:ext>
            </a:extLst>
          </p:cNvPr>
          <p:cNvSpPr/>
          <p:nvPr/>
        </p:nvSpPr>
        <p:spPr>
          <a:xfrm>
            <a:off x="6337780" y="4450080"/>
            <a:ext cx="1624262" cy="68876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Lệch bội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8FE8C7-47B6-5FC1-08D8-D99A614BA869}"/>
              </a:ext>
            </a:extLst>
          </p:cNvPr>
          <p:cNvSpPr/>
          <p:nvPr/>
        </p:nvSpPr>
        <p:spPr>
          <a:xfrm>
            <a:off x="9115890" y="3725738"/>
            <a:ext cx="2600174" cy="59375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một( 2n – 1)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D0603C-BAEA-D1F0-AD31-EC8B96F2A9BC}"/>
              </a:ext>
            </a:extLst>
          </p:cNvPr>
          <p:cNvSpPr/>
          <p:nvPr/>
        </p:nvSpPr>
        <p:spPr>
          <a:xfrm>
            <a:off x="9126386" y="4561452"/>
            <a:ext cx="2600174" cy="57293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ba( 2n + 1)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D322600-2C90-44FD-FF75-DAF51555BBC2}"/>
              </a:ext>
            </a:extLst>
          </p:cNvPr>
          <p:cNvSpPr/>
          <p:nvPr/>
        </p:nvSpPr>
        <p:spPr>
          <a:xfrm>
            <a:off x="6306479" y="5682296"/>
            <a:ext cx="1593782" cy="68876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 bội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CCE1A05-DF52-F859-15C1-B5A661009734}"/>
              </a:ext>
            </a:extLst>
          </p:cNvPr>
          <p:cNvSpPr/>
          <p:nvPr/>
        </p:nvSpPr>
        <p:spPr>
          <a:xfrm>
            <a:off x="8471488" y="5330190"/>
            <a:ext cx="3285559" cy="53980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 đa bội: 3n, 4n, 5n....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40ACB0-F87B-D8C1-C9AA-979782ABE7EF}"/>
              </a:ext>
            </a:extLst>
          </p:cNvPr>
          <p:cNvSpPr/>
          <p:nvPr/>
        </p:nvSpPr>
        <p:spPr>
          <a:xfrm>
            <a:off x="8517855" y="5996940"/>
            <a:ext cx="3196352" cy="53980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b="1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 đa bội: 2n2n’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EDF88C1-F21D-7075-93AA-86BCC79CD2EC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4984779" y="4794464"/>
            <a:ext cx="1353001" cy="3399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ABADC0E-8FF6-9111-6826-E8D146B87FBF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959134" y="5156953"/>
            <a:ext cx="1347345" cy="8697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B8CA276-8053-D37A-623A-66237E1C3887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 flipV="1">
            <a:off x="7962042" y="4022615"/>
            <a:ext cx="1153848" cy="771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2A8A1C1-45F3-39E9-AA3D-53616C6C441D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7962042" y="4794464"/>
            <a:ext cx="1092062" cy="607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FAD19EB-BCF1-85AF-9F29-3AFC1BBC04D0}"/>
              </a:ext>
            </a:extLst>
          </p:cNvPr>
          <p:cNvCxnSpPr>
            <a:cxnSpLocks/>
            <a:stCxn id="33" idx="3"/>
          </p:cNvCxnSpPr>
          <p:nvPr/>
        </p:nvCxnSpPr>
        <p:spPr>
          <a:xfrm flipV="1">
            <a:off x="7900261" y="5600094"/>
            <a:ext cx="595941" cy="4265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A567DAA-92E2-D3DB-E9F7-D61E23147258}"/>
              </a:ext>
            </a:extLst>
          </p:cNvPr>
          <p:cNvCxnSpPr>
            <a:cxnSpLocks/>
            <a:stCxn id="33" idx="3"/>
            <a:endCxn id="35" idx="1"/>
          </p:cNvCxnSpPr>
          <p:nvPr/>
        </p:nvCxnSpPr>
        <p:spPr>
          <a:xfrm>
            <a:off x="7900261" y="6026680"/>
            <a:ext cx="617594" cy="240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FACF38C-4DB1-CB7D-1379-318637B6F7EF}"/>
              </a:ext>
            </a:extLst>
          </p:cNvPr>
          <p:cNvSpPr/>
          <p:nvPr/>
        </p:nvSpPr>
        <p:spPr>
          <a:xfrm>
            <a:off x="229677" y="129415"/>
            <a:ext cx="4564746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 và 6. Đột biến NST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9EF42D3-EBA7-6EDD-8EC8-0103394F3578}"/>
              </a:ext>
            </a:extLst>
          </p:cNvPr>
          <p:cNvSpPr/>
          <p:nvPr/>
        </p:nvSpPr>
        <p:spPr>
          <a:xfrm>
            <a:off x="6385144" y="2951950"/>
            <a:ext cx="2054519" cy="5318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 đoạn</a:t>
            </a:r>
            <a:endParaRPr kumimoji="0" lang="en-US" sz="2400" b="1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C2516E6-1191-2D3F-85FF-FBDEA64FAAEA}"/>
              </a:ext>
            </a:extLst>
          </p:cNvPr>
          <p:cNvCxnSpPr>
            <a:stCxn id="16" idx="3"/>
            <a:endCxn id="36" idx="1"/>
          </p:cNvCxnSpPr>
          <p:nvPr/>
        </p:nvCxnSpPr>
        <p:spPr>
          <a:xfrm>
            <a:off x="4948638" y="2424542"/>
            <a:ext cx="1436506" cy="7933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88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1D17D28-89A2-6EAC-B898-016CC0A9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114" y="469558"/>
            <a:ext cx="8587944" cy="6289588"/>
          </a:xfrm>
        </p:spPr>
        <p:txBody>
          <a:bodyPr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CHUYÊN ĐỀ ÔN TẬP</a:t>
            </a:r>
            <a:b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KỲ THI TỐT NGHIỆP THPT NĂM 2023</a:t>
            </a:r>
            <a:b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br>
              <a:rPr lang="vi-VN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vi-VN" sz="2800" b="1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TÊN CHUYÊN ĐỀ:</a:t>
            </a:r>
            <a:r>
              <a:rPr lang="vi-VN" sz="32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CƠ CHẾ DI TRUYỀN VÀ BIẾN DỊ</a:t>
            </a:r>
            <a:br>
              <a:rPr lang="vi-VN" sz="32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soạn</a:t>
            </a:r>
            <a:r>
              <a:rPr lang="en-US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 Phạm Thị Nụ</a:t>
            </a:r>
            <a:b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800" b="1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2800" b="1" kern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: Trường THPT Tiên Du Số 1</a:t>
            </a:r>
            <a:br>
              <a:rPr lang="en-US" sz="2800" kern="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036BF6-BD0F-B82B-C5BE-C97AF1D5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97"/>
            <a:ext cx="3039762" cy="667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1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96253A-73C6-C03A-BFBE-64DFBB57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382" y="365126"/>
            <a:ext cx="2226276" cy="536918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2F37F0-AB25-8AE3-AD0F-8AFD58501EDB}"/>
              </a:ext>
            </a:extLst>
          </p:cNvPr>
          <p:cNvSpPr/>
          <p:nvPr/>
        </p:nvSpPr>
        <p:spPr>
          <a:xfrm>
            <a:off x="1025611" y="827904"/>
            <a:ext cx="10280821" cy="10496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1. Gen, mã di truyền và quá trình nhân đôi ADN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7EB1F-4FDE-A386-A799-A2761D93C177}"/>
              </a:ext>
            </a:extLst>
          </p:cNvPr>
          <p:cNvSpPr txBox="1"/>
          <p:nvPr/>
        </p:nvSpPr>
        <p:spPr>
          <a:xfrm>
            <a:off x="1028437" y="1964720"/>
            <a:ext cx="1028082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vi-VN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 1.( NB) </a:t>
            </a:r>
            <a:r>
              <a:rPr lang="vi-VN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Côđon nào sau đây làm nhiệm vụ kết thúc dịch mã</a:t>
            </a:r>
            <a:r>
              <a:rPr lang="en-US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vi-VN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A.</a:t>
            </a:r>
            <a:r>
              <a:rPr lang="vi-VN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5’AUG3’                  </a:t>
            </a:r>
            <a:r>
              <a:rPr lang="vi-VN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5’AAA3’</a:t>
            </a:r>
            <a:r>
              <a:rPr lang="vi-VN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vi-VN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5’GGG3’</a:t>
            </a:r>
            <a:r>
              <a:rPr lang="vi-VN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        </a:t>
            </a:r>
            <a:r>
              <a:rPr lang="vi-VN" sz="2000" b="1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5’UAG3’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90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620520" algn="l"/>
                <a:tab pos="3060700" algn="l"/>
                <a:tab pos="4500880" algn="l"/>
              </a:tabLst>
            </a:pPr>
            <a:r>
              <a:rPr lang="vi-VN" sz="20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 2.( NB) </a:t>
            </a:r>
            <a:r>
              <a:rPr lang="vi-VN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 đoạn phân tử ADN mang thông tin mã một chuỗi polipeptit hay một phân tử ARN gọi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90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620520" algn="l"/>
                <a:tab pos="3060700" algn="l"/>
                <a:tab pos="4500880" algn="l"/>
              </a:tabLst>
            </a:pPr>
            <a:r>
              <a:rPr lang="en-US" sz="20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vi-VN" sz="2000" b="1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gen</a:t>
            </a:r>
            <a:r>
              <a:rPr lang="en-US" sz="2000" b="1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0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20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 Bộ ba đối mã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	</a:t>
            </a:r>
            <a:r>
              <a:rPr lang="vi-VN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Mã di truyền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vi-VN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vi-VN" sz="2000" kern="1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 Bộ ba đối mã</a:t>
            </a:r>
          </a:p>
          <a:p>
            <a:pPr marL="0" marR="1905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620520" algn="l"/>
                <a:tab pos="3060700" algn="l"/>
                <a:tab pos="4500880" algn="l"/>
              </a:tabLst>
            </a:pPr>
            <a:r>
              <a:rPr lang="vi-VN" sz="2000" b="1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 3.( NB)</a:t>
            </a:r>
            <a:r>
              <a:rPr lang="vi-VN" sz="2000" kern="1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Ở sinh vật nhân thực, axit amin lơxin được mã hóa bởi các bộ ba:  XUU,  XUX,  XUG,  XUA . Ví dụ trên thể hiện đặc điểm nào sau đây của mã di truyền?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tabLst>
                <a:tab pos="2985135" algn="l"/>
              </a:tabLst>
            </a:pPr>
            <a:r>
              <a:rPr lang="vi-VN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A.</a:t>
            </a:r>
            <a:r>
              <a:rPr lang="vi-VN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Tính liên tục  	</a:t>
            </a:r>
            <a:r>
              <a:rPr lang="vi-VN" sz="20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20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Tính phổ biến</a:t>
            </a:r>
            <a:r>
              <a:rPr lang="vi-VN" sz="20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vi-VN" sz="2000" b="1" kern="1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 Tính thoái hóa</a:t>
            </a:r>
            <a:r>
              <a:rPr lang="en-US" sz="20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  </a:t>
            </a:r>
            <a:r>
              <a:rPr lang="vi-VN" sz="20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0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vi-VN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Tính đặc hiệu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7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B96253A-73C6-C03A-BFBE-64DFBB579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382" y="365126"/>
            <a:ext cx="2226276" cy="536918"/>
          </a:xfrm>
        </p:spPr>
        <p:txBody>
          <a:bodyPr>
            <a:norm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2F37F0-AB25-8AE3-AD0F-8AFD58501EDB}"/>
              </a:ext>
            </a:extLst>
          </p:cNvPr>
          <p:cNvSpPr/>
          <p:nvPr/>
        </p:nvSpPr>
        <p:spPr>
          <a:xfrm>
            <a:off x="1025611" y="827904"/>
            <a:ext cx="10280821" cy="10496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1. Gen, mã di truyền và quá trình nhân đôi ADN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7EB1F-4FDE-A386-A799-A2761D93C177}"/>
              </a:ext>
            </a:extLst>
          </p:cNvPr>
          <p:cNvSpPr txBox="1"/>
          <p:nvPr/>
        </p:nvSpPr>
        <p:spPr>
          <a:xfrm>
            <a:off x="1028437" y="2150075"/>
            <a:ext cx="10280821" cy="4088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905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(TH)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905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620520" algn="l"/>
                <a:tab pos="3060700" algn="l"/>
                <a:tab pos="4500880" algn="l"/>
              </a:tabLs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axít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amin.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905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620520" algn="l"/>
                <a:tab pos="3060700" algn="l"/>
                <a:tab pos="4500880" algn="l"/>
              </a:tabLs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nuclêôtít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T, G, X.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905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620520" algn="l"/>
                <a:tab pos="3060700" algn="l"/>
                <a:tab pos="4500880" algn="l"/>
              </a:tabLs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Ở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axít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amin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chuỗi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pôlipeptit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mêtiônin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905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620520" algn="l"/>
                <a:tab pos="3060700" algn="l"/>
                <a:tab pos="4500880" algn="l"/>
              </a:tabLst>
            </a:pP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rARN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kép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tabLst>
                <a:tab pos="180340" algn="l"/>
                <a:tab pos="1710690" algn="l"/>
                <a:tab pos="3150870" algn="l"/>
                <a:tab pos="4951095" algn="l"/>
              </a:tabLst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5.(TH)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(A+T)/(G+X) = 2/3.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Nucleotit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%?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10%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20%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30%	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40%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33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77EB1F-4FDE-A386-A799-A2761D93C177}"/>
              </a:ext>
            </a:extLst>
          </p:cNvPr>
          <p:cNvSpPr txBox="1"/>
          <p:nvPr/>
        </p:nvSpPr>
        <p:spPr>
          <a:xfrm>
            <a:off x="1028437" y="1173886"/>
            <a:ext cx="10280821" cy="4654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7556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80340" algn="l"/>
                <a:tab pos="1800225" algn="l"/>
                <a:tab pos="3420745" algn="l"/>
                <a:tab pos="5040630" algn="l"/>
              </a:tabLst>
              <a:defRPr/>
            </a:pP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6.(NB) </a:t>
            </a:r>
            <a:r>
              <a:rPr kumimoji="0" lang="de-DE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 axit nuclêic tham gia vào thành phần cấu tạo nên ribôxôm là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7556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80340" algn="l"/>
                <a:tab pos="1800225" algn="l"/>
                <a:tab pos="3420745" algn="l"/>
                <a:tab pos="5040630" algn="l"/>
              </a:tabLst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rARN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ADN.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80340" algn="l"/>
                <a:tab pos="1620520" algn="l"/>
                <a:tab pos="1710690" algn="l"/>
                <a:tab pos="3060700" algn="l"/>
                <a:tab pos="3150870" algn="l"/>
                <a:tab pos="4500880" algn="l"/>
                <a:tab pos="4951095" algn="l"/>
              </a:tabLst>
              <a:defRPr/>
            </a:pP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7.(NB)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axit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amin?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80340" algn="l"/>
                <a:tab pos="1620520" algn="l"/>
                <a:tab pos="1710690" algn="l"/>
                <a:tab pos="3060700" algn="l"/>
                <a:tab pos="3150870" algn="l"/>
                <a:tab pos="4500880" algn="l"/>
                <a:tab pos="4951095" algn="l"/>
              </a:tabLst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Protein.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vi-V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Lipit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kumimoji="0" lang="vi-V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ADN.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ARN.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4935" algn="l"/>
                <a:tab pos="1713865" algn="l"/>
                <a:tab pos="3315335" algn="l"/>
                <a:tab pos="4914265" algn="l"/>
              </a:tabLst>
              <a:defRPr/>
            </a:pP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8.(NB)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khuôn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14935" algn="l"/>
                <a:tab pos="1713865" algn="l"/>
                <a:tab pos="3315335" algn="l"/>
                <a:tab pos="4914265" algn="l"/>
              </a:tabLst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ADN.</a:t>
            </a:r>
            <a:r>
              <a:rPr lang="vi-VN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vi-VN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	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rARN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80340" algn="l"/>
                <a:tab pos="1800225" algn="l"/>
                <a:tab pos="3420745" algn="l"/>
                <a:tab pos="4951095" algn="l"/>
              </a:tabLst>
              <a:defRPr/>
            </a:pP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(NB)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Côđon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5'AUG3'.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5'UAA3'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5'AXG3'.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5'AGX3'.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DF45DD-2E2E-63DC-70D4-AF494B4484F9}"/>
              </a:ext>
            </a:extLst>
          </p:cNvPr>
          <p:cNvSpPr/>
          <p:nvPr/>
        </p:nvSpPr>
        <p:spPr>
          <a:xfrm>
            <a:off x="3253940" y="174824"/>
            <a:ext cx="6273115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 Phiên mã và dịch mã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738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77EB1F-4FDE-A386-A799-A2761D93C177}"/>
              </a:ext>
            </a:extLst>
          </p:cNvPr>
          <p:cNvSpPr txBox="1"/>
          <p:nvPr/>
        </p:nvSpPr>
        <p:spPr>
          <a:xfrm>
            <a:off x="1028437" y="1309813"/>
            <a:ext cx="10280821" cy="4485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1714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10.(TH)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714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A.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714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polimeraza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5</a:t>
            </a:r>
            <a:r>
              <a:rPr lang="fr-FR" sz="24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714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ARN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polimeraza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fr-FR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-&gt; 5</a:t>
            </a:r>
            <a:r>
              <a:rPr lang="fr-FR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7145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fr-FR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Adenin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Uraxin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Guanin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Xitozin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tabLst>
                <a:tab pos="180340" algn="l"/>
                <a:tab pos="1710690" algn="l"/>
                <a:tab pos="3150870" algn="l"/>
                <a:tab pos="4951095" algn="l"/>
              </a:tabLst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11.(TH) 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Triplet 3’TXA5’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axit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amin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xêrin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axit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amin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anticôđon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tabLst>
                <a:tab pos="180340" algn="l"/>
                <a:tab pos="1710690" algn="l"/>
                <a:tab pos="3150870" algn="l"/>
                <a:tab pos="4951095" algn="l"/>
              </a:tabLs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5’AGU3’.	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3’UXA5’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5’UGU3’.</a:t>
            </a:r>
            <a:r>
              <a:rPr lang="vi-VN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3’AGU5’.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DF45DD-2E2E-63DC-70D4-AF494B4484F9}"/>
              </a:ext>
            </a:extLst>
          </p:cNvPr>
          <p:cNvSpPr/>
          <p:nvPr/>
        </p:nvSpPr>
        <p:spPr>
          <a:xfrm>
            <a:off x="3253940" y="174824"/>
            <a:ext cx="6273115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 Phiên mã và dịch mã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68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77EB1F-4FDE-A386-A799-A2761D93C177}"/>
              </a:ext>
            </a:extLst>
          </p:cNvPr>
          <p:cNvSpPr txBox="1"/>
          <p:nvPr/>
        </p:nvSpPr>
        <p:spPr>
          <a:xfrm>
            <a:off x="1028437" y="1309813"/>
            <a:ext cx="1028082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7556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80340" algn="l"/>
                <a:tab pos="1800225" algn="l"/>
                <a:tab pos="3420745" algn="l"/>
                <a:tab pos="4951095" algn="l"/>
              </a:tabLst>
              <a:defRPr/>
            </a:pPr>
            <a:r>
              <a:rPr kumimoji="0" lang="fr-FR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fr-FR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12.(NB)</a:t>
            </a:r>
            <a:r>
              <a:rPr kumimoji="0" lang="vi-VN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nuclêôtit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opêron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ARN-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polineraza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kumimoji="0" lang="vi-VN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7556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80340" algn="l"/>
                <a:tab pos="1800225" algn="l"/>
                <a:tab pos="3420745" algn="l"/>
                <a:tab pos="4951095" algn="l"/>
              </a:tabLst>
              <a:defRPr/>
            </a:pPr>
            <a:r>
              <a:rPr kumimoji="0" lang="vi-VN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vi-VN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7556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80340" algn="l"/>
                <a:tab pos="1800225" algn="l"/>
                <a:tab pos="3420745" algn="l"/>
                <a:tab pos="4951095" algn="l"/>
              </a:tabLst>
              <a:defRPr/>
            </a:pPr>
            <a:r>
              <a:rPr kumimoji="0" lang="vi-VN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13.(NB) 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Z, Y, A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opêron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Lac ở </a:t>
            </a:r>
            <a:r>
              <a:rPr kumimoji="0" lang="en-US" sz="20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coli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-228600" algn="l"/>
                <a:tab pos="180340" algn="l"/>
                <a:tab pos="1800225" algn="l"/>
                <a:tab pos="3420745" algn="l"/>
                <a:tab pos="5040630" algn="l"/>
              </a:tabLst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lactôzơ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lactôzơ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-228600" algn="l"/>
                <a:tab pos="180340" algn="l"/>
                <a:tab pos="1800225" algn="l"/>
                <a:tab pos="3420745" algn="l"/>
                <a:tab pos="5040630" algn="l"/>
              </a:tabLst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Khi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lactôzơ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Khi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lactôzơ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14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52400" algn="l"/>
                <a:tab pos="180340" algn="l"/>
                <a:tab pos="1600200" algn="l"/>
                <a:tab pos="1800225" algn="l"/>
                <a:tab pos="3124200" algn="l"/>
                <a:tab pos="3420745" algn="l"/>
                <a:tab pos="4724400" algn="l"/>
                <a:tab pos="4951095" algn="l"/>
              </a:tabLst>
              <a:defRPr/>
            </a:pPr>
            <a:r>
              <a:rPr kumimoji="0" lang="en-US" sz="20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14.(NB)</a:t>
            </a:r>
            <a:r>
              <a:rPr kumimoji="0" lang="vi-VN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Jacốp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Mônô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opêron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Lac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1714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52400" algn="l"/>
                <a:tab pos="180340" algn="l"/>
                <a:tab pos="1600200" algn="l"/>
                <a:tab pos="1800225" algn="l"/>
                <a:tab pos="3124200" algn="l"/>
                <a:tab pos="3420745" algn="l"/>
                <a:tab pos="4724400" algn="l"/>
                <a:tab pos="4951095" algn="l"/>
              </a:tabLst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 khởi động(P), v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ùng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(O),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000" b="0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trúc( Z,Y,A)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1714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52400" algn="l"/>
                <a:tab pos="180340" algn="l"/>
                <a:tab pos="1600200" algn="l"/>
                <a:tab pos="1800225" algn="l"/>
                <a:tab pos="3124200" algn="l"/>
                <a:tab pos="3420745" algn="l"/>
                <a:tab pos="4724400" algn="l"/>
                <a:tab pos="4951095" algn="l"/>
              </a:tabLst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(O).</a:t>
            </a:r>
          </a:p>
          <a:p>
            <a:pPr marL="0" marR="1714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52400" algn="l"/>
                <a:tab pos="180340" algn="l"/>
                <a:tab pos="1600200" algn="l"/>
                <a:tab pos="1800225" algn="l"/>
                <a:tab pos="3124200" algn="l"/>
                <a:tab pos="3420745" algn="l"/>
                <a:tab pos="4724400" algn="l"/>
                <a:tab pos="4951095" algn="l"/>
              </a:tabLst>
              <a:defRPr/>
            </a:pPr>
            <a:r>
              <a:rPr kumimoji="0" lang="en-US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(O),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(P).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7360F4-6D87-FA83-49BB-436C1734402D}"/>
              </a:ext>
            </a:extLst>
          </p:cNvPr>
          <p:cNvSpPr/>
          <p:nvPr/>
        </p:nvSpPr>
        <p:spPr>
          <a:xfrm>
            <a:off x="3377511" y="148269"/>
            <a:ext cx="6273112" cy="88080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3. Điều hòa hoạt động của gen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838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77EB1F-4FDE-A386-A799-A2761D93C177}"/>
              </a:ext>
            </a:extLst>
          </p:cNvPr>
          <p:cNvSpPr txBox="1"/>
          <p:nvPr/>
        </p:nvSpPr>
        <p:spPr>
          <a:xfrm>
            <a:off x="1028437" y="2038865"/>
            <a:ext cx="10280821" cy="376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15.(TH)</a:t>
            </a:r>
            <a:r>
              <a:rPr lang="vi-VN" sz="2400" b="1" kern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opêron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Lac,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Enzim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polimeraza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(P)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Prôtêin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(O)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Gen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operon Lac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lactôzơ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gen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prôtêin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7360F4-6D87-FA83-49BB-436C1734402D}"/>
              </a:ext>
            </a:extLst>
          </p:cNvPr>
          <p:cNvSpPr/>
          <p:nvPr/>
        </p:nvSpPr>
        <p:spPr>
          <a:xfrm>
            <a:off x="2586675" y="654898"/>
            <a:ext cx="6273112" cy="88080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3. Điều hòa hoạt động của gen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9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77EB1F-4FDE-A386-A799-A2761D93C177}"/>
              </a:ext>
            </a:extLst>
          </p:cNvPr>
          <p:cNvSpPr txBox="1"/>
          <p:nvPr/>
        </p:nvSpPr>
        <p:spPr>
          <a:xfrm>
            <a:off x="1028437" y="1371598"/>
            <a:ext cx="10280821" cy="3822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Câu 16.(TH)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Operon Lac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Hai gen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endParaRPr lang="vi-VN" sz="24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endParaRPr lang="vi-VN" sz="24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endParaRPr lang="vi-VN" sz="24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Z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Z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Gen 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Z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 Gen Y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                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 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A.</a:t>
            </a:r>
            <a:endParaRPr lang="vi-VN" sz="24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7360F4-6D87-FA83-49BB-436C1734402D}"/>
              </a:ext>
            </a:extLst>
          </p:cNvPr>
          <p:cNvSpPr/>
          <p:nvPr/>
        </p:nvSpPr>
        <p:spPr>
          <a:xfrm>
            <a:off x="3377511" y="148269"/>
            <a:ext cx="6273112" cy="88080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3. Điều hòa hoạt động của gen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687D74-17AF-E9D7-0DF6-FC1B8AA4C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81" y="2654042"/>
            <a:ext cx="8501449" cy="6355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204A4E-13DF-D75C-C98E-898CD16A3467}"/>
              </a:ext>
            </a:extLst>
          </p:cNvPr>
          <p:cNvSpPr txBox="1"/>
          <p:nvPr/>
        </p:nvSpPr>
        <p:spPr>
          <a:xfrm>
            <a:off x="2125357" y="3194218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Gen điều hòa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CE0AD5-9590-E2CF-06A6-CB096F36316E}"/>
              </a:ext>
            </a:extLst>
          </p:cNvPr>
          <p:cNvSpPr txBox="1"/>
          <p:nvPr/>
        </p:nvSpPr>
        <p:spPr>
          <a:xfrm>
            <a:off x="5465807" y="3148909"/>
            <a:ext cx="1402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Operon Lac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9842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77EB1F-4FDE-A386-A799-A2761D93C177}"/>
              </a:ext>
            </a:extLst>
          </p:cNvPr>
          <p:cNvSpPr txBox="1"/>
          <p:nvPr/>
        </p:nvSpPr>
        <p:spPr>
          <a:xfrm>
            <a:off x="1028437" y="1816440"/>
            <a:ext cx="10280821" cy="257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(NB)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hidro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G-X.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A-T.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A-T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G-X.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G-X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A-T.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98B85-2089-C7A6-BE33-E7117029B30F}"/>
              </a:ext>
            </a:extLst>
          </p:cNvPr>
          <p:cNvSpPr/>
          <p:nvPr/>
        </p:nvSpPr>
        <p:spPr>
          <a:xfrm>
            <a:off x="2228327" y="162470"/>
            <a:ext cx="6273112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 Đột biến gen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99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77EB1F-4FDE-A386-A799-A2761D93C177}"/>
              </a:ext>
            </a:extLst>
          </p:cNvPr>
          <p:cNvSpPr txBox="1"/>
          <p:nvPr/>
        </p:nvSpPr>
        <p:spPr>
          <a:xfrm>
            <a:off x="1028437" y="1173886"/>
            <a:ext cx="10280821" cy="5139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18.(TH)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nuclênôtit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hiđrô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gen?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0" algn="l"/>
                <a:tab pos="717550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nuclêôtit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		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0" algn="l"/>
                <a:tab pos="717550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B.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nuclênôtit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0" algn="l"/>
                <a:tab pos="717550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C.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nuclênôtit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A-T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T-A		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0" algn="l"/>
                <a:tab pos="717550" algn="l"/>
              </a:tabLst>
            </a:pPr>
            <a:r>
              <a:rPr lang="vi-V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D. 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nuclênôtit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A-T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G-X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tabLst>
                <a:tab pos="114300" algn="l"/>
                <a:tab pos="180340" algn="l"/>
                <a:tab pos="1710690" algn="l"/>
                <a:tab pos="3150870" algn="l"/>
                <a:tab pos="3314700" algn="l"/>
                <a:tab pos="4914900" algn="l"/>
                <a:tab pos="4951095" algn="l"/>
              </a:tabLst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vi-VN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.(TH)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tabLst>
                <a:tab pos="114300" algn="l"/>
                <a:tab pos="180340" algn="l"/>
                <a:tab pos="1710690" algn="l"/>
                <a:tab pos="3150870" algn="l"/>
                <a:tab pos="3314700" algn="l"/>
                <a:tab pos="4914900" algn="l"/>
                <a:tab pos="4951095" algn="l"/>
              </a:tabLst>
            </a:pP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tabLst>
                <a:tab pos="114300" algn="l"/>
                <a:tab pos="180340" algn="l"/>
                <a:tab pos="1710690" algn="l"/>
                <a:tab pos="3150870" algn="l"/>
                <a:tab pos="3314700" algn="l"/>
                <a:tab pos="4914900" algn="l"/>
                <a:tab pos="4951095" algn="l"/>
              </a:tabLst>
            </a:pPr>
            <a:r>
              <a:rPr lang="vi-V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	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gen.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A98B85-2089-C7A6-BE33-E7117029B30F}"/>
              </a:ext>
            </a:extLst>
          </p:cNvPr>
          <p:cNvSpPr/>
          <p:nvPr/>
        </p:nvSpPr>
        <p:spPr>
          <a:xfrm>
            <a:off x="2228327" y="162470"/>
            <a:ext cx="6273112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 Đột biến gen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28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05F30-C6A9-B461-7407-BA96ACDCEE76}"/>
              </a:ext>
            </a:extLst>
          </p:cNvPr>
          <p:cNvSpPr/>
          <p:nvPr/>
        </p:nvSpPr>
        <p:spPr>
          <a:xfrm>
            <a:off x="1326279" y="197696"/>
            <a:ext cx="6273117" cy="6213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5. Nhiễm Sắc Thể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0F2D48-B1D9-88FA-765B-CD619F9C250C}"/>
              </a:ext>
            </a:extLst>
          </p:cNvPr>
          <p:cNvSpPr txBox="1"/>
          <p:nvPr/>
        </p:nvSpPr>
        <p:spPr>
          <a:xfrm>
            <a:off x="1028437" y="1173886"/>
            <a:ext cx="10280821" cy="493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(NB)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axit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nuclêic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ở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 vật nhân thực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rARN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ADN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21.(NB)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Trong cấu trúc siêu hiển vi của NST ở sinh vật nhân thực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ợi cơ bản có đường kính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2nm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11nm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D.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300nm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(NB)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ARN.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ADN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prôtêin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histôn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prôtêin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histôn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D.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prôtêin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61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C92787A-97BA-AED9-9D5A-0E9316F9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8" y="183720"/>
            <a:ext cx="5233736" cy="814895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TÓM TẮT KIẾN THỨC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A95FE4-E55F-CCB1-B65E-95D83E368571}"/>
              </a:ext>
            </a:extLst>
          </p:cNvPr>
          <p:cNvSpPr/>
          <p:nvPr/>
        </p:nvSpPr>
        <p:spPr>
          <a:xfrm>
            <a:off x="433137" y="1433384"/>
            <a:ext cx="2297705" cy="48314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 I. CƠ CHẾ DI TRUYỀN VÀ BIẾN DỊ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2ED318-52D5-A59B-1A83-D175B6D1252A}"/>
              </a:ext>
            </a:extLst>
          </p:cNvPr>
          <p:cNvSpPr/>
          <p:nvPr/>
        </p:nvSpPr>
        <p:spPr>
          <a:xfrm>
            <a:off x="4650256" y="827904"/>
            <a:ext cx="6289590" cy="10496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1. Gen, mã di truyền và quá trình nhân đôi ADN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134480-1514-D630-79F1-86EA73EAC3AB}"/>
              </a:ext>
            </a:extLst>
          </p:cNvPr>
          <p:cNvSpPr/>
          <p:nvPr/>
        </p:nvSpPr>
        <p:spPr>
          <a:xfrm>
            <a:off x="4650257" y="2053061"/>
            <a:ext cx="6273115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 Phiên mã và dịch mã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1228B4-64C9-BB1D-C270-49A4F110836A}"/>
              </a:ext>
            </a:extLst>
          </p:cNvPr>
          <p:cNvSpPr/>
          <p:nvPr/>
        </p:nvSpPr>
        <p:spPr>
          <a:xfrm>
            <a:off x="4650260" y="2979818"/>
            <a:ext cx="6273112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3. Điều hòa hoạt động của gen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16FA73-E122-9B9D-6010-CABABAE7B093}"/>
              </a:ext>
            </a:extLst>
          </p:cNvPr>
          <p:cNvSpPr/>
          <p:nvPr/>
        </p:nvSpPr>
        <p:spPr>
          <a:xfrm>
            <a:off x="4650257" y="3869508"/>
            <a:ext cx="6273112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4. Đột biến gen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09E64D-2BAF-22E3-99BD-B5A1966748CD}"/>
              </a:ext>
            </a:extLst>
          </p:cNvPr>
          <p:cNvSpPr/>
          <p:nvPr/>
        </p:nvSpPr>
        <p:spPr>
          <a:xfrm>
            <a:off x="4650256" y="4746841"/>
            <a:ext cx="6273117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5.NST và Đột biến cấu trúc NST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9D70B5-1658-09C9-DC17-4862AF0F71DE}"/>
              </a:ext>
            </a:extLst>
          </p:cNvPr>
          <p:cNvSpPr/>
          <p:nvPr/>
        </p:nvSpPr>
        <p:spPr>
          <a:xfrm>
            <a:off x="4666729" y="5764213"/>
            <a:ext cx="6273117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6. Đột biến số lượng NST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12DC20-D933-654E-F624-D8C4FE2DE9A1}"/>
              </a:ext>
            </a:extLst>
          </p:cNvPr>
          <p:cNvCxnSpPr>
            <a:stCxn id="12" idx="3"/>
          </p:cNvCxnSpPr>
          <p:nvPr/>
        </p:nvCxnSpPr>
        <p:spPr>
          <a:xfrm flipV="1">
            <a:off x="2730842" y="1519880"/>
            <a:ext cx="1920240" cy="2468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A19C11-DE1B-F241-7756-26FCB03C6C1A}"/>
              </a:ext>
            </a:extLst>
          </p:cNvPr>
          <p:cNvCxnSpPr>
            <a:endCxn id="15" idx="1"/>
          </p:cNvCxnSpPr>
          <p:nvPr/>
        </p:nvCxnSpPr>
        <p:spPr>
          <a:xfrm flipV="1">
            <a:off x="2730842" y="2467829"/>
            <a:ext cx="1919415" cy="15209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0BE5C8-5F04-912D-BB58-C3A8AC0FCE9A}"/>
              </a:ext>
            </a:extLst>
          </p:cNvPr>
          <p:cNvCxnSpPr>
            <a:endCxn id="16" idx="1"/>
          </p:cNvCxnSpPr>
          <p:nvPr/>
        </p:nvCxnSpPr>
        <p:spPr>
          <a:xfrm flipV="1">
            <a:off x="2730842" y="3394586"/>
            <a:ext cx="1919418" cy="5941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4246DC5-1D53-7BA5-0E44-3E03DA709EA9}"/>
              </a:ext>
            </a:extLst>
          </p:cNvPr>
          <p:cNvCxnSpPr/>
          <p:nvPr/>
        </p:nvCxnSpPr>
        <p:spPr>
          <a:xfrm>
            <a:off x="2730842" y="3988760"/>
            <a:ext cx="1935887" cy="4388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9696DC-63E7-4613-41AB-144C0CF24A91}"/>
              </a:ext>
            </a:extLst>
          </p:cNvPr>
          <p:cNvCxnSpPr>
            <a:endCxn id="18" idx="1"/>
          </p:cNvCxnSpPr>
          <p:nvPr/>
        </p:nvCxnSpPr>
        <p:spPr>
          <a:xfrm>
            <a:off x="2730842" y="3988760"/>
            <a:ext cx="1919414" cy="11728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4CD3D00-64F9-B2C3-F7D8-A227B086391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773115" y="4048915"/>
            <a:ext cx="1893614" cy="21300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4825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05F30-C6A9-B461-7407-BA96ACDCEE76}"/>
              </a:ext>
            </a:extLst>
          </p:cNvPr>
          <p:cNvSpPr/>
          <p:nvPr/>
        </p:nvSpPr>
        <p:spPr>
          <a:xfrm>
            <a:off x="2673168" y="197696"/>
            <a:ext cx="6273117" cy="6213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5. Nhiễm Sắc Thể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C9570-6586-D268-3A9B-9456977799D0}"/>
              </a:ext>
            </a:extLst>
          </p:cNvPr>
          <p:cNvSpPr txBox="1"/>
          <p:nvPr/>
        </p:nvSpPr>
        <p:spPr>
          <a:xfrm>
            <a:off x="1028437" y="1890581"/>
            <a:ext cx="10280821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(TH)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ở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A.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NST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Prôtêin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histôn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ADN.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4951095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xôma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NST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2n.</a:t>
            </a:r>
          </a:p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48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05F30-C6A9-B461-7407-BA96ACDCEE76}"/>
              </a:ext>
            </a:extLst>
          </p:cNvPr>
          <p:cNvSpPr/>
          <p:nvPr/>
        </p:nvSpPr>
        <p:spPr>
          <a:xfrm>
            <a:off x="2673168" y="197696"/>
            <a:ext cx="6273117" cy="6213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 và 6. Đột biến nhiễm sắc thể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C9570-6586-D268-3A9B-9456977799D0}"/>
              </a:ext>
            </a:extLst>
          </p:cNvPr>
          <p:cNvSpPr txBox="1"/>
          <p:nvPr/>
        </p:nvSpPr>
        <p:spPr>
          <a:xfrm>
            <a:off x="955589" y="1248028"/>
            <a:ext cx="10280821" cy="424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3340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468370" algn="r"/>
                <a:tab pos="3505835" algn="l"/>
              </a:tabLst>
            </a:pPr>
            <a:r>
              <a:rPr lang="en-US" sz="2400" b="1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24.(NB)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4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0" marR="533400" indent="-20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3468370" algn="r"/>
                <a:tab pos="3505835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A.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15900" marR="0" indent="0" algn="just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tabLst>
                <a:tab pos="3468370" algn="r"/>
                <a:tab pos="3505835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C.Đột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D.</a:t>
            </a:r>
            <a:r>
              <a:rPr lang="vi-VN" sz="2400" b="1" kern="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Câu 25.(NB)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 loài thực vật có bộ nhiễm sác thể 2n, thể ba của loài này có số lượng nhiễm sắc thể là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: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tabLst>
                <a:tab pos="180340" algn="l"/>
                <a:tab pos="1800225" algn="l"/>
                <a:tab pos="3330575" algn="l"/>
                <a:tab pos="4860925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A.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1.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</a:t>
            </a:r>
            <a:r>
              <a:rPr lang="vi-V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B. </a:t>
            </a:r>
            <a:r>
              <a:rPr lang="vi-VN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2n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+</a:t>
            </a:r>
            <a:r>
              <a:rPr lang="vi-VN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1.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C.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3n.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	D.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2n.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300"/>
              </a:spcBef>
              <a:spcAft>
                <a:spcPts val="800"/>
              </a:spcAft>
              <a:tabLst>
                <a:tab pos="180340" algn="l"/>
                <a:tab pos="1656080" algn="l"/>
                <a:tab pos="1800225" algn="l"/>
                <a:tab pos="3150870" algn="l"/>
                <a:tab pos="3240405" algn="l"/>
                <a:tab pos="4615815" algn="l"/>
                <a:tab pos="4860925" algn="l"/>
              </a:tabLst>
            </a:pPr>
            <a:r>
              <a:rPr lang="en-US" sz="24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26(NB). 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lưỡng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4n?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B.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473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05F30-C6A9-B461-7407-BA96ACDCEE76}"/>
              </a:ext>
            </a:extLst>
          </p:cNvPr>
          <p:cNvSpPr/>
          <p:nvPr/>
        </p:nvSpPr>
        <p:spPr>
          <a:xfrm>
            <a:off x="2673168" y="197696"/>
            <a:ext cx="6273117" cy="6213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 và 6. </a:t>
            </a:r>
            <a:r>
              <a:rPr lang="vi-V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 biến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hiễm </a:t>
            </a:r>
            <a:r>
              <a:rPr lang="vi-V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ắc </a:t>
            </a:r>
            <a:r>
              <a:rPr lang="vi-VN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C9570-6586-D268-3A9B-9456977799D0}"/>
              </a:ext>
            </a:extLst>
          </p:cNvPr>
          <p:cNvSpPr txBox="1"/>
          <p:nvPr/>
        </p:nvSpPr>
        <p:spPr>
          <a:xfrm>
            <a:off x="1028437" y="1210958"/>
            <a:ext cx="10280821" cy="4496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75565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5040630" algn="l"/>
              </a:tabLst>
            </a:pPr>
            <a:r>
              <a:rPr lang="it-IT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27.(TH)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NST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gen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Aa; Bb; Dd;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75565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5040630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ABbddEe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aaBbDdEe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(3)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AaaBbDdEe     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AaaBbbDDdEee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340" marR="75565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5040630" algn="l"/>
              </a:tabLs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bội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75565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5040630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	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(3) 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	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	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(3)</a:t>
            </a:r>
          </a:p>
          <a:p>
            <a:pPr marL="0" marR="75565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80340" algn="l"/>
                <a:tab pos="1800225" algn="l"/>
                <a:tab pos="3420745" algn="l"/>
                <a:tab pos="5040630" algn="l"/>
              </a:tabLst>
            </a:pPr>
            <a:r>
              <a:rPr lang="de-DE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28.(TH)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nhiễm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một số gen không mong muốn ở một số giống cây trồng là: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marR="75565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935" algn="l"/>
                <a:tab pos="180340" algn="l"/>
                <a:tab pos="1713865" algn="l"/>
                <a:tab pos="1800225" algn="l"/>
                <a:tab pos="3315335" algn="l"/>
                <a:tab pos="3420745" algn="l"/>
                <a:tab pos="4914265" algn="l"/>
                <a:tab pos="5040630" algn="l"/>
              </a:tabLst>
            </a:pP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kern="1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đảo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0340" marR="75565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935" algn="l"/>
                <a:tab pos="180340" algn="l"/>
                <a:tab pos="1713865" algn="l"/>
                <a:tab pos="1800225" algn="l"/>
                <a:tab pos="3315335" algn="l"/>
                <a:tab pos="3420745" algn="l"/>
                <a:tab pos="4914265" algn="l"/>
                <a:tab pos="5040630" algn="l"/>
              </a:tabLst>
            </a:pP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108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C05F30-C6A9-B461-7407-BA96ACDCEE76}"/>
              </a:ext>
            </a:extLst>
          </p:cNvPr>
          <p:cNvSpPr/>
          <p:nvPr/>
        </p:nvSpPr>
        <p:spPr>
          <a:xfrm>
            <a:off x="2673168" y="197696"/>
            <a:ext cx="6273117" cy="6213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 và 6. Đột biến nhiễm sắc thể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EC9570-6586-D268-3A9B-9456977799D0}"/>
              </a:ext>
            </a:extLst>
          </p:cNvPr>
          <p:cNvSpPr txBox="1"/>
          <p:nvPr/>
        </p:nvSpPr>
        <p:spPr>
          <a:xfrm>
            <a:off x="1028437" y="1210958"/>
            <a:ext cx="10280821" cy="450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29.(TH)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một loài thực vật có 2n = 24 NST. Trong loài xuất hiện một thể đột biến đa bội có 36 NST. Theo lí thuyết, phát biểu nào sau đây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A.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Thể đột biến này có thể trở thành loài mới.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B.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Thể đột biến này là thể tam bội.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r>
              <a:rPr lang="vi-V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Thể đột biến này được phát sinh do rối loạn nguyên phân của hợp tử.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D.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Thể đột biến này thường sinh trưởng nhanh hơn dạng lưỡng bội.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en-US" sz="24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US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(TH)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Ở cà chua có bộ nhiễm sắc thể 2n = 24. số lượng nhiễm sắc thể có trong một tế bào của thể ba thuộc loài này là 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tabLst>
                <a:tab pos="114300" algn="l"/>
                <a:tab pos="1714500" algn="l"/>
                <a:tab pos="3314700" algn="l"/>
                <a:tab pos="4914900" algn="l"/>
              </a:tabLst>
            </a:pP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vi-VN" sz="24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25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36.             	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</a:t>
            </a:r>
            <a:r>
              <a:rPr lang="vi-VN" sz="24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D.</a:t>
            </a:r>
            <a:r>
              <a:rPr lang="vi-VN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23</a:t>
            </a:r>
            <a:endParaRPr lang="en-US" sz="24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99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01_PhuongThuy_NhoOnThayCo_PhuongThuy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95557" y="794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86694" y="5118894"/>
            <a:ext cx="1771650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96350" y="5094288"/>
            <a:ext cx="177165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BAR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124576"/>
            <a:ext cx="70866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Text Box 12"/>
          <p:cNvSpPr txBox="1">
            <a:spLocks noChangeArrowheads="1"/>
          </p:cNvSpPr>
          <p:nvPr/>
        </p:nvSpPr>
        <p:spPr bwMode="auto">
          <a:xfrm>
            <a:off x="12649200" y="3657601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1197427" y="2018849"/>
            <a:ext cx="1001485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263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CHÚC SỨC KHỎE QÚY THẦY CÔ</a:t>
            </a:r>
            <a:r>
              <a:rPr kumimoji="0" lang="vi-V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B263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VÀ</a:t>
            </a:r>
            <a:r>
              <a:rPr kumimoji="0" lang="vi-VN" altLang="en-US" sz="5400" b="1" i="0" u="none" strike="noStrike" kern="1200" cap="none" spc="0" normalizeH="0" noProof="0" dirty="0">
                <a:ln>
                  <a:noFill/>
                </a:ln>
                <a:solidFill>
                  <a:srgbClr val="FB263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vi-VN" altLang="en-US" sz="5400" b="1" dirty="0">
                <a:solidFill>
                  <a:srgbClr val="FB2637"/>
                </a:solidFill>
                <a:latin typeface="Times New Roman" panose="02020603050405020304" pitchFamily="18" charset="0"/>
              </a:rPr>
              <a:t>CHÚC THẦY CÔ ÔN TẬP ĐẠT KẾT QUẢ CAO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B263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04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7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C92787A-97BA-AED9-9D5A-0E9316F9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8" y="183720"/>
            <a:ext cx="5233736" cy="814895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TÓM TẮT KIẾN THỨC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A95FE4-E55F-CCB1-B65E-95D83E368571}"/>
              </a:ext>
            </a:extLst>
          </p:cNvPr>
          <p:cNvSpPr/>
          <p:nvPr/>
        </p:nvSpPr>
        <p:spPr>
          <a:xfrm>
            <a:off x="433138" y="1393607"/>
            <a:ext cx="2281232" cy="48314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1. Gen, mã di truyền và quá trình nhân đôi ADN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2ED318-52D5-A59B-1A83-D175B6D1252A}"/>
              </a:ext>
            </a:extLst>
          </p:cNvPr>
          <p:cNvSpPr/>
          <p:nvPr/>
        </p:nvSpPr>
        <p:spPr>
          <a:xfrm>
            <a:off x="4650255" y="1085110"/>
            <a:ext cx="3297851" cy="105260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1.Khái niệm</a:t>
            </a: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1228B4-64C9-BB1D-C270-49A4F110836A}"/>
              </a:ext>
            </a:extLst>
          </p:cNvPr>
          <p:cNvSpPr/>
          <p:nvPr/>
        </p:nvSpPr>
        <p:spPr>
          <a:xfrm>
            <a:off x="4650260" y="3208424"/>
            <a:ext cx="5605848" cy="108241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vi-VN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Cấu Trúc chung của gen cấu trúc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09E64D-2BAF-22E3-99BD-B5A1966748CD}"/>
              </a:ext>
            </a:extLst>
          </p:cNvPr>
          <p:cNvSpPr/>
          <p:nvPr/>
        </p:nvSpPr>
        <p:spPr>
          <a:xfrm>
            <a:off x="4650256" y="5324359"/>
            <a:ext cx="5605848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Quá trình nhân đôi ADN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12DC20-D933-654E-F624-D8C4FE2DE9A1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714370" y="1480103"/>
            <a:ext cx="1936713" cy="2329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0BE5C8-5F04-912D-BB58-C3A8AC0FCE9A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2714370" y="3749633"/>
            <a:ext cx="1935890" cy="597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9696DC-63E7-4613-41AB-144C0CF24A91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>
            <a:off x="2714370" y="3809353"/>
            <a:ext cx="1935886" cy="19297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5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62ED318-52D5-A59B-1A83-D175B6D1252A}"/>
              </a:ext>
            </a:extLst>
          </p:cNvPr>
          <p:cNvSpPr/>
          <p:nvPr/>
        </p:nvSpPr>
        <p:spPr>
          <a:xfrm>
            <a:off x="673768" y="334608"/>
            <a:ext cx="10266078" cy="71213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1. Gen, mã di truyền và quá trình nhân đôi ADN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0C368-75EC-745B-ABE5-8180A8DA9C3D}"/>
              </a:ext>
            </a:extLst>
          </p:cNvPr>
          <p:cNvSpPr txBox="1"/>
          <p:nvPr/>
        </p:nvSpPr>
        <p:spPr>
          <a:xfrm>
            <a:off x="1130967" y="1275343"/>
            <a:ext cx="9808879" cy="3773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8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Quá trình nhân đôi của ADN</a:t>
            </a: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Vị trí: Trong nhân tế bào</a:t>
            </a:r>
            <a:endParaRPr lang="en-US" sz="2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Thời điểm: pha S, kì trung gian </a:t>
            </a:r>
            <a:endParaRPr lang="en-US" sz="2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Các nguyên tắc: nguyên tắc bổ sung, bán bảo toàn và nửa gián đoạn</a:t>
            </a:r>
            <a:endParaRPr lang="en-US" sz="28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Các bước chủ yếu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07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A95FE4-E55F-CCB1-B65E-95D83E368571}"/>
              </a:ext>
            </a:extLst>
          </p:cNvPr>
          <p:cNvSpPr/>
          <p:nvPr/>
        </p:nvSpPr>
        <p:spPr>
          <a:xfrm>
            <a:off x="811530" y="3428999"/>
            <a:ext cx="2777490" cy="13582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loại </a:t>
            </a:r>
            <a:r>
              <a:rPr lang="en-US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ARN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2ED318-52D5-A59B-1A83-D175B6D1252A}"/>
              </a:ext>
            </a:extLst>
          </p:cNvPr>
          <p:cNvSpPr/>
          <p:nvPr/>
        </p:nvSpPr>
        <p:spPr>
          <a:xfrm>
            <a:off x="6547636" y="1126069"/>
            <a:ext cx="4147755" cy="15417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ARN thông tin (mARN)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1228B4-64C9-BB1D-C270-49A4F110836A}"/>
              </a:ext>
            </a:extLst>
          </p:cNvPr>
          <p:cNvSpPr/>
          <p:nvPr/>
        </p:nvSpPr>
        <p:spPr>
          <a:xfrm>
            <a:off x="6584704" y="3058898"/>
            <a:ext cx="4110687" cy="1728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ARN vận chuyển (tARN).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09E64D-2BAF-22E3-99BD-B5A1966748CD}"/>
              </a:ext>
            </a:extLst>
          </p:cNvPr>
          <p:cNvSpPr/>
          <p:nvPr/>
        </p:nvSpPr>
        <p:spPr>
          <a:xfrm>
            <a:off x="6584704" y="4958109"/>
            <a:ext cx="4147755" cy="15168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ARN riboxom (rARN)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12DC20-D933-654E-F624-D8C4FE2DE9A1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 flipV="1">
            <a:off x="3589020" y="1896932"/>
            <a:ext cx="2958616" cy="22111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0BE5C8-5F04-912D-BB58-C3A8AC0FCE9A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 flipV="1">
            <a:off x="3589020" y="3923059"/>
            <a:ext cx="2995684" cy="185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B9696DC-63E7-4613-41AB-144C0CF24A91}"/>
              </a:ext>
            </a:extLst>
          </p:cNvPr>
          <p:cNvCxnSpPr>
            <a:cxnSpLocks/>
            <a:stCxn id="12" idx="3"/>
            <a:endCxn id="18" idx="1"/>
          </p:cNvCxnSpPr>
          <p:nvPr/>
        </p:nvCxnSpPr>
        <p:spPr>
          <a:xfrm>
            <a:off x="3589020" y="4108109"/>
            <a:ext cx="2995684" cy="1608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EC02872-93C8-01D0-7242-0C6C0354A636}"/>
              </a:ext>
            </a:extLst>
          </p:cNvPr>
          <p:cNvSpPr/>
          <p:nvPr/>
        </p:nvSpPr>
        <p:spPr>
          <a:xfrm>
            <a:off x="164741" y="125403"/>
            <a:ext cx="6273115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 Phiên mã và dịch mã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331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2E6F62-3D54-03E6-3581-F232B21B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062"/>
            <a:ext cx="6415216" cy="70214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 Phiên mã và dịch mã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68270-D28E-8985-749A-C88F2A147B15}"/>
              </a:ext>
            </a:extLst>
          </p:cNvPr>
          <p:cNvSpPr txBox="1"/>
          <p:nvPr/>
        </p:nvSpPr>
        <p:spPr>
          <a:xfrm>
            <a:off x="1087850" y="1248032"/>
            <a:ext cx="100162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vi-VN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Phiên mã</a:t>
            </a:r>
            <a:r>
              <a:rPr lang="vi-VN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tổng hợp ARN trên mạch gốc của ADN.</a:t>
            </a:r>
          </a:p>
          <a:p>
            <a:endParaRPr lang="vi-VN" sz="2400" kern="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vi-VN" sz="24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 trí</a:t>
            </a:r>
            <a:r>
              <a:rPr lang="vi-VN" sz="2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Trong nhân tế bào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Cơ chế phiên mã: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ARN polimeraza </a:t>
            </a:r>
            <a:r>
              <a:rPr lang="vi-VN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bám vào vùng điều hòa làm gen tháo xoắn để lộ mạch gốc 3’ – 5’, khởi đầu phiên mã.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ARN polimeraza trượt trên mạch gốc chiều 3’ – 5’ tổng hợp mạch mARN chiều 5’ – 3’ (</a:t>
            </a:r>
            <a:r>
              <a:rPr lang="vi-VN" sz="24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nguyên tắc bổ sung</a:t>
            </a:r>
            <a:r>
              <a:rPr lang="vi-VN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( Ag=Um; Tg = Am; Gg  Xm; Xg  Gm )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Đến cuối gen, enzim gặp tín hiệu kết thúc thì ngừng phiên mã, 2 mạch đơn đóng xoắn lại.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vi-VN" sz="2400" kern="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6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2E6F62-3D54-03E6-3581-F232B21B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062"/>
            <a:ext cx="6415216" cy="70214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 Phiên mã và dịch mã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68270-D28E-8985-749A-C88F2A147B15}"/>
              </a:ext>
            </a:extLst>
          </p:cNvPr>
          <p:cNvSpPr txBox="1"/>
          <p:nvPr/>
        </p:nvSpPr>
        <p:spPr>
          <a:xfrm>
            <a:off x="1087850" y="1248032"/>
            <a:ext cx="100162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Phiên mã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tổng hợp ARN trên mạch gốc của ADN.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chế phiên mã:</a:t>
            </a:r>
            <a:endParaRPr kumimoji="0" lang="en-US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Sau Phiên mã: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Ở tế bào nhân sơ mARN được 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 tiếp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 làm khuôn để tổng hợp protein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Ở tế bào nhân thực, mARN phải được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bỏ intron rồi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exon lại với nhau thành mARN trưởng thành rồi qua màng nhân, ra tế bào chất làm khuôn tổng hợp Protein.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90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3A95FE4-E55F-CCB1-B65E-95D83E368571}"/>
              </a:ext>
            </a:extLst>
          </p:cNvPr>
          <p:cNvSpPr/>
          <p:nvPr/>
        </p:nvSpPr>
        <p:spPr>
          <a:xfrm>
            <a:off x="433138" y="1393607"/>
            <a:ext cx="1787596" cy="48314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ctr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Dịch mã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2ED318-52D5-A59B-1A83-D175B6D1252A}"/>
              </a:ext>
            </a:extLst>
          </p:cNvPr>
          <p:cNvSpPr/>
          <p:nvPr/>
        </p:nvSpPr>
        <p:spPr>
          <a:xfrm>
            <a:off x="4044768" y="1118872"/>
            <a:ext cx="7385232" cy="99413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1. Hoạt hóa aa: </a:t>
            </a:r>
            <a:r>
              <a:rPr lang="vi-VN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aa + ATP + tARN  </a:t>
            </a:r>
            <a:r>
              <a:rPr lang="vi-VN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vi-VN" sz="2400" kern="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phức aa – tARN</a:t>
            </a:r>
            <a:endParaRPr lang="en-US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1228B4-64C9-BB1D-C270-49A4F110836A}"/>
              </a:ext>
            </a:extLst>
          </p:cNvPr>
          <p:cNvSpPr/>
          <p:nvPr/>
        </p:nvSpPr>
        <p:spPr>
          <a:xfrm>
            <a:off x="4155984" y="2458995"/>
            <a:ext cx="1787596" cy="392944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2.Tổng hợp chuỗi polipeptit</a:t>
            </a:r>
            <a:endParaRPr lang="en-US" sz="2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12DC20-D933-654E-F624-D8C4FE2DE9A1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2220734" y="1567806"/>
            <a:ext cx="1883766" cy="22415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80BE5C8-5F04-912D-BB58-C3A8AC0FCE9A}"/>
              </a:ext>
            </a:extLst>
          </p:cNvPr>
          <p:cNvCxnSpPr>
            <a:cxnSpLocks/>
          </p:cNvCxnSpPr>
          <p:nvPr/>
        </p:nvCxnSpPr>
        <p:spPr>
          <a:xfrm>
            <a:off x="2220734" y="3858352"/>
            <a:ext cx="1935890" cy="7419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EC02872-93C8-01D0-7242-0C6C0354A636}"/>
              </a:ext>
            </a:extLst>
          </p:cNvPr>
          <p:cNvSpPr/>
          <p:nvPr/>
        </p:nvSpPr>
        <p:spPr>
          <a:xfrm>
            <a:off x="164741" y="125403"/>
            <a:ext cx="6273115" cy="82953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4572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2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 Phiên mã và dịch mã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2DB6AC-FCC3-1E8D-37CA-5311A23CBA43}"/>
              </a:ext>
            </a:extLst>
          </p:cNvPr>
          <p:cNvSpPr/>
          <p:nvPr/>
        </p:nvSpPr>
        <p:spPr>
          <a:xfrm>
            <a:off x="6722076" y="2397209"/>
            <a:ext cx="4654380" cy="99413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Codon mở đầu là AUG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0CC33F-02C8-CE4F-5B6A-D918DE39E0A4}"/>
              </a:ext>
            </a:extLst>
          </p:cNvPr>
          <p:cNvSpPr/>
          <p:nvPr/>
        </p:nvSpPr>
        <p:spPr>
          <a:xfrm>
            <a:off x="6775620" y="3735860"/>
            <a:ext cx="4654380" cy="99413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Kéo dài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chuỗi polipeptit: </a:t>
            </a: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1codon 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1 aa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DBB896-12DE-22BD-0D6D-4EF7D1C56648}"/>
              </a:ext>
            </a:extLst>
          </p:cNvPr>
          <p:cNvSpPr/>
          <p:nvPr/>
        </p:nvSpPr>
        <p:spPr>
          <a:xfrm>
            <a:off x="6800334" y="4922113"/>
            <a:ext cx="4654380" cy="160225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i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Kết thúc</a:t>
            </a:r>
            <a:r>
              <a:rPr lang="vi-VN" sz="24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Riboxom đến bộ ba k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thúc( UAA hoặc UAG hoặc UGA  thì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D2016B-3030-0C7A-B68D-0A50F70D0765}"/>
              </a:ext>
            </a:extLst>
          </p:cNvPr>
          <p:cNvCxnSpPr/>
          <p:nvPr/>
        </p:nvCxnSpPr>
        <p:spPr>
          <a:xfrm flipV="1">
            <a:off x="5943580" y="3015049"/>
            <a:ext cx="778496" cy="11986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4B6ECC5-C369-7A71-1614-C8836B7A8B20}"/>
              </a:ext>
            </a:extLst>
          </p:cNvPr>
          <p:cNvCxnSpPr>
            <a:endCxn id="10" idx="1"/>
          </p:cNvCxnSpPr>
          <p:nvPr/>
        </p:nvCxnSpPr>
        <p:spPr>
          <a:xfrm>
            <a:off x="5943580" y="4213654"/>
            <a:ext cx="832040" cy="192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5D653E-A98F-3B6F-54D0-323CF7B0C4E0}"/>
              </a:ext>
            </a:extLst>
          </p:cNvPr>
          <p:cNvCxnSpPr/>
          <p:nvPr/>
        </p:nvCxnSpPr>
        <p:spPr>
          <a:xfrm>
            <a:off x="5943580" y="4232927"/>
            <a:ext cx="832040" cy="13276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10843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2886</TotalTime>
  <Words>3351</Words>
  <Application>Microsoft Office PowerPoint</Application>
  <PresentationFormat>Widescreen</PresentationFormat>
  <Paragraphs>257</Paragraphs>
  <Slides>34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3_Default Design</vt:lpstr>
      <vt:lpstr>Office Theme</vt:lpstr>
      <vt:lpstr>Default Design</vt:lpstr>
      <vt:lpstr>PowerPoint Presentation</vt:lpstr>
      <vt:lpstr>CHUYÊN ĐỀ ÔN TẬP KỲ THI TỐT NGHIỆP THPT NĂM 2023 Môn: Sinh học  TÊN CHUYÊN ĐỀ: CƠ CHẾ DI TRUYỀN VÀ BIẾN DỊ Người biên soạn:  Phạm Thị Nụ  Đơn vị công tác: Trường THPT Tiên Du Số 1  </vt:lpstr>
      <vt:lpstr>I. TÓM TẮT KIẾN THỨC</vt:lpstr>
      <vt:lpstr>I. TÓM TẮT KIẾN THỨC</vt:lpstr>
      <vt:lpstr>PowerPoint Presentation</vt:lpstr>
      <vt:lpstr>PowerPoint Presentation</vt:lpstr>
      <vt:lpstr>Bài 2. Phiên mã và dịch mã</vt:lpstr>
      <vt:lpstr>Bài 2. Phiên mã và dịch mã</vt:lpstr>
      <vt:lpstr>PowerPoint Presentation</vt:lpstr>
      <vt:lpstr>Bài 2. Phiên mã và dịch mã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CỦNG CỐ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TV-STEM</Manager>
  <Company>TV-STEM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TV-STEM</dc:title>
  <dc:subject>TV-STEM</dc:subject>
  <dc:creator>TV-STEM</dc:creator>
  <dc:description>TV-STEM</dc:description>
  <cp:lastModifiedBy>ADMIN</cp:lastModifiedBy>
  <cp:revision>240</cp:revision>
  <dcterms:created xsi:type="dcterms:W3CDTF">2022-07-20T06:57:06Z</dcterms:created>
  <dcterms:modified xsi:type="dcterms:W3CDTF">2023-05-15T03:46:29Z</dcterms:modified>
  <cp:category>TV-STEM</cp:category>
</cp:coreProperties>
</file>