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31" r:id="rId6"/>
    <p:sldId id="274" r:id="rId7"/>
    <p:sldId id="317" r:id="rId8"/>
    <p:sldId id="332" r:id="rId9"/>
    <p:sldId id="280" r:id="rId10"/>
    <p:sldId id="319" r:id="rId11"/>
    <p:sldId id="320" r:id="rId12"/>
    <p:sldId id="321" r:id="rId13"/>
    <p:sldId id="333" r:id="rId14"/>
    <p:sldId id="318" r:id="rId15"/>
    <p:sldId id="323" r:id="rId16"/>
    <p:sldId id="334" r:id="rId17"/>
    <p:sldId id="287" r:id="rId18"/>
    <p:sldId id="275" r:id="rId19"/>
    <p:sldId id="324" r:id="rId20"/>
    <p:sldId id="335" r:id="rId21"/>
    <p:sldId id="260" r:id="rId22"/>
    <p:sldId id="325" r:id="rId23"/>
    <p:sldId id="326" r:id="rId24"/>
    <p:sldId id="261" r:id="rId25"/>
    <p:sldId id="336" r:id="rId26"/>
    <p:sldId id="263" r:id="rId27"/>
    <p:sldId id="337"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A3DBE1"/>
    <a:srgbClr val="F26532"/>
    <a:srgbClr val="E26714"/>
    <a:srgbClr val="EE8640"/>
    <a:srgbClr val="048DA4"/>
    <a:srgbClr val="05788C"/>
    <a:srgbClr val="C0E6EA"/>
    <a:srgbClr val="A0DCFA"/>
    <a:srgbClr val="05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87" autoAdjust="0"/>
  </p:normalViewPr>
  <p:slideViewPr>
    <p:cSldViewPr snapToGrid="0" showGuides="1">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1359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572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665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886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0347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5259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8951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7280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1164956" y="5245130"/>
            <a:ext cx="1827641" cy="584775"/>
          </a:xfrm>
          <a:prstGeom prst="rect">
            <a:avLst/>
          </a:prstGeom>
          <a:noFill/>
        </p:spPr>
        <p:txBody>
          <a:bodyPr wrap="square" rtlCol="0">
            <a:spAutoFit/>
          </a:bodyPr>
          <a:lstStyle/>
          <a:p>
            <a:r>
              <a:rPr lang="vi-VN" sz="3200" dirty="0">
                <a:solidFill>
                  <a:srgbClr val="00B050"/>
                </a:solidFill>
              </a:rPr>
              <a:t>present</a:t>
            </a:r>
            <a:endParaRPr lang="en-US" sz="3200" dirty="0">
              <a:solidFill>
                <a:srgbClr val="00B050"/>
              </a:solidFill>
            </a:endParaRPr>
          </a:p>
        </p:txBody>
      </p:sp>
      <p:sp>
        <p:nvSpPr>
          <p:cNvPr id="26" name="TextBox 25"/>
          <p:cNvSpPr txBox="1"/>
          <p:nvPr/>
        </p:nvSpPr>
        <p:spPr>
          <a:xfrm>
            <a:off x="5187446" y="5245131"/>
            <a:ext cx="1827641" cy="584775"/>
          </a:xfrm>
          <a:prstGeom prst="rect">
            <a:avLst/>
          </a:prstGeom>
          <a:noFill/>
        </p:spPr>
        <p:txBody>
          <a:bodyPr wrap="square" rtlCol="0">
            <a:spAutoFit/>
          </a:bodyPr>
          <a:lstStyle/>
          <a:p>
            <a:r>
              <a:rPr lang="vi-VN" sz="3200" dirty="0" smtClean="0">
                <a:solidFill>
                  <a:srgbClr val="00B050"/>
                </a:solidFill>
              </a:rPr>
              <a:t>green</a:t>
            </a:r>
            <a:endParaRPr lang="en-US" sz="3200" dirty="0">
              <a:solidFill>
                <a:srgbClr val="00B050"/>
              </a:solidFill>
            </a:endParaRPr>
          </a:p>
        </p:txBody>
      </p:sp>
      <p:sp>
        <p:nvSpPr>
          <p:cNvPr id="27" name="TextBox 26"/>
          <p:cNvSpPr txBox="1"/>
          <p:nvPr/>
        </p:nvSpPr>
        <p:spPr>
          <a:xfrm>
            <a:off x="9209936" y="5245130"/>
            <a:ext cx="1827641" cy="584775"/>
          </a:xfrm>
          <a:prstGeom prst="rect">
            <a:avLst/>
          </a:prstGeom>
          <a:noFill/>
        </p:spPr>
        <p:txBody>
          <a:bodyPr wrap="square" rtlCol="0">
            <a:spAutoFit/>
          </a:bodyPr>
          <a:lstStyle/>
          <a:p>
            <a:r>
              <a:rPr lang="vi-VN" altLang="en-US" sz="3200" dirty="0">
                <a:solidFill>
                  <a:srgbClr val="00B050"/>
                </a:solidFill>
              </a:rPr>
              <a:t>clean</a:t>
            </a:r>
            <a:endParaRPr lang="vi-VN" altLang="en-US" sz="3200" dirty="0" smtClean="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4006135" y="1923395"/>
            <a:ext cx="3803646" cy="32114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9781" y="2261489"/>
            <a:ext cx="4081721" cy="2718474"/>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37387" y="2121772"/>
            <a:ext cx="4133850" cy="3068235"/>
          </a:xfrm>
          <a:prstGeom prst="rect">
            <a:avLst/>
          </a:prstGeom>
        </p:spPr>
      </p:pic>
      <p:sp>
        <p:nvSpPr>
          <p:cNvPr id="21" name="TextBox 20">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p:cNvSpPr>
            <a:spLocks noChangeArrowheads="1"/>
          </p:cNvSpPr>
          <p:nvPr/>
        </p:nvSpPr>
        <p:spPr bwMode="auto">
          <a:xfrm>
            <a:off x="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2039835" y="5543747"/>
            <a:ext cx="1827641" cy="584775"/>
          </a:xfrm>
          <a:prstGeom prst="rect">
            <a:avLst/>
          </a:prstGeom>
          <a:noFill/>
        </p:spPr>
        <p:txBody>
          <a:bodyPr wrap="square" rtlCol="0">
            <a:spAutoFit/>
          </a:bodyPr>
          <a:lstStyle/>
          <a:p>
            <a:r>
              <a:rPr lang="vi-VN" sz="3200" dirty="0" smtClean="0">
                <a:solidFill>
                  <a:srgbClr val="00B050"/>
                </a:solidFill>
              </a:rPr>
              <a:t>place</a:t>
            </a:r>
            <a:endParaRPr lang="en-US" sz="3200" dirty="0">
              <a:solidFill>
                <a:srgbClr val="00B050"/>
              </a:solidFill>
            </a:endParaRPr>
          </a:p>
        </p:txBody>
      </p:sp>
      <p:sp>
        <p:nvSpPr>
          <p:cNvPr id="26" name="TextBox 25"/>
          <p:cNvSpPr txBox="1"/>
          <p:nvPr/>
        </p:nvSpPr>
        <p:spPr>
          <a:xfrm>
            <a:off x="7672741" y="5432639"/>
            <a:ext cx="1827641" cy="584775"/>
          </a:xfrm>
          <a:prstGeom prst="rect">
            <a:avLst/>
          </a:prstGeom>
          <a:noFill/>
        </p:spPr>
        <p:txBody>
          <a:bodyPr wrap="square" rtlCol="0">
            <a:spAutoFit/>
          </a:bodyPr>
          <a:lstStyle/>
          <a:p>
            <a:r>
              <a:rPr lang="vi-VN" sz="3200" dirty="0" smtClean="0">
                <a:solidFill>
                  <a:srgbClr val="00B050"/>
                </a:solidFill>
              </a:rPr>
              <a:t>protect</a:t>
            </a:r>
            <a:endParaRPr lang="en-US" sz="3200" dirty="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63" y="2045778"/>
            <a:ext cx="3543417" cy="32245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120" b="28627"/>
          <a:stretch/>
        </p:blipFill>
        <p:spPr>
          <a:xfrm>
            <a:off x="6067393" y="1802131"/>
            <a:ext cx="4420094" cy="3531635"/>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1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198078" y="950981"/>
            <a:ext cx="8088922" cy="523220"/>
          </a:xfrm>
          <a:prstGeom prst="rect">
            <a:avLst/>
          </a:prstGeom>
          <a:noFill/>
        </p:spPr>
        <p:txBody>
          <a:bodyPr wrap="square">
            <a:spAutoFit/>
          </a:bodyPr>
          <a:lstStyle/>
          <a:p>
            <a:r>
              <a:rPr lang="vi-VN" sz="2800" b="1" dirty="0" smtClean="0">
                <a:solidFill>
                  <a:srgbClr val="006673"/>
                </a:solidFill>
                <a:latin typeface="Arial" panose="020B0604020202020204" pitchFamily="34" charset="0"/>
                <a:cs typeface="Arial" panose="020B0604020202020204" pitchFamily="34" charset="0"/>
              </a:rPr>
              <a:t>Put the pictures into 4 </a:t>
            </a:r>
            <a:r>
              <a:rPr lang="en-US" sz="2800" b="1" dirty="0" smtClean="0">
                <a:solidFill>
                  <a:srgbClr val="006673"/>
                </a:solidFill>
                <a:latin typeface="Arial" panose="020B0604020202020204" pitchFamily="34" charset="0"/>
                <a:cs typeface="Arial" panose="020B0604020202020204" pitchFamily="34" charset="0"/>
              </a:rPr>
              <a:t>groups</a:t>
            </a:r>
            <a:endParaRPr lang="en-US" sz="2800" b="1" dirty="0">
              <a:solidFill>
                <a:srgbClr val="006673"/>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424" y="1654903"/>
            <a:ext cx="2125342" cy="2125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545" y="1880238"/>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547" y="1498323"/>
            <a:ext cx="2320133" cy="2436139"/>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8177661" y="1314207"/>
            <a:ext cx="3128682" cy="2322177"/>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539129" y="4393519"/>
            <a:ext cx="2105155" cy="1777421"/>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2747" y="4369239"/>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9436" y="4539628"/>
            <a:ext cx="2043244" cy="1859352"/>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526461" y="3931003"/>
            <a:ext cx="2782812" cy="2223454"/>
          </a:xfrm>
          <a:prstGeom prst="rect">
            <a:avLst/>
          </a:prstGeom>
        </p:spPr>
      </p:pic>
      <p:sp>
        <p:nvSpPr>
          <p:cNvPr id="19" name="TextBox 18"/>
          <p:cNvSpPr txBox="1"/>
          <p:nvPr/>
        </p:nvSpPr>
        <p:spPr>
          <a:xfrm>
            <a:off x="1063835" y="3644964"/>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27" name="TextBox 26"/>
          <p:cNvSpPr txBox="1"/>
          <p:nvPr/>
        </p:nvSpPr>
        <p:spPr>
          <a:xfrm>
            <a:off x="3788015" y="3729395"/>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28" name="TextBox 27"/>
          <p:cNvSpPr txBox="1"/>
          <p:nvPr/>
        </p:nvSpPr>
        <p:spPr>
          <a:xfrm>
            <a:off x="6654655" y="3875796"/>
            <a:ext cx="1184013" cy="523220"/>
          </a:xfrm>
          <a:prstGeom prst="rect">
            <a:avLst/>
          </a:prstGeom>
          <a:noFill/>
        </p:spPr>
        <p:txBody>
          <a:bodyPr wrap="square" rtlCol="0">
            <a:spAutoFit/>
          </a:bodyPr>
          <a:lstStyle/>
          <a:p>
            <a:r>
              <a:rPr lang="vi-VN" altLang="en-US" sz="2800" dirty="0">
                <a:solidFill>
                  <a:srgbClr val="00B050"/>
                </a:solidFill>
              </a:rPr>
              <a:t>play</a:t>
            </a:r>
            <a:endParaRPr lang="vi-VN" altLang="en-US" sz="2800" dirty="0" smtClean="0">
              <a:solidFill>
                <a:srgbClr val="00B050"/>
              </a:solidFill>
            </a:endParaRPr>
          </a:p>
        </p:txBody>
      </p:sp>
      <p:sp>
        <p:nvSpPr>
          <p:cNvPr id="29" name="TextBox 28"/>
          <p:cNvSpPr txBox="1"/>
          <p:nvPr/>
        </p:nvSpPr>
        <p:spPr>
          <a:xfrm>
            <a:off x="9355860" y="3503230"/>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1" name="TextBox 30"/>
          <p:cNvSpPr txBox="1"/>
          <p:nvPr/>
        </p:nvSpPr>
        <p:spPr>
          <a:xfrm>
            <a:off x="836724" y="6024661"/>
            <a:ext cx="1827641" cy="523220"/>
          </a:xfrm>
          <a:prstGeom prst="rect">
            <a:avLst/>
          </a:prstGeom>
          <a:noFill/>
        </p:spPr>
        <p:txBody>
          <a:bodyPr wrap="square" rtlCol="0">
            <a:spAutoFit/>
          </a:bodyPr>
          <a:lstStyle/>
          <a:p>
            <a:r>
              <a:rPr lang="vi-VN" sz="2800" dirty="0" smtClean="0">
                <a:solidFill>
                  <a:srgbClr val="00B050"/>
                </a:solidFill>
              </a:rPr>
              <a:t>green</a:t>
            </a:r>
            <a:endParaRPr lang="en-US" sz="2800" dirty="0">
              <a:solidFill>
                <a:srgbClr val="00B050"/>
              </a:solidFill>
            </a:endParaRPr>
          </a:p>
        </p:txBody>
      </p:sp>
      <p:sp>
        <p:nvSpPr>
          <p:cNvPr id="32" name="TextBox 31"/>
          <p:cNvSpPr txBox="1"/>
          <p:nvPr/>
        </p:nvSpPr>
        <p:spPr>
          <a:xfrm>
            <a:off x="3563907" y="6024661"/>
            <a:ext cx="1179251" cy="523220"/>
          </a:xfrm>
          <a:prstGeom prst="rect">
            <a:avLst/>
          </a:prstGeom>
          <a:noFill/>
        </p:spPr>
        <p:txBody>
          <a:bodyPr wrap="square" rtlCol="0">
            <a:spAutoFit/>
          </a:bodyPr>
          <a:lstStyle/>
          <a:p>
            <a:r>
              <a:rPr lang="vi-VN" altLang="en-US" sz="2800" dirty="0">
                <a:solidFill>
                  <a:srgbClr val="00B050"/>
                </a:solidFill>
              </a:rPr>
              <a:t>clean</a:t>
            </a:r>
            <a:endParaRPr lang="vi-VN" altLang="en-US" sz="2800" dirty="0" smtClean="0">
              <a:solidFill>
                <a:srgbClr val="00B050"/>
              </a:solidFill>
            </a:endParaRPr>
          </a:p>
        </p:txBody>
      </p:sp>
      <p:sp>
        <p:nvSpPr>
          <p:cNvPr id="33" name="TextBox 32"/>
          <p:cNvSpPr txBox="1"/>
          <p:nvPr/>
        </p:nvSpPr>
        <p:spPr>
          <a:xfrm>
            <a:off x="6622417" y="6257683"/>
            <a:ext cx="1035683" cy="523220"/>
          </a:xfrm>
          <a:prstGeom prst="rect">
            <a:avLst/>
          </a:prstGeom>
          <a:noFill/>
        </p:spPr>
        <p:txBody>
          <a:bodyPr wrap="square" rtlCol="0">
            <a:spAutoFit/>
          </a:bodyPr>
          <a:lstStyle/>
          <a:p>
            <a:r>
              <a:rPr lang="vi-VN" sz="2800" dirty="0" smtClean="0">
                <a:solidFill>
                  <a:srgbClr val="00B050"/>
                </a:solidFill>
              </a:rPr>
              <a:t>place</a:t>
            </a:r>
            <a:endParaRPr lang="en-US" sz="2800" dirty="0">
              <a:solidFill>
                <a:srgbClr val="00B050"/>
              </a:solidFill>
            </a:endParaRPr>
          </a:p>
        </p:txBody>
      </p:sp>
      <p:sp>
        <p:nvSpPr>
          <p:cNvPr id="34" name="TextBox 33"/>
          <p:cNvSpPr txBox="1"/>
          <p:nvPr/>
        </p:nvSpPr>
        <p:spPr>
          <a:xfrm>
            <a:off x="9355859" y="6070703"/>
            <a:ext cx="1827641" cy="523220"/>
          </a:xfrm>
          <a:prstGeom prst="rect">
            <a:avLst/>
          </a:prstGeom>
          <a:noFill/>
        </p:spPr>
        <p:txBody>
          <a:bodyPr wrap="square" rtlCol="0">
            <a:spAutoFit/>
          </a:bodyPr>
          <a:lstStyle/>
          <a:p>
            <a:r>
              <a:rPr lang="vi-VN" sz="2800" dirty="0" smtClean="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24274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611" y="4299338"/>
            <a:ext cx="1806328" cy="18063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3" y="1514597"/>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2189" y="1541094"/>
            <a:ext cx="1772278" cy="1860891"/>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6664568" y="4130336"/>
            <a:ext cx="2682405" cy="1990940"/>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239029" y="4021420"/>
            <a:ext cx="2675421" cy="225890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5650" y="1661361"/>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5105" y="1761393"/>
            <a:ext cx="1712594" cy="1558460"/>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929750" y="3847446"/>
            <a:ext cx="2782812" cy="2223454"/>
          </a:xfrm>
          <a:prstGeom prst="rect">
            <a:avLst/>
          </a:prstGeom>
        </p:spPr>
      </p:pic>
      <p:sp>
        <p:nvSpPr>
          <p:cNvPr id="19" name="TextBox 18"/>
          <p:cNvSpPr txBox="1"/>
          <p:nvPr/>
        </p:nvSpPr>
        <p:spPr>
          <a:xfrm>
            <a:off x="1651600" y="918711"/>
            <a:ext cx="2548099" cy="523220"/>
          </a:xfrm>
          <a:prstGeom prst="rect">
            <a:avLst/>
          </a:prstGeom>
          <a:noFill/>
        </p:spPr>
        <p:txBody>
          <a:bodyPr wrap="square" rtlCol="0">
            <a:spAutoFit/>
          </a:bodyPr>
          <a:lstStyle/>
          <a:p>
            <a:pPr algn="ctr"/>
            <a:r>
              <a:rPr lang="vi-VN" sz="2800" dirty="0" smtClean="0">
                <a:solidFill>
                  <a:srgbClr val="0070C0"/>
                </a:solidFill>
              </a:rPr>
              <a:t>Group 1</a:t>
            </a:r>
            <a:endParaRPr lang="en-US" sz="2800" dirty="0">
              <a:solidFill>
                <a:srgbClr val="0070C0"/>
              </a:solidFill>
            </a:endParaRPr>
          </a:p>
        </p:txBody>
      </p:sp>
      <p:sp>
        <p:nvSpPr>
          <p:cNvPr id="27" name="TextBox 26"/>
          <p:cNvSpPr txBox="1"/>
          <p:nvPr/>
        </p:nvSpPr>
        <p:spPr>
          <a:xfrm>
            <a:off x="7336018" y="1172073"/>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2</a:t>
            </a:r>
            <a:endParaRPr lang="en-US" sz="2800" dirty="0">
              <a:solidFill>
                <a:srgbClr val="0070C0"/>
              </a:solidFill>
            </a:endParaRPr>
          </a:p>
        </p:txBody>
      </p:sp>
      <p:sp>
        <p:nvSpPr>
          <p:cNvPr id="28" name="TextBox 27"/>
          <p:cNvSpPr txBox="1"/>
          <p:nvPr/>
        </p:nvSpPr>
        <p:spPr>
          <a:xfrm>
            <a:off x="1651599" y="3759826"/>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3</a:t>
            </a:r>
            <a:endParaRPr lang="en-US" sz="2800" dirty="0">
              <a:solidFill>
                <a:srgbClr val="0070C0"/>
              </a:solidFill>
            </a:endParaRPr>
          </a:p>
        </p:txBody>
      </p:sp>
      <p:sp>
        <p:nvSpPr>
          <p:cNvPr id="29" name="TextBox 28"/>
          <p:cNvSpPr txBox="1"/>
          <p:nvPr/>
        </p:nvSpPr>
        <p:spPr>
          <a:xfrm>
            <a:off x="8025107" y="3790708"/>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4</a:t>
            </a:r>
            <a:endParaRPr lang="en-US" sz="2800" dirty="0">
              <a:solidFill>
                <a:srgbClr val="0070C0"/>
              </a:solidFill>
            </a:endParaRPr>
          </a:p>
        </p:txBody>
      </p:sp>
      <p:sp>
        <p:nvSpPr>
          <p:cNvPr id="32" name="TextBox 31"/>
          <p:cNvSpPr txBox="1"/>
          <p:nvPr/>
        </p:nvSpPr>
        <p:spPr>
          <a:xfrm>
            <a:off x="1126290" y="3231370"/>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33" name="TextBox 32"/>
          <p:cNvSpPr txBox="1"/>
          <p:nvPr/>
        </p:nvSpPr>
        <p:spPr>
          <a:xfrm>
            <a:off x="3521737" y="6171274"/>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34" name="TextBox 33"/>
          <p:cNvSpPr txBox="1"/>
          <p:nvPr/>
        </p:nvSpPr>
        <p:spPr>
          <a:xfrm>
            <a:off x="10316131" y="3373454"/>
            <a:ext cx="1184013" cy="523220"/>
          </a:xfrm>
          <a:prstGeom prst="rect">
            <a:avLst/>
          </a:prstGeom>
          <a:noFill/>
        </p:spPr>
        <p:txBody>
          <a:bodyPr wrap="square" rtlCol="0">
            <a:spAutoFit/>
          </a:bodyPr>
          <a:lstStyle/>
          <a:p>
            <a:r>
              <a:rPr lang="vi-VN" altLang="en-US" sz="2800" dirty="0">
                <a:solidFill>
                  <a:srgbClr val="00B050"/>
                </a:solidFill>
              </a:rPr>
              <a:t>play</a:t>
            </a:r>
            <a:endParaRPr lang="vi-VN" altLang="en-US" sz="2800" dirty="0" smtClean="0">
              <a:solidFill>
                <a:srgbClr val="00B050"/>
              </a:solidFill>
            </a:endParaRPr>
          </a:p>
        </p:txBody>
      </p:sp>
      <p:sp>
        <p:nvSpPr>
          <p:cNvPr id="35" name="TextBox 34"/>
          <p:cNvSpPr txBox="1"/>
          <p:nvPr/>
        </p:nvSpPr>
        <p:spPr>
          <a:xfrm>
            <a:off x="7605252" y="5891112"/>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6" name="TextBox 35"/>
          <p:cNvSpPr txBox="1"/>
          <p:nvPr/>
        </p:nvSpPr>
        <p:spPr>
          <a:xfrm>
            <a:off x="1172761" y="6070900"/>
            <a:ext cx="1827641" cy="523220"/>
          </a:xfrm>
          <a:prstGeom prst="rect">
            <a:avLst/>
          </a:prstGeom>
          <a:noFill/>
        </p:spPr>
        <p:txBody>
          <a:bodyPr wrap="square" rtlCol="0">
            <a:spAutoFit/>
          </a:bodyPr>
          <a:lstStyle/>
          <a:p>
            <a:r>
              <a:rPr lang="vi-VN" sz="2800" dirty="0" smtClean="0">
                <a:solidFill>
                  <a:srgbClr val="00B050"/>
                </a:solidFill>
              </a:rPr>
              <a:t>green</a:t>
            </a:r>
            <a:endParaRPr lang="en-US" sz="2800" dirty="0">
              <a:solidFill>
                <a:srgbClr val="00B050"/>
              </a:solidFill>
            </a:endParaRPr>
          </a:p>
        </p:txBody>
      </p:sp>
      <p:sp>
        <p:nvSpPr>
          <p:cNvPr id="37" name="TextBox 36"/>
          <p:cNvSpPr txBox="1"/>
          <p:nvPr/>
        </p:nvSpPr>
        <p:spPr>
          <a:xfrm>
            <a:off x="3820241" y="3204891"/>
            <a:ext cx="1179251" cy="523220"/>
          </a:xfrm>
          <a:prstGeom prst="rect">
            <a:avLst/>
          </a:prstGeom>
          <a:noFill/>
        </p:spPr>
        <p:txBody>
          <a:bodyPr wrap="square" rtlCol="0">
            <a:spAutoFit/>
          </a:bodyPr>
          <a:lstStyle/>
          <a:p>
            <a:r>
              <a:rPr lang="vi-VN" altLang="en-US" sz="2800" dirty="0">
                <a:solidFill>
                  <a:srgbClr val="00B050"/>
                </a:solidFill>
              </a:rPr>
              <a:t>clean</a:t>
            </a:r>
            <a:endParaRPr lang="vi-VN" altLang="en-US" sz="2800" dirty="0" smtClean="0">
              <a:solidFill>
                <a:srgbClr val="00B050"/>
              </a:solidFill>
            </a:endParaRPr>
          </a:p>
        </p:txBody>
      </p:sp>
      <p:sp>
        <p:nvSpPr>
          <p:cNvPr id="38" name="TextBox 37"/>
          <p:cNvSpPr txBox="1"/>
          <p:nvPr/>
        </p:nvSpPr>
        <p:spPr>
          <a:xfrm>
            <a:off x="7583560" y="3238294"/>
            <a:ext cx="1035683" cy="523220"/>
          </a:xfrm>
          <a:prstGeom prst="rect">
            <a:avLst/>
          </a:prstGeom>
          <a:noFill/>
        </p:spPr>
        <p:txBody>
          <a:bodyPr wrap="square" rtlCol="0">
            <a:spAutoFit/>
          </a:bodyPr>
          <a:lstStyle/>
          <a:p>
            <a:r>
              <a:rPr lang="vi-VN" sz="2800" dirty="0" smtClean="0">
                <a:solidFill>
                  <a:srgbClr val="00B050"/>
                </a:solidFill>
              </a:rPr>
              <a:t>place</a:t>
            </a:r>
            <a:endParaRPr lang="en-US" sz="2800" dirty="0">
              <a:solidFill>
                <a:srgbClr val="00B050"/>
              </a:solidFill>
            </a:endParaRPr>
          </a:p>
        </p:txBody>
      </p:sp>
      <p:sp>
        <p:nvSpPr>
          <p:cNvPr id="39" name="TextBox 38"/>
          <p:cNvSpPr txBox="1"/>
          <p:nvPr/>
        </p:nvSpPr>
        <p:spPr>
          <a:xfrm>
            <a:off x="9911332" y="5852214"/>
            <a:ext cx="1827641" cy="523220"/>
          </a:xfrm>
          <a:prstGeom prst="rect">
            <a:avLst/>
          </a:prstGeom>
          <a:noFill/>
        </p:spPr>
        <p:txBody>
          <a:bodyPr wrap="square" rtlCol="0">
            <a:spAutoFit/>
          </a:bodyPr>
          <a:lstStyle/>
          <a:p>
            <a:r>
              <a:rPr lang="vi-VN" sz="2800" dirty="0" smtClean="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38653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2" grpId="0"/>
      <p:bldP spid="33" grpId="0"/>
      <p:bldP spid="34" grpId="0"/>
      <p:bldP spid="35" grpId="0"/>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ronunciati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1003" y="131259"/>
            <a:ext cx="609600" cy="6096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36096389"/>
              </p:ext>
            </p:extLst>
          </p:nvPr>
        </p:nvGraphicFramePr>
        <p:xfrm>
          <a:off x="1921456" y="2125471"/>
          <a:ext cx="8349088" cy="3940480"/>
        </p:xfrm>
        <a:graphic>
          <a:graphicData uri="http://schemas.openxmlformats.org/drawingml/2006/table">
            <a:tbl>
              <a:tblPr firstRow="1" bandRow="1">
                <a:tableStyleId>{93296810-A885-4BE3-A3E7-6D5BEEA58F35}</a:tableStyleId>
              </a:tblPr>
              <a:tblGrid>
                <a:gridCol w="2087272">
                  <a:extLst>
                    <a:ext uri="{9D8B030D-6E8A-4147-A177-3AD203B41FA5}">
                      <a16:colId xmlns:a16="http://schemas.microsoft.com/office/drawing/2014/main" val="20000"/>
                    </a:ext>
                  </a:extLst>
                </a:gridCol>
                <a:gridCol w="2087272">
                  <a:extLst>
                    <a:ext uri="{9D8B030D-6E8A-4147-A177-3AD203B41FA5}">
                      <a16:colId xmlns:a16="http://schemas.microsoft.com/office/drawing/2014/main" val="20001"/>
                    </a:ext>
                  </a:extLst>
                </a:gridCol>
                <a:gridCol w="2087272">
                  <a:extLst>
                    <a:ext uri="{9D8B030D-6E8A-4147-A177-3AD203B41FA5}">
                      <a16:colId xmlns:a16="http://schemas.microsoft.com/office/drawing/2014/main" val="20002"/>
                    </a:ext>
                  </a:extLst>
                </a:gridCol>
                <a:gridCol w="2087272">
                  <a:extLst>
                    <a:ext uri="{9D8B030D-6E8A-4147-A177-3AD203B41FA5}">
                      <a16:colId xmlns:a16="http://schemas.microsoft.com/office/drawing/2014/main" val="20003"/>
                    </a:ext>
                  </a:extLst>
                </a:gridCol>
              </a:tblGrid>
              <a:tr h="985120">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/kl/ </a:t>
                      </a:r>
                      <a:endParaRPr lang="en-US" sz="2800" dirty="0"/>
                    </a:p>
                  </a:txBody>
                  <a:tcPr anchor="ctr"/>
                </a:tc>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/pl/ </a:t>
                      </a:r>
                      <a:endParaRPr lang="en-US" sz="2800" dirty="0"/>
                    </a:p>
                  </a:txBody>
                  <a:tcPr anchor="ctr"/>
                </a:tc>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/gr/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dirty="0" smtClean="0">
                          <a:solidFill>
                            <a:srgbClr val="060709"/>
                          </a:solidFill>
                          <a:latin typeface="Calibri" panose="020F0502020204030204" pitchFamily="34" charset="0"/>
                          <a:ea typeface="Calibri" panose="020F0502020204030204" pitchFamily="34" charset="0"/>
                        </a:rPr>
                        <a:t>/pr/</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0"/>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club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please</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 green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practise</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1"/>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clean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place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group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present</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2"/>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class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play</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ground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protect</a:t>
                      </a:r>
                      <a:endParaRPr lang="en-US" sz="2800" dirty="0" smtClean="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9727096"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a:t>
            </a:r>
            <a:r>
              <a:rPr lang="en-US" sz="2800" b="1" dirty="0" err="1" smtClean="0">
                <a:solidFill>
                  <a:srgbClr val="F26532"/>
                </a:solidFill>
                <a:latin typeface="Arial" panose="020B0604020202020204" pitchFamily="34" charset="0"/>
                <a:cs typeface="Arial" panose="020B0604020202020204" pitchFamily="34" charset="0"/>
              </a:rPr>
              <a:t>practise</a:t>
            </a:r>
            <a:r>
              <a:rPr lang="en-US" sz="2800" b="1" dirty="0" smtClean="0">
                <a:solidFill>
                  <a:srgbClr val="F26532"/>
                </a:solidFill>
                <a:latin typeface="Arial" panose="020B0604020202020204" pitchFamily="34" charset="0"/>
                <a:cs typeface="Arial" panose="020B0604020202020204" pitchFamily="34" charset="0"/>
              </a:rPr>
              <a:t> </a:t>
            </a:r>
            <a:r>
              <a:rPr lang="en-US" sz="2800" b="1" dirty="0" smtClean="0">
                <a:solidFill>
                  <a:srgbClr val="F26532"/>
                </a:solidFill>
                <a:latin typeface="Arial" panose="020B0604020202020204" pitchFamily="34" charset="0"/>
                <a:cs typeface="Arial" panose="020B0604020202020204" pitchFamily="34" charset="0"/>
              </a:rPr>
              <a:t>saying the following sentences.</a:t>
            </a:r>
            <a:endParaRPr lang="en-US" sz="2800" b="1" dirty="0">
              <a:solidFill>
                <a:srgbClr val="F2653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ectangle 4"/>
          <p:cNvSpPr/>
          <p:nvPr/>
        </p:nvSpPr>
        <p:spPr>
          <a:xfrm>
            <a:off x="746746" y="2062439"/>
            <a:ext cx="10702571" cy="3416320"/>
          </a:xfrm>
          <a:prstGeom prst="rect">
            <a:avLst/>
          </a:prstGeom>
        </p:spPr>
        <p:txBody>
          <a:bodyPr wrap="square">
            <a:spAutoFit/>
          </a:bodyPr>
          <a:lstStyle/>
          <a:p>
            <a:pPr marL="228600">
              <a:spcAft>
                <a:spcPts val="0"/>
              </a:spcAft>
            </a:pPr>
            <a:r>
              <a:rPr lang="vi-VN" sz="3600" dirty="0">
                <a:solidFill>
                  <a:srgbClr val="060709"/>
                </a:solidFill>
                <a:latin typeface="Calibri" panose="020F0502020204030204" pitchFamily="34" charset="0"/>
                <a:ea typeface="Calibri" panose="020F0502020204030204" pitchFamily="34" charset="0"/>
              </a:rPr>
              <a:t>1. </a:t>
            </a:r>
            <a:r>
              <a:rPr lang="vi-VN" sz="3600" dirty="0" smtClean="0">
                <a:solidFill>
                  <a:srgbClr val="060709"/>
                </a:solidFill>
                <a:latin typeface="Calibri" panose="020F0502020204030204" pitchFamily="34" charset="0"/>
                <a:ea typeface="Calibri" panose="020F0502020204030204" pitchFamily="34" charset="0"/>
              </a:rPr>
              <a:t>The </a:t>
            </a:r>
            <a:r>
              <a:rPr lang="vi-VN" sz="3600" dirty="0">
                <a:solidFill>
                  <a:srgbClr val="060709"/>
                </a:solidFill>
                <a:latin typeface="Calibri" panose="020F0502020204030204" pitchFamily="34" charset="0"/>
                <a:ea typeface="Calibri" panose="020F0502020204030204" pitchFamily="34" charset="0"/>
              </a:rPr>
              <a:t>club members will clean up all the classrooms.</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2. </a:t>
            </a:r>
            <a:r>
              <a:rPr lang="vi-VN" sz="3600" dirty="0" smtClean="0">
                <a:solidFill>
                  <a:srgbClr val="060709"/>
                </a:solidFill>
                <a:latin typeface="Calibri" panose="020F0502020204030204" pitchFamily="34" charset="0"/>
                <a:ea typeface="Calibri" panose="020F0502020204030204" pitchFamily="34" charset="0"/>
              </a:rPr>
              <a:t>We </a:t>
            </a:r>
            <a:r>
              <a:rPr lang="vi-VN" sz="3600" dirty="0">
                <a:solidFill>
                  <a:srgbClr val="060709"/>
                </a:solidFill>
                <a:latin typeface="Calibri" panose="020F0502020204030204" pitchFamily="34" charset="0"/>
                <a:ea typeface="Calibri" panose="020F0502020204030204" pitchFamily="34" charset="0"/>
              </a:rPr>
              <a:t>are pleased that we created an interesting plot for the school play.</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3. </a:t>
            </a:r>
            <a:r>
              <a:rPr lang="vi-VN" sz="3600" dirty="0" smtClean="0">
                <a:solidFill>
                  <a:srgbClr val="060709"/>
                </a:solidFill>
                <a:latin typeface="Calibri" panose="020F0502020204030204" pitchFamily="34" charset="0"/>
                <a:ea typeface="Calibri" panose="020F0502020204030204" pitchFamily="34" charset="0"/>
              </a:rPr>
              <a:t>Our </a:t>
            </a:r>
            <a:r>
              <a:rPr lang="vi-VN" sz="3600" dirty="0">
                <a:solidFill>
                  <a:srgbClr val="060709"/>
                </a:solidFill>
                <a:latin typeface="Calibri" panose="020F0502020204030204" pitchFamily="34" charset="0"/>
                <a:ea typeface="Calibri" panose="020F0502020204030204" pitchFamily="34" charset="0"/>
              </a:rPr>
              <a:t>group will make the playground green again.</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4. </a:t>
            </a:r>
            <a:r>
              <a:rPr lang="vi-VN" sz="3600" dirty="0" smtClean="0">
                <a:solidFill>
                  <a:srgbClr val="060709"/>
                </a:solidFill>
                <a:latin typeface="Calibri" panose="020F0502020204030204" pitchFamily="34" charset="0"/>
                <a:ea typeface="Calibri" panose="020F0502020204030204" pitchFamily="34" charset="0"/>
              </a:rPr>
              <a:t>The </a:t>
            </a:r>
            <a:r>
              <a:rPr lang="vi-VN" sz="3600" dirty="0">
                <a:solidFill>
                  <a:srgbClr val="060709"/>
                </a:solidFill>
                <a:latin typeface="Calibri" panose="020F0502020204030204" pitchFamily="34" charset="0"/>
                <a:ea typeface="Calibri" panose="020F0502020204030204" pitchFamily="34" charset="0"/>
              </a:rPr>
              <a:t>students are practising their presentation on environmental protection.</a:t>
            </a:r>
            <a:endParaRPr lang="en-US" sz="3600" dirty="0">
              <a:effectLst/>
              <a:latin typeface="Calibri" panose="020F0502020204030204" pitchFamily="34" charset="0"/>
              <a:ea typeface="Calibri" panose="020F0502020204030204" pitchFamily="34" charset="0"/>
            </a:endParaRPr>
          </a:p>
        </p:txBody>
      </p:sp>
      <p:pic>
        <p:nvPicPr>
          <p:cNvPr id="2"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01837" y="231686"/>
            <a:ext cx="609600" cy="609600"/>
          </a:xfrm>
          <a:prstGeom prst="rect">
            <a:avLst/>
          </a:prstGeom>
        </p:spPr>
      </p:pic>
    </p:spTree>
    <p:extLst>
      <p:ext uri="{BB962C8B-B14F-4D97-AF65-F5344CB8AC3E}">
        <p14:creationId xmlns:p14="http://schemas.microsoft.com/office/powerpoint/2010/main" val="80699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2349698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76818"/>
            <a:ext cx="7394713" cy="523220"/>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Match the words and phrases to their </a:t>
            </a:r>
            <a:r>
              <a:rPr lang="vi-VN" sz="2800" b="1" dirty="0" smtClean="0">
                <a:solidFill>
                  <a:srgbClr val="006673"/>
                </a:solidFill>
                <a:latin typeface="Calibri" panose="020F0502020204030204" pitchFamily="34" charset="0"/>
                <a:ea typeface="Calibri" panose="020F0502020204030204" pitchFamily="34" charset="0"/>
              </a:rPr>
              <a:t>meaning</a:t>
            </a:r>
            <a:r>
              <a:rPr lang="en-US" sz="2800" b="1" dirty="0" smtClean="0">
                <a:solidFill>
                  <a:srgbClr val="006673"/>
                </a:solidFill>
                <a:latin typeface="Calibri" panose="020F0502020204030204" pitchFamily="34" charset="0"/>
                <a:ea typeface="Calibri" panose="020F0502020204030204" pitchFamily="34" charset="0"/>
              </a:rPr>
              <a:t>s</a:t>
            </a:r>
            <a:r>
              <a:rPr lang="vi-VN" sz="2800" b="1" dirty="0" smtClean="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029"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49" y="1631878"/>
            <a:ext cx="2485884" cy="1422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330967"/>
            <a:ext cx="2485884" cy="1522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9652730" y="1650896"/>
            <a:ext cx="2038953" cy="223102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898" y="4364842"/>
            <a:ext cx="2054929" cy="20549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608289" y="73466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608289" y="93088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4. litter                                          5. eco-friendly</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Box 16"/>
          <p:cNvSpPr txBox="1"/>
          <p:nvPr/>
        </p:nvSpPr>
        <p:spPr>
          <a:xfrm>
            <a:off x="608289" y="2996903"/>
            <a:ext cx="4399723"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1. household appliances</a:t>
            </a:r>
            <a:endParaRPr lang="en-US" dirty="0">
              <a:solidFill>
                <a:srgbClr val="FF0000"/>
              </a:solidFill>
            </a:endParaRPr>
          </a:p>
        </p:txBody>
      </p:sp>
      <p:sp>
        <p:nvSpPr>
          <p:cNvPr id="26" name="TextBox 25"/>
          <p:cNvSpPr txBox="1"/>
          <p:nvPr/>
        </p:nvSpPr>
        <p:spPr>
          <a:xfrm>
            <a:off x="666749" y="4889643"/>
            <a:ext cx="3232882"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2. energy</a:t>
            </a:r>
            <a:endParaRPr lang="en-US" dirty="0">
              <a:solidFill>
                <a:srgbClr val="FF0000"/>
              </a:solidFill>
            </a:endParaRPr>
          </a:p>
        </p:txBody>
      </p:sp>
      <p:sp>
        <p:nvSpPr>
          <p:cNvPr id="27" name="TextBox 26"/>
          <p:cNvSpPr txBox="1"/>
          <p:nvPr/>
        </p:nvSpPr>
        <p:spPr>
          <a:xfrm>
            <a:off x="463826" y="6312735"/>
            <a:ext cx="3232882" cy="369332"/>
          </a:xfrm>
          <a:prstGeom prst="rect">
            <a:avLst/>
          </a:prstGeom>
          <a:noFill/>
        </p:spPr>
        <p:txBody>
          <a:bodyPr wrap="square" rtlCol="0">
            <a:spAutoFit/>
          </a:bodyPr>
          <a:lstStyle/>
          <a:p>
            <a:r>
              <a:rPr lang="en-US" b="1" dirty="0" smtClean="0">
                <a:solidFill>
                  <a:srgbClr val="FF0000"/>
                </a:solidFill>
              </a:rPr>
              <a:t>3. </a:t>
            </a:r>
            <a:r>
              <a:rPr lang="en-US" b="1" dirty="0" smtClean="0">
                <a:solidFill>
                  <a:srgbClr val="FF0000"/>
                </a:solidFill>
              </a:rPr>
              <a:t>carbon </a:t>
            </a:r>
            <a:r>
              <a:rPr lang="en-US" b="1" dirty="0" smtClean="0">
                <a:solidFill>
                  <a:srgbClr val="FF0000"/>
                </a:solidFill>
              </a:rPr>
              <a:t>footprint</a:t>
            </a:r>
            <a:endParaRPr lang="en-US" dirty="0">
              <a:solidFill>
                <a:srgbClr val="FF0000"/>
              </a:solidFill>
            </a:endParaRPr>
          </a:p>
        </p:txBody>
      </p:sp>
      <p:sp>
        <p:nvSpPr>
          <p:cNvPr id="28" name="TextBox 27"/>
          <p:cNvSpPr txBox="1"/>
          <p:nvPr/>
        </p:nvSpPr>
        <p:spPr>
          <a:xfrm>
            <a:off x="9565867" y="4060389"/>
            <a:ext cx="3232882" cy="369332"/>
          </a:xfrm>
          <a:prstGeom prst="rect">
            <a:avLst/>
          </a:prstGeom>
          <a:noFill/>
        </p:spPr>
        <p:txBody>
          <a:bodyPr wrap="square" rtlCol="0">
            <a:spAutoFit/>
          </a:bodyPr>
          <a:lstStyle/>
          <a:p>
            <a:r>
              <a:rPr lang="en-US" altLang="en-US" b="1" dirty="0" smtClean="0">
                <a:solidFill>
                  <a:srgbClr val="FF0000"/>
                </a:solidFill>
                <a:ea typeface="Calibri" panose="020F0502020204030204" pitchFamily="34" charset="0"/>
              </a:rPr>
              <a:t>4</a:t>
            </a:r>
            <a:r>
              <a:rPr lang="vi-VN" altLang="en-US" b="1" dirty="0" smtClean="0">
                <a:solidFill>
                  <a:srgbClr val="FF0000"/>
                </a:solidFill>
                <a:ea typeface="Calibri" panose="020F0502020204030204" pitchFamily="34" charset="0"/>
              </a:rPr>
              <a:t>. </a:t>
            </a:r>
            <a:r>
              <a:rPr lang="en-US" altLang="en-US" b="1" dirty="0" smtClean="0">
                <a:solidFill>
                  <a:srgbClr val="FF0000"/>
                </a:solidFill>
                <a:ea typeface="Calibri" panose="020F0502020204030204" pitchFamily="34" charset="0"/>
              </a:rPr>
              <a:t>litter</a:t>
            </a:r>
            <a:endParaRPr lang="en-US" dirty="0">
              <a:solidFill>
                <a:srgbClr val="FF0000"/>
              </a:solidFill>
            </a:endParaRPr>
          </a:p>
        </p:txBody>
      </p:sp>
      <p:sp>
        <p:nvSpPr>
          <p:cNvPr id="29" name="TextBox 28"/>
          <p:cNvSpPr txBox="1"/>
          <p:nvPr/>
        </p:nvSpPr>
        <p:spPr>
          <a:xfrm>
            <a:off x="9422944" y="6224852"/>
            <a:ext cx="3232882" cy="369332"/>
          </a:xfrm>
          <a:prstGeom prst="rect">
            <a:avLst/>
          </a:prstGeom>
          <a:noFill/>
        </p:spPr>
        <p:txBody>
          <a:bodyPr wrap="square" rtlCol="0">
            <a:spAutoFit/>
          </a:bodyPr>
          <a:lstStyle/>
          <a:p>
            <a:r>
              <a:rPr lang="en-US" altLang="en-US" b="1" dirty="0" smtClean="0">
                <a:solidFill>
                  <a:srgbClr val="FF0000"/>
                </a:solidFill>
                <a:ea typeface="Calibri" panose="020F0502020204030204" pitchFamily="34" charset="0"/>
              </a:rPr>
              <a:t>5</a:t>
            </a:r>
            <a:r>
              <a:rPr lang="vi-VN" altLang="en-US" b="1" dirty="0" smtClean="0">
                <a:solidFill>
                  <a:srgbClr val="FF0000"/>
                </a:solidFill>
                <a:ea typeface="Calibri" panose="020F0502020204030204" pitchFamily="34" charset="0"/>
              </a:rPr>
              <a:t>. e</a:t>
            </a:r>
            <a:r>
              <a:rPr lang="en-US" altLang="en-US" b="1" dirty="0" smtClean="0">
                <a:solidFill>
                  <a:srgbClr val="FF0000"/>
                </a:solidFill>
                <a:ea typeface="Calibri" panose="020F0502020204030204" pitchFamily="34" charset="0"/>
              </a:rPr>
              <a:t>co-friendly</a:t>
            </a:r>
            <a:endParaRPr lang="en-US" dirty="0">
              <a:solidFill>
                <a:srgbClr val="FF0000"/>
              </a:solidFill>
            </a:endParaRPr>
          </a:p>
        </p:txBody>
      </p:sp>
      <p:sp>
        <p:nvSpPr>
          <p:cNvPr id="21" name="Rounded Rectangle 20"/>
          <p:cNvSpPr/>
          <p:nvPr/>
        </p:nvSpPr>
        <p:spPr>
          <a:xfrm>
            <a:off x="3612714" y="1709994"/>
            <a:ext cx="5953153" cy="975625"/>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a. the amount of carbon dioxide (CO2) produced by the activities of a person or an </a:t>
            </a:r>
            <a:r>
              <a:rPr kumimoji="0" lang="en-US" sz="2400" b="0" i="0" u="none" strike="noStrike" kern="0" cap="none" spc="0" normalizeH="0" baseline="0" noProof="0" dirty="0" err="1" smtClean="0">
                <a:ln>
                  <a:noFill/>
                </a:ln>
                <a:solidFill>
                  <a:srgbClr val="000000"/>
                </a:solidFill>
                <a:effectLst/>
                <a:uLnTx/>
                <a:uFillTx/>
                <a:latin typeface="Calibri" panose="020F0502020204030204"/>
                <a:ea typeface="+mn-ea"/>
                <a:cs typeface="+mn-cs"/>
              </a:rPr>
              <a:t>organisation</a:t>
            </a:r>
            <a:endPar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endParaRPr>
          </a:p>
        </p:txBody>
      </p:sp>
      <p:sp>
        <p:nvSpPr>
          <p:cNvPr id="22" name="Rounded Rectangle 21"/>
          <p:cNvSpPr/>
          <p:nvPr/>
        </p:nvSpPr>
        <p:spPr>
          <a:xfrm>
            <a:off x="3612714" y="2793497"/>
            <a:ext cx="5953153" cy="782403"/>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b. rubbish lying in an open or public place</a:t>
            </a:r>
          </a:p>
        </p:txBody>
      </p:sp>
      <p:sp>
        <p:nvSpPr>
          <p:cNvPr id="23" name="Rounded Rectangle 22"/>
          <p:cNvSpPr/>
          <p:nvPr/>
        </p:nvSpPr>
        <p:spPr>
          <a:xfrm>
            <a:off x="3612714" y="3614228"/>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c. causing no harm to the environment</a:t>
            </a:r>
          </a:p>
        </p:txBody>
      </p:sp>
      <p:sp>
        <p:nvSpPr>
          <p:cNvPr id="24" name="Rounded Rectangle 23"/>
          <p:cNvSpPr/>
          <p:nvPr/>
        </p:nvSpPr>
        <p:spPr>
          <a:xfrm>
            <a:off x="3612714" y="4537599"/>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d. devices such as fridges or TVs used in people’s homes </a:t>
            </a:r>
          </a:p>
        </p:txBody>
      </p:sp>
      <p:sp>
        <p:nvSpPr>
          <p:cNvPr id="25" name="Rounded Rectangle 24"/>
          <p:cNvSpPr/>
          <p:nvPr/>
        </p:nvSpPr>
        <p:spPr>
          <a:xfrm>
            <a:off x="3612714" y="5460970"/>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e. power used for driving machines, providing heat and light, etc.</a:t>
            </a:r>
          </a:p>
        </p:txBody>
      </p:sp>
      <p:cxnSp>
        <p:nvCxnSpPr>
          <p:cNvPr id="30" name="Straight Arrow Connector 29"/>
          <p:cNvCxnSpPr>
            <a:endCxn id="24" idx="1"/>
          </p:cNvCxnSpPr>
          <p:nvPr/>
        </p:nvCxnSpPr>
        <p:spPr>
          <a:xfrm>
            <a:off x="3150439" y="2397987"/>
            <a:ext cx="462275" cy="2601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5" idx="1"/>
          </p:cNvCxnSpPr>
          <p:nvPr/>
        </p:nvCxnSpPr>
        <p:spPr>
          <a:xfrm>
            <a:off x="3132394" y="4079982"/>
            <a:ext cx="480320" cy="1842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1" idx="1"/>
          </p:cNvCxnSpPr>
          <p:nvPr/>
        </p:nvCxnSpPr>
        <p:spPr>
          <a:xfrm flipV="1">
            <a:off x="2241083" y="2197807"/>
            <a:ext cx="1371631" cy="3731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062113" y="2834929"/>
            <a:ext cx="565786" cy="4058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9285261" y="4083919"/>
            <a:ext cx="760928" cy="1308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6428" t="15326" r="11736" b="18056"/>
          <a:stretch/>
        </p:blipFill>
        <p:spPr>
          <a:xfrm>
            <a:off x="666749" y="5290029"/>
            <a:ext cx="2010007" cy="1068211"/>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0913" y="1876128"/>
            <a:ext cx="11651087" cy="378565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____________ car models always attract great attention at exhibitions.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Remember to turn off your ____________________ when they are not used.</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Small changes in your daily habits can help reduce the _______________ you produce.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One of the most important sources of _________ is the sun.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Students are reminded to pick up ______ that they see on the ground.</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9414909" cy="523220"/>
          </a:xfrm>
          <a:prstGeom prst="rect">
            <a:avLst/>
          </a:prstGeom>
          <a:noFill/>
        </p:spPr>
        <p:txBody>
          <a:bodyPr wrap="square">
            <a:spAutoFit/>
          </a:bodyPr>
          <a:lstStyle/>
          <a:p>
            <a:r>
              <a:rPr lang="en-US" sz="2800" b="1" dirty="0">
                <a:solidFill>
                  <a:srgbClr val="006673"/>
                </a:solidFill>
              </a:rPr>
              <a:t>Complete the sentences using the </a:t>
            </a:r>
            <a:r>
              <a:rPr lang="en-US" sz="2800" b="1" dirty="0" smtClean="0">
                <a:solidFill>
                  <a:srgbClr val="006673"/>
                </a:solidFill>
              </a:rPr>
              <a:t>words and phrases </a:t>
            </a:r>
            <a:r>
              <a:rPr lang="en-US" sz="2800" b="1" dirty="0">
                <a:solidFill>
                  <a:srgbClr val="006673"/>
                </a:solidFill>
              </a:rPr>
              <a:t>in </a:t>
            </a:r>
            <a:r>
              <a:rPr lang="en-US" sz="2800" b="1" dirty="0" smtClean="0">
                <a:solidFill>
                  <a:srgbClr val="006673"/>
                </a:solidFill>
              </a:rPr>
              <a:t>1</a:t>
            </a:r>
            <a:r>
              <a:rPr lang="en-US" sz="2800" b="1" dirty="0" smtClean="0">
                <a:solidFill>
                  <a:srgbClr val="006673"/>
                </a:solidFill>
                <a:latin typeface="Arial" panose="020B0604020202020204" pitchFamily="34" charset="0"/>
                <a:cs typeface="Arial" panose="020B0604020202020204" pitchFamily="34" charset="0"/>
              </a:rPr>
              <a:t>.</a:t>
            </a:r>
            <a:endParaRPr lang="en-US" sz="28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73"/>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Rounded Rectangle 10"/>
          <p:cNvSpPr/>
          <p:nvPr/>
        </p:nvSpPr>
        <p:spPr>
          <a:xfrm>
            <a:off x="7358543" y="4414471"/>
            <a:ext cx="1731496"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energy</a:t>
            </a:r>
            <a:r>
              <a:rPr kumimoji="0" lang="vi-VN" sz="30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795451" y="3959185"/>
            <a:ext cx="3545784"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6592596" y="4858143"/>
            <a:ext cx="1637841"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5380855" y="2584856"/>
            <a:ext cx="4623417"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1245906" y="169711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srgbClr val="FF0000"/>
                </a:solidFill>
                <a:effectLst/>
                <a:uLnTx/>
                <a:uFillTx/>
                <a:latin typeface="Calibri" panose="020F0502020204030204"/>
                <a:ea typeface="+mn-ea"/>
                <a:cs typeface="+mn-cs"/>
              </a:rPr>
              <a:t>E</a:t>
            </a: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co-friendly</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8" grpId="0"/>
      <p:bldP spid="19"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7515607" cy="523220"/>
          </a:xfrm>
          <a:prstGeom prst="rect">
            <a:avLst/>
          </a:prstGeom>
          <a:noFill/>
        </p:spPr>
        <p:txBody>
          <a:bodyPr wrap="square">
            <a:spAutoFit/>
          </a:bodyPr>
          <a:lstStyle/>
          <a:p>
            <a:r>
              <a:rPr lang="en-US" sz="2800" b="1" dirty="0" smtClean="0">
                <a:solidFill>
                  <a:srgbClr val="FF0000"/>
                </a:solidFill>
              </a:rPr>
              <a:t>Sentence making</a:t>
            </a:r>
            <a:endParaRPr lang="en-US" sz="28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Rounded Rectangle 10"/>
          <p:cNvSpPr/>
          <p:nvPr/>
        </p:nvSpPr>
        <p:spPr>
          <a:xfrm>
            <a:off x="3191798"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energy</a:t>
            </a:r>
            <a:r>
              <a:rPr kumimoji="0" lang="vi-VN" sz="24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4324247" y="1737914"/>
            <a:ext cx="2651759"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7282975"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1094370" y="1696322"/>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8585601" y="172177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FF0000"/>
                </a:solidFill>
                <a:latin typeface="Calibri" panose="020F0502020204030204"/>
              </a:rPr>
              <a:t>e</a:t>
            </a: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co-friendly</a:t>
            </a:r>
            <a:endPar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endParaRPr>
          </a:p>
        </p:txBody>
      </p:sp>
      <p:sp>
        <p:nvSpPr>
          <p:cNvPr id="2" name="TextBox 1"/>
          <p:cNvSpPr txBox="1"/>
          <p:nvPr/>
        </p:nvSpPr>
        <p:spPr>
          <a:xfrm>
            <a:off x="1188422" y="2825087"/>
            <a:ext cx="8719853" cy="2831544"/>
          </a:xfrm>
          <a:prstGeom prst="rect">
            <a:avLst/>
          </a:prstGeom>
          <a:noFill/>
        </p:spPr>
        <p:txBody>
          <a:bodyPr wrap="square" rtlCol="0">
            <a:spAutoFit/>
          </a:bodyPr>
          <a:lstStyle/>
          <a:p>
            <a:r>
              <a:rPr lang="en-US" sz="3200" dirty="0" smtClean="0"/>
              <a:t>* In two minutes, make as many sentences with those words/ phrases as possible.</a:t>
            </a:r>
          </a:p>
          <a:p>
            <a:r>
              <a:rPr lang="en-US" sz="3200" dirty="0" smtClean="0">
                <a:solidFill>
                  <a:srgbClr val="060709"/>
                </a:solidFill>
                <a:latin typeface="Calibri" panose="020F0502020204030204" pitchFamily="34" charset="0"/>
                <a:ea typeface="Calibri" panose="020F0502020204030204" pitchFamily="34" charset="0"/>
              </a:rPr>
              <a:t>* M</a:t>
            </a:r>
            <a:r>
              <a:rPr lang="vi-VN" sz="3200" dirty="0" smtClean="0">
                <a:solidFill>
                  <a:srgbClr val="060709"/>
                </a:solidFill>
                <a:latin typeface="Calibri" panose="020F0502020204030204" pitchFamily="34" charset="0"/>
                <a:ea typeface="Calibri" panose="020F0502020204030204" pitchFamily="34" charset="0"/>
              </a:rPr>
              <a:t>ake </a:t>
            </a:r>
            <a:r>
              <a:rPr lang="vi-VN" sz="3200" dirty="0">
                <a:solidFill>
                  <a:srgbClr val="060709"/>
                </a:solidFill>
                <a:latin typeface="Calibri" panose="020F0502020204030204" pitchFamily="34" charset="0"/>
                <a:ea typeface="Calibri" panose="020F0502020204030204" pitchFamily="34" charset="0"/>
              </a:rPr>
              <a:t>at least one sentence with each word/ phrase.</a:t>
            </a:r>
            <a:endParaRPr lang="en-US" sz="3200" dirty="0"/>
          </a:p>
          <a:p>
            <a:endParaRPr lang="en-US" sz="3200" dirty="0" smtClean="0"/>
          </a:p>
          <a:p>
            <a:endParaRPr lang="en-US" dirty="0"/>
          </a:p>
        </p:txBody>
      </p:sp>
    </p:spTree>
    <p:extLst>
      <p:ext uri="{BB962C8B-B14F-4D97-AF65-F5344CB8AC3E}">
        <p14:creationId xmlns:p14="http://schemas.microsoft.com/office/powerpoint/2010/main" val="2352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smtClean="0">
                <a:solidFill>
                  <a:schemeClr val="bg1"/>
                </a:solidFill>
                <a:latin typeface="Arial" panose="020B0604020202020204" pitchFamily="34" charset="0"/>
                <a:cs typeface="Arial" panose="020B0604020202020204" pitchFamily="34" charset="0"/>
              </a:rPr>
              <a:t>2</a:t>
            </a:r>
            <a:endParaRPr lang="en-US" sz="66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7569670"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LANGUAGE</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2</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a:t>
            </a:r>
            <a:r>
              <a:rPr lang="en-US" dirty="0" smtClean="0">
                <a:solidFill>
                  <a:srgbClr val="006673"/>
                </a:solidFill>
              </a:rPr>
              <a:t>ill </a:t>
            </a:r>
            <a:r>
              <a:rPr lang="en-US" dirty="0" smtClean="0">
                <a:solidFill>
                  <a:srgbClr val="006673"/>
                </a:solidFill>
              </a:rPr>
              <a:t>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879095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i="1" dirty="0">
                <a:solidFill>
                  <a:schemeClr val="bg1"/>
                </a:solidFill>
                <a:latin typeface="UTM Facebook K&amp;T" panose="02040603050506020204" pitchFamily="18" charset="0"/>
                <a:cs typeface="Arial" panose="020B0604020202020204" pitchFamily="34" charset="0"/>
              </a:rPr>
              <a:t>w</a:t>
            </a:r>
            <a:r>
              <a:rPr lang="en-US" sz="3600" b="1" i="1" dirty="0" smtClean="0">
                <a:solidFill>
                  <a:schemeClr val="bg1"/>
                </a:solidFill>
                <a:latin typeface="UTM Facebook K&amp;T" panose="02040603050506020204" pitchFamily="18" charset="0"/>
                <a:cs typeface="Arial" panose="020B0604020202020204" pitchFamily="34" charset="0"/>
              </a:rPr>
              <a:t>ill </a:t>
            </a:r>
            <a:r>
              <a:rPr lang="en-US" sz="3600" b="1" i="1" dirty="0" smtClean="0">
                <a:solidFill>
                  <a:schemeClr val="bg1"/>
                </a:solidFill>
                <a:latin typeface="UTM Facebook K&amp;T" panose="02040603050506020204" pitchFamily="18" charset="0"/>
                <a:cs typeface="Arial" panose="020B0604020202020204" pitchFamily="34" charset="0"/>
              </a:rPr>
              <a:t>and be going to</a:t>
            </a:r>
            <a:endParaRPr lang="en-US" sz="3600" b="1" i="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2652346"/>
              </p:ext>
            </p:extLst>
          </p:nvPr>
        </p:nvGraphicFramePr>
        <p:xfrm>
          <a:off x="630836" y="1079599"/>
          <a:ext cx="11101817" cy="5533020"/>
        </p:xfrm>
        <a:graphic>
          <a:graphicData uri="http://schemas.openxmlformats.org/drawingml/2006/table">
            <a:tbl>
              <a:tblPr bandRow="1">
                <a:tableStyleId>{69CF1AB2-1976-4502-BF36-3FF5EA218861}</a:tableStyleId>
              </a:tblPr>
              <a:tblGrid>
                <a:gridCol w="1641541">
                  <a:extLst>
                    <a:ext uri="{9D8B030D-6E8A-4147-A177-3AD203B41FA5}">
                      <a16:colId xmlns:a16="http://schemas.microsoft.com/office/drawing/2014/main" val="1513802337"/>
                    </a:ext>
                  </a:extLst>
                </a:gridCol>
                <a:gridCol w="4373122">
                  <a:extLst>
                    <a:ext uri="{9D8B030D-6E8A-4147-A177-3AD203B41FA5}">
                      <a16:colId xmlns:a16="http://schemas.microsoft.com/office/drawing/2014/main" val="307276101"/>
                    </a:ext>
                  </a:extLst>
                </a:gridCol>
                <a:gridCol w="5087154">
                  <a:extLst>
                    <a:ext uri="{9D8B030D-6E8A-4147-A177-3AD203B41FA5}">
                      <a16:colId xmlns:a16="http://schemas.microsoft.com/office/drawing/2014/main" val="562785250"/>
                    </a:ext>
                  </a:extLst>
                </a:gridCol>
              </a:tblGrid>
              <a:tr h="385529">
                <a:tc>
                  <a:txBody>
                    <a:bodyPr/>
                    <a:lstStyle/>
                    <a:p>
                      <a:pPr>
                        <a:spcAft>
                          <a:spcPts val="0"/>
                        </a:spcAft>
                      </a:pPr>
                      <a:r>
                        <a:rPr lang="vi-VN"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smtClean="0">
                          <a:effectLst/>
                          <a:latin typeface="Calibri" panose="020F0502020204030204" pitchFamily="34" charset="0"/>
                          <a:cs typeface="Calibri" panose="020F0502020204030204" pitchFamily="34" charset="0"/>
                        </a:rPr>
                        <a:t>W</a:t>
                      </a:r>
                      <a:r>
                        <a:rPr lang="vi-VN" sz="2000" b="1" dirty="0" smtClean="0">
                          <a:effectLst/>
                          <a:latin typeface="Calibri" panose="020F0502020204030204" pitchFamily="34" charset="0"/>
                          <a:cs typeface="Calibri" panose="020F0502020204030204" pitchFamily="34" charset="0"/>
                        </a:rPr>
                        <a:t>ill</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smtClean="0">
                          <a:effectLst/>
                          <a:latin typeface="Calibri" panose="020F0502020204030204" pitchFamily="34" charset="0"/>
                          <a:cs typeface="Calibri" panose="020F0502020204030204" pitchFamily="34" charset="0"/>
                        </a:rPr>
                        <a:t>B</a:t>
                      </a:r>
                      <a:r>
                        <a:rPr lang="vi-VN" sz="2000" b="1" dirty="0" smtClean="0">
                          <a:effectLst/>
                          <a:latin typeface="Calibri" panose="020F0502020204030204" pitchFamily="34" charset="0"/>
                          <a:cs typeface="Calibri" panose="020F0502020204030204" pitchFamily="34" charset="0"/>
                        </a:rPr>
                        <a:t>e </a:t>
                      </a:r>
                      <a:r>
                        <a:rPr lang="vi-VN" sz="2000" b="1" dirty="0">
                          <a:effectLst/>
                          <a:latin typeface="Calibri" panose="020F0502020204030204" pitchFamily="34" charset="0"/>
                          <a:cs typeface="Calibri" panose="020F0502020204030204" pitchFamily="34" charset="0"/>
                        </a:rPr>
                        <a:t>going to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81964922"/>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will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 will not/ won’t + V</a:t>
                      </a:r>
                      <a:endParaRPr lang="en-US" sz="2000" dirty="0">
                        <a:effectLst/>
                        <a:latin typeface="Calibri" panose="020F0502020204030204" pitchFamily="34" charset="0"/>
                        <a:cs typeface="Calibri" panose="020F0502020204030204" pitchFamily="34" charset="0"/>
                      </a:endParaRPr>
                    </a:p>
                    <a:p>
                      <a:pPr>
                        <a:spcAft>
                          <a:spcPts val="0"/>
                        </a:spcAft>
                      </a:pPr>
                      <a:endParaRPr lang="en-US" sz="2000" dirty="0" smtClean="0">
                        <a:effectLst/>
                        <a:latin typeface="Calibri" panose="020F0502020204030204" pitchFamily="34" charset="0"/>
                        <a:cs typeface="Calibri" panose="020F0502020204030204" pitchFamily="34" charset="0"/>
                      </a:endParaRPr>
                    </a:p>
                    <a:p>
                      <a:pPr>
                        <a:spcAft>
                          <a:spcPts val="0"/>
                        </a:spcAft>
                      </a:pP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Will + subject +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am/is/ are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am/is/ are + not (‘m not/ isn’t/ aren’t) +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Am/ Is/ Are + subject + going to+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71432116"/>
                  </a:ext>
                </a:extLst>
              </a:tr>
              <a:tr h="2709091">
                <a:tc>
                  <a:txBody>
                    <a:bodyPr/>
                    <a:lstStyle/>
                    <a:p>
                      <a:pPr>
                        <a:spcAft>
                          <a:spcPts val="0"/>
                        </a:spcAft>
                      </a:pPr>
                      <a:r>
                        <a:rPr lang="vi-VN" sz="2000" b="1" dirty="0">
                          <a:effectLst/>
                          <a:latin typeface="Calibri" panose="020F0502020204030204" pitchFamily="34" charset="0"/>
                          <a:cs typeface="Calibri" panose="020F0502020204030204" pitchFamily="34" charset="0"/>
                        </a:rPr>
                        <a:t>2. Uses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will to talk </a:t>
                      </a:r>
                      <a:r>
                        <a:rPr lang="vi-VN" sz="2000" dirty="0" smtClean="0">
                          <a:effectLst/>
                          <a:latin typeface="Calibri" panose="020F0502020204030204" pitchFamily="34" charset="0"/>
                          <a:cs typeface="Calibri" panose="020F0502020204030204" pitchFamily="34" charset="0"/>
                        </a:rPr>
                        <a:t>about</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plans </a:t>
                      </a:r>
                      <a:r>
                        <a:rPr lang="vi-VN" sz="2000" dirty="0">
                          <a:effectLst/>
                          <a:latin typeface="Calibri" panose="020F0502020204030204" pitchFamily="34" charset="0"/>
                          <a:cs typeface="Calibri" panose="020F0502020204030204" pitchFamily="34" charset="0"/>
                        </a:rPr>
                        <a:t>which are made at the moment of </a:t>
                      </a:r>
                      <a:r>
                        <a:rPr lang="vi-VN" sz="2000" dirty="0" smtClean="0">
                          <a:effectLst/>
                          <a:latin typeface="Calibri" panose="020F0502020204030204" pitchFamily="34" charset="0"/>
                          <a:cs typeface="Calibri" panose="020F0502020204030204" pitchFamily="34" charset="0"/>
                        </a:rPr>
                        <a:t>speaking</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(on-the-spot decisions)</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This shirt looks beautiful. I will buy it.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Predictions </a:t>
                      </a:r>
                      <a:r>
                        <a:rPr lang="vi-VN" sz="2000" dirty="0">
                          <a:effectLst/>
                          <a:latin typeface="Calibri" panose="020F0502020204030204" pitchFamily="34" charset="0"/>
                          <a:cs typeface="Calibri" panose="020F0502020204030204" pitchFamily="34" charset="0"/>
                        </a:rPr>
                        <a:t>based on what we think or believe about the </a:t>
                      </a:r>
                      <a:r>
                        <a:rPr lang="vi-VN" sz="2000" dirty="0" smtClean="0">
                          <a:effectLst/>
                          <a:latin typeface="Calibri" panose="020F0502020204030204" pitchFamily="34" charset="0"/>
                          <a:cs typeface="Calibri" panose="020F0502020204030204" pitchFamily="34" charset="0"/>
                        </a:rPr>
                        <a:t>future</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I think </a:t>
                      </a:r>
                      <a:r>
                        <a:rPr lang="vi-VN" sz="2000" dirty="0" smtClean="0">
                          <a:effectLst/>
                          <a:latin typeface="Calibri" panose="020F0502020204030204" pitchFamily="34" charset="0"/>
                          <a:cs typeface="Calibri" panose="020F0502020204030204" pitchFamily="34" charset="0"/>
                        </a:rPr>
                        <a:t>you</a:t>
                      </a:r>
                      <a:r>
                        <a:rPr lang="en-US" sz="2000" dirty="0" smtClean="0">
                          <a:effectLst/>
                          <a:latin typeface="Calibri" panose="020F0502020204030204" pitchFamily="34" charset="0"/>
                          <a:cs typeface="Calibri" panose="020F0502020204030204" pitchFamily="34" charset="0"/>
                        </a:rPr>
                        <a:t>r</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team will win the </a:t>
                      </a:r>
                      <a:r>
                        <a:rPr lang="vi-VN" sz="2000" dirty="0" smtClean="0">
                          <a:effectLst/>
                          <a:latin typeface="Calibri" panose="020F0502020204030204" pitchFamily="34" charset="0"/>
                          <a:cs typeface="Calibri" panose="020F0502020204030204" pitchFamily="34" charset="0"/>
                        </a:rPr>
                        <a:t>competition</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be going to to talk </a:t>
                      </a:r>
                      <a:r>
                        <a:rPr lang="vi-VN" sz="2000" dirty="0" smtClean="0">
                          <a:effectLst/>
                          <a:latin typeface="Calibri" panose="020F0502020204030204" pitchFamily="34" charset="0"/>
                          <a:cs typeface="Calibri" panose="020F0502020204030204" pitchFamily="34" charset="0"/>
                        </a:rPr>
                        <a:t>about</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en-US" sz="2000" dirty="0" smtClean="0">
                          <a:effectLst/>
                          <a:latin typeface="Calibri" panose="020F0502020204030204" pitchFamily="34" charset="0"/>
                          <a:cs typeface="Calibri" panose="020F0502020204030204" pitchFamily="34" charset="0"/>
                        </a:rPr>
                        <a:t>p</a:t>
                      </a:r>
                      <a:r>
                        <a:rPr lang="vi-VN" sz="2000" dirty="0" smtClean="0">
                          <a:effectLst/>
                          <a:latin typeface="Calibri" panose="020F0502020204030204" pitchFamily="34" charset="0"/>
                          <a:cs typeface="Calibri" panose="020F0502020204030204" pitchFamily="34" charset="0"/>
                        </a:rPr>
                        <a:t>lans </a:t>
                      </a:r>
                      <a:r>
                        <a:rPr lang="vi-VN" sz="2000" dirty="0">
                          <a:effectLst/>
                          <a:latin typeface="Calibri" panose="020F0502020204030204" pitchFamily="34" charset="0"/>
                          <a:cs typeface="Calibri" panose="020F0502020204030204" pitchFamily="34" charset="0"/>
                        </a:rPr>
                        <a:t>and intentions which are made before the moment of </a:t>
                      </a:r>
                      <a:r>
                        <a:rPr lang="vi-VN" sz="2000" dirty="0" smtClean="0">
                          <a:effectLst/>
                          <a:latin typeface="Calibri" panose="020F0502020204030204" pitchFamily="34" charset="0"/>
                          <a:cs typeface="Calibri" panose="020F0502020204030204" pitchFamily="34" charset="0"/>
                        </a:rPr>
                        <a:t>speaking</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I have made a reservation. We are going to have dinner at the Chinese restaurant nearby.</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Predictions </a:t>
                      </a:r>
                      <a:r>
                        <a:rPr lang="vi-VN" sz="2000" dirty="0">
                          <a:effectLst/>
                          <a:latin typeface="Calibri" panose="020F0502020204030204" pitchFamily="34" charset="0"/>
                          <a:cs typeface="Calibri" panose="020F0502020204030204" pitchFamily="34" charset="0"/>
                        </a:rPr>
                        <a:t>based on what we see or </a:t>
                      </a:r>
                      <a:r>
                        <a:rPr lang="vi-VN" sz="2000" dirty="0" smtClean="0">
                          <a:effectLst/>
                          <a:latin typeface="Calibri" panose="020F0502020204030204" pitchFamily="34" charset="0"/>
                          <a:cs typeface="Calibri" panose="020F0502020204030204" pitchFamily="34" charset="0"/>
                        </a:rPr>
                        <a:t>know</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Look at the dark clouds. It is going to rain </a:t>
                      </a:r>
                      <a:r>
                        <a:rPr lang="vi-VN" sz="2000" dirty="0" smtClean="0">
                          <a:effectLst/>
                          <a:latin typeface="Calibri" panose="020F0502020204030204" pitchFamily="34" charset="0"/>
                          <a:cs typeface="Calibri" panose="020F0502020204030204" pitchFamily="34" charset="0"/>
                        </a:rPr>
                        <a:t>soon</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30920629"/>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3. Time expressions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tomorrow, next week/month/year…, in a week/month…</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think, believe, hope, expect, suppose, know, probably…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2000" dirty="0" smtClean="0">
                          <a:effectLst/>
                          <a:latin typeface="Calibri" panose="020F0502020204030204" pitchFamily="34" charset="0"/>
                          <a:cs typeface="Calibri" panose="020F0502020204030204" pitchFamily="34" charset="0"/>
                        </a:rPr>
                        <a:t>t</a:t>
                      </a:r>
                      <a:r>
                        <a:rPr lang="vi-VN" sz="2000" dirty="0" smtClean="0">
                          <a:effectLst/>
                          <a:latin typeface="Calibri" panose="020F0502020204030204" pitchFamily="34" charset="0"/>
                          <a:cs typeface="Calibri" panose="020F0502020204030204" pitchFamily="34" charset="0"/>
                        </a:rPr>
                        <a:t>omorrow</a:t>
                      </a:r>
                      <a:r>
                        <a:rPr lang="vi-VN" sz="2000" dirty="0">
                          <a:effectLst/>
                          <a:latin typeface="Calibri" panose="020F0502020204030204" pitchFamily="34" charset="0"/>
                          <a:cs typeface="Calibri" panose="020F0502020204030204" pitchFamily="34" charset="0"/>
                        </a:rPr>
                        <a:t>, tonight, next week/month,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2488196"/>
                  </a:ext>
                </a:extLst>
              </a:tr>
            </a:tbl>
          </a:graphicData>
        </a:graphic>
      </p:graphicFrame>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746746" y="1074927"/>
            <a:ext cx="10298252" cy="954107"/>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Complete the following sentences with </a:t>
            </a:r>
            <a:r>
              <a:rPr lang="vi-VN" sz="2800" b="1" i="1" dirty="0">
                <a:solidFill>
                  <a:srgbClr val="006673"/>
                </a:solidFill>
                <a:latin typeface="Calibri" panose="020F0502020204030204" pitchFamily="34" charset="0"/>
                <a:ea typeface="Calibri" panose="020F0502020204030204" pitchFamily="34" charset="0"/>
              </a:rPr>
              <a:t>will</a:t>
            </a:r>
            <a:r>
              <a:rPr lang="vi-VN" sz="2800" b="1" dirty="0">
                <a:solidFill>
                  <a:srgbClr val="006673"/>
                </a:solidFill>
                <a:latin typeface="Calibri" panose="020F0502020204030204" pitchFamily="34" charset="0"/>
                <a:ea typeface="Calibri" panose="020F0502020204030204" pitchFamily="34" charset="0"/>
              </a:rPr>
              <a:t> or the correct forms of </a:t>
            </a:r>
            <a:r>
              <a:rPr lang="vi-VN" sz="2800" b="1" i="1" dirty="0">
                <a:solidFill>
                  <a:srgbClr val="006673"/>
                </a:solidFill>
                <a:latin typeface="Calibri" panose="020F0502020204030204" pitchFamily="34" charset="0"/>
                <a:ea typeface="Calibri" panose="020F0502020204030204" pitchFamily="34" charset="0"/>
              </a:rPr>
              <a:t>be going to</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dirty="0">
                <a:solidFill>
                  <a:schemeClr val="bg1"/>
                </a:solidFill>
                <a:latin typeface="UTM Facebook K&amp;T" panose="02040603050506020204" pitchFamily="18" charset="0"/>
                <a:cs typeface="Arial" panose="020B0604020202020204" pitchFamily="34" charset="0"/>
              </a:rPr>
              <a:t>w</a:t>
            </a:r>
            <a:r>
              <a:rPr lang="en-US" sz="3600" b="1" dirty="0" smtClean="0">
                <a:solidFill>
                  <a:schemeClr val="bg1"/>
                </a:solidFill>
                <a:latin typeface="UTM Facebook K&amp;T" panose="02040603050506020204" pitchFamily="18" charset="0"/>
                <a:cs typeface="Arial" panose="020B0604020202020204" pitchFamily="34" charset="0"/>
              </a:rPr>
              <a:t>ill </a:t>
            </a:r>
            <a:r>
              <a:rPr lang="en-US" sz="3600" b="1" dirty="0" smtClean="0">
                <a:solidFill>
                  <a:schemeClr val="bg1"/>
                </a:solidFill>
                <a:latin typeface="UTM Facebook K&amp;T" panose="02040603050506020204" pitchFamily="18" charset="0"/>
                <a:cs typeface="Arial" panose="020B0604020202020204" pitchFamily="34" charset="0"/>
              </a:rPr>
              <a:t>and be going to</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p:cNvSpPr txBox="1"/>
          <p:nvPr/>
        </p:nvSpPr>
        <p:spPr>
          <a:xfrm>
            <a:off x="796085" y="2324546"/>
            <a:ext cx="10380349" cy="3539430"/>
          </a:xfrm>
          <a:prstGeom prst="rect">
            <a:avLst/>
          </a:prstGeom>
          <a:noFill/>
        </p:spPr>
        <p:txBody>
          <a:bodyPr wrap="square" rtlCol="0">
            <a:spAutoFit/>
          </a:bodyPr>
          <a:lstStyle/>
          <a:p>
            <a:pPr marL="342900" indent="-342900">
              <a:buAutoNum type="arabicPeriod"/>
            </a:pPr>
            <a:r>
              <a:rPr lang="en-US" sz="2800" dirty="0" smtClean="0"/>
              <a:t>I don’t think she ________________ come tonight. She has to revise for her exam tomorrow.</a:t>
            </a:r>
          </a:p>
          <a:p>
            <a:pPr marL="342900" indent="-342900">
              <a:buAutoNum type="arabicPeriod"/>
            </a:pPr>
            <a:r>
              <a:rPr lang="en-US" sz="2800" dirty="0" smtClean="0"/>
              <a:t>We have already made the decision. We _________________ buy a new house next month.</a:t>
            </a:r>
          </a:p>
          <a:p>
            <a:pPr marL="342900" indent="-342900">
              <a:buAutoNum type="arabicPeriod"/>
            </a:pPr>
            <a:r>
              <a:rPr lang="en-US" sz="2800" dirty="0" smtClean="0"/>
              <a:t>I’m sure she ________________ pass her final exam.</a:t>
            </a:r>
          </a:p>
          <a:p>
            <a:pPr marL="342900" indent="-342900">
              <a:buAutoNum type="arabicPeriod"/>
            </a:pPr>
            <a:r>
              <a:rPr lang="en-US" sz="2800" dirty="0" smtClean="0"/>
              <a:t>Look at the sun. It __________________ be a beautiful day.</a:t>
            </a:r>
          </a:p>
          <a:p>
            <a:pPr marL="342900" indent="-342900">
              <a:buAutoNum type="arabicPeriod"/>
            </a:pPr>
            <a:r>
              <a:rPr lang="en-US" sz="2800" dirty="0" smtClean="0"/>
              <a:t>I forgot to phone Dad. I __________________ do it right after lunch.</a:t>
            </a:r>
          </a:p>
        </p:txBody>
      </p:sp>
      <p:sp>
        <p:nvSpPr>
          <p:cNvPr id="3" name="TextBox 2"/>
          <p:cNvSpPr txBox="1"/>
          <p:nvPr/>
        </p:nvSpPr>
        <p:spPr>
          <a:xfrm>
            <a:off x="4590395" y="2272748"/>
            <a:ext cx="1216666"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
        <p:nvSpPr>
          <p:cNvPr id="11" name="TextBox 10"/>
          <p:cNvSpPr txBox="1"/>
          <p:nvPr/>
        </p:nvSpPr>
        <p:spPr>
          <a:xfrm>
            <a:off x="7405215" y="3107412"/>
            <a:ext cx="2433333" cy="584775"/>
          </a:xfrm>
          <a:prstGeom prst="rect">
            <a:avLst/>
          </a:prstGeom>
          <a:noFill/>
        </p:spPr>
        <p:txBody>
          <a:bodyPr wrap="square" rtlCol="0">
            <a:spAutoFit/>
          </a:bodyPr>
          <a:lstStyle/>
          <a:p>
            <a:r>
              <a:rPr lang="en-US" sz="3200" dirty="0">
                <a:solidFill>
                  <a:srgbClr val="FF0000"/>
                </a:solidFill>
              </a:rPr>
              <a:t>a</a:t>
            </a:r>
            <a:r>
              <a:rPr lang="en-US" sz="3200" dirty="0" smtClean="0">
                <a:solidFill>
                  <a:srgbClr val="FF0000"/>
                </a:solidFill>
              </a:rPr>
              <a:t>re going to</a:t>
            </a:r>
            <a:endParaRPr lang="en-US" sz="3200" dirty="0">
              <a:solidFill>
                <a:srgbClr val="FF0000"/>
              </a:solidFill>
            </a:endParaRPr>
          </a:p>
        </p:txBody>
      </p:sp>
      <p:sp>
        <p:nvSpPr>
          <p:cNvPr id="12" name="TextBox 11"/>
          <p:cNvSpPr txBox="1"/>
          <p:nvPr/>
        </p:nvSpPr>
        <p:spPr>
          <a:xfrm>
            <a:off x="3863765" y="3980177"/>
            <a:ext cx="2433333"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
        <p:nvSpPr>
          <p:cNvPr id="13" name="TextBox 12"/>
          <p:cNvSpPr txBox="1"/>
          <p:nvPr/>
        </p:nvSpPr>
        <p:spPr>
          <a:xfrm>
            <a:off x="4096371" y="4437193"/>
            <a:ext cx="2433333" cy="584775"/>
          </a:xfrm>
          <a:prstGeom prst="rect">
            <a:avLst/>
          </a:prstGeom>
          <a:noFill/>
        </p:spPr>
        <p:txBody>
          <a:bodyPr wrap="square" rtlCol="0">
            <a:spAutoFit/>
          </a:bodyPr>
          <a:lstStyle/>
          <a:p>
            <a:r>
              <a:rPr lang="en-US" sz="3200" dirty="0">
                <a:solidFill>
                  <a:srgbClr val="FF0000"/>
                </a:solidFill>
              </a:rPr>
              <a:t>i</a:t>
            </a:r>
            <a:r>
              <a:rPr lang="en-US" sz="3200" dirty="0" smtClean="0">
                <a:solidFill>
                  <a:srgbClr val="FF0000"/>
                </a:solidFill>
              </a:rPr>
              <a:t>s going to</a:t>
            </a:r>
            <a:endParaRPr lang="en-US" sz="3200" dirty="0">
              <a:solidFill>
                <a:srgbClr val="FF0000"/>
              </a:solidFill>
            </a:endParaRPr>
          </a:p>
        </p:txBody>
      </p:sp>
      <p:sp>
        <p:nvSpPr>
          <p:cNvPr id="14" name="TextBox 13"/>
          <p:cNvSpPr txBox="1"/>
          <p:nvPr/>
        </p:nvSpPr>
        <p:spPr>
          <a:xfrm>
            <a:off x="4971882" y="4848148"/>
            <a:ext cx="2433333"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Tree>
    <p:extLst>
      <p:ext uri="{BB962C8B-B14F-4D97-AF65-F5344CB8AC3E}">
        <p14:creationId xmlns:p14="http://schemas.microsoft.com/office/powerpoint/2010/main" val="2139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down)">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dirty="0">
                <a:solidFill>
                  <a:schemeClr val="bg1"/>
                </a:solidFill>
                <a:latin typeface="UTM Facebook K&amp;T" panose="02040603050506020204" pitchFamily="18" charset="0"/>
                <a:cs typeface="Arial" panose="020B0604020202020204" pitchFamily="34" charset="0"/>
              </a:rPr>
              <a:t>P</a:t>
            </a:r>
            <a:r>
              <a:rPr lang="en-US" sz="3600" b="1" dirty="0" smtClean="0">
                <a:solidFill>
                  <a:schemeClr val="bg1"/>
                </a:solidFill>
                <a:latin typeface="UTM Facebook K&amp;T" panose="02040603050506020204" pitchFamily="18" charset="0"/>
                <a:cs typeface="Arial" panose="020B0604020202020204" pitchFamily="34" charset="0"/>
              </a:rPr>
              <a:t>assive voice</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7800520"/>
              </p:ext>
            </p:extLst>
          </p:nvPr>
        </p:nvGraphicFramePr>
        <p:xfrm>
          <a:off x="460840" y="1074563"/>
          <a:ext cx="11400602" cy="5519420"/>
        </p:xfrm>
        <a:graphic>
          <a:graphicData uri="http://schemas.openxmlformats.org/drawingml/2006/table">
            <a:tbl>
              <a:tblPr bandRow="1">
                <a:tableStyleId>{93296810-A885-4BE3-A3E7-6D5BEEA58F35}</a:tableStyleId>
              </a:tblPr>
              <a:tblGrid>
                <a:gridCol w="3755491">
                  <a:extLst>
                    <a:ext uri="{9D8B030D-6E8A-4147-A177-3AD203B41FA5}">
                      <a16:colId xmlns:a16="http://schemas.microsoft.com/office/drawing/2014/main" val="812355142"/>
                    </a:ext>
                  </a:extLst>
                </a:gridCol>
                <a:gridCol w="7645111">
                  <a:extLst>
                    <a:ext uri="{9D8B030D-6E8A-4147-A177-3AD203B41FA5}">
                      <a16:colId xmlns:a16="http://schemas.microsoft.com/office/drawing/2014/main" val="2810874271"/>
                    </a:ext>
                  </a:extLst>
                </a:gridCol>
              </a:tblGrid>
              <a:tr h="288991">
                <a:tc gridSpan="2">
                  <a:txBody>
                    <a:bodyPr/>
                    <a:lstStyle/>
                    <a:p>
                      <a:pPr algn="ctr">
                        <a:spcBef>
                          <a:spcPts val="600"/>
                        </a:spcBef>
                        <a:spcAft>
                          <a:spcPts val="600"/>
                        </a:spcAft>
                      </a:pPr>
                      <a:r>
                        <a:rPr lang="vi-VN" sz="2000" b="1" dirty="0">
                          <a:effectLst/>
                          <a:latin typeface="Calibri" panose="020F0502020204030204" pitchFamily="34" charset="0"/>
                          <a:cs typeface="Calibri" panose="020F0502020204030204" pitchFamily="34" charset="0"/>
                        </a:rPr>
                        <a:t>PASSIVE VOICE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700033342"/>
                  </a:ext>
                </a:extLst>
              </a:tr>
              <a:tr h="2471420">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r>
                        <a:rPr lang="vi-VN" sz="2000" dirty="0">
                          <a:effectLst/>
                          <a:latin typeface="Calibri" panose="020F0502020204030204" pitchFamily="34" charset="0"/>
                          <a:cs typeface="Calibri" panose="020F0502020204030204" pitchFamily="34" charset="0"/>
                        </a:rPr>
                        <a:t>: be + past participle (P2)</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a:t>
                      </a:r>
                      <a:endParaRPr lang="en-US" sz="2000" dirty="0" smtClean="0">
                        <a:effectLst/>
                        <a:latin typeface="Calibri" panose="020F0502020204030204" pitchFamily="34" charset="0"/>
                        <a:cs typeface="Calibri" panose="020F0502020204030204" pitchFamily="34" charset="0"/>
                      </a:endParaRPr>
                    </a:p>
                    <a:p>
                      <a:pPr>
                        <a:spcAft>
                          <a:spcPts val="0"/>
                        </a:spcAft>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The </a:t>
                      </a:r>
                      <a:r>
                        <a:rPr lang="vi-VN" sz="2000" dirty="0">
                          <a:effectLst/>
                          <a:latin typeface="Calibri" panose="020F0502020204030204" pitchFamily="34" charset="0"/>
                          <a:cs typeface="Calibri" panose="020F0502020204030204" pitchFamily="34" charset="0"/>
                        </a:rPr>
                        <a:t>plants </a:t>
                      </a:r>
                      <a:r>
                        <a:rPr lang="vi-VN" sz="2000" u="sng" dirty="0">
                          <a:effectLst/>
                          <a:latin typeface="Calibri" panose="020F0502020204030204" pitchFamily="34" charset="0"/>
                          <a:cs typeface="Calibri" panose="020F0502020204030204" pitchFamily="34" charset="0"/>
                        </a:rPr>
                        <a:t>are watered </a:t>
                      </a:r>
                      <a:r>
                        <a:rPr lang="vi-VN" sz="2000" dirty="0">
                          <a:effectLst/>
                          <a:latin typeface="Calibri" panose="020F0502020204030204" pitchFamily="34" charset="0"/>
                          <a:cs typeface="Calibri" panose="020F0502020204030204" pitchFamily="34" charset="0"/>
                        </a:rPr>
                        <a:t>by Jack everyday</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The report </a:t>
                      </a:r>
                      <a:r>
                        <a:rPr lang="vi-VN" sz="2000" u="sng" dirty="0">
                          <a:effectLst/>
                          <a:latin typeface="Calibri" panose="020F0502020204030204" pitchFamily="34" charset="0"/>
                          <a:cs typeface="Calibri" panose="020F0502020204030204" pitchFamily="34" charset="0"/>
                        </a:rPr>
                        <a:t>was published </a:t>
                      </a:r>
                      <a:r>
                        <a:rPr lang="vi-VN" sz="2000" dirty="0">
                          <a:effectLst/>
                          <a:latin typeface="Calibri" panose="020F0502020204030204" pitchFamily="34" charset="0"/>
                          <a:cs typeface="Calibri" panose="020F0502020204030204" pitchFamily="34" charset="0"/>
                        </a:rPr>
                        <a:t>last week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2. Uses</a:t>
                      </a:r>
                      <a:r>
                        <a:rPr lang="vi-VN" sz="2000" dirty="0">
                          <a:effectLst/>
                          <a:latin typeface="Calibri" panose="020F0502020204030204" pitchFamily="34" charset="0"/>
                          <a:cs typeface="Calibri" panose="020F0502020204030204" pitchFamily="34" charset="0"/>
                        </a:rPr>
                        <a:t>: We use the passive voice when the person or thing that does the action is unknown, unimportant, obvious from the context or we don’t want to say who the doer is. We focus on the action itself.</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My wallet was stolen </a:t>
                      </a:r>
                      <a:r>
                        <a:rPr lang="vi-VN" sz="2000" dirty="0" smtClean="0">
                          <a:effectLst/>
                          <a:latin typeface="Calibri" panose="020F0502020204030204" pitchFamily="34" charset="0"/>
                          <a:cs typeface="Calibri" panose="020F0502020204030204" pitchFamily="34" charset="0"/>
                        </a:rPr>
                        <a:t>yesterday</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(unknown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house is cleaned twice a </a:t>
                      </a:r>
                      <a:r>
                        <a:rPr lang="vi-VN" sz="2000" dirty="0" smtClean="0">
                          <a:effectLst/>
                          <a:latin typeface="Calibri" panose="020F0502020204030204" pitchFamily="34" charset="0"/>
                          <a:cs typeface="Calibri" panose="020F0502020204030204" pitchFamily="34" charset="0"/>
                        </a:rPr>
                        <a:t>week</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(unimportant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thief was arrested (by the police-obvious agent from the context)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82194789"/>
                  </a:ext>
                </a:extLst>
              </a:tr>
              <a:tr h="2600922">
                <a:tc gridSpan="2">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REMEMBER: </a:t>
                      </a:r>
                      <a:endParaRPr lang="en-US" sz="2000" b="1"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adverb of place + by + object + adverb of time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 police found the missing painting in Jack’s house yesterday</a:t>
                      </a:r>
                      <a:r>
                        <a:rPr lang="vi-VN" sz="2000" dirty="0" smtClean="0">
                          <a:effectLst/>
                          <a:latin typeface="Calibri" panose="020F0502020204030204" pitchFamily="34" charset="0"/>
                          <a:cs typeface="Calibri" panose="020F0502020204030204" pitchFamily="34" charset="0"/>
                        </a:rPr>
                        <a:t>.</a:t>
                      </a: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-&gt; </a:t>
                      </a:r>
                      <a:r>
                        <a:rPr lang="vi-VN" sz="2000" dirty="0">
                          <a:effectLst/>
                          <a:latin typeface="Calibri" panose="020F0502020204030204" pitchFamily="34" charset="0"/>
                          <a:cs typeface="Calibri" panose="020F0502020204030204" pitchFamily="34" charset="0"/>
                        </a:rPr>
                        <a:t>The missing painting was found in Jack’s house by the police </a:t>
                      </a:r>
                      <a:r>
                        <a:rPr lang="vi-VN" sz="2000" dirty="0" smtClean="0">
                          <a:effectLst/>
                          <a:latin typeface="Calibri" panose="020F0502020204030204" pitchFamily="34" charset="0"/>
                          <a:cs typeface="Calibri" panose="020F0502020204030204" pitchFamily="34" charset="0"/>
                        </a:rPr>
                        <a:t>yesterday</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If </a:t>
                      </a:r>
                      <a:r>
                        <a:rPr lang="vi-VN" sz="2000" dirty="0">
                          <a:effectLst/>
                          <a:latin typeface="Calibri" panose="020F0502020204030204" pitchFamily="34" charset="0"/>
                          <a:cs typeface="Calibri" panose="020F0502020204030204" pitchFamily="34" charset="0"/>
                        </a:rPr>
                        <a:t>the subject in the active voice is one of the following words: people, one, someone/somebody, they, he, etc. </a:t>
                      </a:r>
                      <a:r>
                        <a:rPr lang="en-US" sz="2000" dirty="0">
                          <a:effectLst/>
                          <a:latin typeface="Calibri" panose="020F0502020204030204" pitchFamily="34" charset="0"/>
                          <a:cs typeface="Calibri" panose="020F0502020204030204" pitchFamily="34" charset="0"/>
                        </a:rPr>
                        <a:t>, it is not changed into</a:t>
                      </a:r>
                      <a:r>
                        <a:rPr lang="vi-VN" sz="2000" dirty="0">
                          <a:effectLst/>
                          <a:latin typeface="Calibri" panose="020F0502020204030204" pitchFamily="34" charset="0"/>
                          <a:cs typeface="Calibri" panose="020F0502020204030204" pitchFamily="34" charset="0"/>
                        </a:rPr>
                        <a:t> the object in the passive voice.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They hold the World Cup every four year</a:t>
                      </a:r>
                      <a:r>
                        <a:rPr lang="vi-VN" sz="2000" dirty="0" smtClean="0">
                          <a:effectLst/>
                          <a:latin typeface="Calibri" panose="020F0502020204030204" pitchFamily="34" charset="0"/>
                          <a:cs typeface="Calibri" panose="020F0502020204030204" pitchFamily="34" charset="0"/>
                        </a:rPr>
                        <a:t>.</a:t>
                      </a: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-&gt; </a:t>
                      </a:r>
                      <a:r>
                        <a:rPr lang="vi-VN" sz="2000" dirty="0">
                          <a:effectLst/>
                          <a:latin typeface="Calibri" panose="020F0502020204030204" pitchFamily="34" charset="0"/>
                          <a:cs typeface="Calibri" panose="020F0502020204030204" pitchFamily="34" charset="0"/>
                        </a:rPr>
                        <a:t>The World Cup is held every four year.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561868410"/>
                  </a:ext>
                </a:extLst>
              </a:tr>
            </a:tbl>
          </a:graphicData>
        </a:graphic>
      </p:graphicFrame>
    </p:spTree>
    <p:extLst>
      <p:ext uri="{BB962C8B-B14F-4D97-AF65-F5344CB8AC3E}">
        <p14:creationId xmlns:p14="http://schemas.microsoft.com/office/powerpoint/2010/main" val="40046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63983-83C2-48BC-BF64-AF60C52B5D27}"/>
              </a:ext>
            </a:extLst>
          </p:cNvPr>
          <p:cNvSpPr txBox="1"/>
          <p:nvPr/>
        </p:nvSpPr>
        <p:spPr>
          <a:xfrm>
            <a:off x="225422" y="1145595"/>
            <a:ext cx="11542508" cy="461665"/>
          </a:xfrm>
          <a:prstGeom prst="rect">
            <a:avLst/>
          </a:prstGeom>
          <a:noFill/>
        </p:spPr>
        <p:txBody>
          <a:bodyPr wrap="square">
            <a:spAutoFit/>
          </a:bodyPr>
          <a:lstStyle/>
          <a:p>
            <a:r>
              <a:rPr lang="vi-VN" sz="2400" b="1" dirty="0">
                <a:solidFill>
                  <a:srgbClr val="006673"/>
                </a:solidFill>
                <a:latin typeface="Calibri" panose="020F0502020204030204" pitchFamily="34" charset="0"/>
                <a:ea typeface="Calibri" panose="020F0502020204030204" pitchFamily="34" charset="0"/>
              </a:rPr>
              <a:t>Rewrite the following sentences using the passive voice. </a:t>
            </a:r>
            <a:r>
              <a:rPr lang="en-US" sz="2400" b="1" dirty="0">
                <a:solidFill>
                  <a:srgbClr val="006673"/>
                </a:solidFill>
                <a:latin typeface="Calibri" panose="020F0502020204030204" pitchFamily="34" charset="0"/>
                <a:ea typeface="Calibri" panose="020F0502020204030204" pitchFamily="34" charset="0"/>
              </a:rPr>
              <a:t> </a:t>
            </a:r>
            <a:r>
              <a:rPr lang="vi-VN" sz="2400" b="1" dirty="0" smtClean="0">
                <a:solidFill>
                  <a:srgbClr val="006673"/>
                </a:solidFill>
                <a:latin typeface="Calibri" panose="020F0502020204030204" pitchFamily="34" charset="0"/>
                <a:ea typeface="Calibri" panose="020F0502020204030204" pitchFamily="34" charset="0"/>
              </a:rPr>
              <a:t>Begin </a:t>
            </a:r>
            <a:r>
              <a:rPr lang="vi-VN" sz="2400" b="1" dirty="0">
                <a:solidFill>
                  <a:srgbClr val="006673"/>
                </a:solidFill>
                <a:latin typeface="Calibri" panose="020F0502020204030204" pitchFamily="34" charset="0"/>
                <a:ea typeface="Calibri" panose="020F0502020204030204" pitchFamily="34" charset="0"/>
              </a:rPr>
              <a:t>each sentence as shown.</a:t>
            </a:r>
            <a:endParaRPr lang="en-US" sz="2400" b="1"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7257566"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Passive voice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TextBox 3"/>
          <p:cNvSpPr txBox="1"/>
          <p:nvPr/>
        </p:nvSpPr>
        <p:spPr>
          <a:xfrm>
            <a:off x="553792" y="1783500"/>
            <a:ext cx="11214138" cy="4478149"/>
          </a:xfrm>
          <a:prstGeom prst="rect">
            <a:avLst/>
          </a:prstGeom>
          <a:noFill/>
        </p:spPr>
        <p:txBody>
          <a:bodyPr wrap="square" rtlCol="0">
            <a:spAutoFit/>
          </a:bodyPr>
          <a:lstStyle/>
          <a:p>
            <a:pPr>
              <a:spcBef>
                <a:spcPts val="600"/>
              </a:spcBef>
            </a:pPr>
            <a:r>
              <a:rPr lang="en-US" sz="2400" dirty="0" smtClean="0"/>
              <a:t>1. More and more people adopt a green lifestyle.</a:t>
            </a:r>
          </a:p>
          <a:p>
            <a:pPr>
              <a:spcBef>
                <a:spcPts val="600"/>
              </a:spcBef>
            </a:pPr>
            <a:r>
              <a:rPr lang="en-US" sz="2400" dirty="0" smtClean="0"/>
              <a:t>-&gt; A green lifestyle ________________________________.</a:t>
            </a:r>
          </a:p>
          <a:p>
            <a:pPr>
              <a:spcBef>
                <a:spcPts val="600"/>
              </a:spcBef>
            </a:pPr>
            <a:r>
              <a:rPr lang="en-US" sz="2400" dirty="0" smtClean="0"/>
              <a:t>2. The students didn’t put the rubbish in the bins after the party yesterday.</a:t>
            </a:r>
          </a:p>
          <a:p>
            <a:pPr>
              <a:spcBef>
                <a:spcPts val="600"/>
              </a:spcBef>
            </a:pPr>
            <a:r>
              <a:rPr lang="en-US" sz="2400" dirty="0" smtClean="0"/>
              <a:t>-&gt; The rubbish ______________________________________________________.</a:t>
            </a:r>
          </a:p>
          <a:p>
            <a:pPr>
              <a:spcBef>
                <a:spcPts val="600"/>
              </a:spcBef>
            </a:pPr>
            <a:r>
              <a:rPr lang="en-US" sz="2400" dirty="0" smtClean="0"/>
              <a:t>3. We will plant more trees in the </a:t>
            </a:r>
            <a:r>
              <a:rPr lang="en-US" sz="2400" dirty="0" err="1" smtClean="0"/>
              <a:t>neighbourhood</a:t>
            </a:r>
            <a:r>
              <a:rPr lang="en-US" sz="2400" dirty="0" smtClean="0"/>
              <a:t>.</a:t>
            </a:r>
          </a:p>
          <a:p>
            <a:pPr>
              <a:spcBef>
                <a:spcPts val="600"/>
              </a:spcBef>
            </a:pPr>
            <a:r>
              <a:rPr lang="en-US" sz="2400" dirty="0" smtClean="0"/>
              <a:t>-&gt; More trees ________________________________.</a:t>
            </a:r>
          </a:p>
          <a:p>
            <a:pPr>
              <a:spcBef>
                <a:spcPts val="600"/>
              </a:spcBef>
            </a:pPr>
            <a:r>
              <a:rPr lang="en-US" sz="2400" dirty="0" smtClean="0"/>
              <a:t>4. Our club is going to </a:t>
            </a:r>
            <a:r>
              <a:rPr lang="en-US" sz="2400" dirty="0" err="1" smtClean="0"/>
              <a:t>organise</a:t>
            </a:r>
            <a:r>
              <a:rPr lang="en-US" sz="2400" dirty="0" smtClean="0"/>
              <a:t> a lot of clean-up activities this weekend.</a:t>
            </a:r>
          </a:p>
          <a:p>
            <a:pPr>
              <a:spcBef>
                <a:spcPts val="600"/>
              </a:spcBef>
            </a:pPr>
            <a:r>
              <a:rPr lang="en-US" sz="2400" dirty="0" smtClean="0"/>
              <a:t>-&gt; A lot of clean-up activities ____________________________________________.</a:t>
            </a:r>
          </a:p>
          <a:p>
            <a:pPr>
              <a:spcBef>
                <a:spcPts val="600"/>
              </a:spcBef>
            </a:pPr>
            <a:r>
              <a:rPr lang="en-US" sz="2400" dirty="0" smtClean="0"/>
              <a:t>5. They discussed important environmental issues at the meeting.</a:t>
            </a:r>
          </a:p>
          <a:p>
            <a:pPr>
              <a:spcBef>
                <a:spcPts val="600"/>
              </a:spcBef>
            </a:pPr>
            <a:r>
              <a:rPr lang="en-US" sz="2400" dirty="0" smtClean="0"/>
              <a:t>-&gt; Important environmental issues __________________________.</a:t>
            </a:r>
            <a:endParaRPr lang="en-US" sz="2400" dirty="0"/>
          </a:p>
        </p:txBody>
      </p:sp>
      <p:sp>
        <p:nvSpPr>
          <p:cNvPr id="6" name="Rectangle 5"/>
          <p:cNvSpPr/>
          <p:nvPr/>
        </p:nvSpPr>
        <p:spPr>
          <a:xfrm>
            <a:off x="3013985" y="2229137"/>
            <a:ext cx="479990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is adopted by more and more </a:t>
            </a:r>
            <a:r>
              <a:rPr lang="vi-VN" sz="2400" dirty="0" smtClean="0">
                <a:solidFill>
                  <a:srgbClr val="00B050"/>
                </a:solidFill>
                <a:latin typeface="Calibri" panose="020F0502020204030204" pitchFamily="34" charset="0"/>
                <a:ea typeface="Calibri" panose="020F0502020204030204" pitchFamily="34" charset="0"/>
              </a:rPr>
              <a:t>people</a:t>
            </a:r>
            <a:endParaRPr lang="en-US" sz="2400" dirty="0">
              <a:solidFill>
                <a:srgbClr val="00B050"/>
              </a:solidFill>
            </a:endParaRPr>
          </a:p>
        </p:txBody>
      </p:sp>
      <p:sp>
        <p:nvSpPr>
          <p:cNvPr id="16" name="Rectangle 15"/>
          <p:cNvSpPr/>
          <p:nvPr/>
        </p:nvSpPr>
        <p:spPr>
          <a:xfrm>
            <a:off x="2460136" y="3140575"/>
            <a:ext cx="824212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smtClean="0">
                <a:solidFill>
                  <a:srgbClr val="00B050"/>
                </a:solidFill>
                <a:latin typeface="Calibri" panose="020F0502020204030204" pitchFamily="34" charset="0"/>
                <a:ea typeface="Calibri" panose="020F0502020204030204" pitchFamily="34" charset="0"/>
              </a:rPr>
              <a:t>w</a:t>
            </a:r>
            <a:r>
              <a:rPr lang="vi-VN" sz="2400" dirty="0" smtClean="0">
                <a:solidFill>
                  <a:srgbClr val="00B050"/>
                </a:solidFill>
                <a:latin typeface="Calibri" panose="020F0502020204030204" pitchFamily="34" charset="0"/>
                <a:ea typeface="Calibri" panose="020F0502020204030204" pitchFamily="34" charset="0"/>
              </a:rPr>
              <a:t>as</a:t>
            </a:r>
            <a:r>
              <a:rPr lang="en-US" sz="2400" dirty="0" smtClean="0">
                <a:solidFill>
                  <a:srgbClr val="00B050"/>
                </a:solidFill>
                <a:latin typeface="Calibri" panose="020F0502020204030204" pitchFamily="34" charset="0"/>
                <a:ea typeface="Calibri" panose="020F0502020204030204" pitchFamily="34" charset="0"/>
              </a:rPr>
              <a:t> not</a:t>
            </a:r>
            <a:r>
              <a:rPr lang="vi-VN" sz="2400" dirty="0" smtClean="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put in the bins after the party yesterday by the </a:t>
            </a:r>
            <a:r>
              <a:rPr lang="vi-VN" sz="2400" dirty="0" smtClean="0">
                <a:solidFill>
                  <a:srgbClr val="00B050"/>
                </a:solidFill>
                <a:latin typeface="Calibri" panose="020F0502020204030204" pitchFamily="34" charset="0"/>
                <a:ea typeface="Calibri" panose="020F0502020204030204" pitchFamily="34" charset="0"/>
              </a:rPr>
              <a:t>students</a:t>
            </a:r>
            <a:endParaRPr lang="en-US" sz="2400" dirty="0">
              <a:solidFill>
                <a:srgbClr val="00B050"/>
              </a:solidFill>
            </a:endParaRPr>
          </a:p>
        </p:txBody>
      </p:sp>
      <p:sp>
        <p:nvSpPr>
          <p:cNvPr id="17" name="Rectangle 16"/>
          <p:cNvSpPr/>
          <p:nvPr/>
        </p:nvSpPr>
        <p:spPr>
          <a:xfrm>
            <a:off x="2460136" y="4022574"/>
            <a:ext cx="489127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will be planted in the </a:t>
            </a:r>
            <a:r>
              <a:rPr lang="vi-VN" sz="2400" dirty="0" smtClean="0">
                <a:solidFill>
                  <a:srgbClr val="00B050"/>
                </a:solidFill>
                <a:latin typeface="Calibri" panose="020F0502020204030204" pitchFamily="34" charset="0"/>
                <a:ea typeface="Calibri" panose="020F0502020204030204" pitchFamily="34" charset="0"/>
              </a:rPr>
              <a:t>neighbourhood</a:t>
            </a:r>
            <a:endParaRPr lang="en-US" sz="2400" dirty="0">
              <a:solidFill>
                <a:srgbClr val="00B050"/>
              </a:solidFill>
            </a:endParaRPr>
          </a:p>
        </p:txBody>
      </p:sp>
      <p:sp>
        <p:nvSpPr>
          <p:cNvPr id="20" name="Rectangle 19"/>
          <p:cNvSpPr/>
          <p:nvPr/>
        </p:nvSpPr>
        <p:spPr>
          <a:xfrm>
            <a:off x="4064823" y="4869827"/>
            <a:ext cx="684866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79400">
              <a:spcAft>
                <a:spcPts val="0"/>
              </a:spcAft>
            </a:pPr>
            <a:r>
              <a:rPr lang="vi-VN" sz="2400" dirty="0">
                <a:solidFill>
                  <a:srgbClr val="00B050"/>
                </a:solidFill>
                <a:latin typeface="Calibri" panose="020F0502020204030204" pitchFamily="34" charset="0"/>
                <a:ea typeface="Calibri" panose="020F0502020204030204" pitchFamily="34" charset="0"/>
              </a:rPr>
              <a:t>are going to be organised </a:t>
            </a:r>
            <a:r>
              <a:rPr lang="vi-VN" sz="2400" dirty="0" smtClean="0">
                <a:solidFill>
                  <a:srgbClr val="00B050"/>
                </a:solidFill>
                <a:latin typeface="Calibri" panose="020F0502020204030204" pitchFamily="34" charset="0"/>
                <a:ea typeface="Calibri" panose="020F0502020204030204" pitchFamily="34" charset="0"/>
              </a:rPr>
              <a:t>by </a:t>
            </a:r>
            <a:r>
              <a:rPr lang="vi-VN" sz="2400" dirty="0">
                <a:solidFill>
                  <a:srgbClr val="00B050"/>
                </a:solidFill>
                <a:latin typeface="Calibri" panose="020F0502020204030204" pitchFamily="34" charset="0"/>
                <a:ea typeface="Calibri" panose="020F0502020204030204" pitchFamily="34" charset="0"/>
              </a:rPr>
              <a:t>our </a:t>
            </a:r>
            <a:r>
              <a:rPr lang="vi-VN" sz="2400" dirty="0" smtClean="0">
                <a:solidFill>
                  <a:srgbClr val="00B050"/>
                </a:solidFill>
                <a:latin typeface="Calibri" panose="020F0502020204030204" pitchFamily="34" charset="0"/>
                <a:ea typeface="Calibri" panose="020F0502020204030204" pitchFamily="34" charset="0"/>
              </a:rPr>
              <a:t>club</a:t>
            </a:r>
            <a:r>
              <a:rPr lang="en-US" sz="2400" dirty="0" smtClean="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this </a:t>
            </a:r>
            <a:r>
              <a:rPr lang="vi-VN" sz="2400" dirty="0" smtClean="0">
                <a:solidFill>
                  <a:srgbClr val="00B050"/>
                </a:solidFill>
                <a:latin typeface="Calibri" panose="020F0502020204030204" pitchFamily="34" charset="0"/>
                <a:ea typeface="Calibri" panose="020F0502020204030204" pitchFamily="34" charset="0"/>
              </a:rPr>
              <a:t>weekend</a:t>
            </a:r>
            <a:endParaRPr lang="en-US" sz="2400" dirty="0">
              <a:solidFill>
                <a:srgbClr val="00B050"/>
              </a:solidFill>
              <a:latin typeface="Calibri" panose="020F0502020204030204" pitchFamily="34" charset="0"/>
              <a:ea typeface="Calibri" panose="020F0502020204030204" pitchFamily="34" charset="0"/>
            </a:endParaRPr>
          </a:p>
        </p:txBody>
      </p:sp>
      <p:sp>
        <p:nvSpPr>
          <p:cNvPr id="21" name="Rectangle 20"/>
          <p:cNvSpPr/>
          <p:nvPr/>
        </p:nvSpPr>
        <p:spPr>
          <a:xfrm>
            <a:off x="4905773" y="5790609"/>
            <a:ext cx="406226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were discussed at the </a:t>
            </a:r>
            <a:r>
              <a:rPr lang="vi-VN" sz="2400" dirty="0" smtClean="0">
                <a:solidFill>
                  <a:srgbClr val="00B050"/>
                </a:solidFill>
                <a:latin typeface="Calibri" panose="020F0502020204030204" pitchFamily="34" charset="0"/>
                <a:ea typeface="Calibri" panose="020F0502020204030204" pitchFamily="34" charset="0"/>
              </a:rPr>
              <a:t>meeting</a:t>
            </a:r>
            <a:endParaRPr lang="en-US" sz="2400" dirty="0">
              <a:solidFill>
                <a:srgbClr val="00B050"/>
              </a:solidFill>
            </a:endParaRPr>
          </a:p>
        </p:txBody>
      </p:sp>
      <p:sp>
        <p:nvSpPr>
          <p:cNvPr id="24" name="Rectangle 23"/>
          <p:cNvSpPr/>
          <p:nvPr/>
        </p:nvSpPr>
        <p:spPr>
          <a:xfrm>
            <a:off x="6096641" y="1385877"/>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Tree>
    <p:extLst>
      <p:ext uri="{BB962C8B-B14F-4D97-AF65-F5344CB8AC3E}">
        <p14:creationId xmlns:p14="http://schemas.microsoft.com/office/powerpoint/2010/main" val="201312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pPr algn="ctr"/>
            <a:r>
              <a:rPr lang="en-US" sz="3200" b="1" dirty="0" smtClean="0">
                <a:solidFill>
                  <a:srgbClr val="006673"/>
                </a:solidFill>
                <a:latin typeface="Arial" panose="020B0604020202020204" pitchFamily="34" charset="0"/>
                <a:cs typeface="Arial" panose="020B0604020202020204" pitchFamily="34" charset="0"/>
              </a:rPr>
              <a:t>Game: Chain Memory</a:t>
            </a:r>
            <a:endParaRPr lang="en-US" sz="3200" b="1" dirty="0">
              <a:solidFill>
                <a:srgbClr val="00667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EXTRA ACTIVITY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647128" y="1735980"/>
            <a:ext cx="10459861" cy="4508927"/>
          </a:xfrm>
          <a:prstGeom prst="rect">
            <a:avLst/>
          </a:prstGeom>
        </p:spPr>
        <p:txBody>
          <a:bodyPr wrap="square">
            <a:spAutoFit/>
          </a:bodyPr>
          <a:lstStyle/>
          <a:p>
            <a:pPr>
              <a:spcBef>
                <a:spcPts val="600"/>
              </a:spcBef>
            </a:pPr>
            <a:r>
              <a:rPr lang="vi-VN" sz="2800" u="sng" dirty="0">
                <a:solidFill>
                  <a:srgbClr val="060709"/>
                </a:solidFill>
                <a:latin typeface="Calibri" panose="020F0502020204030204" pitchFamily="34" charset="0"/>
                <a:ea typeface="Calibri" panose="020F0502020204030204" pitchFamily="34" charset="0"/>
              </a:rPr>
              <a:t>Rules: </a:t>
            </a:r>
            <a:endParaRPr lang="en-US" sz="2800" u="sng"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S</a:t>
            </a:r>
            <a:r>
              <a:rPr lang="vi-VN" sz="2800" dirty="0" smtClean="0">
                <a:solidFill>
                  <a:srgbClr val="060709"/>
                </a:solidFill>
                <a:latin typeface="Calibri" panose="020F0502020204030204" pitchFamily="34" charset="0"/>
                <a:ea typeface="Calibri" panose="020F0502020204030204" pitchFamily="34" charset="0"/>
              </a:rPr>
              <a:t>it </a:t>
            </a:r>
            <a:r>
              <a:rPr lang="vi-VN" sz="2800" dirty="0">
                <a:solidFill>
                  <a:srgbClr val="060709"/>
                </a:solidFill>
                <a:latin typeface="Calibri" panose="020F0502020204030204" pitchFamily="34" charset="0"/>
                <a:ea typeface="Calibri" panose="020F0502020204030204" pitchFamily="34" charset="0"/>
              </a:rPr>
              <a:t>in a circle</a:t>
            </a:r>
            <a:r>
              <a:rPr lang="vi-VN" sz="2800" dirty="0" smtClean="0">
                <a:solidFill>
                  <a:srgbClr val="060709"/>
                </a:solidFill>
                <a:latin typeface="Calibri" panose="020F0502020204030204" pitchFamily="34" charset="0"/>
                <a:ea typeface="Calibri" panose="020F0502020204030204" pitchFamily="34" charset="0"/>
              </a:rPr>
              <a:t>.</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S</a:t>
            </a:r>
            <a:r>
              <a:rPr lang="vi-VN" sz="2800" dirty="0" smtClean="0">
                <a:solidFill>
                  <a:srgbClr val="060709"/>
                </a:solidFill>
                <a:latin typeface="Calibri" panose="020F0502020204030204" pitchFamily="34" charset="0"/>
                <a:ea typeface="Calibri" panose="020F0502020204030204" pitchFamily="34" charset="0"/>
              </a:rPr>
              <a:t>ay </a:t>
            </a:r>
            <a:r>
              <a:rPr lang="vi-VN" sz="2800" dirty="0">
                <a:solidFill>
                  <a:srgbClr val="060709"/>
                </a:solidFill>
                <a:latin typeface="Calibri" panose="020F0502020204030204" pitchFamily="34" charset="0"/>
                <a:ea typeface="Calibri" panose="020F0502020204030204" pitchFamily="34" charset="0"/>
              </a:rPr>
              <a:t>a sentence about </a:t>
            </a:r>
            <a:r>
              <a:rPr lang="vi-VN" sz="2800" dirty="0">
                <a:solidFill>
                  <a:srgbClr val="00B050"/>
                </a:solidFill>
                <a:latin typeface="Calibri" panose="020F0502020204030204" pitchFamily="34" charset="0"/>
                <a:ea typeface="Calibri" panose="020F0502020204030204" pitchFamily="34" charset="0"/>
              </a:rPr>
              <a:t>what </a:t>
            </a:r>
            <a:r>
              <a:rPr lang="en-US" sz="2800" dirty="0" smtClean="0">
                <a:solidFill>
                  <a:srgbClr val="00B050"/>
                </a:solidFill>
                <a:latin typeface="Calibri" panose="020F0502020204030204" pitchFamily="34" charset="0"/>
                <a:ea typeface="Calibri" panose="020F0502020204030204" pitchFamily="34" charset="0"/>
              </a:rPr>
              <a:t>you are</a:t>
            </a:r>
            <a:r>
              <a:rPr lang="vi-VN" sz="2800" dirty="0" smtClean="0">
                <a:solidFill>
                  <a:srgbClr val="00B050"/>
                </a:solidFill>
                <a:latin typeface="Calibri" panose="020F0502020204030204" pitchFamily="34" charset="0"/>
                <a:ea typeface="Calibri" panose="020F0502020204030204" pitchFamily="34" charset="0"/>
              </a:rPr>
              <a:t> </a:t>
            </a:r>
            <a:r>
              <a:rPr lang="vi-VN" sz="2800" dirty="0">
                <a:solidFill>
                  <a:srgbClr val="00B050"/>
                </a:solidFill>
                <a:latin typeface="Calibri" panose="020F0502020204030204" pitchFamily="34" charset="0"/>
                <a:ea typeface="Calibri" panose="020F0502020204030204" pitchFamily="34" charset="0"/>
              </a:rPr>
              <a:t>going to or will </a:t>
            </a:r>
            <a:r>
              <a:rPr lang="vi-VN" sz="2800" dirty="0" smtClean="0">
                <a:solidFill>
                  <a:srgbClr val="00B050"/>
                </a:solidFill>
                <a:latin typeface="Calibri" panose="020F0502020204030204" pitchFamily="34" charset="0"/>
                <a:ea typeface="Calibri" panose="020F0502020204030204" pitchFamily="34" charset="0"/>
              </a:rPr>
              <a:t>do</a:t>
            </a:r>
            <a:r>
              <a:rPr lang="en-US" sz="2800" dirty="0" smtClean="0">
                <a:solidFill>
                  <a:srgbClr val="00B050"/>
                </a:solidFill>
                <a:latin typeface="Calibri" panose="020F0502020204030204" pitchFamily="34" charset="0"/>
                <a:ea typeface="Calibri" panose="020F0502020204030204" pitchFamily="34" charset="0"/>
              </a:rPr>
              <a:t>.</a:t>
            </a:r>
            <a:r>
              <a:rPr lang="vi-VN" sz="2800" dirty="0" smtClean="0">
                <a:solidFill>
                  <a:srgbClr val="00B050"/>
                </a:solidFill>
                <a:latin typeface="Calibri" panose="020F0502020204030204" pitchFamily="34" charset="0"/>
                <a:ea typeface="Calibri" panose="020F0502020204030204" pitchFamily="34" charset="0"/>
              </a:rPr>
              <a:t> </a:t>
            </a:r>
            <a:endParaRPr lang="en-US" sz="2800" dirty="0" smtClean="0">
              <a:solidFill>
                <a:srgbClr val="00B050"/>
              </a:solidFill>
              <a:latin typeface="Calibri" panose="020F0502020204030204" pitchFamily="34" charset="0"/>
              <a:ea typeface="Calibri" panose="020F0502020204030204" pitchFamily="34" charset="0"/>
            </a:endParaRPr>
          </a:p>
          <a:p>
            <a:pPr>
              <a:spcBef>
                <a:spcPts val="600"/>
              </a:spcBef>
            </a:pPr>
            <a:r>
              <a:rPr lang="vi-VN" sz="2800" i="1" dirty="0" smtClean="0">
                <a:solidFill>
                  <a:srgbClr val="060709"/>
                </a:solidFill>
                <a:latin typeface="Calibri" panose="020F0502020204030204" pitchFamily="34" charset="0"/>
                <a:ea typeface="Calibri" panose="020F0502020204030204" pitchFamily="34" charset="0"/>
              </a:rPr>
              <a:t>e.g</a:t>
            </a:r>
            <a:r>
              <a:rPr lang="vi-VN" sz="2800" i="1" dirty="0">
                <a:solidFill>
                  <a:srgbClr val="060709"/>
                </a:solidFill>
                <a:latin typeface="Calibri" panose="020F0502020204030204" pitchFamily="34" charset="0"/>
                <a:ea typeface="Calibri" panose="020F0502020204030204" pitchFamily="34" charset="0"/>
              </a:rPr>
              <a:t>. After this lesson, I’m going to play volleyball in the playground. </a:t>
            </a:r>
            <a:endParaRPr lang="en-US" sz="2800" i="1"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smtClean="0">
                <a:solidFill>
                  <a:srgbClr val="060709"/>
                </a:solidFill>
                <a:latin typeface="Calibri" panose="020F0502020204030204" pitchFamily="34" charset="0"/>
                <a:ea typeface="Calibri" panose="020F0502020204030204" pitchFamily="34" charset="0"/>
              </a:rPr>
              <a:t>- </a:t>
            </a:r>
            <a:r>
              <a:rPr lang="vi-VN" sz="2800" dirty="0" smtClean="0">
                <a:solidFill>
                  <a:srgbClr val="060709"/>
                </a:solidFill>
                <a:latin typeface="Calibri" panose="020F0502020204030204" pitchFamily="34" charset="0"/>
                <a:ea typeface="Calibri" panose="020F0502020204030204" pitchFamily="34" charset="0"/>
              </a:rPr>
              <a:t>The </a:t>
            </a:r>
            <a:r>
              <a:rPr lang="vi-VN" sz="2800" dirty="0">
                <a:solidFill>
                  <a:srgbClr val="060709"/>
                </a:solidFill>
                <a:latin typeface="Calibri" panose="020F0502020204030204" pitchFamily="34" charset="0"/>
                <a:ea typeface="Calibri" panose="020F0502020204030204" pitchFamily="34" charset="0"/>
              </a:rPr>
              <a:t>next </a:t>
            </a:r>
            <a:r>
              <a:rPr lang="en-US" sz="2800" dirty="0" smtClean="0">
                <a:solidFill>
                  <a:srgbClr val="060709"/>
                </a:solidFill>
                <a:latin typeface="Calibri" panose="020F0502020204030204" pitchFamily="34" charset="0"/>
                <a:ea typeface="Calibri" panose="020F0502020204030204" pitchFamily="34" charset="0"/>
              </a:rPr>
              <a:t>one </a:t>
            </a:r>
            <a:r>
              <a:rPr lang="vi-VN" sz="2800" dirty="0" smtClean="0">
                <a:solidFill>
                  <a:srgbClr val="060709"/>
                </a:solidFill>
                <a:latin typeface="Calibri" panose="020F0502020204030204" pitchFamily="34" charset="0"/>
                <a:ea typeface="Calibri" panose="020F0502020204030204" pitchFamily="34" charset="0"/>
              </a:rPr>
              <a:t>repeats </a:t>
            </a:r>
            <a:r>
              <a:rPr lang="vi-VN" sz="2800" dirty="0">
                <a:solidFill>
                  <a:srgbClr val="060709"/>
                </a:solidFill>
                <a:latin typeface="Calibri" panose="020F0502020204030204" pitchFamily="34" charset="0"/>
                <a:ea typeface="Calibri" panose="020F0502020204030204" pitchFamily="34" charset="0"/>
              </a:rPr>
              <a:t>it and adds another </a:t>
            </a:r>
            <a:r>
              <a:rPr lang="vi-VN" sz="2800" dirty="0" smtClean="0">
                <a:solidFill>
                  <a:srgbClr val="060709"/>
                </a:solidFill>
                <a:latin typeface="Calibri" panose="020F0502020204030204" pitchFamily="34" charset="0"/>
                <a:ea typeface="Calibri" panose="020F0502020204030204" pitchFamily="34" charset="0"/>
              </a:rPr>
              <a:t>sentence</a:t>
            </a:r>
            <a:r>
              <a:rPr lang="en-US" sz="2800" dirty="0" smtClean="0">
                <a:solidFill>
                  <a:srgbClr val="060709"/>
                </a:solidFill>
                <a:latin typeface="Calibri" panose="020F0502020204030204" pitchFamily="34" charset="0"/>
                <a:ea typeface="Calibri" panose="020F0502020204030204" pitchFamily="34" charset="0"/>
              </a:rPr>
              <a:t>.</a:t>
            </a:r>
          </a:p>
          <a:p>
            <a:pPr>
              <a:spcBef>
                <a:spcPts val="600"/>
              </a:spcBef>
            </a:pPr>
            <a:r>
              <a:rPr lang="vi-VN" sz="2800" i="1" dirty="0" smtClean="0">
                <a:solidFill>
                  <a:srgbClr val="060709"/>
                </a:solidFill>
                <a:latin typeface="Calibri" panose="020F0502020204030204" pitchFamily="34" charset="0"/>
                <a:ea typeface="Calibri" panose="020F0502020204030204" pitchFamily="34" charset="0"/>
              </a:rPr>
              <a:t>e.g</a:t>
            </a:r>
            <a:r>
              <a:rPr lang="vi-VN" sz="2800" i="1" dirty="0">
                <a:solidFill>
                  <a:srgbClr val="060709"/>
                </a:solidFill>
                <a:latin typeface="Calibri" panose="020F0502020204030204" pitchFamily="34" charset="0"/>
                <a:ea typeface="Calibri" panose="020F0502020204030204" pitchFamily="34" charset="0"/>
              </a:rPr>
              <a:t>. After this lesson, I’m going to play volleyball in the playground and I’m going to meet some friends</a:t>
            </a:r>
            <a:r>
              <a:rPr lang="vi-VN" sz="2800" dirty="0">
                <a:solidFill>
                  <a:srgbClr val="060709"/>
                </a:solidFill>
                <a:latin typeface="Calibri" panose="020F0502020204030204" pitchFamily="34" charset="0"/>
                <a:ea typeface="Calibri" panose="020F0502020204030204" pitchFamily="34" charset="0"/>
              </a:rPr>
              <a:t>. </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a:t>
            </a:r>
            <a:r>
              <a:rPr lang="vi-VN" sz="2800" dirty="0" smtClean="0">
                <a:solidFill>
                  <a:srgbClr val="060709"/>
                </a:solidFill>
                <a:latin typeface="Calibri" panose="020F0502020204030204" pitchFamily="34" charset="0"/>
                <a:ea typeface="Calibri" panose="020F0502020204030204" pitchFamily="34" charset="0"/>
              </a:rPr>
              <a:t>Continue </a:t>
            </a:r>
            <a:r>
              <a:rPr lang="vi-VN" sz="2800" dirty="0">
                <a:solidFill>
                  <a:srgbClr val="060709"/>
                </a:solidFill>
                <a:latin typeface="Calibri" panose="020F0502020204030204" pitchFamily="34" charset="0"/>
                <a:ea typeface="Calibri" panose="020F0502020204030204" pitchFamily="34" charset="0"/>
              </a:rPr>
              <a:t>until a student can’t remember the previous sentences. </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rPr>
              <a:t>-</a:t>
            </a:r>
            <a:r>
              <a:rPr lang="en-US" sz="2800" dirty="0" smtClean="0">
                <a:solidFill>
                  <a:srgbClr val="060709"/>
                </a:solidFill>
                <a:latin typeface="Calibri" panose="020F0502020204030204" pitchFamily="34" charset="0"/>
              </a:rPr>
              <a:t> The winner is the one that continues the chain for the longest time.</a:t>
            </a:r>
            <a:endParaRPr lang="en-US" sz="2800" dirty="0"/>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119967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33099" y="2123749"/>
            <a:ext cx="11063949" cy="2862322"/>
          </a:xfrm>
          <a:prstGeom prst="rect">
            <a:avLst/>
          </a:prstGeom>
          <a:noFill/>
        </p:spPr>
        <p:txBody>
          <a:bodyPr wrap="square">
            <a:spAutoFit/>
          </a:bodyPr>
          <a:lstStyle/>
          <a:p>
            <a:pPr>
              <a:spcAft>
                <a:spcPts val="0"/>
              </a:spcAft>
            </a:pPr>
            <a:r>
              <a:rPr lang="en-US" sz="3600" dirty="0" smtClean="0">
                <a:solidFill>
                  <a:srgbClr val="060709"/>
                </a:solidFill>
                <a:latin typeface="Calibri" panose="020F0502020204030204" pitchFamily="34" charset="0"/>
                <a:ea typeface="Calibri" panose="020F0502020204030204" pitchFamily="34" charset="0"/>
              </a:rPr>
              <a:t>WHAT HAVE YOU LEARNT TODAY?</a:t>
            </a:r>
          </a:p>
          <a:p>
            <a:pPr>
              <a:spcAft>
                <a:spcPts val="0"/>
              </a:spcAft>
            </a:pPr>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consonant </a:t>
            </a:r>
            <a:r>
              <a:rPr lang="vi-VN" sz="3600" dirty="0">
                <a:solidFill>
                  <a:srgbClr val="060709"/>
                </a:solidFill>
                <a:latin typeface="Calibri" panose="020F0502020204030204" pitchFamily="34" charset="0"/>
                <a:ea typeface="Calibri" panose="020F0502020204030204" pitchFamily="34" charset="0"/>
              </a:rPr>
              <a:t>blends /kl/, /pl/, /gr/, and /pr/ </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some lexical items about humans and the environment;</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i="1" dirty="0">
                <a:solidFill>
                  <a:srgbClr val="060709"/>
                </a:solidFill>
                <a:latin typeface="Calibri" panose="020F0502020204030204" pitchFamily="34" charset="0"/>
                <a:ea typeface="Calibri" panose="020F0502020204030204" pitchFamily="34" charset="0"/>
              </a:rPr>
              <a:t>will</a:t>
            </a:r>
            <a:r>
              <a:rPr lang="vi-VN" sz="3600" dirty="0">
                <a:solidFill>
                  <a:srgbClr val="060709"/>
                </a:solidFill>
                <a:latin typeface="Calibri" panose="020F0502020204030204" pitchFamily="34" charset="0"/>
                <a:ea typeface="Calibri" panose="020F0502020204030204" pitchFamily="34" charset="0"/>
              </a:rPr>
              <a:t> and </a:t>
            </a:r>
            <a:r>
              <a:rPr lang="vi-VN" sz="3600" i="1" dirty="0">
                <a:solidFill>
                  <a:srgbClr val="060709"/>
                </a:solidFill>
                <a:latin typeface="Calibri" panose="020F0502020204030204" pitchFamily="34" charset="0"/>
                <a:ea typeface="Calibri" panose="020F0502020204030204" pitchFamily="34" charset="0"/>
              </a:rPr>
              <a:t>be going to</a:t>
            </a:r>
            <a:r>
              <a:rPr lang="vi-VN" sz="3600" dirty="0">
                <a:solidFill>
                  <a:srgbClr val="060709"/>
                </a:solidFill>
                <a:latin typeface="Calibri" panose="020F0502020204030204" pitchFamily="34" charset="0"/>
                <a:ea typeface="Calibri" panose="020F0502020204030204" pitchFamily="34" charset="0"/>
              </a:rPr>
              <a:t> to talk about the future;</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the passive voice .</a:t>
            </a:r>
            <a:endParaRPr lang="en-US" sz="4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399333" y="2055511"/>
            <a:ext cx="8584082" cy="2308324"/>
          </a:xfrm>
          <a:prstGeom prst="rect">
            <a:avLst/>
          </a:prstGeom>
          <a:noFill/>
        </p:spPr>
        <p:txBody>
          <a:bodyPr wrap="square">
            <a:spAutoFit/>
          </a:bodyPr>
          <a:lstStyle/>
          <a:p>
            <a:pPr lvl="0"/>
            <a:r>
              <a:rPr lang="en-US" sz="3600" dirty="0" smtClean="0"/>
              <a:t>*Do </a:t>
            </a:r>
            <a:r>
              <a:rPr lang="en-US" sz="3600" dirty="0"/>
              <a:t>exercises in the </a:t>
            </a:r>
            <a:r>
              <a:rPr lang="en-US" sz="3600" dirty="0" smtClean="0"/>
              <a:t>workbook.</a:t>
            </a:r>
          </a:p>
          <a:p>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Prepare </a:t>
            </a:r>
            <a:r>
              <a:rPr lang="vi-VN" sz="3600" dirty="0">
                <a:solidFill>
                  <a:srgbClr val="060709"/>
                </a:solidFill>
                <a:latin typeface="Calibri" panose="020F0502020204030204" pitchFamily="34" charset="0"/>
                <a:ea typeface="Calibri" panose="020F0502020204030204" pitchFamily="34" charset="0"/>
              </a:rPr>
              <a:t>for </a:t>
            </a:r>
            <a:r>
              <a:rPr lang="en-US" sz="3600" dirty="0">
                <a:solidFill>
                  <a:srgbClr val="060709"/>
                </a:solidFill>
                <a:latin typeface="Calibri" panose="020F0502020204030204" pitchFamily="34" charset="0"/>
                <a:ea typeface="Calibri" panose="020F0502020204030204" pitchFamily="34" charset="0"/>
              </a:rPr>
              <a:t>L</a:t>
            </a:r>
            <a:r>
              <a:rPr lang="vi-VN" sz="3600" dirty="0" smtClean="0">
                <a:solidFill>
                  <a:srgbClr val="060709"/>
                </a:solidFill>
                <a:latin typeface="Calibri" panose="020F0502020204030204" pitchFamily="34" charset="0"/>
                <a:ea typeface="Calibri" panose="020F0502020204030204" pitchFamily="34" charset="0"/>
              </a:rPr>
              <a:t>esson </a:t>
            </a:r>
            <a:r>
              <a:rPr lang="vi-VN" sz="3600" dirty="0">
                <a:solidFill>
                  <a:srgbClr val="060709"/>
                </a:solidFill>
                <a:latin typeface="Calibri" panose="020F0502020204030204" pitchFamily="34" charset="0"/>
                <a:ea typeface="Calibri" panose="020F0502020204030204" pitchFamily="34" charset="0"/>
              </a:rPr>
              <a:t>3 </a:t>
            </a:r>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Unit </a:t>
            </a:r>
            <a:r>
              <a:rPr lang="vi-VN" sz="3600" dirty="0">
                <a:solidFill>
                  <a:srgbClr val="060709"/>
                </a:solidFill>
                <a:latin typeface="Calibri" panose="020F0502020204030204" pitchFamily="34" charset="0"/>
                <a:ea typeface="Calibri" panose="020F0502020204030204" pitchFamily="34" charset="0"/>
              </a:rPr>
              <a:t>2.</a:t>
            </a:r>
            <a:endParaRPr lang="en-US" sz="3600" dirty="0"/>
          </a:p>
          <a:p>
            <a:pPr lvl="0"/>
            <a:endParaRPr lang="en-US" sz="3600" dirty="0" smtClean="0"/>
          </a:p>
          <a:p>
            <a:pPr lvl="0"/>
            <a:endParaRPr lang="en-US" sz="36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226027"/>
            <a:ext cx="10827434" cy="3323987"/>
          </a:xfrm>
          <a:prstGeom prst="rect">
            <a:avLst/>
          </a:prstGeom>
          <a:noFill/>
        </p:spPr>
        <p:txBody>
          <a:bodyPr wrap="square" rtlCol="0">
            <a:spAutoFit/>
          </a:bodyPr>
          <a:lstStyle/>
          <a:p>
            <a:pPr>
              <a:spcAft>
                <a:spcPts val="0"/>
              </a:spcAft>
            </a:pPr>
            <a:r>
              <a:rPr lang="en-US" sz="3000" dirty="0" smtClean="0">
                <a:solidFill>
                  <a:srgbClr val="060709"/>
                </a:solidFill>
                <a:latin typeface="Calibri" panose="020F0502020204030204" pitchFamily="34" charset="0"/>
                <a:ea typeface="Calibri" panose="020F0502020204030204" pitchFamily="34" charset="0"/>
              </a:rPr>
              <a:t>By the end of this lesson, students will be able to:</a:t>
            </a: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P</a:t>
            </a:r>
            <a:r>
              <a:rPr lang="vi-VN" sz="3000" dirty="0" smtClean="0">
                <a:solidFill>
                  <a:srgbClr val="060709"/>
                </a:solidFill>
                <a:latin typeface="Calibri" panose="020F0502020204030204" pitchFamily="34" charset="0"/>
                <a:ea typeface="Calibri" panose="020F0502020204030204" pitchFamily="34" charset="0"/>
              </a:rPr>
              <a:t>ronounce </a:t>
            </a:r>
            <a:r>
              <a:rPr lang="vi-VN" sz="3000" dirty="0">
                <a:solidFill>
                  <a:srgbClr val="060709"/>
                </a:solidFill>
                <a:latin typeface="Calibri" panose="020F0502020204030204" pitchFamily="34" charset="0"/>
                <a:ea typeface="Calibri" panose="020F0502020204030204" pitchFamily="34" charset="0"/>
              </a:rPr>
              <a:t>the consonant blends /kl/, /pl/, /gr/, and /pr/ correctly in isolation and in sentences;</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smtClean="0">
                <a:solidFill>
                  <a:srgbClr val="060709"/>
                </a:solidFill>
                <a:latin typeface="Calibri" panose="020F0502020204030204" pitchFamily="34" charset="0"/>
                <a:ea typeface="Calibri" panose="020F0502020204030204" pitchFamily="34" charset="0"/>
              </a:rPr>
              <a:t>nderstand </a:t>
            </a:r>
            <a:r>
              <a:rPr lang="vi-VN" sz="3000" dirty="0">
                <a:solidFill>
                  <a:srgbClr val="060709"/>
                </a:solidFill>
                <a:latin typeface="Calibri" panose="020F0502020204030204" pitchFamily="34" charset="0"/>
                <a:ea typeface="Calibri" panose="020F0502020204030204" pitchFamily="34" charset="0"/>
              </a:rPr>
              <a:t>and use some lexical items about humans and the environment</a:t>
            </a:r>
            <a:r>
              <a:rPr lang="vi-VN" sz="3000" dirty="0" smtClean="0">
                <a:solidFill>
                  <a:srgbClr val="060709"/>
                </a:solidFill>
                <a:latin typeface="Calibri" panose="020F0502020204030204" pitchFamily="34" charset="0"/>
                <a:ea typeface="Calibri" panose="020F0502020204030204" pitchFamily="34" charset="0"/>
              </a:rPr>
              <a:t>;</a:t>
            </a:r>
            <a:endParaRPr lang="en-US" sz="3000" dirty="0" smtClean="0">
              <a:solidFill>
                <a:srgbClr val="060709"/>
              </a:solidFill>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D</a:t>
            </a:r>
            <a:r>
              <a:rPr lang="vi-VN" sz="3000" dirty="0" smtClean="0">
                <a:solidFill>
                  <a:srgbClr val="060709"/>
                </a:solidFill>
                <a:latin typeface="Calibri" panose="020F0502020204030204" pitchFamily="34" charset="0"/>
                <a:ea typeface="Calibri" panose="020F0502020204030204" pitchFamily="34" charset="0"/>
              </a:rPr>
              <a:t>istinguish </a:t>
            </a:r>
            <a:r>
              <a:rPr lang="vi-VN" sz="3000" dirty="0">
                <a:solidFill>
                  <a:srgbClr val="060709"/>
                </a:solidFill>
                <a:latin typeface="Calibri" panose="020F0502020204030204" pitchFamily="34" charset="0"/>
                <a:ea typeface="Calibri" panose="020F0502020204030204" pitchFamily="34" charset="0"/>
              </a:rPr>
              <a:t>and use </a:t>
            </a:r>
            <a:r>
              <a:rPr lang="vi-VN" sz="3000" i="1" dirty="0">
                <a:solidFill>
                  <a:srgbClr val="060709"/>
                </a:solidFill>
                <a:latin typeface="Calibri" panose="020F0502020204030204" pitchFamily="34" charset="0"/>
                <a:ea typeface="Calibri" panose="020F0502020204030204" pitchFamily="34" charset="0"/>
              </a:rPr>
              <a:t>will</a:t>
            </a:r>
            <a:r>
              <a:rPr lang="vi-VN" sz="3000" dirty="0">
                <a:solidFill>
                  <a:srgbClr val="060709"/>
                </a:solidFill>
                <a:latin typeface="Calibri" panose="020F0502020204030204" pitchFamily="34" charset="0"/>
                <a:ea typeface="Calibri" panose="020F0502020204030204" pitchFamily="34" charset="0"/>
              </a:rPr>
              <a:t> and </a:t>
            </a:r>
            <a:r>
              <a:rPr lang="vi-VN" sz="3000" i="1" dirty="0">
                <a:solidFill>
                  <a:srgbClr val="060709"/>
                </a:solidFill>
                <a:latin typeface="Calibri" panose="020F0502020204030204" pitchFamily="34" charset="0"/>
                <a:ea typeface="Calibri" panose="020F0502020204030204" pitchFamily="34" charset="0"/>
              </a:rPr>
              <a:t>be going to</a:t>
            </a:r>
            <a:r>
              <a:rPr lang="vi-VN" sz="3000" dirty="0">
                <a:solidFill>
                  <a:srgbClr val="060709"/>
                </a:solidFill>
                <a:latin typeface="Calibri" panose="020F0502020204030204" pitchFamily="34" charset="0"/>
                <a:ea typeface="Calibri" panose="020F0502020204030204" pitchFamily="34" charset="0"/>
              </a:rPr>
              <a:t> to talk about the future;</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vi-VN"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smtClean="0">
                <a:solidFill>
                  <a:srgbClr val="060709"/>
                </a:solidFill>
                <a:latin typeface="Calibri" panose="020F0502020204030204" pitchFamily="34" charset="0"/>
                <a:ea typeface="Calibri" panose="020F0502020204030204" pitchFamily="34" charset="0"/>
              </a:rPr>
              <a:t>se </a:t>
            </a:r>
            <a:r>
              <a:rPr lang="vi-VN" sz="3000" dirty="0">
                <a:solidFill>
                  <a:srgbClr val="060709"/>
                </a:solidFill>
                <a:latin typeface="Calibri" panose="020F0502020204030204" pitchFamily="34" charset="0"/>
                <a:ea typeface="Calibri" panose="020F0502020204030204" pitchFamily="34" charset="0"/>
              </a:rPr>
              <a:t>the passive voice correctly</a:t>
            </a:r>
            <a:r>
              <a:rPr lang="vi-VN" sz="3000" dirty="0" smtClean="0">
                <a:solidFill>
                  <a:srgbClr val="060709"/>
                </a:solidFill>
                <a:latin typeface="Calibri" panose="020F0502020204030204" pitchFamily="34" charset="0"/>
                <a:ea typeface="Calibri" panose="020F0502020204030204" pitchFamily="34" charset="0"/>
              </a:rPr>
              <a:t>.</a:t>
            </a:r>
            <a:endParaRPr lang="en-US" sz="3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35143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777667" y="1075280"/>
            <a:ext cx="10391686" cy="707886"/>
          </a:xfrm>
          <a:prstGeom prst="rect">
            <a:avLst/>
          </a:prstGeom>
          <a:noFill/>
        </p:spPr>
        <p:txBody>
          <a:bodyPr wrap="square" rtlCol="0">
            <a:spAutoFit/>
          </a:bodyPr>
          <a:lstStyle/>
          <a:p>
            <a:r>
              <a:rPr lang="en-US" sz="4000" dirty="0">
                <a:solidFill>
                  <a:srgbClr val="006673"/>
                </a:solidFill>
              </a:rPr>
              <a:t>Guessing game: </a:t>
            </a:r>
            <a:r>
              <a:rPr lang="en-US" sz="4000" b="1" dirty="0" smtClean="0">
                <a:solidFill>
                  <a:srgbClr val="006673"/>
                </a:solidFill>
              </a:rPr>
              <a:t>WHAT AM I GOING TO DRAW</a:t>
            </a:r>
            <a:r>
              <a:rPr lang="en-US" sz="4000" b="1" dirty="0" smtClean="0">
                <a:solidFill>
                  <a:srgbClr val="006673"/>
                </a:solidFill>
              </a:rPr>
              <a:t>?</a:t>
            </a:r>
            <a:endParaRPr lang="en-GB" sz="4000" b="1"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Oval 6"/>
          <p:cNvSpPr/>
          <p:nvPr/>
        </p:nvSpPr>
        <p:spPr>
          <a:xfrm>
            <a:off x="1768963" y="3967089"/>
            <a:ext cx="9566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1996" y="3967089"/>
            <a:ext cx="984739" cy="942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8963" y="2926080"/>
            <a:ext cx="3263705" cy="142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and Round Single Corner Rectangle 11"/>
          <p:cNvSpPr/>
          <p:nvPr/>
        </p:nvSpPr>
        <p:spPr>
          <a:xfrm>
            <a:off x="5046735" y="3362178"/>
            <a:ext cx="970671" cy="9847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75209" y="3362178"/>
            <a:ext cx="37279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chemeClr val="accent6"/>
                </a:solidFill>
                <a:effectLst/>
                <a:uLnTx/>
                <a:uFillTx/>
              </a:rPr>
              <a:t>A truck</a:t>
            </a:r>
            <a:endParaRPr kumimoji="0" lang="en-US" sz="4800" b="1" i="0" u="none" strike="noStrike" kern="0" cap="none" spc="0" normalizeH="0" baseline="0" noProof="0" dirty="0" smtClean="0">
              <a:ln>
                <a:noFill/>
              </a:ln>
              <a:solidFill>
                <a:schemeClr val="accent6"/>
              </a:solidFill>
              <a:effectLst/>
              <a:uLnTx/>
              <a:uFillTx/>
            </a:endParaRP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1000"/>
                                        <p:tgtEl>
                                          <p:spTgt spid="15">
                                            <p:txEl>
                                              <p:pRg st="0" end="0"/>
                                            </p:txEl>
                                          </p:spTgt>
                                        </p:tgtEl>
                                      </p:cBhvr>
                                    </p:animEffect>
                                    <p:anim calcmode="lin" valueType="num">
                                      <p:cBhvr>
                                        <p:cTn id="3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1491175" y="1075280"/>
            <a:ext cx="9031459" cy="707886"/>
          </a:xfrm>
          <a:prstGeom prst="rect">
            <a:avLst/>
          </a:prstGeom>
          <a:noFill/>
        </p:spPr>
        <p:txBody>
          <a:bodyPr wrap="square" rtlCol="0">
            <a:spAutoFit/>
          </a:bodyPr>
          <a:lstStyle/>
          <a:p>
            <a:r>
              <a:rPr lang="en-US" sz="4000" dirty="0">
                <a:solidFill>
                  <a:srgbClr val="006673"/>
                </a:solidFill>
              </a:rPr>
              <a:t>Guessing game: What am I going to draw?</a:t>
            </a:r>
            <a:endParaRPr lang="en-GB" sz="4000"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Freeform 8"/>
          <p:cNvSpPr/>
          <p:nvPr/>
        </p:nvSpPr>
        <p:spPr>
          <a:xfrm>
            <a:off x="2232071" y="3191328"/>
            <a:ext cx="2027143" cy="1056386"/>
          </a:xfrm>
          <a:custGeom>
            <a:avLst/>
            <a:gdLst>
              <a:gd name="connsiteX0" fmla="*/ 1918463 w 2027143"/>
              <a:gd name="connsiteY0" fmla="*/ 100613 h 1056386"/>
              <a:gd name="connsiteX1" fmla="*/ 1918463 w 2027143"/>
              <a:gd name="connsiteY1" fmla="*/ 961224 h 1056386"/>
              <a:gd name="connsiteX2" fmla="*/ 1918463 w 2027143"/>
              <a:gd name="connsiteY2" fmla="*/ 961224 h 1056386"/>
              <a:gd name="connsiteX3" fmla="*/ 16 w 2027143"/>
              <a:gd name="connsiteY3" fmla="*/ 997083 h 1056386"/>
              <a:gd name="connsiteX4" fmla="*/ 1882604 w 2027143"/>
              <a:gd name="connsiteY4" fmla="*/ 64754 h 1056386"/>
              <a:gd name="connsiteX5" fmla="*/ 1757098 w 2027143"/>
              <a:gd name="connsiteY5" fmla="*/ 154401 h 10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143" h="1056386">
                <a:moveTo>
                  <a:pt x="1918463" y="100613"/>
                </a:moveTo>
                <a:lnTo>
                  <a:pt x="1918463" y="961224"/>
                </a:lnTo>
                <a:lnTo>
                  <a:pt x="1918463" y="961224"/>
                </a:lnTo>
                <a:cubicBezTo>
                  <a:pt x="1598722" y="967200"/>
                  <a:pt x="5992" y="1146495"/>
                  <a:pt x="16" y="997083"/>
                </a:cubicBezTo>
                <a:cubicBezTo>
                  <a:pt x="-5960" y="847671"/>
                  <a:pt x="1589757" y="205201"/>
                  <a:pt x="1882604" y="64754"/>
                </a:cubicBezTo>
                <a:cubicBezTo>
                  <a:pt x="2175451" y="-75693"/>
                  <a:pt x="1966274" y="39354"/>
                  <a:pt x="1757098" y="154401"/>
                </a:cubicBez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Freeform 13"/>
          <p:cNvSpPr/>
          <p:nvPr/>
        </p:nvSpPr>
        <p:spPr>
          <a:xfrm>
            <a:off x="4640544" y="3187748"/>
            <a:ext cx="1249149" cy="1106393"/>
          </a:xfrm>
          <a:custGeom>
            <a:avLst/>
            <a:gdLst>
              <a:gd name="connsiteX0" fmla="*/ 12013 w 1249149"/>
              <a:gd name="connsiteY0" fmla="*/ 86263 h 1106393"/>
              <a:gd name="connsiteX1" fmla="*/ 83731 w 1249149"/>
              <a:gd name="connsiteY1" fmla="*/ 86263 h 1106393"/>
              <a:gd name="connsiteX2" fmla="*/ 83731 w 1249149"/>
              <a:gd name="connsiteY2" fmla="*/ 982734 h 1106393"/>
              <a:gd name="connsiteX3" fmla="*/ 1249143 w 1249149"/>
              <a:gd name="connsiteY3" fmla="*/ 1000663 h 1106393"/>
              <a:gd name="connsiteX4" fmla="*/ 65801 w 1249149"/>
              <a:gd name="connsiteY4" fmla="*/ 68334 h 1106393"/>
              <a:gd name="connsiteX5" fmla="*/ 65801 w 1249149"/>
              <a:gd name="connsiteY5" fmla="*/ 68334 h 11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149" h="1106393">
                <a:moveTo>
                  <a:pt x="12013" y="86263"/>
                </a:moveTo>
                <a:cubicBezTo>
                  <a:pt x="41895" y="11557"/>
                  <a:pt x="71778" y="-63149"/>
                  <a:pt x="83731" y="86263"/>
                </a:cubicBezTo>
                <a:cubicBezTo>
                  <a:pt x="95684" y="235675"/>
                  <a:pt x="-110504" y="830334"/>
                  <a:pt x="83731" y="982734"/>
                </a:cubicBezTo>
                <a:cubicBezTo>
                  <a:pt x="277966" y="1135134"/>
                  <a:pt x="1252131" y="1153063"/>
                  <a:pt x="1249143" y="1000663"/>
                </a:cubicBezTo>
                <a:cubicBezTo>
                  <a:pt x="1246155" y="848263"/>
                  <a:pt x="65801" y="68334"/>
                  <a:pt x="65801" y="68334"/>
                </a:cubicBezTo>
                <a:lnTo>
                  <a:pt x="65801" y="68334"/>
                </a:ln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2921127"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3146211" y="4815113"/>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Flowchart: Connector 16"/>
          <p:cNvSpPr/>
          <p:nvPr/>
        </p:nvSpPr>
        <p:spPr>
          <a:xfrm>
            <a:off x="4508431"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Flowchart: Connector 17"/>
          <p:cNvSpPr/>
          <p:nvPr/>
        </p:nvSpPr>
        <p:spPr>
          <a:xfrm>
            <a:off x="4740547" y="4774598"/>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4259214" y="4294141"/>
            <a:ext cx="481333" cy="141144"/>
          </a:xfrm>
          <a:prstGeom prst="roundRect">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0" name="Straight Connector 19"/>
          <p:cNvCxnSpPr>
            <a:stCxn id="15" idx="6"/>
            <a:endCxn id="17" idx="2"/>
          </p:cNvCxnSpPr>
          <p:nvPr/>
        </p:nvCxnSpPr>
        <p:spPr>
          <a:xfrm>
            <a:off x="3877730" y="5015436"/>
            <a:ext cx="630701" cy="0"/>
          </a:xfrm>
          <a:prstGeom prst="line">
            <a:avLst/>
          </a:prstGeom>
          <a:noFill/>
          <a:ln w="57150" cap="flat" cmpd="sng" algn="ctr">
            <a:solidFill>
              <a:srgbClr val="E48312"/>
            </a:solidFill>
            <a:prstDash val="solid"/>
          </a:ln>
          <a:effectLst/>
        </p:spPr>
      </p:cxnSp>
      <p:sp>
        <p:nvSpPr>
          <p:cNvPr id="21" name="Freeform 20"/>
          <p:cNvSpPr/>
          <p:nvPr/>
        </p:nvSpPr>
        <p:spPr>
          <a:xfrm>
            <a:off x="1001634" y="2578896"/>
            <a:ext cx="6615724" cy="2475368"/>
          </a:xfrm>
          <a:custGeom>
            <a:avLst/>
            <a:gdLst>
              <a:gd name="connsiteX0" fmla="*/ 4451678 w 6615724"/>
              <a:gd name="connsiteY0" fmla="*/ 2405029 h 2475368"/>
              <a:gd name="connsiteX1" fmla="*/ 6097598 w 6615724"/>
              <a:gd name="connsiteY1" fmla="*/ 2405029 h 2475368"/>
              <a:gd name="connsiteX2" fmla="*/ 6589967 w 6615724"/>
              <a:gd name="connsiteY2" fmla="*/ 2039269 h 2475368"/>
              <a:gd name="connsiteX3" fmla="*/ 6463358 w 6615724"/>
              <a:gd name="connsiteY3" fmla="*/ 1673509 h 2475368"/>
              <a:gd name="connsiteX4" fmla="*/ 5759974 w 6615724"/>
              <a:gd name="connsiteY4" fmla="*/ 1546900 h 2475368"/>
              <a:gd name="connsiteX5" fmla="*/ 5352011 w 6615724"/>
              <a:gd name="connsiteY5" fmla="*/ 702839 h 2475368"/>
              <a:gd name="connsiteX6" fmla="*/ 4296934 w 6615724"/>
              <a:gd name="connsiteY6" fmla="*/ 69792 h 2475368"/>
              <a:gd name="connsiteX7" fmla="*/ 2890164 w 6615724"/>
              <a:gd name="connsiteY7" fmla="*/ 69792 h 2475368"/>
              <a:gd name="connsiteX8" fmla="*/ 1975764 w 6615724"/>
              <a:gd name="connsiteY8" fmla="*/ 548094 h 2475368"/>
              <a:gd name="connsiteX9" fmla="*/ 991026 w 6615724"/>
              <a:gd name="connsiteY9" fmla="*/ 1110802 h 2475368"/>
              <a:gd name="connsiteX10" fmla="*/ 146964 w 6615724"/>
              <a:gd name="connsiteY10" fmla="*/ 1167072 h 2475368"/>
              <a:gd name="connsiteX11" fmla="*/ 62558 w 6615724"/>
              <a:gd name="connsiteY11" fmla="*/ 1926728 h 2475368"/>
              <a:gd name="connsiteX12" fmla="*/ 808146 w 6615724"/>
              <a:gd name="connsiteY12" fmla="*/ 2362826 h 2475368"/>
              <a:gd name="connsiteX13" fmla="*/ 1835087 w 6615724"/>
              <a:gd name="connsiteY13" fmla="*/ 2447232 h 2475368"/>
              <a:gd name="connsiteX14" fmla="*/ 1877291 w 6615724"/>
              <a:gd name="connsiteY14" fmla="*/ 2475368 h 247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15724" h="2475368">
                <a:moveTo>
                  <a:pt x="4451678" y="2405029"/>
                </a:moveTo>
                <a:cubicBezTo>
                  <a:pt x="5096447" y="2435509"/>
                  <a:pt x="5741217" y="2465989"/>
                  <a:pt x="6097598" y="2405029"/>
                </a:cubicBezTo>
                <a:cubicBezTo>
                  <a:pt x="6453979" y="2344069"/>
                  <a:pt x="6529007" y="2161189"/>
                  <a:pt x="6589967" y="2039269"/>
                </a:cubicBezTo>
                <a:cubicBezTo>
                  <a:pt x="6650927" y="1917349"/>
                  <a:pt x="6601690" y="1755570"/>
                  <a:pt x="6463358" y="1673509"/>
                </a:cubicBezTo>
                <a:cubicBezTo>
                  <a:pt x="6325026" y="1591448"/>
                  <a:pt x="5945198" y="1708678"/>
                  <a:pt x="5759974" y="1546900"/>
                </a:cubicBezTo>
                <a:cubicBezTo>
                  <a:pt x="5574750" y="1385122"/>
                  <a:pt x="5595851" y="949024"/>
                  <a:pt x="5352011" y="702839"/>
                </a:cubicBezTo>
                <a:cubicBezTo>
                  <a:pt x="5108171" y="456654"/>
                  <a:pt x="4707242" y="175300"/>
                  <a:pt x="4296934" y="69792"/>
                </a:cubicBezTo>
                <a:cubicBezTo>
                  <a:pt x="3886626" y="-35716"/>
                  <a:pt x="3277026" y="-9925"/>
                  <a:pt x="2890164" y="69792"/>
                </a:cubicBezTo>
                <a:cubicBezTo>
                  <a:pt x="2503302" y="149509"/>
                  <a:pt x="2292287" y="374592"/>
                  <a:pt x="1975764" y="548094"/>
                </a:cubicBezTo>
                <a:cubicBezTo>
                  <a:pt x="1659241" y="721596"/>
                  <a:pt x="1295826" y="1007639"/>
                  <a:pt x="991026" y="1110802"/>
                </a:cubicBezTo>
                <a:cubicBezTo>
                  <a:pt x="686226" y="1213965"/>
                  <a:pt x="301709" y="1031084"/>
                  <a:pt x="146964" y="1167072"/>
                </a:cubicBezTo>
                <a:cubicBezTo>
                  <a:pt x="-7781" y="1303060"/>
                  <a:pt x="-47639" y="1727436"/>
                  <a:pt x="62558" y="1926728"/>
                </a:cubicBezTo>
                <a:cubicBezTo>
                  <a:pt x="172755" y="2126020"/>
                  <a:pt x="512725" y="2276075"/>
                  <a:pt x="808146" y="2362826"/>
                </a:cubicBezTo>
                <a:cubicBezTo>
                  <a:pt x="1103567" y="2449577"/>
                  <a:pt x="1656896" y="2428475"/>
                  <a:pt x="1835087" y="2447232"/>
                </a:cubicBezTo>
                <a:cubicBezTo>
                  <a:pt x="2013278" y="2465989"/>
                  <a:pt x="1945284" y="2470678"/>
                  <a:pt x="1877291" y="2475368"/>
                </a:cubicBezTo>
              </a:path>
            </a:pathLst>
          </a:custGeom>
          <a:noFill/>
          <a:ln w="25400" cap="flat" cmpd="sng" algn="ctr">
            <a:solidFill>
              <a:srgbClr val="BD582C"/>
            </a:solidFill>
            <a:prstDash val="solid"/>
          </a:ln>
          <a:effectLst>
            <a:outerShdw blurRad="38100" dist="25400" dir="2700000" algn="br" rotWithShape="0">
              <a:srgbClr val="000000">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8616462" y="3493414"/>
            <a:ext cx="190617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chemeClr val="accent6"/>
                </a:solidFill>
                <a:effectLst/>
                <a:uLnTx/>
                <a:uFillTx/>
              </a:rPr>
              <a:t>A </a:t>
            </a:r>
            <a:r>
              <a:rPr lang="en-US" sz="4800" b="1" kern="0" noProof="0" dirty="0">
                <a:solidFill>
                  <a:schemeClr val="accent6"/>
                </a:solidFill>
              </a:rPr>
              <a:t>c</a:t>
            </a:r>
            <a:r>
              <a:rPr lang="en-US" sz="4800" b="1" kern="0" dirty="0" err="1" smtClean="0">
                <a:solidFill>
                  <a:schemeClr val="accent6"/>
                </a:solidFill>
              </a:rPr>
              <a:t>ar</a:t>
            </a:r>
            <a:endParaRPr kumimoji="0" lang="en-US" sz="4800" b="1" i="0" u="none" strike="noStrike" kern="0" cap="none" spc="0" normalizeH="0" baseline="0" noProof="0" dirty="0" smtClean="0">
              <a:ln>
                <a:noFill/>
              </a:ln>
              <a:solidFill>
                <a:schemeClr val="accent6"/>
              </a:solidFill>
              <a:effectLst/>
              <a:uLnTx/>
              <a:uFillTx/>
            </a:endParaRPr>
          </a:p>
        </p:txBody>
      </p:sp>
    </p:spTree>
    <p:extLst>
      <p:ext uri="{BB962C8B-B14F-4D97-AF65-F5344CB8AC3E}">
        <p14:creationId xmlns:p14="http://schemas.microsoft.com/office/powerpoint/2010/main" val="2474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5653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1033"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30" y="1845171"/>
            <a:ext cx="3399960" cy="3399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1576741" y="5446016"/>
            <a:ext cx="1827641" cy="584775"/>
          </a:xfrm>
          <a:prstGeom prst="rect">
            <a:avLst/>
          </a:prstGeom>
          <a:noFill/>
        </p:spPr>
        <p:txBody>
          <a:bodyPr wrap="square" rtlCol="0">
            <a:spAutoFit/>
          </a:bodyPr>
          <a:lstStyle/>
          <a:p>
            <a:r>
              <a:rPr lang="vi-VN" altLang="en-US" sz="3200" dirty="0">
                <a:solidFill>
                  <a:srgbClr val="00B050"/>
                </a:solidFill>
                <a:ea typeface="Calibri" panose="020F0502020204030204" pitchFamily="34" charset="0"/>
              </a:rPr>
              <a:t>class</a:t>
            </a:r>
            <a:endParaRPr lang="en-US" sz="3200" dirty="0">
              <a:solidFill>
                <a:srgbClr val="00B050"/>
              </a:solidFill>
            </a:endParaRPr>
          </a:p>
        </p:txBody>
      </p:sp>
      <p:sp>
        <p:nvSpPr>
          <p:cNvPr id="26" name="TextBox 25"/>
          <p:cNvSpPr txBox="1"/>
          <p:nvPr/>
        </p:nvSpPr>
        <p:spPr>
          <a:xfrm>
            <a:off x="5779478" y="5401264"/>
            <a:ext cx="1827641" cy="584775"/>
          </a:xfrm>
          <a:prstGeom prst="rect">
            <a:avLst/>
          </a:prstGeom>
          <a:noFill/>
        </p:spPr>
        <p:txBody>
          <a:bodyPr wrap="square" rtlCol="0">
            <a:spAutoFit/>
          </a:bodyPr>
          <a:lstStyle/>
          <a:p>
            <a:r>
              <a:rPr lang="vi-VN" sz="3200" dirty="0">
                <a:solidFill>
                  <a:srgbClr val="00B050"/>
                </a:solidFill>
              </a:rPr>
              <a:t>ground</a:t>
            </a:r>
            <a:endParaRPr lang="en-US" sz="3200" dirty="0">
              <a:solidFill>
                <a:srgbClr val="00B050"/>
              </a:solidFill>
            </a:endParaRPr>
          </a:p>
        </p:txBody>
      </p:sp>
      <p:sp>
        <p:nvSpPr>
          <p:cNvPr id="27" name="TextBox 26"/>
          <p:cNvSpPr txBox="1"/>
          <p:nvPr/>
        </p:nvSpPr>
        <p:spPr>
          <a:xfrm>
            <a:off x="9577144" y="5357053"/>
            <a:ext cx="1827641" cy="584775"/>
          </a:xfrm>
          <a:prstGeom prst="rect">
            <a:avLst/>
          </a:prstGeom>
          <a:noFill/>
        </p:spPr>
        <p:txBody>
          <a:bodyPr wrap="square" rtlCol="0">
            <a:spAutoFit/>
          </a:bodyPr>
          <a:lstStyle/>
          <a:p>
            <a:r>
              <a:rPr lang="vi-VN" altLang="en-US" sz="3200" dirty="0">
                <a:solidFill>
                  <a:srgbClr val="00B050"/>
                </a:solidFill>
              </a:rPr>
              <a:t>play</a:t>
            </a:r>
            <a:endParaRPr lang="vi-VN" altLang="en-US" sz="3200" dirty="0" smtClean="0">
              <a:solidFill>
                <a:srgbClr val="00B05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914" y="2399454"/>
            <a:ext cx="4065253" cy="284567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1853" y="1766245"/>
            <a:ext cx="3313225" cy="3478886"/>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barn(inVertical)">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1785</Words>
  <PresentationFormat>Widescreen</PresentationFormat>
  <Paragraphs>353</Paragraphs>
  <Slides>30</Slides>
  <Notes>12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Adobe Gothic Std B</vt:lpstr>
      <vt:lpstr>Arial</vt:lpstr>
      <vt:lpstr>Bookman Old Style</vt:lpstr>
      <vt:lpstr>Calibri</vt:lpstr>
      <vt:lpstr>Calibri Light</vt:lpstr>
      <vt:lpstr>Myriad Pro</vt:lpstr>
      <vt:lpstr>Symbol</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2022-04-22T09:41:45Z</dcterms:modified>
</cp:coreProperties>
</file>