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01" r:id="rId2"/>
    <p:sldId id="500" r:id="rId3"/>
    <p:sldId id="278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26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411285" y="-70199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51566" y="-3909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303382" y="6049584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1: TÍNH Đ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N ĐIỆU VÀ CỰC TRỊ HÀM SỐ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(TIẾT 5)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2681499" y="4500511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107">
            <a:extLst>
              <a:ext uri="{FF2B5EF4-FFF2-40B4-BE49-F238E27FC236}">
                <a16:creationId xmlns:a16="http://schemas.microsoft.com/office/drawing/2014/main" id="{F4CD022D-05B2-4CB9-8495-4216C6F32D13}"/>
              </a:ext>
            </a:extLst>
          </p:cNvPr>
          <p:cNvSpPr/>
          <p:nvPr/>
        </p:nvSpPr>
        <p:spPr>
          <a:xfrm>
            <a:off x="7629695" y="5331054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/>
                  <a:t>Chứng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nó</a:t>
                </a:r>
                <a:endParaRPr lang="en-US" sz="2800" dirty="0"/>
              </a:p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&gt;0∀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&lt;0∀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dirty="0"/>
              </a:p>
              <a:p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557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4331669" y="989107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FE81D2EE-F898-40B6-910E-E1F2D42DE264}"/>
              </a:ext>
            </a:extLst>
          </p:cNvPr>
          <p:cNvSpPr/>
          <p:nvPr/>
        </p:nvSpPr>
        <p:spPr>
          <a:xfrm rot="-1135901">
            <a:off x="6945894" y="459353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EBF0F7DA-1E53-4552-844D-C6EAD503959B}"/>
              </a:ext>
            </a:extLst>
          </p:cNvPr>
          <p:cNvSpPr/>
          <p:nvPr/>
        </p:nvSpPr>
        <p:spPr>
          <a:xfrm rot="813216">
            <a:off x="7426069" y="480421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0C7B6DB2-AEBD-42E3-85C4-8ACFAD23A551}"/>
              </a:ext>
            </a:extLst>
          </p:cNvPr>
          <p:cNvSpPr/>
          <p:nvPr/>
        </p:nvSpPr>
        <p:spPr>
          <a:xfrm rot="-1135901">
            <a:off x="2119955" y="43227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BD86C53D-20F3-4B58-B694-93F096AE224E}"/>
              </a:ext>
            </a:extLst>
          </p:cNvPr>
          <p:cNvSpPr/>
          <p:nvPr/>
        </p:nvSpPr>
        <p:spPr>
          <a:xfrm rot="813216">
            <a:off x="4964244" y="1352185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E97831E3-64F0-4A30-9A0E-80F7C4192432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SKG (</a:t>
            </a:r>
            <a:r>
              <a:rPr lang="en-US" b="1" dirty="0" err="1"/>
              <a:t>phần</a:t>
            </a:r>
            <a:r>
              <a:rPr lang="en-US" b="1" dirty="0"/>
              <a:t> 1)</a:t>
            </a:r>
            <a:endParaRPr lang="fr-FR" sz="4622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 err="1"/>
                  <a:t>Tìm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khoảng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đơn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điệu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cực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trị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đồ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thị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cho</a:t>
                </a:r>
                <a:r>
                  <a:rPr lang="en-US" sz="2700" dirty="0"/>
                  <a:t> ở </a:t>
                </a:r>
                <a:r>
                  <a:rPr lang="en-US" sz="2700" dirty="0" err="1"/>
                  <a:t>Hình</a:t>
                </a:r>
                <a:r>
                  <a:rPr lang="en-US" sz="2700" dirty="0"/>
                  <a:t> 11.</a:t>
                </a: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700" dirty="0">
                  <a:solidFill>
                    <a:srgbClr val="FF0000"/>
                  </a:solidFill>
                </a:endParaRPr>
              </a:p>
              <a:p>
                <a:r>
                  <a:rPr lang="en-US" sz="2300" dirty="0"/>
                  <a:t>a) </a:t>
                </a:r>
                <a:r>
                  <a:rPr lang="en-US" sz="2300" dirty="0" err="1"/>
                  <a:t>Hàm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số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đồng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trên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khoảng</a:t>
                </a:r>
                <a:r>
                  <a:rPr lang="en-US" sz="2300" dirty="0"/>
                  <a:t> (-1;2)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(4;5), </a:t>
                </a:r>
                <a:r>
                  <a:rPr lang="en-US" sz="2300" dirty="0" err="1"/>
                  <a:t>nghịch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trên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khoảng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endParaRPr lang="en-US" sz="2300" dirty="0"/>
              </a:p>
              <a:p>
                <a:r>
                  <a:rPr lang="en-US" sz="2300" dirty="0"/>
                  <a:t>     </a:t>
                </a:r>
                <a:r>
                  <a:rPr lang="en-US" sz="2300" dirty="0" err="1"/>
                  <a:t>Hàm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số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đạt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cực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đại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tại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300" dirty="0"/>
                  <a:t>, </a:t>
                </a:r>
              </a:p>
              <a:p>
                <a:r>
                  <a:rPr lang="en-US" sz="2300" dirty="0"/>
                  <a:t>     </a:t>
                </a:r>
                <a:r>
                  <a:rPr lang="en-US" sz="2300" dirty="0" err="1"/>
                  <a:t>đạt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cực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tiểu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tại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𝑐𝑡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=4,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𝑐𝑡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300" dirty="0"/>
              </a:p>
              <a:p>
                <a:r>
                  <a:rPr lang="en-US" sz="2300" dirty="0"/>
                  <a:t>b) </a:t>
                </a:r>
                <a:r>
                  <a:rPr lang="en-US" sz="2300" dirty="0" err="1"/>
                  <a:t>Hàm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số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đồng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trên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khoảng</a:t>
                </a:r>
                <a:r>
                  <a:rPr lang="en-US" sz="2300" dirty="0"/>
                  <a:t> (-3;-1)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(1;3), </a:t>
                </a:r>
                <a:r>
                  <a:rPr lang="en-US" sz="2300" dirty="0" err="1"/>
                  <a:t>nghịch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trên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khoảng</a:t>
                </a:r>
                <a:r>
                  <a:rPr lang="en-US" sz="2300" dirty="0"/>
                  <a:t> (-1;1)</a:t>
                </a:r>
              </a:p>
              <a:p>
                <a:r>
                  <a:rPr lang="en-US" sz="2300" dirty="0"/>
                  <a:t>     </a:t>
                </a:r>
                <a:r>
                  <a:rPr lang="en-US" sz="2300" dirty="0" err="1"/>
                  <a:t>Hàm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số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đạt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cực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đại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tại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=−1,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300" dirty="0"/>
                  <a:t>, </a:t>
                </a:r>
                <a:r>
                  <a:rPr lang="en-US" sz="2300" dirty="0" err="1"/>
                  <a:t>đạt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cực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tiểu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tại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𝑐𝑡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300" dirty="0"/>
              </a:p>
              <a:p>
                <a:endParaRPr lang="fr-FR" sz="2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 t="-18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EA8A04D-9C05-45C9-A97E-18A0724D0C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6081" y="1041010"/>
            <a:ext cx="5588755" cy="264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−36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2800" dirty="0"/>
                  <a:t>;			 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sz="2800" dirty="0"/>
              </a:p>
              <a:p>
                <a:r>
                  <a:rPr lang="en-US" sz="2800" dirty="0"/>
                  <a:t>a)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D = R.</a:t>
                </a:r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−36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=0⇔12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−36=0⇔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endParaRPr lang="en-US" sz="2800" dirty="0"/>
              </a:p>
              <a:p>
                <a:endParaRPr lang="en-US" sz="2800" dirty="0"/>
              </a:p>
              <a:p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fr-FR" sz="2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t="-131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Bài 2 trang 13 Toán 12 Tập 1 Chân trời sáng tạo | Giải Toán 12">
            <a:extLst>
              <a:ext uri="{FF2B5EF4-FFF2-40B4-BE49-F238E27FC236}">
                <a16:creationId xmlns:a16="http://schemas.microsoft.com/office/drawing/2014/main" id="{AAA7720F-954A-49D3-8D33-B2B33F7F7866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13" y="3625534"/>
            <a:ext cx="8193995" cy="2899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34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sz="2800" dirty="0"/>
              </a:p>
              <a:p>
                <a:r>
                  <a:rPr lang="en-US" sz="2800" dirty="0" err="1"/>
                  <a:t>Dựa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/>
                          <m:t>CE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=58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b)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D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=0⇔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+15=0⇔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fr-FR" sz="2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t="-18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854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sz="2800" dirty="0"/>
              </a:p>
              <a:p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err="1"/>
                  <a:t>Dựa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/>
                          <m:t>CE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𝑐𝑇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fr-FR" sz="2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t="-18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2 trang 13 Toán 12 Tập 1 Chân trời sáng tạo | Giải Toán 12">
            <a:extLst>
              <a:ext uri="{FF2B5EF4-FFF2-40B4-BE49-F238E27FC236}">
                <a16:creationId xmlns:a16="http://schemas.microsoft.com/office/drawing/2014/main" id="{287E86D5-B8F1-441E-AAB6-8E110301B77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13" y="1157779"/>
            <a:ext cx="7932738" cy="257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5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Tìm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−−36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	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800" dirty="0"/>
                  <a:t> 	c)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rad>
                  </m:oMath>
                </a14:m>
                <a:endParaRPr lang="en-US" sz="2800" dirty="0"/>
              </a:p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−−36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fr-FR" sz="2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t="-131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https://img.loigiaihay.com/picture/2024/0305/00_18.png">
            <a:extLst>
              <a:ext uri="{FF2B5EF4-FFF2-40B4-BE49-F238E27FC236}">
                <a16:creationId xmlns:a16="http://schemas.microsoft.com/office/drawing/2014/main" id="{2153DB43-D98C-45A1-ACA3-11ED0DDC396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26" y="4409077"/>
            <a:ext cx="6778629" cy="2220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13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=−3,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=82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=−43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&gt;0∀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&gt;0∀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&gt;0∀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fr-FR" sz="2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t="-131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https://img.loigiaihay.com/picture/2024/0305/00_19.png">
            <a:extLst>
              <a:ext uri="{FF2B5EF4-FFF2-40B4-BE49-F238E27FC236}">
                <a16:creationId xmlns:a16="http://schemas.microsoft.com/office/drawing/2014/main" id="{2617D212-E51D-4CA3-A0BA-4BB13CEE1B3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13" y="4470400"/>
            <a:ext cx="7505458" cy="2159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43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endParaRPr lang="en-US" sz="2800" dirty="0"/>
              </a:p>
              <a:p>
                <a:r>
                  <a:rPr lang="en-US" sz="2800" dirty="0"/>
                  <a:t>c)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rad>
                  </m:oMath>
                </a14:m>
                <a:endParaRPr lang="en-US" sz="2800" dirty="0"/>
              </a:p>
              <a:p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=0⇔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fr-FR" sz="2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t="-1316" b="-11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https://img.loigiaihay.com/picture/2024/0305/00_20.png">
            <a:extLst>
              <a:ext uri="{FF2B5EF4-FFF2-40B4-BE49-F238E27FC236}">
                <a16:creationId xmlns:a16="http://schemas.microsoft.com/office/drawing/2014/main" id="{C9F351B9-1C70-4884-A4D7-F7C5F1E3D59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13" y="4020457"/>
            <a:ext cx="6387858" cy="1960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88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796</Words>
  <Application>Microsoft Office PowerPoint</Application>
  <PresentationFormat>Widescreen</PresentationFormat>
  <Paragraphs>162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2024-11-18T01:40:10Z</dcterms:modified>
</cp:coreProperties>
</file>