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7" r:id="rId2"/>
    <p:sldId id="277" r:id="rId3"/>
    <p:sldId id="278" r:id="rId4"/>
    <p:sldId id="280" r:id="rId5"/>
    <p:sldId id="281" r:id="rId6"/>
    <p:sldId id="282" r:id="rId7"/>
    <p:sldId id="283" r:id="rId8"/>
    <p:sldId id="284" r:id="rId9"/>
    <p:sldId id="279" r:id="rId10"/>
    <p:sldId id="286" r:id="rId11"/>
    <p:sldId id="287" r:id="rId12"/>
    <p:sldId id="295" r:id="rId13"/>
    <p:sldId id="288" r:id="rId14"/>
    <p:sldId id="289" r:id="rId15"/>
    <p:sldId id="291" r:id="rId16"/>
    <p:sldId id="292" r:id="rId17"/>
    <p:sldId id="293" r:id="rId18"/>
    <p:sldId id="294" r:id="rId19"/>
    <p:sldId id="296" r:id="rId20"/>
    <p:sldId id="297" r:id="rId21"/>
    <p:sldId id="298" r:id="rId22"/>
    <p:sldId id="299" r:id="rId23"/>
    <p:sldId id="300" r:id="rId24"/>
    <p:sldId id="301" r:id="rId25"/>
    <p:sldId id="302" r:id="rId26"/>
    <p:sldId id="303" r:id="rId27"/>
    <p:sldId id="304" r:id="rId28"/>
    <p:sldId id="305" r:id="rId29"/>
    <p:sldId id="306" r:id="rId30"/>
    <p:sldId id="270" r:id="rId31"/>
  </p:sldIdLst>
  <p:sldSz cx="12192000" cy="6858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72" d="100"/>
          <a:sy n="72"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5E69A-775B-40C0-BFA3-698DBC370592}" type="datetimeFigureOut">
              <a:rPr lang="en-US" smtClean="0"/>
              <a:t>11/11/2021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13290-4E4B-46F1-BE61-50F211B1ABB4}" type="slidenum">
              <a:rPr lang="en-US" smtClean="0"/>
              <a:t>‹#›</a:t>
            </a:fld>
            <a:endParaRPr lang="en-US"/>
          </a:p>
        </p:txBody>
      </p:sp>
    </p:spTree>
    <p:extLst>
      <p:ext uri="{BB962C8B-B14F-4D97-AF65-F5344CB8AC3E}">
        <p14:creationId xmlns:p14="http://schemas.microsoft.com/office/powerpoint/2010/main" val="367638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con cá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fld id="{1383C91B-7E17-4245-A8D4-747CC83B31CB}" type="slidenum">
              <a:rPr lang="vi-VN" smtClean="0"/>
              <a:t>5</a:t>
            </a:fld>
            <a:endParaRPr lang="vi-VN"/>
          </a:p>
        </p:txBody>
      </p:sp>
    </p:spTree>
    <p:extLst>
      <p:ext uri="{BB962C8B-B14F-4D97-AF65-F5344CB8AC3E}">
        <p14:creationId xmlns:p14="http://schemas.microsoft.com/office/powerpoint/2010/main" val="344092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bạch tuột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fld id="{1383C91B-7E17-4245-A8D4-747CC83B31CB}" type="slidenum">
              <a:rPr lang="vi-VN" smtClean="0"/>
              <a:t>6</a:t>
            </a:fld>
            <a:endParaRPr lang="vi-VN"/>
          </a:p>
        </p:txBody>
      </p:sp>
    </p:spTree>
    <p:extLst>
      <p:ext uri="{BB962C8B-B14F-4D97-AF65-F5344CB8AC3E}">
        <p14:creationId xmlns:p14="http://schemas.microsoft.com/office/powerpoint/2010/main" val="32442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vi-VN" dirty="0"/>
              <a:t>Bấm</a:t>
            </a:r>
            <a:r>
              <a:rPr lang="vi-VN" baseline="0" dirty="0"/>
              <a:t> vào con cá để quay về trang chủ</a:t>
            </a:r>
            <a:endParaRPr lang="vi-VN" dirty="0"/>
          </a:p>
        </p:txBody>
      </p:sp>
      <p:sp>
        <p:nvSpPr>
          <p:cNvPr id="4" name="Slide Number Placeholder 3"/>
          <p:cNvSpPr>
            <a:spLocks noGrp="1"/>
          </p:cNvSpPr>
          <p:nvPr>
            <p:ph type="sldNum" sz="quarter" idx="10"/>
          </p:nvPr>
        </p:nvSpPr>
        <p:spPr/>
        <p:txBody>
          <a:bodyPr/>
          <a:lstStyle/>
          <a:p>
            <a:fld id="{1383C91B-7E17-4245-A8D4-747CC83B31CB}" type="slidenum">
              <a:rPr lang="vi-VN" smtClean="0"/>
              <a:t>7</a:t>
            </a:fld>
            <a:endParaRPr lang="vi-VN"/>
          </a:p>
        </p:txBody>
      </p:sp>
    </p:spTree>
    <p:extLst>
      <p:ext uri="{BB962C8B-B14F-4D97-AF65-F5344CB8AC3E}">
        <p14:creationId xmlns:p14="http://schemas.microsoft.com/office/powerpoint/2010/main" val="32403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con cua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fld id="{1383C91B-7E17-4245-A8D4-747CC83B31CB}" type="slidenum">
              <a:rPr lang="vi-VN" smtClean="0"/>
              <a:t>8</a:t>
            </a:fld>
            <a:endParaRPr lang="vi-VN"/>
          </a:p>
        </p:txBody>
      </p:sp>
    </p:spTree>
    <p:extLst>
      <p:ext uri="{BB962C8B-B14F-4D97-AF65-F5344CB8AC3E}">
        <p14:creationId xmlns:p14="http://schemas.microsoft.com/office/powerpoint/2010/main" val="249436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3C91B-7E17-4245-A8D4-747CC83B31CB}" type="slidenum">
              <a:rPr lang="vi-VN" smtClean="0"/>
              <a:t>12</a:t>
            </a:fld>
            <a:endParaRPr lang="vi-VN"/>
          </a:p>
        </p:txBody>
      </p:sp>
    </p:spTree>
    <p:extLst>
      <p:ext uri="{BB962C8B-B14F-4D97-AF65-F5344CB8AC3E}">
        <p14:creationId xmlns:p14="http://schemas.microsoft.com/office/powerpoint/2010/main" val="173920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3C91B-7E17-4245-A8D4-747CC83B31CB}" type="slidenum">
              <a:rPr lang="vi-VN" smtClean="0"/>
              <a:t>15</a:t>
            </a:fld>
            <a:endParaRPr lang="vi-VN"/>
          </a:p>
        </p:txBody>
      </p:sp>
    </p:spTree>
    <p:extLst>
      <p:ext uri="{BB962C8B-B14F-4D97-AF65-F5344CB8AC3E}">
        <p14:creationId xmlns:p14="http://schemas.microsoft.com/office/powerpoint/2010/main" val="283345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3C91B-7E17-4245-A8D4-747CC83B31CB}" type="slidenum">
              <a:rPr lang="vi-VN" smtClean="0"/>
              <a:t>16</a:t>
            </a:fld>
            <a:endParaRPr lang="vi-VN"/>
          </a:p>
        </p:txBody>
      </p:sp>
    </p:spTree>
    <p:extLst>
      <p:ext uri="{BB962C8B-B14F-4D97-AF65-F5344CB8AC3E}">
        <p14:creationId xmlns:p14="http://schemas.microsoft.com/office/powerpoint/2010/main" val="3212915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3.wdp"/><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8.png"/><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5.xml"/><Relationship Id="rId2" Type="http://schemas.openxmlformats.org/officeDocument/2006/relationships/image" Target="../media/image10.jp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4.gif"/><Relationship Id="rId11" Type="http://schemas.openxmlformats.org/officeDocument/2006/relationships/image" Target="../media/image17.png"/><Relationship Id="rId5" Type="http://schemas.openxmlformats.org/officeDocument/2006/relationships/slide" Target="slide30.xml"/><Relationship Id="rId15" Type="http://schemas.openxmlformats.org/officeDocument/2006/relationships/image" Target="../media/image19.png"/><Relationship Id="rId10" Type="http://schemas.openxmlformats.org/officeDocument/2006/relationships/image" Target="../media/image16.gif"/><Relationship Id="rId4" Type="http://schemas.openxmlformats.org/officeDocument/2006/relationships/image" Target="../media/image13.gif"/><Relationship Id="rId9" Type="http://schemas.openxmlformats.org/officeDocument/2006/relationships/slide" Target="slide9.xml"/><Relationship Id="rId1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jp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644C23-6EAC-490C-A720-65A1C3E914A9}"/>
              </a:ext>
            </a:extLst>
          </p:cNvPr>
          <p:cNvSpPr/>
          <p:nvPr/>
        </p:nvSpPr>
        <p:spPr>
          <a:xfrm>
            <a:off x="2346591" y="2489812"/>
            <a:ext cx="7348251" cy="2104222"/>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A0CB2D8-8CEA-4B4A-AE31-C621F555572A}"/>
              </a:ext>
            </a:extLst>
          </p:cNvPr>
          <p:cNvSpPr>
            <a:spLocks noGrp="1"/>
          </p:cNvSpPr>
          <p:nvPr>
            <p:ph type="ctrTitle"/>
          </p:nvPr>
        </p:nvSpPr>
        <p:spPr>
          <a:xfrm>
            <a:off x="1524000" y="974560"/>
            <a:ext cx="9144000" cy="2387600"/>
          </a:xfrm>
        </p:spPr>
        <p:txBody>
          <a:bodyPr>
            <a:norm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TUẦN 12- TIẾT 5-6</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8290B9B-78D3-47BF-8F38-E7F0A7E750CE}"/>
              </a:ext>
            </a:extLst>
          </p:cNvPr>
          <p:cNvSpPr>
            <a:spLocks noGrp="1"/>
          </p:cNvSpPr>
          <p:nvPr>
            <p:ph type="subTitle" idx="1"/>
          </p:nvPr>
        </p:nvSpPr>
        <p:spPr>
          <a:xfrm>
            <a:off x="1448716" y="3570750"/>
            <a:ext cx="9144000" cy="1655762"/>
          </a:xfrm>
        </p:spPr>
        <p:txBody>
          <a:bodyPr>
            <a:norm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ĐỌC 2: SÁNG KIẾN CỦA BÉ HÀ</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AAC7166-F503-422D-BDE1-A83D50999971}"/>
              </a:ext>
            </a:extLst>
          </p:cNvPr>
          <p:cNvSpPr/>
          <p:nvPr/>
        </p:nvSpPr>
        <p:spPr>
          <a:xfrm>
            <a:off x="8738592" y="181195"/>
            <a:ext cx="2805576" cy="584775"/>
          </a:xfrm>
          <a:prstGeom prst="rect">
            <a:avLst/>
          </a:prstGeom>
        </p:spPr>
        <p:txBody>
          <a:bodyPr wrap="none">
            <a:sp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 VIỆT </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43101047-25E6-45B1-9FAC-C1D2B827DC01}"/>
              </a:ext>
            </a:extLst>
          </p:cNvPr>
          <p:cNvSpPr/>
          <p:nvPr/>
        </p:nvSpPr>
        <p:spPr>
          <a:xfrm>
            <a:off x="10309534" y="628964"/>
            <a:ext cx="971741"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5270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4259" y="3311486"/>
            <a:ext cx="5081853" cy="2285702"/>
          </a:xfrm>
          <a:prstGeom prst="rect">
            <a:avLst/>
          </a:prstGeom>
          <a:noFill/>
        </p:spPr>
        <p:txBody>
          <a:bodyPr wrap="square" rtlCol="0">
            <a:prstTxWarp prst="textArchUp">
              <a:avLst/>
            </a:prstTxWarp>
            <a:spAutoFit/>
          </a:bodyPr>
          <a:lstStyle/>
          <a:p>
            <a:pPr algn="ctr"/>
            <a:r>
              <a:rPr lang="en-US" sz="9599"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772" y="722605"/>
            <a:ext cx="3198627" cy="37317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093" y="4454339"/>
            <a:ext cx="1868463" cy="20486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54566">
            <a:off x="7959791" y="1433146"/>
            <a:ext cx="3145882" cy="3145882"/>
          </a:xfrm>
          <a:prstGeom prst="rect">
            <a:avLst/>
          </a:prstGeom>
        </p:spPr>
      </p:pic>
    </p:spTree>
    <p:extLst>
      <p:ext uri="{BB962C8B-B14F-4D97-AF65-F5344CB8AC3E}">
        <p14:creationId xmlns:p14="http://schemas.microsoft.com/office/powerpoint/2010/main" val="7111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403234"/>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bé</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57200" y="1026375"/>
            <a:ext cx="11430000" cy="6001643"/>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Ở lớp cũng như ở nhà, bé Hà được coi là một cây sáng kiến. Một hôm, Hà hỏi bố:</a:t>
            </a:r>
          </a:p>
          <a:p>
            <a:r>
              <a:rPr lang="vi-VN" sz="2400" dirty="0">
                <a:latin typeface="Times New Roman" panose="02020603050405020304" pitchFamily="18" charset="0"/>
                <a:cs typeface="Times New Roman" panose="02020603050405020304" pitchFamily="18" charset="0"/>
              </a:rPr>
              <a:t>- Bố ơi, sao không có ngày của ông bà, bố nhỉ? </a:t>
            </a:r>
          </a:p>
          <a:p>
            <a:r>
              <a:rPr lang="vi-VN" sz="2400" dirty="0">
                <a:latin typeface="Times New Roman" panose="02020603050405020304" pitchFamily="18" charset="0"/>
                <a:cs typeface="Times New Roman" panose="02020603050405020304" pitchFamily="18" charset="0"/>
              </a:rPr>
              <a:t>Thấy bố ngạc nhiên, Hà bèn giải thích:</a:t>
            </a:r>
          </a:p>
          <a:p>
            <a:r>
              <a:rPr lang="vi-VN" sz="2400" dirty="0">
                <a:latin typeface="Times New Roman" panose="02020603050405020304" pitchFamily="18" charset="0"/>
                <a:cs typeface="Times New Roman" panose="02020603050405020304" pitchFamily="18" charset="0"/>
              </a:rPr>
              <a:t>- Con đã có ngày 1 tháng 6. Bố là công nhân, có ngày 1 tháng 5. Mẹ có ngày 8 tháng 3. Còn ông bà thì chưa có ngày lễ nào cả.</a:t>
            </a:r>
          </a:p>
          <a:p>
            <a:r>
              <a:rPr lang="vi-VN" sz="2400" dirty="0">
                <a:latin typeface="Times New Roman" panose="02020603050405020304" pitchFamily="18" charset="0"/>
                <a:cs typeface="Times New Roman" panose="02020603050405020304" pitchFamily="18" charset="0"/>
              </a:rPr>
              <a:t>Hai bố con bàn nhau lấy ngay lập đông hằng năm làm “ngày của ông bà”, vì khi trời bắt đầu rét, mọi người cần chăm lo cho sức khoẻ của các cụ già.</a:t>
            </a:r>
          </a:p>
          <a:p>
            <a:r>
              <a:rPr lang="vi-VN" sz="2400" dirty="0">
                <a:latin typeface="Times New Roman" panose="02020603050405020304" pitchFamily="18" charset="0"/>
                <a:cs typeface="Times New Roman" panose="02020603050405020304" pitchFamily="18" charset="0"/>
              </a:rPr>
              <a:t>2. Ngày lập đông đến gần, Hà nghĩ mãi mà chưa biết nên chuẩn bị quà gì tặng ông bà.</a:t>
            </a:r>
          </a:p>
          <a:p>
            <a:r>
              <a:rPr lang="vi-VN" sz="2400" dirty="0">
                <a:latin typeface="Times New Roman" panose="02020603050405020304" pitchFamily="18" charset="0"/>
                <a:cs typeface="Times New Roman" panose="02020603050405020304" pitchFamily="18" charset="0"/>
              </a:rPr>
              <a:t>Bố khẽ nói vào tại Hà điều gì đó. Hà ngả đầu vào vai bố:</a:t>
            </a:r>
          </a:p>
          <a:p>
            <a:r>
              <a:rPr lang="vi-VN" sz="2400" dirty="0">
                <a:latin typeface="Times New Roman" panose="02020603050405020304" pitchFamily="18" charset="0"/>
                <a:cs typeface="Times New Roman" panose="02020603050405020304" pitchFamily="18" charset="0"/>
              </a:rPr>
              <a:t>- Con sẽ cố gắng, bố ạ.</a:t>
            </a:r>
          </a:p>
          <a:p>
            <a:r>
              <a:rPr lang="vi-VN" sz="2400" dirty="0">
                <a:latin typeface="Times New Roman" panose="02020603050405020304" pitchFamily="18" charset="0"/>
                <a:cs typeface="Times New Roman" panose="02020603050405020304" pitchFamily="18" charset="0"/>
              </a:rPr>
              <a:t>3. Đến ngày lặp đông, các cô, các chú đều về chúc thọ ông bà. Ông bà cảm động lắm. Bà bảo:</a:t>
            </a:r>
          </a:p>
          <a:p>
            <a:r>
              <a:rPr lang="vi-VN" sz="2400" dirty="0">
                <a:latin typeface="Times New Roman" panose="02020603050405020304" pitchFamily="18" charset="0"/>
                <a:cs typeface="Times New Roman" panose="02020603050405020304" pitchFamily="18" charset="0"/>
              </a:rPr>
              <a:t>- Con cháu đông vui, hiếu thảo thế này, ông bà sẽ sống trăm tuổi.</a:t>
            </a:r>
          </a:p>
          <a:p>
            <a:r>
              <a:rPr lang="vi-VN" sz="2400" dirty="0">
                <a:latin typeface="Times New Roman" panose="02020603050405020304" pitchFamily="18" charset="0"/>
                <a:cs typeface="Times New Roman" panose="02020603050405020304" pitchFamily="18" charset="0"/>
              </a:rPr>
              <a:t>Ông thì ôm lấy bé Hà, nói:</a:t>
            </a:r>
          </a:p>
          <a:p>
            <a:r>
              <a:rPr lang="vi-VN" sz="2400" dirty="0">
                <a:latin typeface="Times New Roman" panose="02020603050405020304" pitchFamily="18" charset="0"/>
                <a:cs typeface="Times New Roman" panose="02020603050405020304" pitchFamily="18" charset="0"/>
              </a:rPr>
              <a:t>- Món quà ông thích nhất hôm nay là chùm điểm 10 của cháu đấy.</a:t>
            </a:r>
          </a:p>
          <a:p>
            <a:pPr algn="r"/>
            <a:r>
              <a:rPr lang="vi-VN" sz="2400" dirty="0">
                <a:latin typeface="Times New Roman" panose="02020603050405020304" pitchFamily="18" charset="0"/>
                <a:cs typeface="Times New Roman" panose="02020603050405020304" pitchFamily="18" charset="0"/>
              </a:rPr>
              <a:t>Theo H</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P</a:t>
            </a:r>
            <a:r>
              <a:rPr lang="en-US" sz="2400" dirty="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6" name="Flowchart: Terminator 5"/>
          <p:cNvSpPr/>
          <p:nvPr/>
        </p:nvSpPr>
        <p:spPr>
          <a:xfrm>
            <a:off x="1511950" y="379402"/>
            <a:ext cx="1524000" cy="722531"/>
          </a:xfrm>
          <a:prstGeom prst="flowChartTerminator">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12094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0" y="1005426"/>
            <a:ext cx="0" cy="256871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690726"/>
            <a:ext cx="0" cy="102641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4869540"/>
            <a:ext cx="0" cy="1600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95800" y="344302"/>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bé</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609600" y="961793"/>
            <a:ext cx="11430000" cy="6001643"/>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Ở lớp cũng như ở nhà, bé Hà được coi là một cây sáng kiến. Một hôm, Hà hỏi bố:</a:t>
            </a:r>
          </a:p>
          <a:p>
            <a:r>
              <a:rPr lang="vi-VN" sz="2400" dirty="0">
                <a:latin typeface="Times New Roman" panose="02020603050405020304" pitchFamily="18" charset="0"/>
                <a:cs typeface="Times New Roman" panose="02020603050405020304" pitchFamily="18" charset="0"/>
              </a:rPr>
              <a:t>- Bố ơi, sao không có ngày của ông bà, bố nhỉ? </a:t>
            </a:r>
          </a:p>
          <a:p>
            <a:r>
              <a:rPr lang="vi-VN" sz="2400" dirty="0">
                <a:latin typeface="Times New Roman" panose="02020603050405020304" pitchFamily="18" charset="0"/>
                <a:cs typeface="Times New Roman" panose="02020603050405020304" pitchFamily="18" charset="0"/>
              </a:rPr>
              <a:t>Thấy bố ngạc nhiên, Hà bèn giải thích:</a:t>
            </a:r>
          </a:p>
          <a:p>
            <a:r>
              <a:rPr lang="vi-VN" sz="2400" dirty="0">
                <a:latin typeface="Times New Roman" panose="02020603050405020304" pitchFamily="18" charset="0"/>
                <a:cs typeface="Times New Roman" panose="02020603050405020304" pitchFamily="18" charset="0"/>
              </a:rPr>
              <a:t>- Con đã có ngày 1 tháng 6. Bố là công nhân, có ngày 1 tháng 5. Mẹ có ngày 8 tháng 3. Còn ông bà thì chưa có ngày lễ nào cả.</a:t>
            </a:r>
          </a:p>
          <a:p>
            <a:r>
              <a:rPr lang="vi-VN" sz="2400" dirty="0">
                <a:latin typeface="Times New Roman" panose="02020603050405020304" pitchFamily="18" charset="0"/>
                <a:cs typeface="Times New Roman" panose="02020603050405020304" pitchFamily="18" charset="0"/>
              </a:rPr>
              <a:t>Hai bố con bàn nhau lấy ngay lập đông hằng năm làm “ngày của ông bà”, vì khi trời bắt đầu rét, mọi người cần chăm lo cho sức khoẻ của các cụ già.</a:t>
            </a:r>
          </a:p>
          <a:p>
            <a:r>
              <a:rPr lang="vi-VN" sz="2400" dirty="0">
                <a:latin typeface="Times New Roman" panose="02020603050405020304" pitchFamily="18" charset="0"/>
                <a:cs typeface="Times New Roman" panose="02020603050405020304" pitchFamily="18" charset="0"/>
              </a:rPr>
              <a:t>2. Ngày lập đông đến gần, Hà nghĩ mãi mà chưa biết nên chuẩn bị quà gì tặng ông bà.</a:t>
            </a:r>
          </a:p>
          <a:p>
            <a:r>
              <a:rPr lang="vi-VN" sz="2400" dirty="0">
                <a:latin typeface="Times New Roman" panose="02020603050405020304" pitchFamily="18" charset="0"/>
                <a:cs typeface="Times New Roman" panose="02020603050405020304" pitchFamily="18" charset="0"/>
              </a:rPr>
              <a:t>Bố khẽ nói vào tại Hà điều gì đó. Hà ngả đầu vào vai bố:</a:t>
            </a:r>
          </a:p>
          <a:p>
            <a:r>
              <a:rPr lang="vi-VN" sz="2400" dirty="0">
                <a:latin typeface="Times New Roman" panose="02020603050405020304" pitchFamily="18" charset="0"/>
                <a:cs typeface="Times New Roman" panose="02020603050405020304" pitchFamily="18" charset="0"/>
              </a:rPr>
              <a:t>- Con sẽ cố gắng, bố ạ.</a:t>
            </a:r>
          </a:p>
          <a:p>
            <a:r>
              <a:rPr lang="vi-VN" sz="2400" dirty="0">
                <a:latin typeface="Times New Roman" panose="02020603050405020304" pitchFamily="18" charset="0"/>
                <a:cs typeface="Times New Roman" panose="02020603050405020304" pitchFamily="18" charset="0"/>
              </a:rPr>
              <a:t>3. Đến ngày lặp đông, các cô, các chú đều về chúc thọ ông bà. Ông bà cảm động lắm. Bà bảo:</a:t>
            </a:r>
          </a:p>
          <a:p>
            <a:r>
              <a:rPr lang="vi-VN" sz="2400" dirty="0">
                <a:latin typeface="Times New Roman" panose="02020603050405020304" pitchFamily="18" charset="0"/>
                <a:cs typeface="Times New Roman" panose="02020603050405020304" pitchFamily="18" charset="0"/>
              </a:rPr>
              <a:t>- Con cháu đông vui, hiếu thảo thế này, ông bà sẽ sống trăm tuổi.</a:t>
            </a:r>
          </a:p>
          <a:p>
            <a:r>
              <a:rPr lang="vi-VN" sz="2400" dirty="0">
                <a:latin typeface="Times New Roman" panose="02020603050405020304" pitchFamily="18" charset="0"/>
                <a:cs typeface="Times New Roman" panose="02020603050405020304" pitchFamily="18" charset="0"/>
              </a:rPr>
              <a:t>Ông thì ôm lấy bé Hà, nói:</a:t>
            </a:r>
          </a:p>
          <a:p>
            <a:r>
              <a:rPr lang="vi-VN" sz="2400" dirty="0">
                <a:latin typeface="Times New Roman" panose="02020603050405020304" pitchFamily="18" charset="0"/>
                <a:cs typeface="Times New Roman" panose="02020603050405020304" pitchFamily="18" charset="0"/>
              </a:rPr>
              <a:t>- Món quà ông thích nhất hôm nay là chùm điểm 10 của cháu đấy.</a:t>
            </a:r>
          </a:p>
          <a:p>
            <a:pPr algn="r"/>
            <a:r>
              <a:rPr lang="vi-VN" sz="2400" dirty="0">
                <a:latin typeface="Times New Roman" panose="02020603050405020304" pitchFamily="18" charset="0"/>
                <a:cs typeface="Times New Roman" panose="02020603050405020304" pitchFamily="18" charset="0"/>
              </a:rPr>
              <a:t>Theo H</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P</a:t>
            </a:r>
            <a:r>
              <a:rPr lang="en-US" sz="2400" dirty="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12" name="Oval 11"/>
          <p:cNvSpPr/>
          <p:nvPr/>
        </p:nvSpPr>
        <p:spPr>
          <a:xfrm>
            <a:off x="76201" y="961793"/>
            <a:ext cx="43840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13" name="Oval 12"/>
          <p:cNvSpPr/>
          <p:nvPr/>
        </p:nvSpPr>
        <p:spPr>
          <a:xfrm>
            <a:off x="76201" y="3624816"/>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14" name="Oval 13"/>
          <p:cNvSpPr/>
          <p:nvPr/>
        </p:nvSpPr>
        <p:spPr>
          <a:xfrm>
            <a:off x="153195" y="4723614"/>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15" name="Flowchart: Terminator 14"/>
          <p:cNvSpPr/>
          <p:nvPr/>
        </p:nvSpPr>
        <p:spPr>
          <a:xfrm>
            <a:off x="8762206" y="5155663"/>
            <a:ext cx="3276600" cy="1194587"/>
          </a:xfrm>
          <a:prstGeom prst="flowChartTerminator">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đoạn?</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Flowchart: Terminator 15"/>
          <p:cNvSpPr/>
          <p:nvPr/>
        </p:nvSpPr>
        <p:spPr>
          <a:xfrm>
            <a:off x="8952705" y="5246058"/>
            <a:ext cx="2895601" cy="860287"/>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ĐOẠN</a:t>
            </a:r>
          </a:p>
        </p:txBody>
      </p:sp>
    </p:spTree>
    <p:extLst>
      <p:ext uri="{BB962C8B-B14F-4D97-AF65-F5344CB8AC3E}">
        <p14:creationId xmlns:p14="http://schemas.microsoft.com/office/powerpoint/2010/main" val="26950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1" nodeType="clickEffect">
                                  <p:stCondLst>
                                    <p:cond delay="0"/>
                                  </p:stCondLst>
                                  <p:childTnLst>
                                    <p:anim calcmode="lin" valueType="num">
                                      <p:cBhvr>
                                        <p:cTn id="37" dur="1000"/>
                                        <p:tgtEl>
                                          <p:spTgt spid="15"/>
                                        </p:tgtEl>
                                        <p:attrNameLst>
                                          <p:attrName>ppt_w</p:attrName>
                                        </p:attrNameLst>
                                      </p:cBhvr>
                                      <p:tavLst>
                                        <p:tav tm="0">
                                          <p:val>
                                            <p:strVal val="ppt_w"/>
                                          </p:val>
                                        </p:tav>
                                        <p:tav tm="100000">
                                          <p:val>
                                            <p:fltVal val="0"/>
                                          </p:val>
                                        </p:tav>
                                      </p:tavLst>
                                    </p:anim>
                                    <p:anim calcmode="lin" valueType="num">
                                      <p:cBhvr>
                                        <p:cTn id="38" dur="1000"/>
                                        <p:tgtEl>
                                          <p:spTgt spid="15"/>
                                        </p:tgtEl>
                                        <p:attrNameLst>
                                          <p:attrName>ppt_h</p:attrName>
                                        </p:attrNameLst>
                                      </p:cBhvr>
                                      <p:tavLst>
                                        <p:tav tm="0">
                                          <p:val>
                                            <p:strVal val="ppt_h"/>
                                          </p:val>
                                        </p:tav>
                                        <p:tav tm="100000">
                                          <p:val>
                                            <p:fltVal val="0"/>
                                          </p:val>
                                        </p:tav>
                                      </p:tavLst>
                                    </p:anim>
                                    <p:anim calcmode="lin" valueType="num">
                                      <p:cBhvr>
                                        <p:cTn id="39" dur="1000"/>
                                        <p:tgtEl>
                                          <p:spTgt spid="15"/>
                                        </p:tgtEl>
                                        <p:attrNameLst>
                                          <p:attrName>style.rotation</p:attrName>
                                        </p:attrNameLst>
                                      </p:cBhvr>
                                      <p:tavLst>
                                        <p:tav tm="0">
                                          <p:val>
                                            <p:fltVal val="0"/>
                                          </p:val>
                                        </p:tav>
                                        <p:tav tm="100000">
                                          <p:val>
                                            <p:fltVal val="90"/>
                                          </p:val>
                                        </p:tav>
                                      </p:tavLst>
                                    </p:anim>
                                    <p:animEffect transition="out" filter="fade">
                                      <p:cBhvr>
                                        <p:cTn id="40" dur="1000"/>
                                        <p:tgtEl>
                                          <p:spTgt spid="15"/>
                                        </p:tgtEl>
                                      </p:cBhvr>
                                    </p:animEffect>
                                    <p:set>
                                      <p:cBhvr>
                                        <p:cTn id="41" dur="1" fill="hold">
                                          <p:stCondLst>
                                            <p:cond delay="999"/>
                                          </p:stCondLst>
                                        </p:cTn>
                                        <p:tgtEl>
                                          <p:spTgt spid="15"/>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0585" y="854193"/>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kiến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a:t>
            </a:r>
            <a:endParaRPr lang="vi-VN" sz="4000" b="1"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304800" y="1364971"/>
            <a:ext cx="11658600" cy="4832092"/>
          </a:xfrm>
          <a:prstGeom prst="rect">
            <a:avLst/>
          </a:prstGeom>
        </p:spPr>
        <p:txBody>
          <a:bodyPr wrap="square">
            <a:spAutoFit/>
          </a:bodyPr>
          <a:lstStyle/>
          <a:p>
            <a:pPr>
              <a:spcBef>
                <a:spcPts val="596"/>
              </a:spcBef>
            </a:pPr>
            <a:r>
              <a:rPr lang="vi-VN" sz="3200" dirty="0">
                <a:latin typeface="Times New Roman" pitchFamily="18" charset="0"/>
                <a:cs typeface="Times New Roman" pitchFamily="18" charset="0"/>
              </a:rPr>
              <a:t>      1. Ở lớp cũng như ở nhà, bé Hà được coi là một cây sáng kiến. Một hôm, Hà hỏi bố:</a:t>
            </a:r>
          </a:p>
          <a:p>
            <a:pPr>
              <a:spcBef>
                <a:spcPts val="596"/>
              </a:spcBef>
            </a:pPr>
            <a:r>
              <a:rPr lang="vi-VN" sz="3200" dirty="0">
                <a:latin typeface="Times New Roman" pitchFamily="18" charset="0"/>
                <a:cs typeface="Times New Roman" pitchFamily="18" charset="0"/>
              </a:rPr>
              <a:t>      - Bố ơi, sao không có ngày của ông bà, bố nhỉ? </a:t>
            </a:r>
          </a:p>
          <a:p>
            <a:pPr>
              <a:spcBef>
                <a:spcPts val="596"/>
              </a:spcBef>
            </a:pPr>
            <a:r>
              <a:rPr lang="vi-VN" sz="3200" dirty="0">
                <a:latin typeface="Times New Roman" pitchFamily="18" charset="0"/>
                <a:cs typeface="Times New Roman" pitchFamily="18" charset="0"/>
              </a:rPr>
              <a:t>      Thấy bố ngạc nhiên, Hà bèn giải thích:</a:t>
            </a:r>
          </a:p>
          <a:p>
            <a:pPr>
              <a:spcBef>
                <a:spcPts val="596"/>
              </a:spcBef>
            </a:pPr>
            <a:r>
              <a:rPr lang="vi-VN" sz="3200" dirty="0">
                <a:latin typeface="Times New Roman" pitchFamily="18" charset="0"/>
                <a:cs typeface="Times New Roman" pitchFamily="18" charset="0"/>
              </a:rPr>
              <a:t>- Con đã có ngày 1 tháng 6. Bố là công nhân, có ngày 1 tháng 5. Mẹ có ngày 8 tháng 3. Còn ông bà thì chưa có ngày lễ nào cả.</a:t>
            </a:r>
          </a:p>
          <a:p>
            <a:pPr>
              <a:spcBef>
                <a:spcPts val="596"/>
              </a:spcBef>
            </a:pPr>
            <a:r>
              <a:rPr lang="vi-VN" sz="3200" dirty="0">
                <a:latin typeface="Times New Roman" pitchFamily="18" charset="0"/>
                <a:cs typeface="Times New Roman" pitchFamily="18" charset="0"/>
              </a:rPr>
              <a:t>Hai bố con bàn nhau lấy ngay lập đông hằng năm làm “ngày của ông bà”, vì khi trời bắt đầu rét, mọi người cần chăm lo cho sức khoẻ của các cụ già.</a:t>
            </a:r>
          </a:p>
        </p:txBody>
      </p:sp>
      <p:sp>
        <p:nvSpPr>
          <p:cNvPr id="6" name="Flowchart: Terminator 5"/>
          <p:cNvSpPr/>
          <p:nvPr/>
        </p:nvSpPr>
        <p:spPr>
          <a:xfrm>
            <a:off x="304800" y="519449"/>
            <a:ext cx="3048000" cy="845523"/>
          </a:xfrm>
          <a:prstGeom prst="flowChartTerminator">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a:t>
            </a:r>
          </a:p>
        </p:txBody>
      </p:sp>
      <p:sp>
        <p:nvSpPr>
          <p:cNvPr id="2" name="Rectangle 1"/>
          <p:cNvSpPr/>
          <p:nvPr/>
        </p:nvSpPr>
        <p:spPr>
          <a:xfrm>
            <a:off x="2365190" y="2989997"/>
            <a:ext cx="1975221" cy="584775"/>
          </a:xfrm>
          <a:prstGeom prst="rect">
            <a:avLst/>
          </a:prstGeom>
        </p:spPr>
        <p:txBody>
          <a:bodyPr wrap="none">
            <a:spAutoFit/>
          </a:bodyPr>
          <a:lstStyle/>
          <a:p>
            <a:r>
              <a:rPr lang="vi-VN" sz="3200" dirty="0">
                <a:solidFill>
                  <a:srgbClr val="0000FF"/>
                </a:solidFill>
                <a:latin typeface="Times New Roman" pitchFamily="18" charset="0"/>
                <a:cs typeface="Times New Roman" pitchFamily="18" charset="0"/>
              </a:rPr>
              <a:t>ngạc nhiên</a:t>
            </a:r>
            <a:endParaRPr lang="en-US" sz="2800" dirty="0">
              <a:solidFill>
                <a:srgbClr val="0000FF"/>
              </a:solidFill>
            </a:endParaRPr>
          </a:p>
        </p:txBody>
      </p:sp>
      <p:sp>
        <p:nvSpPr>
          <p:cNvPr id="7" name="Rectangle 6"/>
          <p:cNvSpPr/>
          <p:nvPr/>
        </p:nvSpPr>
        <p:spPr>
          <a:xfrm>
            <a:off x="4067089" y="5087147"/>
            <a:ext cx="617477" cy="584775"/>
          </a:xfrm>
          <a:prstGeom prst="rect">
            <a:avLst/>
          </a:prstGeom>
        </p:spPr>
        <p:txBody>
          <a:bodyPr wrap="none">
            <a:spAutoFit/>
          </a:bodyPr>
          <a:lstStyle/>
          <a:p>
            <a:r>
              <a:rPr lang="en-US" sz="3200">
                <a:solidFill>
                  <a:srgbClr val="0000FF"/>
                </a:solidFill>
                <a:latin typeface="Times New Roman" pitchFamily="18" charset="0"/>
                <a:cs typeface="Times New Roman" pitchFamily="18" charset="0"/>
              </a:rPr>
              <a:t>rét</a:t>
            </a:r>
            <a:endParaRPr lang="en-US" sz="2800" dirty="0">
              <a:solidFill>
                <a:srgbClr val="0000FF"/>
              </a:solidFill>
            </a:endParaRPr>
          </a:p>
        </p:txBody>
      </p:sp>
      <p:sp>
        <p:nvSpPr>
          <p:cNvPr id="24" name="Rectangle 2">
            <a:extLst>
              <a:ext uri="{FF2B5EF4-FFF2-40B4-BE49-F238E27FC236}">
                <a16:creationId xmlns:a16="http://schemas.microsoft.com/office/drawing/2014/main" id="{42E3DFBB-9912-45E9-8D7F-DB5924C06C8C}"/>
              </a:ext>
            </a:extLst>
          </p:cNvPr>
          <p:cNvSpPr/>
          <p:nvPr/>
        </p:nvSpPr>
        <p:spPr>
          <a:xfrm>
            <a:off x="9454880" y="1378222"/>
            <a:ext cx="1747594" cy="584775"/>
          </a:xfrm>
          <a:prstGeom prst="rect">
            <a:avLst/>
          </a:prstGeom>
        </p:spPr>
        <p:txBody>
          <a:bodyPr wrap="none">
            <a:spAutoFit/>
          </a:bodyPr>
          <a:lstStyle/>
          <a:p>
            <a:r>
              <a:rPr lang="en-US" sz="3200">
                <a:solidFill>
                  <a:srgbClr val="0000FF"/>
                </a:solidFill>
                <a:latin typeface="Times New Roman" pitchFamily="18" charset="0"/>
                <a:cs typeface="Times New Roman" pitchFamily="18" charset="0"/>
              </a:rPr>
              <a:t>sáng kiến</a:t>
            </a:r>
            <a:endParaRPr lang="en-US" sz="2800" dirty="0">
              <a:solidFill>
                <a:srgbClr val="0000FF"/>
              </a:solidFill>
            </a:endParaRPr>
          </a:p>
        </p:txBody>
      </p:sp>
    </p:spTree>
    <p:extLst>
      <p:ext uri="{BB962C8B-B14F-4D97-AF65-F5344CB8AC3E}">
        <p14:creationId xmlns:p14="http://schemas.microsoft.com/office/powerpoint/2010/main" val="19642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P spid="2" grpId="1"/>
      <p:bldP spid="7" grpId="0"/>
      <p:bldP spid="7" grpId="1"/>
      <p:bldP spid="24" grpId="0"/>
      <p:bldP spid="2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2507" y="1007991"/>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kiến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a:t>
            </a:r>
            <a:endParaRPr lang="vi-VN" sz="4000" b="1" dirty="0">
              <a:solidFill>
                <a:srgbClr val="FF0000"/>
              </a:solidFill>
              <a:effectLst>
                <a:outerShdw blurRad="38100" dist="38100" dir="2700000" algn="tl">
                  <a:srgbClr val="000000">
                    <a:alpha val="43137"/>
                  </a:srgbClr>
                </a:outerShdw>
              </a:effectLst>
            </a:endParaRPr>
          </a:p>
        </p:txBody>
      </p:sp>
      <p:sp>
        <p:nvSpPr>
          <p:cNvPr id="6" name="Flowchart: Terminator 5"/>
          <p:cNvSpPr/>
          <p:nvPr/>
        </p:nvSpPr>
        <p:spPr>
          <a:xfrm>
            <a:off x="304800" y="718231"/>
            <a:ext cx="3048000" cy="845523"/>
          </a:xfrm>
          <a:prstGeom prst="flowChartTerminator">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a:t>
            </a:r>
          </a:p>
        </p:txBody>
      </p:sp>
      <p:sp>
        <p:nvSpPr>
          <p:cNvPr id="8" name="Rectangle 7"/>
          <p:cNvSpPr/>
          <p:nvPr/>
        </p:nvSpPr>
        <p:spPr>
          <a:xfrm>
            <a:off x="315180" y="1628318"/>
            <a:ext cx="11658600" cy="3847207"/>
          </a:xfrm>
          <a:prstGeom prst="rect">
            <a:avLst/>
          </a:prstGeom>
        </p:spPr>
        <p:txBody>
          <a:bodyPr wrap="square">
            <a:spAutoFit/>
          </a:bodyPr>
          <a:lstStyle/>
          <a:p>
            <a:pPr>
              <a:spcBef>
                <a:spcPts val="596"/>
              </a:spcBef>
            </a:pPr>
            <a:r>
              <a:rPr lang="vi-VN" sz="2800" dirty="0">
                <a:latin typeface="Times New Roman" pitchFamily="18" charset="0"/>
                <a:cs typeface="Times New Roman" pitchFamily="18" charset="0"/>
              </a:rPr>
              <a:t>      1. Ở lớp cũng như ở nhà, bé Hà được coi là một cây sáng kiến. Một hôm, Hà hỏi bố:</a:t>
            </a:r>
          </a:p>
          <a:p>
            <a:pPr>
              <a:spcBef>
                <a:spcPts val="596"/>
              </a:spcBef>
            </a:pPr>
            <a:r>
              <a:rPr lang="vi-VN" sz="2800" dirty="0">
                <a:latin typeface="Times New Roman" pitchFamily="18" charset="0"/>
                <a:cs typeface="Times New Roman" pitchFamily="18" charset="0"/>
              </a:rPr>
              <a:t>      - Bố ơi, sao không có ngày của ông bà, bố nhỉ? </a:t>
            </a:r>
          </a:p>
          <a:p>
            <a:pPr>
              <a:spcBef>
                <a:spcPts val="596"/>
              </a:spcBef>
            </a:pPr>
            <a:r>
              <a:rPr lang="vi-VN" sz="2800" dirty="0">
                <a:latin typeface="Times New Roman" pitchFamily="18" charset="0"/>
                <a:cs typeface="Times New Roman" pitchFamily="18" charset="0"/>
              </a:rPr>
              <a:t>      Thấy bố </a:t>
            </a:r>
            <a:r>
              <a:rPr lang="vi-VN" sz="2800" dirty="0">
                <a:solidFill>
                  <a:srgbClr val="0000FF"/>
                </a:solidFill>
                <a:latin typeface="Times New Roman" pitchFamily="18" charset="0"/>
                <a:cs typeface="Times New Roman" pitchFamily="18" charset="0"/>
              </a:rPr>
              <a:t>ngạc nhiên</a:t>
            </a:r>
            <a:r>
              <a:rPr lang="vi-VN" sz="2800" dirty="0">
                <a:latin typeface="Times New Roman" pitchFamily="18" charset="0"/>
                <a:cs typeface="Times New Roman" pitchFamily="18" charset="0"/>
              </a:rPr>
              <a:t>, Hà bèn giải thích:</a:t>
            </a:r>
          </a:p>
          <a:p>
            <a:pPr>
              <a:spcBef>
                <a:spcPts val="596"/>
              </a:spcBef>
            </a:pPr>
            <a:r>
              <a:rPr lang="vi-VN" sz="2800" dirty="0">
                <a:latin typeface="Times New Roman" pitchFamily="18" charset="0"/>
                <a:cs typeface="Times New Roman" pitchFamily="18" charset="0"/>
              </a:rPr>
              <a:t>- Con đã có ngày 1 tháng 6. Bố là công nhân, có ngày 1 tháng 5. Mẹ có ngày 8 tháng 3. Còn ông bà thì chưa có ngày lễ nào cả.</a:t>
            </a:r>
          </a:p>
          <a:p>
            <a:pPr>
              <a:spcBef>
                <a:spcPts val="596"/>
              </a:spcBef>
            </a:pPr>
            <a:r>
              <a:rPr lang="vi-VN" sz="2800" dirty="0">
                <a:latin typeface="Times New Roman" pitchFamily="18" charset="0"/>
                <a:cs typeface="Times New Roman" pitchFamily="18" charset="0"/>
              </a:rPr>
              <a:t>Hai bố con bàn nhau </a:t>
            </a:r>
            <a:r>
              <a:rPr lang="vi-VN" sz="2800">
                <a:latin typeface="Times New Roman" pitchFamily="18" charset="0"/>
                <a:cs typeface="Times New Roman" pitchFamily="18" charset="0"/>
              </a:rPr>
              <a:t>lấy ng</a:t>
            </a:r>
            <a:r>
              <a:rPr lang="en-US" sz="2800">
                <a:latin typeface="Times New Roman" pitchFamily="18" charset="0"/>
                <a:cs typeface="Times New Roman" pitchFamily="18" charset="0"/>
              </a:rPr>
              <a:t>à</a:t>
            </a:r>
            <a:r>
              <a:rPr lang="vi-VN" sz="2800">
                <a:latin typeface="Times New Roman" pitchFamily="18" charset="0"/>
                <a:cs typeface="Times New Roman" pitchFamily="18" charset="0"/>
              </a:rPr>
              <a:t>y </a:t>
            </a:r>
            <a:r>
              <a:rPr lang="vi-VN" sz="2800" dirty="0">
                <a:solidFill>
                  <a:schemeClr val="tx1">
                    <a:lumMod val="85000"/>
                    <a:lumOff val="15000"/>
                  </a:schemeClr>
                </a:solidFill>
                <a:latin typeface="Times New Roman" pitchFamily="18" charset="0"/>
                <a:cs typeface="Times New Roman" pitchFamily="18" charset="0"/>
              </a:rPr>
              <a:t>lập đông </a:t>
            </a:r>
            <a:r>
              <a:rPr lang="vi-VN" sz="2800" dirty="0">
                <a:latin typeface="Times New Roman" pitchFamily="18" charset="0"/>
                <a:cs typeface="Times New Roman" pitchFamily="18" charset="0"/>
              </a:rPr>
              <a:t>hằng năm làm “ngày của ông bà”, vì khi trời bắt đầu rét, mọi người cần </a:t>
            </a:r>
            <a:r>
              <a:rPr lang="vi-VN" sz="2800" dirty="0">
                <a:solidFill>
                  <a:schemeClr val="tx1">
                    <a:lumMod val="85000"/>
                    <a:lumOff val="15000"/>
                  </a:schemeClr>
                </a:solidFill>
                <a:latin typeface="Times New Roman" pitchFamily="18" charset="0"/>
                <a:cs typeface="Times New Roman" pitchFamily="18" charset="0"/>
              </a:rPr>
              <a:t>chăm lo </a:t>
            </a:r>
            <a:r>
              <a:rPr lang="vi-VN" sz="2800" dirty="0">
                <a:latin typeface="Times New Roman" pitchFamily="18" charset="0"/>
                <a:cs typeface="Times New Roman" pitchFamily="18" charset="0"/>
              </a:rPr>
              <a:t>cho sức khoẻ của các cụ già.</a:t>
            </a:r>
          </a:p>
        </p:txBody>
      </p:sp>
      <p:cxnSp>
        <p:nvCxnSpPr>
          <p:cNvPr id="11" name="Straight Arrow Connector 10"/>
          <p:cNvCxnSpPr/>
          <p:nvPr/>
        </p:nvCxnSpPr>
        <p:spPr>
          <a:xfrm flipH="1">
            <a:off x="3352800" y="4476884"/>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44203" y="4541946"/>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24540" y="4947875"/>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887762" y="4892715"/>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886661" y="4408219"/>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077764" y="4915204"/>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153964" y="4894539"/>
            <a:ext cx="152400" cy="53965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0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mph" presetSubtype="0" fill="hold" nodeType="clickEffect">
                                  <p:stCondLst>
                                    <p:cond delay="0"/>
                                  </p:stCondLst>
                                  <p:iterate type="lt">
                                    <p:tmPct val="4000"/>
                                  </p:iterate>
                                  <p:childTnLst>
                                    <p:set>
                                      <p:cBhvr override="childStyle">
                                        <p:cTn id="15" dur="10" fill="hold"/>
                                        <p:tgtEl>
                                          <p:spTgt spid="8">
                                            <p:txEl>
                                              <p:pRg st="4" end="4"/>
                                            </p:txEl>
                                          </p:spTgt>
                                        </p:tgtEl>
                                        <p:attrNameLst>
                                          <p:attrName>style.color</p:attrName>
                                        </p:attrNameLst>
                                      </p:cBhvr>
                                      <p:to>
                                        <p:clrVal>
                                          <a:srgbClr val="FF0000"/>
                                        </p:clrVal>
                                      </p:to>
                                    </p:set>
                                    <p:set>
                                      <p:cBhvr>
                                        <p:cTn id="16" dur="10" fill="hold"/>
                                        <p:tgtEl>
                                          <p:spTgt spid="8">
                                            <p:txEl>
                                              <p:pRg st="4" end="4"/>
                                            </p:txEl>
                                          </p:spTgt>
                                        </p:tgtEl>
                                        <p:attrNameLst>
                                          <p:attrName>fillcolor</p:attrName>
                                        </p:attrNameLst>
                                      </p:cBhvr>
                                      <p:to>
                                        <p:clrVal>
                                          <a:srgbClr val="FF0000"/>
                                        </p:clrVal>
                                      </p:to>
                                    </p:set>
                                    <p:set>
                                      <p:cBhvr>
                                        <p:cTn id="17" dur="10" fill="hold"/>
                                        <p:tgtEl>
                                          <p:spTgt spid="8">
                                            <p:txEl>
                                              <p:pRg st="4" end="4"/>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848" y="3066143"/>
            <a:ext cx="6509502" cy="3425058"/>
          </a:xfrm>
          <a:prstGeom prst="rect">
            <a:avLst/>
          </a:prstGeom>
        </p:spPr>
      </p:pic>
      <p:sp>
        <p:nvSpPr>
          <p:cNvPr id="2" name="Rectangle 1"/>
          <p:cNvSpPr/>
          <p:nvPr/>
        </p:nvSpPr>
        <p:spPr>
          <a:xfrm>
            <a:off x="425448" y="1574447"/>
            <a:ext cx="11334750" cy="1815882"/>
          </a:xfrm>
          <a:prstGeom prst="rect">
            <a:avLst/>
          </a:prstGeom>
        </p:spPr>
        <p:txBody>
          <a:bodyPr wrap="square">
            <a:spAutoFit/>
          </a:bodyPr>
          <a:lstStyle/>
          <a:p>
            <a:r>
              <a:rPr lang="vi-VN" sz="2800" dirty="0">
                <a:latin typeface="Times New Roman" pitchFamily="18" charset="0"/>
                <a:cs typeface="Times New Roman" pitchFamily="18" charset="0"/>
              </a:rPr>
              <a:t>2. Ngày lập đông đến gần, Hà nghĩ mãi mà chưa biết nên chuẩn bị quà gì tặng ông bà.</a:t>
            </a:r>
          </a:p>
          <a:p>
            <a:r>
              <a:rPr lang="vi-VN" sz="2800" dirty="0">
                <a:latin typeface="Times New Roman" pitchFamily="18" charset="0"/>
                <a:cs typeface="Times New Roman" pitchFamily="18" charset="0"/>
              </a:rPr>
              <a:t>Bố khẽ nói vào tại Hà điều gì đó. Hà ngả đầu vào vai bố:</a:t>
            </a:r>
          </a:p>
          <a:p>
            <a:r>
              <a:rPr lang="vi-VN" sz="2800" dirty="0">
                <a:latin typeface="Times New Roman" pitchFamily="18" charset="0"/>
                <a:cs typeface="Times New Roman" pitchFamily="18" charset="0"/>
              </a:rPr>
              <a:t>- Con sẽ cố gắng, bố </a:t>
            </a:r>
            <a:r>
              <a:rPr lang="vi-VN" sz="2800">
                <a:latin typeface="Times New Roman" pitchFamily="18" charset="0"/>
                <a:cs typeface="Times New Roman" pitchFamily="18" charset="0"/>
              </a:rPr>
              <a:t>ạ.</a:t>
            </a:r>
            <a:endParaRPr lang="vi-VN" sz="2800" dirty="0">
              <a:latin typeface="Times New Roman" pitchFamily="18" charset="0"/>
              <a:cs typeface="Times New Roman" pitchFamily="18" charset="0"/>
            </a:endParaRPr>
          </a:p>
        </p:txBody>
      </p:sp>
      <p:sp>
        <p:nvSpPr>
          <p:cNvPr id="4" name="Rectangle 3"/>
          <p:cNvSpPr/>
          <p:nvPr/>
        </p:nvSpPr>
        <p:spPr>
          <a:xfrm>
            <a:off x="928331" y="2441675"/>
            <a:ext cx="1340432"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khẽ nói </a:t>
            </a:r>
            <a:endParaRPr lang="en-US" sz="2800" dirty="0">
              <a:solidFill>
                <a:srgbClr val="0000FF"/>
              </a:solidFill>
            </a:endParaRPr>
          </a:p>
        </p:txBody>
      </p:sp>
      <p:sp>
        <p:nvSpPr>
          <p:cNvPr id="18" name="Rectangle 3">
            <a:extLst>
              <a:ext uri="{FF2B5EF4-FFF2-40B4-BE49-F238E27FC236}">
                <a16:creationId xmlns:a16="http://schemas.microsoft.com/office/drawing/2014/main" id="{AAFCF1A4-AFB4-4309-B80A-07E9AB252711}"/>
              </a:ext>
            </a:extLst>
          </p:cNvPr>
          <p:cNvSpPr/>
          <p:nvPr/>
        </p:nvSpPr>
        <p:spPr>
          <a:xfrm>
            <a:off x="4760682" y="1588961"/>
            <a:ext cx="1449436" cy="523220"/>
          </a:xfrm>
          <a:prstGeom prst="rect">
            <a:avLst/>
          </a:prstGeom>
        </p:spPr>
        <p:txBody>
          <a:bodyPr wrap="none">
            <a:spAutoFit/>
          </a:bodyPr>
          <a:lstStyle/>
          <a:p>
            <a:r>
              <a:rPr lang="en-US" sz="2800">
                <a:solidFill>
                  <a:srgbClr val="0000FF"/>
                </a:solidFill>
                <a:latin typeface="Times New Roman" pitchFamily="18" charset="0"/>
                <a:cs typeface="Times New Roman" pitchFamily="18" charset="0"/>
              </a:rPr>
              <a:t>nghĩ mãi</a:t>
            </a:r>
            <a:endParaRPr lang="en-US" sz="2800" dirty="0">
              <a:solidFill>
                <a:srgbClr val="0000FF"/>
              </a:solidFill>
            </a:endParaRPr>
          </a:p>
        </p:txBody>
      </p:sp>
      <p:sp>
        <p:nvSpPr>
          <p:cNvPr id="19" name="Rectangle 3">
            <a:extLst>
              <a:ext uri="{FF2B5EF4-FFF2-40B4-BE49-F238E27FC236}">
                <a16:creationId xmlns:a16="http://schemas.microsoft.com/office/drawing/2014/main" id="{E6630FB5-467D-4DFE-BFBD-9230EFBE5719}"/>
              </a:ext>
            </a:extLst>
          </p:cNvPr>
          <p:cNvSpPr/>
          <p:nvPr/>
        </p:nvSpPr>
        <p:spPr>
          <a:xfrm>
            <a:off x="8609146" y="1588961"/>
            <a:ext cx="1409360" cy="523220"/>
          </a:xfrm>
          <a:prstGeom prst="rect">
            <a:avLst/>
          </a:prstGeom>
        </p:spPr>
        <p:txBody>
          <a:bodyPr wrap="none">
            <a:spAutoFit/>
          </a:bodyPr>
          <a:lstStyle/>
          <a:p>
            <a:r>
              <a:rPr lang="en-US" sz="2800">
                <a:solidFill>
                  <a:srgbClr val="0000FF"/>
                </a:solidFill>
                <a:latin typeface="Times New Roman" pitchFamily="18" charset="0"/>
                <a:cs typeface="Times New Roman" pitchFamily="18" charset="0"/>
              </a:rPr>
              <a:t>chuẩn bị</a:t>
            </a:r>
            <a:endParaRPr lang="en-US" sz="2800" dirty="0">
              <a:solidFill>
                <a:srgbClr val="0000FF"/>
              </a:solidFill>
            </a:endParaRPr>
          </a:p>
        </p:txBody>
      </p:sp>
    </p:spTree>
    <p:extLst>
      <p:ext uri="{BB962C8B-B14F-4D97-AF65-F5344CB8AC3E}">
        <p14:creationId xmlns:p14="http://schemas.microsoft.com/office/powerpoint/2010/main" val="18240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705" y="2209800"/>
            <a:ext cx="6509502" cy="3425058"/>
          </a:xfrm>
          <a:prstGeom prst="rect">
            <a:avLst/>
          </a:prstGeom>
        </p:spPr>
      </p:pic>
      <p:sp>
        <p:nvSpPr>
          <p:cNvPr id="2" name="Rectangle 1"/>
          <p:cNvSpPr/>
          <p:nvPr/>
        </p:nvSpPr>
        <p:spPr>
          <a:xfrm>
            <a:off x="200025" y="1379033"/>
            <a:ext cx="11334750" cy="2677656"/>
          </a:xfrm>
          <a:prstGeom prst="rect">
            <a:avLst/>
          </a:prstGeom>
        </p:spPr>
        <p:txBody>
          <a:bodyPr wrap="square">
            <a:spAutoFit/>
          </a:bodyPr>
          <a:lstStyle/>
          <a:p>
            <a:r>
              <a:rPr lang="vi-VN" sz="2800">
                <a:latin typeface="Times New Roman" pitchFamily="18" charset="0"/>
                <a:cs typeface="Times New Roman" pitchFamily="18" charset="0"/>
              </a:rPr>
              <a:t>3</a:t>
            </a:r>
            <a:r>
              <a:rPr lang="vi-VN" sz="2800" dirty="0">
                <a:latin typeface="Times New Roman" pitchFamily="18" charset="0"/>
                <a:cs typeface="Times New Roman" pitchFamily="18" charset="0"/>
              </a:rPr>
              <a:t>. Đến ngày lặp đông, các cô, các chú đều về chúc thọ ông bà. Ông bà cảm động lắm. Bà bảo:</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Con cháu đông vui, hiếu thảo thế này, ông bà sẽ sống trăm tuổi.</a:t>
            </a:r>
          </a:p>
          <a:p>
            <a:r>
              <a:rPr lang="vi-VN" sz="2800" dirty="0">
                <a:latin typeface="Times New Roman" pitchFamily="18" charset="0"/>
                <a:cs typeface="Times New Roman" pitchFamily="18" charset="0"/>
              </a:rPr>
              <a:t>Ông thì ôm lấy bé Hà, nói:</a:t>
            </a:r>
          </a:p>
          <a:p>
            <a:r>
              <a:rPr lang="vi-VN" sz="2800" dirty="0">
                <a:latin typeface="Times New Roman" pitchFamily="18" charset="0"/>
                <a:cs typeface="Times New Roman" pitchFamily="18" charset="0"/>
              </a:rPr>
              <a:t>- Món quà ông thích nhất hôm nay là chùm điểm 10 của cháu đấy.</a:t>
            </a:r>
          </a:p>
          <a:p>
            <a:pPr marL="6973888" indent="-53975"/>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heo H</a:t>
            </a:r>
            <a:r>
              <a:rPr lang="en-US" sz="2800" dirty="0">
                <a:latin typeface="Times New Roman" pitchFamily="18" charset="0"/>
                <a:cs typeface="Times New Roman" pitchFamily="18" charset="0"/>
              </a:rPr>
              <a:t>Ồ</a:t>
            </a:r>
            <a:r>
              <a:rPr lang="vi-VN" sz="2800" dirty="0">
                <a:latin typeface="Times New Roman" pitchFamily="18" charset="0"/>
                <a:cs typeface="Times New Roman" pitchFamily="18" charset="0"/>
              </a:rPr>
              <a:t> P</a:t>
            </a:r>
            <a:r>
              <a:rPr lang="en-US" sz="2800" dirty="0">
                <a:latin typeface="Times New Roman" pitchFamily="18" charset="0"/>
                <a:cs typeface="Times New Roman" pitchFamily="18" charset="0"/>
              </a:rPr>
              <a:t>HƯƠNG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784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710" y="1905797"/>
            <a:ext cx="3168388" cy="1569660"/>
          </a:xfrm>
          <a:prstGeom prst="rect">
            <a:avLst/>
          </a:prstGeom>
        </p:spPr>
        <p:txBody>
          <a:bodyPr wrap="square">
            <a:spAutoFit/>
          </a:bodyPr>
          <a:lstStyle/>
          <a:p>
            <a:pPr algn="ctr"/>
            <a:r>
              <a:rPr lang="vi-VN" sz="3200" b="1" i="1" dirty="0">
                <a:solidFill>
                  <a:srgbClr val="FF0000"/>
                </a:solidFill>
                <a:latin typeface="Times New Roman" pitchFamily="18" charset="0"/>
                <a:cs typeface="Times New Roman" pitchFamily="18" charset="0"/>
              </a:rPr>
              <a:t>Cây sáng kiến:</a:t>
            </a:r>
            <a:endParaRPr lang="en-US" sz="3200" b="1" i="1" dirty="0">
              <a:solidFill>
                <a:srgbClr val="FF0000"/>
              </a:solidFill>
              <a:latin typeface="Times New Roman" pitchFamily="18" charset="0"/>
              <a:cs typeface="Times New Roman" pitchFamily="18" charset="0"/>
            </a:endParaRPr>
          </a:p>
          <a:p>
            <a:pPr algn="ctr"/>
            <a:r>
              <a:rPr lang="vi-VN" sz="3200" dirty="0">
                <a:latin typeface="Times New Roman" pitchFamily="18" charset="0"/>
                <a:cs typeface="Times New Roman" pitchFamily="18" charset="0"/>
              </a:rPr>
              <a:t> người có nhiều sáng kiến.</a:t>
            </a:r>
          </a:p>
        </p:txBody>
      </p:sp>
      <p:pic>
        <p:nvPicPr>
          <p:cNvPr id="1026" name="Picture 2" descr="HD wallpaper: light bulb, idea, think, education, learn, knowledge,  information | Wallpaper Fl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105" y="3798727"/>
            <a:ext cx="3200191" cy="2901908"/>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33748" y="1760370"/>
            <a:ext cx="3048000" cy="1569660"/>
          </a:xfrm>
          <a:prstGeom prst="rect">
            <a:avLst/>
          </a:prstGeom>
        </p:spPr>
        <p:txBody>
          <a:bodyPr wrap="square">
            <a:spAutoFit/>
          </a:bodyPr>
          <a:lstStyle/>
          <a:p>
            <a:pPr algn="ctr"/>
            <a:r>
              <a:rPr lang="vi-VN" sz="3200" b="1" i="1" dirty="0">
                <a:solidFill>
                  <a:srgbClr val="FF0000"/>
                </a:solidFill>
                <a:latin typeface="Times New Roman" pitchFamily="18" charset="0"/>
                <a:cs typeface="Times New Roman" pitchFamily="18" charset="0"/>
              </a:rPr>
              <a:t>Ngày lập đông:</a:t>
            </a:r>
            <a:endParaRPr lang="en-US" sz="3200" b="1" i="1" dirty="0">
              <a:solidFill>
                <a:srgbClr val="FF0000"/>
              </a:solidFill>
              <a:latin typeface="Times New Roman" pitchFamily="18" charset="0"/>
              <a:cs typeface="Times New Roman" pitchFamily="18" charset="0"/>
            </a:endParaRPr>
          </a:p>
          <a:p>
            <a:pPr algn="ctr"/>
            <a:r>
              <a:rPr lang="vi-VN" sz="3200" dirty="0">
                <a:latin typeface="Times New Roman" pitchFamily="18" charset="0"/>
                <a:cs typeface="Times New Roman" pitchFamily="18" charset="0"/>
              </a:rPr>
              <a:t> ngày bắt đầu mùa đông.</a:t>
            </a:r>
          </a:p>
        </p:txBody>
      </p:sp>
      <p:pic>
        <p:nvPicPr>
          <p:cNvPr id="1028" name="Picture 4" descr="Hôm nay Lập Đông - Đài phát thanh quốc tế Trung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30" y="3915907"/>
            <a:ext cx="2527213" cy="2611054"/>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7943" b="34245" l="18082" r="63324">
                        <a14:foregroundMark x1="34993" y1="21484" x2="35212" y2="20573"/>
                        <a14:foregroundMark x1="42606" y1="21094" x2="42606" y2="23698"/>
                        <a14:foregroundMark x1="51025" y1="21484" x2="51025" y2="21484"/>
                        <a14:foregroundMark x1="51903" y1="20573" x2="52416" y2="19531"/>
                        <a14:foregroundMark x1="57467" y1="22266" x2="57906" y2="25130"/>
                      </a14:backgroundRemoval>
                    </a14:imgEffect>
                    <a14:imgEffect>
                      <a14:sharpenSoften amount="25000"/>
                    </a14:imgEffect>
                    <a14:imgEffect>
                      <a14:saturation sat="400000"/>
                    </a14:imgEffect>
                  </a14:imgLayer>
                </a14:imgProps>
              </a:ext>
            </a:extLst>
          </a:blip>
          <a:srcRect l="17624" t="7229" r="36013" b="62920"/>
          <a:stretch/>
        </p:blipFill>
        <p:spPr>
          <a:xfrm>
            <a:off x="533400" y="304800"/>
            <a:ext cx="3276600" cy="1186100"/>
          </a:xfrm>
          <a:prstGeom prst="rect">
            <a:avLst/>
          </a:prstGeom>
        </p:spPr>
      </p:pic>
      <p:sp>
        <p:nvSpPr>
          <p:cNvPr id="3" name="Oval 2"/>
          <p:cNvSpPr/>
          <p:nvPr/>
        </p:nvSpPr>
        <p:spPr>
          <a:xfrm>
            <a:off x="6886244" y="3622970"/>
            <a:ext cx="3189185" cy="319693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10608" y="3603920"/>
            <a:ext cx="3189185" cy="319693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8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00"/>
                                        <p:tgtEl>
                                          <p:spTgt spid="1028"/>
                                        </p:tgtEl>
                                      </p:cBhvr>
                                    </p:animEffect>
                                    <p:anim calcmode="lin" valueType="num">
                                      <p:cBhvr>
                                        <p:cTn id="33" dur="1000" fill="hold"/>
                                        <p:tgtEl>
                                          <p:spTgt spid="1028"/>
                                        </p:tgtEl>
                                        <p:attrNameLst>
                                          <p:attrName>ppt_x</p:attrName>
                                        </p:attrNameLst>
                                      </p:cBhvr>
                                      <p:tavLst>
                                        <p:tav tm="0">
                                          <p:val>
                                            <p:strVal val="#ppt_x"/>
                                          </p:val>
                                        </p:tav>
                                        <p:tav tm="100000">
                                          <p:val>
                                            <p:strVal val="#ppt_x"/>
                                          </p:val>
                                        </p:tav>
                                      </p:tavLst>
                                    </p:anim>
                                    <p:anim calcmode="lin" valueType="num">
                                      <p:cBhvr>
                                        <p:cTn id="34" dur="1000" fill="hold"/>
                                        <p:tgtEl>
                                          <p:spTgt spid="10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289" y="3761308"/>
            <a:ext cx="4336471" cy="2554545"/>
          </a:xfrm>
          <a:prstGeom prst="rect">
            <a:avLst/>
          </a:prstGeom>
        </p:spPr>
        <p:txBody>
          <a:bodyPr wrap="square">
            <a:spAutoFit/>
          </a:bodyPr>
          <a:lstStyle/>
          <a:p>
            <a:pPr algn="ctr"/>
            <a:r>
              <a:rPr lang="vi-VN" sz="3200" b="1" i="1" dirty="0">
                <a:solidFill>
                  <a:srgbClr val="FF0000"/>
                </a:solidFill>
                <a:latin typeface="Times New Roman" pitchFamily="18" charset="0"/>
                <a:cs typeface="Times New Roman" pitchFamily="18" charset="0"/>
              </a:rPr>
              <a:t> Ngày của ông bà: </a:t>
            </a:r>
            <a:endParaRPr lang="en-US" sz="3200" b="1" i="1" dirty="0">
              <a:solidFill>
                <a:srgbClr val="FF0000"/>
              </a:solidFill>
              <a:latin typeface="Times New Roman" pitchFamily="18" charset="0"/>
              <a:cs typeface="Times New Roman" pitchFamily="18" charset="0"/>
            </a:endParaRPr>
          </a:p>
          <a:p>
            <a:pPr algn="ctr"/>
            <a:r>
              <a:rPr lang="vi-VN" sz="3200" dirty="0">
                <a:latin typeface="Times New Roman" pitchFamily="18" charset="0"/>
                <a:cs typeface="Times New Roman" pitchFamily="18" charset="0"/>
              </a:rPr>
              <a:t>Từ năm 1991, ngày 1 tháng 10 hằng năm đã được lấy làm ngày Quốc tế Người cao tuổi.</a:t>
            </a:r>
            <a:endParaRPr lang="en-US" sz="3200" dirty="0">
              <a:latin typeface="Times New Roman" pitchFamily="18" charset="0"/>
              <a:cs typeface="Times New Roman" pitchFamily="18" charset="0"/>
            </a:endParaRPr>
          </a:p>
        </p:txBody>
      </p:sp>
      <p:pic>
        <p:nvPicPr>
          <p:cNvPr id="2052" name="Picture 4" descr="Tượng ông bà đánh đ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589" y="3761307"/>
            <a:ext cx="2618372" cy="2490522"/>
          </a:xfrm>
          <a:prstGeom prst="ellipse">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45812" y="1066800"/>
            <a:ext cx="3422389" cy="1569660"/>
          </a:xfrm>
          <a:prstGeom prst="rect">
            <a:avLst/>
          </a:prstGeom>
        </p:spPr>
        <p:txBody>
          <a:bodyPr wrap="square">
            <a:spAutoFit/>
          </a:bodyPr>
          <a:lstStyle/>
          <a:p>
            <a:pPr algn="ctr"/>
            <a:r>
              <a:rPr lang="en-US" sz="3200" b="1" i="1" dirty="0" err="1">
                <a:solidFill>
                  <a:srgbClr val="FF0000"/>
                </a:solidFill>
                <a:latin typeface="Times New Roman" pitchFamily="18" charset="0"/>
                <a:cs typeface="Times New Roman" pitchFamily="18" charset="0"/>
              </a:rPr>
              <a:t>Chúc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thọ</a:t>
            </a:r>
            <a:r>
              <a:rPr lang="en-US" sz="3200" b="1" i="1" dirty="0">
                <a:solidFill>
                  <a:srgbClr val="FF0000"/>
                </a:solidFill>
                <a:latin typeface="Times New Roman" pitchFamily="18" charset="0"/>
                <a:cs typeface="Times New Roman" pitchFamily="18" charset="0"/>
              </a:rPr>
              <a:t>: </a:t>
            </a:r>
          </a:p>
          <a:p>
            <a:pPr algn="ctr"/>
            <a:r>
              <a:rPr lang="en-US" sz="3200" dirty="0" err="1">
                <a:latin typeface="Times New Roman" pitchFamily="18" charset="0"/>
                <a:cs typeface="Times New Roman" pitchFamily="18" charset="0"/>
              </a:rPr>
              <a:t>chúc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lâu</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7" name="AutoShape 6" descr="40+ lời chúc mừng thọ hay và ý nghĩa dành cho ông bà, cha mẹ - META.vn"/>
          <p:cNvSpPr>
            <a:spLocks noChangeAspect="1" noChangeArrowheads="1"/>
          </p:cNvSpPr>
          <p:nvPr/>
        </p:nvSpPr>
        <p:spPr bwMode="auto">
          <a:xfrm>
            <a:off x="1709024" y="730902"/>
            <a:ext cx="302768" cy="302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830" tIns="45415" rIns="90830" bIns="45415" numCol="1" anchor="t" anchorCtr="0" compatLnSpc="1">
            <a:prstTxWarp prst="textNoShape">
              <a:avLst/>
            </a:prstTxWarp>
          </a:bodyPr>
          <a:lstStyle/>
          <a:p>
            <a:endParaRPr lang="vi-VN" sz="2390"/>
          </a:p>
        </p:txBody>
      </p:sp>
      <p:sp>
        <p:nvSpPr>
          <p:cNvPr id="8" name="AutoShape 8" descr="40+ lời chúc mừng thọ hay và ý nghĩa dành cho ông bà, cha mẹ - META.vn"/>
          <p:cNvSpPr>
            <a:spLocks noChangeAspect="1" noChangeArrowheads="1"/>
          </p:cNvSpPr>
          <p:nvPr/>
        </p:nvSpPr>
        <p:spPr bwMode="auto">
          <a:xfrm>
            <a:off x="1860408" y="882285"/>
            <a:ext cx="302768" cy="302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830" tIns="45415" rIns="90830" bIns="45415" numCol="1" anchor="t" anchorCtr="0" compatLnSpc="1">
            <a:prstTxWarp prst="textNoShape">
              <a:avLst/>
            </a:prstTxWarp>
          </a:bodyPr>
          <a:lstStyle/>
          <a:p>
            <a:endParaRPr lang="vi-VN" sz="2390"/>
          </a:p>
        </p:txBody>
      </p:sp>
      <p:sp>
        <p:nvSpPr>
          <p:cNvPr id="9" name="AutoShape 10" descr="40+ lời chúc mừng thọ hay và ý nghĩa dành cho ông bà, cha mẹ - META.vn"/>
          <p:cNvSpPr>
            <a:spLocks noChangeAspect="1" noChangeArrowheads="1"/>
          </p:cNvSpPr>
          <p:nvPr/>
        </p:nvSpPr>
        <p:spPr bwMode="auto">
          <a:xfrm>
            <a:off x="2011792" y="1033669"/>
            <a:ext cx="302768" cy="302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830" tIns="45415" rIns="90830" bIns="45415" numCol="1" anchor="t" anchorCtr="0" compatLnSpc="1">
            <a:prstTxWarp prst="textNoShape">
              <a:avLst/>
            </a:prstTxWarp>
          </a:bodyPr>
          <a:lstStyle/>
          <a:p>
            <a:endParaRPr lang="vi-VN" sz="2390"/>
          </a:p>
        </p:txBody>
      </p:sp>
      <p:sp>
        <p:nvSpPr>
          <p:cNvPr id="11" name="AutoShape 14" descr="40+ lời chúc mừng thọ hay và ý nghĩa dành cho ông bà, cha mẹ - META.vn"/>
          <p:cNvSpPr>
            <a:spLocks noChangeAspect="1" noChangeArrowheads="1"/>
          </p:cNvSpPr>
          <p:nvPr/>
        </p:nvSpPr>
        <p:spPr bwMode="auto">
          <a:xfrm>
            <a:off x="2314559" y="1336437"/>
            <a:ext cx="302768" cy="302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830" tIns="45415" rIns="90830" bIns="45415" numCol="1" anchor="t" anchorCtr="0" compatLnSpc="1">
            <a:prstTxWarp prst="textNoShape">
              <a:avLst/>
            </a:prstTxWarp>
          </a:bodyPr>
          <a:lstStyle/>
          <a:p>
            <a:endParaRPr lang="vi-VN" sz="239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803" y="1912425"/>
            <a:ext cx="2618372" cy="2284948"/>
          </a:xfrm>
          <a:prstGeom prst="ellipse">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7943" b="34245" l="18082" r="63324">
                        <a14:foregroundMark x1="34993" y1="21484" x2="35212" y2="20573"/>
                        <a14:foregroundMark x1="42606" y1="21094" x2="42606" y2="23698"/>
                        <a14:foregroundMark x1="51025" y1="21484" x2="51025" y2="21484"/>
                        <a14:foregroundMark x1="51903" y1="20573" x2="52416" y2="19531"/>
                        <a14:foregroundMark x1="57467" y1="22266" x2="57906" y2="25130"/>
                      </a14:backgroundRemoval>
                    </a14:imgEffect>
                    <a14:imgEffect>
                      <a14:sharpenSoften amount="25000"/>
                    </a14:imgEffect>
                    <a14:imgEffect>
                      <a14:saturation sat="400000"/>
                    </a14:imgEffect>
                  </a14:imgLayer>
                </a14:imgProps>
              </a:ext>
            </a:extLst>
          </a:blip>
          <a:srcRect l="17624" t="7229" r="36013" b="62920"/>
          <a:stretch/>
        </p:blipFill>
        <p:spPr>
          <a:xfrm>
            <a:off x="533400" y="304800"/>
            <a:ext cx="3276600" cy="1186100"/>
          </a:xfrm>
          <a:prstGeom prst="rect">
            <a:avLst/>
          </a:prstGeom>
        </p:spPr>
      </p:pic>
      <p:sp>
        <p:nvSpPr>
          <p:cNvPr id="17" name="Oval 16"/>
          <p:cNvSpPr/>
          <p:nvPr/>
        </p:nvSpPr>
        <p:spPr>
          <a:xfrm>
            <a:off x="6194398" y="1456435"/>
            <a:ext cx="3189185" cy="3196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60184" y="3408104"/>
            <a:ext cx="3189185" cy="3196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4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92604" y="315274"/>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bé</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09600" y="976307"/>
            <a:ext cx="11430000" cy="6001643"/>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Ở lớp cũng như ở nhà, bé Hà được coi là một cây sáng kiến. Một hôm, Hà hỏi bố:</a:t>
            </a:r>
          </a:p>
          <a:p>
            <a:r>
              <a:rPr lang="vi-VN" sz="2400" dirty="0">
                <a:latin typeface="Times New Roman" panose="02020603050405020304" pitchFamily="18" charset="0"/>
                <a:cs typeface="Times New Roman" panose="02020603050405020304" pitchFamily="18" charset="0"/>
              </a:rPr>
              <a:t>- Bố ơi, sao không có ngày của ông bà, bố nhỉ? </a:t>
            </a:r>
          </a:p>
          <a:p>
            <a:r>
              <a:rPr lang="vi-VN" sz="2400" dirty="0">
                <a:latin typeface="Times New Roman" panose="02020603050405020304" pitchFamily="18" charset="0"/>
                <a:cs typeface="Times New Roman" panose="02020603050405020304" pitchFamily="18" charset="0"/>
              </a:rPr>
              <a:t>Thấy bố ngạc nhiên, Hà bèn giải thích:</a:t>
            </a:r>
          </a:p>
          <a:p>
            <a:r>
              <a:rPr lang="vi-VN" sz="2400" dirty="0">
                <a:latin typeface="Times New Roman" panose="02020603050405020304" pitchFamily="18" charset="0"/>
                <a:cs typeface="Times New Roman" panose="02020603050405020304" pitchFamily="18" charset="0"/>
              </a:rPr>
              <a:t>- Con đã có ngày 1 tháng 6. Bố là công nhân, có ngày 1 tháng 5. Mẹ có ngày 8 tháng 3. Còn ông bà thì chưa có ngày lễ nào cả.</a:t>
            </a:r>
          </a:p>
          <a:p>
            <a:r>
              <a:rPr lang="vi-VN" sz="2400" dirty="0">
                <a:latin typeface="Times New Roman" panose="02020603050405020304" pitchFamily="18" charset="0"/>
                <a:cs typeface="Times New Roman" panose="02020603050405020304" pitchFamily="18" charset="0"/>
              </a:rPr>
              <a:t>Hai bố con bàn nhau lấy ngay lập đông hằng năm làm “ngày của ông bà”, vì khi trời bắt đầu rét, mọi người cần chăm lo cho sức khoẻ của các cụ già.</a:t>
            </a:r>
          </a:p>
          <a:p>
            <a:r>
              <a:rPr lang="vi-VN" sz="2400" dirty="0">
                <a:latin typeface="Times New Roman" panose="02020603050405020304" pitchFamily="18" charset="0"/>
                <a:cs typeface="Times New Roman" panose="02020603050405020304" pitchFamily="18" charset="0"/>
              </a:rPr>
              <a:t>2. Ngày lập đông đến gần, Hà nghĩ mãi mà chưa biết nên chuẩn bị quà gì tặng ông bà.</a:t>
            </a:r>
          </a:p>
          <a:p>
            <a:r>
              <a:rPr lang="vi-VN" sz="2400" dirty="0">
                <a:latin typeface="Times New Roman" panose="02020603050405020304" pitchFamily="18" charset="0"/>
                <a:cs typeface="Times New Roman" panose="02020603050405020304" pitchFamily="18" charset="0"/>
              </a:rPr>
              <a:t>Bố khẽ nói vào tại Hà điều gì đó. Hà ngả đầu vào vai bố:</a:t>
            </a:r>
          </a:p>
          <a:p>
            <a:r>
              <a:rPr lang="vi-VN" sz="2400" dirty="0">
                <a:latin typeface="Times New Roman" panose="02020603050405020304" pitchFamily="18" charset="0"/>
                <a:cs typeface="Times New Roman" panose="02020603050405020304" pitchFamily="18" charset="0"/>
              </a:rPr>
              <a:t>- Con sẽ cố gắng, bố ạ.</a:t>
            </a:r>
          </a:p>
          <a:p>
            <a:r>
              <a:rPr lang="vi-VN" sz="2400" dirty="0">
                <a:latin typeface="Times New Roman" panose="02020603050405020304" pitchFamily="18" charset="0"/>
                <a:cs typeface="Times New Roman" panose="02020603050405020304" pitchFamily="18" charset="0"/>
              </a:rPr>
              <a:t>3. Đến ngày lặp đông, các cô, các chú đều về chúc thọ ông bà. Ông bà cảm động lắm. Bà bảo:</a:t>
            </a:r>
          </a:p>
          <a:p>
            <a:r>
              <a:rPr lang="vi-VN" sz="2400" dirty="0">
                <a:latin typeface="Times New Roman" panose="02020603050405020304" pitchFamily="18" charset="0"/>
                <a:cs typeface="Times New Roman" panose="02020603050405020304" pitchFamily="18" charset="0"/>
              </a:rPr>
              <a:t>- Con cháu đông vui, hiếu thảo thế này, ông bà sẽ sống trăm tuổi.</a:t>
            </a:r>
          </a:p>
          <a:p>
            <a:r>
              <a:rPr lang="vi-VN" sz="2400" dirty="0">
                <a:latin typeface="Times New Roman" panose="02020603050405020304" pitchFamily="18" charset="0"/>
                <a:cs typeface="Times New Roman" panose="02020603050405020304" pitchFamily="18" charset="0"/>
              </a:rPr>
              <a:t>Ông thì ôm lấy bé Hà, nói:</a:t>
            </a:r>
          </a:p>
          <a:p>
            <a:r>
              <a:rPr lang="vi-VN" sz="2400" dirty="0">
                <a:latin typeface="Times New Roman" panose="02020603050405020304" pitchFamily="18" charset="0"/>
                <a:cs typeface="Times New Roman" panose="02020603050405020304" pitchFamily="18" charset="0"/>
              </a:rPr>
              <a:t>- Món quà ông thích nhất hôm nay là chùm điểm 10 của cháu đấy.</a:t>
            </a:r>
          </a:p>
          <a:p>
            <a:pPr algn="r"/>
            <a:r>
              <a:rPr lang="vi-VN" sz="2400" dirty="0">
                <a:latin typeface="Times New Roman" panose="02020603050405020304" pitchFamily="18" charset="0"/>
                <a:cs typeface="Times New Roman" panose="02020603050405020304" pitchFamily="18" charset="0"/>
              </a:rPr>
              <a:t>Theo H</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P</a:t>
            </a:r>
            <a:r>
              <a:rPr lang="en-US" sz="2400" dirty="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8" name="Flowchart: Terminator 7"/>
          <p:cNvSpPr/>
          <p:nvPr/>
        </p:nvSpPr>
        <p:spPr>
          <a:xfrm>
            <a:off x="8952854" y="5451549"/>
            <a:ext cx="2895600" cy="860287"/>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toàn bài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32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8437" y="2406386"/>
            <a:ext cx="7518015" cy="1569532"/>
          </a:xfrm>
          <a:prstGeom prst="rect">
            <a:avLst/>
          </a:prstGeom>
          <a:noFill/>
        </p:spPr>
        <p:txBody>
          <a:bodyPr wrap="square" rtlCol="0">
            <a:spAutoFit/>
          </a:bodyPr>
          <a:lstStyle/>
          <a:p>
            <a:pPr algn="ctr"/>
            <a:r>
              <a:rPr lang="en-US" sz="9599"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5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295" y="4190852"/>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635" y="4221203"/>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3028230-3F9B-4BE6-883B-F4805533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457"/>
            <a:ext cx="12192000" cy="6393543"/>
          </a:xfrm>
          <a:prstGeom prst="rect">
            <a:avLst/>
          </a:prstGeom>
        </p:spPr>
      </p:pic>
      <p:sp>
        <p:nvSpPr>
          <p:cNvPr id="4" name="Rectangle 3"/>
          <p:cNvSpPr/>
          <p:nvPr/>
        </p:nvSpPr>
        <p:spPr>
          <a:xfrm>
            <a:off x="6349849" y="2153563"/>
            <a:ext cx="3503750" cy="2782091"/>
          </a:xfrm>
          <a:prstGeom prst="rect">
            <a:avLst/>
          </a:prstGeom>
        </p:spPr>
        <p:txBody>
          <a:bodyPr wrap="square">
            <a:spAutoFit/>
          </a:bodyPr>
          <a:lstStyle/>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ĐỌC </a:t>
            </a:r>
          </a:p>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HIỂU</a:t>
            </a:r>
            <a:endParaRPr lang="vi-VN"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985184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995" y="714805"/>
            <a:ext cx="5386411" cy="707886"/>
          </a:xfrm>
          <a:prstGeom prst="rect">
            <a:avLst/>
          </a:prstGeom>
        </p:spPr>
        <p:txBody>
          <a:bodyPr wrap="none">
            <a:spAutoFit/>
          </a:bodyPr>
          <a:lstStyle/>
          <a:p>
            <a:r>
              <a:rPr lang="en-US" sz="4000" b="1" dirty="0">
                <a:solidFill>
                  <a:srgbClr val="0000FF"/>
                </a:solidFill>
                <a:latin typeface="Times New Roman" pitchFamily="18" charset="0"/>
                <a:cs typeface="Times New Roman" pitchFamily="18" charset="0"/>
              </a:rPr>
              <a:t>1. </a:t>
            </a:r>
            <a:r>
              <a:rPr lang="vi-VN" sz="4000" b="1" dirty="0">
                <a:solidFill>
                  <a:srgbClr val="0000FF"/>
                </a:solidFill>
                <a:latin typeface="Times New Roman" pitchFamily="18" charset="0"/>
                <a:cs typeface="Times New Roman" pitchFamily="18" charset="0"/>
              </a:rPr>
              <a:t>Bé Hà hỏi bố điều gì?</a:t>
            </a:r>
          </a:p>
        </p:txBody>
      </p:sp>
      <p:sp>
        <p:nvSpPr>
          <p:cNvPr id="5" name="Rectangle 4"/>
          <p:cNvSpPr/>
          <p:nvPr/>
        </p:nvSpPr>
        <p:spPr>
          <a:xfrm>
            <a:off x="363000" y="1483215"/>
            <a:ext cx="6858000" cy="1323439"/>
          </a:xfrm>
          <a:prstGeom prst="rect">
            <a:avLst/>
          </a:prstGeom>
        </p:spPr>
        <p:txBody>
          <a:bodyPr wrap="square">
            <a:spAutoFit/>
          </a:bodyPr>
          <a:lstStyle/>
          <a:p>
            <a:r>
              <a:rPr lang="vi-VN" sz="4000" dirty="0">
                <a:latin typeface="Times New Roman" pitchFamily="18" charset="0"/>
                <a:cs typeface="Times New Roman" pitchFamily="18" charset="0"/>
              </a:rPr>
              <a:t> Bé Hà hỏi bố vì sao không có ngày của ông bà.</a:t>
            </a:r>
            <a:endParaRPr lang="en-US" sz="4000" dirty="0">
              <a:latin typeface="Times New Roman" pitchFamily="18" charset="0"/>
              <a:cs typeface="Times New Roman" pitchFamily="18" charset="0"/>
            </a:endParaRPr>
          </a:p>
        </p:txBody>
      </p:sp>
      <p:sp>
        <p:nvSpPr>
          <p:cNvPr id="6" name="Rectangle 5"/>
          <p:cNvSpPr/>
          <p:nvPr/>
        </p:nvSpPr>
        <p:spPr>
          <a:xfrm>
            <a:off x="363000" y="3051504"/>
            <a:ext cx="11506200" cy="1323439"/>
          </a:xfrm>
          <a:prstGeom prst="rect">
            <a:avLst/>
          </a:prstGeom>
        </p:spPr>
        <p:txBody>
          <a:bodyPr wrap="square">
            <a:spAutoFit/>
          </a:bodyPr>
          <a:lstStyle/>
          <a:p>
            <a:r>
              <a:rPr lang="en-US" sz="4000" b="1" dirty="0">
                <a:solidFill>
                  <a:srgbClr val="0000FF"/>
                </a:solidFill>
                <a:latin typeface="Times New Roman" pitchFamily="18" charset="0"/>
                <a:cs typeface="Times New Roman" pitchFamily="18" charset="0"/>
              </a:rPr>
              <a:t>2. </a:t>
            </a:r>
            <a:r>
              <a:rPr lang="vi-VN" sz="4000" b="1" dirty="0">
                <a:solidFill>
                  <a:srgbClr val="0000FF"/>
                </a:solidFill>
                <a:latin typeface="Times New Roman" pitchFamily="18" charset="0"/>
                <a:cs typeface="Times New Roman" pitchFamily="18" charset="0"/>
              </a:rPr>
              <a:t>Vì sao bé Hà và bố chọn ngày lập đông làm “ngày của ông bà”?</a:t>
            </a:r>
          </a:p>
        </p:txBody>
      </p:sp>
      <p:sp>
        <p:nvSpPr>
          <p:cNvPr id="7" name="Rectangle 6"/>
          <p:cNvSpPr/>
          <p:nvPr/>
        </p:nvSpPr>
        <p:spPr>
          <a:xfrm>
            <a:off x="381001" y="4619794"/>
            <a:ext cx="5456401" cy="1754326"/>
          </a:xfrm>
          <a:prstGeom prst="rect">
            <a:avLst/>
          </a:prstGeom>
        </p:spPr>
        <p:txBody>
          <a:bodyPr wrap="square">
            <a:spAutoFit/>
          </a:bodyPr>
          <a:lstStyle/>
          <a:p>
            <a:r>
              <a:rPr lang="vi-VN" sz="3600" dirty="0">
                <a:latin typeface="Times New Roman" pitchFamily="18" charset="0"/>
                <a:cs typeface="Times New Roman" pitchFamily="18" charset="0"/>
              </a:rPr>
              <a:t>Vì khi trời bắt đầu rét, mọi người cần chăm lo cho sức khỏe các cụ già.</a:t>
            </a:r>
          </a:p>
        </p:txBody>
      </p:sp>
      <p:pic>
        <p:nvPicPr>
          <p:cNvPr id="1026" name="Picture 2" descr="Bài Kiểm tra môn Tin học | Computers - Quizizz"/>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42" b="93988" l="9942" r="100000">
                        <a14:foregroundMark x1="73526" y1="36185" x2="63121" y2="52601"/>
                        <a14:foregroundMark x1="67052" y1="34798" x2="59653" y2="45665"/>
                        <a14:foregroundMark x1="63121" y1="33873" x2="78382" y2="46358"/>
                        <a14:foregroundMark x1="77225" y1="38266" x2="74451" y2="48439"/>
                        <a14:foregroundMark x1="79306" y1="40347" x2="70289" y2="51214"/>
                        <a14:foregroundMark x1="70751" y1="52139" x2="71445" y2="53526"/>
                        <a14:foregroundMark x1="71445" y1="51445" x2="68902" y2="52601"/>
                        <a14:foregroundMark x1="65434" y1="53064" x2="62659" y2="50058"/>
                        <a14:foregroundMark x1="82312" y1="75491" x2="82543" y2="78497"/>
                        <a14:foregroundMark x1="82543" y1="75954" x2="84162" y2="79422"/>
                        <a14:foregroundMark x1="89480" y1="31098" x2="89480" y2="31098"/>
                        <a14:foregroundMark x1="89711" y1="30173" x2="89711" y2="30173"/>
                        <a14:foregroundMark x1="88092" y1="20925" x2="91329" y2="19075"/>
                        <a14:foregroundMark x1="92486" y1="18844" x2="93642" y2="19538"/>
                      </a14:backgroundRemoval>
                    </a14:imgEffect>
                  </a14:imgLayer>
                </a14:imgProps>
              </a:ext>
              <a:ext uri="{28A0092B-C50C-407E-A947-70E740481C1C}">
                <a14:useLocalDpi xmlns:a14="http://schemas.microsoft.com/office/drawing/2010/main" val="0"/>
              </a:ext>
            </a:extLst>
          </a:blip>
          <a:srcRect l="50818" t="12851" r="1" b="12235"/>
          <a:stretch/>
        </p:blipFill>
        <p:spPr bwMode="auto">
          <a:xfrm>
            <a:off x="8171786" y="-120732"/>
            <a:ext cx="2286000" cy="3482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ếu Tố Gia đình Tặng Bà Một Chiếc Bánh Cho Lễ Hội đôi Lần Thứ Ch Hình ảnh |  Định dạng hình ảnh PSD 401614165|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791" b="90000" l="4651" r="95814">
                        <a14:foregroundMark x1="28605" y1="20581" x2="35349" y2="17791"/>
                        <a14:foregroundMark x1="26977" y1="20349" x2="26279" y2="28488"/>
                        <a14:foregroundMark x1="28140" y1="15930" x2="32093" y2="12674"/>
                        <a14:foregroundMark x1="32093" y1="12209" x2="40698" y2="13372"/>
                        <a14:foregroundMark x1="42093" y1="15465" x2="45349" y2="19651"/>
                        <a14:foregroundMark x1="24419" y1="18953" x2="24651" y2="25000"/>
                        <a14:foregroundMark x1="25116" y1="26628" x2="28605" y2="29651"/>
                      </a14:backgroundRemoval>
                    </a14:imgEffect>
                  </a14:imgLayer>
                </a14:imgProps>
              </a:ext>
              <a:ext uri="{28A0092B-C50C-407E-A947-70E740481C1C}">
                <a14:useLocalDpi xmlns:a14="http://schemas.microsoft.com/office/drawing/2010/main" val="0"/>
              </a:ext>
            </a:extLst>
          </a:blip>
          <a:srcRect/>
          <a:stretch>
            <a:fillRect/>
          </a:stretch>
        </p:blipFill>
        <p:spPr bwMode="auto">
          <a:xfrm>
            <a:off x="8715471" y="3615042"/>
            <a:ext cx="3497355" cy="3497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ưa ông Nội Trở Lại Lễ Hội Hoạt Hình Chongyang Hình ảnh | Định dạng hình  ảnh PSD 611244995|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581" l="10000" r="95930"/>
                    </a14:imgEffect>
                  </a14:imgLayer>
                </a14:imgProps>
              </a:ext>
              <a:ext uri="{28A0092B-C50C-407E-A947-70E740481C1C}">
                <a14:useLocalDpi xmlns:a14="http://schemas.microsoft.com/office/drawing/2010/main" val="0"/>
              </a:ext>
            </a:extLst>
          </a:blip>
          <a:srcRect/>
          <a:stretch>
            <a:fillRect/>
          </a:stretch>
        </p:blipFill>
        <p:spPr bwMode="auto">
          <a:xfrm>
            <a:off x="5238086" y="3361332"/>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43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anim calcmode="lin" valueType="num">
                                      <p:cBhvr>
                                        <p:cTn id="44" dur="1000" fill="hold"/>
                                        <p:tgtEl>
                                          <p:spTgt spid="1030"/>
                                        </p:tgtEl>
                                        <p:attrNameLst>
                                          <p:attrName>ppt_x</p:attrName>
                                        </p:attrNameLst>
                                      </p:cBhvr>
                                      <p:tavLst>
                                        <p:tav tm="0">
                                          <p:val>
                                            <p:strVal val="#ppt_x"/>
                                          </p:val>
                                        </p:tav>
                                        <p:tav tm="100000">
                                          <p:val>
                                            <p:strVal val="#ppt_x"/>
                                          </p:val>
                                        </p:tav>
                                      </p:tavLst>
                                    </p:anim>
                                    <p:anim calcmode="lin" valueType="num">
                                      <p:cBhvr>
                                        <p:cTn id="4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381001"/>
            <a:ext cx="10134600" cy="1323439"/>
          </a:xfrm>
          <a:prstGeom prst="rect">
            <a:avLst/>
          </a:prstGeom>
        </p:spPr>
        <p:txBody>
          <a:bodyPr wrap="square">
            <a:spAutoFit/>
          </a:bodyPr>
          <a:lstStyle/>
          <a:p>
            <a:r>
              <a:rPr lang="en-US" sz="4000" b="1" dirty="0">
                <a:solidFill>
                  <a:srgbClr val="0000FF"/>
                </a:solidFill>
                <a:latin typeface="Times New Roman" pitchFamily="18" charset="0"/>
                <a:cs typeface="Times New Roman" pitchFamily="18" charset="0"/>
              </a:rPr>
              <a:t>3. </a:t>
            </a:r>
            <a:r>
              <a:rPr lang="vi-VN" sz="4000" b="1" dirty="0">
                <a:solidFill>
                  <a:srgbClr val="0000FF"/>
                </a:solidFill>
                <a:latin typeface="Times New Roman" pitchFamily="18" charset="0"/>
                <a:cs typeface="Times New Roman" pitchFamily="18" charset="0"/>
              </a:rPr>
              <a:t>Gần đến ngày lập đông, Hà còn băn khoăn chuyện gì?</a:t>
            </a:r>
          </a:p>
        </p:txBody>
      </p:sp>
      <p:sp>
        <p:nvSpPr>
          <p:cNvPr id="12" name="Rectangle 11"/>
          <p:cNvSpPr/>
          <p:nvPr/>
        </p:nvSpPr>
        <p:spPr>
          <a:xfrm>
            <a:off x="551542" y="1968276"/>
            <a:ext cx="8150638" cy="1200329"/>
          </a:xfrm>
          <a:prstGeom prst="rect">
            <a:avLst/>
          </a:prstGeom>
        </p:spPr>
        <p:txBody>
          <a:bodyPr wrap="square">
            <a:spAutoFit/>
          </a:bodyPr>
          <a:lstStyle/>
          <a:p>
            <a:r>
              <a:rPr lang="vi-VN" sz="3600" dirty="0">
                <a:latin typeface="Times New Roman" pitchFamily="18" charset="0"/>
                <a:cs typeface="Times New Roman" pitchFamily="18" charset="0"/>
              </a:rPr>
              <a:t>Gần đến ngày lập đông, Hà còn băn khoăn chưa biết nên chuẩn bị quà gì tặng ông bà.</a:t>
            </a:r>
            <a:endParaRPr lang="en-US" sz="3600" dirty="0">
              <a:latin typeface="Times New Roman" pitchFamily="18" charset="0"/>
              <a:cs typeface="Times New Roman" pitchFamily="18" charset="0"/>
            </a:endParaRPr>
          </a:p>
        </p:txBody>
      </p:sp>
      <p:sp>
        <p:nvSpPr>
          <p:cNvPr id="13" name="Rectangle 12"/>
          <p:cNvSpPr/>
          <p:nvPr/>
        </p:nvSpPr>
        <p:spPr>
          <a:xfrm>
            <a:off x="451924" y="3491368"/>
            <a:ext cx="9009070" cy="707886"/>
          </a:xfrm>
          <a:prstGeom prst="rect">
            <a:avLst/>
          </a:prstGeom>
        </p:spPr>
        <p:txBody>
          <a:bodyPr wrap="square">
            <a:spAutoFit/>
          </a:bodyPr>
          <a:lstStyle/>
          <a:p>
            <a:r>
              <a:rPr lang="en-US" sz="4000" b="1" dirty="0">
                <a:solidFill>
                  <a:srgbClr val="0000FF"/>
                </a:solidFill>
                <a:latin typeface="Times New Roman" pitchFamily="18" charset="0"/>
                <a:cs typeface="Times New Roman" pitchFamily="18" charset="0"/>
              </a:rPr>
              <a:t>4. </a:t>
            </a:r>
            <a:r>
              <a:rPr lang="vi-VN" sz="4000" b="1" dirty="0">
                <a:solidFill>
                  <a:srgbClr val="0000FF"/>
                </a:solidFill>
                <a:latin typeface="Times New Roman" pitchFamily="18" charset="0"/>
                <a:cs typeface="Times New Roman" pitchFamily="18" charset="0"/>
              </a:rPr>
              <a:t>Món quà Hà tặng ông bà là gì?</a:t>
            </a:r>
          </a:p>
        </p:txBody>
      </p:sp>
      <p:sp>
        <p:nvSpPr>
          <p:cNvPr id="14" name="Rectangle 13"/>
          <p:cNvSpPr/>
          <p:nvPr/>
        </p:nvSpPr>
        <p:spPr>
          <a:xfrm>
            <a:off x="762000" y="4767926"/>
            <a:ext cx="6096000" cy="1200329"/>
          </a:xfrm>
          <a:prstGeom prst="rect">
            <a:avLst/>
          </a:prstGeom>
        </p:spPr>
        <p:txBody>
          <a:bodyPr wrap="square">
            <a:spAutoFit/>
          </a:bodyPr>
          <a:lstStyle/>
          <a:p>
            <a:r>
              <a:rPr lang="vi-VN" sz="3600" dirty="0">
                <a:latin typeface="Times New Roman" panose="02020603050405020304" pitchFamily="18" charset="0"/>
                <a:cs typeface="Times New Roman" panose="02020603050405020304" pitchFamily="18" charset="0"/>
              </a:rPr>
              <a:t>Món quà Hà tặng ông bà là chùm điểm 10.</a:t>
            </a:r>
          </a:p>
        </p:txBody>
      </p:sp>
      <p:pic>
        <p:nvPicPr>
          <p:cNvPr id="2050" name="Picture 2" descr="Hình ảnh Tặng Quà Các ông Già, Người đàn ông Clipart, Kính Trọng Cha Mẹ, Ấm  Gia đình Vector và PNG với nền trong suốt để tải xuống miễn phí"/>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938" b="98594" l="10000" r="90000">
                        <a14:foregroundMark x1="35313" y1="20625" x2="41875" y2="33281"/>
                        <a14:foregroundMark x1="55156" y1="9531" x2="72188" y2="10313"/>
                        <a14:foregroundMark x1="72188" y1="10938" x2="72500" y2="12656"/>
                        <a14:foregroundMark x1="69219" y1="12344" x2="53906" y2="11250"/>
                        <a14:foregroundMark x1="58281" y1="7969" x2="48906" y2="12656"/>
                        <a14:foregroundMark x1="50313" y1="15000" x2="50156" y2="15000"/>
                        <a14:foregroundMark x1="30938" y1="20625" x2="42500" y2="20625"/>
                        <a14:foregroundMark x1="42813" y1="20313" x2="44531" y2="29531"/>
                      </a14:backgroundRemoval>
                    </a14:imgEffect>
                  </a14:imgLayer>
                </a14:imgProps>
              </a:ext>
              <a:ext uri="{28A0092B-C50C-407E-A947-70E740481C1C}">
                <a14:useLocalDpi xmlns:a14="http://schemas.microsoft.com/office/drawing/2010/main" val="0"/>
              </a:ext>
            </a:extLst>
          </a:blip>
          <a:srcRect/>
          <a:stretch>
            <a:fillRect/>
          </a:stretch>
        </p:blipFill>
        <p:spPr bwMode="auto">
          <a:xfrm>
            <a:off x="8702180" y="1029273"/>
            <a:ext cx="2774550" cy="2774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 Cổ Phiếu Đạt Điểm &amp;quot;10 Hoàn Hảo&amp;quot; Nên Mua Ngay - Inves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248728"/>
            <a:ext cx="4085330" cy="255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42" presetClass="entr" presetSubtype="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374" y="801371"/>
            <a:ext cx="10760765" cy="1323439"/>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Vì sao Hà nghĩ ra sáng kiến tổ chức “ngày của ông bà”</a:t>
            </a:r>
            <a:r>
              <a:rPr lang="vi-VN" sz="4000" b="1">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
        <p:nvSpPr>
          <p:cNvPr id="5" name="Rectangle 4"/>
          <p:cNvSpPr/>
          <p:nvPr/>
        </p:nvSpPr>
        <p:spPr>
          <a:xfrm>
            <a:off x="1809086" y="2597340"/>
            <a:ext cx="6858000" cy="707886"/>
          </a:xfrm>
          <a:prstGeom prst="rect">
            <a:avLst/>
          </a:prstGeom>
        </p:spPr>
        <p:txBody>
          <a:bodyPr wrap="square">
            <a:spAutoFit/>
          </a:bodyPr>
          <a:lstStyle/>
          <a:p>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Vì Hà rất yêu ông bà.</a:t>
            </a:r>
            <a:endParaRPr lang="en-US" sz="4000" dirty="0">
              <a:latin typeface="Times New Roman" pitchFamily="18" charset="0"/>
              <a:cs typeface="Times New Roman" pitchFamily="18" charset="0"/>
            </a:endParaRPr>
          </a:p>
        </p:txBody>
      </p:sp>
      <p:pic>
        <p:nvPicPr>
          <p:cNvPr id="1028" name="Picture 4" descr="Yếu Tố Gia đình Tặng Bà Một Chiếc Bánh Cho Lễ Hội đôi Lần Thứ Ch Hình ảnh |  Định dạng hình ảnh PSD 401614165|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791" b="90000" l="4651" r="95814">
                        <a14:foregroundMark x1="28605" y1="20581" x2="35349" y2="17791"/>
                        <a14:foregroundMark x1="26977" y1="20349" x2="26279" y2="28488"/>
                        <a14:foregroundMark x1="28140" y1="15930" x2="32093" y2="12674"/>
                        <a14:foregroundMark x1="32093" y1="12209" x2="40698" y2="13372"/>
                        <a14:foregroundMark x1="42093" y1="15465" x2="45349" y2="19651"/>
                        <a14:foregroundMark x1="24419" y1="18953" x2="24651" y2="25000"/>
                        <a14:foregroundMark x1="25116" y1="26628" x2="28605" y2="29651"/>
                      </a14:backgroundRemoval>
                    </a14:imgEffect>
                  </a14:imgLayer>
                </a14:imgProps>
              </a:ext>
              <a:ext uri="{28A0092B-C50C-407E-A947-70E740481C1C}">
                <a14:useLocalDpi xmlns:a14="http://schemas.microsoft.com/office/drawing/2010/main" val="0"/>
              </a:ext>
            </a:extLst>
          </a:blip>
          <a:srcRect/>
          <a:stretch>
            <a:fillRect/>
          </a:stretch>
        </p:blipFill>
        <p:spPr bwMode="auto">
          <a:xfrm>
            <a:off x="8715471" y="3615042"/>
            <a:ext cx="3497355" cy="3497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ưa ông Nội Trở Lại Lễ Hội Hoạt Hình Chongyang Hình ảnh | Định dạng hình  ảnh PSD 611244995|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581" l="10000" r="95930"/>
                    </a14:imgEffect>
                  </a14:imgLayer>
                </a14:imgProps>
              </a:ext>
              <a:ext uri="{28A0092B-C50C-407E-A947-70E740481C1C}">
                <a14:useLocalDpi xmlns:a14="http://schemas.microsoft.com/office/drawing/2010/main" val="0"/>
              </a:ext>
            </a:extLst>
          </a:blip>
          <a:srcRect/>
          <a:stretch>
            <a:fillRect/>
          </a:stretch>
        </p:blipFill>
        <p:spPr bwMode="auto">
          <a:xfrm>
            <a:off x="5238086" y="3361332"/>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2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1C2BB23-1A6B-4774-8394-4E8567F9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943"/>
            <a:ext cx="12192000" cy="6408057"/>
          </a:xfrm>
          <a:prstGeom prst="rect">
            <a:avLst/>
          </a:prstGeom>
        </p:spPr>
      </p:pic>
      <p:sp>
        <p:nvSpPr>
          <p:cNvPr id="4" name="Rectangle 3"/>
          <p:cNvSpPr/>
          <p:nvPr/>
        </p:nvSpPr>
        <p:spPr>
          <a:xfrm>
            <a:off x="4934857" y="3185887"/>
            <a:ext cx="7474857"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9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tập</a:t>
            </a:r>
            <a:endParaRPr lang="vi-VN"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810229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29242"/>
            <a:ext cx="10668000" cy="2708434"/>
          </a:xfrm>
          <a:prstGeom prst="rect">
            <a:avLst/>
          </a:prstGeom>
        </p:spPr>
        <p:txBody>
          <a:bodyPr wrap="square">
            <a:spAutoFit/>
          </a:bodyPr>
          <a:lstStyle/>
          <a:p>
            <a:pPr>
              <a:spcBef>
                <a:spcPts val="596"/>
              </a:spcBef>
            </a:pPr>
            <a:r>
              <a:rPr lang="en-US" sz="4000" b="1" dirty="0">
                <a:solidFill>
                  <a:srgbClr val="0000FF"/>
                </a:solidFill>
                <a:latin typeface="Times New Roman" pitchFamily="18" charset="0"/>
                <a:cs typeface="Times New Roman" pitchFamily="18" charset="0"/>
              </a:rPr>
              <a:t>1. </a:t>
            </a:r>
            <a:r>
              <a:rPr lang="vi-VN" sz="4000" b="1" dirty="0">
                <a:solidFill>
                  <a:srgbClr val="0000FF"/>
                </a:solidFill>
                <a:latin typeface="Times New Roman" pitchFamily="18" charset="0"/>
                <a:cs typeface="Times New Roman" pitchFamily="18" charset="0"/>
              </a:rPr>
              <a:t>Nói lời Hà chúc mừng ông bà và lời đáp của ông bà:</a:t>
            </a:r>
          </a:p>
          <a:p>
            <a:pPr>
              <a:spcBef>
                <a:spcPts val="596"/>
              </a:spcBef>
            </a:pPr>
            <a:r>
              <a:rPr lang="vi-VN" sz="4000" b="1" dirty="0">
                <a:solidFill>
                  <a:srgbClr val="0000FF"/>
                </a:solidFill>
                <a:latin typeface="Times New Roman" pitchFamily="18" charset="0"/>
                <a:cs typeface="Times New Roman" pitchFamily="18" charset="0"/>
              </a:rPr>
              <a:t>a</a:t>
            </a:r>
            <a:r>
              <a:rPr lang="en-US" sz="4000" b="1" dirty="0">
                <a:solidFill>
                  <a:srgbClr val="0000FF"/>
                </a:solidFill>
                <a:latin typeface="Times New Roman" pitchFamily="18" charset="0"/>
                <a:cs typeface="Times New Roman" pitchFamily="18" charset="0"/>
              </a:rPr>
              <a:t>)</a:t>
            </a:r>
            <a:r>
              <a:rPr lang="vi-VN" sz="4000" b="1" dirty="0">
                <a:solidFill>
                  <a:srgbClr val="0000FF"/>
                </a:solidFill>
                <a:latin typeface="Times New Roman" pitchFamily="18" charset="0"/>
                <a:cs typeface="Times New Roman" pitchFamily="18" charset="0"/>
              </a:rPr>
              <a:t> Nhân ngày của ông bà.</a:t>
            </a:r>
          </a:p>
          <a:p>
            <a:pPr>
              <a:spcBef>
                <a:spcPts val="596"/>
              </a:spcBef>
            </a:pPr>
            <a:endParaRPr lang="vi-VN" sz="4000" b="1" dirty="0">
              <a:solidFill>
                <a:srgbClr val="0000FF"/>
              </a:solidFill>
              <a:latin typeface="Times New Roman" pitchFamily="18" charset="0"/>
              <a:cs typeface="Times New Roman" pitchFamily="18" charset="0"/>
            </a:endParaRPr>
          </a:p>
        </p:txBody>
      </p:sp>
      <p:pic>
        <p:nvPicPr>
          <p:cNvPr id="3074" name="Picture 2" descr="Hình ảnh Khăn Quàng đỏ Giáo Viên Học Sinh Ngày Giáo Dục, đồng Phục Học Sinh,  Cô Bé, Học Hỏi Vector và PNG với nền trong suốt để tải xuống miễn phí"/>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158222" y="4256316"/>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Tặng Quà Các ông Già, Người đàn ông Clipart, Kính Trọng Cha Mẹ, Ấm  Gia đình Vector và PNG với nền trong suốt để tải xuống miễn ph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38" b="98594" l="10000" r="90000">
                        <a14:foregroundMark x1="35313" y1="20625" x2="41875" y2="33281"/>
                        <a14:foregroundMark x1="55156" y1="9531" x2="72188" y2="10313"/>
                        <a14:foregroundMark x1="72188" y1="10938" x2="72500" y2="12656"/>
                        <a14:foregroundMark x1="69219" y1="12344" x2="53906" y2="11250"/>
                        <a14:foregroundMark x1="58281" y1="7969" x2="48906" y2="12656"/>
                        <a14:foregroundMark x1="50313" y1="15000" x2="50156" y2="15000"/>
                        <a14:foregroundMark x1="30938" y1="20625" x2="42500" y2="20625"/>
                        <a14:foregroundMark x1="42813" y1="20313" x2="44531" y2="29531"/>
                      </a14:backgroundRemoval>
                    </a14:imgEffect>
                  </a14:imgLayer>
                </a14:imgProps>
              </a:ext>
              <a:ext uri="{28A0092B-C50C-407E-A947-70E740481C1C}">
                <a14:useLocalDpi xmlns:a14="http://schemas.microsoft.com/office/drawing/2010/main" val="0"/>
              </a:ext>
            </a:extLst>
          </a:blip>
          <a:srcRect/>
          <a:stretch>
            <a:fillRect/>
          </a:stretch>
        </p:blipFill>
        <p:spPr bwMode="auto">
          <a:xfrm>
            <a:off x="9461303" y="3671591"/>
            <a:ext cx="3099323" cy="3099324"/>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1670892" y="2532224"/>
            <a:ext cx="4976651" cy="2514599"/>
          </a:xfrm>
          <a:prstGeom prst="wedgeEllipseCallout">
            <a:avLst>
              <a:gd name="adj1" fmla="val -40647"/>
              <a:gd name="adj2" fmla="val 51576"/>
            </a:avLst>
          </a:prstGeom>
        </p:spPr>
        <p:style>
          <a:lnRef idx="3">
            <a:schemeClr val="lt1"/>
          </a:lnRef>
          <a:fillRef idx="1">
            <a:schemeClr val="accent6"/>
          </a:fillRef>
          <a:effectRef idx="1">
            <a:schemeClr val="accent6"/>
          </a:effectRef>
          <a:fontRef idx="minor">
            <a:schemeClr val="lt1"/>
          </a:fontRef>
        </p:style>
        <p:txBody>
          <a:bodyPr rtlCol="0" anchor="ctr"/>
          <a:lstStyle/>
          <a:p>
            <a:pPr algn="ctr">
              <a:spcBef>
                <a:spcPts val="596"/>
              </a:spcBef>
            </a:pPr>
            <a:r>
              <a:rPr lang="en-US" sz="2800">
                <a:solidFill>
                  <a:sysClr val="windowText" lastClr="000000"/>
                </a:solidFill>
                <a:latin typeface="Times New Roman" pitchFamily="18" charset="0"/>
                <a:cs typeface="Times New Roman" pitchFamily="18" charset="0"/>
              </a:rPr>
              <a:t>Nhân ngày của ông bà</a:t>
            </a:r>
            <a:r>
              <a:rPr lang="vi-VN" sz="2800">
                <a:solidFill>
                  <a:sysClr val="windowText" lastClr="000000"/>
                </a:solidFill>
                <a:latin typeface="Times New Roman" pitchFamily="18" charset="0"/>
                <a:cs typeface="Times New Roman" pitchFamily="18" charset="0"/>
              </a:rPr>
              <a:t>, </a:t>
            </a:r>
            <a:r>
              <a:rPr lang="vi-VN" sz="2800" dirty="0">
                <a:solidFill>
                  <a:sysClr val="windowText" lastClr="000000"/>
                </a:solidFill>
                <a:latin typeface="Times New Roman" pitchFamily="18" charset="0"/>
                <a:cs typeface="Times New Roman" pitchFamily="18" charset="0"/>
              </a:rPr>
              <a:t>cháu kính chúc ông bà luôn </a:t>
            </a:r>
            <a:r>
              <a:rPr lang="vi-VN" sz="2800">
                <a:solidFill>
                  <a:sysClr val="windowText" lastClr="000000"/>
                </a:solidFill>
                <a:latin typeface="Times New Roman" pitchFamily="18" charset="0"/>
                <a:cs typeface="Times New Roman" pitchFamily="18" charset="0"/>
              </a:rPr>
              <a:t>mạnh khỏe</a:t>
            </a:r>
            <a:r>
              <a:rPr lang="en-US" sz="2800">
                <a:solidFill>
                  <a:sysClr val="windowText" lastClr="000000"/>
                </a:solidFill>
                <a:latin typeface="Times New Roman" pitchFamily="18" charset="0"/>
                <a:cs typeface="Times New Roman" pitchFamily="18" charset="0"/>
              </a:rPr>
              <a:t> sống lâu với cháu</a:t>
            </a:r>
            <a:r>
              <a:rPr lang="vi-VN" sz="2800">
                <a:solidFill>
                  <a:sysClr val="windowText" lastClr="000000"/>
                </a:solidFill>
                <a:latin typeface="Times New Roman" pitchFamily="18" charset="0"/>
                <a:cs typeface="Times New Roman" pitchFamily="18" charset="0"/>
              </a:rPr>
              <a:t> </a:t>
            </a:r>
            <a:r>
              <a:rPr lang="vi-VN" sz="2800" dirty="0">
                <a:solidFill>
                  <a:sysClr val="windowText" lastClr="000000"/>
                </a:solidFill>
                <a:latin typeface="Times New Roman" pitchFamily="18" charset="0"/>
                <a:cs typeface="Times New Roman" pitchFamily="18" charset="0"/>
              </a:rPr>
              <a:t>ạ!</a:t>
            </a:r>
          </a:p>
        </p:txBody>
      </p:sp>
      <p:sp>
        <p:nvSpPr>
          <p:cNvPr id="3" name="Rounded Rectangular Callout 2"/>
          <p:cNvSpPr/>
          <p:nvPr/>
        </p:nvSpPr>
        <p:spPr>
          <a:xfrm>
            <a:off x="7315200" y="2993570"/>
            <a:ext cx="2819400" cy="1447800"/>
          </a:xfrm>
          <a:prstGeom prst="wedgeRoundRectCallout">
            <a:avLst>
              <a:gd name="adj1" fmla="val 45343"/>
              <a:gd name="adj2" fmla="val 664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spcBef>
                <a:spcPts val="596"/>
              </a:spcBef>
            </a:pPr>
            <a:r>
              <a:rPr lang="vi-VN" sz="3200">
                <a:solidFill>
                  <a:schemeClr val="tx1"/>
                </a:solidFill>
                <a:latin typeface="Times New Roman" pitchFamily="18" charset="0"/>
                <a:cs typeface="Times New Roman" pitchFamily="18" charset="0"/>
              </a:rPr>
              <a:t>Ông bà cảm ơn cháu.</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0968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50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29242"/>
            <a:ext cx="10668000" cy="2708434"/>
          </a:xfrm>
          <a:prstGeom prst="rect">
            <a:avLst/>
          </a:prstGeom>
        </p:spPr>
        <p:txBody>
          <a:bodyPr wrap="square">
            <a:spAutoFit/>
          </a:bodyPr>
          <a:lstStyle/>
          <a:p>
            <a:pPr>
              <a:spcBef>
                <a:spcPts val="596"/>
              </a:spcBef>
            </a:pPr>
            <a:r>
              <a:rPr lang="en-US" sz="4000" b="1" dirty="0">
                <a:solidFill>
                  <a:srgbClr val="0000FF"/>
                </a:solidFill>
                <a:latin typeface="Times New Roman" pitchFamily="18" charset="0"/>
                <a:cs typeface="Times New Roman" pitchFamily="18" charset="0"/>
              </a:rPr>
              <a:t>1. </a:t>
            </a:r>
            <a:r>
              <a:rPr lang="vi-VN" sz="4000" b="1" dirty="0">
                <a:solidFill>
                  <a:srgbClr val="0000FF"/>
                </a:solidFill>
                <a:latin typeface="Times New Roman" pitchFamily="18" charset="0"/>
                <a:cs typeface="Times New Roman" pitchFamily="18" charset="0"/>
              </a:rPr>
              <a:t>Nói lời Hà chúc mừng ông bà và lời đáp của ông </a:t>
            </a:r>
            <a:r>
              <a:rPr lang="vi-VN" sz="4000" b="1">
                <a:solidFill>
                  <a:srgbClr val="0000FF"/>
                </a:solidFill>
                <a:latin typeface="Times New Roman" pitchFamily="18" charset="0"/>
                <a:cs typeface="Times New Roman" pitchFamily="18" charset="0"/>
              </a:rPr>
              <a:t>bà:</a:t>
            </a:r>
            <a:endParaRPr lang="vi-VN" sz="4000" b="1" dirty="0">
              <a:solidFill>
                <a:srgbClr val="0000FF"/>
              </a:solidFill>
              <a:latin typeface="Times New Roman" pitchFamily="18" charset="0"/>
              <a:cs typeface="Times New Roman" pitchFamily="18" charset="0"/>
            </a:endParaRPr>
          </a:p>
          <a:p>
            <a:pPr>
              <a:spcBef>
                <a:spcPts val="596"/>
              </a:spcBef>
            </a:pPr>
            <a:r>
              <a:rPr lang="vi-VN" sz="4000" b="1" dirty="0">
                <a:solidFill>
                  <a:srgbClr val="0000FF"/>
                </a:solidFill>
                <a:latin typeface="Times New Roman" pitchFamily="18" charset="0"/>
                <a:cs typeface="Times New Roman" pitchFamily="18" charset="0"/>
              </a:rPr>
              <a:t>b</a:t>
            </a:r>
            <a:r>
              <a:rPr lang="en-US" sz="4000" b="1" dirty="0">
                <a:solidFill>
                  <a:srgbClr val="0000FF"/>
                </a:solidFill>
                <a:latin typeface="Times New Roman" pitchFamily="18" charset="0"/>
                <a:cs typeface="Times New Roman" pitchFamily="18" charset="0"/>
              </a:rPr>
              <a:t>)</a:t>
            </a:r>
            <a:r>
              <a:rPr lang="vi-VN" sz="4000" b="1" dirty="0">
                <a:solidFill>
                  <a:srgbClr val="0000FF"/>
                </a:solidFill>
                <a:latin typeface="Times New Roman" pitchFamily="18" charset="0"/>
                <a:cs typeface="Times New Roman" pitchFamily="18" charset="0"/>
              </a:rPr>
              <a:t> Nhân dịp năm mới.</a:t>
            </a:r>
          </a:p>
          <a:p>
            <a:pPr>
              <a:spcBef>
                <a:spcPts val="596"/>
              </a:spcBef>
            </a:pPr>
            <a:endParaRPr lang="vi-VN" sz="4000" b="1" dirty="0">
              <a:solidFill>
                <a:srgbClr val="0000FF"/>
              </a:solidFill>
              <a:latin typeface="Times New Roman" pitchFamily="18" charset="0"/>
              <a:cs typeface="Times New Roman" pitchFamily="18" charset="0"/>
            </a:endParaRPr>
          </a:p>
        </p:txBody>
      </p:sp>
      <p:pic>
        <p:nvPicPr>
          <p:cNvPr id="3074" name="Picture 2" descr="Hình ảnh Khăn Quàng đỏ Giáo Viên Học Sinh Ngày Giáo Dục, đồng Phục Học Sinh,  Cô Bé, Học Hỏi Vector và PNG với nền trong suốt để tải xuống miễn phí"/>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158222" y="4256316"/>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Tặng Quà Các ông Già, Người đàn ông Clipart, Kính Trọng Cha Mẹ, Ấm  Gia đình Vector và PNG với nền trong suốt để tải xuống miễn ph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38" b="98594" l="10000" r="90000">
                        <a14:foregroundMark x1="35313" y1="20625" x2="41875" y2="33281"/>
                        <a14:foregroundMark x1="55156" y1="9531" x2="72188" y2="10313"/>
                        <a14:foregroundMark x1="72188" y1="10938" x2="72500" y2="12656"/>
                        <a14:foregroundMark x1="69219" y1="12344" x2="53906" y2="11250"/>
                        <a14:foregroundMark x1="58281" y1="7969" x2="48906" y2="12656"/>
                        <a14:foregroundMark x1="50313" y1="15000" x2="50156" y2="15000"/>
                        <a14:foregroundMark x1="30938" y1="20625" x2="42500" y2="20625"/>
                        <a14:foregroundMark x1="42813" y1="20313" x2="44531" y2="29531"/>
                      </a14:backgroundRemoval>
                    </a14:imgEffect>
                  </a14:imgLayer>
                </a14:imgProps>
              </a:ext>
              <a:ext uri="{28A0092B-C50C-407E-A947-70E740481C1C}">
                <a14:useLocalDpi xmlns:a14="http://schemas.microsoft.com/office/drawing/2010/main" val="0"/>
              </a:ext>
            </a:extLst>
          </a:blip>
          <a:srcRect/>
          <a:stretch>
            <a:fillRect/>
          </a:stretch>
        </p:blipFill>
        <p:spPr bwMode="auto">
          <a:xfrm>
            <a:off x="9461303" y="3671591"/>
            <a:ext cx="3099323" cy="3099324"/>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1733022" y="2993570"/>
            <a:ext cx="4724400" cy="2090744"/>
          </a:xfrm>
          <a:prstGeom prst="wedgeEllipseCallout">
            <a:avLst>
              <a:gd name="adj1" fmla="val -40647"/>
              <a:gd name="adj2" fmla="val 51576"/>
            </a:avLst>
          </a:prstGeom>
        </p:spPr>
        <p:style>
          <a:lnRef idx="3">
            <a:schemeClr val="lt1"/>
          </a:lnRef>
          <a:fillRef idx="1">
            <a:schemeClr val="accent6"/>
          </a:fillRef>
          <a:effectRef idx="1">
            <a:schemeClr val="accent6"/>
          </a:effectRef>
          <a:fontRef idx="minor">
            <a:schemeClr val="lt1"/>
          </a:fontRef>
        </p:style>
        <p:txBody>
          <a:bodyPr rtlCol="0" anchor="ctr"/>
          <a:lstStyle/>
          <a:p>
            <a:pPr algn="ctr">
              <a:spcBef>
                <a:spcPts val="596"/>
              </a:spcBef>
            </a:pPr>
            <a:r>
              <a:rPr lang="vi-VN" sz="3200" dirty="0">
                <a:solidFill>
                  <a:sysClr val="windowText" lastClr="000000"/>
                </a:solidFill>
                <a:latin typeface="Times New Roman" pitchFamily="18" charset="0"/>
                <a:cs typeface="Times New Roman" pitchFamily="18" charset="0"/>
              </a:rPr>
              <a:t>Năm mới, cháu kính chúc ông bà luôn mạnh khỏe ạ!</a:t>
            </a:r>
          </a:p>
        </p:txBody>
      </p:sp>
      <p:sp>
        <p:nvSpPr>
          <p:cNvPr id="3" name="Rounded Rectangular Callout 2"/>
          <p:cNvSpPr/>
          <p:nvPr/>
        </p:nvSpPr>
        <p:spPr>
          <a:xfrm>
            <a:off x="6617079" y="1313017"/>
            <a:ext cx="3677178" cy="3099324"/>
          </a:xfrm>
          <a:prstGeom prst="wedgeRoundRectCallout">
            <a:avLst>
              <a:gd name="adj1" fmla="val 45343"/>
              <a:gd name="adj2" fmla="val 664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just">
              <a:spcBef>
                <a:spcPts val="596"/>
              </a:spcBef>
            </a:pPr>
            <a:r>
              <a:rPr lang="en-US" sz="32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Ông bà cảm ơn cháu.</a:t>
            </a:r>
            <a:r>
              <a:rPr lang="en-US" sz="3200">
                <a:solidFill>
                  <a:schemeClr val="tx1"/>
                </a:solidFill>
                <a:latin typeface="Times New Roman" pitchFamily="18" charset="0"/>
                <a:cs typeface="Times New Roman" pitchFamily="18" charset="0"/>
              </a:rPr>
              <a:t> Chúc cháu yêu của ông bà chóng lớn, học giỏi nhé!</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82182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50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41" y="792971"/>
            <a:ext cx="10058400" cy="1908215"/>
          </a:xfrm>
          <a:prstGeom prst="rect">
            <a:avLst/>
          </a:prstGeom>
        </p:spPr>
        <p:txBody>
          <a:bodyPr wrap="square">
            <a:spAutoFit/>
          </a:bodyPr>
          <a:lstStyle/>
          <a:p>
            <a:pPr>
              <a:spcAft>
                <a:spcPts val="600"/>
              </a:spcAft>
            </a:pPr>
            <a:r>
              <a:rPr lang="en-US" sz="3600" b="1" dirty="0">
                <a:solidFill>
                  <a:srgbClr val="0000FF"/>
                </a:solidFill>
                <a:latin typeface="Times New Roman" pitchFamily="18" charset="0"/>
                <a:cs typeface="Times New Roman" pitchFamily="18" charset="0"/>
              </a:rPr>
              <a:t>2. </a:t>
            </a:r>
            <a:r>
              <a:rPr lang="vi-VN" sz="3600" b="1" dirty="0">
                <a:solidFill>
                  <a:srgbClr val="0000FF"/>
                </a:solidFill>
                <a:latin typeface="Times New Roman" pitchFamily="18" charset="0"/>
                <a:cs typeface="Times New Roman" pitchFamily="18" charset="0"/>
              </a:rPr>
              <a:t>Nói lời ông bà khen Hà và lời đáp của Hà.</a:t>
            </a:r>
          </a:p>
          <a:p>
            <a:pPr>
              <a:spcAft>
                <a:spcPts val="600"/>
              </a:spcAft>
            </a:pPr>
            <a:r>
              <a:rPr lang="vi-VN" sz="3600" b="1" dirty="0">
                <a:solidFill>
                  <a:srgbClr val="0000FF"/>
                </a:solidFill>
                <a:latin typeface="Times New Roman" pitchFamily="18" charset="0"/>
                <a:cs typeface="Times New Roman" pitchFamily="18" charset="0"/>
              </a:rPr>
              <a:t>a</a:t>
            </a:r>
            <a:r>
              <a:rPr lang="en-US" sz="3600" b="1" dirty="0">
                <a:solidFill>
                  <a:srgbClr val="0000FF"/>
                </a:solidFill>
                <a:latin typeface="Times New Roman" pitchFamily="18" charset="0"/>
                <a:cs typeface="Times New Roman" pitchFamily="18" charset="0"/>
              </a:rPr>
              <a:t>)</a:t>
            </a:r>
            <a:r>
              <a:rPr lang="vi-VN" sz="3600" b="1" dirty="0">
                <a:solidFill>
                  <a:srgbClr val="0000FF"/>
                </a:solidFill>
                <a:latin typeface="Times New Roman" pitchFamily="18" charset="0"/>
                <a:cs typeface="Times New Roman" pitchFamily="18" charset="0"/>
              </a:rPr>
              <a:t> Khi Hà tham gia cuộc thi văn nghệ của trường.</a:t>
            </a:r>
          </a:p>
          <a:p>
            <a:pPr>
              <a:spcAft>
                <a:spcPts val="600"/>
              </a:spcAft>
            </a:pPr>
            <a:endParaRPr lang="vi-VN" sz="3600" b="1" dirty="0">
              <a:solidFill>
                <a:srgbClr val="0000FF"/>
              </a:solidFill>
              <a:latin typeface="Times New Roman" pitchFamily="18" charset="0"/>
              <a:cs typeface="Times New Roman" pitchFamily="18" charset="0"/>
            </a:endParaRPr>
          </a:p>
        </p:txBody>
      </p:sp>
      <p:pic>
        <p:nvPicPr>
          <p:cNvPr id="3" name="Picture 2" descr="Hình ảnh Khăn Quàng đỏ Giáo Viên Học Sinh Ngày Giáo Dục, đồng Phục Học Sinh,  Cô Bé, Học Hỏi Vector và PNG với nền trong suốt để tải xuống miễn phí"/>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flipH="1">
            <a:off x="10124841" y="4183971"/>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Tặng Quà Các ông Già, Người đàn ông Clipart, Kính Trọng Cha Mẹ, Ấm  Gia đình Vector và PNG với nền trong suốt để tải xuống miễn ph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38" b="98594" l="10000" r="90000">
                        <a14:foregroundMark x1="35313" y1="20625" x2="41875" y2="33281"/>
                        <a14:foregroundMark x1="55156" y1="9531" x2="72188" y2="10313"/>
                        <a14:foregroundMark x1="72188" y1="10938" x2="72500" y2="12656"/>
                        <a14:foregroundMark x1="69219" y1="12344" x2="53906" y2="11250"/>
                        <a14:foregroundMark x1="58281" y1="7969" x2="48906" y2="12656"/>
                        <a14:foregroundMark x1="50313" y1="15000" x2="50156" y2="15000"/>
                        <a14:foregroundMark x1="30938" y1="20625" x2="42500" y2="20625"/>
                        <a14:foregroundMark x1="42813" y1="20313" x2="44531" y2="29531"/>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722022"/>
            <a:ext cx="3099323" cy="3099324"/>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676400" y="2379714"/>
            <a:ext cx="4724400" cy="2090744"/>
          </a:xfrm>
          <a:prstGeom prst="wedgeEllipseCallout">
            <a:avLst>
              <a:gd name="adj1" fmla="val -40647"/>
              <a:gd name="adj2" fmla="val 51576"/>
            </a:avLst>
          </a:prstGeom>
        </p:spPr>
        <p:style>
          <a:lnRef idx="3">
            <a:schemeClr val="lt1"/>
          </a:lnRef>
          <a:fillRef idx="1">
            <a:schemeClr val="accent4"/>
          </a:fillRef>
          <a:effectRef idx="1">
            <a:schemeClr val="accent4"/>
          </a:effectRef>
          <a:fontRef idx="minor">
            <a:schemeClr val="lt1"/>
          </a:fontRef>
        </p:style>
        <p:txBody>
          <a:bodyPr rtlCol="0" anchor="ctr"/>
          <a:lstStyle/>
          <a:p>
            <a:pPr algn="ctr">
              <a:spcBef>
                <a:spcPts val="596"/>
              </a:spcBef>
            </a:pPr>
            <a:r>
              <a:rPr lang="en-US" sz="3200" dirty="0" err="1">
                <a:solidFill>
                  <a:schemeClr val="tx1"/>
                </a:solidFill>
                <a:latin typeface="Times New Roman" pitchFamily="18" charset="0"/>
                <a:cs typeface="Times New Roman" pitchFamily="18" charset="0"/>
              </a:rPr>
              <a:t>Cháu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hát</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rất</a:t>
            </a:r>
            <a:r>
              <a:rPr lang="en-US" sz="3200">
                <a:solidFill>
                  <a:schemeClr val="tx1"/>
                </a:solidFill>
                <a:latin typeface="Times New Roman" pitchFamily="18" charset="0"/>
                <a:cs typeface="Times New Roman" pitchFamily="18" charset="0"/>
              </a:rPr>
              <a:t> hay!</a:t>
            </a:r>
            <a:endParaRPr lang="vi-VN" sz="3200" dirty="0">
              <a:solidFill>
                <a:schemeClr val="tx1"/>
              </a:solidFill>
              <a:latin typeface="Times New Roman" pitchFamily="18" charset="0"/>
              <a:cs typeface="Times New Roman" pitchFamily="18" charset="0"/>
            </a:endParaRPr>
          </a:p>
        </p:txBody>
      </p:sp>
      <p:sp>
        <p:nvSpPr>
          <p:cNvPr id="7" name="Rounded Rectangular Callout 6"/>
          <p:cNvSpPr/>
          <p:nvPr/>
        </p:nvSpPr>
        <p:spPr>
          <a:xfrm>
            <a:off x="7696200" y="2701186"/>
            <a:ext cx="2819400" cy="1447800"/>
          </a:xfrm>
          <a:prstGeom prst="wedgeRoundRectCallout">
            <a:avLst>
              <a:gd name="adj1" fmla="val 45343"/>
              <a:gd name="adj2" fmla="val 6642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spcBef>
                <a:spcPts val="596"/>
              </a:spcBef>
            </a:pPr>
            <a:r>
              <a:rPr lang="en-US" sz="3200" dirty="0" err="1">
                <a:solidFill>
                  <a:schemeClr val="tx1"/>
                </a:solidFill>
                <a:latin typeface="Times New Roman" pitchFamily="18" charset="0"/>
                <a:cs typeface="Times New Roman" pitchFamily="18" charset="0"/>
              </a:rPr>
              <a:t>Cháu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cảm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a:t>
            </a:r>
            <a:r>
              <a:rPr lang="en-US" sz="3200" dirty="0">
                <a:solidFill>
                  <a:schemeClr val="tx1"/>
                </a:solidFill>
                <a:latin typeface="Times New Roman" pitchFamily="18" charset="0"/>
                <a:cs typeface="Times New Roman" pitchFamily="18" charset="0"/>
              </a:rPr>
              <a:t> ạ.</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041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95214"/>
            <a:ext cx="10058400" cy="1277273"/>
          </a:xfrm>
          <a:prstGeom prst="rect">
            <a:avLst/>
          </a:prstGeom>
        </p:spPr>
        <p:txBody>
          <a:bodyPr wrap="square">
            <a:spAutoFit/>
          </a:bodyPr>
          <a:lstStyle/>
          <a:p>
            <a:pPr>
              <a:spcAft>
                <a:spcPts val="600"/>
              </a:spcAft>
            </a:pPr>
            <a:r>
              <a:rPr lang="en-US" sz="3600" b="1" dirty="0">
                <a:solidFill>
                  <a:srgbClr val="0000FF"/>
                </a:solidFill>
                <a:latin typeface="Times New Roman" pitchFamily="18" charset="0"/>
                <a:cs typeface="Times New Roman" pitchFamily="18" charset="0"/>
              </a:rPr>
              <a:t>2. </a:t>
            </a:r>
            <a:r>
              <a:rPr lang="vi-VN" sz="3600" b="1" dirty="0">
                <a:solidFill>
                  <a:srgbClr val="0000FF"/>
                </a:solidFill>
                <a:latin typeface="Times New Roman" pitchFamily="18" charset="0"/>
                <a:cs typeface="Times New Roman" pitchFamily="18" charset="0"/>
              </a:rPr>
              <a:t>Nói lời ông bà khen Hà và lời đáp của Hà.</a:t>
            </a:r>
          </a:p>
          <a:p>
            <a:pPr>
              <a:spcAft>
                <a:spcPts val="600"/>
              </a:spcAft>
            </a:pPr>
            <a:r>
              <a:rPr lang="en-US" sz="3600" b="1">
                <a:solidFill>
                  <a:srgbClr val="0000FF"/>
                </a:solidFill>
                <a:latin typeface="Times New Roman" pitchFamily="18" charset="0"/>
                <a:cs typeface="Times New Roman" pitchFamily="18" charset="0"/>
              </a:rPr>
              <a:t>b)</a:t>
            </a:r>
            <a:r>
              <a:rPr lang="vi-VN" sz="3600" b="1">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Khi Hà được cô khen tiến bộ trong học tập.</a:t>
            </a:r>
          </a:p>
        </p:txBody>
      </p:sp>
      <p:pic>
        <p:nvPicPr>
          <p:cNvPr id="3" name="Picture 2" descr="Hình ảnh Khăn Quàng đỏ Giáo Viên Học Sinh Ngày Giáo Dục, đồng Phục Học Sinh,  Cô Bé, Học Hỏi Vector và PNG với nền trong suốt để tải xuống miễn phí"/>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flipH="1">
            <a:off x="10124841" y="4111401"/>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Tặng Quà Các ông Già, Người đàn ông Clipart, Kính Trọng Cha Mẹ, Ấm  Gia đình Vector và PNG với nền trong suốt để tải xuống miễn ph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38" b="98594" l="10000" r="90000">
                        <a14:foregroundMark x1="35313" y1="20625" x2="41875" y2="33281"/>
                        <a14:foregroundMark x1="55156" y1="9531" x2="72188" y2="10313"/>
                        <a14:foregroundMark x1="72188" y1="10938" x2="72500" y2="12656"/>
                        <a14:foregroundMark x1="69219" y1="12344" x2="53906" y2="11250"/>
                        <a14:foregroundMark x1="58281" y1="7969" x2="48906" y2="12656"/>
                        <a14:foregroundMark x1="50313" y1="15000" x2="50156" y2="15000"/>
                        <a14:foregroundMark x1="30938" y1="20625" x2="42500" y2="20625"/>
                        <a14:foregroundMark x1="42813" y1="20313" x2="44531" y2="29531"/>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852656"/>
            <a:ext cx="3099323" cy="3099324"/>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676400" y="2307144"/>
            <a:ext cx="4724400" cy="2090744"/>
          </a:xfrm>
          <a:prstGeom prst="wedgeEllipseCallout">
            <a:avLst>
              <a:gd name="adj1" fmla="val -40647"/>
              <a:gd name="adj2" fmla="val 51576"/>
            </a:avLst>
          </a:prstGeom>
        </p:spPr>
        <p:style>
          <a:lnRef idx="3">
            <a:schemeClr val="lt1"/>
          </a:lnRef>
          <a:fillRef idx="1">
            <a:schemeClr val="accent4"/>
          </a:fillRef>
          <a:effectRef idx="1">
            <a:schemeClr val="accent4"/>
          </a:effectRef>
          <a:fontRef idx="minor">
            <a:schemeClr val="lt1"/>
          </a:fontRef>
        </p:style>
        <p:txBody>
          <a:bodyPr rtlCol="0" anchor="ctr"/>
          <a:lstStyle/>
          <a:p>
            <a:pPr algn="ctr">
              <a:spcBef>
                <a:spcPts val="596"/>
              </a:spcBef>
            </a:pPr>
            <a:r>
              <a:rPr lang="en-US" sz="3200">
                <a:solidFill>
                  <a:schemeClr val="tx1"/>
                </a:solidFill>
                <a:latin typeface="Times New Roman" pitchFamily="18" charset="0"/>
                <a:cs typeface="Times New Roman" pitchFamily="18" charset="0"/>
              </a:rPr>
              <a:t>Cháu của ông bà giỏi quá! Ông bà tự hào về cháu</a:t>
            </a:r>
            <a:r>
              <a:rPr lang="en-US" sz="3200">
                <a:solidFill>
                  <a:schemeClr val="bg1"/>
                </a:solidFill>
                <a:latin typeface="Times New Roman" pitchFamily="18" charset="0"/>
                <a:cs typeface="Times New Roman" pitchFamily="18" charset="0"/>
              </a:rPr>
              <a:t>!</a:t>
            </a:r>
            <a:endParaRPr lang="vi-VN" sz="3200" dirty="0">
              <a:solidFill>
                <a:schemeClr val="bg1"/>
              </a:solidFill>
              <a:latin typeface="Times New Roman" pitchFamily="18" charset="0"/>
              <a:cs typeface="Times New Roman" pitchFamily="18" charset="0"/>
            </a:endParaRPr>
          </a:p>
        </p:txBody>
      </p:sp>
      <p:sp>
        <p:nvSpPr>
          <p:cNvPr id="7" name="Rounded Rectangular Callout 6"/>
          <p:cNvSpPr/>
          <p:nvPr/>
        </p:nvSpPr>
        <p:spPr>
          <a:xfrm>
            <a:off x="6995886" y="2133599"/>
            <a:ext cx="3519714" cy="2090743"/>
          </a:xfrm>
          <a:prstGeom prst="wedgeRoundRectCallout">
            <a:avLst>
              <a:gd name="adj1" fmla="val 45343"/>
              <a:gd name="adj2" fmla="val 6642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spcBef>
                <a:spcPts val="596"/>
              </a:spcBef>
            </a:pPr>
            <a:r>
              <a:rPr lang="en-US" sz="3200">
                <a:solidFill>
                  <a:schemeClr val="tx1"/>
                </a:solidFill>
                <a:latin typeface="Times New Roman" pitchFamily="18" charset="0"/>
                <a:cs typeface="Times New Roman" pitchFamily="18" charset="0"/>
              </a:rPr>
              <a:t>   Cháu </a:t>
            </a:r>
            <a:r>
              <a:rPr lang="en-US" sz="3200" dirty="0" err="1">
                <a:solidFill>
                  <a:schemeClr val="tx1"/>
                </a:solidFill>
                <a:latin typeface="Times New Roman" pitchFamily="18" charset="0"/>
                <a:cs typeface="Times New Roman" pitchFamily="18" charset="0"/>
              </a:rPr>
              <a:t>cảm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ơn</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ông</a:t>
            </a:r>
            <a:r>
              <a:rPr lang="en-US" sz="3200">
                <a:solidFill>
                  <a:schemeClr val="tx1"/>
                </a:solidFill>
                <a:latin typeface="Times New Roman" pitchFamily="18" charset="0"/>
                <a:cs typeface="Times New Roman" pitchFamily="18" charset="0"/>
              </a:rPr>
              <a:t> bà. Cháu sẽ cố gắng nhiều hơn nữa ạ!</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813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4028" y="344302"/>
            <a:ext cx="4660250" cy="707886"/>
          </a:xfrm>
          <a:prstGeom prst="rect">
            <a:avLst/>
          </a:prstGeom>
        </p:spPr>
        <p:txBody>
          <a:bodyPr wrap="none">
            <a:spAutoFit/>
          </a:bodyPr>
          <a:lstStyle/>
          <a:p>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Sáng</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bé</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09600" y="961793"/>
            <a:ext cx="11430000" cy="6001643"/>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Ở lớp cũng như ở nhà, bé Hà được coi là một cây sáng kiến. Một hôm, Hà hỏi bố:</a:t>
            </a:r>
          </a:p>
          <a:p>
            <a:r>
              <a:rPr lang="vi-VN" sz="2400" dirty="0">
                <a:latin typeface="Times New Roman" panose="02020603050405020304" pitchFamily="18" charset="0"/>
                <a:cs typeface="Times New Roman" panose="02020603050405020304" pitchFamily="18" charset="0"/>
              </a:rPr>
              <a:t>- Bố ơi, sao không có ngày của ông bà, bố nhỉ? </a:t>
            </a:r>
          </a:p>
          <a:p>
            <a:r>
              <a:rPr lang="vi-VN" sz="2400" dirty="0">
                <a:latin typeface="Times New Roman" panose="02020603050405020304" pitchFamily="18" charset="0"/>
                <a:cs typeface="Times New Roman" panose="02020603050405020304" pitchFamily="18" charset="0"/>
              </a:rPr>
              <a:t>Thấy bố ngạc nhiên, Hà bèn giải thích:</a:t>
            </a:r>
          </a:p>
          <a:p>
            <a:r>
              <a:rPr lang="vi-VN" sz="2400" dirty="0">
                <a:latin typeface="Times New Roman" panose="02020603050405020304" pitchFamily="18" charset="0"/>
                <a:cs typeface="Times New Roman" panose="02020603050405020304" pitchFamily="18" charset="0"/>
              </a:rPr>
              <a:t>- Con đã có ngày 1 tháng 6. Bố là công nhân, có ngày 1 tháng 5. Mẹ có ngày 8 tháng 3. Còn ông bà thì chưa có ngày lễ nào cả.</a:t>
            </a:r>
          </a:p>
          <a:p>
            <a:r>
              <a:rPr lang="vi-VN" sz="2400" dirty="0">
                <a:latin typeface="Times New Roman" panose="02020603050405020304" pitchFamily="18" charset="0"/>
                <a:cs typeface="Times New Roman" panose="02020603050405020304" pitchFamily="18" charset="0"/>
              </a:rPr>
              <a:t>Hai bố con bàn nhau lấy ngay lập đông hằng năm làm “ngày của ông bà”, vì khi trời bắt đầu rét, mọi người cần chăm lo cho sức khoẻ của các cụ già.</a:t>
            </a:r>
          </a:p>
          <a:p>
            <a:r>
              <a:rPr lang="vi-VN" sz="2400" dirty="0">
                <a:latin typeface="Times New Roman" panose="02020603050405020304" pitchFamily="18" charset="0"/>
                <a:cs typeface="Times New Roman" panose="02020603050405020304" pitchFamily="18" charset="0"/>
              </a:rPr>
              <a:t>2. Ngày lập đông đến gần, Hà nghĩ mãi mà chưa biết nên chuẩn bị quà gì tặng ông bà.</a:t>
            </a:r>
          </a:p>
          <a:p>
            <a:r>
              <a:rPr lang="vi-VN" sz="2400" dirty="0">
                <a:latin typeface="Times New Roman" panose="02020603050405020304" pitchFamily="18" charset="0"/>
                <a:cs typeface="Times New Roman" panose="02020603050405020304" pitchFamily="18" charset="0"/>
              </a:rPr>
              <a:t>Bố khẽ nói vào tại Hà điều gì đó. Hà ngả đầu vào vai bố:</a:t>
            </a:r>
          </a:p>
          <a:p>
            <a:r>
              <a:rPr lang="vi-VN" sz="2400" dirty="0">
                <a:latin typeface="Times New Roman" panose="02020603050405020304" pitchFamily="18" charset="0"/>
                <a:cs typeface="Times New Roman" panose="02020603050405020304" pitchFamily="18" charset="0"/>
              </a:rPr>
              <a:t>- Con sẽ cố gắng, bố ạ.</a:t>
            </a:r>
          </a:p>
          <a:p>
            <a:r>
              <a:rPr lang="vi-VN" sz="2400" dirty="0">
                <a:latin typeface="Times New Roman" panose="02020603050405020304" pitchFamily="18" charset="0"/>
                <a:cs typeface="Times New Roman" panose="02020603050405020304" pitchFamily="18" charset="0"/>
              </a:rPr>
              <a:t>3. Đến ngày lặp đông, các cô, các chú đều về chúc thọ ông bà. Ông bà cảm động lắm. Bà bảo:</a:t>
            </a:r>
          </a:p>
          <a:p>
            <a:r>
              <a:rPr lang="vi-VN" sz="2400" dirty="0">
                <a:latin typeface="Times New Roman" panose="02020603050405020304" pitchFamily="18" charset="0"/>
                <a:cs typeface="Times New Roman" panose="02020603050405020304" pitchFamily="18" charset="0"/>
              </a:rPr>
              <a:t>- Con cháu đông vui, hiếu thảo thế này, ông bà sẽ sống trăm tuổi.</a:t>
            </a:r>
          </a:p>
          <a:p>
            <a:r>
              <a:rPr lang="vi-VN" sz="2400" dirty="0">
                <a:latin typeface="Times New Roman" panose="02020603050405020304" pitchFamily="18" charset="0"/>
                <a:cs typeface="Times New Roman" panose="02020603050405020304" pitchFamily="18" charset="0"/>
              </a:rPr>
              <a:t>Ông thì ôm lấy bé Hà, nói:</a:t>
            </a:r>
          </a:p>
          <a:p>
            <a:r>
              <a:rPr lang="vi-VN" sz="2400" dirty="0">
                <a:latin typeface="Times New Roman" panose="02020603050405020304" pitchFamily="18" charset="0"/>
                <a:cs typeface="Times New Roman" panose="02020603050405020304" pitchFamily="18" charset="0"/>
              </a:rPr>
              <a:t>- Món quà ông thích nhất hôm nay là chùm điểm 10 của cháu đấy.</a:t>
            </a:r>
          </a:p>
          <a:p>
            <a:pPr algn="r"/>
            <a:r>
              <a:rPr lang="vi-VN" sz="2400" dirty="0">
                <a:latin typeface="Times New Roman" panose="02020603050405020304" pitchFamily="18" charset="0"/>
                <a:cs typeface="Times New Roman" panose="02020603050405020304" pitchFamily="18" charset="0"/>
              </a:rPr>
              <a:t>Theo H</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P</a:t>
            </a:r>
            <a:r>
              <a:rPr lang="en-US" sz="2400" dirty="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4" name="Flowchart: Terminator 7">
            <a:extLst>
              <a:ext uri="{FF2B5EF4-FFF2-40B4-BE49-F238E27FC236}">
                <a16:creationId xmlns:a16="http://schemas.microsoft.com/office/drawing/2014/main" id="{4DA5DB7E-39EC-4CBA-B28E-CB1A8D473612}"/>
              </a:ext>
            </a:extLst>
          </p:cNvPr>
          <p:cNvSpPr/>
          <p:nvPr/>
        </p:nvSpPr>
        <p:spPr>
          <a:xfrm>
            <a:off x="8952854" y="5451549"/>
            <a:ext cx="2895600" cy="860287"/>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toàn bài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8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802CDD34-CDD6-492A-9A67-72995A5FF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4715"/>
            <a:ext cx="12191999" cy="640328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8500" t="10101" r="20074" b="50000"/>
          <a:stretch>
            <a:fillRect/>
          </a:stretch>
        </p:blipFill>
        <p:spPr bwMode="auto">
          <a:xfrm>
            <a:off x="4387342" y="646005"/>
            <a:ext cx="3644389" cy="196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02125" y="2815103"/>
            <a:ext cx="8141620" cy="1384995"/>
          </a:xfrm>
          <a:prstGeom prst="rect">
            <a:avLst/>
          </a:prstGeom>
          <a:noFill/>
        </p:spPr>
        <p:txBody>
          <a:bodyPr wrap="square" rtlCol="0">
            <a:spAutoFit/>
          </a:bodyPr>
          <a:lstStyle/>
          <a:p>
            <a:pPr algn="ct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bạn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hải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dưới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biển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bị</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bị</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vướng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lưới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của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nông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dân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đánh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Hãy</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cứu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bạn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hải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bằng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lời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đúng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hỏi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nhé</a:t>
            </a:r>
            <a:r>
              <a:rPr lang="en-US" sz="2800" dirty="0">
                <a:solidFill>
                  <a:schemeClr val="bg1"/>
                </a:solidFill>
                <a:latin typeface="Arial" panose="020B0604020202020204" pitchFamily="34" charset="0"/>
                <a:cs typeface="Arial" panose="020B0604020202020204" pitchFamily="34" charset="0"/>
              </a:rPr>
              <a:t>.</a:t>
            </a:r>
            <a:endParaRPr lang="vi-VN" sz="28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400" t="23065" r="4429" b="21185"/>
          <a:stretch/>
        </p:blipFill>
        <p:spPr>
          <a:xfrm>
            <a:off x="5867400" y="4343401"/>
            <a:ext cx="1211070" cy="774529"/>
          </a:xfrm>
          <a:prstGeom prst="rect">
            <a:avLst/>
          </a:prstGeom>
        </p:spPr>
      </p:pic>
    </p:spTree>
    <p:extLst>
      <p:ext uri="{BB962C8B-B14F-4D97-AF65-F5344CB8AC3E}">
        <p14:creationId xmlns:p14="http://schemas.microsoft.com/office/powerpoint/2010/main" val="1267317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55369"/>
            <a:ext cx="9144000" cy="899928"/>
          </a:xfrm>
        </p:spPr>
        <p:txBody>
          <a:bodyPr>
            <a:normAutofit/>
          </a:bodyPr>
          <a:lstStyle/>
          <a:p>
            <a:r>
              <a:rPr lang="en-US" sz="4800" b="1" dirty="0">
                <a:solidFill>
                  <a:srgbClr val="FF8119"/>
                </a:solidFill>
                <a:latin typeface="Arial" panose="020B0604020202020204" pitchFamily="34" charset="0"/>
                <a:cs typeface="Arial" panose="020B0604020202020204" pitchFamily="34" charset="0"/>
              </a:rPr>
              <a:t>Hoc10 </a:t>
            </a:r>
            <a:r>
              <a:rPr lang="en-US" sz="4800" b="1" dirty="0" err="1">
                <a:solidFill>
                  <a:srgbClr val="FF8119"/>
                </a:solidFill>
                <a:latin typeface="Arial" panose="020B0604020202020204" pitchFamily="34" charset="0"/>
                <a:cs typeface="Arial" panose="020B0604020202020204" pitchFamily="34" charset="0"/>
              </a:rPr>
              <a:t>chúc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các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em</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học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tốt</a:t>
            </a:r>
            <a:r>
              <a:rPr lang="en-US" sz="4800" b="1" dirty="0">
                <a:solidFill>
                  <a:srgbClr val="FF811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925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id="{7C3DA138-B50A-4352-8E43-D6EB17352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261"/>
            <a:ext cx="12174648" cy="6410738"/>
          </a:xfrm>
          <a:prstGeom prst="rect">
            <a:avLst/>
          </a:prstGeom>
        </p:spPr>
      </p:pic>
      <p:pic>
        <p:nvPicPr>
          <p:cNvPr id="2"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2634" y="4184587"/>
            <a:ext cx="1509106" cy="16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6742" y="3542961"/>
            <a:ext cx="1570607" cy="6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3392" y="2907288"/>
            <a:ext cx="1460223" cy="12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55575" y="4847984"/>
            <a:ext cx="1805566" cy="10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ưới bạch tuột">
            <a:hlinkClick r:id="rId3"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20620" t="12538" r="5462" b="9614"/>
          <a:stretch/>
        </p:blipFill>
        <p:spPr>
          <a:xfrm>
            <a:off x="5093395" y="1931349"/>
            <a:ext cx="1800212" cy="2214783"/>
          </a:xfrm>
          <a:prstGeom prst="rect">
            <a:avLst/>
          </a:prstGeom>
        </p:spPr>
      </p:pic>
      <p:pic>
        <p:nvPicPr>
          <p:cNvPr id="7" name="lưới cá vàng">
            <a:hlinkClick r:id="rId12"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20620" t="12538" r="5462" b="9614"/>
          <a:stretch/>
        </p:blipFill>
        <p:spPr>
          <a:xfrm>
            <a:off x="2706260" y="3194119"/>
            <a:ext cx="1800212" cy="2214783"/>
          </a:xfrm>
          <a:prstGeom prst="rect">
            <a:avLst/>
          </a:prstGeom>
        </p:spPr>
      </p:pic>
      <p:cxnSp>
        <p:nvCxnSpPr>
          <p:cNvPr id="9" name="Straight Connector 8"/>
          <p:cNvCxnSpPr/>
          <p:nvPr/>
        </p:nvCxnSpPr>
        <p:spPr>
          <a:xfrm flipH="1" flipV="1">
            <a:off x="5867400" y="1"/>
            <a:ext cx="1524" cy="2066547"/>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175039" y="1"/>
            <a:ext cx="893675" cy="3468502"/>
          </a:xfrm>
          <a:custGeom>
            <a:avLst/>
            <a:gdLst>
              <a:gd name="connsiteX0" fmla="*/ 118169 w 571659"/>
              <a:gd name="connsiteY0" fmla="*/ 2483318 h 2483318"/>
              <a:gd name="connsiteX1" fmla="*/ 570556 w 571659"/>
              <a:gd name="connsiteY1" fmla="*/ 2050182 h 2483318"/>
              <a:gd name="connsiteX2" fmla="*/ 2666 w 571659"/>
              <a:gd name="connsiteY2" fmla="*/ 1434165 h 2483318"/>
              <a:gd name="connsiteX3" fmla="*/ 349175 w 571659"/>
              <a:gd name="connsiteY3" fmla="*/ 885525 h 2483318"/>
              <a:gd name="connsiteX4" fmla="*/ 156670 w 571659"/>
              <a:gd name="connsiteY4" fmla="*/ 231007 h 2483318"/>
              <a:gd name="connsiteX5" fmla="*/ 233672 w 571659"/>
              <a:gd name="connsiteY5" fmla="*/ 0 h 248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659" h="2483318">
                <a:moveTo>
                  <a:pt x="118169" y="2483318"/>
                </a:moveTo>
                <a:cubicBezTo>
                  <a:pt x="353987" y="2354179"/>
                  <a:pt x="589806" y="2225041"/>
                  <a:pt x="570556" y="2050182"/>
                </a:cubicBezTo>
                <a:cubicBezTo>
                  <a:pt x="551306" y="1875323"/>
                  <a:pt x="39563" y="1628274"/>
                  <a:pt x="2666" y="1434165"/>
                </a:cubicBezTo>
                <a:cubicBezTo>
                  <a:pt x="-34231" y="1240056"/>
                  <a:pt x="323508" y="1086051"/>
                  <a:pt x="349175" y="885525"/>
                </a:cubicBezTo>
                <a:cubicBezTo>
                  <a:pt x="374842" y="684999"/>
                  <a:pt x="175920" y="378594"/>
                  <a:pt x="156670" y="231007"/>
                </a:cubicBezTo>
                <a:cubicBezTo>
                  <a:pt x="137420" y="83420"/>
                  <a:pt x="185546" y="41710"/>
                  <a:pt x="233672" y="0"/>
                </a:cubicBez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390"/>
          </a:p>
        </p:txBody>
      </p:sp>
      <p:pic>
        <p:nvPicPr>
          <p:cNvPr id="11" name="lưới cá dino">
            <a:hlinkClick r:id="rId7"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20620" t="12538" r="5462" b="9614"/>
          <a:stretch/>
        </p:blipFill>
        <p:spPr>
          <a:xfrm>
            <a:off x="7628006" y="2483268"/>
            <a:ext cx="2043681" cy="2125339"/>
          </a:xfrm>
          <a:prstGeom prst="rect">
            <a:avLst/>
          </a:prstGeom>
        </p:spPr>
      </p:pic>
      <p:sp>
        <p:nvSpPr>
          <p:cNvPr id="12" name="Freeform 11"/>
          <p:cNvSpPr/>
          <p:nvPr/>
        </p:nvSpPr>
        <p:spPr>
          <a:xfrm>
            <a:off x="8339628" y="1"/>
            <a:ext cx="352666" cy="2614517"/>
          </a:xfrm>
          <a:custGeom>
            <a:avLst/>
            <a:gdLst>
              <a:gd name="connsiteX0" fmla="*/ 176504 w 312301"/>
              <a:gd name="connsiteY0" fmla="*/ 1790299 h 1790299"/>
              <a:gd name="connsiteX1" fmla="*/ 3249 w 312301"/>
              <a:gd name="connsiteY1" fmla="*/ 1617044 h 1790299"/>
              <a:gd name="connsiteX2" fmla="*/ 311257 w 312301"/>
              <a:gd name="connsiteY2" fmla="*/ 1145406 h 1790299"/>
              <a:gd name="connsiteX3" fmla="*/ 109127 w 312301"/>
              <a:gd name="connsiteY3" fmla="*/ 654518 h 1790299"/>
              <a:gd name="connsiteX4" fmla="*/ 263131 w 312301"/>
              <a:gd name="connsiteY4" fmla="*/ 182880 h 1790299"/>
              <a:gd name="connsiteX5" fmla="*/ 282381 w 312301"/>
              <a:gd name="connsiteY5" fmla="*/ 0 h 179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1" h="1790299">
                <a:moveTo>
                  <a:pt x="176504" y="1790299"/>
                </a:moveTo>
                <a:cubicBezTo>
                  <a:pt x="78647" y="1757412"/>
                  <a:pt x="-19210" y="1724526"/>
                  <a:pt x="3249" y="1617044"/>
                </a:cubicBezTo>
                <a:cubicBezTo>
                  <a:pt x="25708" y="1509562"/>
                  <a:pt x="293611" y="1305827"/>
                  <a:pt x="311257" y="1145406"/>
                </a:cubicBezTo>
                <a:cubicBezTo>
                  <a:pt x="328903" y="984985"/>
                  <a:pt x="117148" y="814939"/>
                  <a:pt x="109127" y="654518"/>
                </a:cubicBezTo>
                <a:cubicBezTo>
                  <a:pt x="101106" y="494097"/>
                  <a:pt x="234255" y="291966"/>
                  <a:pt x="263131" y="182880"/>
                </a:cubicBezTo>
                <a:cubicBezTo>
                  <a:pt x="292007" y="73794"/>
                  <a:pt x="287194" y="36897"/>
                  <a:pt x="282381" y="0"/>
                </a:cubicBez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390"/>
          </a:p>
        </p:txBody>
      </p:sp>
      <p:pic>
        <p:nvPicPr>
          <p:cNvPr id="13" name="lưới cu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20620" t="12538" r="5462" b="9614"/>
          <a:stretch/>
        </p:blipFill>
        <p:spPr>
          <a:xfrm>
            <a:off x="6723612" y="4184588"/>
            <a:ext cx="1476888" cy="1817001"/>
          </a:xfrm>
          <a:prstGeom prst="rect">
            <a:avLst/>
          </a:prstGeom>
        </p:spPr>
      </p:pic>
      <p:sp>
        <p:nvSpPr>
          <p:cNvPr id="14" name="Freeform 13"/>
          <p:cNvSpPr/>
          <p:nvPr/>
        </p:nvSpPr>
        <p:spPr>
          <a:xfrm>
            <a:off x="7141917" y="0"/>
            <a:ext cx="628798" cy="4306826"/>
          </a:xfrm>
          <a:custGeom>
            <a:avLst/>
            <a:gdLst>
              <a:gd name="connsiteX0" fmla="*/ 207972 w 633019"/>
              <a:gd name="connsiteY0" fmla="*/ 3465094 h 3465094"/>
              <a:gd name="connsiteX1" fmla="*/ 5842 w 633019"/>
              <a:gd name="connsiteY1" fmla="*/ 3099334 h 3465094"/>
              <a:gd name="connsiteX2" fmla="*/ 410103 w 633019"/>
              <a:gd name="connsiteY2" fmla="*/ 2723949 h 3465094"/>
              <a:gd name="connsiteX3" fmla="*/ 63594 w 633019"/>
              <a:gd name="connsiteY3" fmla="*/ 2030930 h 3465094"/>
              <a:gd name="connsiteX4" fmla="*/ 631484 w 633019"/>
              <a:gd name="connsiteY4" fmla="*/ 731520 h 3465094"/>
              <a:gd name="connsiteX5" fmla="*/ 198347 w 633019"/>
              <a:gd name="connsiteY5" fmla="*/ 0 h 34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19" h="3465094">
                <a:moveTo>
                  <a:pt x="207972" y="3465094"/>
                </a:moveTo>
                <a:cubicBezTo>
                  <a:pt x="90063" y="3343976"/>
                  <a:pt x="-27846" y="3222858"/>
                  <a:pt x="5842" y="3099334"/>
                </a:cubicBezTo>
                <a:cubicBezTo>
                  <a:pt x="39530" y="2975810"/>
                  <a:pt x="400478" y="2902016"/>
                  <a:pt x="410103" y="2723949"/>
                </a:cubicBezTo>
                <a:cubicBezTo>
                  <a:pt x="419728" y="2545882"/>
                  <a:pt x="26697" y="2363001"/>
                  <a:pt x="63594" y="2030930"/>
                </a:cubicBezTo>
                <a:cubicBezTo>
                  <a:pt x="100491" y="1698859"/>
                  <a:pt x="609025" y="1070008"/>
                  <a:pt x="631484" y="731520"/>
                </a:cubicBezTo>
                <a:cubicBezTo>
                  <a:pt x="653943" y="393032"/>
                  <a:pt x="426145" y="196516"/>
                  <a:pt x="198347" y="0"/>
                </a:cubicBez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390"/>
          </a:p>
        </p:txBody>
      </p:sp>
      <p:pic>
        <p:nvPicPr>
          <p:cNvPr id="18" name="Picture 17">
            <a:hlinkClick r:id="rId9"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9688" t="14889" r="12401" b="14687"/>
          <a:stretch/>
        </p:blipFill>
        <p:spPr>
          <a:xfrm>
            <a:off x="10983923" y="5781722"/>
            <a:ext cx="1190725" cy="1076278"/>
          </a:xfrm>
          <a:prstGeom prst="ellipse">
            <a:avLst/>
          </a:prstGeom>
        </p:spPr>
      </p:pic>
    </p:spTree>
    <p:extLst>
      <p:ext uri="{BB962C8B-B14F-4D97-AF65-F5344CB8AC3E}">
        <p14:creationId xmlns:p14="http://schemas.microsoft.com/office/powerpoint/2010/main" val="795597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par>
                          <p:cTn id="17" fill="hold">
                            <p:stCondLst>
                              <p:cond delay="1000"/>
                            </p:stCondLst>
                            <p:childTnLst>
                              <p:par>
                                <p:cTn id="18" presetID="64" presetClass="path" presetSubtype="0" accel="50000" decel="50000" fill="hold" grpId="1" nodeType="afterEffect">
                                  <p:stCondLst>
                                    <p:cond delay="0"/>
                                  </p:stCondLst>
                                  <p:childTnLst>
                                    <p:animMotion origin="layout" path="M 3.61111E-6 3.60099E-6 L 3.61111E-6 -0.67635 " pathEditMode="relative" rAng="0" ptsTypes="AA">
                                      <p:cBhvr>
                                        <p:cTn id="19" dur="2000" fill="hold"/>
                                        <p:tgtEl>
                                          <p:spTgt spid="10"/>
                                        </p:tgtEl>
                                        <p:attrNameLst>
                                          <p:attrName>ppt_x</p:attrName>
                                          <p:attrName>ppt_y</p:attrName>
                                        </p:attrNameLst>
                                      </p:cBhvr>
                                      <p:rCtr x="0" y="-33817"/>
                                    </p:animMotion>
                                  </p:childTnLst>
                                </p:cTn>
                              </p:par>
                              <p:par>
                                <p:cTn id="20" presetID="64" presetClass="path" presetSubtype="0" accel="50000" decel="50000" fill="hold" nodeType="withEffect">
                                  <p:stCondLst>
                                    <p:cond delay="0"/>
                                  </p:stCondLst>
                                  <p:childTnLst>
                                    <p:animMotion origin="layout" path="M 4.16667E-6 3.58246E-6 L 4.16667E-6 -0.91909 " pathEditMode="relative" rAng="0" ptsTypes="AA">
                                      <p:cBhvr>
                                        <p:cTn id="21" dur="2000" fill="hold"/>
                                        <p:tgtEl>
                                          <p:spTgt spid="7"/>
                                        </p:tgtEl>
                                        <p:attrNameLst>
                                          <p:attrName>ppt_x</p:attrName>
                                          <p:attrName>ppt_y</p:attrName>
                                        </p:attrNameLst>
                                      </p:cBhvr>
                                      <p:rCtr x="0" y="-45954"/>
                                    </p:animMotion>
                                  </p:childTnLst>
                                </p:cTn>
                              </p:par>
                            </p:childTnLst>
                          </p:cTn>
                        </p:par>
                        <p:par>
                          <p:cTn id="22" fill="hold">
                            <p:stCondLst>
                              <p:cond delay="3000"/>
                            </p:stCondLst>
                            <p:childTnLst>
                              <p:par>
                                <p:cTn id="23" presetID="1" presetClass="exit" presetSubtype="0" fill="hold" grpId="2" nodeType="after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par>
                          <p:cTn id="27" fill="hold">
                            <p:stCondLst>
                              <p:cond delay="3000"/>
                            </p:stCondLst>
                            <p:childTnLst>
                              <p:par>
                                <p:cTn id="28" presetID="42" presetClass="path" presetSubtype="0" accel="50000" decel="50000" fill="hold" nodeType="afterEffect">
                                  <p:stCondLst>
                                    <p:cond delay="0"/>
                                  </p:stCondLst>
                                  <p:childTnLst>
                                    <p:animMotion origin="layout" path="M 5.55556E-7 -4.9475E-6 L 5.55556E-7 0.35918 " pathEditMode="relative" rAng="0" ptsTypes="AA">
                                      <p:cBhvr>
                                        <p:cTn id="29" dur="2000" fill="hold"/>
                                        <p:tgtEl>
                                          <p:spTgt spid="2"/>
                                        </p:tgtEl>
                                        <p:attrNameLst>
                                          <p:attrName>ppt_x</p:attrName>
                                          <p:attrName>ppt_y</p:attrName>
                                        </p:attrNameLst>
                                      </p:cBhvr>
                                      <p:rCtr x="0" y="17943"/>
                                    </p:animMotion>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9"/>
                                        </p:tgtEl>
                                        <p:attrNameLst>
                                          <p:attrName>r</p:attrName>
                                        </p:attrNameLst>
                                      </p:cBhvr>
                                    </p:animRot>
                                    <p:animRot by="-240000">
                                      <p:cBhvr>
                                        <p:cTn id="41" dur="200" fill="hold">
                                          <p:stCondLst>
                                            <p:cond delay="200"/>
                                          </p:stCondLst>
                                        </p:cTn>
                                        <p:tgtEl>
                                          <p:spTgt spid="9"/>
                                        </p:tgtEl>
                                        <p:attrNameLst>
                                          <p:attrName>r</p:attrName>
                                        </p:attrNameLst>
                                      </p:cBhvr>
                                    </p:animRot>
                                    <p:animRot by="240000">
                                      <p:cBhvr>
                                        <p:cTn id="42" dur="200" fill="hold">
                                          <p:stCondLst>
                                            <p:cond delay="400"/>
                                          </p:stCondLst>
                                        </p:cTn>
                                        <p:tgtEl>
                                          <p:spTgt spid="9"/>
                                        </p:tgtEl>
                                        <p:attrNameLst>
                                          <p:attrName>r</p:attrName>
                                        </p:attrNameLst>
                                      </p:cBhvr>
                                    </p:animRot>
                                    <p:animRot by="-240000">
                                      <p:cBhvr>
                                        <p:cTn id="43" dur="200" fill="hold">
                                          <p:stCondLst>
                                            <p:cond delay="600"/>
                                          </p:stCondLst>
                                        </p:cTn>
                                        <p:tgtEl>
                                          <p:spTgt spid="9"/>
                                        </p:tgtEl>
                                        <p:attrNameLst>
                                          <p:attrName>r</p:attrName>
                                        </p:attrNameLst>
                                      </p:cBhvr>
                                    </p:animRot>
                                    <p:animRot by="120000">
                                      <p:cBhvr>
                                        <p:cTn id="44" dur="200" fill="hold">
                                          <p:stCondLst>
                                            <p:cond delay="800"/>
                                          </p:stCondLst>
                                        </p:cTn>
                                        <p:tgtEl>
                                          <p:spTgt spid="9"/>
                                        </p:tgtEl>
                                        <p:attrNameLst>
                                          <p:attrName>r</p:attrName>
                                        </p:attrNameLst>
                                      </p:cBhvr>
                                    </p:animRot>
                                  </p:childTnLst>
                                </p:cTn>
                              </p:par>
                            </p:childTnLst>
                          </p:cTn>
                        </p:par>
                        <p:par>
                          <p:cTn id="45" fill="hold">
                            <p:stCondLst>
                              <p:cond delay="1000"/>
                            </p:stCondLst>
                            <p:childTnLst>
                              <p:par>
                                <p:cTn id="46" presetID="64" presetClass="path" presetSubtype="0" accel="50000" decel="50000" fill="hold" nodeType="afterEffect">
                                  <p:stCondLst>
                                    <p:cond delay="0"/>
                                  </p:stCondLst>
                                  <p:childTnLst>
                                    <p:animMotion origin="layout" path="M 1.38889E-6 7.56874E-7 L 1.38889E-6 -0.79827 " pathEditMode="relative" rAng="0" ptsTypes="AA">
                                      <p:cBhvr>
                                        <p:cTn id="47" dur="2000" fill="hold"/>
                                        <p:tgtEl>
                                          <p:spTgt spid="6"/>
                                        </p:tgtEl>
                                        <p:attrNameLst>
                                          <p:attrName>ppt_x</p:attrName>
                                          <p:attrName>ppt_y</p:attrName>
                                        </p:attrNameLst>
                                      </p:cBhvr>
                                      <p:rCtr x="0" y="-39913"/>
                                    </p:animMotion>
                                  </p:childTnLst>
                                </p:cTn>
                              </p:par>
                              <p:par>
                                <p:cTn id="48" presetID="64" presetClass="path" presetSubtype="0" accel="50000" decel="50000" fill="hold" nodeType="withEffect">
                                  <p:stCondLst>
                                    <p:cond delay="0"/>
                                  </p:stCondLst>
                                  <p:childTnLst>
                                    <p:animMotion origin="layout" path="M 1.38889E-6 3.52487E-6 L 0.00087 -0.60766 " pathEditMode="relative" rAng="0" ptsTypes="AA">
                                      <p:cBhvr>
                                        <p:cTn id="49" dur="2000" fill="hold"/>
                                        <p:tgtEl>
                                          <p:spTgt spid="9"/>
                                        </p:tgtEl>
                                        <p:attrNameLst>
                                          <p:attrName>ppt_x</p:attrName>
                                          <p:attrName>ppt_y</p:attrName>
                                        </p:attrNameLst>
                                      </p:cBhvr>
                                      <p:rCtr x="35" y="-30368"/>
                                    </p:animMotion>
                                  </p:childTnLst>
                                </p:cTn>
                              </p:par>
                            </p:childTnLst>
                          </p:cTn>
                        </p:par>
                        <p:par>
                          <p:cTn id="50" fill="hold">
                            <p:stCondLst>
                              <p:cond delay="3000"/>
                            </p:stCondLst>
                            <p:childTnLst>
                              <p:par>
                                <p:cTn id="51" presetID="1" presetClass="exit" presetSubtype="0" fill="hold" nodeType="after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par>
                          <p:cTn id="55" fill="hold">
                            <p:stCondLst>
                              <p:cond delay="3000"/>
                            </p:stCondLst>
                            <p:childTnLst>
                              <p:par>
                                <p:cTn id="56" presetID="32" presetClass="emph" presetSubtype="0" repeatCount="indefinite" fill="hold" nodeType="afterEffect">
                                  <p:stCondLst>
                                    <p:cond delay="0"/>
                                  </p:stCondLst>
                                  <p:childTnLst>
                                    <p:animRot by="120000">
                                      <p:cBhvr>
                                        <p:cTn id="57" dur="100" fill="hold">
                                          <p:stCondLst>
                                            <p:cond delay="0"/>
                                          </p:stCondLst>
                                        </p:cTn>
                                        <p:tgtEl>
                                          <p:spTgt spid="4"/>
                                        </p:tgtEl>
                                        <p:attrNameLst>
                                          <p:attrName>r</p:attrName>
                                        </p:attrNameLst>
                                      </p:cBhvr>
                                    </p:animRot>
                                    <p:animRot by="-240000">
                                      <p:cBhvr>
                                        <p:cTn id="58" dur="200" fill="hold">
                                          <p:stCondLst>
                                            <p:cond delay="200"/>
                                          </p:stCondLst>
                                        </p:cTn>
                                        <p:tgtEl>
                                          <p:spTgt spid="4"/>
                                        </p:tgtEl>
                                        <p:attrNameLst>
                                          <p:attrName>r</p:attrName>
                                        </p:attrNameLst>
                                      </p:cBhvr>
                                    </p:animRot>
                                    <p:animRot by="240000">
                                      <p:cBhvr>
                                        <p:cTn id="59" dur="200" fill="hold">
                                          <p:stCondLst>
                                            <p:cond delay="400"/>
                                          </p:stCondLst>
                                        </p:cTn>
                                        <p:tgtEl>
                                          <p:spTgt spid="4"/>
                                        </p:tgtEl>
                                        <p:attrNameLst>
                                          <p:attrName>r</p:attrName>
                                        </p:attrNameLst>
                                      </p:cBhvr>
                                    </p:animRot>
                                    <p:animRot by="-240000">
                                      <p:cBhvr>
                                        <p:cTn id="60" dur="200" fill="hold">
                                          <p:stCondLst>
                                            <p:cond delay="600"/>
                                          </p:stCondLst>
                                        </p:cTn>
                                        <p:tgtEl>
                                          <p:spTgt spid="4"/>
                                        </p:tgtEl>
                                        <p:attrNameLst>
                                          <p:attrName>r</p:attrName>
                                        </p:attrNameLst>
                                      </p:cBhvr>
                                    </p:animRot>
                                    <p:animRot by="120000">
                                      <p:cBhvr>
                                        <p:cTn id="61" dur="200" fill="hold">
                                          <p:stCondLst>
                                            <p:cond delay="800"/>
                                          </p:stCondLst>
                                        </p:cTn>
                                        <p:tgtEl>
                                          <p:spTgt spid="4"/>
                                        </p:tgtEl>
                                        <p:attrNameLst>
                                          <p:attrName>r</p:attrName>
                                        </p:attrNameLst>
                                      </p:cBhvr>
                                    </p:animRot>
                                  </p:childTnLst>
                                </p:cTn>
                              </p:par>
                            </p:childTnLst>
                          </p:cTn>
                        </p:par>
                        <p:par>
                          <p:cTn id="62" fill="hold">
                            <p:stCondLst>
                              <p:cond delay="4000"/>
                            </p:stCondLst>
                            <p:childTnLst>
                              <p:par>
                                <p:cTn id="63" presetID="42" presetClass="path" presetSubtype="0" accel="50000" decel="50000" fill="hold" nodeType="afterEffect">
                                  <p:stCondLst>
                                    <p:cond delay="0"/>
                                  </p:stCondLst>
                                  <p:childTnLst>
                                    <p:animMotion origin="layout" path="M 4.72222E-6 -4.06549E-6 L -0.60539 0.65926 " pathEditMode="relative" rAng="0" ptsTypes="AA">
                                      <p:cBhvr>
                                        <p:cTn id="64" dur="4000" fill="hold"/>
                                        <p:tgtEl>
                                          <p:spTgt spid="4"/>
                                        </p:tgtEl>
                                        <p:attrNameLst>
                                          <p:attrName>ppt_x</p:attrName>
                                          <p:attrName>ppt_y</p:attrName>
                                        </p:attrNameLst>
                                      </p:cBhvr>
                                      <p:rCtr x="-30278" y="32963"/>
                                    </p:animMotion>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repeatCount="indefinite" fill="hold" nodeType="clickEffect">
                                  <p:stCondLst>
                                    <p:cond delay="0"/>
                                  </p:stCondLst>
                                  <p:childTnLst>
                                    <p:animRot by="120000">
                                      <p:cBhvr>
                                        <p:cTn id="69" dur="100" fill="hold">
                                          <p:stCondLst>
                                            <p:cond delay="0"/>
                                          </p:stCondLst>
                                        </p:cTn>
                                        <p:tgtEl>
                                          <p:spTgt spid="5"/>
                                        </p:tgtEl>
                                        <p:attrNameLst>
                                          <p:attrName>r</p:attrName>
                                        </p:attrNameLst>
                                      </p:cBhvr>
                                    </p:animRot>
                                    <p:animRot by="-240000">
                                      <p:cBhvr>
                                        <p:cTn id="70" dur="200" fill="hold">
                                          <p:stCondLst>
                                            <p:cond delay="200"/>
                                          </p:stCondLst>
                                        </p:cTn>
                                        <p:tgtEl>
                                          <p:spTgt spid="5"/>
                                        </p:tgtEl>
                                        <p:attrNameLst>
                                          <p:attrName>r</p:attrName>
                                        </p:attrNameLst>
                                      </p:cBhvr>
                                    </p:animRot>
                                    <p:animRot by="240000">
                                      <p:cBhvr>
                                        <p:cTn id="71" dur="200" fill="hold">
                                          <p:stCondLst>
                                            <p:cond delay="400"/>
                                          </p:stCondLst>
                                        </p:cTn>
                                        <p:tgtEl>
                                          <p:spTgt spid="5"/>
                                        </p:tgtEl>
                                        <p:attrNameLst>
                                          <p:attrName>r</p:attrName>
                                        </p:attrNameLst>
                                      </p:cBhvr>
                                    </p:animRot>
                                    <p:animRot by="-240000">
                                      <p:cBhvr>
                                        <p:cTn id="72" dur="200" fill="hold">
                                          <p:stCondLst>
                                            <p:cond delay="600"/>
                                          </p:stCondLst>
                                        </p:cTn>
                                        <p:tgtEl>
                                          <p:spTgt spid="5"/>
                                        </p:tgtEl>
                                        <p:attrNameLst>
                                          <p:attrName>r</p:attrName>
                                        </p:attrNameLst>
                                      </p:cBhvr>
                                    </p:animRot>
                                    <p:animRot by="120000">
                                      <p:cBhvr>
                                        <p:cTn id="73" dur="200" fill="hold">
                                          <p:stCondLst>
                                            <p:cond delay="800"/>
                                          </p:stCondLst>
                                        </p:cTn>
                                        <p:tgtEl>
                                          <p:spTgt spid="5"/>
                                        </p:tgtEl>
                                        <p:attrNameLst>
                                          <p:attrName>r</p:attrName>
                                        </p:attrNameLst>
                                      </p:cBhvr>
                                    </p:animRot>
                                  </p:childTnLst>
                                </p:cTn>
                              </p:par>
                              <p:par>
                                <p:cTn id="74" presetID="32" presetClass="emph" presetSubtype="0" repeatCount="indefinite" fill="hold" grpId="0" nodeType="withEffect">
                                  <p:stCondLst>
                                    <p:cond delay="0"/>
                                  </p:stCondLst>
                                  <p:childTnLst>
                                    <p:animRot by="120000">
                                      <p:cBhvr>
                                        <p:cTn id="75" dur="100" fill="hold">
                                          <p:stCondLst>
                                            <p:cond delay="0"/>
                                          </p:stCondLst>
                                        </p:cTn>
                                        <p:tgtEl>
                                          <p:spTgt spid="14"/>
                                        </p:tgtEl>
                                        <p:attrNameLst>
                                          <p:attrName>r</p:attrName>
                                        </p:attrNameLst>
                                      </p:cBhvr>
                                    </p:animRot>
                                    <p:animRot by="-240000">
                                      <p:cBhvr>
                                        <p:cTn id="76" dur="200" fill="hold">
                                          <p:stCondLst>
                                            <p:cond delay="200"/>
                                          </p:stCondLst>
                                        </p:cTn>
                                        <p:tgtEl>
                                          <p:spTgt spid="14"/>
                                        </p:tgtEl>
                                        <p:attrNameLst>
                                          <p:attrName>r</p:attrName>
                                        </p:attrNameLst>
                                      </p:cBhvr>
                                    </p:animRot>
                                    <p:animRot by="240000">
                                      <p:cBhvr>
                                        <p:cTn id="77" dur="200" fill="hold">
                                          <p:stCondLst>
                                            <p:cond delay="400"/>
                                          </p:stCondLst>
                                        </p:cTn>
                                        <p:tgtEl>
                                          <p:spTgt spid="14"/>
                                        </p:tgtEl>
                                        <p:attrNameLst>
                                          <p:attrName>r</p:attrName>
                                        </p:attrNameLst>
                                      </p:cBhvr>
                                    </p:animRot>
                                    <p:animRot by="-240000">
                                      <p:cBhvr>
                                        <p:cTn id="78" dur="200" fill="hold">
                                          <p:stCondLst>
                                            <p:cond delay="600"/>
                                          </p:stCondLst>
                                        </p:cTn>
                                        <p:tgtEl>
                                          <p:spTgt spid="14"/>
                                        </p:tgtEl>
                                        <p:attrNameLst>
                                          <p:attrName>r</p:attrName>
                                        </p:attrNameLst>
                                      </p:cBhvr>
                                    </p:animRot>
                                    <p:animRot by="120000">
                                      <p:cBhvr>
                                        <p:cTn id="79" dur="200" fill="hold">
                                          <p:stCondLst>
                                            <p:cond delay="800"/>
                                          </p:stCondLst>
                                        </p:cTn>
                                        <p:tgtEl>
                                          <p:spTgt spid="14"/>
                                        </p:tgtEl>
                                        <p:attrNameLst>
                                          <p:attrName>r</p:attrName>
                                        </p:attrNameLst>
                                      </p:cBhvr>
                                    </p:animRot>
                                  </p:childTnLst>
                                </p:cTn>
                              </p:par>
                            </p:childTnLst>
                          </p:cTn>
                        </p:par>
                        <p:par>
                          <p:cTn id="80" fill="hold">
                            <p:stCondLst>
                              <p:cond delay="1000"/>
                            </p:stCondLst>
                            <p:childTnLst>
                              <p:par>
                                <p:cTn id="81" presetID="64" presetClass="path" presetSubtype="0" accel="50000" decel="50000" fill="hold" grpId="1" nodeType="afterEffect">
                                  <p:stCondLst>
                                    <p:cond delay="0"/>
                                  </p:stCondLst>
                                  <p:childTnLst>
                                    <p:animMotion origin="layout" path="M -2.77778E-6 3.09855E-6 L -2.77778E-6 -0.93204 " pathEditMode="relative" rAng="0" ptsTypes="AA">
                                      <p:cBhvr>
                                        <p:cTn id="82" dur="2000" fill="hold"/>
                                        <p:tgtEl>
                                          <p:spTgt spid="14"/>
                                        </p:tgtEl>
                                        <p:attrNameLst>
                                          <p:attrName>ppt_x</p:attrName>
                                          <p:attrName>ppt_y</p:attrName>
                                        </p:attrNameLst>
                                      </p:cBhvr>
                                      <p:rCtr x="0" y="-46586"/>
                                    </p:animMotion>
                                  </p:childTnLst>
                                </p:cTn>
                              </p:par>
                              <p:par>
                                <p:cTn id="83" presetID="64" presetClass="path" presetSubtype="0" accel="50000" decel="50000" fill="hold" nodeType="withEffect">
                                  <p:stCondLst>
                                    <p:cond delay="0"/>
                                  </p:stCondLst>
                                  <p:childTnLst>
                                    <p:animMotion origin="layout" path="M 5.55556E-7 -4.24467E-6 L 5.55556E-7 -1.18257 " pathEditMode="relative" rAng="0" ptsTypes="AA">
                                      <p:cBhvr>
                                        <p:cTn id="84" dur="2000" fill="hold"/>
                                        <p:tgtEl>
                                          <p:spTgt spid="13"/>
                                        </p:tgtEl>
                                        <p:attrNameLst>
                                          <p:attrName>ppt_x</p:attrName>
                                          <p:attrName>ppt_y</p:attrName>
                                        </p:attrNameLst>
                                      </p:cBhvr>
                                      <p:rCtr x="0" y="-59129"/>
                                    </p:animMotion>
                                  </p:childTnLst>
                                </p:cTn>
                              </p:par>
                            </p:childTnLst>
                          </p:cTn>
                        </p:par>
                        <p:par>
                          <p:cTn id="85" fill="hold">
                            <p:stCondLst>
                              <p:cond delay="3000"/>
                            </p:stCondLst>
                            <p:childTnLst>
                              <p:par>
                                <p:cTn id="86" presetID="1" presetClass="exit" presetSubtype="0" fill="hold" grpId="2" nodeType="afterEffect">
                                  <p:stCondLst>
                                    <p:cond delay="0"/>
                                  </p:stCondLst>
                                  <p:childTnLst>
                                    <p:set>
                                      <p:cBhvr>
                                        <p:cTn id="87" dur="1" fill="hold">
                                          <p:stCondLst>
                                            <p:cond delay="0"/>
                                          </p:stCondLst>
                                        </p:cTn>
                                        <p:tgtEl>
                                          <p:spTgt spid="14"/>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3"/>
                                        </p:tgtEl>
                                        <p:attrNameLst>
                                          <p:attrName>style.visibility</p:attrName>
                                        </p:attrNameLst>
                                      </p:cBhvr>
                                      <p:to>
                                        <p:strVal val="hidden"/>
                                      </p:to>
                                    </p:set>
                                  </p:childTnLst>
                                </p:cTn>
                              </p:par>
                            </p:childTnLst>
                          </p:cTn>
                        </p:par>
                        <p:par>
                          <p:cTn id="90" fill="hold">
                            <p:stCondLst>
                              <p:cond delay="3000"/>
                            </p:stCondLst>
                            <p:childTnLst>
                              <p:par>
                                <p:cTn id="91" presetID="32" presetClass="emph" presetSubtype="0" repeatCount="indefinite" fill="hold" nodeType="after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5" presetClass="path" presetSubtype="0" accel="50000" decel="50000" fill="hold" nodeType="withEffect">
                                  <p:stCondLst>
                                    <p:cond delay="0"/>
                                  </p:stCondLst>
                                  <p:childTnLst>
                                    <p:animMotion origin="layout" path="M 3.61111E-6 8.55731E-7 L -0.88316 8.55731E-7 " pathEditMode="relative" rAng="0" ptsTypes="AA">
                                      <p:cBhvr>
                                        <p:cTn id="98" dur="4000" fill="hold"/>
                                        <p:tgtEl>
                                          <p:spTgt spid="5"/>
                                        </p:tgtEl>
                                        <p:attrNameLst>
                                          <p:attrName>ppt_x</p:attrName>
                                          <p:attrName>ppt_y</p:attrName>
                                        </p:attrNameLst>
                                      </p:cBhvr>
                                      <p:rCtr x="-44167" y="0"/>
                                    </p:animMotion>
                                  </p:childTnLst>
                                </p:cTn>
                              </p:par>
                            </p:childTnLst>
                          </p:cTn>
                        </p:par>
                      </p:childTnLst>
                    </p:cTn>
                  </p:par>
                </p:childTnLst>
              </p:cTn>
              <p:nextCondLst>
                <p:cond evt="onClick" delay="0">
                  <p:tgtEl>
                    <p:spTgt spid="13"/>
                  </p:tgtEl>
                </p:cond>
              </p:nextCondLst>
            </p:seq>
            <p:seq concurrent="1" nextAc="seek">
              <p:cTn id="99" restart="whenNotActive" fill="hold" evtFilter="cancelBubble" nodeType="interactiveSeq">
                <p:stCondLst>
                  <p:cond evt="onClick" delay="0">
                    <p:tgtEl>
                      <p:spTgt spid="11"/>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hold" nodeType="clickEffect">
                                  <p:stCondLst>
                                    <p:cond delay="0"/>
                                  </p:stCondLst>
                                  <p:childTnLst>
                                    <p:animRot by="120000">
                                      <p:cBhvr>
                                        <p:cTn id="103" dur="100" fill="hold">
                                          <p:stCondLst>
                                            <p:cond delay="0"/>
                                          </p:stCondLst>
                                        </p:cTn>
                                        <p:tgtEl>
                                          <p:spTgt spid="11"/>
                                        </p:tgtEl>
                                        <p:attrNameLst>
                                          <p:attrName>r</p:attrName>
                                        </p:attrNameLst>
                                      </p:cBhvr>
                                    </p:animRot>
                                    <p:animRot by="-240000">
                                      <p:cBhvr>
                                        <p:cTn id="104" dur="200" fill="hold">
                                          <p:stCondLst>
                                            <p:cond delay="200"/>
                                          </p:stCondLst>
                                        </p:cTn>
                                        <p:tgtEl>
                                          <p:spTgt spid="11"/>
                                        </p:tgtEl>
                                        <p:attrNameLst>
                                          <p:attrName>r</p:attrName>
                                        </p:attrNameLst>
                                      </p:cBhvr>
                                    </p:animRot>
                                    <p:animRot by="240000">
                                      <p:cBhvr>
                                        <p:cTn id="105" dur="200" fill="hold">
                                          <p:stCondLst>
                                            <p:cond delay="400"/>
                                          </p:stCondLst>
                                        </p:cTn>
                                        <p:tgtEl>
                                          <p:spTgt spid="11"/>
                                        </p:tgtEl>
                                        <p:attrNameLst>
                                          <p:attrName>r</p:attrName>
                                        </p:attrNameLst>
                                      </p:cBhvr>
                                    </p:animRot>
                                    <p:animRot by="-240000">
                                      <p:cBhvr>
                                        <p:cTn id="106" dur="200" fill="hold">
                                          <p:stCondLst>
                                            <p:cond delay="600"/>
                                          </p:stCondLst>
                                        </p:cTn>
                                        <p:tgtEl>
                                          <p:spTgt spid="11"/>
                                        </p:tgtEl>
                                        <p:attrNameLst>
                                          <p:attrName>r</p:attrName>
                                        </p:attrNameLst>
                                      </p:cBhvr>
                                    </p:animRot>
                                    <p:animRot by="120000">
                                      <p:cBhvr>
                                        <p:cTn id="107" dur="200" fill="hold">
                                          <p:stCondLst>
                                            <p:cond delay="800"/>
                                          </p:stCondLst>
                                        </p:cTn>
                                        <p:tgtEl>
                                          <p:spTgt spid="11"/>
                                        </p:tgtEl>
                                        <p:attrNameLst>
                                          <p:attrName>r</p:attrName>
                                        </p:attrNameLst>
                                      </p:cBhvr>
                                    </p:animRot>
                                  </p:childTnLst>
                                </p:cTn>
                              </p:par>
                              <p:par>
                                <p:cTn id="108" presetID="32" presetClass="emph" presetSubtype="0" fill="hold" grpId="0" nodeType="withEffect">
                                  <p:stCondLst>
                                    <p:cond delay="0"/>
                                  </p:stCondLst>
                                  <p:childTnLst>
                                    <p:animRot by="120000">
                                      <p:cBhvr>
                                        <p:cTn id="109" dur="100" fill="hold">
                                          <p:stCondLst>
                                            <p:cond delay="0"/>
                                          </p:stCondLst>
                                        </p:cTn>
                                        <p:tgtEl>
                                          <p:spTgt spid="12"/>
                                        </p:tgtEl>
                                        <p:attrNameLst>
                                          <p:attrName>r</p:attrName>
                                        </p:attrNameLst>
                                      </p:cBhvr>
                                    </p:animRot>
                                    <p:animRot by="-240000">
                                      <p:cBhvr>
                                        <p:cTn id="110" dur="200" fill="hold">
                                          <p:stCondLst>
                                            <p:cond delay="200"/>
                                          </p:stCondLst>
                                        </p:cTn>
                                        <p:tgtEl>
                                          <p:spTgt spid="12"/>
                                        </p:tgtEl>
                                        <p:attrNameLst>
                                          <p:attrName>r</p:attrName>
                                        </p:attrNameLst>
                                      </p:cBhvr>
                                    </p:animRot>
                                    <p:animRot by="240000">
                                      <p:cBhvr>
                                        <p:cTn id="111" dur="200" fill="hold">
                                          <p:stCondLst>
                                            <p:cond delay="400"/>
                                          </p:stCondLst>
                                        </p:cTn>
                                        <p:tgtEl>
                                          <p:spTgt spid="12"/>
                                        </p:tgtEl>
                                        <p:attrNameLst>
                                          <p:attrName>r</p:attrName>
                                        </p:attrNameLst>
                                      </p:cBhvr>
                                    </p:animRot>
                                    <p:animRot by="-240000">
                                      <p:cBhvr>
                                        <p:cTn id="112" dur="200" fill="hold">
                                          <p:stCondLst>
                                            <p:cond delay="600"/>
                                          </p:stCondLst>
                                        </p:cTn>
                                        <p:tgtEl>
                                          <p:spTgt spid="12"/>
                                        </p:tgtEl>
                                        <p:attrNameLst>
                                          <p:attrName>r</p:attrName>
                                        </p:attrNameLst>
                                      </p:cBhvr>
                                    </p:animRot>
                                    <p:animRot by="120000">
                                      <p:cBhvr>
                                        <p:cTn id="113" dur="200" fill="hold">
                                          <p:stCondLst>
                                            <p:cond delay="800"/>
                                          </p:stCondLst>
                                        </p:cTn>
                                        <p:tgtEl>
                                          <p:spTgt spid="12"/>
                                        </p:tgtEl>
                                        <p:attrNameLst>
                                          <p:attrName>r</p:attrName>
                                        </p:attrNameLst>
                                      </p:cBhvr>
                                    </p:animRot>
                                  </p:childTnLst>
                                </p:cTn>
                              </p:par>
                            </p:childTnLst>
                          </p:cTn>
                        </p:par>
                        <p:par>
                          <p:cTn id="114" fill="hold">
                            <p:stCondLst>
                              <p:cond delay="1000"/>
                            </p:stCondLst>
                            <p:childTnLst>
                              <p:par>
                                <p:cTn id="115" presetID="64" presetClass="path" presetSubtype="0" accel="50000" decel="50000" fill="hold" nodeType="afterEffect">
                                  <p:stCondLst>
                                    <p:cond delay="0"/>
                                  </p:stCondLst>
                                  <p:childTnLst>
                                    <p:animMotion origin="layout" path="M -8.33333E-7 3.40748E-6 L -8.33333E-7 -0.88261 " pathEditMode="relative" rAng="0" ptsTypes="AA">
                                      <p:cBhvr>
                                        <p:cTn id="116" dur="2000" fill="hold"/>
                                        <p:tgtEl>
                                          <p:spTgt spid="11"/>
                                        </p:tgtEl>
                                        <p:attrNameLst>
                                          <p:attrName>ppt_x</p:attrName>
                                          <p:attrName>ppt_y</p:attrName>
                                        </p:attrNameLst>
                                      </p:cBhvr>
                                      <p:rCtr x="0" y="-44146"/>
                                    </p:animMotion>
                                  </p:childTnLst>
                                </p:cTn>
                              </p:par>
                              <p:par>
                                <p:cTn id="117" presetID="64" presetClass="path" presetSubtype="0" accel="50000" decel="50000" fill="hold" grpId="1" nodeType="withEffect">
                                  <p:stCondLst>
                                    <p:cond delay="0"/>
                                  </p:stCondLst>
                                  <p:childTnLst>
                                    <p:animMotion origin="layout" path="M -2.5E-6 -2.20266E-6 L -2.5E-6 -0.71887 " pathEditMode="relative" rAng="0" ptsTypes="AA">
                                      <p:cBhvr>
                                        <p:cTn id="118" dur="2000" fill="hold"/>
                                        <p:tgtEl>
                                          <p:spTgt spid="12"/>
                                        </p:tgtEl>
                                        <p:attrNameLst>
                                          <p:attrName>ppt_x</p:attrName>
                                          <p:attrName>ppt_y</p:attrName>
                                        </p:attrNameLst>
                                      </p:cBhvr>
                                      <p:rCtr x="0" y="-35928"/>
                                    </p:animMotion>
                                  </p:childTnLst>
                                </p:cTn>
                              </p:par>
                            </p:childTnLst>
                          </p:cTn>
                        </p:par>
                        <p:par>
                          <p:cTn id="119" fill="hold">
                            <p:stCondLst>
                              <p:cond delay="3000"/>
                            </p:stCondLst>
                            <p:childTnLst>
                              <p:par>
                                <p:cTn id="120" presetID="1" presetClass="exit" presetSubtype="0" fill="hold" nodeType="afterEffect">
                                  <p:stCondLst>
                                    <p:cond delay="0"/>
                                  </p:stCondLst>
                                  <p:childTnLst>
                                    <p:set>
                                      <p:cBhvr>
                                        <p:cTn id="121" dur="1" fill="hold">
                                          <p:stCondLst>
                                            <p:cond delay="0"/>
                                          </p:stCondLst>
                                        </p:cTn>
                                        <p:tgtEl>
                                          <p:spTgt spid="11"/>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12"/>
                                        </p:tgtEl>
                                        <p:attrNameLst>
                                          <p:attrName>style.visibility</p:attrName>
                                        </p:attrNameLst>
                                      </p:cBhvr>
                                      <p:to>
                                        <p:strVal val="hidden"/>
                                      </p:to>
                                    </p:set>
                                  </p:childTnLst>
                                </p:cTn>
                              </p:par>
                            </p:childTnLst>
                          </p:cTn>
                        </p:par>
                        <p:par>
                          <p:cTn id="124" fill="hold">
                            <p:stCondLst>
                              <p:cond delay="3000"/>
                            </p:stCondLst>
                            <p:childTnLst>
                              <p:par>
                                <p:cTn id="125" presetID="32" presetClass="emph" presetSubtype="0" fill="hold" nodeType="afterEffect">
                                  <p:stCondLst>
                                    <p:cond delay="0"/>
                                  </p:stCondLst>
                                  <p:childTnLst>
                                    <p:animRot by="120000">
                                      <p:cBhvr>
                                        <p:cTn id="126" dur="100" fill="hold">
                                          <p:stCondLst>
                                            <p:cond delay="0"/>
                                          </p:stCondLst>
                                        </p:cTn>
                                        <p:tgtEl>
                                          <p:spTgt spid="3"/>
                                        </p:tgtEl>
                                        <p:attrNameLst>
                                          <p:attrName>r</p:attrName>
                                        </p:attrNameLst>
                                      </p:cBhvr>
                                    </p:animRot>
                                    <p:animRot by="-240000">
                                      <p:cBhvr>
                                        <p:cTn id="127" dur="200" fill="hold">
                                          <p:stCondLst>
                                            <p:cond delay="200"/>
                                          </p:stCondLst>
                                        </p:cTn>
                                        <p:tgtEl>
                                          <p:spTgt spid="3"/>
                                        </p:tgtEl>
                                        <p:attrNameLst>
                                          <p:attrName>r</p:attrName>
                                        </p:attrNameLst>
                                      </p:cBhvr>
                                    </p:animRot>
                                    <p:animRot by="240000">
                                      <p:cBhvr>
                                        <p:cTn id="128" dur="200" fill="hold">
                                          <p:stCondLst>
                                            <p:cond delay="400"/>
                                          </p:stCondLst>
                                        </p:cTn>
                                        <p:tgtEl>
                                          <p:spTgt spid="3"/>
                                        </p:tgtEl>
                                        <p:attrNameLst>
                                          <p:attrName>r</p:attrName>
                                        </p:attrNameLst>
                                      </p:cBhvr>
                                    </p:animRot>
                                    <p:animRot by="-240000">
                                      <p:cBhvr>
                                        <p:cTn id="129" dur="200" fill="hold">
                                          <p:stCondLst>
                                            <p:cond delay="600"/>
                                          </p:stCondLst>
                                        </p:cTn>
                                        <p:tgtEl>
                                          <p:spTgt spid="3"/>
                                        </p:tgtEl>
                                        <p:attrNameLst>
                                          <p:attrName>r</p:attrName>
                                        </p:attrNameLst>
                                      </p:cBhvr>
                                    </p:animRot>
                                    <p:animRot by="120000">
                                      <p:cBhvr>
                                        <p:cTn id="130" dur="200" fill="hold">
                                          <p:stCondLst>
                                            <p:cond delay="800"/>
                                          </p:stCondLst>
                                        </p:cTn>
                                        <p:tgtEl>
                                          <p:spTgt spid="3"/>
                                        </p:tgtEl>
                                        <p:attrNameLst>
                                          <p:attrName>r</p:attrName>
                                        </p:attrNameLst>
                                      </p:cBhvr>
                                    </p:animRot>
                                  </p:childTnLst>
                                </p:cTn>
                              </p:par>
                              <p:par>
                                <p:cTn id="131" presetID="63" presetClass="path" presetSubtype="0" accel="50000" decel="50000" fill="hold" nodeType="withEffect">
                                  <p:stCondLst>
                                    <p:cond delay="0"/>
                                  </p:stCondLst>
                                  <p:childTnLst>
                                    <p:animMotion origin="layout" path="M 3.88889E-6 -1.46123E-6 L 0.35451 -1.46123E-6 " pathEditMode="relative" rAng="0" ptsTypes="AA">
                                      <p:cBhvr>
                                        <p:cTn id="132" dur="2000" fill="hold"/>
                                        <p:tgtEl>
                                          <p:spTgt spid="3"/>
                                        </p:tgtEl>
                                        <p:attrNameLst>
                                          <p:attrName>ppt_x</p:attrName>
                                          <p:attrName>ppt_y</p:attrName>
                                        </p:attrNameLst>
                                      </p:cBhvr>
                                      <p:rCtr x="17726" y="0"/>
                                    </p:animMotion>
                                  </p:childTnLst>
                                </p:cTn>
                              </p:par>
                            </p:childTnLst>
                          </p:cTn>
                        </p:par>
                      </p:childTnLst>
                    </p:cTn>
                  </p:par>
                </p:childTnLst>
              </p:cTn>
              <p:nextCondLst>
                <p:cond evt="onClick" delay="0">
                  <p:tgtEl>
                    <p:spTgt spid="11"/>
                  </p:tgtEl>
                </p:cond>
              </p:nextCondLst>
            </p:seq>
          </p:childTnLst>
        </p:cTn>
      </p:par>
    </p:tnLst>
    <p:bldLst>
      <p:bldP spid="10" grpId="0" animBg="1"/>
      <p:bldP spid="10" grpId="1" animBg="1"/>
      <p:bldP spid="10" grpId="2" animBg="1"/>
      <p:bldP spid="12" grpId="0" animBg="1"/>
      <p:bldP spid="12" grpId="1" animBg="1"/>
      <p:bldP spid="12" grpId="2" animBg="1"/>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6B3DAE8-3731-4913-9691-DE99DF4D0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1207" cy="6857554"/>
          </a:xfrm>
          <a:prstGeom prst="rect">
            <a:avLst/>
          </a:prstGeom>
        </p:spPr>
      </p:pic>
      <p:pic>
        <p:nvPicPr>
          <p:cNvPr id="2"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341" y="3062412"/>
            <a:ext cx="1509106" cy="16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1676401" y="176215"/>
            <a:ext cx="8942925" cy="1885184"/>
          </a:xfrm>
          <a:prstGeom prst="cloudCallout">
            <a:avLst>
              <a:gd name="adj1" fmla="val -53153"/>
              <a:gd name="adj2" fmla="val 120367"/>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3200" dirty="0">
              <a:solidFill>
                <a:sysClr val="windowText" lastClr="000000"/>
              </a:solidFill>
              <a:latin typeface="+mj-lt"/>
              <a:cs typeface="Arial" panose="020B0604020202020204" pitchFamily="34" charset="0"/>
            </a:endParaRPr>
          </a:p>
          <a:p>
            <a:pPr algn="ctr"/>
            <a:r>
              <a:rPr lang="vi-VN" sz="3200" dirty="0">
                <a:solidFill>
                  <a:sysClr val="windowText" lastClr="000000"/>
                </a:solidFill>
                <a:latin typeface="+mj-lt"/>
                <a:cs typeface="Arial" panose="020B0604020202020204" pitchFamily="34" charset="0"/>
              </a:rPr>
              <a:t>Trong bài ‘‘Bà kể chuyện’’.</a:t>
            </a:r>
          </a:p>
          <a:p>
            <a:pPr algn="ctr"/>
            <a:r>
              <a:rPr lang="vi-VN" sz="3200" dirty="0">
                <a:solidFill>
                  <a:sysClr val="windowText" lastClr="000000"/>
                </a:solidFill>
                <a:latin typeface="+mj-lt"/>
                <a:cs typeface="Arial" panose="020B0604020202020204" pitchFamily="34" charset="0"/>
              </a:rPr>
              <a:t>Bố của bạn nhỏ làm công việc gì?</a:t>
            </a:r>
          </a:p>
          <a:p>
            <a:pPr algn="ctr"/>
            <a:endParaRPr lang="vi-VN" sz="3200" dirty="0">
              <a:solidFill>
                <a:sysClr val="windowText" lastClr="000000"/>
              </a:solidFill>
              <a:latin typeface="+mj-lt"/>
              <a:cs typeface="Arial" panose="020B0604020202020204" pitchFamily="34" charset="0"/>
            </a:endParaRPr>
          </a:p>
        </p:txBody>
      </p:sp>
      <p:sp>
        <p:nvSpPr>
          <p:cNvPr id="7" name="Rounded Rectangle 6"/>
          <p:cNvSpPr/>
          <p:nvPr/>
        </p:nvSpPr>
        <p:spPr>
          <a:xfrm>
            <a:off x="2590800" y="3200401"/>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r>
              <a:rPr lang="vi-VN" sz="3200" dirty="0">
                <a:solidFill>
                  <a:sysClr val="windowText" lastClr="000000"/>
                </a:solidFill>
                <a:latin typeface="+mj-lt"/>
                <a:cs typeface="Arial" panose="020B0604020202020204" pitchFamily="34" charset="0"/>
              </a:rPr>
              <a:t>A. </a:t>
            </a:r>
            <a:r>
              <a:rPr lang="vi-VN" sz="3200" dirty="0">
                <a:latin typeface="+mj-lt"/>
                <a:cs typeface="Arial" panose="020B0604020202020204" pitchFamily="34" charset="0"/>
              </a:rPr>
              <a:t>Bố của bạn nhỏ làm nhà văn.</a:t>
            </a:r>
            <a:endParaRPr lang="en-US" sz="3200" dirty="0">
              <a:latin typeface="+mj-lt"/>
              <a:cs typeface="Arial" panose="020B0604020202020204" pitchFamily="34" charset="0"/>
            </a:endParaRPr>
          </a:p>
        </p:txBody>
      </p:sp>
      <p:sp>
        <p:nvSpPr>
          <p:cNvPr id="8" name="Rounded Rectangle 7"/>
          <p:cNvSpPr/>
          <p:nvPr/>
        </p:nvSpPr>
        <p:spPr>
          <a:xfrm>
            <a:off x="7010399" y="3185881"/>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r>
              <a:rPr lang="vi-VN" sz="3200" dirty="0">
                <a:solidFill>
                  <a:sysClr val="windowText" lastClr="000000"/>
                </a:solidFill>
                <a:latin typeface="+mj-lt"/>
                <a:cs typeface="Arial" panose="020B0604020202020204" pitchFamily="34" charset="0"/>
              </a:rPr>
              <a:t>B. </a:t>
            </a:r>
            <a:r>
              <a:rPr lang="vi-VN" sz="3200" dirty="0">
                <a:latin typeface="+mj-lt"/>
                <a:cs typeface="Arial" panose="020B0604020202020204" pitchFamily="34" charset="0"/>
              </a:rPr>
              <a:t>Bố của bạn nhỏ làm bác sĩ</a:t>
            </a:r>
            <a:endParaRPr lang="en-US" sz="3200" dirty="0">
              <a:latin typeface="+mj-lt"/>
              <a:cs typeface="Arial" panose="020B0604020202020204" pitchFamily="34" charset="0"/>
            </a:endParaRPr>
          </a:p>
        </p:txBody>
      </p:sp>
      <p:sp>
        <p:nvSpPr>
          <p:cNvPr id="9" name="Rounded Rectangle 8"/>
          <p:cNvSpPr/>
          <p:nvPr/>
        </p:nvSpPr>
        <p:spPr>
          <a:xfrm>
            <a:off x="2590800" y="4800602"/>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r>
              <a:rPr lang="vi-VN" sz="3200" dirty="0">
                <a:solidFill>
                  <a:sysClr val="windowText" lastClr="000000"/>
                </a:solidFill>
                <a:latin typeface="+mj-lt"/>
                <a:cs typeface="Arial" panose="020B0604020202020204" pitchFamily="34" charset="0"/>
              </a:rPr>
              <a:t>C. </a:t>
            </a:r>
            <a:r>
              <a:rPr lang="vi-VN" sz="3200" dirty="0">
                <a:latin typeface="+mj-lt"/>
                <a:cs typeface="Arial" panose="020B0604020202020204" pitchFamily="34" charset="0"/>
              </a:rPr>
              <a:t>Bố của bạn nhỏ làm giám đốc.</a:t>
            </a:r>
            <a:endParaRPr lang="en-US" sz="3200" dirty="0">
              <a:latin typeface="+mj-lt"/>
              <a:cs typeface="Arial" panose="020B0604020202020204" pitchFamily="34" charset="0"/>
            </a:endParaRPr>
          </a:p>
        </p:txBody>
      </p:sp>
      <p:sp>
        <p:nvSpPr>
          <p:cNvPr id="10" name="Rounded Rectangle 9"/>
          <p:cNvSpPr/>
          <p:nvPr/>
        </p:nvSpPr>
        <p:spPr>
          <a:xfrm>
            <a:off x="7010399" y="4800602"/>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r>
              <a:rPr lang="vi-VN" sz="3200" dirty="0">
                <a:solidFill>
                  <a:sysClr val="windowText" lastClr="000000"/>
                </a:solidFill>
                <a:latin typeface="+mj-lt"/>
                <a:cs typeface="Arial" panose="020B0604020202020204" pitchFamily="34" charset="0"/>
              </a:rPr>
              <a:t>D. </a:t>
            </a:r>
            <a:r>
              <a:rPr lang="vi-VN" sz="3200" dirty="0">
                <a:latin typeface="+mj-lt"/>
                <a:cs typeface="Arial" panose="020B0604020202020204" pitchFamily="34" charset="0"/>
              </a:rPr>
              <a:t>Bố của bạn nhỏ làm công an</a:t>
            </a:r>
            <a:endParaRPr lang="en-US" sz="3200" dirty="0">
              <a:latin typeface="+mj-lt"/>
              <a:cs typeface="Arial" panose="020B0604020202020204" pitchFamily="34" charset="0"/>
            </a:endParaRPr>
          </a:p>
        </p:txBody>
      </p:sp>
    </p:spTree>
    <p:extLst>
      <p:ext uri="{BB962C8B-B14F-4D97-AF65-F5344CB8AC3E}">
        <p14:creationId xmlns:p14="http://schemas.microsoft.com/office/powerpoint/2010/main" val="2560971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10"/>
                                        </p:tgtEl>
                                      </p:cBhvr>
                                    </p:animEffect>
                                    <p:animScale>
                                      <p:cBhvr>
                                        <p:cTn id="44" dur="250" autoRev="1" fill="hold"/>
                                        <p:tgtEl>
                                          <p:spTgt spid="10"/>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00FFFF"/>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7"/>
                                        </p:tgtEl>
                                      </p:cBhvr>
                                    </p:animEffect>
                                    <p:animScale>
                                      <p:cBhvr>
                                        <p:cTn id="55" dur="250" autoRev="1" fill="hold"/>
                                        <p:tgtEl>
                                          <p:spTgt spid="7"/>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8"/>
                                        </p:tgtEl>
                                      </p:cBhvr>
                                    </p:animEffect>
                                    <p:animScale>
                                      <p:cBhvr>
                                        <p:cTn id="58" dur="250" autoRev="1" fill="hold"/>
                                        <p:tgtEl>
                                          <p:spTgt spid="8"/>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9"/>
                                        </p:tgtEl>
                                      </p:cBhvr>
                                    </p:animEffect>
                                    <p:animScale>
                                      <p:cBhvr>
                                        <p:cTn id="61" dur="250" autoRev="1" fill="hold"/>
                                        <p:tgtEl>
                                          <p:spTgt spid="9"/>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10"/>
                                        </p:tgtEl>
                                      </p:cBhvr>
                                    </p:animEffect>
                                    <p:animScale>
                                      <p:cBhvr>
                                        <p:cTn id="64" dur="250" autoRev="1" fill="hold"/>
                                        <p:tgtEl>
                                          <p:spTgt spid="10"/>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7"/>
                                        </p:tgtEl>
                                        <p:attrNameLst>
                                          <p:attrName>fillcolor</p:attrName>
                                        </p:attrNameLst>
                                      </p:cBhvr>
                                      <p:to>
                                        <a:srgbClr val="00FFFF"/>
                                      </p:to>
                                    </p:animClr>
                                    <p:set>
                                      <p:cBhvr>
                                        <p:cTn id="68" dur="2000" fill="hold"/>
                                        <p:tgtEl>
                                          <p:spTgt spid="7"/>
                                        </p:tgtEl>
                                        <p:attrNameLst>
                                          <p:attrName>fill.type</p:attrName>
                                        </p:attrNameLst>
                                      </p:cBhvr>
                                      <p:to>
                                        <p:strVal val="solid"/>
                                      </p:to>
                                    </p:set>
                                    <p:set>
                                      <p:cBhvr>
                                        <p:cTn id="69" dur="2000" fill="hold"/>
                                        <p:tgtEl>
                                          <p:spTgt spid="7"/>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8"/>
                                        </p:tgtEl>
                                        <p:attrNameLst>
                                          <p:attrName>fillcolor</p:attrName>
                                        </p:attrNameLst>
                                      </p:cBhvr>
                                      <p:to>
                                        <a:srgbClr val="FF0000"/>
                                      </p:to>
                                    </p:animClr>
                                    <p:set>
                                      <p:cBhvr>
                                        <p:cTn id="72" dur="2000" fill="hold"/>
                                        <p:tgtEl>
                                          <p:spTgt spid="8"/>
                                        </p:tgtEl>
                                        <p:attrNameLst>
                                          <p:attrName>fill.type</p:attrName>
                                        </p:attrNameLst>
                                      </p:cBhvr>
                                      <p:to>
                                        <p:strVal val="solid"/>
                                      </p:to>
                                    </p:set>
                                    <p:set>
                                      <p:cBhvr>
                                        <p:cTn id="73"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10"/>
                                        </p:tgtEl>
                                      </p:cBhvr>
                                    </p:animEffect>
                                    <p:animScale>
                                      <p:cBhvr>
                                        <p:cTn id="88" dur="250" autoRev="1" fill="hold"/>
                                        <p:tgtEl>
                                          <p:spTgt spid="10"/>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7"/>
                                        </p:tgtEl>
                                        <p:attrNameLst>
                                          <p:attrName>fillcolor</p:attrName>
                                        </p:attrNameLst>
                                      </p:cBhvr>
                                      <p:to>
                                        <a:srgbClr val="00FFFF"/>
                                      </p:to>
                                    </p:animClr>
                                    <p:set>
                                      <p:cBhvr>
                                        <p:cTn id="92" dur="2000" fill="hold"/>
                                        <p:tgtEl>
                                          <p:spTgt spid="7"/>
                                        </p:tgtEl>
                                        <p:attrNameLst>
                                          <p:attrName>fill.type</p:attrName>
                                        </p:attrNameLst>
                                      </p:cBhvr>
                                      <p:to>
                                        <p:strVal val="solid"/>
                                      </p:to>
                                    </p:set>
                                    <p:set>
                                      <p:cBhvr>
                                        <p:cTn id="93" dur="2000" fill="hold"/>
                                        <p:tgtEl>
                                          <p:spTgt spid="7"/>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9"/>
                                        </p:tgtEl>
                                        <p:attrNameLst>
                                          <p:attrName>fillcolor</p:attrName>
                                        </p:attrNameLst>
                                      </p:cBhvr>
                                      <p:to>
                                        <a:srgbClr val="FF0000"/>
                                      </p:to>
                                    </p:animClr>
                                    <p:set>
                                      <p:cBhvr>
                                        <p:cTn id="96" dur="2000" fill="hold"/>
                                        <p:tgtEl>
                                          <p:spTgt spid="9"/>
                                        </p:tgtEl>
                                        <p:attrNameLst>
                                          <p:attrName>fill.type</p:attrName>
                                        </p:attrNameLst>
                                      </p:cBhvr>
                                      <p:to>
                                        <p:strVal val="solid"/>
                                      </p:to>
                                    </p:set>
                                    <p:set>
                                      <p:cBhvr>
                                        <p:cTn id="9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8" restart="whenNotActive" fill="hold" evtFilter="cancelBubble" nodeType="interactiveSeq">
                <p:stCondLst>
                  <p:cond evt="onClick" delay="0">
                    <p:tgtEl>
                      <p:spTgt spid="10"/>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7"/>
                                        </p:tgtEl>
                                      </p:cBhvr>
                                    </p:animEffect>
                                    <p:animScale>
                                      <p:cBhvr>
                                        <p:cTn id="103" dur="250" autoRev="1" fill="hold"/>
                                        <p:tgtEl>
                                          <p:spTgt spid="7"/>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8"/>
                                        </p:tgtEl>
                                      </p:cBhvr>
                                    </p:animEffect>
                                    <p:animScale>
                                      <p:cBhvr>
                                        <p:cTn id="106" dur="250" autoRev="1" fill="hold"/>
                                        <p:tgtEl>
                                          <p:spTgt spid="8"/>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9"/>
                                        </p:tgtEl>
                                      </p:cBhvr>
                                    </p:animEffect>
                                    <p:animScale>
                                      <p:cBhvr>
                                        <p:cTn id="109" dur="250" autoRev="1" fill="hold"/>
                                        <p:tgtEl>
                                          <p:spTgt spid="9"/>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10"/>
                                        </p:tgtEl>
                                      </p:cBhvr>
                                    </p:animEffect>
                                    <p:animScale>
                                      <p:cBhvr>
                                        <p:cTn id="112" dur="250" autoRev="1" fill="hold"/>
                                        <p:tgtEl>
                                          <p:spTgt spid="10"/>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7"/>
                                        </p:tgtEl>
                                        <p:attrNameLst>
                                          <p:attrName>fillcolor</p:attrName>
                                        </p:attrNameLst>
                                      </p:cBhvr>
                                      <p:to>
                                        <a:srgbClr val="00FFFF"/>
                                      </p:to>
                                    </p:animClr>
                                    <p:set>
                                      <p:cBhvr>
                                        <p:cTn id="116" dur="2000" fill="hold"/>
                                        <p:tgtEl>
                                          <p:spTgt spid="7"/>
                                        </p:tgtEl>
                                        <p:attrNameLst>
                                          <p:attrName>fill.type</p:attrName>
                                        </p:attrNameLst>
                                      </p:cBhvr>
                                      <p:to>
                                        <p:strVal val="solid"/>
                                      </p:to>
                                    </p:set>
                                    <p:set>
                                      <p:cBhvr>
                                        <p:cTn id="117" dur="2000" fill="hold"/>
                                        <p:tgtEl>
                                          <p:spTgt spid="7"/>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10"/>
                                        </p:tgtEl>
                                        <p:attrNameLst>
                                          <p:attrName>fillcolor</p:attrName>
                                        </p:attrNameLst>
                                      </p:cBhvr>
                                      <p:to>
                                        <a:srgbClr val="FF0000"/>
                                      </p:to>
                                    </p:animClr>
                                    <p:set>
                                      <p:cBhvr>
                                        <p:cTn id="120" dur="2000" fill="hold"/>
                                        <p:tgtEl>
                                          <p:spTgt spid="10"/>
                                        </p:tgtEl>
                                        <p:attrNameLst>
                                          <p:attrName>fill.type</p:attrName>
                                        </p:attrNameLst>
                                      </p:cBhvr>
                                      <p:to>
                                        <p:strVal val="solid"/>
                                      </p:to>
                                    </p:set>
                                    <p:set>
                                      <p:cBhvr>
                                        <p:cTn id="121"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7DA0109-65D0-4629-9EF2-3AA264F17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pic>
        <p:nvPicPr>
          <p:cNvPr id="3" name="Picture 15">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1" y="2585252"/>
            <a:ext cx="1460223" cy="12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590800" y="434656"/>
            <a:ext cx="8610600" cy="1745428"/>
          </a:xfrm>
          <a:prstGeom prst="cloudCallout">
            <a:avLst>
              <a:gd name="adj1" fmla="val -70306"/>
              <a:gd name="adj2" fmla="val 109953"/>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3200" dirty="0">
              <a:solidFill>
                <a:schemeClr val="tx1"/>
              </a:solidFill>
              <a:latin typeface="+mj-lt"/>
              <a:cs typeface="Times New Roman" pitchFamily="18" charset="0"/>
            </a:endParaRPr>
          </a:p>
          <a:p>
            <a:pPr algn="ctr"/>
            <a:r>
              <a:rPr lang="vi-VN" sz="3200" dirty="0">
                <a:solidFill>
                  <a:schemeClr val="tx1"/>
                </a:solidFill>
                <a:latin typeface="+mj-lt"/>
                <a:cs typeface="Times New Roman" pitchFamily="18" charset="0"/>
              </a:rPr>
              <a:t>Trong bài ‘‘Bà kể chuyện’’.</a:t>
            </a:r>
          </a:p>
          <a:p>
            <a:pPr algn="ctr"/>
            <a:r>
              <a:rPr lang="vi-VN" sz="3200" dirty="0">
                <a:solidFill>
                  <a:schemeClr val="tx1"/>
                </a:solidFill>
                <a:latin typeface="+mj-lt"/>
                <a:cs typeface="Times New Roman" pitchFamily="18" charset="0"/>
              </a:rPr>
              <a:t>Bạn nhỏ thắc mắc điều gì?</a:t>
            </a:r>
          </a:p>
          <a:p>
            <a:pPr algn="ctr"/>
            <a:endParaRPr lang="vi-VN" sz="3200" dirty="0">
              <a:solidFill>
                <a:schemeClr val="tx1"/>
              </a:solidFill>
              <a:latin typeface="+mj-lt"/>
              <a:cs typeface="Times New Roman" pitchFamily="18" charset="0"/>
            </a:endParaRPr>
          </a:p>
        </p:txBody>
      </p:sp>
      <p:sp>
        <p:nvSpPr>
          <p:cNvPr id="6" name="Rounded Rectangle 5"/>
          <p:cNvSpPr/>
          <p:nvPr/>
        </p:nvSpPr>
        <p:spPr>
          <a:xfrm>
            <a:off x="7118269" y="4648200"/>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dirty="0">
                <a:latin typeface="+mj-lt"/>
                <a:cs typeface="Times New Roman" pitchFamily="18" charset="0"/>
              </a:rPr>
              <a:t>D</a:t>
            </a:r>
            <a:r>
              <a:rPr lang="vi-VN" sz="2800">
                <a:latin typeface="+mj-lt"/>
                <a:cs typeface="Times New Roman" pitchFamily="18" charset="0"/>
              </a:rPr>
              <a:t>. </a:t>
            </a:r>
            <a:r>
              <a:rPr lang="en-US" sz="2800">
                <a:latin typeface="+mj-lt"/>
                <a:cs typeface="Times New Roman" pitchFamily="18" charset="0"/>
              </a:rPr>
              <a:t>V</a:t>
            </a:r>
            <a:r>
              <a:rPr lang="vi-VN" sz="2800">
                <a:latin typeface="+mj-lt"/>
                <a:cs typeface="Times New Roman" pitchFamily="18" charset="0"/>
              </a:rPr>
              <a:t>ì </a:t>
            </a:r>
            <a:r>
              <a:rPr lang="vi-VN" sz="2800" dirty="0">
                <a:latin typeface="+mj-lt"/>
                <a:cs typeface="Times New Roman" pitchFamily="18" charset="0"/>
              </a:rPr>
              <a:t>sao bố kể chuyện không hay bằng bà.</a:t>
            </a:r>
            <a:endParaRPr lang="en-US" sz="2800" dirty="0">
              <a:latin typeface="+mj-lt"/>
              <a:cs typeface="Times New Roman" pitchFamily="18" charset="0"/>
            </a:endParaRPr>
          </a:p>
        </p:txBody>
      </p:sp>
      <p:sp>
        <p:nvSpPr>
          <p:cNvPr id="7" name="Rounded Rectangle 6"/>
          <p:cNvSpPr/>
          <p:nvPr/>
        </p:nvSpPr>
        <p:spPr>
          <a:xfrm>
            <a:off x="7118269" y="2960354"/>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B</a:t>
            </a:r>
            <a:r>
              <a:rPr lang="vi-VN" sz="2800">
                <a:solidFill>
                  <a:sysClr val="windowText" lastClr="000000"/>
                </a:solidFill>
                <a:latin typeface="+mj-lt"/>
                <a:cs typeface="Times New Roman" pitchFamily="18" charset="0"/>
              </a:rPr>
              <a:t>. </a:t>
            </a:r>
            <a:r>
              <a:rPr lang="en-US" sz="2800" dirty="0">
                <a:latin typeface="+mj-lt"/>
                <a:cs typeface="Times New Roman" pitchFamily="18" charset="0"/>
              </a:rPr>
              <a:t>V</a:t>
            </a:r>
            <a:r>
              <a:rPr lang="vi-VN" sz="2800">
                <a:latin typeface="+mj-lt"/>
                <a:cs typeface="Times New Roman" pitchFamily="18" charset="0"/>
              </a:rPr>
              <a:t>ì </a:t>
            </a:r>
            <a:r>
              <a:rPr lang="vi-VN" sz="2800" dirty="0">
                <a:latin typeface="+mj-lt"/>
                <a:cs typeface="Times New Roman" pitchFamily="18" charset="0"/>
              </a:rPr>
              <a:t>sao bố kể chuyện hấp dẫn hơn bà.</a:t>
            </a:r>
            <a:endParaRPr lang="en-US" sz="2800" dirty="0">
              <a:latin typeface="+mj-lt"/>
              <a:cs typeface="Times New Roman" pitchFamily="18" charset="0"/>
            </a:endParaRPr>
          </a:p>
        </p:txBody>
      </p:sp>
      <p:sp>
        <p:nvSpPr>
          <p:cNvPr id="8" name="Rounded Rectangle 7"/>
          <p:cNvSpPr/>
          <p:nvPr/>
        </p:nvSpPr>
        <p:spPr>
          <a:xfrm>
            <a:off x="2628106" y="4648201"/>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C</a:t>
            </a:r>
            <a:r>
              <a:rPr lang="vi-VN" sz="2800">
                <a:solidFill>
                  <a:sysClr val="windowText" lastClr="000000"/>
                </a:solidFill>
                <a:latin typeface="+mj-lt"/>
                <a:cs typeface="Times New Roman" pitchFamily="18" charset="0"/>
              </a:rPr>
              <a:t>. </a:t>
            </a:r>
            <a:r>
              <a:rPr lang="en-US" sz="2800" dirty="0">
                <a:latin typeface="+mj-lt"/>
                <a:cs typeface="Times New Roman" pitchFamily="18" charset="0"/>
              </a:rPr>
              <a:t>V</a:t>
            </a:r>
            <a:r>
              <a:rPr lang="vi-VN" sz="2800">
                <a:latin typeface="+mj-lt"/>
                <a:cs typeface="Times New Roman" pitchFamily="18" charset="0"/>
              </a:rPr>
              <a:t>ì </a:t>
            </a:r>
            <a:r>
              <a:rPr lang="vi-VN" sz="2800" dirty="0">
                <a:latin typeface="+mj-lt"/>
                <a:cs typeface="Times New Roman" pitchFamily="18" charset="0"/>
              </a:rPr>
              <a:t>sao bố kể chuyện lôi cuốn hơn bà.</a:t>
            </a:r>
            <a:endParaRPr lang="en-US" sz="2800" dirty="0">
              <a:latin typeface="+mj-lt"/>
              <a:cs typeface="Times New Roman" pitchFamily="18" charset="0"/>
            </a:endParaRPr>
          </a:p>
        </p:txBody>
      </p:sp>
      <p:sp>
        <p:nvSpPr>
          <p:cNvPr id="9" name="Rounded Rectangle 8"/>
          <p:cNvSpPr/>
          <p:nvPr/>
        </p:nvSpPr>
        <p:spPr>
          <a:xfrm>
            <a:off x="2590800" y="2960354"/>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A</a:t>
            </a:r>
            <a:r>
              <a:rPr lang="vi-VN" sz="2800">
                <a:solidFill>
                  <a:sysClr val="windowText" lastClr="000000"/>
                </a:solidFill>
                <a:latin typeface="+mj-lt"/>
                <a:cs typeface="Times New Roman" pitchFamily="18" charset="0"/>
              </a:rPr>
              <a:t>. </a:t>
            </a:r>
            <a:r>
              <a:rPr lang="en-US" sz="2800" dirty="0">
                <a:latin typeface="+mj-lt"/>
                <a:cs typeface="Times New Roman" pitchFamily="18" charset="0"/>
              </a:rPr>
              <a:t>V</a:t>
            </a:r>
            <a:r>
              <a:rPr lang="vi-VN" sz="2800">
                <a:latin typeface="+mj-lt"/>
                <a:cs typeface="Times New Roman" pitchFamily="18" charset="0"/>
              </a:rPr>
              <a:t>ì </a:t>
            </a:r>
            <a:r>
              <a:rPr lang="vi-VN" sz="2800" dirty="0">
                <a:latin typeface="+mj-lt"/>
                <a:cs typeface="Times New Roman" pitchFamily="18" charset="0"/>
              </a:rPr>
              <a:t>sao bố kể </a:t>
            </a:r>
            <a:r>
              <a:rPr lang="vi-VN" sz="2800">
                <a:latin typeface="+mj-lt"/>
                <a:cs typeface="Times New Roman" pitchFamily="18" charset="0"/>
              </a:rPr>
              <a:t>chuyện hay </a:t>
            </a:r>
            <a:r>
              <a:rPr lang="vi-VN" sz="2800" dirty="0">
                <a:latin typeface="+mj-lt"/>
                <a:cs typeface="Times New Roman" pitchFamily="18" charset="0"/>
              </a:rPr>
              <a:t>bằng bà.</a:t>
            </a:r>
            <a:endParaRPr lang="en-US" sz="2800" dirty="0">
              <a:latin typeface="+mj-lt"/>
              <a:cs typeface="Times New Roman" pitchFamily="18" charset="0"/>
            </a:endParaRPr>
          </a:p>
        </p:txBody>
      </p:sp>
    </p:spTree>
    <p:extLst>
      <p:ext uri="{BB962C8B-B14F-4D97-AF65-F5344CB8AC3E}">
        <p14:creationId xmlns:p14="http://schemas.microsoft.com/office/powerpoint/2010/main" val="2466948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6"/>
                                        </p:tgtEl>
                                        <p:attrNameLst>
                                          <p:attrName>fillcolor</p:attrName>
                                        </p:attrNameLst>
                                      </p:cBhvr>
                                      <p:to>
                                        <a:srgbClr val="00FFFF"/>
                                      </p:to>
                                    </p:animClr>
                                    <p:set>
                                      <p:cBhvr>
                                        <p:cTn id="48" dur="2000" fill="hold"/>
                                        <p:tgtEl>
                                          <p:spTgt spid="6"/>
                                        </p:tgtEl>
                                        <p:attrNameLst>
                                          <p:attrName>fill.type</p:attrName>
                                        </p:attrNameLst>
                                      </p:cBhvr>
                                      <p:to>
                                        <p:strVal val="solid"/>
                                      </p:to>
                                    </p:set>
                                    <p:set>
                                      <p:cBhvr>
                                        <p:cTn id="49" dur="2000" fill="hold"/>
                                        <p:tgtEl>
                                          <p:spTgt spid="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6"/>
                                        </p:tgtEl>
                                        <p:attrNameLst>
                                          <p:attrName>fillcolor</p:attrName>
                                        </p:attrNameLst>
                                      </p:cBhvr>
                                      <p:to>
                                        <a:srgbClr val="00FFFF"/>
                                      </p:to>
                                    </p:animClr>
                                    <p:set>
                                      <p:cBhvr>
                                        <p:cTn id="68" dur="2000" fill="hold"/>
                                        <p:tgtEl>
                                          <p:spTgt spid="6"/>
                                        </p:tgtEl>
                                        <p:attrNameLst>
                                          <p:attrName>fill.type</p:attrName>
                                        </p:attrNameLst>
                                      </p:cBhvr>
                                      <p:to>
                                        <p:strVal val="solid"/>
                                      </p:to>
                                    </p:set>
                                    <p:set>
                                      <p:cBhvr>
                                        <p:cTn id="69" dur="2000" fill="hold"/>
                                        <p:tgtEl>
                                          <p:spTgt spid="6"/>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7"/>
                                        </p:tgtEl>
                                        <p:attrNameLst>
                                          <p:attrName>fillcolor</p:attrName>
                                        </p:attrNameLst>
                                      </p:cBhvr>
                                      <p:to>
                                        <a:srgbClr val="FF0000"/>
                                      </p:to>
                                    </p:animClr>
                                    <p:set>
                                      <p:cBhvr>
                                        <p:cTn id="72" dur="2000" fill="hold"/>
                                        <p:tgtEl>
                                          <p:spTgt spid="7"/>
                                        </p:tgtEl>
                                        <p:attrNameLst>
                                          <p:attrName>fill.type</p:attrName>
                                        </p:attrNameLst>
                                      </p:cBhvr>
                                      <p:to>
                                        <p:strVal val="solid"/>
                                      </p:to>
                                    </p:set>
                                    <p:set>
                                      <p:cBhvr>
                                        <p:cTn id="7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7"/>
                                        </p:tgtEl>
                                      </p:cBhvr>
                                    </p:animEffect>
                                    <p:animScale>
                                      <p:cBhvr>
                                        <p:cTn id="82" dur="250" autoRev="1" fill="hold"/>
                                        <p:tgtEl>
                                          <p:spTgt spid="7"/>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8"/>
                                        </p:tgtEl>
                                      </p:cBhvr>
                                    </p:animEffect>
                                    <p:animScale>
                                      <p:cBhvr>
                                        <p:cTn id="85" dur="250" autoRev="1" fill="hold"/>
                                        <p:tgtEl>
                                          <p:spTgt spid="8"/>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6"/>
                                        </p:tgtEl>
                                        <p:attrNameLst>
                                          <p:attrName>fillcolor</p:attrName>
                                        </p:attrNameLst>
                                      </p:cBhvr>
                                      <p:to>
                                        <a:srgbClr val="00FFFF"/>
                                      </p:to>
                                    </p:animClr>
                                    <p:set>
                                      <p:cBhvr>
                                        <p:cTn id="92" dur="2000" fill="hold"/>
                                        <p:tgtEl>
                                          <p:spTgt spid="6"/>
                                        </p:tgtEl>
                                        <p:attrNameLst>
                                          <p:attrName>fill.type</p:attrName>
                                        </p:attrNameLst>
                                      </p:cBhvr>
                                      <p:to>
                                        <p:strVal val="solid"/>
                                      </p:to>
                                    </p:set>
                                    <p:set>
                                      <p:cBhvr>
                                        <p:cTn id="93" dur="2000" fill="hold"/>
                                        <p:tgtEl>
                                          <p:spTgt spid="6"/>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8"/>
                                        </p:tgtEl>
                                        <p:attrNameLst>
                                          <p:attrName>fillcolor</p:attrName>
                                        </p:attrNameLst>
                                      </p:cBhvr>
                                      <p:to>
                                        <a:srgbClr val="FF0000"/>
                                      </p:to>
                                    </p:animClr>
                                    <p:set>
                                      <p:cBhvr>
                                        <p:cTn id="96" dur="2000" fill="hold"/>
                                        <p:tgtEl>
                                          <p:spTgt spid="8"/>
                                        </p:tgtEl>
                                        <p:attrNameLst>
                                          <p:attrName>fill.type</p:attrName>
                                        </p:attrNameLst>
                                      </p:cBhvr>
                                      <p:to>
                                        <p:strVal val="solid"/>
                                      </p:to>
                                    </p:set>
                                    <p:set>
                                      <p:cBhvr>
                                        <p:cTn id="97"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8" restart="whenNotActive" fill="hold" evtFilter="cancelBubble" nodeType="interactiveSeq">
                <p:stCondLst>
                  <p:cond evt="onClick" delay="0">
                    <p:tgtEl>
                      <p:spTgt spid="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6"/>
                                        </p:tgtEl>
                                      </p:cBhvr>
                                    </p:animEffect>
                                    <p:animScale>
                                      <p:cBhvr>
                                        <p:cTn id="103" dur="250" autoRev="1" fill="hold"/>
                                        <p:tgtEl>
                                          <p:spTgt spid="6"/>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7"/>
                                        </p:tgtEl>
                                      </p:cBhvr>
                                    </p:animEffect>
                                    <p:animScale>
                                      <p:cBhvr>
                                        <p:cTn id="106" dur="250" autoRev="1" fill="hold"/>
                                        <p:tgtEl>
                                          <p:spTgt spid="7"/>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8"/>
                                        </p:tgtEl>
                                      </p:cBhvr>
                                    </p:animEffect>
                                    <p:animScale>
                                      <p:cBhvr>
                                        <p:cTn id="109" dur="250" autoRev="1" fill="hold"/>
                                        <p:tgtEl>
                                          <p:spTgt spid="8"/>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6"/>
                                        </p:tgtEl>
                                        <p:attrNameLst>
                                          <p:attrName>fillcolor</p:attrName>
                                        </p:attrNameLst>
                                      </p:cBhvr>
                                      <p:to>
                                        <a:srgbClr val="00FFFF"/>
                                      </p:to>
                                    </p:animClr>
                                    <p:set>
                                      <p:cBhvr>
                                        <p:cTn id="116" dur="2000" fill="hold"/>
                                        <p:tgtEl>
                                          <p:spTgt spid="6"/>
                                        </p:tgtEl>
                                        <p:attrNameLst>
                                          <p:attrName>fill.type</p:attrName>
                                        </p:attrNameLst>
                                      </p:cBhvr>
                                      <p:to>
                                        <p:strVal val="solid"/>
                                      </p:to>
                                    </p:set>
                                    <p:set>
                                      <p:cBhvr>
                                        <p:cTn id="117" dur="2000" fill="hold"/>
                                        <p:tgtEl>
                                          <p:spTgt spid="6"/>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9"/>
                                        </p:tgtEl>
                                        <p:attrNameLst>
                                          <p:attrName>fillcolor</p:attrName>
                                        </p:attrNameLst>
                                      </p:cBhvr>
                                      <p:to>
                                        <a:srgbClr val="FF0000"/>
                                      </p:to>
                                    </p:animClr>
                                    <p:set>
                                      <p:cBhvr>
                                        <p:cTn id="120" dur="2000" fill="hold"/>
                                        <p:tgtEl>
                                          <p:spTgt spid="9"/>
                                        </p:tgtEl>
                                        <p:attrNameLst>
                                          <p:attrName>fill.type</p:attrName>
                                        </p:attrNameLst>
                                      </p:cBhvr>
                                      <p:to>
                                        <p:strVal val="solid"/>
                                      </p:to>
                                    </p:set>
                                    <p:set>
                                      <p:cBhvr>
                                        <p:cTn id="121"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5" grpId="0" animBg="1"/>
      <p:bldP spid="6" grpId="0" animBg="1"/>
      <p:bldP spid="6" grpId="1" animBg="1"/>
      <p:bldP spid="6" grpId="2" animBg="1"/>
      <p:bldP spid="6" grpId="3" animBg="1"/>
      <p:bldP spid="6" grpId="4"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8E26182-070C-4668-8B34-2F23C37EC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pic>
        <p:nvPicPr>
          <p:cNvPr id="4" name="Picture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1" y="3473161"/>
            <a:ext cx="1570607" cy="6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2514601" y="183193"/>
            <a:ext cx="7539385" cy="2005835"/>
          </a:xfrm>
          <a:prstGeom prst="cloudCallout">
            <a:avLst>
              <a:gd name="adj1" fmla="val -63129"/>
              <a:gd name="adj2" fmla="val 1076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chemeClr val="tx1"/>
                </a:solidFill>
                <a:latin typeface="+mj-lt"/>
                <a:cs typeface="Times New Roman" pitchFamily="18" charset="0"/>
              </a:rPr>
              <a:t>Trong bài ‘‘Bà kể chuyện’’.</a:t>
            </a:r>
          </a:p>
          <a:p>
            <a:pPr algn="ctr"/>
            <a:r>
              <a:rPr lang="vi-VN" sz="2800" dirty="0">
                <a:solidFill>
                  <a:schemeClr val="tx1"/>
                </a:solidFill>
                <a:latin typeface="+mj-lt"/>
                <a:cs typeface="Times New Roman" pitchFamily="18" charset="0"/>
              </a:rPr>
              <a:t>Theo lời bố, vì sao chuyện bà kể rất hay? Chọn ý đúng nhất:</a:t>
            </a:r>
          </a:p>
        </p:txBody>
      </p:sp>
      <p:sp>
        <p:nvSpPr>
          <p:cNvPr id="7" name="Rounded Rectangle 6"/>
          <p:cNvSpPr/>
          <p:nvPr/>
        </p:nvSpPr>
        <p:spPr>
          <a:xfrm>
            <a:off x="3100167" y="4719116"/>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mj-lt"/>
                <a:cs typeface="Times New Roman" pitchFamily="18" charset="0"/>
              </a:rPr>
              <a:t>C. Vì cả hai lí do trên.</a:t>
            </a:r>
            <a:endParaRPr lang="en-US" sz="2800" dirty="0">
              <a:latin typeface="+mj-lt"/>
              <a:cs typeface="Times New Roman" pitchFamily="18" charset="0"/>
            </a:endParaRPr>
          </a:p>
        </p:txBody>
      </p:sp>
      <p:sp>
        <p:nvSpPr>
          <p:cNvPr id="8" name="Rounded Rectangle 7"/>
          <p:cNvSpPr/>
          <p:nvPr/>
        </p:nvSpPr>
        <p:spPr>
          <a:xfrm>
            <a:off x="6968190" y="3196901"/>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B. </a:t>
            </a:r>
            <a:r>
              <a:rPr lang="vi-VN" sz="2800" dirty="0">
                <a:latin typeface="+mj-lt"/>
                <a:cs typeface="Times New Roman" pitchFamily="18" charset="0"/>
              </a:rPr>
              <a:t>Vì bà kể chuyện rất tự nhiên.</a:t>
            </a:r>
            <a:endParaRPr lang="en-US" sz="2800" dirty="0">
              <a:latin typeface="+mj-lt"/>
              <a:cs typeface="Times New Roman" pitchFamily="18" charset="0"/>
            </a:endParaRPr>
          </a:p>
        </p:txBody>
      </p:sp>
      <p:sp>
        <p:nvSpPr>
          <p:cNvPr id="9" name="Rounded Rectangle 8"/>
          <p:cNvSpPr/>
          <p:nvPr/>
        </p:nvSpPr>
        <p:spPr>
          <a:xfrm>
            <a:off x="6968190" y="4719116"/>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D. </a:t>
            </a:r>
            <a:r>
              <a:rPr lang="vi-VN" sz="2800" dirty="0">
                <a:latin typeface="+mj-lt"/>
                <a:cs typeface="Times New Roman" pitchFamily="18" charset="0"/>
              </a:rPr>
              <a:t>Không có lí do </a:t>
            </a:r>
            <a:r>
              <a:rPr lang="vi-VN" sz="2800">
                <a:latin typeface="+mj-lt"/>
                <a:cs typeface="Times New Roman" pitchFamily="18" charset="0"/>
              </a:rPr>
              <a:t>nào trên</a:t>
            </a:r>
            <a:r>
              <a:rPr lang="en-US" sz="2800">
                <a:latin typeface="+mj-lt"/>
                <a:cs typeface="Times New Roman" pitchFamily="18" charset="0"/>
              </a:rPr>
              <a:t>.</a:t>
            </a:r>
            <a:endParaRPr lang="en-US" sz="2800" dirty="0">
              <a:latin typeface="+mj-lt"/>
              <a:cs typeface="Times New Roman" pitchFamily="18" charset="0"/>
            </a:endParaRPr>
          </a:p>
        </p:txBody>
      </p:sp>
      <p:sp>
        <p:nvSpPr>
          <p:cNvPr id="10" name="Rounded Rectangle 9"/>
          <p:cNvSpPr/>
          <p:nvPr/>
        </p:nvSpPr>
        <p:spPr>
          <a:xfrm>
            <a:off x="3100167" y="3198165"/>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ysClr val="windowText" lastClr="000000"/>
                </a:solidFill>
                <a:latin typeface="+mj-lt"/>
                <a:cs typeface="Times New Roman" pitchFamily="18" charset="0"/>
              </a:rPr>
              <a:t>A. </a:t>
            </a:r>
            <a:r>
              <a:rPr lang="vi-VN" sz="2800" dirty="0">
                <a:latin typeface="+mj-lt"/>
                <a:cs typeface="Times New Roman" pitchFamily="18" charset="0"/>
              </a:rPr>
              <a:t>Vì bà biết nhiều truyện hơn bố.</a:t>
            </a:r>
            <a:endParaRPr lang="en-US" sz="2800" dirty="0">
              <a:latin typeface="+mj-lt"/>
              <a:cs typeface="Times New Roman" pitchFamily="18" charset="0"/>
            </a:endParaRPr>
          </a:p>
        </p:txBody>
      </p:sp>
    </p:spTree>
    <p:extLst>
      <p:ext uri="{BB962C8B-B14F-4D97-AF65-F5344CB8AC3E}">
        <p14:creationId xmlns:p14="http://schemas.microsoft.com/office/powerpoint/2010/main" val="3351499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10"/>
                                        </p:tgtEl>
                                      </p:cBhvr>
                                    </p:animEffect>
                                    <p:animScale>
                                      <p:cBhvr>
                                        <p:cTn id="43" dur="250" autoRev="1" fill="hold"/>
                                        <p:tgtEl>
                                          <p:spTgt spid="10"/>
                                        </p:tgtEl>
                                      </p:cBhvr>
                                      <p:by x="105000" y="105000"/>
                                    </p:animScale>
                                  </p:childTnLst>
                                </p:cTn>
                              </p:par>
                            </p:childTnLst>
                          </p:cTn>
                        </p:par>
                        <p:par>
                          <p:cTn id="44" fill="hold">
                            <p:stCondLst>
                              <p:cond delay="500"/>
                            </p:stCondLst>
                            <p:childTnLst>
                              <p:par>
                                <p:cTn id="45" presetID="1" presetClass="emph" presetSubtype="2" fill="hold" nodeType="afterEffect">
                                  <p:stCondLst>
                                    <p:cond delay="0"/>
                                  </p:stCondLst>
                                  <p:childTnLst>
                                    <p:animClr clrSpc="rgb" dir="cw">
                                      <p:cBhvr>
                                        <p:cTn id="46" dur="2000" fill="hold"/>
                                        <p:tgtEl>
                                          <p:spTgt spid="7"/>
                                        </p:tgtEl>
                                        <p:attrNameLst>
                                          <p:attrName>fillcolor</p:attrName>
                                        </p:attrNameLst>
                                      </p:cBhvr>
                                      <p:to>
                                        <a:srgbClr val="00FFFF"/>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2" nodeType="clickEffect">
                                  <p:stCondLst>
                                    <p:cond delay="0"/>
                                  </p:stCondLst>
                                  <p:childTnLst>
                                    <p:animEffect transition="out" filter="fade">
                                      <p:cBhvr>
                                        <p:cTn id="53" dur="500" tmFilter="0, 0; .2, .5; .8, .5; 1, 0"/>
                                        <p:tgtEl>
                                          <p:spTgt spid="7"/>
                                        </p:tgtEl>
                                      </p:cBhvr>
                                    </p:animEffect>
                                    <p:animScale>
                                      <p:cBhvr>
                                        <p:cTn id="54" dur="250" autoRev="1" fill="hold"/>
                                        <p:tgtEl>
                                          <p:spTgt spid="7"/>
                                        </p:tgtEl>
                                      </p:cBhvr>
                                      <p:by x="105000" y="105000"/>
                                    </p:animScale>
                                  </p:childTnLst>
                                </p:cTn>
                              </p:par>
                              <p:par>
                                <p:cTn id="55" presetID="26" presetClass="emph" presetSubtype="0" fill="hold" grpId="2" nodeType="withEffect">
                                  <p:stCondLst>
                                    <p:cond delay="0"/>
                                  </p:stCondLst>
                                  <p:childTnLst>
                                    <p:animEffect transition="out" filter="fade">
                                      <p:cBhvr>
                                        <p:cTn id="56" dur="500" tmFilter="0, 0; .2, .5; .8, .5; 1, 0"/>
                                        <p:tgtEl>
                                          <p:spTgt spid="8"/>
                                        </p:tgtEl>
                                      </p:cBhvr>
                                    </p:animEffect>
                                    <p:animScale>
                                      <p:cBhvr>
                                        <p:cTn id="57" dur="250" autoRev="1" fill="hold"/>
                                        <p:tgtEl>
                                          <p:spTgt spid="8"/>
                                        </p:tgtEl>
                                      </p:cBhvr>
                                      <p:by x="105000" y="105000"/>
                                    </p:animScale>
                                  </p:childTnLst>
                                </p:cTn>
                              </p:par>
                              <p:par>
                                <p:cTn id="58" presetID="26" presetClass="emph" presetSubtype="0" fill="hold" grpId="2" nodeType="withEffect">
                                  <p:stCondLst>
                                    <p:cond delay="0"/>
                                  </p:stCondLst>
                                  <p:childTnLst>
                                    <p:animEffect transition="out" filter="fade">
                                      <p:cBhvr>
                                        <p:cTn id="59" dur="500" tmFilter="0, 0; .2, .5; .8, .5; 1, 0"/>
                                        <p:tgtEl>
                                          <p:spTgt spid="9"/>
                                        </p:tgtEl>
                                      </p:cBhvr>
                                    </p:animEffect>
                                    <p:animScale>
                                      <p:cBhvr>
                                        <p:cTn id="60" dur="250" autoRev="1" fill="hold"/>
                                        <p:tgtEl>
                                          <p:spTgt spid="9"/>
                                        </p:tgtEl>
                                      </p:cBhvr>
                                      <p:by x="105000" y="105000"/>
                                    </p:animScale>
                                  </p:childTnLst>
                                </p:cTn>
                              </p:par>
                              <p:par>
                                <p:cTn id="61" presetID="26" presetClass="emph" presetSubtype="0" fill="hold" grpId="2" nodeType="withEffect">
                                  <p:stCondLst>
                                    <p:cond delay="0"/>
                                  </p:stCondLst>
                                  <p:childTnLst>
                                    <p:animEffect transition="out" filter="fade">
                                      <p:cBhvr>
                                        <p:cTn id="62" dur="500" tmFilter="0, 0; .2, .5; .8, .5; 1, 0"/>
                                        <p:tgtEl>
                                          <p:spTgt spid="10"/>
                                        </p:tgtEl>
                                      </p:cBhvr>
                                    </p:animEffect>
                                    <p:animScale>
                                      <p:cBhvr>
                                        <p:cTn id="63" dur="250" autoRev="1" fill="hold"/>
                                        <p:tgtEl>
                                          <p:spTgt spid="10"/>
                                        </p:tgtEl>
                                      </p:cBhvr>
                                      <p:by x="105000" y="105000"/>
                                    </p:animScale>
                                  </p:childTnLst>
                                </p:cTn>
                              </p:par>
                            </p:childTnLst>
                          </p:cTn>
                        </p:par>
                        <p:par>
                          <p:cTn id="64" fill="hold">
                            <p:stCondLst>
                              <p:cond delay="500"/>
                            </p:stCondLst>
                            <p:childTnLst>
                              <p:par>
                                <p:cTn id="65" presetID="1" presetClass="emph" presetSubtype="2" fill="hold" nodeType="afterEffect">
                                  <p:stCondLst>
                                    <p:cond delay="0"/>
                                  </p:stCondLst>
                                  <p:childTnLst>
                                    <p:animClr clrSpc="rgb" dir="cw">
                                      <p:cBhvr>
                                        <p:cTn id="66" dur="2000" fill="hold"/>
                                        <p:tgtEl>
                                          <p:spTgt spid="7"/>
                                        </p:tgtEl>
                                        <p:attrNameLst>
                                          <p:attrName>fillcolor</p:attrName>
                                        </p:attrNameLst>
                                      </p:cBhvr>
                                      <p:to>
                                        <a:srgbClr val="00FFFF"/>
                                      </p:to>
                                    </p:animClr>
                                    <p:set>
                                      <p:cBhvr>
                                        <p:cTn id="67" dur="2000" fill="hold"/>
                                        <p:tgtEl>
                                          <p:spTgt spid="7"/>
                                        </p:tgtEl>
                                        <p:attrNameLst>
                                          <p:attrName>fill.type</p:attrName>
                                        </p:attrNameLst>
                                      </p:cBhvr>
                                      <p:to>
                                        <p:strVal val="solid"/>
                                      </p:to>
                                    </p:set>
                                    <p:set>
                                      <p:cBhvr>
                                        <p:cTn id="68" dur="2000" fill="hold"/>
                                        <p:tgtEl>
                                          <p:spTgt spid="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4" name="sai 50 (1).wav"/>
                                        </p:tgtEl>
                                      </p:cMediaNode>
                                    </p:audio>
                                  </p:subTnLst>
                                </p:cTn>
                              </p:par>
                              <p:par>
                                <p:cTn id="69" presetID="1" presetClass="emph" presetSubtype="2" fill="hold" nodeType="withEffect">
                                  <p:stCondLst>
                                    <p:cond delay="0"/>
                                  </p:stCondLst>
                                  <p:childTnLst>
                                    <p:animClr clrSpc="rgb" dir="cw">
                                      <p:cBhvr>
                                        <p:cTn id="70" dur="2000" fill="hold"/>
                                        <p:tgtEl>
                                          <p:spTgt spid="8"/>
                                        </p:tgtEl>
                                        <p:attrNameLst>
                                          <p:attrName>fillcolor</p:attrName>
                                        </p:attrNameLst>
                                      </p:cBhvr>
                                      <p:to>
                                        <a:srgbClr val="FF0000"/>
                                      </p:to>
                                    </p:animClr>
                                    <p:set>
                                      <p:cBhvr>
                                        <p:cTn id="71" dur="2000" fill="hold"/>
                                        <p:tgtEl>
                                          <p:spTgt spid="8"/>
                                        </p:tgtEl>
                                        <p:attrNameLst>
                                          <p:attrName>fill.type</p:attrName>
                                        </p:attrNameLst>
                                      </p:cBhvr>
                                      <p:to>
                                        <p:strVal val="solid"/>
                                      </p:to>
                                    </p:set>
                                    <p:set>
                                      <p:cBhvr>
                                        <p:cTn id="7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4" nodeType="click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par>
                                <p:cTn id="79" presetID="26" presetClass="emph" presetSubtype="0" fill="hold" grpId="4"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par>
                                <p:cTn id="82" presetID="26" presetClass="emph" presetSubtype="0" fill="hold" grpId="4" nodeType="with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par>
                                <p:cTn id="85" presetID="26" presetClass="emph" presetSubtype="0" fill="hold" grpId="4" nodeType="withEffect">
                                  <p:stCondLst>
                                    <p:cond delay="0"/>
                                  </p:stCondLst>
                                  <p:childTnLst>
                                    <p:animEffect transition="out" filter="fade">
                                      <p:cBhvr>
                                        <p:cTn id="86" dur="500" tmFilter="0, 0; .2, .5; .8, .5; 1, 0"/>
                                        <p:tgtEl>
                                          <p:spTgt spid="10"/>
                                        </p:tgtEl>
                                      </p:cBhvr>
                                    </p:animEffect>
                                    <p:animScale>
                                      <p:cBhvr>
                                        <p:cTn id="87" dur="250" autoRev="1" fill="hold"/>
                                        <p:tgtEl>
                                          <p:spTgt spid="10"/>
                                        </p:tgtEl>
                                      </p:cBhvr>
                                      <p:by x="105000" y="105000"/>
                                    </p:animScale>
                                  </p:childTnLst>
                                </p:cTn>
                              </p:par>
                            </p:childTnLst>
                          </p:cTn>
                        </p:par>
                        <p:par>
                          <p:cTn id="88" fill="hold">
                            <p:stCondLst>
                              <p:cond delay="500"/>
                            </p:stCondLst>
                            <p:childTnLst>
                              <p:par>
                                <p:cTn id="89" presetID="1" presetClass="emph" presetSubtype="2" fill="hold" nodeType="afterEffect">
                                  <p:stCondLst>
                                    <p:cond delay="0"/>
                                  </p:stCondLst>
                                  <p:childTnLst>
                                    <p:animClr clrSpc="rgb" dir="cw">
                                      <p:cBhvr>
                                        <p:cTn id="90" dur="2000" fill="hold"/>
                                        <p:tgtEl>
                                          <p:spTgt spid="7"/>
                                        </p:tgtEl>
                                        <p:attrNameLst>
                                          <p:attrName>fillcolor</p:attrName>
                                        </p:attrNameLst>
                                      </p:cBhvr>
                                      <p:to>
                                        <a:srgbClr val="00FFFF"/>
                                      </p:to>
                                    </p:animClr>
                                    <p:set>
                                      <p:cBhvr>
                                        <p:cTn id="91" dur="2000" fill="hold"/>
                                        <p:tgtEl>
                                          <p:spTgt spid="7"/>
                                        </p:tgtEl>
                                        <p:attrNameLst>
                                          <p:attrName>fill.type</p:attrName>
                                        </p:attrNameLst>
                                      </p:cBhvr>
                                      <p:to>
                                        <p:strVal val="solid"/>
                                      </p:to>
                                    </p:set>
                                    <p:set>
                                      <p:cBhvr>
                                        <p:cTn id="92" dur="2000" fill="hold"/>
                                        <p:tgtEl>
                                          <p:spTgt spid="7"/>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sai 50 (1).wav"/>
                                        </p:tgtEl>
                                      </p:cMediaNode>
                                    </p:audio>
                                  </p:subTnLst>
                                </p:cTn>
                              </p:par>
                              <p:par>
                                <p:cTn id="93" presetID="1" presetClass="emph" presetSubtype="2" fill="hold" nodeType="withEffect">
                                  <p:stCondLst>
                                    <p:cond delay="0"/>
                                  </p:stCondLst>
                                  <p:childTnLst>
                                    <p:animClr clrSpc="rgb" dir="cw">
                                      <p:cBhvr>
                                        <p:cTn id="94" dur="2000" fill="hold"/>
                                        <p:tgtEl>
                                          <p:spTgt spid="9"/>
                                        </p:tgtEl>
                                        <p:attrNameLst>
                                          <p:attrName>fillcolor</p:attrName>
                                        </p:attrNameLst>
                                      </p:cBhvr>
                                      <p:to>
                                        <a:srgbClr val="FF0000"/>
                                      </p:to>
                                    </p:animClr>
                                    <p:set>
                                      <p:cBhvr>
                                        <p:cTn id="95" dur="2000" fill="hold"/>
                                        <p:tgtEl>
                                          <p:spTgt spid="9"/>
                                        </p:tgtEl>
                                        <p:attrNameLst>
                                          <p:attrName>fill.type</p:attrName>
                                        </p:attrNameLst>
                                      </p:cBhvr>
                                      <p:to>
                                        <p:strVal val="solid"/>
                                      </p:to>
                                    </p:set>
                                    <p:set>
                                      <p:cBhvr>
                                        <p:cTn id="96"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10"/>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3" nodeType="clickEffect">
                                  <p:stCondLst>
                                    <p:cond delay="0"/>
                                  </p:stCondLst>
                                  <p:childTnLst>
                                    <p:animEffect transition="out" filter="fade">
                                      <p:cBhvr>
                                        <p:cTn id="101" dur="500" tmFilter="0, 0; .2, .5; .8, .5; 1, 0"/>
                                        <p:tgtEl>
                                          <p:spTgt spid="7"/>
                                        </p:tgtEl>
                                      </p:cBhvr>
                                    </p:animEffect>
                                    <p:animScale>
                                      <p:cBhvr>
                                        <p:cTn id="102" dur="250" autoRev="1" fill="hold"/>
                                        <p:tgtEl>
                                          <p:spTgt spid="7"/>
                                        </p:tgtEl>
                                      </p:cBhvr>
                                      <p:by x="105000" y="105000"/>
                                    </p:animScale>
                                  </p:childTnLst>
                                </p:cTn>
                              </p:par>
                              <p:par>
                                <p:cTn id="103" presetID="26" presetClass="emph" presetSubtype="0" fill="hold" grpId="3" nodeType="withEffect">
                                  <p:stCondLst>
                                    <p:cond delay="0"/>
                                  </p:stCondLst>
                                  <p:childTnLst>
                                    <p:animEffect transition="out" filter="fade">
                                      <p:cBhvr>
                                        <p:cTn id="104" dur="500" tmFilter="0, 0; .2, .5; .8, .5; 1, 0"/>
                                        <p:tgtEl>
                                          <p:spTgt spid="8"/>
                                        </p:tgtEl>
                                      </p:cBhvr>
                                    </p:animEffect>
                                    <p:animScale>
                                      <p:cBhvr>
                                        <p:cTn id="105" dur="250" autoRev="1" fill="hold"/>
                                        <p:tgtEl>
                                          <p:spTgt spid="8"/>
                                        </p:tgtEl>
                                      </p:cBhvr>
                                      <p:by x="105000" y="105000"/>
                                    </p:animScale>
                                  </p:childTnLst>
                                </p:cTn>
                              </p:par>
                              <p:par>
                                <p:cTn id="106" presetID="26" presetClass="emph" presetSubtype="0" fill="hold" grpId="3" nodeType="withEffect">
                                  <p:stCondLst>
                                    <p:cond delay="0"/>
                                  </p:stCondLst>
                                  <p:childTnLst>
                                    <p:animEffect transition="out" filter="fade">
                                      <p:cBhvr>
                                        <p:cTn id="107" dur="500" tmFilter="0, 0; .2, .5; .8, .5; 1, 0"/>
                                        <p:tgtEl>
                                          <p:spTgt spid="9"/>
                                        </p:tgtEl>
                                      </p:cBhvr>
                                    </p:animEffect>
                                    <p:animScale>
                                      <p:cBhvr>
                                        <p:cTn id="108" dur="250" autoRev="1" fill="hold"/>
                                        <p:tgtEl>
                                          <p:spTgt spid="9"/>
                                        </p:tgtEl>
                                      </p:cBhvr>
                                      <p:by x="105000" y="105000"/>
                                    </p:animScale>
                                  </p:childTnLst>
                                </p:cTn>
                              </p:par>
                              <p:par>
                                <p:cTn id="109" presetID="26" presetClass="emph" presetSubtype="0" fill="hold" grpId="3" nodeType="withEffect">
                                  <p:stCondLst>
                                    <p:cond delay="0"/>
                                  </p:stCondLst>
                                  <p:childTnLst>
                                    <p:animEffect transition="out" filter="fade">
                                      <p:cBhvr>
                                        <p:cTn id="110" dur="500" tmFilter="0, 0; .2, .5; .8, .5; 1, 0"/>
                                        <p:tgtEl>
                                          <p:spTgt spid="10"/>
                                        </p:tgtEl>
                                      </p:cBhvr>
                                    </p:animEffect>
                                    <p:animScale>
                                      <p:cBhvr>
                                        <p:cTn id="111" dur="250" autoRev="1" fill="hold"/>
                                        <p:tgtEl>
                                          <p:spTgt spid="10"/>
                                        </p:tgtEl>
                                      </p:cBhvr>
                                      <p:by x="105000" y="105000"/>
                                    </p:animScale>
                                  </p:childTnLst>
                                </p:cTn>
                              </p:par>
                            </p:childTnLst>
                          </p:cTn>
                        </p:par>
                        <p:par>
                          <p:cTn id="112" fill="hold">
                            <p:stCondLst>
                              <p:cond delay="500"/>
                            </p:stCondLst>
                            <p:childTnLst>
                              <p:par>
                                <p:cTn id="113" presetID="1" presetClass="emph" presetSubtype="2" fill="hold" nodeType="afterEffect">
                                  <p:stCondLst>
                                    <p:cond delay="0"/>
                                  </p:stCondLst>
                                  <p:childTnLst>
                                    <p:animClr clrSpc="rgb" dir="cw">
                                      <p:cBhvr>
                                        <p:cTn id="114" dur="2000" fill="hold"/>
                                        <p:tgtEl>
                                          <p:spTgt spid="7"/>
                                        </p:tgtEl>
                                        <p:attrNameLst>
                                          <p:attrName>fillcolor</p:attrName>
                                        </p:attrNameLst>
                                      </p:cBhvr>
                                      <p:to>
                                        <a:srgbClr val="00FFFF"/>
                                      </p:to>
                                    </p:animClr>
                                    <p:set>
                                      <p:cBhvr>
                                        <p:cTn id="115" dur="2000" fill="hold"/>
                                        <p:tgtEl>
                                          <p:spTgt spid="7"/>
                                        </p:tgtEl>
                                        <p:attrNameLst>
                                          <p:attrName>fill.type</p:attrName>
                                        </p:attrNameLst>
                                      </p:cBhvr>
                                      <p:to>
                                        <p:strVal val="solid"/>
                                      </p:to>
                                    </p:set>
                                    <p:set>
                                      <p:cBhvr>
                                        <p:cTn id="116" dur="2000" fill="hold"/>
                                        <p:tgtEl>
                                          <p:spTgt spid="7"/>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10"/>
                                        </p:tgtEl>
                                        <p:attrNameLst>
                                          <p:attrName>fillcolor</p:attrName>
                                        </p:attrNameLst>
                                      </p:cBhvr>
                                      <p:to>
                                        <a:srgbClr val="FF0000"/>
                                      </p:to>
                                    </p:animClr>
                                    <p:set>
                                      <p:cBhvr>
                                        <p:cTn id="119" dur="2000" fill="hold"/>
                                        <p:tgtEl>
                                          <p:spTgt spid="10"/>
                                        </p:tgtEl>
                                        <p:attrNameLst>
                                          <p:attrName>fill.type</p:attrName>
                                        </p:attrNameLst>
                                      </p:cBhvr>
                                      <p:to>
                                        <p:strVal val="solid"/>
                                      </p:to>
                                    </p:set>
                                    <p:set>
                                      <p:cBhvr>
                                        <p:cTn id="120"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45066D7-97B1-4E84-9034-E1759A6D0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pic>
        <p:nvPicPr>
          <p:cNvPr id="2" name="Picture 1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785050"/>
            <a:ext cx="1805566" cy="10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2780406" y="152400"/>
            <a:ext cx="8268594" cy="2209800"/>
          </a:xfrm>
          <a:prstGeom prst="cloudCallout">
            <a:avLst>
              <a:gd name="adj1" fmla="val -62109"/>
              <a:gd name="adj2" fmla="val 7812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solidFill>
                  <a:schemeClr val="tx1"/>
                </a:solidFill>
                <a:latin typeface="Times New Roman" pitchFamily="18" charset="0"/>
                <a:cs typeface="Times New Roman" pitchFamily="18" charset="0"/>
              </a:rPr>
              <a:t>Tìm từ phù hợp để nói về ‘‘Những câu chuyện của bà’’.</a:t>
            </a:r>
          </a:p>
          <a:p>
            <a:pPr algn="ctr"/>
            <a:r>
              <a:rPr lang="vi-VN" sz="3200" dirty="0">
                <a:solidFill>
                  <a:schemeClr val="tx1"/>
                </a:solidFill>
                <a:latin typeface="Times New Roman" pitchFamily="18" charset="0"/>
                <a:cs typeface="Times New Roman" pitchFamily="18" charset="0"/>
              </a:rPr>
              <a:t>Ví dụ: thú vị</a:t>
            </a:r>
          </a:p>
        </p:txBody>
      </p:sp>
      <p:sp>
        <p:nvSpPr>
          <p:cNvPr id="5" name="Rounded Rectangle 4"/>
          <p:cNvSpPr/>
          <p:nvPr/>
        </p:nvSpPr>
        <p:spPr>
          <a:xfrm>
            <a:off x="3200400" y="4639649"/>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latin typeface="Times New Roman" pitchFamily="18" charset="0"/>
                <a:cs typeface="Times New Roman" pitchFamily="18" charset="0"/>
              </a:rPr>
              <a:t>C</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c</a:t>
            </a:r>
            <a:r>
              <a:rPr lang="vi-VN" sz="4000">
                <a:latin typeface="Times New Roman" pitchFamily="18" charset="0"/>
                <a:cs typeface="Times New Roman" pitchFamily="18" charset="0"/>
              </a:rPr>
              <a:t>uốn </a:t>
            </a:r>
            <a:r>
              <a:rPr lang="vi-VN" sz="4000" dirty="0">
                <a:latin typeface="Times New Roman" pitchFamily="18" charset="0"/>
                <a:cs typeface="Times New Roman" pitchFamily="18" charset="0"/>
              </a:rPr>
              <a:t>hút.</a:t>
            </a:r>
            <a:endParaRPr lang="en-US" sz="4000" dirty="0">
              <a:latin typeface="Times New Roman" pitchFamily="18" charset="0"/>
              <a:cs typeface="Times New Roman" pitchFamily="18" charset="0"/>
            </a:endParaRPr>
          </a:p>
        </p:txBody>
      </p:sp>
      <p:sp>
        <p:nvSpPr>
          <p:cNvPr id="6" name="Rounded Rectangle 5"/>
          <p:cNvSpPr/>
          <p:nvPr/>
        </p:nvSpPr>
        <p:spPr>
          <a:xfrm>
            <a:off x="7162799" y="3268644"/>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sysClr val="windowText" lastClr="000000"/>
                </a:solidFill>
                <a:latin typeface="Times New Roman" pitchFamily="18" charset="0"/>
                <a:cs typeface="Times New Roman" pitchFamily="18" charset="0"/>
              </a:rPr>
              <a:t>B</a:t>
            </a:r>
            <a:r>
              <a:rPr lang="vi-VN" sz="4000">
                <a:solidFill>
                  <a:sysClr val="windowText" lastClr="000000"/>
                </a:solidFill>
                <a:latin typeface="Times New Roman" pitchFamily="18" charset="0"/>
                <a:cs typeface="Times New Roman" pitchFamily="18" charset="0"/>
              </a:rPr>
              <a:t>. </a:t>
            </a:r>
            <a:r>
              <a:rPr lang="en-US" sz="4000" dirty="0">
                <a:latin typeface="Times New Roman" pitchFamily="18" charset="0"/>
                <a:cs typeface="Times New Roman" pitchFamily="18" charset="0"/>
              </a:rPr>
              <a:t>t</a:t>
            </a:r>
            <a:r>
              <a:rPr lang="vi-VN" sz="4000">
                <a:latin typeface="Times New Roman" pitchFamily="18" charset="0"/>
                <a:cs typeface="Times New Roman" pitchFamily="18" charset="0"/>
              </a:rPr>
              <a:t>ự </a:t>
            </a:r>
            <a:r>
              <a:rPr lang="vi-VN" sz="4000" dirty="0">
                <a:latin typeface="Times New Roman" pitchFamily="18" charset="0"/>
                <a:cs typeface="Times New Roman" pitchFamily="18" charset="0"/>
              </a:rPr>
              <a:t>nhiên.</a:t>
            </a:r>
            <a:endParaRPr lang="en-US" sz="4000" dirty="0">
              <a:latin typeface="Times New Roman" pitchFamily="18" charset="0"/>
              <a:cs typeface="Times New Roman" pitchFamily="18" charset="0"/>
            </a:endParaRPr>
          </a:p>
        </p:txBody>
      </p:sp>
      <p:sp>
        <p:nvSpPr>
          <p:cNvPr id="7" name="Rounded Rectangle 6"/>
          <p:cNvSpPr/>
          <p:nvPr/>
        </p:nvSpPr>
        <p:spPr>
          <a:xfrm>
            <a:off x="7162799" y="4637196"/>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sysClr val="windowText" lastClr="000000"/>
                </a:solidFill>
                <a:latin typeface="Times New Roman" pitchFamily="18" charset="0"/>
                <a:cs typeface="Times New Roman" pitchFamily="18" charset="0"/>
              </a:rPr>
              <a:t>D</a:t>
            </a:r>
            <a:r>
              <a:rPr lang="vi-VN" sz="4000">
                <a:solidFill>
                  <a:sysClr val="windowText" lastClr="000000"/>
                </a:solidFill>
                <a:latin typeface="Times New Roman" pitchFamily="18" charset="0"/>
                <a:cs typeface="Times New Roman" pitchFamily="18" charset="0"/>
              </a:rPr>
              <a:t>. </a:t>
            </a:r>
            <a:r>
              <a:rPr lang="en-US" sz="4000">
                <a:solidFill>
                  <a:sysClr val="windowText" lastClr="000000"/>
                </a:solidFill>
                <a:latin typeface="Times New Roman" pitchFamily="18" charset="0"/>
                <a:cs typeface="Times New Roman" pitchFamily="18" charset="0"/>
              </a:rPr>
              <a:t>h</a:t>
            </a:r>
            <a:r>
              <a:rPr lang="vi-VN" sz="4000">
                <a:solidFill>
                  <a:sysClr val="windowText" lastClr="000000"/>
                </a:solidFill>
                <a:latin typeface="Times New Roman" pitchFamily="18" charset="0"/>
                <a:cs typeface="Times New Roman" pitchFamily="18" charset="0"/>
              </a:rPr>
              <a:t>ồn </a:t>
            </a:r>
            <a:r>
              <a:rPr lang="vi-VN" sz="4000" dirty="0">
                <a:solidFill>
                  <a:sysClr val="windowText" lastClr="000000"/>
                </a:solidFill>
                <a:latin typeface="Times New Roman" pitchFamily="18" charset="0"/>
                <a:cs typeface="Times New Roman" pitchFamily="18" charset="0"/>
              </a:rPr>
              <a:t>nhiên</a:t>
            </a:r>
            <a:endParaRPr lang="en-US" sz="4000" dirty="0">
              <a:latin typeface="Times New Roman" pitchFamily="18" charset="0"/>
              <a:cs typeface="Times New Roman" pitchFamily="18" charset="0"/>
            </a:endParaRPr>
          </a:p>
        </p:txBody>
      </p:sp>
      <p:sp>
        <p:nvSpPr>
          <p:cNvPr id="8" name="Rounded Rectangle 7"/>
          <p:cNvSpPr/>
          <p:nvPr/>
        </p:nvSpPr>
        <p:spPr>
          <a:xfrm>
            <a:off x="3200400" y="3352887"/>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sysClr val="windowText" lastClr="000000"/>
                </a:solidFill>
                <a:latin typeface="Times New Roman" pitchFamily="18" charset="0"/>
                <a:cs typeface="Times New Roman" pitchFamily="18" charset="0"/>
              </a:rPr>
              <a:t>A</a:t>
            </a:r>
            <a:r>
              <a:rPr lang="vi-VN" sz="4000">
                <a:solidFill>
                  <a:sysClr val="windowText" lastClr="000000"/>
                </a:solidFill>
                <a:latin typeface="Times New Roman" pitchFamily="18" charset="0"/>
                <a:cs typeface="Times New Roman" pitchFamily="18" charset="0"/>
              </a:rPr>
              <a:t>. </a:t>
            </a:r>
            <a:r>
              <a:rPr lang="en-US" sz="4000" dirty="0">
                <a:latin typeface="Times New Roman" pitchFamily="18" charset="0"/>
                <a:cs typeface="Times New Roman" pitchFamily="18" charset="0"/>
              </a:rPr>
              <a:t>v</a:t>
            </a:r>
            <a:r>
              <a:rPr lang="vi-VN" sz="4000">
                <a:latin typeface="Times New Roman" pitchFamily="18" charset="0"/>
                <a:cs typeface="Times New Roman" pitchFamily="18" charset="0"/>
              </a:rPr>
              <a:t>ô </a:t>
            </a:r>
            <a:r>
              <a:rPr lang="vi-VN" sz="4000" dirty="0">
                <a:latin typeface="Times New Roman" pitchFamily="18" charset="0"/>
                <a:cs typeface="Times New Roman" pitchFamily="18" charset="0"/>
              </a:rPr>
              <a:t>tận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9679316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5"/>
                                        </p:tgtEl>
                                        <p:attrNameLst>
                                          <p:attrName>fillcolor</p:attrName>
                                        </p:attrNameLst>
                                      </p:cBhvr>
                                      <p:to>
                                        <a:srgbClr val="00FFFF"/>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5"/>
                                        </p:tgtEl>
                                      </p:cBhvr>
                                    </p:animEffect>
                                    <p:animScale>
                                      <p:cBhvr>
                                        <p:cTn id="55" dur="250" autoRev="1" fill="hold"/>
                                        <p:tgtEl>
                                          <p:spTgt spid="5"/>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6"/>
                                        </p:tgtEl>
                                      </p:cBhvr>
                                    </p:animEffect>
                                    <p:animScale>
                                      <p:cBhvr>
                                        <p:cTn id="58" dur="250" autoRev="1" fill="hold"/>
                                        <p:tgtEl>
                                          <p:spTgt spid="6"/>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7"/>
                                        </p:tgtEl>
                                      </p:cBhvr>
                                    </p:animEffect>
                                    <p:animScale>
                                      <p:cBhvr>
                                        <p:cTn id="61" dur="250" autoRev="1" fill="hold"/>
                                        <p:tgtEl>
                                          <p:spTgt spid="7"/>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8"/>
                                        </p:tgtEl>
                                      </p:cBhvr>
                                    </p:animEffect>
                                    <p:animScale>
                                      <p:cBhvr>
                                        <p:cTn id="64" dur="250" autoRev="1" fill="hold"/>
                                        <p:tgtEl>
                                          <p:spTgt spid="8"/>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5"/>
                                        </p:tgtEl>
                                        <p:attrNameLst>
                                          <p:attrName>fillcolor</p:attrName>
                                        </p:attrNameLst>
                                      </p:cBhvr>
                                      <p:to>
                                        <a:srgbClr val="00FFFF"/>
                                      </p:to>
                                    </p:animClr>
                                    <p:set>
                                      <p:cBhvr>
                                        <p:cTn id="68" dur="2000" fill="hold"/>
                                        <p:tgtEl>
                                          <p:spTgt spid="5"/>
                                        </p:tgtEl>
                                        <p:attrNameLst>
                                          <p:attrName>fill.type</p:attrName>
                                        </p:attrNameLst>
                                      </p:cBhvr>
                                      <p:to>
                                        <p:strVal val="solid"/>
                                      </p:to>
                                    </p:set>
                                    <p:set>
                                      <p:cBhvr>
                                        <p:cTn id="69" dur="2000" fill="hold"/>
                                        <p:tgtEl>
                                          <p:spTgt spid="5"/>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5"/>
                                        </p:tgtEl>
                                      </p:cBhvr>
                                    </p:animEffect>
                                    <p:animScale>
                                      <p:cBhvr>
                                        <p:cTn id="79" dur="250" autoRev="1" fill="hold"/>
                                        <p:tgtEl>
                                          <p:spTgt spid="5"/>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6"/>
                                        </p:tgtEl>
                                      </p:cBhvr>
                                    </p:animEffect>
                                    <p:animScale>
                                      <p:cBhvr>
                                        <p:cTn id="82" dur="250" autoRev="1" fill="hold"/>
                                        <p:tgtEl>
                                          <p:spTgt spid="6"/>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7"/>
                                        </p:tgtEl>
                                      </p:cBhvr>
                                    </p:animEffect>
                                    <p:animScale>
                                      <p:cBhvr>
                                        <p:cTn id="85" dur="250" autoRev="1" fill="hold"/>
                                        <p:tgtEl>
                                          <p:spTgt spid="7"/>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8"/>
                                        </p:tgtEl>
                                      </p:cBhvr>
                                    </p:animEffect>
                                    <p:animScale>
                                      <p:cBhvr>
                                        <p:cTn id="88" dur="250" autoRev="1" fill="hold"/>
                                        <p:tgtEl>
                                          <p:spTgt spid="8"/>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5"/>
                                        </p:tgtEl>
                                        <p:attrNameLst>
                                          <p:attrName>fillcolor</p:attrName>
                                        </p:attrNameLst>
                                      </p:cBhvr>
                                      <p:to>
                                        <a:srgbClr val="00FFFF"/>
                                      </p:to>
                                    </p:animClr>
                                    <p:set>
                                      <p:cBhvr>
                                        <p:cTn id="92" dur="2000" fill="hold"/>
                                        <p:tgtEl>
                                          <p:spTgt spid="5"/>
                                        </p:tgtEl>
                                        <p:attrNameLst>
                                          <p:attrName>fill.type</p:attrName>
                                        </p:attrNameLst>
                                      </p:cBhvr>
                                      <p:to>
                                        <p:strVal val="solid"/>
                                      </p:to>
                                    </p:set>
                                    <p:set>
                                      <p:cBhvr>
                                        <p:cTn id="93" dur="2000" fill="hold"/>
                                        <p:tgtEl>
                                          <p:spTgt spid="5"/>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7"/>
                                        </p:tgtEl>
                                        <p:attrNameLst>
                                          <p:attrName>fillcolor</p:attrName>
                                        </p:attrNameLst>
                                      </p:cBhvr>
                                      <p:to>
                                        <a:srgbClr val="FF0000"/>
                                      </p:to>
                                    </p:animClr>
                                    <p:set>
                                      <p:cBhvr>
                                        <p:cTn id="96" dur="2000" fill="hold"/>
                                        <p:tgtEl>
                                          <p:spTgt spid="7"/>
                                        </p:tgtEl>
                                        <p:attrNameLst>
                                          <p:attrName>fill.type</p:attrName>
                                        </p:attrNameLst>
                                      </p:cBhvr>
                                      <p:to>
                                        <p:strVal val="solid"/>
                                      </p:to>
                                    </p:set>
                                    <p:set>
                                      <p:cBhvr>
                                        <p:cTn id="9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5"/>
                                        </p:tgtEl>
                                      </p:cBhvr>
                                    </p:animEffect>
                                    <p:animScale>
                                      <p:cBhvr>
                                        <p:cTn id="103" dur="250" autoRev="1" fill="hold"/>
                                        <p:tgtEl>
                                          <p:spTgt spid="5"/>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6"/>
                                        </p:tgtEl>
                                      </p:cBhvr>
                                    </p:animEffect>
                                    <p:animScale>
                                      <p:cBhvr>
                                        <p:cTn id="106" dur="250" autoRev="1" fill="hold"/>
                                        <p:tgtEl>
                                          <p:spTgt spid="6"/>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7"/>
                                        </p:tgtEl>
                                      </p:cBhvr>
                                    </p:animEffect>
                                    <p:animScale>
                                      <p:cBhvr>
                                        <p:cTn id="109" dur="250" autoRev="1" fill="hold"/>
                                        <p:tgtEl>
                                          <p:spTgt spid="7"/>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8"/>
                                        </p:tgtEl>
                                      </p:cBhvr>
                                    </p:animEffect>
                                    <p:animScale>
                                      <p:cBhvr>
                                        <p:cTn id="112" dur="250" autoRev="1" fill="hold"/>
                                        <p:tgtEl>
                                          <p:spTgt spid="8"/>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5"/>
                                        </p:tgtEl>
                                        <p:attrNameLst>
                                          <p:attrName>fillcolor</p:attrName>
                                        </p:attrNameLst>
                                      </p:cBhvr>
                                      <p:to>
                                        <a:srgbClr val="00FFFF"/>
                                      </p:to>
                                    </p:animClr>
                                    <p:set>
                                      <p:cBhvr>
                                        <p:cTn id="116" dur="2000" fill="hold"/>
                                        <p:tgtEl>
                                          <p:spTgt spid="5"/>
                                        </p:tgtEl>
                                        <p:attrNameLst>
                                          <p:attrName>fill.type</p:attrName>
                                        </p:attrNameLst>
                                      </p:cBhvr>
                                      <p:to>
                                        <p:strVal val="solid"/>
                                      </p:to>
                                    </p:set>
                                    <p:set>
                                      <p:cBhvr>
                                        <p:cTn id="117" dur="2000" fill="hold"/>
                                        <p:tgtEl>
                                          <p:spTgt spid="5"/>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8"/>
                                        </p:tgtEl>
                                        <p:attrNameLst>
                                          <p:attrName>fillcolor</p:attrName>
                                        </p:attrNameLst>
                                      </p:cBhvr>
                                      <p:to>
                                        <a:srgbClr val="FF0000"/>
                                      </p:to>
                                    </p:animClr>
                                    <p:set>
                                      <p:cBhvr>
                                        <p:cTn id="120" dur="2000" fill="hold"/>
                                        <p:tgtEl>
                                          <p:spTgt spid="8"/>
                                        </p:tgtEl>
                                        <p:attrNameLst>
                                          <p:attrName>fill.type</p:attrName>
                                        </p:attrNameLst>
                                      </p:cBhvr>
                                      <p:to>
                                        <p:strVal val="solid"/>
                                      </p:to>
                                    </p:set>
                                    <p:set>
                                      <p:cBhvr>
                                        <p:cTn id="12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FB81F4FF-DB1A-47E0-8ACE-0D32C8D15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2" name="Picture 2">
            <a:extLst>
              <a:ext uri="{FF2B5EF4-FFF2-40B4-BE49-F238E27FC236}">
                <a16:creationId xmlns:a16="http://schemas.microsoft.com/office/drawing/2014/main" id="{82D0F338-C297-4630-AD5D-EA6EE7F64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83" y="2769703"/>
            <a:ext cx="7339185" cy="4534928"/>
          </a:xfrm>
          <a:prstGeom prst="rect">
            <a:avLst/>
          </a:prstGeom>
        </p:spPr>
      </p:pic>
      <p:sp>
        <p:nvSpPr>
          <p:cNvPr id="5" name="Rectangle 1">
            <a:extLst>
              <a:ext uri="{FF2B5EF4-FFF2-40B4-BE49-F238E27FC236}">
                <a16:creationId xmlns:a16="http://schemas.microsoft.com/office/drawing/2014/main" id="{77ACBA51-8289-4AF1-9669-3BA0C27B97DD}"/>
              </a:ext>
            </a:extLst>
          </p:cNvPr>
          <p:cNvSpPr/>
          <p:nvPr/>
        </p:nvSpPr>
        <p:spPr>
          <a:xfrm>
            <a:off x="755374" y="248478"/>
            <a:ext cx="10681252" cy="1445934"/>
          </a:xfrm>
          <a:prstGeom prst="rect">
            <a:avLst/>
          </a:prstGeom>
          <a:noFill/>
        </p:spPr>
        <p:txBody>
          <a:bodyPr wrap="square" lIns="90830" tIns="45415" rIns="90830" bIns="4541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Sáng</a:t>
            </a: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kiến</a:t>
            </a: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của</a:t>
            </a: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bé</a:t>
            </a: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Hà</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55609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2145</Words>
  <Application>Microsoft Office PowerPoint</Application>
  <PresentationFormat>Màn hình rộng</PresentationFormat>
  <Paragraphs>175</Paragraphs>
  <Slides>30</Slides>
  <Notes>7</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30</vt:i4>
      </vt:variant>
    </vt:vector>
  </HeadingPairs>
  <TitlesOfParts>
    <vt:vector size="35" baseType="lpstr">
      <vt:lpstr>Arial</vt:lpstr>
      <vt:lpstr>Calibri</vt:lpstr>
      <vt:lpstr>Times New Roman</vt:lpstr>
      <vt:lpstr>UTM Avo</vt:lpstr>
      <vt:lpstr>Office Theme</vt:lpstr>
      <vt:lpstr>TUẦN 12- TIẾT 5-6</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53</cp:revision>
  <dcterms:created xsi:type="dcterms:W3CDTF">2021-11-01T08:16:43Z</dcterms:created>
  <dcterms:modified xsi:type="dcterms:W3CDTF">2021-11-11T03:20:20Z</dcterms:modified>
</cp:coreProperties>
</file>