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91" r:id="rId3"/>
    <p:sldId id="272" r:id="rId4"/>
    <p:sldId id="280" r:id="rId5"/>
    <p:sldId id="296" r:id="rId6"/>
    <p:sldId id="284" r:id="rId7"/>
    <p:sldId id="292" r:id="rId8"/>
    <p:sldId id="293" r:id="rId9"/>
    <p:sldId id="294" r:id="rId10"/>
    <p:sldId id="285" r:id="rId11"/>
    <p:sldId id="270" r:id="rId12"/>
  </p:sldIdLst>
  <p:sldSz cx="14630400" cy="8229600"/>
  <p:notesSz cx="6858000" cy="9144000"/>
  <p:custDataLst>
    <p:tags r:id="rId14"/>
  </p:custDataLst>
  <p:defaultTextStyle>
    <a:defPPr>
      <a:defRPr lang="en-US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 userDrawn="1">
          <p15:clr>
            <a:srgbClr val="A4A3A4"/>
          </p15:clr>
        </p15:guide>
        <p15:guide id="2" pos="46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32" y="78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2B48FC-D8BD-407B-9C3B-20732F90EAA3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BAA57-3F11-4578-B96E-14A3D5CB3D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832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2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896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408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329567"/>
            <a:ext cx="3291840" cy="70218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329567"/>
            <a:ext cx="9631680" cy="70218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192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795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2"/>
            <a:ext cx="12435840" cy="163449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666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2"/>
            <a:ext cx="6461760" cy="5431156"/>
          </a:xfr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7120" y="1920242"/>
            <a:ext cx="6461760" cy="5431156"/>
          </a:xfr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366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1" y="1842136"/>
            <a:ext cx="6464300" cy="76771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1" y="2609850"/>
            <a:ext cx="6464300" cy="4741546"/>
          </a:xfrm>
        </p:spPr>
        <p:txBody>
          <a:bodyPr/>
          <a:lstStyle>
            <a:lvl1pPr>
              <a:defRPr sz="2880"/>
            </a:lvl1pPr>
            <a:lvl2pPr>
              <a:defRPr sz="2400"/>
            </a:lvl2pPr>
            <a:lvl3pPr>
              <a:defRPr sz="2160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2" y="1842136"/>
            <a:ext cx="6466840" cy="76771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2" y="2609850"/>
            <a:ext cx="6466840" cy="4741546"/>
          </a:xfrm>
        </p:spPr>
        <p:txBody>
          <a:bodyPr/>
          <a:lstStyle>
            <a:lvl1pPr>
              <a:defRPr sz="2880"/>
            </a:lvl1pPr>
            <a:lvl2pPr>
              <a:defRPr sz="2400"/>
            </a:lvl2pPr>
            <a:lvl3pPr>
              <a:defRPr sz="2160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134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160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71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2"/>
            <a:ext cx="8178800" cy="7023736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2"/>
            <a:ext cx="4813301" cy="5629276"/>
          </a:xfrm>
        </p:spPr>
        <p:txBody>
          <a:bodyPr/>
          <a:lstStyle>
            <a:lvl1pPr marL="0" indent="0">
              <a:buNone/>
              <a:defRPr sz="168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11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0" y="5760720"/>
            <a:ext cx="8778240" cy="680086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0" y="735330"/>
            <a:ext cx="8778240" cy="4937760"/>
          </a:xfrm>
        </p:spPr>
        <p:txBody>
          <a:bodyPr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0" y="6440806"/>
            <a:ext cx="8778240" cy="965834"/>
          </a:xfrm>
        </p:spPr>
        <p:txBody>
          <a:bodyPr/>
          <a:lstStyle>
            <a:lvl1pPr marL="0" indent="0">
              <a:buNone/>
              <a:defRPr sz="168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743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2"/>
            <a:ext cx="13167360" cy="5431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2"/>
            <a:ext cx="3413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C36DF-5F78-46D1-ACD5-46B10BBA0561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2"/>
            <a:ext cx="46329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2"/>
            <a:ext cx="3413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5E9E4-4B6D-4880-8C80-E6C4C616B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996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97280" rtl="0" eaLnBrk="1" latinLnBrk="0" hangingPunct="1">
        <a:spcBef>
          <a:spcPct val="0"/>
        </a:spcBef>
        <a:buNone/>
        <a:defRPr sz="528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097280" rtl="0" eaLnBrk="1" latinLnBrk="0" hangingPunct="1">
        <a:spcBef>
          <a:spcPct val="20000"/>
        </a:spcBef>
        <a:buFont typeface="Arial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1pPr>
      <a:lvl2pPr marL="891540" indent="-342900" algn="l" defTabSz="1097280" rtl="0" eaLnBrk="1" latinLnBrk="0" hangingPunct="1">
        <a:spcBef>
          <a:spcPct val="20000"/>
        </a:spcBef>
        <a:buFont typeface="Arial" pitchFamily="34" charset="0"/>
        <a:buChar char="–"/>
        <a:defRPr sz="336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4294967295"/>
          </p:nvPr>
        </p:nvSpPr>
        <p:spPr>
          <a:xfrm>
            <a:off x="2998904" y="831235"/>
            <a:ext cx="10241280" cy="21031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4864" indent="0">
              <a:buNone/>
            </a:pPr>
            <a:r>
              <a:rPr lang="en-US" sz="648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5757" y="2377441"/>
            <a:ext cx="11665296" cy="4228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84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chia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b?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84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3.35: </a:t>
            </a:r>
            <a:r>
              <a:rPr lang="en-US" sz="384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  </a:t>
            </a:r>
          </a:p>
          <a:p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735 : (-5)       b,(-528) : (-12)  c, (-2020) : 101</a:t>
            </a:r>
          </a:p>
          <a:p>
            <a:endParaRPr lang="en-US" sz="384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84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84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bội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a?</a:t>
            </a:r>
          </a:p>
          <a:p>
            <a:r>
              <a:rPr lang="en-US" sz="384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3.48: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a,Tìm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-25.</a:t>
            </a:r>
          </a:p>
          <a:p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b,Tìm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38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-25.</a:t>
            </a:r>
          </a:p>
        </p:txBody>
      </p:sp>
    </p:spTree>
    <p:extLst>
      <p:ext uri="{BB962C8B-B14F-4D97-AF65-F5344CB8AC3E}">
        <p14:creationId xmlns:p14="http://schemas.microsoft.com/office/powerpoint/2010/main" val="23842651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-26775"/>
            <a:ext cx="14630400" cy="9176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DẠNG 4:TÌM SỐ NGUYÊN THỎA MÃN ĐIỀU KIỆN KHÁC</a:t>
            </a:r>
            <a:endParaRPr lang="vi-VN" sz="384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43203" y="1090464"/>
            <a:ext cx="14171174" cy="2333059"/>
          </a:xfrm>
        </p:spPr>
        <p:txBody>
          <a:bodyPr>
            <a:normAutofit fontScale="90000"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tập: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&gt; y,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63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+ y = -24.</a:t>
            </a:r>
            <a:r>
              <a:rPr lang="en-US" dirty="0" smtClean="0"/>
              <a:t/>
            </a:r>
            <a:br>
              <a:rPr lang="en-US" dirty="0" smtClean="0"/>
            </a:br>
            <a:endParaRPr lang="vi-V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Subtitle 3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43203" y="3077885"/>
                <a:ext cx="14171174" cy="4925347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sz="4800" dirty="0">
                    <a:solidFill>
                      <a:srgbClr val="FF0000"/>
                    </a:solidFill>
                  </a:rPr>
                  <a:t>Kết </a:t>
                </a:r>
                <a:r>
                  <a:rPr lang="en-US" sz="4800" dirty="0" err="1">
                    <a:solidFill>
                      <a:srgbClr val="FF0000"/>
                    </a:solidFill>
                  </a:rPr>
                  <a:t>quả</a:t>
                </a:r>
                <a:endParaRPr lang="en-US" sz="4800" dirty="0">
                  <a:solidFill>
                    <a:srgbClr val="FF0000"/>
                  </a:solidFill>
                </a:endParaRPr>
              </a:p>
              <a:p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63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ước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63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cùng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dấu</a:t>
                </a:r>
                <a:endParaRPr lang="en-US" sz="4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 x + y = -24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cùng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âm</a:t>
                </a:r>
                <a:endParaRPr lang="en-US" sz="4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63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.7</m:t>
                    </m:r>
                  </m:oMath>
                </a14:m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cặp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âm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tích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63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-1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-63 ; -3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-21: -7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-9</a:t>
                </a:r>
              </a:p>
              <a:p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chỉ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-3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-21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tổng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-24</a:t>
                </a:r>
              </a:p>
              <a:p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 x &gt; y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= -3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 = -21</a:t>
                </a:r>
              </a:p>
            </p:txBody>
          </p:sp>
        </mc:Choice>
        <mc:Fallback>
          <p:sp>
            <p:nvSpPr>
              <p:cNvPr id="4" name="Sub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43203" y="3077885"/>
                <a:ext cx="14171174" cy="4925347"/>
              </a:xfrm>
              <a:blipFill>
                <a:blip r:embed="rId2"/>
                <a:stretch>
                  <a:fillRect t="-5074" b="-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91210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352938" y="2377441"/>
                <a:ext cx="12356573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Ôn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chia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hết.Bội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ước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384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Làm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sau:Tìm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84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sz="384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d>
                        <m:dPr>
                          <m:ctrlPr>
                            <a:rPr lang="en-US" sz="384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84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384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US" sz="384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84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384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−10</m:t>
                          </m:r>
                        </m:e>
                      </m:d>
                      <m:r>
                        <a:rPr lang="en-US" sz="384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=9</m:t>
                      </m:r>
                    </m:oMath>
                  </m:oMathPara>
                </a14:m>
                <a:endParaRPr lang="en-US" sz="384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84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en-US" sz="384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384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384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384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sz="384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=7 </m:t>
                      </m:r>
                      <m:r>
                        <a:rPr lang="en-US" sz="384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en-US" sz="384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à </m:t>
                      </m:r>
                      <m:r>
                        <a:rPr lang="en-US" sz="384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384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384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sz="384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=13</m:t>
                      </m:r>
                    </m:oMath>
                  </m:oMathPara>
                </a14:m>
                <a:endParaRPr lang="en-US" sz="384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Chuẩn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bị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tiết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Ôn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84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chương</a:t>
                </a:r>
                <a:r>
                  <a:rPr lang="en-US" sz="384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III</a:t>
                </a:r>
                <a:endParaRPr lang="en-US" sz="384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2938" y="2377441"/>
                <a:ext cx="12356573" cy="3046988"/>
              </a:xfrm>
              <a:prstGeom prst="rect">
                <a:avLst/>
              </a:prstGeom>
              <a:blipFill>
                <a:blip r:embed="rId2"/>
                <a:stretch>
                  <a:fillRect l="-1677" t="-3400" b="-7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ounded Rectangle 1"/>
          <p:cNvSpPr/>
          <p:nvPr/>
        </p:nvSpPr>
        <p:spPr>
          <a:xfrm>
            <a:off x="3829086" y="640080"/>
            <a:ext cx="6739949" cy="112332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32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  <a:endParaRPr lang="vi-VN" sz="432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0026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271054" y="1608922"/>
            <a:ext cx="12435840" cy="2622470"/>
          </a:xfrm>
        </p:spPr>
        <p:txBody>
          <a:bodyPr>
            <a:noAutofit/>
          </a:bodyPr>
          <a:lstStyle/>
          <a:p>
            <a:r>
              <a:rPr lang="en-US" sz="336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3.35: </a:t>
            </a:r>
            <a:r>
              <a:rPr lang="en-US" sz="336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6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6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</a:t>
            </a:r>
            <a:r>
              <a:rPr 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735 : (-5) = -147       </a:t>
            </a:r>
            <a:r>
              <a:rPr 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b</a:t>
            </a:r>
            <a:r>
              <a:rPr 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,(-528) : (-12) = 44    </a:t>
            </a:r>
            <a:r>
              <a:rPr 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</a:t>
            </a:r>
            <a:r>
              <a:rPr 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(-2020) : 101 = -20</a:t>
            </a:r>
            <a:endParaRPr lang="vi-VN" sz="336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Subtitle 3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2594048" y="5497354"/>
                <a:ext cx="10241280" cy="2103120"/>
              </a:xfrm>
            </p:spPr>
            <p:txBody>
              <a:bodyPr>
                <a:noAutofit/>
              </a:bodyPr>
              <a:lstStyle/>
              <a:p>
                <a:r>
                  <a:rPr lang="en-US" sz="336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336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3.48(SGK – 75)</a:t>
                </a:r>
              </a:p>
              <a:p>
                <a:r>
                  <a:rPr lang="en-US" sz="336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a,Các</a:t>
                </a:r>
                <a:r>
                  <a:rPr lang="en-US" sz="336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36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ước</a:t>
                </a:r>
                <a:r>
                  <a:rPr lang="en-US" sz="336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36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336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15 </a:t>
                </a:r>
                <a:r>
                  <a:rPr lang="en-US" sz="336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336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336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36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±1;±3;±5;±15</m:t>
                        </m:r>
                      </m:e>
                    </m:d>
                  </m:oMath>
                </a14:m>
                <a:endParaRPr lang="en-US" sz="336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36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336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36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ước</a:t>
                </a:r>
                <a:r>
                  <a:rPr lang="en-US" sz="336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36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336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-25 </a:t>
                </a:r>
                <a:r>
                  <a:rPr lang="en-US" sz="336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336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336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36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±1;±5;±25</m:t>
                        </m:r>
                      </m:e>
                    </m:d>
                  </m:oMath>
                </a14:m>
                <a:endParaRPr lang="en-US" sz="336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36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b,Các</a:t>
                </a:r>
                <a:r>
                  <a:rPr lang="en-US" sz="336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36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ước</a:t>
                </a:r>
                <a:r>
                  <a:rPr lang="en-US" sz="336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36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chung</a:t>
                </a:r>
                <a:r>
                  <a:rPr lang="en-US" sz="336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36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336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15 </a:t>
                </a:r>
                <a:r>
                  <a:rPr lang="en-US" sz="336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336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-25 </a:t>
                </a:r>
                <a:r>
                  <a:rPr lang="en-US" sz="336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336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36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±1 </m:t>
                    </m:r>
                    <m:r>
                      <a:rPr lang="en-US" sz="336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en-US" sz="336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à ±5</m:t>
                    </m:r>
                  </m:oMath>
                </a14:m>
                <a:r>
                  <a:rPr lang="en-US" sz="336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vi-VN" sz="336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Sub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2594048" y="5497354"/>
                <a:ext cx="10241280" cy="2103120"/>
              </a:xfrm>
              <a:blipFill>
                <a:blip r:embed="rId2"/>
                <a:stretch>
                  <a:fillRect t="-4058" b="-26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ounded Rectangle 4"/>
          <p:cNvSpPr/>
          <p:nvPr/>
        </p:nvSpPr>
        <p:spPr>
          <a:xfrm>
            <a:off x="2552390" y="256551"/>
            <a:ext cx="9873168" cy="103691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DẠNG 1: CHIA HAI SỐ NGUYÊN</a:t>
            </a:r>
            <a:endParaRPr lang="vi-VN" sz="336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011657" y="4231392"/>
            <a:ext cx="11406066" cy="103691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DẠNG 2: TÌM BỘI, ƯỚC CỦA MỘT SỐ NGUYÊN</a:t>
            </a:r>
            <a:endParaRPr lang="vi-VN" sz="336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98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  <p:bldP spid="5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54560" y="298376"/>
            <a:ext cx="10411544" cy="2142125"/>
          </a:xfrm>
          <a:prstGeom prst="rect">
            <a:avLst/>
          </a:prstGeom>
          <a:noFill/>
        </p:spPr>
        <p:txBody>
          <a:bodyPr wrap="square" lIns="109728" tIns="54864" rIns="109728" bIns="54864">
            <a:spAutoFit/>
          </a:bodyPr>
          <a:lstStyle/>
          <a:p>
            <a:pPr algn="ctr"/>
            <a:r>
              <a:rPr lang="en-US" sz="6600" b="1" smtClean="0">
                <a:ln w="18415" cmpd="sng">
                  <a:solidFill>
                    <a:srgbClr val="FFFFFF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Tiết </a:t>
            </a:r>
            <a:r>
              <a:rPr lang="en-US" sz="6600" b="1" dirty="0">
                <a:ln w="18415" cmpd="sng">
                  <a:solidFill>
                    <a:srgbClr val="FFFFFF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41</a:t>
            </a:r>
            <a:endParaRPr lang="en-US" sz="6600" b="1" dirty="0">
              <a:ln w="18415" cmpd="sng">
                <a:solidFill>
                  <a:srgbClr val="FFFFFF"/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6600" b="1" dirty="0">
                <a:ln w="18415" cmpd="sng">
                  <a:solidFill>
                    <a:srgbClr val="FFFFFF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6600" b="1">
                <a:ln w="18415" cmpd="sng">
                  <a:solidFill>
                    <a:srgbClr val="FFFFFF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TẬP </a:t>
            </a:r>
            <a:r>
              <a:rPr lang="en-US" sz="6600" b="1" smtClean="0">
                <a:ln w="18415" cmpd="sng">
                  <a:solidFill>
                    <a:srgbClr val="FFFFFF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CHUNG </a:t>
            </a:r>
            <a:endParaRPr lang="en-US" sz="6600" b="1" dirty="0">
              <a:ln w="18415" cmpd="sng">
                <a:solidFill>
                  <a:srgbClr val="FFFFFF"/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3042894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4630400" cy="9176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DẠNG 2: </a:t>
            </a:r>
            <a:r>
              <a:rPr 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TÌM BỘI, ƯỚC CỦA MỘT SỐ NGUYÊN</a:t>
            </a:r>
            <a:endParaRPr lang="vi-VN" sz="384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16022" y="1522513"/>
            <a:ext cx="14084765" cy="176403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3.37(SBT – 59)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11,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-50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100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Subtitle 3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834480" y="4201210"/>
                <a:ext cx="11428541" cy="2103120"/>
              </a:xfrm>
            </p:spPr>
            <p:txBody>
              <a:bodyPr>
                <a:normAutofit/>
              </a:bodyPr>
              <a:lstStyle/>
              <a:p>
                <a:r>
                  <a:rPr lang="en-US" sz="4800" dirty="0">
                    <a:solidFill>
                      <a:srgbClr val="FF0000"/>
                    </a:solidFill>
                  </a:rPr>
                  <a:t>Kết </a:t>
                </a:r>
                <a:r>
                  <a:rPr lang="en-US" sz="4800" dirty="0" err="1">
                    <a:solidFill>
                      <a:srgbClr val="FF0000"/>
                    </a:solidFill>
                  </a:rPr>
                  <a:t>quả</a:t>
                </a:r>
                <a:endParaRPr lang="en-US" sz="4800" dirty="0">
                  <a:solidFill>
                    <a:srgbClr val="FF0000"/>
                  </a:solidFill>
                </a:endParaRPr>
              </a:p>
              <a:p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B(11)=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−44;−33;−22;……..;77;88;99</m:t>
                        </m:r>
                      </m:e>
                    </m:d>
                  </m:oMath>
                </a14:m>
                <a:endParaRPr lang="en-US" sz="4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Sub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834480" y="4201210"/>
                <a:ext cx="11428541" cy="2103120"/>
              </a:xfrm>
              <a:blipFill>
                <a:blip r:embed="rId2"/>
                <a:stretch>
                  <a:fillRect l="-1067" t="-6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39884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4630400" cy="9176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DẠNG 2: </a:t>
            </a:r>
            <a:r>
              <a:rPr 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TÌM BỘI, ƯỚC CỦA MỘT SỐ NGUYÊN</a:t>
            </a:r>
            <a:endParaRPr lang="vi-VN" sz="384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tle 2"/>
              <p:cNvSpPr>
                <a:spLocks noGrp="1"/>
              </p:cNvSpPr>
              <p:nvPr>
                <p:ph type="ctrTitle"/>
              </p:nvPr>
            </p:nvSpPr>
            <p:spPr>
              <a:xfrm>
                <a:off x="316022" y="1522512"/>
                <a:ext cx="14084765" cy="2678698"/>
              </a:xfrm>
            </p:spPr>
            <p:txBody>
              <a:bodyPr>
                <a:normAutofit/>
              </a:bodyPr>
              <a:lstStyle/>
              <a:p>
                <a:pPr/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3.38(SBT – 59)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Liệt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kê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phần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b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𝑍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|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⋮3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à −18&lt;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≤18</m:t>
                          </m:r>
                        </m:e>
                      </m:d>
                    </m:oMath>
                  </m:oMathPara>
                </a14:m>
                <a:endParaRPr lang="vi-VN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316022" y="1522512"/>
                <a:ext cx="14084765" cy="2678698"/>
              </a:xfrm>
              <a:blipFill>
                <a:blip r:embed="rId2"/>
                <a:stretch>
                  <a:fillRect t="-27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871395" y="4770084"/>
            <a:ext cx="11428541" cy="2628280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Kết </a:t>
            </a:r>
            <a:r>
              <a:rPr lang="en-US" sz="4800" dirty="0" err="1">
                <a:solidFill>
                  <a:srgbClr val="FF0000"/>
                </a:solidFill>
              </a:rPr>
              <a:t>quả</a:t>
            </a:r>
            <a:endParaRPr lang="en-US" sz="4800" dirty="0">
              <a:solidFill>
                <a:srgbClr val="FF0000"/>
              </a:solidFill>
            </a:endParaRPr>
          </a:p>
          <a:p>
            <a:r>
              <a:rPr lang="en-US" sz="528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= {-15;-12;-9;-6;-3;0;3;6;9;12;15;18</a:t>
            </a:r>
          </a:p>
        </p:txBody>
      </p:sp>
    </p:spTree>
    <p:extLst>
      <p:ext uri="{BB962C8B-B14F-4D97-AF65-F5344CB8AC3E}">
        <p14:creationId xmlns:p14="http://schemas.microsoft.com/office/powerpoint/2010/main" val="34617065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4630400" cy="9176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DẠNG 3: TÌM SỐ NGUYÊN THỎA MÃN ĐIỀU KIỆN CHIA HẾT</a:t>
            </a:r>
            <a:endParaRPr lang="vi-VN" sz="384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tle 2"/>
              <p:cNvSpPr>
                <a:spLocks noGrp="1"/>
              </p:cNvSpPr>
              <p:nvPr>
                <p:ph type="ctrTitle"/>
              </p:nvPr>
            </p:nvSpPr>
            <p:spPr>
              <a:xfrm>
                <a:off x="1097280" y="1522512"/>
                <a:ext cx="12698640" cy="2333059"/>
              </a:xfrm>
            </p:spPr>
            <p:txBody>
              <a:bodyPr>
                <a:normAutofit fontScale="90000"/>
              </a:bodyPr>
              <a:lstStyle/>
              <a:p>
                <a:pPr algn="l"/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1: </a:t>
                </a: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 </a:t>
                </a: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 </a:t>
                </a:r>
                <a14:m>
                  <m:oMath xmlns:m="http://schemas.openxmlformats.org/officeDocument/2006/math">
                    <m:r>
                      <a:rPr lang="en-US" sz="48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US" sz="4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=8</m:t>
                    </m:r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b,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e>
                    </m:d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+2</m:t>
                        </m:r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=7</m:t>
                    </m:r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c,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=4</m:t>
                    </m:r>
                  </m:oMath>
                </a14:m>
                <a:r>
                  <a:rPr lang="en-US" dirty="0" smtClean="0"/>
                  <a:t/>
                </a:r>
                <a:br>
                  <a:rPr lang="en-US" dirty="0" smtClean="0"/>
                </a:br>
                <a:endParaRPr lang="vi-VN" dirty="0"/>
              </a:p>
            </p:txBody>
          </p:sp>
        </mc:Choice>
        <mc:Fallback>
          <p:sp>
            <p:nvSpPr>
              <p:cNvPr id="3" name="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1097280" y="1522512"/>
                <a:ext cx="12698640" cy="2333059"/>
              </a:xfrm>
              <a:blipFill>
                <a:blip r:embed="rId2"/>
                <a:stretch>
                  <a:fillRect l="-1872" t="-15183" b="-183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52938" y="4201210"/>
            <a:ext cx="12961440" cy="3197155"/>
          </a:xfrm>
        </p:spPr>
        <p:txBody>
          <a:bodyPr>
            <a:normAutofit/>
          </a:bodyPr>
          <a:lstStyle/>
          <a:p>
            <a:r>
              <a:rPr lang="en-US" sz="4800" dirty="0" err="1">
                <a:solidFill>
                  <a:srgbClr val="FF0000"/>
                </a:solidFill>
              </a:rPr>
              <a:t>Kết</a:t>
            </a:r>
            <a:r>
              <a:rPr lang="en-US" sz="4800" dirty="0">
                <a:solidFill>
                  <a:srgbClr val="FF0000"/>
                </a:solidFill>
              </a:rPr>
              <a:t> </a:t>
            </a:r>
            <a:r>
              <a:rPr lang="en-US" sz="4800" dirty="0" err="1">
                <a:solidFill>
                  <a:srgbClr val="FF0000"/>
                </a:solidFill>
              </a:rPr>
              <a:t>quả</a:t>
            </a:r>
            <a:endParaRPr lang="en-US" sz="4800" dirty="0">
              <a:solidFill>
                <a:srgbClr val="FF0000"/>
              </a:solidFill>
            </a:endParaRPr>
          </a:p>
          <a:p>
            <a:pPr algn="l"/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a,Vì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2y + 1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lẻ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8.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lẻ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-1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2y + 1 = 1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= 0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= 8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2y + 1 = -1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= -1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= -8</a:t>
            </a:r>
          </a:p>
          <a:p>
            <a:pPr algn="l"/>
            <a:endParaRPr lang="vi-V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8481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4630400" cy="9176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DẠNG 3: TÌM SỐ NGUYÊN THỎA MÃN ĐIỀU KIỆN CHIA HẾT</a:t>
            </a:r>
            <a:endParaRPr lang="vi-VN" sz="384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tle 2"/>
              <p:cNvSpPr>
                <a:spLocks noGrp="1"/>
              </p:cNvSpPr>
              <p:nvPr>
                <p:ph type="ctrTitle"/>
              </p:nvPr>
            </p:nvSpPr>
            <p:spPr>
              <a:xfrm>
                <a:off x="1097280" y="1522512"/>
                <a:ext cx="12698640" cy="2333059"/>
              </a:xfrm>
            </p:spPr>
            <p:txBody>
              <a:bodyPr>
                <a:normAutofit fontScale="90000"/>
              </a:bodyPr>
              <a:lstStyle/>
              <a:p>
                <a:pPr algn="l"/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1: </a:t>
                </a: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 </a:t>
                </a: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 </a:t>
                </a:r>
                <a14:m>
                  <m:oMath xmlns:m="http://schemas.openxmlformats.org/officeDocument/2006/math">
                    <m:r>
                      <a:rPr lang="en-US" sz="48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US" sz="4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=8</m:t>
                    </m:r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b,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e>
                    </m:d>
                    <m:d>
                      <m:dPr>
                        <m:ctrlP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4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+2</m:t>
                        </m:r>
                      </m:e>
                    </m:d>
                    <m:r>
                      <a:rPr lang="en-US" sz="4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=7</m:t>
                    </m:r>
                  </m:oMath>
                </a14:m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endParaRPr lang="vi-VN" dirty="0"/>
              </a:p>
            </p:txBody>
          </p:sp>
        </mc:Choice>
        <mc:Fallback>
          <p:sp>
            <p:nvSpPr>
              <p:cNvPr id="3" name="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1097280" y="1522512"/>
                <a:ext cx="12698640" cy="2333059"/>
              </a:xfrm>
              <a:blipFill>
                <a:blip r:embed="rId2"/>
                <a:stretch>
                  <a:fillRect l="-1872" t="-151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Subtitle 3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352938" y="4201210"/>
                <a:ext cx="12961440" cy="3715613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en-US" sz="4800" dirty="0">
                    <a:solidFill>
                      <a:srgbClr val="FF0000"/>
                    </a:solidFill>
                  </a:rPr>
                  <a:t>Kết </a:t>
                </a:r>
                <a:r>
                  <a:rPr lang="en-US" sz="4800" dirty="0" err="1">
                    <a:solidFill>
                      <a:srgbClr val="FF0000"/>
                    </a:solidFill>
                  </a:rPr>
                  <a:t>quả</a:t>
                </a:r>
                <a:endParaRPr lang="en-US" sz="4800" dirty="0">
                  <a:solidFill>
                    <a:srgbClr val="FF0000"/>
                  </a:solidFill>
                </a:endParaRPr>
              </a:p>
              <a:p>
                <a:pPr algn="l"/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b,Ta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7 = 1.7 = (-1).(-7)</a:t>
                </a: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TH1: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{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−3=1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+2=7</m:t>
                          </m:r>
                        </m:e>
                      </m:mr>
                    </m:m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→{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=4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=5</m:t>
                          </m:r>
                        </m:e>
                      </m:mr>
                    </m:m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TH2: {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−3=7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+2=1</m:t>
                          </m:r>
                        </m:e>
                      </m:mr>
                    </m:m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{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=10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=−1</m:t>
                          </m:r>
                        </m:e>
                      </m:mr>
                    </m:m>
                  </m:oMath>
                </a14:m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TH3: {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−3=−1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+2=−7</m:t>
                          </m:r>
                        </m:e>
                      </m:mr>
                    </m:m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{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=2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=−9</m:t>
                          </m:r>
                        </m:e>
                      </m:mr>
                    </m:m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TH4: {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−3=−7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+2=−1</m:t>
                          </m:r>
                        </m:e>
                      </m:mr>
                    </m:m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{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=−4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=−3</m:t>
                          </m:r>
                        </m:e>
                      </m:mr>
                    </m:m>
                  </m:oMath>
                </a14:m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endParaRPr lang="vi-VN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Sub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352938" y="4201210"/>
                <a:ext cx="12961440" cy="3715613"/>
              </a:xfrm>
              <a:blipFill>
                <a:blip r:embed="rId3"/>
                <a:stretch>
                  <a:fillRect l="-1270" t="-4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14265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4630400" cy="9176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DẠNG 3: TÌM SỐ NGUYÊN THỎA MÃN ĐIỀU KIỆN CHIA HẾT</a:t>
            </a:r>
            <a:endParaRPr lang="vi-VN" sz="384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097280" y="1522512"/>
            <a:ext cx="12698640" cy="2333059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n + 4 chia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+ 1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b, 2n + 5 chia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+ 2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smtClean="0"/>
              <a:t/>
            </a:r>
            <a:br>
              <a:rPr lang="en-US" dirty="0" smtClean="0"/>
            </a:br>
            <a:endParaRPr lang="vi-V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Subtitle 3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352938" y="4201210"/>
                <a:ext cx="12961440" cy="3715613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sz="4800" dirty="0">
                    <a:solidFill>
                      <a:srgbClr val="FF0000"/>
                    </a:solidFill>
                  </a:rPr>
                  <a:t>Kết </a:t>
                </a:r>
                <a:r>
                  <a:rPr lang="en-US" sz="4800" dirty="0" err="1">
                    <a:solidFill>
                      <a:srgbClr val="FF0000"/>
                    </a:solidFill>
                  </a:rPr>
                  <a:t>quả</a:t>
                </a:r>
                <a:endParaRPr lang="en-US" sz="4800" dirty="0">
                  <a:solidFill>
                    <a:srgbClr val="FF0000"/>
                  </a:solidFill>
                </a:endParaRP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 Ta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+4=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+1+3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ê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+4⋮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+1 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𝑘h𝑖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3⋮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+1</m:t>
                    </m:r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b="0" i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hay</m:t>
                      </m:r>
                      <m: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n</m:t>
                      </m:r>
                      <m: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+1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∈Ư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±1:±3</m:t>
                          </m:r>
                        </m:e>
                      </m:d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+1=1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𝑡h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ì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n-US" b="0" i="1" dirty="0" smtClean="0">
                  <a:solidFill>
                    <a:schemeClr val="tx1"/>
                  </a:solidFill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+1=−1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𝑡h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ì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=−2 </m:t>
                      </m:r>
                    </m:oMath>
                  </m:oMathPara>
                </a14:m>
                <a:endParaRPr lang="en-US" b="0" i="1" dirty="0" smtClean="0">
                  <a:solidFill>
                    <a:schemeClr val="tx1"/>
                  </a:solidFill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+1=3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𝑡h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ì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=2 </m:t>
                      </m:r>
                    </m:oMath>
                  </m:oMathPara>
                </a14:m>
                <a:endParaRPr lang="en-US" b="0" i="1" dirty="0" smtClean="0">
                  <a:solidFill>
                    <a:schemeClr val="tx1"/>
                  </a:solidFill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+1=−3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𝑡h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ì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=−4</m:t>
                      </m:r>
                    </m:oMath>
                  </m:oMathPara>
                </a14:m>
                <a:endParaRPr lang="en-US" b="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endParaRPr lang="vi-VN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Sub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352938" y="4201210"/>
                <a:ext cx="12961440" cy="3715613"/>
              </a:xfrm>
              <a:blipFill>
                <a:blip r:embed="rId2"/>
                <a:stretch>
                  <a:fillRect l="-1270" t="-5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23245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14630400" cy="9176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DẠNG 3: TÌM SỐ NGUYÊN THỎA MÃN ĐIỀU KIỆN CHIA HẾT</a:t>
            </a:r>
            <a:endParaRPr lang="vi-VN" sz="384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097280" y="1522512"/>
            <a:ext cx="12698640" cy="2333059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n + 4 chia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+ 1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b, 2n + 5 chia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+ 2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smtClean="0"/>
              <a:t/>
            </a:r>
            <a:br>
              <a:rPr lang="en-US" dirty="0" smtClean="0"/>
            </a:br>
            <a:endParaRPr lang="vi-V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Subtitle 3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748071" y="4201210"/>
                <a:ext cx="13566307" cy="3715613"/>
              </a:xfrm>
            </p:spPr>
            <p:txBody>
              <a:bodyPr>
                <a:normAutofit/>
              </a:bodyPr>
              <a:lstStyle/>
              <a:p>
                <a:r>
                  <a:rPr lang="en-US" sz="4800" dirty="0">
                    <a:solidFill>
                      <a:srgbClr val="FF0000"/>
                    </a:solidFill>
                  </a:rPr>
                  <a:t>Kết </a:t>
                </a:r>
                <a:r>
                  <a:rPr lang="en-US" sz="4800" dirty="0" err="1">
                    <a:solidFill>
                      <a:srgbClr val="FF0000"/>
                    </a:solidFill>
                  </a:rPr>
                  <a:t>quả</a:t>
                </a:r>
                <a:endParaRPr lang="en-US" sz="4800" dirty="0">
                  <a:solidFill>
                    <a:srgbClr val="FF0000"/>
                  </a:solidFill>
                </a:endParaRPr>
              </a:p>
              <a:p>
                <a:pPr algn="l"/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Ta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+5=2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+2</m:t>
                        </m:r>
                      </m:e>
                    </m:d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ê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2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+5⋮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+2 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𝑘h𝑖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1⋮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+2</m:t>
                    </m:r>
                  </m:oMath>
                </a14:m>
                <a:endParaRPr lang="en-US" b="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Hay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+2∈Ư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=±1</m:t>
                    </m:r>
                  </m:oMath>
                </a14:m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+2=1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𝑡h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ì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=−1</m:t>
                    </m:r>
                  </m:oMath>
                </a14:m>
                <a:endParaRPr lang="en-US" b="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</a:t>
                </a:r>
                <a:r>
                  <a:rPr lang="en-US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+2=−1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𝑡h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ì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=−3</m:t>
                    </m:r>
                  </m:oMath>
                </a14:m>
                <a:endParaRPr lang="en-US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endParaRPr lang="vi-VN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Sub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748071" y="4201210"/>
                <a:ext cx="13566307" cy="3715613"/>
              </a:xfrm>
              <a:blipFill>
                <a:blip r:embed="rId2"/>
                <a:stretch>
                  <a:fillRect l="-1528" t="-3607" b="-4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54591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1&quot;/&gt;&lt;property id=&quot;20307&quot; value=&quot;272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object type=&quot;3&quot; unique_id=&quot;10008&quot;&gt;&lt;property id=&quot;20148&quot; value=&quot;5&quot;/&gt;&lt;property id=&quot;20300&quot; value=&quot;Slide 5&quot;/&gt;&lt;property id=&quot;20307&quot; value=&quot;261&quot;/&gt;&lt;/object&gt;&lt;object type=&quot;3&quot; unique_id=&quot;10009&quot;&gt;&lt;property id=&quot;20148&quot; value=&quot;5&quot;/&gt;&lt;property id=&quot;20300&quot; value=&quot;Slide 7&quot;/&gt;&lt;property id=&quot;20307&quot; value=&quot;262&quot;/&gt;&lt;/object&gt;&lt;object type=&quot;3&quot; unique_id=&quot;10010&quot;&gt;&lt;property id=&quot;20148&quot; value=&quot;5&quot;/&gt;&lt;property id=&quot;20300&quot; value=&quot;Slide 6&quot;/&gt;&lt;property id=&quot;20307&quot; value=&quot;263&quot;/&gt;&lt;/object&gt;&lt;object type=&quot;3&quot; unique_id=&quot;10011&quot;&gt;&lt;property id=&quot;20148&quot; value=&quot;5&quot;/&gt;&lt;property id=&quot;20300&quot; value=&quot;Slide 8&quot;/&gt;&lt;property id=&quot;20307&quot; value=&quot;264&quot;/&gt;&lt;/object&gt;&lt;object type=&quot;3&quot; unique_id=&quot;10012&quot;&gt;&lt;property id=&quot;20148&quot; value=&quot;5&quot;/&gt;&lt;property id=&quot;20300&quot; value=&quot;Slide 9&quot;/&gt;&lt;property id=&quot;20307&quot; value=&quot;265&quot;/&gt;&lt;/object&gt;&lt;object type=&quot;3&quot; unique_id=&quot;10013&quot;&gt;&lt;property id=&quot;20148&quot; value=&quot;5&quot;/&gt;&lt;property id=&quot;20300&quot; value=&quot;Slide 13&quot;/&gt;&lt;property id=&quot;20307&quot; value=&quot;266&quot;/&gt;&lt;/object&gt;&lt;object type=&quot;3&quot; unique_id=&quot;10014&quot;&gt;&lt;property id=&quot;20148&quot; value=&quot;5&quot;/&gt;&lt;property id=&quot;20300&quot; value=&quot;Slide 10&quot;/&gt;&lt;property id=&quot;20307&quot; value=&quot;267&quot;/&gt;&lt;/object&gt;&lt;object type=&quot;3&quot; unique_id=&quot;10015&quot;&gt;&lt;property id=&quot;20148&quot; value=&quot;5&quot;/&gt;&lt;property id=&quot;20300&quot; value=&quot;Slide 12&quot;/&gt;&lt;property id=&quot;20307&quot; value=&quot;268&quot;/&gt;&lt;/object&gt;&lt;object type=&quot;3&quot; unique_id=&quot;10016&quot;&gt;&lt;property id=&quot;20148&quot; value=&quot;5&quot;/&gt;&lt;property id=&quot;20300&quot; value=&quot;Slide 17&quot;/&gt;&lt;property id=&quot;20307&quot; value=&quot;269&quot;/&gt;&lt;/object&gt;&lt;object type=&quot;3&quot; unique_id=&quot;10017&quot;&gt;&lt;property id=&quot;20148&quot; value=&quot;5&quot;/&gt;&lt;property id=&quot;20300&quot; value=&quot;Slide 18&quot;/&gt;&lt;property id=&quot;20307&quot; value=&quot;270&quot;/&gt;&lt;/object&gt;&lt;object type=&quot;3&quot; unique_id=&quot;10152&quot;&gt;&lt;property id=&quot;20148&quot; value=&quot;5&quot;/&gt;&lt;property id=&quot;20300&quot; value=&quot;Slide 3&quot;/&gt;&lt;property id=&quot;20307&quot; value=&quot;273&quot;/&gt;&lt;/object&gt;&lt;object type=&quot;3&quot; unique_id=&quot;10261&quot;&gt;&lt;property id=&quot;20148&quot; value=&quot;5&quot;/&gt;&lt;property id=&quot;20300&quot; value=&quot;Slide 11&quot;/&gt;&lt;property id=&quot;20307&quot; value=&quot;274&quot;/&gt;&lt;/object&gt;&lt;object type=&quot;3&quot; unique_id=&quot;10262&quot;&gt;&lt;property id=&quot;20148&quot; value=&quot;5&quot;/&gt;&lt;property id=&quot;20300&quot; value=&quot;Slide 14&quot;/&gt;&lt;property id=&quot;20307&quot; value=&quot;275&quot;/&gt;&lt;/object&gt;&lt;object type=&quot;3&quot; unique_id=&quot;10263&quot;&gt;&lt;property id=&quot;20148&quot; value=&quot;5&quot;/&gt;&lt;property id=&quot;20300&quot; value=&quot;Slide 15&quot;/&gt;&lt;property id=&quot;20307&quot; value=&quot;276&quot;/&gt;&lt;/object&gt;&lt;object type=&quot;3&quot; unique_id=&quot;10264&quot;&gt;&lt;property id=&quot;20148&quot; value=&quot;5&quot;/&gt;&lt;property id=&quot;20300&quot; value=&quot;Slide 16&quot;/&gt;&lt;property id=&quot;20307&quot; value=&quot;277&quot;/&gt;&lt;/object&gt;&lt;/object&gt;&lt;object type=&quot;8&quot; unique_id=&quot;1003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355</Words>
  <PresentationFormat>Custom</PresentationFormat>
  <Paragraphs>67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 Math</vt:lpstr>
      <vt:lpstr>Times New Roman</vt:lpstr>
      <vt:lpstr>Office Theme</vt:lpstr>
      <vt:lpstr>PowerPoint Presentation</vt:lpstr>
      <vt:lpstr>Bài 3.35: Thực hiện phép chia a, 735 : (-5) = -147          b,(-528) : (-12) = 44         c, (-2020) : 101 = -20</vt:lpstr>
      <vt:lpstr>PowerPoint Presentation</vt:lpstr>
      <vt:lpstr>Bài 3.37(SBT – 59)  Tìm các bội khác 0 của 11, lớn hơn -50 và nhỏ hơn 100</vt:lpstr>
      <vt:lpstr>Bài 3.38(SBT – 59)  Liệt kê các phần tử của tập hợp sau: P={x∈Z|x⋮3 và -18&lt;x≤18}</vt:lpstr>
      <vt:lpstr> Bài 1: Tìm các số nguyên x và y biết           a,   x(2y+1)=8           b, (x-3)(y+2)=7           c,(2x-1)(y-2)=4 </vt:lpstr>
      <vt:lpstr> Bài 1: Tìm các số nguyên x và y biết           a,   x(2y+1)=8           b, (x-3)(y+2)=7     </vt:lpstr>
      <vt:lpstr> Bài 2: Tìm số nguyên n biết:           a, n + 4 chia hết cho n + 1           b, 2n + 5 chia hết cho n + 2     </vt:lpstr>
      <vt:lpstr> Bài 2: Tìm số nguyên n biết:           a, n + 4 chia hết cho n + 1           b, 2n + 5 chia hết cho n + 2     </vt:lpstr>
      <vt:lpstr> Bài tập:Tìm các số nguyên x và y trong đó x &gt; y, biết  xy = 63 và x + y = -24.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2020-04-24T09:35:43Z</dcterms:created>
  <dcterms:modified xsi:type="dcterms:W3CDTF">2021-08-16T18:30:59Z</dcterms:modified>
</cp:coreProperties>
</file>