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2" r:id="rId1"/>
    <p:sldMasterId id="2147483690" r:id="rId2"/>
  </p:sldMasterIdLst>
  <p:notesMasterIdLst>
    <p:notesMasterId r:id="rId20"/>
  </p:notesMasterIdLst>
  <p:sldIdLst>
    <p:sldId id="257" r:id="rId3"/>
    <p:sldId id="261" r:id="rId4"/>
    <p:sldId id="258" r:id="rId5"/>
    <p:sldId id="265" r:id="rId6"/>
    <p:sldId id="267" r:id="rId7"/>
    <p:sldId id="268" r:id="rId8"/>
    <p:sldId id="269" r:id="rId9"/>
    <p:sldId id="280" r:id="rId10"/>
    <p:sldId id="270" r:id="rId11"/>
    <p:sldId id="260" r:id="rId12"/>
    <p:sldId id="271" r:id="rId13"/>
    <p:sldId id="272" r:id="rId14"/>
    <p:sldId id="273" r:id="rId15"/>
    <p:sldId id="274" r:id="rId16"/>
    <p:sldId id="276" r:id="rId17"/>
    <p:sldId id="278" r:id="rId18"/>
    <p:sldId id="28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4660"/>
  </p:normalViewPr>
  <p:slideViewPr>
    <p:cSldViewPr snapToGrid="0">
      <p:cViewPr varScale="1">
        <p:scale>
          <a:sx n="67" d="100"/>
          <a:sy n="67" d="100"/>
        </p:scale>
        <p:origin x="73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DCC1D4-6BA6-4C8E-A758-854A542EDB7B}" type="datetimeFigureOut">
              <a:rPr lang="en-US" smtClean="0"/>
              <a:t>3/29/2021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B1F3E9-1454-4E2F-A310-5FAF59706C24}" type="slidenum">
              <a:rPr lang="en-US" smtClean="0"/>
              <a:t>‹#›</a:t>
            </a:fld>
            <a:endParaRPr lang="en-US"/>
          </a:p>
        </p:txBody>
      </p:sp>
    </p:spTree>
    <p:extLst>
      <p:ext uri="{BB962C8B-B14F-4D97-AF65-F5344CB8AC3E}">
        <p14:creationId xmlns:p14="http://schemas.microsoft.com/office/powerpoint/2010/main" val="1950595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a:solidFill>
              <a:srgbClr val="000000">
                <a:alpha val="100000"/>
              </a:srgbClr>
            </a:solidFill>
            <a:miter lim="800000"/>
          </a:ln>
        </p:spPr>
      </p:sp>
      <p:sp>
        <p:nvSpPr>
          <p:cNvPr id="35843" name="Notes Placeholder 2"/>
          <p:cNvSpPr>
            <a:spLocks noGrp="1"/>
          </p:cNvSpPr>
          <p:nvPr>
            <p:ph type="body" idx="1"/>
          </p:nvPr>
        </p:nvSpPr>
        <p:spPr>
          <a:noFill/>
          <a:ln>
            <a:noFill/>
          </a:ln>
        </p:spPr>
        <p:txBody>
          <a:bodyPr wrap="square" lIns="91440" tIns="45720" rIns="91440" bIns="45720" anchor="t"/>
          <a:lstStyle/>
          <a:p>
            <a:pPr lvl="0"/>
            <a:endParaRPr dirty="0"/>
          </a:p>
        </p:txBody>
      </p:sp>
      <p:sp>
        <p:nvSpPr>
          <p:cNvPr id="3584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sz="1200" dirty="0"/>
              <a:t>8</a:t>
            </a:fld>
            <a:endParaRPr lang="en-US" sz="1200" dirty="0"/>
          </a:p>
        </p:txBody>
      </p:sp>
    </p:spTree>
    <p:extLst>
      <p:ext uri="{BB962C8B-B14F-4D97-AF65-F5344CB8AC3E}">
        <p14:creationId xmlns:p14="http://schemas.microsoft.com/office/powerpoint/2010/main" val="4012068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FA881B7-7941-41C1-9077-74EADEEB5039}" type="slidenum">
              <a:rPr lang="en-US">
                <a:latin typeface="Arial" panose="020B0604020202020204" pitchFamily="34" charset="0"/>
              </a:rPr>
              <a:t>9</a:t>
            </a:fld>
            <a:endParaRPr lang="en-US">
              <a:latin typeface="Arial" panose="020B0604020202020204" pitchFamily="34" charset="0"/>
            </a:endParaRPr>
          </a:p>
        </p:txBody>
      </p:sp>
    </p:spTree>
    <p:extLst>
      <p:ext uri="{BB962C8B-B14F-4D97-AF65-F5344CB8AC3E}">
        <p14:creationId xmlns:p14="http://schemas.microsoft.com/office/powerpoint/2010/main" val="14495651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pPr>
              <a:defRPr/>
            </a:pPr>
            <a:fld id="{7C7FA778-84E4-4470-9F0C-4A244DF0A9E3}" type="datetimeFigureOut">
              <a:rPr lang="en-US" smtClean="0">
                <a:solidFill>
                  <a:prstClr val="black">
                    <a:tint val="75000"/>
                  </a:prstClr>
                </a:solidFill>
              </a:rPr>
              <a:t>3/29/2021</a:t>
            </a:fld>
            <a:endParaRPr lang="en-US">
              <a:solidFill>
                <a:prstClr val="black">
                  <a:tint val="75000"/>
                </a:prstClr>
              </a:solidFill>
            </a:endParaRPr>
          </a:p>
        </p:txBody>
      </p:sp>
      <p:sp>
        <p:nvSpPr>
          <p:cNvPr id="5" name="Footer Placeholder 4"/>
          <p:cNvSpPr>
            <a:spLocks noGrp="1"/>
          </p:cNvSpPr>
          <p:nvPr>
            <p:ph type="ftr" sz="quarter" idx="11"/>
          </p:nvPr>
        </p:nvSpPr>
        <p:spPr>
          <a:xfrm>
            <a:off x="2692397" y="5037663"/>
            <a:ext cx="5214635" cy="279400"/>
          </a:xfrm>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D1D0F875-A5BD-4FAB-8F88-40168AA8733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2605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4FEFC88-6FBE-4F2B-87E7-EC768BEED0C9}" type="datetimeFigureOut">
              <a:rPr lang="en-US" smtClean="0">
                <a:solidFill>
                  <a:prstClr val="black">
                    <a:tint val="75000"/>
                  </a:prstClr>
                </a:solidFill>
              </a:rPr>
              <a:t>3/29/2021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D4E200AB-8DAD-4A82-82B8-21E6D0D8C196}" type="slidenum">
              <a:rPr lang="en-US" smtClean="0">
                <a:cs typeface="Arial" panose="020B0604020202020204" pitchFamily="34" charset="0"/>
              </a:rPr>
              <a:t>‹#›</a:t>
            </a:fld>
            <a:endParaRPr lang="en-US">
              <a:cs typeface="Arial" panose="020B0604020202020204" pitchFamily="34" charset="0"/>
            </a:endParaRPr>
          </a:p>
        </p:txBody>
      </p:sp>
    </p:spTree>
    <p:extLst>
      <p:ext uri="{BB962C8B-B14F-4D97-AF65-F5344CB8AC3E}">
        <p14:creationId xmlns:p14="http://schemas.microsoft.com/office/powerpoint/2010/main" val="545220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F4FEFC88-6FBE-4F2B-87E7-EC768BEED0C9}" type="datetimeFigureOut">
              <a:rPr lang="en-US" smtClean="0">
                <a:solidFill>
                  <a:prstClr val="black">
                    <a:tint val="75000"/>
                  </a:prstClr>
                </a:solidFill>
              </a:rPr>
              <a:t>3/29/2021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D4E200AB-8DAD-4A82-82B8-21E6D0D8C196}" type="slidenum">
              <a:rPr lang="en-US" smtClean="0">
                <a:cs typeface="Arial" panose="020B0604020202020204" pitchFamily="34" charset="0"/>
              </a:rPr>
              <a:t>‹#›</a:t>
            </a:fld>
            <a:endParaRPr lang="en-US">
              <a:cs typeface="Arial" panose="020B0604020202020204" pitchFamily="34" charset="0"/>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9097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F4FEFC88-6FBE-4F2B-87E7-EC768BEED0C9}" type="datetimeFigureOut">
              <a:rPr lang="en-US" smtClean="0">
                <a:solidFill>
                  <a:prstClr val="black">
                    <a:tint val="75000"/>
                  </a:prstClr>
                </a:solidFill>
              </a:rPr>
              <a:t>3/29/2021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D4E200AB-8DAD-4A82-82B8-21E6D0D8C196}" type="slidenum">
              <a:rPr lang="en-US" smtClean="0">
                <a:cs typeface="Arial" panose="020B0604020202020204" pitchFamily="34" charset="0"/>
              </a:rPr>
              <a:t>‹#›</a:t>
            </a:fld>
            <a:endParaRPr lang="en-US">
              <a:cs typeface="Arial" panose="020B0604020202020204" pitchFamily="34" charset="0"/>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2344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F4FEFC88-6FBE-4F2B-87E7-EC768BEED0C9}" type="datetimeFigureOut">
              <a:rPr lang="en-US" smtClean="0">
                <a:solidFill>
                  <a:prstClr val="black">
                    <a:tint val="75000"/>
                  </a:prstClr>
                </a:solidFill>
              </a:rPr>
              <a:t>3/29/2021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D4E200AB-8DAD-4A82-82B8-21E6D0D8C196}" type="slidenum">
              <a:rPr lang="en-US" smtClean="0">
                <a:cs typeface="Arial" panose="020B0604020202020204" pitchFamily="34" charset="0"/>
              </a:rPr>
              <a:t>‹#›</a:t>
            </a:fld>
            <a:endParaRPr lang="en-US">
              <a:cs typeface="Arial" panose="020B0604020202020204" pitchFamily="34" charset="0"/>
            </a:endParaRPr>
          </a:p>
        </p:txBody>
      </p:sp>
    </p:spTree>
    <p:extLst>
      <p:ext uri="{BB962C8B-B14F-4D97-AF65-F5344CB8AC3E}">
        <p14:creationId xmlns:p14="http://schemas.microsoft.com/office/powerpoint/2010/main" val="2792628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F4FEFC88-6FBE-4F2B-87E7-EC768BEED0C9}" type="datetimeFigureOut">
              <a:rPr lang="en-US" smtClean="0">
                <a:solidFill>
                  <a:prstClr val="black">
                    <a:tint val="75000"/>
                  </a:prstClr>
                </a:solidFill>
              </a:rPr>
              <a:t>3/29/2021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D4E200AB-8DAD-4A82-82B8-21E6D0D8C196}" type="slidenum">
              <a:rPr lang="en-US" smtClean="0">
                <a:cs typeface="Arial" panose="020B0604020202020204" pitchFamily="34" charset="0"/>
              </a:rPr>
              <a:t>‹#›</a:t>
            </a:fld>
            <a:endParaRPr lang="en-US">
              <a:cs typeface="Arial" panose="020B0604020202020204" pitchFamily="34" charset="0"/>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8282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F4FEFC88-6FBE-4F2B-87E7-EC768BEED0C9}" type="datetimeFigureOut">
              <a:rPr lang="en-US" smtClean="0">
                <a:solidFill>
                  <a:prstClr val="black">
                    <a:tint val="75000"/>
                  </a:prstClr>
                </a:solidFill>
              </a:rPr>
              <a:t>3/29/2021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D4E200AB-8DAD-4A82-82B8-21E6D0D8C196}" type="slidenum">
              <a:rPr lang="en-US" smtClean="0">
                <a:cs typeface="Arial" panose="020B0604020202020204" pitchFamily="34" charset="0"/>
              </a:rPr>
              <a:t>‹#›</a:t>
            </a:fld>
            <a:endParaRPr lang="en-US">
              <a:cs typeface="Arial" panose="020B0604020202020204" pitchFamily="34" charset="0"/>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1478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92EF864-D153-4682-B8FE-98AC1F0A1470}" type="datetimeFigureOut">
              <a:rPr lang="en-US" smtClean="0">
                <a:solidFill>
                  <a:prstClr val="black">
                    <a:tint val="75000"/>
                  </a:prstClr>
                </a:solidFill>
              </a:rPr>
              <a:t>3/29/2021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7ABFAC-9F05-432C-BC63-7E10C6C8647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097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A747206-2094-4300-B874-4D3DBE51E5B6}" type="datetimeFigureOut">
              <a:rPr lang="en-US" smtClean="0">
                <a:solidFill>
                  <a:prstClr val="black">
                    <a:tint val="75000"/>
                  </a:prstClr>
                </a:solidFill>
              </a:rPr>
              <a:t>3/29/2021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9B000-9792-432C-AF4C-16BAC4603167}"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7876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7C7FA778-84E4-4470-9F0C-4A244DF0A9E3}" type="datetimeFigureOut">
              <a:rPr lang="en-US" smtClean="0">
                <a:solidFill>
                  <a:prstClr val="black">
                    <a:tint val="75000"/>
                  </a:prstClr>
                </a:solidFill>
              </a:rPr>
              <a:t>3/29/2021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D0F875-A5BD-4FAB-8F88-40168AA87332}" type="slidenum">
              <a:rPr lang="en-US" smtClean="0"/>
              <a:t>‹#›</a:t>
            </a:fld>
            <a:endParaRPr lang="en-US"/>
          </a:p>
        </p:txBody>
      </p:sp>
    </p:spTree>
    <p:extLst>
      <p:ext uri="{BB962C8B-B14F-4D97-AF65-F5344CB8AC3E}">
        <p14:creationId xmlns:p14="http://schemas.microsoft.com/office/powerpoint/2010/main" val="29604590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75D3B67F-B6B7-4CD1-AA0F-0C5CD253F4B6}" type="datetimeFigureOut">
              <a:rPr lang="en-US" smtClean="0">
                <a:solidFill>
                  <a:prstClr val="black">
                    <a:tint val="75000"/>
                  </a:prstClr>
                </a:solidFill>
              </a:rPr>
              <a:t>3/29/2021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CE0645-F0FE-4FC1-9CDA-31E913A0C23C}" type="slidenum">
              <a:rPr lang="en-US" smtClean="0"/>
              <a:t>‹#›</a:t>
            </a:fld>
            <a:endParaRPr lang="en-US"/>
          </a:p>
        </p:txBody>
      </p:sp>
    </p:spTree>
    <p:extLst>
      <p:ext uri="{BB962C8B-B14F-4D97-AF65-F5344CB8AC3E}">
        <p14:creationId xmlns:p14="http://schemas.microsoft.com/office/powerpoint/2010/main" val="3074502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75D3B67F-B6B7-4CD1-AA0F-0C5CD253F4B6}" type="datetimeFigureOut">
              <a:rPr lang="en-US" smtClean="0">
                <a:solidFill>
                  <a:prstClr val="black">
                    <a:tint val="75000"/>
                  </a:prstClr>
                </a:solidFill>
              </a:rPr>
              <a:t>3/29/2021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CE0645-F0FE-4FC1-9CDA-31E913A0C23C}" type="slidenum">
              <a:rPr lang="en-US" smtClean="0"/>
              <a:t>‹#›</a:t>
            </a:fld>
            <a:endParaRPr lang="en-US"/>
          </a:p>
        </p:txBody>
      </p:sp>
    </p:spTree>
    <p:extLst>
      <p:ext uri="{BB962C8B-B14F-4D97-AF65-F5344CB8AC3E}">
        <p14:creationId xmlns:p14="http://schemas.microsoft.com/office/powerpoint/2010/main" val="3843305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6C490D8D-1719-442F-BE7A-978D16205A5B}" type="datetimeFigureOut">
              <a:rPr lang="en-US" smtClean="0">
                <a:solidFill>
                  <a:prstClr val="black">
                    <a:tint val="75000"/>
                  </a:prstClr>
                </a:solidFill>
              </a:rPr>
              <a:t>3/29/2021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F4CCA0-C224-41FD-8F98-3DF281FCBEFC}" type="slidenum">
              <a:rPr lang="en-US" smtClean="0"/>
              <a:t>‹#›</a:t>
            </a:fld>
            <a:endParaRPr lang="en-US"/>
          </a:p>
        </p:txBody>
      </p:sp>
    </p:spTree>
    <p:extLst>
      <p:ext uri="{BB962C8B-B14F-4D97-AF65-F5344CB8AC3E}">
        <p14:creationId xmlns:p14="http://schemas.microsoft.com/office/powerpoint/2010/main" val="334018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E1A737DC-A26E-4E54-AB11-AE2C3146571D}" type="datetimeFigureOut">
              <a:rPr lang="en-US" smtClean="0">
                <a:solidFill>
                  <a:prstClr val="black">
                    <a:tint val="75000"/>
                  </a:prstClr>
                </a:solidFill>
              </a:rPr>
              <a:t>3/29/2021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0023BE-6F60-4EF9-A826-8D916DD7910F}" type="slidenum">
              <a:rPr lang="en-US" smtClean="0"/>
              <a:t>‹#›</a:t>
            </a:fld>
            <a:endParaRPr lang="en-US"/>
          </a:p>
        </p:txBody>
      </p:sp>
    </p:spTree>
    <p:extLst>
      <p:ext uri="{BB962C8B-B14F-4D97-AF65-F5344CB8AC3E}">
        <p14:creationId xmlns:p14="http://schemas.microsoft.com/office/powerpoint/2010/main" val="489819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19752351-F877-4810-B85C-132D6CBC2FC5}" type="datetimeFigureOut">
              <a:rPr lang="en-US" smtClean="0">
                <a:solidFill>
                  <a:prstClr val="black">
                    <a:tint val="75000"/>
                  </a:prstClr>
                </a:solidFill>
              </a:rPr>
              <a:t>3/29/2021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3975ADC-C536-469D-B3C4-A4E557F01B79}" type="slidenum">
              <a:rPr lang="en-US" smtClean="0"/>
              <a:t>‹#›</a:t>
            </a:fld>
            <a:endParaRPr lang="en-US"/>
          </a:p>
        </p:txBody>
      </p:sp>
    </p:spTree>
    <p:extLst>
      <p:ext uri="{BB962C8B-B14F-4D97-AF65-F5344CB8AC3E}">
        <p14:creationId xmlns:p14="http://schemas.microsoft.com/office/powerpoint/2010/main" val="34456973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73D645C6-BC99-4FA6-B6D8-D7A28E1992D8}" type="datetimeFigureOut">
              <a:rPr lang="en-US" smtClean="0">
                <a:solidFill>
                  <a:prstClr val="black">
                    <a:tint val="75000"/>
                  </a:prstClr>
                </a:solidFill>
              </a:rPr>
              <a:t>3/29/2021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71ED75D-52F5-4DD7-A7BC-B42190DACE3F}" type="slidenum">
              <a:rPr lang="en-US" smtClean="0"/>
              <a:t>‹#›</a:t>
            </a:fld>
            <a:endParaRPr lang="en-US"/>
          </a:p>
        </p:txBody>
      </p:sp>
    </p:spTree>
    <p:extLst>
      <p:ext uri="{BB962C8B-B14F-4D97-AF65-F5344CB8AC3E}">
        <p14:creationId xmlns:p14="http://schemas.microsoft.com/office/powerpoint/2010/main" val="33741111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2B2A3A9-1AA4-4C73-8977-B15041EFB00B}" type="datetimeFigureOut">
              <a:rPr lang="en-US" smtClean="0">
                <a:solidFill>
                  <a:prstClr val="black">
                    <a:tint val="75000"/>
                  </a:prstClr>
                </a:solidFill>
              </a:rPr>
              <a:t>3/29/2021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FCB2055-9034-42EF-83FA-DE8F1094C00C}" type="slidenum">
              <a:rPr lang="en-US" smtClean="0"/>
              <a:t>‹#›</a:t>
            </a:fld>
            <a:endParaRPr lang="en-US"/>
          </a:p>
        </p:txBody>
      </p:sp>
    </p:spTree>
    <p:extLst>
      <p:ext uri="{BB962C8B-B14F-4D97-AF65-F5344CB8AC3E}">
        <p14:creationId xmlns:p14="http://schemas.microsoft.com/office/powerpoint/2010/main" val="1034059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9CF80C6-1674-4384-91CA-246FC4141B62}" type="datetimeFigureOut">
              <a:rPr lang="en-US" smtClean="0">
                <a:solidFill>
                  <a:prstClr val="black">
                    <a:tint val="75000"/>
                  </a:prstClr>
                </a:solidFill>
              </a:rPr>
              <a:t>3/29/2021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FC9308-F836-4597-A79E-8A7C36245F97}" type="slidenum">
              <a:rPr lang="en-US" smtClean="0"/>
              <a:t>‹#›</a:t>
            </a:fld>
            <a:endParaRPr lang="en-US"/>
          </a:p>
        </p:txBody>
      </p:sp>
    </p:spTree>
    <p:extLst>
      <p:ext uri="{BB962C8B-B14F-4D97-AF65-F5344CB8AC3E}">
        <p14:creationId xmlns:p14="http://schemas.microsoft.com/office/powerpoint/2010/main" val="13054652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2F941B30-6D7F-4B82-B4FB-82B1E3FD822F}" type="datetimeFigureOut">
              <a:rPr lang="en-US" smtClean="0">
                <a:solidFill>
                  <a:prstClr val="black">
                    <a:tint val="75000"/>
                  </a:prstClr>
                </a:solidFill>
              </a:rPr>
              <a:t>3/29/2021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7C699A0-2F7E-4190-907D-209F6FDD4802}" type="slidenum">
              <a:rPr lang="en-US" smtClean="0"/>
              <a:t>‹#›</a:t>
            </a:fld>
            <a:endParaRPr lang="en-US"/>
          </a:p>
        </p:txBody>
      </p:sp>
    </p:spTree>
    <p:extLst>
      <p:ext uri="{BB962C8B-B14F-4D97-AF65-F5344CB8AC3E}">
        <p14:creationId xmlns:p14="http://schemas.microsoft.com/office/powerpoint/2010/main" val="41737593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92EF864-D153-4682-B8FE-98AC1F0A1470}" type="datetimeFigureOut">
              <a:rPr lang="en-US" smtClean="0">
                <a:solidFill>
                  <a:prstClr val="black">
                    <a:tint val="75000"/>
                  </a:prstClr>
                </a:solidFill>
              </a:rPr>
              <a:t>3/29/2021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7ABFAC-9F05-432C-BC63-7E10C6C8647A}" type="slidenum">
              <a:rPr lang="en-US" smtClean="0"/>
              <a:t>‹#›</a:t>
            </a:fld>
            <a:endParaRPr lang="en-US"/>
          </a:p>
        </p:txBody>
      </p:sp>
    </p:spTree>
    <p:extLst>
      <p:ext uri="{BB962C8B-B14F-4D97-AF65-F5344CB8AC3E}">
        <p14:creationId xmlns:p14="http://schemas.microsoft.com/office/powerpoint/2010/main" val="28204213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A747206-2094-4300-B874-4D3DBE51E5B6}" type="datetimeFigureOut">
              <a:rPr lang="en-US" smtClean="0">
                <a:solidFill>
                  <a:prstClr val="black">
                    <a:tint val="75000"/>
                  </a:prstClr>
                </a:solidFill>
              </a:rPr>
              <a:t>3/29/2021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9B000-9792-432C-AF4C-16BAC4603167}" type="slidenum">
              <a:rPr lang="en-US" smtClean="0"/>
              <a:t>‹#›</a:t>
            </a:fld>
            <a:endParaRPr lang="en-US"/>
          </a:p>
        </p:txBody>
      </p:sp>
    </p:spTree>
    <p:extLst>
      <p:ext uri="{BB962C8B-B14F-4D97-AF65-F5344CB8AC3E}">
        <p14:creationId xmlns:p14="http://schemas.microsoft.com/office/powerpoint/2010/main" val="1439968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6C490D8D-1719-442F-BE7A-978D16205A5B}" type="datetimeFigureOut">
              <a:rPr lang="en-US" smtClean="0">
                <a:solidFill>
                  <a:prstClr val="black">
                    <a:tint val="75000"/>
                  </a:prstClr>
                </a:solidFill>
              </a:rPr>
              <a:t>3/29/2021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F4CCA0-C224-41FD-8F98-3DF281FCBEFC}"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9655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E1A737DC-A26E-4E54-AB11-AE2C3146571D}" type="datetimeFigureOut">
              <a:rPr lang="en-US" smtClean="0">
                <a:solidFill>
                  <a:prstClr val="black">
                    <a:tint val="75000"/>
                  </a:prstClr>
                </a:solidFill>
              </a:rPr>
              <a:t>3/29/2021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0023BE-6F60-4EF9-A826-8D916DD7910F}" type="slidenum">
              <a:rPr lang="en-US" smtClean="0"/>
              <a:t>‹#›</a:t>
            </a:fld>
            <a:endParaRPr lang="en-US"/>
          </a:p>
        </p:txBody>
      </p:sp>
    </p:spTree>
    <p:extLst>
      <p:ext uri="{BB962C8B-B14F-4D97-AF65-F5344CB8AC3E}">
        <p14:creationId xmlns:p14="http://schemas.microsoft.com/office/powerpoint/2010/main" val="1507199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19752351-F877-4810-B85C-132D6CBC2FC5}" type="datetimeFigureOut">
              <a:rPr lang="en-US" smtClean="0">
                <a:solidFill>
                  <a:prstClr val="black">
                    <a:tint val="75000"/>
                  </a:prstClr>
                </a:solidFill>
              </a:rPr>
              <a:t>3/29/2021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3975ADC-C536-469D-B3C4-A4E557F01B79}"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8145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73D645C6-BC99-4FA6-B6D8-D7A28E1992D8}" type="datetimeFigureOut">
              <a:rPr lang="en-US" smtClean="0">
                <a:solidFill>
                  <a:prstClr val="black">
                    <a:tint val="75000"/>
                  </a:prstClr>
                </a:solidFill>
              </a:rPr>
              <a:t>3/29/2021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71ED75D-52F5-4DD7-A7BC-B42190DACE3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7083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2B2A3A9-1AA4-4C73-8977-B15041EFB00B}" type="datetimeFigureOut">
              <a:rPr lang="en-US" smtClean="0">
                <a:solidFill>
                  <a:prstClr val="black">
                    <a:tint val="75000"/>
                  </a:prstClr>
                </a:solidFill>
              </a:rPr>
              <a:t>3/29/2021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FCB2055-9034-42EF-83FA-DE8F1094C00C}" type="slidenum">
              <a:rPr lang="en-US" smtClean="0"/>
              <a:t>‹#›</a:t>
            </a:fld>
            <a:endParaRPr lang="en-US"/>
          </a:p>
        </p:txBody>
      </p:sp>
    </p:spTree>
    <p:extLst>
      <p:ext uri="{BB962C8B-B14F-4D97-AF65-F5344CB8AC3E}">
        <p14:creationId xmlns:p14="http://schemas.microsoft.com/office/powerpoint/2010/main" val="2638598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9CF80C6-1674-4384-91CA-246FC4141B62}" type="datetimeFigureOut">
              <a:rPr lang="en-US" smtClean="0">
                <a:solidFill>
                  <a:prstClr val="black">
                    <a:tint val="75000"/>
                  </a:prstClr>
                </a:solidFill>
              </a:rPr>
              <a:t>3/29/2021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FC9308-F836-4597-A79E-8A7C36245F97}"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8129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2F941B30-6D7F-4B82-B4FB-82B1E3FD822F}" type="datetimeFigureOut">
              <a:rPr lang="en-US" smtClean="0">
                <a:solidFill>
                  <a:prstClr val="black">
                    <a:tint val="75000"/>
                  </a:prstClr>
                </a:solidFill>
              </a:rPr>
              <a:t>3/29/2021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7C699A0-2F7E-4190-907D-209F6FDD4802}" type="slidenum">
              <a:rPr lang="en-US" smtClean="0"/>
              <a:t>‹#›</a:t>
            </a:fld>
            <a:endParaRPr lang="en-US"/>
          </a:p>
        </p:txBody>
      </p:sp>
    </p:spTree>
    <p:extLst>
      <p:ext uri="{BB962C8B-B14F-4D97-AF65-F5344CB8AC3E}">
        <p14:creationId xmlns:p14="http://schemas.microsoft.com/office/powerpoint/2010/main" val="1536231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F4FEFC88-6FBE-4F2B-87E7-EC768BEED0C9}" type="datetimeFigureOut">
              <a:rPr lang="en-US" smtClean="0">
                <a:solidFill>
                  <a:prstClr val="black">
                    <a:tint val="75000"/>
                  </a:prstClr>
                </a:solidFill>
              </a:rPr>
              <a:t>3/29/2021</a:t>
            </a:fld>
            <a:endParaRPr lang="en-US">
              <a:solidFill>
                <a:prstClr val="black">
                  <a:tint val="75000"/>
                </a:prstClr>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fontAlgn="base">
              <a:spcBef>
                <a:spcPct val="0"/>
              </a:spcBef>
              <a:spcAft>
                <a:spcPct val="0"/>
              </a:spcAft>
            </a:pPr>
            <a:fld id="{D4E200AB-8DAD-4A82-82B8-21E6D0D8C196}" type="slidenum">
              <a:rPr lang="en-US" smtClean="0">
                <a:cs typeface="Arial" panose="020B0604020202020204" pitchFamily="34" charset="0"/>
              </a:rPr>
              <a:t>‹#›</a:t>
            </a:fld>
            <a:endParaRPr lang="en-US">
              <a:cs typeface="Arial" panose="020B0604020202020204" pitchFamily="34" charset="0"/>
            </a:endParaRPr>
          </a:p>
        </p:txBody>
      </p:sp>
    </p:spTree>
    <p:extLst>
      <p:ext uri="{BB962C8B-B14F-4D97-AF65-F5344CB8AC3E}">
        <p14:creationId xmlns:p14="http://schemas.microsoft.com/office/powerpoint/2010/main" val="3636672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4FEFC88-6FBE-4F2B-87E7-EC768BEED0C9}" type="datetimeFigureOut">
              <a:rPr lang="en-US" smtClean="0">
                <a:solidFill>
                  <a:prstClr val="black">
                    <a:tint val="75000"/>
                  </a:prstClr>
                </a:solidFill>
              </a:rPr>
              <a:t>3/29/2021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D4E200AB-8DAD-4A82-82B8-21E6D0D8C196}" type="slidenum">
              <a:rPr lang="en-US" smtClean="0">
                <a:cs typeface="Arial" panose="020B0604020202020204" pitchFamily="34" charset="0"/>
              </a:rPr>
              <a:t>‹#›</a:t>
            </a:fld>
            <a:endParaRPr lang="en-US">
              <a:cs typeface="Arial" panose="020B0604020202020204" pitchFamily="34" charset="0"/>
            </a:endParaRPr>
          </a:p>
        </p:txBody>
      </p:sp>
    </p:spTree>
    <p:extLst>
      <p:ext uri="{BB962C8B-B14F-4D97-AF65-F5344CB8AC3E}">
        <p14:creationId xmlns:p14="http://schemas.microsoft.com/office/powerpoint/2010/main" val="143623197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1.bin"/><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7.bin"/><Relationship Id="rId1" Type="http://schemas.openxmlformats.org/officeDocument/2006/relationships/slideLayout" Target="../slideLayouts/slideLayout19.xml"/><Relationship Id="rId5" Type="http://schemas.openxmlformats.org/officeDocument/2006/relationships/image" Target="../media/image14.wmf"/><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19.xml"/><Relationship Id="rId5" Type="http://schemas.openxmlformats.org/officeDocument/2006/relationships/image" Target="../media/image18.pn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1" Type="http://schemas.openxmlformats.org/officeDocument/2006/relationships/slideLayout" Target="../slideLayouts/slideLayout19.xml"/><Relationship Id="rId5" Type="http://schemas.openxmlformats.org/officeDocument/2006/relationships/image" Target="../media/image11.wmf"/><Relationship Id="rId4" Type="http://schemas.openxmlformats.org/officeDocument/2006/relationships/oleObject" Target="../embeddings/oleObject9.bin"/></Relationships>
</file>

<file path=ppt/slides/_rels/slide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2.bin"/><Relationship Id="rId1" Type="http://schemas.openxmlformats.org/officeDocument/2006/relationships/slideLayout" Target="../slideLayouts/slideLayout19.xml"/><Relationship Id="rId5" Type="http://schemas.openxmlformats.org/officeDocument/2006/relationships/image" Target="../media/image9.w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11.wmf"/><Relationship Id="rId5" Type="http://schemas.openxmlformats.org/officeDocument/2006/relationships/oleObject" Target="../embeddings/oleObject4.bin"/><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oleObject" Target="../embeddings/oleObject6.bin"/><Relationship Id="rId4"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0"/>
          <p:cNvSpPr>
            <a:spLocks noChangeArrowheads="1"/>
          </p:cNvSpPr>
          <p:nvPr/>
        </p:nvSpPr>
        <p:spPr bwMode="auto">
          <a:xfrm>
            <a:off x="4386405" y="1685391"/>
            <a:ext cx="3206750" cy="1935026"/>
          </a:xfrm>
          <a:prstGeom prst="rect">
            <a:avLst/>
          </a:prstGeom>
          <a:solidFill>
            <a:schemeClr val="accent5">
              <a:lumMod val="20000"/>
              <a:lumOff val="80000"/>
            </a:schemeClr>
          </a:solidFill>
          <a:ln w="9525">
            <a:solidFill>
              <a:schemeClr val="tx1"/>
            </a:solidFill>
            <a:miter lim="800000"/>
          </a:ln>
        </p:spPr>
        <p:txBody>
          <a:bodyPr wrap="none" anchor="ctr"/>
          <a:lstStyle/>
          <a:p>
            <a:pPr algn="ctr">
              <a:defRPr/>
            </a:pPr>
            <a:r>
              <a:rPr lang="en-US" sz="2800" b="1" dirty="0">
                <a:solidFill>
                  <a:srgbClr val="FF0000"/>
                </a:solidFill>
                <a:latin typeface="Times New Roman" panose="02020603050405020304" pitchFamily="18" charset="0"/>
                <a:cs typeface="Times New Roman" panose="02020603050405020304" pitchFamily="18" charset="0"/>
              </a:rPr>
              <a:t>pV = Hằng số</a:t>
            </a:r>
          </a:p>
          <a:p>
            <a:pPr algn="ctr">
              <a:defRPr/>
            </a:pPr>
            <a:endParaRPr lang="en-US" sz="2800" b="1" dirty="0">
              <a:solidFill>
                <a:srgbClr val="FF0000"/>
              </a:solidFill>
              <a:latin typeface="Times New Roman" panose="02020603050405020304" pitchFamily="18" charset="0"/>
              <a:cs typeface="Times New Roman" panose="02020603050405020304" pitchFamily="18" charset="0"/>
            </a:endParaRPr>
          </a:p>
          <a:p>
            <a:pPr algn="ctr">
              <a:defRPr/>
            </a:pPr>
            <a:r>
              <a:rPr lang="en-US" b="1" i="1" dirty="0">
                <a:solidFill>
                  <a:prstClr val="black"/>
                </a:solidFill>
                <a:latin typeface="Times New Roman" panose="02020603050405020304" pitchFamily="18" charset="0"/>
                <a:cs typeface="Times New Roman" panose="02020603050405020304" pitchFamily="18" charset="0"/>
              </a:rPr>
              <a:t>Hay:</a:t>
            </a:r>
          </a:p>
          <a:p>
            <a:pPr algn="ctr">
              <a:defRPr/>
            </a:pPr>
            <a:endParaRPr lang="en-US" b="1" dirty="0">
              <a:solidFill>
                <a:prstClr val="black"/>
              </a:solidFill>
              <a:latin typeface="Times New Roman" panose="02020603050405020304" pitchFamily="18" charset="0"/>
              <a:cs typeface="Times New Roman" panose="02020603050405020304" pitchFamily="18" charset="0"/>
            </a:endParaRPr>
          </a:p>
          <a:p>
            <a:pPr algn="ctr">
              <a:defRPr/>
            </a:pPr>
            <a:endParaRPr lang="en-US" b="1" dirty="0">
              <a:solidFill>
                <a:prstClr val="black"/>
              </a:solidFill>
              <a:latin typeface="Times New Roman" panose="02020603050405020304" pitchFamily="18" charset="0"/>
              <a:cs typeface="Times New Roman" panose="02020603050405020304" pitchFamily="18" charset="0"/>
            </a:endParaRPr>
          </a:p>
        </p:txBody>
      </p:sp>
      <p:graphicFrame>
        <p:nvGraphicFramePr>
          <p:cNvPr id="7" name="Object 21"/>
          <p:cNvGraphicFramePr>
            <a:graphicFrameLocks noChangeAspect="1"/>
          </p:cNvGraphicFramePr>
          <p:nvPr/>
        </p:nvGraphicFramePr>
        <p:xfrm>
          <a:off x="4645585" y="2782409"/>
          <a:ext cx="2286000" cy="735012"/>
        </p:xfrm>
        <a:graphic>
          <a:graphicData uri="http://schemas.openxmlformats.org/presentationml/2006/ole">
            <mc:AlternateContent xmlns:mc="http://schemas.openxmlformats.org/markup-compatibility/2006">
              <mc:Choice xmlns:v="urn:schemas-microsoft-com:vml" Requires="v">
                <p:oleObj name="Equation" r:id="rId2" imgW="711200" imgH="228600" progId="Equation.DSMT4">
                  <p:embed/>
                </p:oleObj>
              </mc:Choice>
              <mc:Fallback>
                <p:oleObj name="Equation" r:id="rId2" imgW="711200" imgH="228600" progId="Equation.DSMT4">
                  <p:embed/>
                  <p:pic>
                    <p:nvPicPr>
                      <p:cNvPr id="0" name="Picture 1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5585" y="2782409"/>
                        <a:ext cx="2286000" cy="735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AutoShape 27"/>
          <p:cNvSpPr>
            <a:spLocks noChangeArrowheads="1"/>
          </p:cNvSpPr>
          <p:nvPr/>
        </p:nvSpPr>
        <p:spPr bwMode="auto">
          <a:xfrm>
            <a:off x="4037585" y="2448951"/>
            <a:ext cx="3962400" cy="228600"/>
          </a:xfrm>
          <a:prstGeom prst="rightArrow">
            <a:avLst>
              <a:gd name="adj1" fmla="val 50000"/>
              <a:gd name="adj2" fmla="val 433333"/>
            </a:avLst>
          </a:prstGeom>
          <a:solidFill>
            <a:srgbClr val="7030A0"/>
          </a:solidFill>
          <a:ln w="9525">
            <a:solidFill>
              <a:schemeClr val="tx1"/>
            </a:solidFill>
            <a:miter lim="800000"/>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solidFill>
                <a:prstClr val="black"/>
              </a:solidFill>
              <a:latin typeface="Calibri" panose="020F0502020204030204" pitchFamily="34" charset="0"/>
            </a:endParaRPr>
          </a:p>
        </p:txBody>
      </p:sp>
      <p:sp>
        <p:nvSpPr>
          <p:cNvPr id="1035" name="Rectangle 14"/>
          <p:cNvSpPr>
            <a:spLocks noChangeArrowheads="1"/>
          </p:cNvSpPr>
          <p:nvPr/>
        </p:nvSpPr>
        <p:spPr bwMode="auto">
          <a:xfrm>
            <a:off x="3733801" y="152400"/>
            <a:ext cx="4829175" cy="838200"/>
          </a:xfrm>
          <a:prstGeom prst="rect">
            <a:avLst/>
          </a:prstGeom>
          <a:solidFill>
            <a:schemeClr val="bg1"/>
          </a:solidFill>
          <a:ln w="9525">
            <a:solidFill>
              <a:srgbClr val="CCFFCC"/>
            </a:solidFill>
            <a:miter lim="800000"/>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sz="3600" b="1" dirty="0">
                <a:solidFill>
                  <a:srgbClr val="FF0000"/>
                </a:solidFill>
                <a:latin typeface="Times New Roman" panose="02020603050405020304" pitchFamily="18" charset="0"/>
                <a:cs typeface="Times New Roman" panose="02020603050405020304" pitchFamily="18" charset="0"/>
              </a:rPr>
              <a:t>Nhắc lại kiến thức</a:t>
            </a:r>
          </a:p>
        </p:txBody>
      </p:sp>
      <p:sp>
        <p:nvSpPr>
          <p:cNvPr id="16" name="Rectangle 15"/>
          <p:cNvSpPr/>
          <p:nvPr/>
        </p:nvSpPr>
        <p:spPr>
          <a:xfrm>
            <a:off x="383328" y="4537314"/>
            <a:ext cx="3719933" cy="2010077"/>
          </a:xfrm>
          <a:prstGeom prst="rect">
            <a:avLst/>
          </a:prstGeom>
          <a:solidFill>
            <a:schemeClr val="accent6">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err="1">
                <a:solidFill>
                  <a:prstClr val="black"/>
                </a:solidFill>
                <a:latin typeface="Times New Roman" panose="02020603050405020304" pitchFamily="18" charset="0"/>
                <a:cs typeface="Times New Roman" panose="02020603050405020304" pitchFamily="18" charset="0"/>
              </a:rPr>
              <a:t>Đường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đẳng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nhiệt</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trong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hệ</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tọa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độ</a:t>
            </a:r>
            <a:r>
              <a:rPr lang="en-US" sz="2800" b="1" dirty="0">
                <a:solidFill>
                  <a:prstClr val="black"/>
                </a:solidFill>
                <a:latin typeface="Times New Roman" panose="02020603050405020304" pitchFamily="18" charset="0"/>
                <a:cs typeface="Times New Roman" panose="02020603050405020304" pitchFamily="18" charset="0"/>
              </a:rPr>
              <a:t> (P,V )</a:t>
            </a:r>
            <a:r>
              <a:rPr lang="en-US" sz="2800" b="1" dirty="0" err="1">
                <a:solidFill>
                  <a:prstClr val="black"/>
                </a:solidFill>
                <a:latin typeface="Times New Roman" panose="02020603050405020304" pitchFamily="18" charset="0"/>
                <a:cs typeface="Times New Roman" panose="02020603050405020304" pitchFamily="18" charset="0"/>
              </a:rPr>
              <a:t>là</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đường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hypebpol</a:t>
            </a:r>
            <a:endParaRPr lang="en-US" sz="2800" b="1" dirty="0">
              <a:solidFill>
                <a:prstClr val="black"/>
              </a:solidFill>
              <a:latin typeface="Times New Roman" panose="02020603050405020304" pitchFamily="18" charset="0"/>
              <a:cs typeface="Times New Roman" panose="02020603050405020304" pitchFamily="18" charset="0"/>
            </a:endParaRPr>
          </a:p>
        </p:txBody>
      </p:sp>
      <p:grpSp>
        <p:nvGrpSpPr>
          <p:cNvPr id="21" name="Group 20"/>
          <p:cNvGrpSpPr/>
          <p:nvPr/>
        </p:nvGrpSpPr>
        <p:grpSpPr>
          <a:xfrm>
            <a:off x="4825509" y="4100339"/>
            <a:ext cx="4790975" cy="2544989"/>
            <a:chOff x="4206009" y="3761958"/>
            <a:chExt cx="5362374" cy="2819442"/>
          </a:xfrm>
        </p:grpSpPr>
        <p:grpSp>
          <p:nvGrpSpPr>
            <p:cNvPr id="20" name="Group 19"/>
            <p:cNvGrpSpPr/>
            <p:nvPr/>
          </p:nvGrpSpPr>
          <p:grpSpPr>
            <a:xfrm>
              <a:off x="4206009" y="3761958"/>
              <a:ext cx="3966606" cy="2595563"/>
              <a:chOff x="3887272" y="4011107"/>
              <a:chExt cx="3966606" cy="2595563"/>
            </a:xfrm>
          </p:grpSpPr>
          <p:sp>
            <p:nvSpPr>
              <p:cNvPr id="1047" name="Line 27"/>
              <p:cNvSpPr>
                <a:spLocks noChangeShapeType="1"/>
              </p:cNvSpPr>
              <p:nvPr/>
            </p:nvSpPr>
            <p:spPr bwMode="auto">
              <a:xfrm flipV="1">
                <a:off x="4267200" y="4350848"/>
                <a:ext cx="9679" cy="2230552"/>
              </a:xfrm>
              <a:prstGeom prst="line">
                <a:avLst/>
              </a:prstGeom>
              <a:noFill/>
              <a:ln w="76200">
                <a:solidFill>
                  <a:schemeClr val="tx1"/>
                </a:solidFill>
                <a:rou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grpSp>
            <p:nvGrpSpPr>
              <p:cNvPr id="19" name="Group 18"/>
              <p:cNvGrpSpPr/>
              <p:nvPr/>
            </p:nvGrpSpPr>
            <p:grpSpPr>
              <a:xfrm>
                <a:off x="3887272" y="4011107"/>
                <a:ext cx="3966606" cy="2595563"/>
                <a:chOff x="3875215" y="4044951"/>
                <a:chExt cx="3966606" cy="2595563"/>
              </a:xfrm>
            </p:grpSpPr>
            <p:sp>
              <p:nvSpPr>
                <p:cNvPr id="1045" name="Line 25"/>
                <p:cNvSpPr>
                  <a:spLocks noChangeShapeType="1"/>
                </p:cNvSpPr>
                <p:nvPr/>
              </p:nvSpPr>
              <p:spPr bwMode="auto">
                <a:xfrm rot="5400000" flipV="1">
                  <a:off x="6029758" y="4780743"/>
                  <a:ext cx="11405" cy="3612720"/>
                </a:xfrm>
                <a:prstGeom prst="line">
                  <a:avLst/>
                </a:prstGeom>
                <a:noFill/>
                <a:ln w="76200">
                  <a:solidFill>
                    <a:schemeClr val="tx1"/>
                  </a:solidFill>
                  <a:rou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048" name="Text Box 28"/>
                <p:cNvSpPr txBox="1">
                  <a:spLocks noChangeArrowheads="1"/>
                </p:cNvSpPr>
                <p:nvPr/>
              </p:nvSpPr>
              <p:spPr bwMode="auto">
                <a:xfrm>
                  <a:off x="3875215" y="4044951"/>
                  <a:ext cx="435370" cy="58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sz="3200" b="1">
                      <a:solidFill>
                        <a:srgbClr val="000000"/>
                      </a:solidFill>
                      <a:latin typeface="Times New Roman" panose="02020603050405020304" pitchFamily="18" charset="0"/>
                    </a:rPr>
                    <a:t>P</a:t>
                  </a:r>
                </a:p>
              </p:txBody>
            </p:sp>
            <p:sp>
              <p:nvSpPr>
                <p:cNvPr id="2065" name="TextBox 28"/>
                <p:cNvSpPr txBox="1">
                  <a:spLocks noChangeArrowheads="1"/>
                </p:cNvSpPr>
                <p:nvPr/>
              </p:nvSpPr>
              <p:spPr bwMode="auto">
                <a:xfrm>
                  <a:off x="3962400" y="6178551"/>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sz="2400" b="1" dirty="0">
                      <a:solidFill>
                        <a:prstClr val="black"/>
                      </a:solidFill>
                      <a:latin typeface="Calibri" panose="020F0502020204030204" pitchFamily="34" charset="0"/>
                    </a:rPr>
                    <a:t>O</a:t>
                  </a:r>
                </a:p>
              </p:txBody>
            </p:sp>
          </p:grpSp>
        </p:grpSp>
        <p:grpSp>
          <p:nvGrpSpPr>
            <p:cNvPr id="18" name="Group 17"/>
            <p:cNvGrpSpPr/>
            <p:nvPr/>
          </p:nvGrpSpPr>
          <p:grpSpPr>
            <a:xfrm>
              <a:off x="4577285" y="4011107"/>
              <a:ext cx="4991098" cy="2570293"/>
              <a:chOff x="4229102" y="4267201"/>
              <a:chExt cx="4991098" cy="2570293"/>
            </a:xfrm>
          </p:grpSpPr>
          <p:sp>
            <p:nvSpPr>
              <p:cNvPr id="1046" name="Text Box 26"/>
              <p:cNvSpPr txBox="1">
                <a:spLocks noChangeArrowheads="1"/>
              </p:cNvSpPr>
              <p:nvPr/>
            </p:nvSpPr>
            <p:spPr bwMode="auto">
              <a:xfrm>
                <a:off x="8058150" y="6253120"/>
                <a:ext cx="481716" cy="58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sz="3200" b="1" dirty="0">
                    <a:solidFill>
                      <a:srgbClr val="000000"/>
                    </a:solidFill>
                    <a:latin typeface="Times New Roman" panose="02020603050405020304" pitchFamily="18" charset="0"/>
                  </a:rPr>
                  <a:t>V</a:t>
                </a:r>
              </a:p>
            </p:txBody>
          </p:sp>
          <p:grpSp>
            <p:nvGrpSpPr>
              <p:cNvPr id="17" name="Group 16"/>
              <p:cNvGrpSpPr/>
              <p:nvPr/>
            </p:nvGrpSpPr>
            <p:grpSpPr>
              <a:xfrm>
                <a:off x="4229102" y="4267201"/>
                <a:ext cx="4991098" cy="2325605"/>
                <a:chOff x="4229102" y="4267201"/>
                <a:chExt cx="4991098" cy="2325605"/>
              </a:xfrm>
            </p:grpSpPr>
            <p:grpSp>
              <p:nvGrpSpPr>
                <p:cNvPr id="4" name="Group 30"/>
                <p:cNvGrpSpPr/>
                <p:nvPr/>
              </p:nvGrpSpPr>
              <p:grpSpPr bwMode="auto">
                <a:xfrm>
                  <a:off x="5029200" y="4267201"/>
                  <a:ext cx="4191000" cy="1450975"/>
                  <a:chOff x="2085" y="1145"/>
                  <a:chExt cx="3464" cy="2081"/>
                </a:xfrm>
              </p:grpSpPr>
              <p:sp>
                <p:nvSpPr>
                  <p:cNvPr id="2066" name="Freeform 31"/>
                  <p:cNvSpPr/>
                  <p:nvPr/>
                </p:nvSpPr>
                <p:spPr bwMode="auto">
                  <a:xfrm>
                    <a:off x="2085" y="1145"/>
                    <a:ext cx="1945" cy="1967"/>
                  </a:xfrm>
                  <a:custGeom>
                    <a:avLst/>
                    <a:gdLst>
                      <a:gd name="T0" fmla="*/ 0 w 1813"/>
                      <a:gd name="T1" fmla="*/ 0 h 1833"/>
                      <a:gd name="T2" fmla="*/ 1092 w 1813"/>
                      <a:gd name="T3" fmla="*/ 2816 h 1833"/>
                      <a:gd name="T4" fmla="*/ 3930 w 1813"/>
                      <a:gd name="T5" fmla="*/ 3986 h 1833"/>
                      <a:gd name="T6" fmla="*/ 0 60000 65536"/>
                      <a:gd name="T7" fmla="*/ 0 60000 65536"/>
                      <a:gd name="T8" fmla="*/ 0 60000 65536"/>
                      <a:gd name="T9" fmla="*/ 0 w 1813"/>
                      <a:gd name="T10" fmla="*/ 0 h 1833"/>
                      <a:gd name="T11" fmla="*/ 1813 w 1813"/>
                      <a:gd name="T12" fmla="*/ 1833 h 1833"/>
                    </a:gdLst>
                    <a:ahLst/>
                    <a:cxnLst>
                      <a:cxn ang="T6">
                        <a:pos x="T0" y="T1"/>
                      </a:cxn>
                      <a:cxn ang="T7">
                        <a:pos x="T2" y="T3"/>
                      </a:cxn>
                      <a:cxn ang="T8">
                        <a:pos x="T4" y="T5"/>
                      </a:cxn>
                    </a:cxnLst>
                    <a:rect l="T9" t="T10" r="T11" b="T12"/>
                    <a:pathLst>
                      <a:path w="1813" h="1833">
                        <a:moveTo>
                          <a:pt x="0" y="0"/>
                        </a:moveTo>
                        <a:cubicBezTo>
                          <a:pt x="101" y="494"/>
                          <a:pt x="203" y="988"/>
                          <a:pt x="505" y="1294"/>
                        </a:cubicBezTo>
                        <a:cubicBezTo>
                          <a:pt x="807" y="1600"/>
                          <a:pt x="1310" y="1716"/>
                          <a:pt x="1813" y="1833"/>
                        </a:cubicBezTo>
                      </a:path>
                    </a:pathLst>
                  </a:custGeom>
                  <a:ln w="38100"/>
                </p:spPr>
                <p:style>
                  <a:lnRef idx="1">
                    <a:schemeClr val="dk1"/>
                  </a:lnRef>
                  <a:fillRef idx="0">
                    <a:schemeClr val="dk1"/>
                  </a:fillRef>
                  <a:effectRef idx="0">
                    <a:schemeClr val="dk1"/>
                  </a:effectRef>
                  <a:fontRef idx="minor">
                    <a:schemeClr val="tx1"/>
                  </a:fontRef>
                </p:style>
                <p:txBody>
                  <a:bodyPr/>
                  <a:lstStyle/>
                  <a:p>
                    <a:pPr fontAlgn="base">
                      <a:spcBef>
                        <a:spcPct val="0"/>
                      </a:spcBef>
                      <a:spcAft>
                        <a:spcPct val="0"/>
                      </a:spcAft>
                      <a:defRPr/>
                    </a:pPr>
                    <a:endParaRPr lang="en-US">
                      <a:solidFill>
                        <a:prstClr val="black"/>
                      </a:solidFill>
                    </a:endParaRPr>
                  </a:p>
                </p:txBody>
              </p:sp>
              <p:sp>
                <p:nvSpPr>
                  <p:cNvPr id="1042" name="Rectangle 32"/>
                  <p:cNvSpPr>
                    <a:spLocks noChangeArrowheads="1"/>
                  </p:cNvSpPr>
                  <p:nvPr/>
                </p:nvSpPr>
                <p:spPr bwMode="auto">
                  <a:xfrm>
                    <a:off x="4032" y="2387"/>
                    <a:ext cx="1517" cy="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sz="3200" b="1" dirty="0">
                        <a:solidFill>
                          <a:prstClr val="black"/>
                        </a:solidFill>
                        <a:latin typeface="Times New Roman" panose="02020603050405020304" pitchFamily="18" charset="0"/>
                      </a:rPr>
                      <a:t>T </a:t>
                    </a:r>
                    <a:r>
                      <a:rPr lang="en-US" sz="3200" b="1" baseline="-25000" dirty="0">
                        <a:solidFill>
                          <a:prstClr val="black"/>
                        </a:solidFill>
                        <a:latin typeface="Times New Roman" panose="02020603050405020304" pitchFamily="18" charset="0"/>
                      </a:rPr>
                      <a:t>2</a:t>
                    </a:r>
                    <a:r>
                      <a:rPr lang="en-US" sz="3200" b="1" dirty="0">
                        <a:solidFill>
                          <a:prstClr val="black"/>
                        </a:solidFill>
                        <a:latin typeface="Times New Roman" panose="02020603050405020304" pitchFamily="18" charset="0"/>
                      </a:rPr>
                      <a:t> &gt; T</a:t>
                    </a:r>
                    <a:r>
                      <a:rPr lang="en-US" sz="3200" b="1" baseline="-25000" dirty="0">
                        <a:solidFill>
                          <a:prstClr val="black"/>
                        </a:solidFill>
                        <a:latin typeface="Times New Roman" panose="02020603050405020304" pitchFamily="18" charset="0"/>
                      </a:rPr>
                      <a:t>1 </a:t>
                    </a:r>
                  </a:p>
                </p:txBody>
              </p:sp>
            </p:grpSp>
            <p:grpSp>
              <p:nvGrpSpPr>
                <p:cNvPr id="15" name="Group 14"/>
                <p:cNvGrpSpPr/>
                <p:nvPr/>
              </p:nvGrpSpPr>
              <p:grpSpPr>
                <a:xfrm>
                  <a:off x="4229102" y="4350849"/>
                  <a:ext cx="3840166" cy="2241957"/>
                  <a:chOff x="4229102" y="4350849"/>
                  <a:chExt cx="3840166" cy="2241957"/>
                </a:xfrm>
              </p:grpSpPr>
              <p:grpSp>
                <p:nvGrpSpPr>
                  <p:cNvPr id="3" name="Group 21"/>
                  <p:cNvGrpSpPr/>
                  <p:nvPr/>
                </p:nvGrpSpPr>
                <p:grpSpPr bwMode="auto">
                  <a:xfrm>
                    <a:off x="4648201" y="4502151"/>
                    <a:ext cx="3421067" cy="2079249"/>
                    <a:chOff x="1776" y="1145"/>
                    <a:chExt cx="2818" cy="2839"/>
                  </a:xfrm>
                </p:grpSpPr>
                <p:sp>
                  <p:nvSpPr>
                    <p:cNvPr id="2068" name="Freeform 22"/>
                    <p:cNvSpPr/>
                    <p:nvPr/>
                  </p:nvSpPr>
                  <p:spPr bwMode="auto">
                    <a:xfrm>
                      <a:off x="1776" y="1145"/>
                      <a:ext cx="2283" cy="2222"/>
                    </a:xfrm>
                    <a:custGeom>
                      <a:avLst/>
                      <a:gdLst>
                        <a:gd name="T0" fmla="*/ 0 w 2000"/>
                        <a:gd name="T1" fmla="*/ 0 h 2071"/>
                        <a:gd name="T2" fmla="*/ 1991 w 2000"/>
                        <a:gd name="T3" fmla="*/ 3484 h 2071"/>
                        <a:gd name="T4" fmla="*/ 8577 w 2000"/>
                        <a:gd name="T5" fmla="*/ 4492 h 2071"/>
                        <a:gd name="T6" fmla="*/ 0 60000 65536"/>
                        <a:gd name="T7" fmla="*/ 0 60000 65536"/>
                        <a:gd name="T8" fmla="*/ 0 60000 65536"/>
                        <a:gd name="T9" fmla="*/ 0 w 2000"/>
                        <a:gd name="T10" fmla="*/ 0 h 2071"/>
                        <a:gd name="T11" fmla="*/ 2000 w 2000"/>
                        <a:gd name="T12" fmla="*/ 2071 h 2071"/>
                      </a:gdLst>
                      <a:ahLst/>
                      <a:cxnLst>
                        <a:cxn ang="T6">
                          <a:pos x="T0" y="T1"/>
                        </a:cxn>
                        <a:cxn ang="T7">
                          <a:pos x="T2" y="T3"/>
                        </a:cxn>
                        <a:cxn ang="T8">
                          <a:pos x="T4" y="T5"/>
                        </a:cxn>
                      </a:cxnLst>
                      <a:rect l="T9" t="T10" r="T11" b="T12"/>
                      <a:pathLst>
                        <a:path w="2000" h="2071">
                          <a:moveTo>
                            <a:pt x="0" y="0"/>
                          </a:moveTo>
                          <a:cubicBezTo>
                            <a:pt x="65" y="630"/>
                            <a:pt x="131" y="1260"/>
                            <a:pt x="464" y="1605"/>
                          </a:cubicBezTo>
                          <a:cubicBezTo>
                            <a:pt x="797" y="1950"/>
                            <a:pt x="1398" y="2010"/>
                            <a:pt x="2000" y="2071"/>
                          </a:cubicBezTo>
                        </a:path>
                      </a:pathLst>
                    </a:custGeom>
                    <a:ln w="57150"/>
                  </p:spPr>
                  <p:style>
                    <a:lnRef idx="1">
                      <a:schemeClr val="accent1"/>
                    </a:lnRef>
                    <a:fillRef idx="0">
                      <a:schemeClr val="accent1"/>
                    </a:fillRef>
                    <a:effectRef idx="0">
                      <a:schemeClr val="accent1"/>
                    </a:effectRef>
                    <a:fontRef idx="minor">
                      <a:schemeClr val="tx1"/>
                    </a:fontRef>
                  </p:style>
                  <p:txBody>
                    <a:bodyPr/>
                    <a:lstStyle/>
                    <a:p>
                      <a:pPr fontAlgn="base">
                        <a:spcBef>
                          <a:spcPct val="0"/>
                        </a:spcBef>
                        <a:spcAft>
                          <a:spcPct val="0"/>
                        </a:spcAft>
                        <a:defRPr/>
                      </a:pPr>
                      <a:endParaRPr lang="en-US">
                        <a:solidFill>
                          <a:prstClr val="black"/>
                        </a:solidFill>
                      </a:endParaRPr>
                    </a:p>
                  </p:txBody>
                </p:sp>
                <p:sp>
                  <p:nvSpPr>
                    <p:cNvPr id="1044" name="Rectangle 23"/>
                    <p:cNvSpPr>
                      <a:spLocks noChangeArrowheads="1"/>
                    </p:cNvSpPr>
                    <p:nvPr/>
                  </p:nvSpPr>
                  <p:spPr bwMode="auto">
                    <a:xfrm>
                      <a:off x="4104" y="3186"/>
                      <a:ext cx="490" cy="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sz="3200" b="1">
                          <a:solidFill>
                            <a:srgbClr val="000000"/>
                          </a:solidFill>
                          <a:latin typeface="Times New Roman" panose="02020603050405020304" pitchFamily="18" charset="0"/>
                        </a:rPr>
                        <a:t>T</a:t>
                      </a:r>
                      <a:r>
                        <a:rPr lang="en-US" sz="3200" b="1" baseline="-25000">
                          <a:solidFill>
                            <a:srgbClr val="000000"/>
                          </a:solidFill>
                          <a:latin typeface="Times New Roman" panose="02020603050405020304" pitchFamily="18" charset="0"/>
                        </a:rPr>
                        <a:t>1</a:t>
                      </a:r>
                    </a:p>
                  </p:txBody>
                </p:sp>
              </p:grpSp>
              <p:grpSp>
                <p:nvGrpSpPr>
                  <p:cNvPr id="14" name="Group 13"/>
                  <p:cNvGrpSpPr/>
                  <p:nvPr/>
                </p:nvGrpSpPr>
                <p:grpSpPr>
                  <a:xfrm>
                    <a:off x="4229102" y="4350849"/>
                    <a:ext cx="3612720" cy="2241957"/>
                    <a:chOff x="4229102" y="4350849"/>
                    <a:chExt cx="3612720" cy="2241957"/>
                  </a:xfrm>
                </p:grpSpPr>
                <p:sp>
                  <p:nvSpPr>
                    <p:cNvPr id="25" name="Line 25"/>
                    <p:cNvSpPr>
                      <a:spLocks noChangeShapeType="1"/>
                    </p:cNvSpPr>
                    <p:nvPr/>
                  </p:nvSpPr>
                  <p:spPr bwMode="auto">
                    <a:xfrm rot="5400000" flipV="1">
                      <a:off x="6029759" y="4780744"/>
                      <a:ext cx="11405" cy="3612720"/>
                    </a:xfrm>
                    <a:prstGeom prst="line">
                      <a:avLst/>
                    </a:prstGeom>
                    <a:noFill/>
                    <a:ln w="76200">
                      <a:solidFill>
                        <a:schemeClr val="tx1"/>
                      </a:solidFill>
                      <a:rou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6" name="Line 27"/>
                    <p:cNvSpPr>
                      <a:spLocks noChangeShapeType="1"/>
                    </p:cNvSpPr>
                    <p:nvPr/>
                  </p:nvSpPr>
                  <p:spPr bwMode="auto">
                    <a:xfrm flipV="1">
                      <a:off x="4267201" y="4350849"/>
                      <a:ext cx="9679" cy="2230552"/>
                    </a:xfrm>
                    <a:prstGeom prst="line">
                      <a:avLst/>
                    </a:prstGeom>
                    <a:noFill/>
                    <a:ln w="76200">
                      <a:solidFill>
                        <a:schemeClr val="tx1"/>
                      </a:solidFill>
                      <a:rou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grpSp>
            </p:grpSp>
          </p:grpSp>
        </p:grpSp>
      </p:grpSp>
      <p:sp>
        <p:nvSpPr>
          <p:cNvPr id="22" name="Oval 21"/>
          <p:cNvSpPr/>
          <p:nvPr/>
        </p:nvSpPr>
        <p:spPr>
          <a:xfrm>
            <a:off x="8110380" y="2043859"/>
            <a:ext cx="2283732" cy="115538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p</a:t>
            </a:r>
            <a:r>
              <a:rPr lang="en-US" sz="2800" b="1"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,V</a:t>
            </a:r>
            <a:r>
              <a:rPr lang="en-US" sz="2800" b="1"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T</a:t>
            </a:r>
          </a:p>
        </p:txBody>
      </p:sp>
      <p:sp>
        <p:nvSpPr>
          <p:cNvPr id="35" name="Oval 34"/>
          <p:cNvSpPr/>
          <p:nvPr/>
        </p:nvSpPr>
        <p:spPr>
          <a:xfrm>
            <a:off x="1644819" y="2043859"/>
            <a:ext cx="2282371" cy="115538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p</a:t>
            </a:r>
            <a:r>
              <a:rPr lang="en-US" sz="2800" b="1" baseline="-25000" dirty="0">
                <a:solidFill>
                  <a:schemeClr val="tx1">
                    <a:lumMod val="95000"/>
                    <a:lumOff val="5000"/>
                  </a:schemeClr>
                </a:solidFill>
                <a:latin typeface="Times New Roman" panose="02020603050405020304" pitchFamily="18" charset="0"/>
                <a:cs typeface="Times New Roman" panose="02020603050405020304" pitchFamily="18" charset="0"/>
              </a:rPr>
              <a:t>1</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,V</a:t>
            </a:r>
            <a:r>
              <a:rPr lang="en-US" sz="2800" b="1" baseline="-25000" dirty="0">
                <a:solidFill>
                  <a:schemeClr val="tx1">
                    <a:lumMod val="95000"/>
                    <a:lumOff val="5000"/>
                  </a:schemeClr>
                </a:solidFill>
                <a:latin typeface="Times New Roman" panose="02020603050405020304" pitchFamily="18" charset="0"/>
                <a:cs typeface="Times New Roman" panose="02020603050405020304" pitchFamily="18" charset="0"/>
              </a:rPr>
              <a:t>1</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T</a:t>
            </a:r>
          </a:p>
        </p:txBody>
      </p:sp>
      <p:sp>
        <p:nvSpPr>
          <p:cNvPr id="30" name="TextBox 29"/>
          <p:cNvSpPr txBox="1"/>
          <p:nvPr/>
        </p:nvSpPr>
        <p:spPr>
          <a:xfrm>
            <a:off x="1743982" y="957288"/>
            <a:ext cx="8418286" cy="584775"/>
          </a:xfrm>
          <a:prstGeom prst="rect">
            <a:avLst/>
          </a:prstGeom>
          <a:noFill/>
        </p:spPr>
        <p:txBody>
          <a:bodyPr wrap="square" rtlCol="0">
            <a:sp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ĐỊNH LUẬT BOYLE – MARIOTTE </a:t>
            </a:r>
            <a:r>
              <a:rPr lang="en-US" sz="3200" dirty="0">
                <a:solidFill>
                  <a:srgbClr val="002060"/>
                </a:solidFill>
                <a:latin typeface="Times New Roman" panose="02020603050405020304" pitchFamily="18" charset="0"/>
                <a:cs typeface="Times New Roman" panose="02020603050405020304" pitchFamily="18" charset="0"/>
              </a:rPr>
              <a:t>(T=const)</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042" y="2700805"/>
            <a:ext cx="11828234" cy="4054163"/>
          </a:xfrm>
        </p:spPr>
        <p:txBody>
          <a:bodyPr/>
          <a:lstStyle/>
          <a:p>
            <a:pPr marL="514350" indent="-514350">
              <a:buAutoNum type="arabicPeriod" startAt="2"/>
            </a:pPr>
            <a:r>
              <a:rPr lang="en-US" sz="2800" b="1" dirty="0">
                <a:solidFill>
                  <a:srgbClr val="002060"/>
                </a:solidFill>
                <a:latin typeface="Times New Roman" panose="02020603050405020304" pitchFamily="18" charset="0"/>
                <a:cs typeface="Times New Roman" panose="02020603050405020304" pitchFamily="18" charset="0"/>
              </a:rPr>
              <a:t>Liên hệ giữa thể tích và nhiệt độ tuyệt đối trong quá trình đẳng áp</a:t>
            </a:r>
          </a:p>
          <a:p>
            <a:pPr>
              <a:buFontTx/>
              <a:buChar char="-"/>
            </a:pPr>
            <a:r>
              <a:rPr lang="en-US" sz="2800" dirty="0">
                <a:latin typeface="Times New Roman" panose="02020603050405020304" pitchFamily="18" charset="0"/>
                <a:cs typeface="Times New Roman" panose="02020603050405020304" pitchFamily="18" charset="0"/>
              </a:rPr>
              <a:t>Từ  phương trình trạng thái</a:t>
            </a:r>
          </a:p>
          <a:p>
            <a:pPr marL="0" indent="0">
              <a:buNone/>
            </a:pPr>
            <a:endParaRPr lang="en-US" sz="2800" dirty="0">
              <a:latin typeface="Times New Roman" panose="02020603050405020304" pitchFamily="18" charset="0"/>
              <a:cs typeface="Times New Roman" panose="02020603050405020304" pitchFamily="18" charset="0"/>
            </a:endParaRPr>
          </a:p>
          <a:p>
            <a:pPr>
              <a:buFontTx/>
              <a:buChar char="-"/>
            </a:pPr>
            <a:r>
              <a:rPr lang="en-US" sz="2800" dirty="0">
                <a:latin typeface="Times New Roman" panose="02020603050405020304" pitchFamily="18" charset="0"/>
                <a:cs typeface="Times New Roman" panose="02020603050405020304" pitchFamily="18" charset="0"/>
              </a:rPr>
              <a:t>Khi p</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=p</a:t>
            </a:r>
            <a:r>
              <a:rPr lang="en-US" sz="2800" baseline="-25000" dirty="0">
                <a:latin typeface="Times New Roman" panose="02020603050405020304" pitchFamily="18" charset="0"/>
                <a:cs typeface="Times New Roman" panose="02020603050405020304" pitchFamily="18" charset="0"/>
              </a:rPr>
              <a:t>2 </a:t>
            </a:r>
            <a:r>
              <a:rPr lang="en-US" sz="2800" dirty="0">
                <a:latin typeface="Times New Roman" panose="02020603050405020304" pitchFamily="18" charset="0"/>
                <a:cs typeface="Times New Roman" panose="02020603050405020304" pitchFamily="18" charset="0"/>
              </a:rPr>
              <a:t>thì :</a:t>
            </a:r>
          </a:p>
          <a:p>
            <a:pPr>
              <a:buFontTx/>
              <a:buChar char="-"/>
            </a:pPr>
            <a:endParaRPr lang="en-US" sz="2800" dirty="0">
              <a:latin typeface="Times New Roman" panose="02020603050405020304" pitchFamily="18" charset="0"/>
              <a:cs typeface="Times New Roman" panose="02020603050405020304" pitchFamily="18" charset="0"/>
            </a:endParaRPr>
          </a:p>
          <a:p>
            <a:pPr marL="0" indent="0">
              <a:buNone/>
            </a:pPr>
            <a:r>
              <a:rPr lang="en-US"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a:t>
            </a:r>
            <a:r>
              <a:rPr lang="en-US" b="1" dirty="0">
                <a:solidFill>
                  <a:srgbClr val="002060"/>
                </a:solidFill>
                <a:latin typeface="Times New Roman" panose="02020603050405020304" pitchFamily="18" charset="0"/>
                <a:cs typeface="Times New Roman" panose="02020603050405020304" pitchFamily="18" charset="0"/>
              </a:rPr>
              <a:t> Trong quá trình đẳng áp của một lượng khí nhất định, thể tích tỉ lệ thuận với nhiệt độ </a:t>
            </a:r>
            <a:r>
              <a:rPr lang="en-US" b="1" dirty="0" err="1">
                <a:solidFill>
                  <a:srgbClr val="002060"/>
                </a:solidFill>
                <a:latin typeface="Times New Roman" panose="02020603050405020304" pitchFamily="18" charset="0"/>
                <a:cs typeface="Times New Roman" panose="02020603050405020304" pitchFamily="18" charset="0"/>
              </a:rPr>
              <a:t>tuyệt</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đối</a:t>
            </a:r>
            <a:r>
              <a:rPr lang="en-US" b="1" dirty="0">
                <a:solidFill>
                  <a:srgbClr val="002060"/>
                </a:solidFill>
                <a:latin typeface="Times New Roman" panose="02020603050405020304" pitchFamily="18" charset="0"/>
                <a:cs typeface="Times New Roman" panose="02020603050405020304" pitchFamily="18" charset="0"/>
              </a:rPr>
              <a:t> </a:t>
            </a:r>
            <a:r>
              <a:rPr lang="en-US" b="1" dirty="0">
                <a:solidFill>
                  <a:srgbClr val="C00000"/>
                </a:solidFill>
                <a:latin typeface="Times New Roman" panose="02020603050405020304" pitchFamily="18" charset="0"/>
                <a:cs typeface="Times New Roman" panose="02020603050405020304" pitchFamily="18" charset="0"/>
              </a:rPr>
              <a:t>(</a:t>
            </a:r>
            <a:r>
              <a:rPr lang="en-US" dirty="0" err="1">
                <a:solidFill>
                  <a:srgbClr val="C00000"/>
                </a:solidFill>
                <a:latin typeface="Times New Roman" panose="02020603050405020304" pitchFamily="18" charset="0"/>
                <a:cs typeface="Times New Roman" panose="02020603050405020304" pitchFamily="18" charset="0"/>
              </a:rPr>
              <a:t>Định</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luật</a:t>
            </a:r>
            <a:r>
              <a:rPr lang="en-US" dirty="0">
                <a:solidFill>
                  <a:srgbClr val="C00000"/>
                </a:solidFill>
                <a:latin typeface="Times New Roman" panose="02020603050405020304" pitchFamily="18" charset="0"/>
                <a:cs typeface="Times New Roman" panose="02020603050405020304" pitchFamily="18" charset="0"/>
              </a:rPr>
              <a:t> Gay-Lussac)</a:t>
            </a:r>
            <a:endParaRPr lang="en-US" dirty="0">
              <a:latin typeface="Times New Roman" panose="02020603050405020304" pitchFamily="18" charset="0"/>
              <a:cs typeface="Times New Roman" panose="02020603050405020304" pitchFamily="18" charset="0"/>
            </a:endParaRPr>
          </a:p>
          <a:p>
            <a:pPr>
              <a:buFontTx/>
              <a:buChar char="-"/>
            </a:pPr>
            <a:endParaRPr lang="en-US" sz="2800" dirty="0">
              <a:latin typeface="Times New Roman" panose="02020603050405020304" pitchFamily="18" charset="0"/>
              <a:cs typeface="Times New Roman" panose="02020603050405020304" pitchFamily="18" charset="0"/>
            </a:endParaRPr>
          </a:p>
          <a:p>
            <a:pPr marL="0" indent="0">
              <a:buNone/>
            </a:pPr>
            <a:endParaRPr lang="en-US" sz="2800" b="1" dirty="0">
              <a:latin typeface="Times New Roman" panose="02020603050405020304" pitchFamily="18" charset="0"/>
              <a:cs typeface="Times New Roman" panose="02020603050405020304" pitchFamily="18" charset="0"/>
            </a:endParaRPr>
          </a:p>
        </p:txBody>
      </p:sp>
      <p:graphicFrame>
        <p:nvGraphicFramePr>
          <p:cNvPr id="7" name="Object 3"/>
          <p:cNvGraphicFramePr>
            <a:graphicFrameLocks noChangeAspect="1"/>
          </p:cNvGraphicFramePr>
          <p:nvPr>
            <p:extLst>
              <p:ext uri="{D42A27DB-BD31-4B8C-83A1-F6EECF244321}">
                <p14:modId xmlns:p14="http://schemas.microsoft.com/office/powerpoint/2010/main" val="3506992438"/>
              </p:ext>
            </p:extLst>
          </p:nvPr>
        </p:nvGraphicFramePr>
        <p:xfrm>
          <a:off x="4483193" y="3122191"/>
          <a:ext cx="2103437" cy="990600"/>
        </p:xfrm>
        <a:graphic>
          <a:graphicData uri="http://schemas.openxmlformats.org/presentationml/2006/ole">
            <mc:AlternateContent xmlns:mc="http://schemas.openxmlformats.org/markup-compatibility/2006">
              <mc:Choice xmlns:v="urn:schemas-microsoft-com:vml" Requires="v">
                <p:oleObj name="Equation" r:id="rId2" imgW="862965" imgH="431800" progId="Equation.3">
                  <p:embed/>
                </p:oleObj>
              </mc:Choice>
              <mc:Fallback>
                <p:oleObj name="Equation" r:id="rId2" imgW="862965" imgH="431800" progId="Equation.3">
                  <p:embed/>
                  <p:pic>
                    <p:nvPicPr>
                      <p:cNvPr id="0" name="Picture 51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3193" y="3122191"/>
                        <a:ext cx="210343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4"/>
          <p:cNvGraphicFramePr>
            <a:graphicFrameLocks noChangeAspect="1"/>
          </p:cNvGraphicFramePr>
          <p:nvPr>
            <p:extLst>
              <p:ext uri="{D42A27DB-BD31-4B8C-83A1-F6EECF244321}">
                <p14:modId xmlns:p14="http://schemas.microsoft.com/office/powerpoint/2010/main" val="625987169"/>
              </p:ext>
            </p:extLst>
          </p:nvPr>
        </p:nvGraphicFramePr>
        <p:xfrm>
          <a:off x="2573338" y="4113213"/>
          <a:ext cx="3411537" cy="838200"/>
        </p:xfrm>
        <a:graphic>
          <a:graphicData uri="http://schemas.openxmlformats.org/presentationml/2006/ole">
            <mc:AlternateContent xmlns:mc="http://schemas.openxmlformats.org/markup-compatibility/2006">
              <mc:Choice xmlns:v="urn:schemas-microsoft-com:vml" Requires="v">
                <p:oleObj name="Equation" r:id="rId4" imgW="1333440" imgH="431640" progId="Equation.DSMT4">
                  <p:embed/>
                </p:oleObj>
              </mc:Choice>
              <mc:Fallback>
                <p:oleObj name="Equation" r:id="rId4" imgW="1333440" imgH="431640" progId="Equation.DSMT4">
                  <p:embed/>
                  <p:pic>
                    <p:nvPicPr>
                      <p:cNvPr id="0" name="Picture 5142"/>
                      <p:cNvPicPr>
                        <a:picLocks noChangeAspect="1" noChangeArrowheads="1"/>
                      </p:cNvPicPr>
                      <p:nvPr/>
                    </p:nvPicPr>
                    <p:blipFill>
                      <a:blip r:embed="rId5"/>
                      <a:srcRect/>
                      <a:stretch>
                        <a:fillRect/>
                      </a:stretch>
                    </p:blipFill>
                    <p:spPr bwMode="auto">
                      <a:xfrm>
                        <a:off x="2573338" y="4113213"/>
                        <a:ext cx="3411537" cy="838200"/>
                      </a:xfrm>
                      <a:prstGeom prst="rect">
                        <a:avLst/>
                      </a:prstGeom>
                      <a:solidFill>
                        <a:schemeClr val="bg1"/>
                      </a:solidFill>
                      <a:ln>
                        <a:solidFill>
                          <a:srgbClr val="C00000"/>
                        </a:solidFill>
                      </a:ln>
                    </p:spPr>
                  </p:pic>
                </p:oleObj>
              </mc:Fallback>
            </mc:AlternateContent>
          </a:graphicData>
        </a:graphic>
      </p:graphicFrame>
      <p:sp>
        <p:nvSpPr>
          <p:cNvPr id="9" name="TextBox 8"/>
          <p:cNvSpPr txBox="1"/>
          <p:nvPr/>
        </p:nvSpPr>
        <p:spPr>
          <a:xfrm>
            <a:off x="104042" y="1283481"/>
            <a:ext cx="3579316" cy="523220"/>
          </a:xfrm>
          <a:prstGeom prst="rect">
            <a:avLst/>
          </a:prstGeom>
          <a:noFill/>
        </p:spPr>
        <p:txBody>
          <a:bodyPr wrap="square" rtlCol="0">
            <a:spAutoFit/>
          </a:bodyPr>
          <a:lstStyle/>
          <a:p>
            <a:pPr marL="514350" indent="-514350">
              <a:buAutoNum type="arabicPeriod"/>
            </a:pPr>
            <a:r>
              <a:rPr lang="en-US" sz="2800" b="1" dirty="0">
                <a:solidFill>
                  <a:srgbClr val="002060"/>
                </a:solidFill>
                <a:latin typeface="Times New Roman" panose="02020603050405020304" pitchFamily="18" charset="0"/>
                <a:cs typeface="Times New Roman" panose="02020603050405020304" pitchFamily="18" charset="0"/>
              </a:rPr>
              <a:t>Qúa trình </a:t>
            </a:r>
            <a:r>
              <a:rPr lang="en-US" sz="2800" b="1" dirty="0" err="1">
                <a:solidFill>
                  <a:srgbClr val="002060"/>
                </a:solidFill>
                <a:latin typeface="Times New Roman" panose="02020603050405020304" pitchFamily="18" charset="0"/>
                <a:cs typeface="Times New Roman" panose="02020603050405020304" pitchFamily="18" charset="0"/>
              </a:rPr>
              <a:t>đẳng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áp</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11" name="Text Box 9"/>
          <p:cNvSpPr txBox="1"/>
          <p:nvPr/>
        </p:nvSpPr>
        <p:spPr>
          <a:xfrm>
            <a:off x="1" y="685191"/>
            <a:ext cx="4803820" cy="523220"/>
          </a:xfrm>
          <a:prstGeom prst="rect">
            <a:avLst/>
          </a:prstGeom>
          <a:noFill/>
          <a:ln w="9525">
            <a:noFill/>
          </a:ln>
        </p:spPr>
        <p:txBody>
          <a:bodyPr wrap="square">
            <a:spAutoFit/>
          </a:bodyPr>
          <a:lstStyle/>
          <a:p>
            <a:pPr lvl="0" eaLnBrk="1" hangingPunct="1">
              <a:spcBef>
                <a:spcPct val="50000"/>
              </a:spcBef>
            </a:pP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III. QUÁ TRÌNH ĐẲNG ÁP.</a:t>
            </a:r>
            <a:endParaRPr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5" name="Rectangle 4"/>
          <p:cNvSpPr/>
          <p:nvPr/>
        </p:nvSpPr>
        <p:spPr>
          <a:xfrm>
            <a:off x="259724" y="1887857"/>
            <a:ext cx="11672552" cy="507831"/>
          </a:xfrm>
          <a:prstGeom prst="rect">
            <a:avLst/>
          </a:prstGeom>
        </p:spPr>
        <p:txBody>
          <a:bodyPr wrap="square">
            <a:spAutoFit/>
          </a:bodyPr>
          <a:lstStyle/>
          <a:p>
            <a:pPr algn="just">
              <a:buFontTx/>
              <a:buChar char="-"/>
            </a:pPr>
            <a:r>
              <a:rPr lang="en-US" sz="2700" b="1" dirty="0" err="1">
                <a:latin typeface="Times New Roman" panose="02020603050405020304" pitchFamily="18" charset="0"/>
                <a:cs typeface="Times New Roman" panose="02020603050405020304" pitchFamily="18" charset="0"/>
              </a:rPr>
              <a:t>Quá</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trình</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biến</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đổi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trạng</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thái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khi</a:t>
            </a:r>
            <a:r>
              <a:rPr lang="en-US" sz="2700" b="1" dirty="0">
                <a:latin typeface="Times New Roman" panose="02020603050405020304" pitchFamily="18" charset="0"/>
                <a:cs typeface="Times New Roman" panose="02020603050405020304" pitchFamily="18" charset="0"/>
              </a:rPr>
              <a:t> </a:t>
            </a:r>
            <a:r>
              <a:rPr lang="en-US" sz="2700" b="1" u="sng" dirty="0" err="1">
                <a:solidFill>
                  <a:srgbClr val="7030A0"/>
                </a:solidFill>
                <a:latin typeface="Times New Roman" panose="02020603050405020304" pitchFamily="18" charset="0"/>
                <a:cs typeface="Times New Roman" panose="02020603050405020304" pitchFamily="18" charset="0"/>
              </a:rPr>
              <a:t>áp</a:t>
            </a:r>
            <a:r>
              <a:rPr lang="en-US" sz="2700" b="1" u="sng" dirty="0">
                <a:solidFill>
                  <a:srgbClr val="7030A0"/>
                </a:solidFill>
                <a:latin typeface="Times New Roman" panose="02020603050405020304" pitchFamily="18" charset="0"/>
                <a:cs typeface="Times New Roman" panose="02020603050405020304" pitchFamily="18" charset="0"/>
              </a:rPr>
              <a:t> </a:t>
            </a:r>
            <a:r>
              <a:rPr lang="en-US" sz="2700" b="1" u="sng" dirty="0" err="1">
                <a:solidFill>
                  <a:srgbClr val="7030A0"/>
                </a:solidFill>
                <a:latin typeface="Times New Roman" panose="02020603050405020304" pitchFamily="18" charset="0"/>
                <a:cs typeface="Times New Roman" panose="02020603050405020304" pitchFamily="18" charset="0"/>
              </a:rPr>
              <a:t>suất</a:t>
            </a:r>
            <a:r>
              <a:rPr lang="en-US" sz="2700" b="1" u="sng" dirty="0">
                <a:solidFill>
                  <a:srgbClr val="7030A0"/>
                </a:solidFill>
                <a:latin typeface="Times New Roman" panose="02020603050405020304" pitchFamily="18" charset="0"/>
                <a:cs typeface="Times New Roman" panose="02020603050405020304" pitchFamily="18" charset="0"/>
              </a:rPr>
              <a:t> </a:t>
            </a:r>
            <a:r>
              <a:rPr lang="en-US" sz="2700" b="1" u="sng" dirty="0" err="1">
                <a:solidFill>
                  <a:srgbClr val="7030A0"/>
                </a:solidFill>
                <a:latin typeface="Times New Roman" panose="02020603050405020304" pitchFamily="18" charset="0"/>
                <a:cs typeface="Times New Roman" panose="02020603050405020304" pitchFamily="18" charset="0"/>
              </a:rPr>
              <a:t>không</a:t>
            </a:r>
            <a:r>
              <a:rPr lang="en-US" sz="2700" b="1" u="sng" dirty="0">
                <a:solidFill>
                  <a:srgbClr val="7030A0"/>
                </a:solidFill>
                <a:latin typeface="Times New Roman" panose="02020603050405020304" pitchFamily="18" charset="0"/>
                <a:cs typeface="Times New Roman" panose="02020603050405020304" pitchFamily="18" charset="0"/>
              </a:rPr>
              <a:t> </a:t>
            </a:r>
            <a:r>
              <a:rPr lang="en-US" sz="2700" b="1" u="sng" dirty="0" err="1">
                <a:solidFill>
                  <a:srgbClr val="7030A0"/>
                </a:solidFill>
                <a:latin typeface="Times New Roman" panose="02020603050405020304" pitchFamily="18" charset="0"/>
                <a:cs typeface="Times New Roman" panose="02020603050405020304" pitchFamily="18" charset="0"/>
              </a:rPr>
              <a:t>đổi</a:t>
            </a:r>
            <a:r>
              <a:rPr lang="en-US" sz="2700" b="1" u="sng" dirty="0">
                <a:solidFill>
                  <a:srgbClr val="7030A0"/>
                </a:solidFill>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gọi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là</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quá</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trình</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đẳng</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áp</a:t>
            </a:r>
            <a:r>
              <a:rPr lang="en-US" sz="2700" b="1" dirty="0">
                <a:latin typeface="Times New Roman" panose="02020603050405020304" pitchFamily="18" charset="0"/>
                <a:cs typeface="Times New Roman" panose="02020603050405020304" pitchFamily="18" charset="0"/>
              </a:rPr>
              <a:t>.</a:t>
            </a:r>
          </a:p>
        </p:txBody>
      </p:sp>
      <p:sp>
        <p:nvSpPr>
          <p:cNvPr id="12" name="Text Box 11">
            <a:extLst>
              <a:ext uri="{FF2B5EF4-FFF2-40B4-BE49-F238E27FC236}">
                <a16:creationId xmlns:a16="http://schemas.microsoft.com/office/drawing/2014/main" id="{8D8C5AF4-8DC0-44D2-A653-0CFBE91EDC53}"/>
              </a:ext>
            </a:extLst>
          </p:cNvPr>
          <p:cNvSpPr txBox="1">
            <a:spLocks noChangeArrowheads="1"/>
          </p:cNvSpPr>
          <p:nvPr/>
        </p:nvSpPr>
        <p:spPr bwMode="auto">
          <a:xfrm>
            <a:off x="0" y="4481"/>
            <a:ext cx="12192000" cy="523220"/>
          </a:xfrm>
          <a:prstGeom prst="rect">
            <a:avLst/>
          </a:prstGeom>
          <a:solidFill>
            <a:schemeClr val="accent6">
              <a:lumMod val="20000"/>
              <a:lumOff val="80000"/>
            </a:schemeClr>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2800" b="1" dirty="0">
                <a:solidFill>
                  <a:srgbClr val="002060"/>
                </a:solidFill>
                <a:latin typeface="UTM Neutra" panose="02040603050506020204" pitchFamily="18" charset="0"/>
                <a:cs typeface="Times New Roman" panose="02020603050405020304" pitchFamily="18" charset="0"/>
              </a:rPr>
              <a:t>PHƯƠNG TRÌNH TRẠNG THÁI CỦA KHÍ LÍ TƯỞNG.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noChangeArrowheads="1"/>
          </p:cNvSpPr>
          <p:nvPr>
            <p:ph type="title"/>
          </p:nvPr>
        </p:nvSpPr>
        <p:spPr bwMode="auto">
          <a:xfrm>
            <a:off x="210355" y="1219086"/>
            <a:ext cx="4194221"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1" hangingPunct="1">
              <a:spcBef>
                <a:spcPct val="0"/>
              </a:spcBef>
              <a:buFontTx/>
              <a:buNone/>
            </a:pPr>
            <a:r>
              <a:rPr lang="en-US" sz="2800" b="1" dirty="0">
                <a:solidFill>
                  <a:srgbClr val="002060"/>
                </a:solidFill>
                <a:latin typeface="Times New Roman" panose="02020603050405020304" pitchFamily="18" charset="0"/>
                <a:cs typeface="Times New Roman" panose="02020603050405020304" pitchFamily="18" charset="0"/>
              </a:rPr>
              <a:t>3. Đường đẳng áp:</a:t>
            </a:r>
          </a:p>
        </p:txBody>
      </p:sp>
      <p:sp>
        <p:nvSpPr>
          <p:cNvPr id="6" name="Content Placeholder 5"/>
          <p:cNvSpPr txBox="1">
            <a:spLocks noGrp="1" noChangeArrowheads="1"/>
          </p:cNvSpPr>
          <p:nvPr>
            <p:ph idx="1"/>
          </p:nvPr>
        </p:nvSpPr>
        <p:spPr bwMode="auto">
          <a:xfrm>
            <a:off x="207340" y="1888579"/>
            <a:ext cx="5707572" cy="125572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sz="2800" dirty="0">
                <a:latin typeface="Times New Roman" panose="02020603050405020304" pitchFamily="18" charset="0"/>
                <a:cs typeface="Times New Roman" panose="02020603050405020304" pitchFamily="18" charset="0"/>
              </a:rPr>
              <a:t>- Đường biểu diễn sự biến thiên của thể tích theo nhiệt độ khí áp suất không đổi gọi là </a:t>
            </a:r>
            <a:r>
              <a:rPr lang="en-US" sz="2800" u="sng" dirty="0">
                <a:latin typeface="Times New Roman" panose="02020603050405020304" pitchFamily="18" charset="0"/>
                <a:cs typeface="Times New Roman" panose="02020603050405020304" pitchFamily="18" charset="0"/>
              </a:rPr>
              <a:t>đường đẳng áp</a:t>
            </a:r>
            <a:r>
              <a:rPr lang="en-US" sz="2800" dirty="0">
                <a:latin typeface="Times New Roman" panose="02020603050405020304" pitchFamily="18" charset="0"/>
                <a:cs typeface="Times New Roman" panose="02020603050405020304" pitchFamily="18" charset="0"/>
              </a:rPr>
              <a:t>.</a:t>
            </a:r>
          </a:p>
        </p:txBody>
      </p:sp>
      <p:sp>
        <p:nvSpPr>
          <p:cNvPr id="7" name="TextBox 6"/>
          <p:cNvSpPr txBox="1">
            <a:spLocks noChangeArrowheads="1"/>
          </p:cNvSpPr>
          <p:nvPr/>
        </p:nvSpPr>
        <p:spPr bwMode="auto">
          <a:xfrm>
            <a:off x="207340" y="3333669"/>
            <a:ext cx="570757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algn="just" eaLnBrk="1" hangingPunct="1">
              <a:spcBef>
                <a:spcPct val="0"/>
              </a:spcBef>
              <a:buFontTx/>
              <a:buChar char="-"/>
            </a:pPr>
            <a:r>
              <a:rPr lang="en-US" sz="2800" u="sng" dirty="0">
                <a:solidFill>
                  <a:srgbClr val="C00000"/>
                </a:solidFill>
                <a:latin typeface="Times New Roman" panose="02020603050405020304" pitchFamily="18" charset="0"/>
                <a:cs typeface="Times New Roman" panose="02020603050405020304" pitchFamily="18" charset="0"/>
              </a:rPr>
              <a:t>Đặc điểm:</a:t>
            </a:r>
          </a:p>
          <a:p>
            <a:pPr algn="just" eaLnBrk="1" hangingPunct="1">
              <a:spcBef>
                <a:spcPct val="0"/>
              </a:spcBef>
              <a:buNone/>
            </a:pPr>
            <a:r>
              <a:rPr lang="en-US" sz="2800" dirty="0">
                <a:latin typeface="Times New Roman" panose="02020603050405020304" pitchFamily="18" charset="0"/>
                <a:cs typeface="Times New Roman" panose="02020603050405020304" pitchFamily="18" charset="0"/>
              </a:rPr>
              <a:t>+ Đường thẳng có đường kéo dài đi qua gốc tọa độ trong hệ tọa độ (V,T)</a:t>
            </a:r>
          </a:p>
          <a:p>
            <a:pPr algn="just" eaLnBrk="1" hangingPunct="1">
              <a:spcBef>
                <a:spcPct val="0"/>
              </a:spcBef>
              <a:buNone/>
            </a:pPr>
            <a:r>
              <a:rPr lang="en-US" sz="2800" dirty="0">
                <a:latin typeface="Times New Roman" panose="02020603050405020304" pitchFamily="18" charset="0"/>
                <a:cs typeface="Times New Roman" panose="02020603050405020304" pitchFamily="18" charset="0"/>
              </a:rPr>
              <a:t>+ Đường ở trên ứng với áp suất nhỏ hơn đường ở dưới</a:t>
            </a:r>
          </a:p>
        </p:txBody>
      </p:sp>
      <p:grpSp>
        <p:nvGrpSpPr>
          <p:cNvPr id="41" name="Group 40"/>
          <p:cNvGrpSpPr/>
          <p:nvPr/>
        </p:nvGrpSpPr>
        <p:grpSpPr>
          <a:xfrm>
            <a:off x="6627845" y="1360508"/>
            <a:ext cx="5825411" cy="4889044"/>
            <a:chOff x="6366589" y="1424866"/>
            <a:chExt cx="5825411" cy="4889044"/>
          </a:xfrm>
        </p:grpSpPr>
        <p:sp>
          <p:nvSpPr>
            <p:cNvPr id="27" name="TextBox 26"/>
            <p:cNvSpPr txBox="1"/>
            <p:nvPr/>
          </p:nvSpPr>
          <p:spPr>
            <a:xfrm>
              <a:off x="10938587" y="5790690"/>
              <a:ext cx="1253413"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 k)</a:t>
              </a:r>
            </a:p>
          </p:txBody>
        </p:sp>
        <p:grpSp>
          <p:nvGrpSpPr>
            <p:cNvPr id="40" name="Group 39"/>
            <p:cNvGrpSpPr/>
            <p:nvPr/>
          </p:nvGrpSpPr>
          <p:grpSpPr>
            <a:xfrm>
              <a:off x="6366589" y="1424866"/>
              <a:ext cx="5334014" cy="4627434"/>
              <a:chOff x="6366589" y="1424866"/>
              <a:chExt cx="5334014" cy="4627434"/>
            </a:xfrm>
          </p:grpSpPr>
          <p:grpSp>
            <p:nvGrpSpPr>
              <p:cNvPr id="39" name="Group 38"/>
              <p:cNvGrpSpPr/>
              <p:nvPr/>
            </p:nvGrpSpPr>
            <p:grpSpPr>
              <a:xfrm>
                <a:off x="6366589" y="1424866"/>
                <a:ext cx="5334014" cy="4627434"/>
                <a:chOff x="6366589" y="1424866"/>
                <a:chExt cx="5334014" cy="4627434"/>
              </a:xfrm>
            </p:grpSpPr>
            <p:sp>
              <p:nvSpPr>
                <p:cNvPr id="24" name="TextBox 23"/>
                <p:cNvSpPr txBox="1"/>
                <p:nvPr/>
              </p:nvSpPr>
              <p:spPr>
                <a:xfrm>
                  <a:off x="6755364" y="1424866"/>
                  <a:ext cx="54117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V</a:t>
                  </a:r>
                </a:p>
              </p:txBody>
            </p:sp>
            <p:sp>
              <p:nvSpPr>
                <p:cNvPr id="26" name="TextBox 25"/>
                <p:cNvSpPr txBox="1"/>
                <p:nvPr/>
              </p:nvSpPr>
              <p:spPr>
                <a:xfrm>
                  <a:off x="6366589" y="5529080"/>
                  <a:ext cx="54117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O</a:t>
                  </a:r>
                </a:p>
              </p:txBody>
            </p:sp>
            <p:grpSp>
              <p:nvGrpSpPr>
                <p:cNvPr id="37" name="Group 36"/>
                <p:cNvGrpSpPr/>
                <p:nvPr/>
              </p:nvGrpSpPr>
              <p:grpSpPr>
                <a:xfrm>
                  <a:off x="6699380" y="1600201"/>
                  <a:ext cx="5001223" cy="4091472"/>
                  <a:chOff x="6699380" y="1600201"/>
                  <a:chExt cx="5001223" cy="4091472"/>
                </a:xfrm>
              </p:grpSpPr>
              <p:grpSp>
                <p:nvGrpSpPr>
                  <p:cNvPr id="12" name="Group 11"/>
                  <p:cNvGrpSpPr/>
                  <p:nvPr/>
                </p:nvGrpSpPr>
                <p:grpSpPr>
                  <a:xfrm>
                    <a:off x="6699380" y="1600201"/>
                    <a:ext cx="4509795" cy="4091472"/>
                    <a:chOff x="6699380" y="1600201"/>
                    <a:chExt cx="4509795" cy="4091472"/>
                  </a:xfrm>
                </p:grpSpPr>
                <p:cxnSp>
                  <p:nvCxnSpPr>
                    <p:cNvPr id="9" name="Straight Arrow Connector 8"/>
                    <p:cNvCxnSpPr/>
                    <p:nvPr/>
                  </p:nvCxnSpPr>
                  <p:spPr>
                    <a:xfrm>
                      <a:off x="6755363" y="5680445"/>
                      <a:ext cx="4453812"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6699380" y="1600201"/>
                      <a:ext cx="37322" cy="409147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6718041" y="3825550"/>
                    <a:ext cx="4491134" cy="1847461"/>
                    <a:chOff x="6718041" y="3127922"/>
                    <a:chExt cx="3676261" cy="2545090"/>
                  </a:xfrm>
                </p:grpSpPr>
                <p:cxnSp>
                  <p:nvCxnSpPr>
                    <p:cNvPr id="16" name="Straight Connector 15"/>
                    <p:cNvCxnSpPr/>
                    <p:nvPr/>
                  </p:nvCxnSpPr>
                  <p:spPr>
                    <a:xfrm flipV="1">
                      <a:off x="6718041" y="3127922"/>
                      <a:ext cx="3657600" cy="254509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8229600" y="3127922"/>
                      <a:ext cx="2164702" cy="15000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1159428" y="3787013"/>
                    <a:ext cx="54117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p</a:t>
                    </a:r>
                    <a:r>
                      <a:rPr lang="en-US" sz="2800" baseline="-25000" dirty="0">
                        <a:latin typeface="Times New Roman" panose="02020603050405020304" pitchFamily="18" charset="0"/>
                        <a:cs typeface="Times New Roman" panose="02020603050405020304" pitchFamily="18" charset="0"/>
                      </a:rPr>
                      <a:t>2</a:t>
                    </a:r>
                    <a:endParaRPr lang="en-US" sz="2800" dirty="0">
                      <a:latin typeface="Times New Roman" panose="02020603050405020304" pitchFamily="18" charset="0"/>
                      <a:cs typeface="Times New Roman" panose="02020603050405020304" pitchFamily="18" charset="0"/>
                    </a:endParaRPr>
                  </a:p>
                </p:txBody>
              </p:sp>
            </p:grpSp>
          </p:grpSp>
          <p:grpSp>
            <p:nvGrpSpPr>
              <p:cNvPr id="38" name="Group 37"/>
              <p:cNvGrpSpPr/>
              <p:nvPr/>
            </p:nvGrpSpPr>
            <p:grpSpPr>
              <a:xfrm>
                <a:off x="6755363" y="2219981"/>
                <a:ext cx="3916789" cy="3453031"/>
                <a:chOff x="6755363" y="2219981"/>
                <a:chExt cx="3916789" cy="3453031"/>
              </a:xfrm>
            </p:grpSpPr>
            <p:grpSp>
              <p:nvGrpSpPr>
                <p:cNvPr id="21" name="Group 20"/>
                <p:cNvGrpSpPr/>
                <p:nvPr/>
              </p:nvGrpSpPr>
              <p:grpSpPr>
                <a:xfrm>
                  <a:off x="6755363" y="2724540"/>
                  <a:ext cx="3402563" cy="2948472"/>
                  <a:chOff x="6718041" y="3127922"/>
                  <a:chExt cx="3676261" cy="2545090"/>
                </a:xfrm>
              </p:grpSpPr>
              <p:cxnSp>
                <p:nvCxnSpPr>
                  <p:cNvPr id="22" name="Straight Connector 21"/>
                  <p:cNvCxnSpPr/>
                  <p:nvPr/>
                </p:nvCxnSpPr>
                <p:spPr>
                  <a:xfrm flipV="1">
                    <a:off x="6718041" y="3127922"/>
                    <a:ext cx="3657600" cy="254509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229600" y="3127922"/>
                    <a:ext cx="2164702" cy="15000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9580819" y="2219981"/>
                  <a:ext cx="54117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p</a:t>
                  </a:r>
                  <a:r>
                    <a:rPr lang="en-US" sz="2800" baseline="-25000" dirty="0">
                      <a:latin typeface="Times New Roman" panose="02020603050405020304" pitchFamily="18" charset="0"/>
                      <a:cs typeface="Times New Roman" panose="02020603050405020304" pitchFamily="18" charset="0"/>
                    </a:rPr>
                    <a:t>1</a:t>
                  </a:r>
                  <a:endParaRPr lang="en-US" sz="2800" dirty="0">
                    <a:latin typeface="Times New Roman" panose="02020603050405020304" pitchFamily="18" charset="0"/>
                    <a:cs typeface="Times New Roman" panose="02020603050405020304" pitchFamily="18" charset="0"/>
                  </a:endParaRPr>
                </a:p>
              </p:txBody>
            </p:sp>
            <p:sp>
              <p:nvSpPr>
                <p:cNvPr id="29" name="TextBox 28"/>
                <p:cNvSpPr txBox="1"/>
                <p:nvPr/>
              </p:nvSpPr>
              <p:spPr>
                <a:xfrm>
                  <a:off x="9899102" y="2229312"/>
                  <a:ext cx="77305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&lt; p</a:t>
                  </a:r>
                  <a:r>
                    <a:rPr lang="en-US" sz="2800" baseline="-25000" dirty="0">
                      <a:latin typeface="Times New Roman" panose="02020603050405020304" pitchFamily="18" charset="0"/>
                      <a:cs typeface="Times New Roman" panose="02020603050405020304" pitchFamily="18" charset="0"/>
                    </a:rPr>
                    <a:t>2</a:t>
                  </a:r>
                  <a:endParaRPr lang="en-US" sz="2800" dirty="0">
                    <a:latin typeface="Times New Roman" panose="02020603050405020304" pitchFamily="18" charset="0"/>
                    <a:cs typeface="Times New Roman" panose="02020603050405020304" pitchFamily="18" charset="0"/>
                  </a:endParaRPr>
                </a:p>
              </p:txBody>
            </p:sp>
          </p:grpSp>
        </p:grpSp>
      </p:grpSp>
      <p:sp>
        <p:nvSpPr>
          <p:cNvPr id="31" name="Text Box 9"/>
          <p:cNvSpPr txBox="1"/>
          <p:nvPr/>
        </p:nvSpPr>
        <p:spPr>
          <a:xfrm>
            <a:off x="1" y="633675"/>
            <a:ext cx="4803820" cy="523220"/>
          </a:xfrm>
          <a:prstGeom prst="rect">
            <a:avLst/>
          </a:prstGeom>
          <a:noFill/>
          <a:ln w="9525">
            <a:noFill/>
          </a:ln>
        </p:spPr>
        <p:txBody>
          <a:bodyPr wrap="square">
            <a:spAutoFit/>
          </a:bodyPr>
          <a:lstStyle/>
          <a:p>
            <a:pPr lvl="0" eaLnBrk="1" hangingPunct="1">
              <a:spcBef>
                <a:spcPct val="50000"/>
              </a:spcBef>
            </a:pP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III. QUÁ TRÌNH ĐẲNG ÁP.</a:t>
            </a:r>
            <a:endParaRPr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32" name="Text Box 11">
            <a:extLst>
              <a:ext uri="{FF2B5EF4-FFF2-40B4-BE49-F238E27FC236}">
                <a16:creationId xmlns:a16="http://schemas.microsoft.com/office/drawing/2014/main" id="{39D58E52-CF8E-43EA-B008-8DE07B6CCD0F}"/>
              </a:ext>
            </a:extLst>
          </p:cNvPr>
          <p:cNvSpPr txBox="1">
            <a:spLocks noChangeArrowheads="1"/>
          </p:cNvSpPr>
          <p:nvPr/>
        </p:nvSpPr>
        <p:spPr bwMode="auto">
          <a:xfrm>
            <a:off x="0" y="4481"/>
            <a:ext cx="12192000" cy="523220"/>
          </a:xfrm>
          <a:prstGeom prst="rect">
            <a:avLst/>
          </a:prstGeom>
          <a:solidFill>
            <a:schemeClr val="accent6">
              <a:lumMod val="20000"/>
              <a:lumOff val="80000"/>
            </a:schemeClr>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2800" b="1" dirty="0">
                <a:solidFill>
                  <a:srgbClr val="002060"/>
                </a:solidFill>
                <a:latin typeface="UTM Neutra" panose="02040603050506020204" pitchFamily="18" charset="0"/>
                <a:cs typeface="Times New Roman" panose="02020603050405020304" pitchFamily="18" charset="0"/>
              </a:rPr>
              <a:t>PHƯƠNG TRÌNH TRẠNG THÁI CỦA KHÍ LÍ TƯỞNG.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circle(in)">
                                      <p:cBhvr>
                                        <p:cTn id="18" dur="2000"/>
                                        <p:tgtEl>
                                          <p:spTgt spid="41"/>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ox(i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915" y="1532294"/>
            <a:ext cx="11784169" cy="4525963"/>
          </a:xfrm>
        </p:spPr>
        <p:txBody>
          <a:bodyPr/>
          <a:lstStyle/>
          <a:p>
            <a:pPr marL="0" indent="0" algn="just">
              <a:buNone/>
            </a:pPr>
            <a:r>
              <a:rPr lang="en-US" sz="2800" dirty="0">
                <a:latin typeface="Times New Roman" panose="02020603050405020304" pitchFamily="18" charset="0"/>
                <a:cs typeface="Times New Roman" panose="02020603050405020304" pitchFamily="18" charset="0"/>
              </a:rPr>
              <a:t>- </a:t>
            </a:r>
            <a:r>
              <a:rPr lang="en-US" sz="2800" u="sng" dirty="0">
                <a:solidFill>
                  <a:srgbClr val="002060"/>
                </a:solidFill>
                <a:latin typeface="Times New Roman" panose="02020603050405020304" pitchFamily="18" charset="0"/>
                <a:cs typeface="Times New Roman" panose="02020603050405020304" pitchFamily="18" charset="0"/>
              </a:rPr>
              <a:t>Ý nghĩa </a:t>
            </a:r>
            <a:r>
              <a:rPr lang="en-US" sz="2800" dirty="0">
                <a:latin typeface="Times New Roman" panose="02020603050405020304" pitchFamily="18" charset="0"/>
                <a:cs typeface="Times New Roman" panose="02020603050405020304" pitchFamily="18" charset="0"/>
              </a:rPr>
              <a:t>: Khi T = 0 K </a:t>
            </a:r>
            <a:r>
              <a:rPr lang="en-US" dirty="0" err="1">
                <a:latin typeface="Times New Roman" panose="02020603050405020304" pitchFamily="18" charset="0"/>
                <a:cs typeface="Times New Roman" panose="02020603050405020304" pitchFamily="18" charset="0"/>
              </a:rPr>
              <a:t>suy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p = 0 và V = 0. Điều đó thực tế chỉ có thể gần đạt được mà thôi. Vì nếu đạt được thì vật chất ngừng hoạt động, nghĩa là trái với quy luật vận động của vật chất.</a:t>
            </a:r>
          </a:p>
          <a:p>
            <a:pPr algn="just">
              <a:buFontTx/>
              <a:buChar char="-"/>
            </a:pPr>
            <a:r>
              <a:rPr lang="en-US" sz="2800" u="sng" dirty="0">
                <a:solidFill>
                  <a:srgbClr val="002060"/>
                </a:solidFill>
                <a:latin typeface="Times New Roman" panose="02020603050405020304" pitchFamily="18" charset="0"/>
                <a:cs typeface="Times New Roman" panose="02020603050405020304" pitchFamily="18" charset="0"/>
              </a:rPr>
              <a:t>Nhiệt giai Ken-vin</a:t>
            </a:r>
            <a:r>
              <a:rPr lang="en-US" sz="2800" dirty="0">
                <a:latin typeface="Times New Roman" panose="02020603050405020304" pitchFamily="18" charset="0"/>
                <a:cs typeface="Times New Roman" panose="02020603050405020304" pitchFamily="18" charset="0"/>
              </a:rPr>
              <a:t>: Nhiệt giai bắt đầu bằng nhiệt độ 0 K gọi là </a:t>
            </a:r>
            <a:r>
              <a:rPr lang="en-US" sz="2800" b="1" dirty="0">
                <a:solidFill>
                  <a:srgbClr val="002060"/>
                </a:solidFill>
                <a:latin typeface="Times New Roman" panose="02020603050405020304" pitchFamily="18" charset="0"/>
                <a:cs typeface="Times New Roman" panose="02020603050405020304" pitchFamily="18" charset="0"/>
              </a:rPr>
              <a:t>“độ không tuyệt đối”. </a:t>
            </a:r>
            <a:r>
              <a:rPr lang="en-US" sz="2800" dirty="0">
                <a:latin typeface="Times New Roman" panose="02020603050405020304" pitchFamily="18" charset="0"/>
                <a:cs typeface="Times New Roman" panose="02020603050405020304" pitchFamily="18" charset="0"/>
              </a:rPr>
              <a:t>Các nhiệt độ trong nhiệt giai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Kenvin</a:t>
            </a:r>
            <a:r>
              <a:rPr lang="en-US" sz="2800" dirty="0">
                <a:latin typeface="Times New Roman" panose="02020603050405020304" pitchFamily="18" charset="0"/>
                <a:cs typeface="Times New Roman" panose="02020603050405020304" pitchFamily="18" charset="0"/>
              </a:rPr>
              <a:t> đều có giá trị dương và mỗi độ chia trong nhiệt giai này cũng bằng mỗi độ chia trong </a:t>
            </a:r>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giai</a:t>
            </a:r>
            <a:r>
              <a:rPr lang="en-US"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Celsius.</a:t>
            </a:r>
          </a:p>
          <a:p>
            <a:pPr algn="just">
              <a:buFontTx/>
              <a:buChar char="-"/>
            </a:pPr>
            <a:endParaRPr lang="en-US" sz="2800" dirty="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p:txBody>
      </p:sp>
      <p:sp>
        <p:nvSpPr>
          <p:cNvPr id="5" name="Right Arrow 4"/>
          <p:cNvSpPr/>
          <p:nvPr/>
        </p:nvSpPr>
        <p:spPr>
          <a:xfrm>
            <a:off x="203915" y="4702625"/>
            <a:ext cx="1455576" cy="59715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659491" y="4614309"/>
            <a:ext cx="10414715" cy="80611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000" b="1">
                <a:solidFill>
                  <a:srgbClr val="002060"/>
                </a:solidFill>
                <a:latin typeface="Times New Roman" panose="02020603050405020304" pitchFamily="18" charset="0"/>
                <a:cs typeface="Times New Roman" panose="02020603050405020304" pitchFamily="18" charset="0"/>
              </a:rPr>
              <a:t>Không thể đạt tới 0 K và 0 K được gọi là độ không tuyệt đối.</a:t>
            </a:r>
          </a:p>
        </p:txBody>
      </p:sp>
      <p:sp>
        <p:nvSpPr>
          <p:cNvPr id="8" name="Text Box 9"/>
          <p:cNvSpPr txBox="1"/>
          <p:nvPr/>
        </p:nvSpPr>
        <p:spPr>
          <a:xfrm>
            <a:off x="1" y="685191"/>
            <a:ext cx="5795492" cy="523220"/>
          </a:xfrm>
          <a:prstGeom prst="rect">
            <a:avLst/>
          </a:prstGeom>
          <a:noFill/>
          <a:ln w="9525">
            <a:noFill/>
          </a:ln>
        </p:spPr>
        <p:txBody>
          <a:bodyPr wrap="square">
            <a:spAutoFit/>
          </a:bodyPr>
          <a:lstStyle/>
          <a:p>
            <a:pPr lvl="0" eaLnBrk="1" hangingPunct="1">
              <a:spcBef>
                <a:spcPct val="50000"/>
              </a:spcBef>
            </a:pP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IV. “KHÔNG ĐỘ TUYỆT ĐỐI”</a:t>
            </a:r>
            <a:endParaRPr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9" name="Text Box 11">
            <a:extLst>
              <a:ext uri="{FF2B5EF4-FFF2-40B4-BE49-F238E27FC236}">
                <a16:creationId xmlns:a16="http://schemas.microsoft.com/office/drawing/2014/main" id="{B900B360-DF86-46D6-9AD8-5465D6663D5F}"/>
              </a:ext>
            </a:extLst>
          </p:cNvPr>
          <p:cNvSpPr txBox="1">
            <a:spLocks noChangeArrowheads="1"/>
          </p:cNvSpPr>
          <p:nvPr/>
        </p:nvSpPr>
        <p:spPr bwMode="auto">
          <a:xfrm>
            <a:off x="0" y="4481"/>
            <a:ext cx="12192000" cy="523220"/>
          </a:xfrm>
          <a:prstGeom prst="rect">
            <a:avLst/>
          </a:prstGeom>
          <a:solidFill>
            <a:schemeClr val="accent6">
              <a:lumMod val="20000"/>
              <a:lumOff val="80000"/>
            </a:schemeClr>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2800" b="1" dirty="0">
                <a:solidFill>
                  <a:srgbClr val="002060"/>
                </a:solidFill>
                <a:latin typeface="UTM Neutra" panose="02040603050506020204" pitchFamily="18" charset="0"/>
                <a:cs typeface="Times New Roman" panose="02020603050405020304" pitchFamily="18" charset="0"/>
              </a:rPr>
              <a:t>PHƯƠNG TRÌNH TRẠNG THÁI CỦA KHÍ LÍ TƯỞNG.</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49298" y="803360"/>
            <a:ext cx="5505061" cy="52322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Phương trình trạng thái khí </a:t>
            </a:r>
            <a:r>
              <a:rPr lang="en-US" sz="2800" dirty="0" err="1">
                <a:solidFill>
                  <a:srgbClr val="FF0000"/>
                </a:solidFill>
                <a:latin typeface="Times New Roman" panose="02020603050405020304" pitchFamily="18" charset="0"/>
                <a:cs typeface="Times New Roman" panose="02020603050405020304" pitchFamily="18" charset="0"/>
              </a:rPr>
              <a:t>lí</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tưởng</a:t>
            </a:r>
            <a:endParaRPr lang="en-US" sz="2800" dirty="0">
              <a:solidFill>
                <a:srgbClr val="FF0000"/>
              </a:solidFill>
              <a:latin typeface="Times New Roman" panose="02020603050405020304" pitchFamily="18" charset="0"/>
              <a:cs typeface="Times New Roman" panose="02020603050405020304" pitchFamily="18" charset="0"/>
            </a:endParaRPr>
          </a:p>
        </p:txBody>
      </p:sp>
      <p:grpSp>
        <p:nvGrpSpPr>
          <p:cNvPr id="7" name="Group 4"/>
          <p:cNvGrpSpPr/>
          <p:nvPr/>
        </p:nvGrpSpPr>
        <p:grpSpPr bwMode="auto">
          <a:xfrm>
            <a:off x="4533687" y="1470372"/>
            <a:ext cx="3639930" cy="1092820"/>
            <a:chOff x="2976" y="3168"/>
            <a:chExt cx="2112" cy="912"/>
          </a:xfrm>
        </p:grpSpPr>
        <p:grpSp>
          <p:nvGrpSpPr>
            <p:cNvPr id="8" name="Group 7"/>
            <p:cNvGrpSpPr/>
            <p:nvPr/>
          </p:nvGrpSpPr>
          <p:grpSpPr bwMode="auto">
            <a:xfrm>
              <a:off x="3264" y="3264"/>
              <a:ext cx="1584" cy="750"/>
              <a:chOff x="3264" y="3264"/>
              <a:chExt cx="1584" cy="750"/>
            </a:xfrm>
          </p:grpSpPr>
          <p:sp>
            <p:nvSpPr>
              <p:cNvPr id="10" name="Text Box 6"/>
              <p:cNvSpPr txBox="1">
                <a:spLocks noChangeArrowheads="1"/>
              </p:cNvSpPr>
              <p:nvPr/>
            </p:nvSpPr>
            <p:spPr bwMode="auto">
              <a:xfrm>
                <a:off x="3264" y="3264"/>
                <a:ext cx="720"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2400" b="1" dirty="0">
                    <a:latin typeface="Times New Roman" panose="02020603050405020304" pitchFamily="18" charset="0"/>
                  </a:rPr>
                  <a:t>p</a:t>
                </a:r>
                <a:r>
                  <a:rPr lang="en-US" sz="2400" b="1" baseline="-25000" dirty="0">
                    <a:latin typeface="Times New Roman" panose="02020603050405020304" pitchFamily="18" charset="0"/>
                  </a:rPr>
                  <a:t>1</a:t>
                </a:r>
                <a:r>
                  <a:rPr lang="en-US" sz="2400" b="1" dirty="0">
                    <a:latin typeface="Times New Roman" panose="02020603050405020304" pitchFamily="18" charset="0"/>
                  </a:rPr>
                  <a:t>V</a:t>
                </a:r>
                <a:r>
                  <a:rPr lang="en-US" sz="2400" b="1" baseline="-25000" dirty="0">
                    <a:latin typeface="Times New Roman" panose="02020603050405020304" pitchFamily="18" charset="0"/>
                  </a:rPr>
                  <a:t>1</a:t>
                </a:r>
                <a:endParaRPr lang="en-US" sz="2400" b="1" dirty="0">
                  <a:latin typeface="Times New Roman" panose="02020603050405020304" pitchFamily="18" charset="0"/>
                </a:endParaRPr>
              </a:p>
            </p:txBody>
          </p:sp>
          <p:sp>
            <p:nvSpPr>
              <p:cNvPr id="11" name="Text Box 7"/>
              <p:cNvSpPr txBox="1">
                <a:spLocks noChangeArrowheads="1"/>
              </p:cNvSpPr>
              <p:nvPr/>
            </p:nvSpPr>
            <p:spPr bwMode="auto">
              <a:xfrm>
                <a:off x="4176" y="3264"/>
                <a:ext cx="672"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2400" b="1">
                    <a:latin typeface="Times New Roman" panose="02020603050405020304" pitchFamily="18" charset="0"/>
                  </a:rPr>
                  <a:t>p</a:t>
                </a:r>
                <a:r>
                  <a:rPr lang="en-US" sz="2400" b="1" baseline="-25000">
                    <a:latin typeface="Times New Roman" panose="02020603050405020304" pitchFamily="18" charset="0"/>
                  </a:rPr>
                  <a:t>2</a:t>
                </a:r>
                <a:r>
                  <a:rPr lang="en-US" sz="2400" b="1">
                    <a:latin typeface="Times New Roman" panose="02020603050405020304" pitchFamily="18" charset="0"/>
                  </a:rPr>
                  <a:t>V</a:t>
                </a:r>
                <a:r>
                  <a:rPr lang="en-US" sz="2400" b="1" baseline="-25000">
                    <a:latin typeface="Times New Roman" panose="02020603050405020304" pitchFamily="18" charset="0"/>
                  </a:rPr>
                  <a:t>2</a:t>
                </a:r>
                <a:endParaRPr lang="en-US" sz="2400" b="1">
                  <a:latin typeface="Times New Roman" panose="02020603050405020304" pitchFamily="18" charset="0"/>
                </a:endParaRPr>
              </a:p>
            </p:txBody>
          </p:sp>
          <p:sp>
            <p:nvSpPr>
              <p:cNvPr id="12" name="Text Box 8"/>
              <p:cNvSpPr txBox="1">
                <a:spLocks noChangeArrowheads="1"/>
              </p:cNvSpPr>
              <p:nvPr/>
            </p:nvSpPr>
            <p:spPr bwMode="auto">
              <a:xfrm>
                <a:off x="4272" y="3629"/>
                <a:ext cx="480"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2400" b="1">
                    <a:latin typeface="Times New Roman" panose="02020603050405020304" pitchFamily="18" charset="0"/>
                  </a:rPr>
                  <a:t>T</a:t>
                </a:r>
                <a:r>
                  <a:rPr lang="en-US" sz="2400" b="1" baseline="-25000">
                    <a:latin typeface="Times New Roman" panose="02020603050405020304" pitchFamily="18" charset="0"/>
                  </a:rPr>
                  <a:t>2</a:t>
                </a:r>
                <a:endParaRPr lang="en-US" sz="2400" b="1">
                  <a:latin typeface="Times New Roman" panose="02020603050405020304" pitchFamily="18" charset="0"/>
                </a:endParaRPr>
              </a:p>
            </p:txBody>
          </p:sp>
          <p:sp>
            <p:nvSpPr>
              <p:cNvPr id="13" name="Line 9"/>
              <p:cNvSpPr>
                <a:spLocks noChangeShapeType="1"/>
              </p:cNvSpPr>
              <p:nvPr/>
            </p:nvSpPr>
            <p:spPr bwMode="auto">
              <a:xfrm flipV="1">
                <a:off x="4176" y="3648"/>
                <a:ext cx="672"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sz="2400"/>
              </a:p>
            </p:txBody>
          </p:sp>
          <p:sp>
            <p:nvSpPr>
              <p:cNvPr id="14" name="Text Box 10"/>
              <p:cNvSpPr txBox="1">
                <a:spLocks noChangeArrowheads="1"/>
              </p:cNvSpPr>
              <p:nvPr/>
            </p:nvSpPr>
            <p:spPr bwMode="auto">
              <a:xfrm>
                <a:off x="3408" y="3600"/>
                <a:ext cx="480"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2400" b="1" dirty="0">
                    <a:latin typeface="Times New Roman" panose="02020603050405020304" pitchFamily="18" charset="0"/>
                  </a:rPr>
                  <a:t>T</a:t>
                </a:r>
                <a:r>
                  <a:rPr lang="en-US" sz="2400" b="1" baseline="-25000" dirty="0">
                    <a:latin typeface="Times New Roman" panose="02020603050405020304" pitchFamily="18" charset="0"/>
                  </a:rPr>
                  <a:t>1</a:t>
                </a:r>
                <a:endParaRPr lang="en-US" sz="2400" b="1" dirty="0">
                  <a:latin typeface="Times New Roman" panose="02020603050405020304" pitchFamily="18" charset="0"/>
                </a:endParaRPr>
              </a:p>
            </p:txBody>
          </p:sp>
          <p:sp>
            <p:nvSpPr>
              <p:cNvPr id="15" name="Line 11"/>
              <p:cNvSpPr>
                <a:spLocks noChangeShapeType="1"/>
              </p:cNvSpPr>
              <p:nvPr/>
            </p:nvSpPr>
            <p:spPr bwMode="auto">
              <a:xfrm>
                <a:off x="3264" y="3639"/>
                <a:ext cx="624" cy="9"/>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sz="2400"/>
              </a:p>
            </p:txBody>
          </p:sp>
          <p:sp>
            <p:nvSpPr>
              <p:cNvPr id="16" name="Text Box 12"/>
              <p:cNvSpPr txBox="1">
                <a:spLocks noChangeArrowheads="1"/>
              </p:cNvSpPr>
              <p:nvPr/>
            </p:nvSpPr>
            <p:spPr bwMode="auto">
              <a:xfrm>
                <a:off x="3936" y="3504"/>
                <a:ext cx="288"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2400" b="1"/>
                  <a:t>=</a:t>
                </a:r>
              </a:p>
            </p:txBody>
          </p:sp>
        </p:grpSp>
        <p:sp>
          <p:nvSpPr>
            <p:cNvPr id="9" name="Rectangle 13"/>
            <p:cNvSpPr>
              <a:spLocks noChangeArrowheads="1"/>
            </p:cNvSpPr>
            <p:nvPr/>
          </p:nvSpPr>
          <p:spPr bwMode="auto">
            <a:xfrm>
              <a:off x="2976" y="3168"/>
              <a:ext cx="2112" cy="912"/>
            </a:xfrm>
            <a:prstGeom prst="rect">
              <a:avLst/>
            </a:prstGeom>
            <a:noFill/>
            <a:ln w="5715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2400"/>
            </a:p>
          </p:txBody>
        </p:sp>
      </p:grpSp>
      <p:graphicFrame>
        <p:nvGraphicFramePr>
          <p:cNvPr id="18" name="Table 17"/>
          <p:cNvGraphicFramePr>
            <a:graphicFrameLocks noGrp="1"/>
          </p:cNvGraphicFramePr>
          <p:nvPr/>
        </p:nvGraphicFramePr>
        <p:xfrm>
          <a:off x="586839" y="2985796"/>
          <a:ext cx="11234055" cy="3620277"/>
        </p:xfrm>
        <a:graphic>
          <a:graphicData uri="http://schemas.openxmlformats.org/drawingml/2006/table">
            <a:tbl>
              <a:tblPr firstRow="1" bandRow="1">
                <a:tableStyleId>{5940675A-B579-460E-94D1-54222C63F5DA}</a:tableStyleId>
              </a:tblPr>
              <a:tblGrid>
                <a:gridCol w="3744685">
                  <a:extLst>
                    <a:ext uri="{9D8B030D-6E8A-4147-A177-3AD203B41FA5}">
                      <a16:colId xmlns:a16="http://schemas.microsoft.com/office/drawing/2014/main" val="20000"/>
                    </a:ext>
                  </a:extLst>
                </a:gridCol>
                <a:gridCol w="3744685">
                  <a:extLst>
                    <a:ext uri="{9D8B030D-6E8A-4147-A177-3AD203B41FA5}">
                      <a16:colId xmlns:a16="http://schemas.microsoft.com/office/drawing/2014/main" val="20001"/>
                    </a:ext>
                  </a:extLst>
                </a:gridCol>
                <a:gridCol w="3744685">
                  <a:extLst>
                    <a:ext uri="{9D8B030D-6E8A-4147-A177-3AD203B41FA5}">
                      <a16:colId xmlns:a16="http://schemas.microsoft.com/office/drawing/2014/main" val="20002"/>
                    </a:ext>
                  </a:extLst>
                </a:gridCol>
              </a:tblGrid>
              <a:tr h="1019260">
                <a:tc>
                  <a:txBody>
                    <a:bodyPr/>
                    <a:lstStyle/>
                    <a:p>
                      <a:pPr algn="ctr"/>
                      <a:r>
                        <a:rPr lang="en-US" sz="2800" dirty="0">
                          <a:latin typeface="Times New Roman" panose="02020603050405020304" pitchFamily="18" charset="0"/>
                          <a:cs typeface="Times New Roman" panose="02020603050405020304" pitchFamily="18" charset="0"/>
                        </a:rPr>
                        <a:t>T=const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800" dirty="0">
                          <a:latin typeface="Times New Roman" panose="02020603050405020304" pitchFamily="18" charset="0"/>
                          <a:cs typeface="Times New Roman" panose="02020603050405020304" pitchFamily="18" charset="0"/>
                        </a:rPr>
                        <a:t>V=const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US" sz="2800" dirty="0">
                          <a:latin typeface="Times New Roman" panose="02020603050405020304" pitchFamily="18" charset="0"/>
                          <a:cs typeface="Times New Roman" panose="02020603050405020304" pitchFamily="18" charset="0"/>
                        </a:rPr>
                        <a:t>p=const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2601017">
                <a:tc>
                  <a:txBody>
                    <a:bodyPr/>
                    <a:lstStyle/>
                    <a:p>
                      <a:pPr algn="ctr"/>
                      <a:endParaRPr lang="en-US" sz="2800" dirty="0">
                        <a:latin typeface="Times New Roman" panose="02020603050405020304" pitchFamily="18" charset="0"/>
                        <a:cs typeface="Times New Roman" panose="02020603050405020304" pitchFamily="18" charset="0"/>
                      </a:endParaRPr>
                    </a:p>
                    <a:p>
                      <a:pPr algn="ctr"/>
                      <a:r>
                        <a:rPr lang="en-US" sz="2800" dirty="0">
                          <a:latin typeface="Times New Roman" panose="02020603050405020304" pitchFamily="18" charset="0"/>
                          <a:cs typeface="Times New Roman" panose="02020603050405020304" pitchFamily="18" charset="0"/>
                        </a:rPr>
                        <a:t>pV</a:t>
                      </a:r>
                      <a:r>
                        <a:rPr lang="en-US" sz="2800" baseline="0" dirty="0">
                          <a:latin typeface="Times New Roman" panose="02020603050405020304" pitchFamily="18" charset="0"/>
                          <a:cs typeface="Times New Roman" panose="02020603050405020304" pitchFamily="18" charset="0"/>
                        </a:rPr>
                        <a:t> = const</a:t>
                      </a:r>
                    </a:p>
                    <a:p>
                      <a:pPr algn="ctr"/>
                      <a:endParaRPr lang="en-US" sz="2800" baseline="0" dirty="0">
                        <a:latin typeface="Times New Roman" panose="02020603050405020304" pitchFamily="18" charset="0"/>
                        <a:cs typeface="Times New Roman" panose="02020603050405020304" pitchFamily="18" charset="0"/>
                      </a:endParaRPr>
                    </a:p>
                    <a:p>
                      <a:pPr algn="ctr"/>
                      <a:endParaRPr lang="en-US" sz="2800" baseline="0" dirty="0">
                        <a:latin typeface="Times New Roman" panose="02020603050405020304" pitchFamily="18" charset="0"/>
                        <a:cs typeface="Times New Roman" panose="02020603050405020304" pitchFamily="18" charset="0"/>
                      </a:endParaRPr>
                    </a:p>
                    <a:p>
                      <a:pPr algn="ctr"/>
                      <a:r>
                        <a:rPr lang="en-US" sz="2800" baseline="0" dirty="0">
                          <a:latin typeface="Times New Roman" panose="02020603050405020304" pitchFamily="18" charset="0"/>
                          <a:cs typeface="Times New Roman" panose="02020603050405020304" pitchFamily="18" charset="0"/>
                        </a:rPr>
                        <a:t>Hay p</a:t>
                      </a:r>
                      <a:r>
                        <a:rPr lang="en-US" sz="2800" baseline="-25000" dirty="0">
                          <a:latin typeface="Times New Roman" panose="02020603050405020304" pitchFamily="18" charset="0"/>
                          <a:cs typeface="Times New Roman" panose="02020603050405020304" pitchFamily="18" charset="0"/>
                        </a:rPr>
                        <a:t>1</a:t>
                      </a:r>
                      <a:r>
                        <a:rPr lang="en-US" sz="2800" baseline="0" dirty="0">
                          <a:latin typeface="Times New Roman" panose="02020603050405020304" pitchFamily="18" charset="0"/>
                          <a:cs typeface="Times New Roman" panose="02020603050405020304" pitchFamily="18" charset="0"/>
                        </a:rPr>
                        <a:t>V</a:t>
                      </a:r>
                      <a:r>
                        <a:rPr lang="en-US" sz="2800" baseline="-25000" dirty="0">
                          <a:latin typeface="Times New Roman" panose="02020603050405020304" pitchFamily="18" charset="0"/>
                          <a:cs typeface="Times New Roman" panose="02020603050405020304" pitchFamily="18" charset="0"/>
                        </a:rPr>
                        <a:t>1</a:t>
                      </a:r>
                      <a:r>
                        <a:rPr lang="en-US" sz="2800" baseline="0" dirty="0">
                          <a:latin typeface="Times New Roman" panose="02020603050405020304" pitchFamily="18" charset="0"/>
                          <a:cs typeface="Times New Roman" panose="02020603050405020304" pitchFamily="18" charset="0"/>
                        </a:rPr>
                        <a:t>=p</a:t>
                      </a:r>
                      <a:r>
                        <a:rPr lang="en-US" sz="2800" baseline="-25000" dirty="0">
                          <a:latin typeface="Times New Roman" panose="02020603050405020304" pitchFamily="18" charset="0"/>
                          <a:cs typeface="Times New Roman" panose="02020603050405020304" pitchFamily="18" charset="0"/>
                        </a:rPr>
                        <a:t>2</a:t>
                      </a:r>
                      <a:r>
                        <a:rPr lang="en-US" sz="2800" baseline="0" dirty="0">
                          <a:latin typeface="Times New Roman" panose="02020603050405020304" pitchFamily="18" charset="0"/>
                          <a:cs typeface="Times New Roman" panose="02020603050405020304" pitchFamily="18" charset="0"/>
                        </a:rPr>
                        <a:t>V</a:t>
                      </a:r>
                      <a:r>
                        <a:rPr lang="en-US" sz="2800" baseline="-25000" dirty="0">
                          <a:latin typeface="Times New Roman" panose="02020603050405020304" pitchFamily="18" charset="0"/>
                          <a:cs typeface="Times New Roman" panose="02020603050405020304" pitchFamily="18" charset="0"/>
                        </a:rPr>
                        <a:t>2</a:t>
                      </a:r>
                      <a:endParaRPr lang="en-US" sz="2800" baseline="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100326" t="-41686" r="-100489" b="-468"/>
                      </a:stretch>
                    </a:blip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200000" t="-41686" r="-325" b="-468"/>
                      </a:stretch>
                    </a:blipFill>
                  </a:tcPr>
                </a:tc>
                <a:extLst>
                  <a:ext uri="{0D108BD9-81ED-4DB2-BD59-A6C34878D82A}">
                    <a16:rowId xmlns:a16="http://schemas.microsoft.com/office/drawing/2014/main" val="10001"/>
                  </a:ext>
                </a:extLst>
              </a:tr>
            </a:tbl>
          </a:graphicData>
        </a:graphic>
      </p:graphicFrame>
      <p:cxnSp>
        <p:nvCxnSpPr>
          <p:cNvPr id="22" name="Straight Arrow Connector 21"/>
          <p:cNvCxnSpPr/>
          <p:nvPr/>
        </p:nvCxnSpPr>
        <p:spPr>
          <a:xfrm flipH="1">
            <a:off x="2575249" y="2621907"/>
            <a:ext cx="3778403" cy="390636"/>
          </a:xfrm>
          <a:prstGeom prst="straightConnector1">
            <a:avLst/>
          </a:prstGeom>
          <a:ln w="444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9" idx="2"/>
          </p:cNvCxnSpPr>
          <p:nvPr/>
        </p:nvCxnSpPr>
        <p:spPr>
          <a:xfrm>
            <a:off x="6353652" y="2563192"/>
            <a:ext cx="0" cy="422604"/>
          </a:xfrm>
          <a:prstGeom prst="straightConnector1">
            <a:avLst/>
          </a:prstGeom>
          <a:ln w="444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321243" y="2638226"/>
            <a:ext cx="3643851" cy="347570"/>
          </a:xfrm>
          <a:prstGeom prst="straightConnector1">
            <a:avLst/>
          </a:prstGeom>
          <a:ln w="444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77681" y="275253"/>
            <a:ext cx="4777274" cy="877078"/>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Củng cố vận dụng </a:t>
            </a:r>
            <a:endParaRPr lang="en-US" sz="3600" dirty="0">
              <a:solidFill>
                <a:srgbClr val="FFFF00"/>
              </a:solidFill>
            </a:endParaRPr>
          </a:p>
        </p:txBody>
      </p:sp>
      <p:sp>
        <p:nvSpPr>
          <p:cNvPr id="5" name="Content Placeholder 9"/>
          <p:cNvSpPr>
            <a:spLocks noGrp="1"/>
          </p:cNvSpPr>
          <p:nvPr>
            <p:ph idx="1"/>
          </p:nvPr>
        </p:nvSpPr>
        <p:spPr>
          <a:xfrm>
            <a:off x="620485" y="1504768"/>
            <a:ext cx="10972800" cy="4525963"/>
          </a:xfrm>
        </p:spPr>
        <p:txBody>
          <a:bodyPr/>
          <a:lstStyle/>
          <a:p>
            <a:pPr algn="just" eaLnBrk="1" hangingPunct="1">
              <a:buFont typeface="Arial" panose="020B0604020202020204" pitchFamily="34" charset="0"/>
              <a:buNone/>
            </a:pPr>
            <a:r>
              <a:rPr lang="en-US" dirty="0">
                <a:latin typeface="Times New Roman" panose="02020603050405020304" pitchFamily="18" charset="0"/>
                <a:cs typeface="Times New Roman" panose="02020603050405020304" pitchFamily="18" charset="0"/>
              </a:rPr>
              <a:t>	</a:t>
            </a:r>
            <a:r>
              <a:rPr lang="en-US" b="1" u="sng" dirty="0">
                <a:latin typeface="Times New Roman" panose="02020603050405020304" pitchFamily="18" charset="0"/>
                <a:cs typeface="Times New Roman" panose="02020603050405020304" pitchFamily="18" charset="0"/>
              </a:rPr>
              <a:t>CÂU 1</a:t>
            </a:r>
            <a:r>
              <a:rPr lang="en-US" b="1" dirty="0">
                <a:latin typeface="Times New Roman" panose="02020603050405020304" pitchFamily="18" charset="0"/>
                <a:cs typeface="Times New Roman" panose="02020603050405020304" pitchFamily="18" charset="0"/>
              </a:rPr>
              <a:t>: Đối với một lượng khí xác định thì quá trình nào là đẳng áp?</a:t>
            </a:r>
          </a:p>
          <a:p>
            <a:pPr algn="just" eaLnBrk="1" hangingPunct="1">
              <a:buFont typeface="Arial" panose="020B0604020202020204" pitchFamily="34" charset="0"/>
              <a:buNone/>
            </a:pPr>
            <a:r>
              <a:rPr lang="en-US" dirty="0">
                <a:latin typeface="Times New Roman" panose="02020603050405020304" pitchFamily="18" charset="0"/>
                <a:cs typeface="Times New Roman" panose="02020603050405020304" pitchFamily="18" charset="0"/>
              </a:rPr>
              <a:t>	A.	Nhiệt độ không đổi, thể tích tăng</a:t>
            </a:r>
          </a:p>
          <a:p>
            <a:pPr algn="just" eaLnBrk="1" hangingPunct="1">
              <a:buFont typeface="Arial" panose="020B0604020202020204" pitchFamily="34" charset="0"/>
              <a:buNone/>
            </a:pPr>
            <a:r>
              <a:rPr lang="en-US" dirty="0">
                <a:latin typeface="Times New Roman" panose="02020603050405020304" pitchFamily="18" charset="0"/>
                <a:cs typeface="Times New Roman" panose="02020603050405020304" pitchFamily="18" charset="0"/>
              </a:rPr>
              <a:t>	B. 	Nhiệt độ không đổi, thể tích giảm</a:t>
            </a:r>
          </a:p>
          <a:p>
            <a:pPr algn="just" eaLnBrk="1" hangingPunct="1">
              <a:buFont typeface="Arial" panose="020B0604020202020204" pitchFamily="34" charset="0"/>
              <a:buNone/>
            </a:pPr>
            <a:r>
              <a:rPr lang="en-US" dirty="0">
                <a:latin typeface="Times New Roman" panose="02020603050405020304" pitchFamily="18" charset="0"/>
                <a:cs typeface="Times New Roman" panose="02020603050405020304" pitchFamily="18" charset="0"/>
              </a:rPr>
              <a:t>	C.	Nhiệt độ tăng, thể tích tăng tỉ lệ thuận với nhiệt độ</a:t>
            </a:r>
          </a:p>
          <a:p>
            <a:pPr algn="just" eaLnBrk="1" hangingPunct="1">
              <a:buFont typeface="Arial" panose="020B0604020202020204" pitchFamily="34" charset="0"/>
              <a:buNone/>
            </a:pPr>
            <a:r>
              <a:rPr lang="en-US" dirty="0">
                <a:latin typeface="Times New Roman" panose="02020603050405020304" pitchFamily="18" charset="0"/>
                <a:cs typeface="Times New Roman" panose="02020603050405020304" pitchFamily="18" charset="0"/>
              </a:rPr>
              <a:t>	D.	 Nhiệt độ giảm, thể tích tăng tỉ lệ nghịch với nhiệt độ</a:t>
            </a:r>
          </a:p>
          <a:p>
            <a:pPr eaLnBrk="1" hangingPunct="1">
              <a:buFont typeface="Arial" panose="020B0604020202020204" pitchFamily="34" charset="0"/>
              <a:buNone/>
            </a:pPr>
            <a:endParaRPr lang="en-US"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en-US" dirty="0">
              <a:latin typeface="Times New Roman" panose="02020603050405020304" pitchFamily="18" charset="0"/>
              <a:cs typeface="Times New Roman" panose="02020603050405020304" pitchFamily="18" charset="0"/>
            </a:endParaRPr>
          </a:p>
        </p:txBody>
      </p:sp>
      <p:sp>
        <p:nvSpPr>
          <p:cNvPr id="6" name="Oval 5"/>
          <p:cNvSpPr/>
          <p:nvPr/>
        </p:nvSpPr>
        <p:spPr>
          <a:xfrm>
            <a:off x="825759" y="3732553"/>
            <a:ext cx="609600" cy="6858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dirty="0">
                <a:solidFill>
                  <a:srgbClr val="FF0000"/>
                </a:solidFill>
                <a:latin typeface="Times New Roman" panose="02020603050405020304" pitchFamily="18" charset="0"/>
                <a:cs typeface="Times New Roman" panose="02020603050405020304" pitchFamily="18" charset="0"/>
              </a:rPr>
              <a:t>C</a:t>
            </a:r>
          </a:p>
        </p:txBody>
      </p:sp>
      <p:pic>
        <p:nvPicPr>
          <p:cNvPr id="7" name="Picture 6" descr="lollipop[1]"/>
          <p:cNvPicPr>
            <a:picLocks noChangeAspect="1"/>
          </p:cNvPicPr>
          <p:nvPr/>
        </p:nvPicPr>
        <p:blipFill>
          <a:blip r:embed="rId2"/>
          <a:stretch>
            <a:fillRect/>
          </a:stretch>
        </p:blipFill>
        <p:spPr>
          <a:xfrm flipV="1">
            <a:off x="1288403" y="6383169"/>
            <a:ext cx="8458200" cy="147637"/>
          </a:xfrm>
          <a:prstGeom prst="rect">
            <a:avLst/>
          </a:prstGeom>
          <a:noFill/>
          <a:ln w="9525">
            <a:noFill/>
          </a:ln>
        </p:spPr>
      </p:pic>
      <p:grpSp>
        <p:nvGrpSpPr>
          <p:cNvPr id="10" name="Group 9"/>
          <p:cNvGrpSpPr/>
          <p:nvPr/>
        </p:nvGrpSpPr>
        <p:grpSpPr>
          <a:xfrm>
            <a:off x="1288403" y="4838359"/>
            <a:ext cx="3582177" cy="1692447"/>
            <a:chOff x="1288403" y="4838359"/>
            <a:chExt cx="3582177" cy="1692447"/>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21035">
              <a:off x="2235262" y="4838359"/>
              <a:ext cx="527574" cy="845881"/>
            </a:xfrm>
            <a:prstGeom prst="rect">
              <a:avLst/>
            </a:prstGeom>
          </p:spPr>
        </p:pic>
        <p:pic>
          <p:nvPicPr>
            <p:cNvPr id="8" name="Picture 7" descr="felix"/>
            <p:cNvPicPr>
              <a:picLocks noChangeAspect="1"/>
            </p:cNvPicPr>
            <p:nvPr/>
          </p:nvPicPr>
          <p:blipFill>
            <a:blip r:embed="rId4"/>
            <a:stretch>
              <a:fillRect/>
            </a:stretch>
          </p:blipFill>
          <p:spPr>
            <a:xfrm>
              <a:off x="1288403" y="5261299"/>
              <a:ext cx="3582177" cy="1269507"/>
            </a:xfrm>
            <a:prstGeom prst="rect">
              <a:avLst/>
            </a:prstGeom>
            <a:noFill/>
            <a:ln w="9525">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4.16667E-6 4.81481E-6 L 0.54688 0.01087 " pathEditMode="relative" rAng="0" ptsTypes="AA">
                                      <p:cBhvr>
                                        <p:cTn id="6" dur="4000" fill="hold"/>
                                        <p:tgtEl>
                                          <p:spTgt spid="10"/>
                                        </p:tgtEl>
                                        <p:attrNameLst>
                                          <p:attrName>ppt_x</p:attrName>
                                          <p:attrName>ppt_y</p:attrName>
                                        </p:attrNameLst>
                                      </p:cBhvr>
                                      <p:rCtr x="27344" y="532"/>
                                    </p:animMotion>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9" presetClass="emph" presetSubtype="0" fill="hold" nodeType="clickEffect">
                                  <p:stCondLst>
                                    <p:cond delay="0"/>
                                  </p:stCondLst>
                                  <p:childTnLst>
                                    <p:animClr clrSpc="rgb" dir="cw">
                                      <p:cBhvr override="childStyle">
                                        <p:cTn id="15" dur="500" fill="hold"/>
                                        <p:tgtEl>
                                          <p:spTgt spid="5">
                                            <p:txEl>
                                              <p:pRg st="3" end="3"/>
                                            </p:txEl>
                                          </p:spTgt>
                                        </p:tgtEl>
                                        <p:attrNameLst>
                                          <p:attrName>style.color</p:attrName>
                                        </p:attrNameLst>
                                      </p:cBhvr>
                                      <p:to>
                                        <a:srgbClr val="7030A0"/>
                                      </p:to>
                                    </p:animClr>
                                    <p:animClr clrSpc="rgb" dir="cw">
                                      <p:cBhvr>
                                        <p:cTn id="16" dur="500" fill="hold"/>
                                        <p:tgtEl>
                                          <p:spTgt spid="5">
                                            <p:txEl>
                                              <p:pRg st="3" end="3"/>
                                            </p:txEl>
                                          </p:spTgt>
                                        </p:tgtEl>
                                        <p:attrNameLst>
                                          <p:attrName>fillcolor</p:attrName>
                                        </p:attrNameLst>
                                      </p:cBhvr>
                                      <p:to>
                                        <a:srgbClr val="7030A0"/>
                                      </p:to>
                                    </p:animClr>
                                    <p:set>
                                      <p:cBhvr>
                                        <p:cTn id="17" dur="500" fill="hold"/>
                                        <p:tgtEl>
                                          <p:spTgt spid="5">
                                            <p:txEl>
                                              <p:pRg st="3" end="3"/>
                                            </p:txEl>
                                          </p:spTgt>
                                        </p:tgtEl>
                                        <p:attrNameLst>
                                          <p:attrName>fill.type</p:attrName>
                                        </p:attrNameLst>
                                      </p:cBhvr>
                                      <p:to>
                                        <p:strVal val="solid"/>
                                      </p:to>
                                    </p:set>
                                    <p:set>
                                      <p:cBhvr>
                                        <p:cTn id="18" dur="500" fill="hold"/>
                                        <p:tgtEl>
                                          <p:spTgt spid="5">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77681" y="275253"/>
            <a:ext cx="4777274" cy="877078"/>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Củng cố vận dụng </a:t>
            </a:r>
            <a:endParaRPr lang="en-US" sz="3600" dirty="0">
              <a:solidFill>
                <a:srgbClr val="FFFF00"/>
              </a:solidFill>
            </a:endParaRPr>
          </a:p>
        </p:txBody>
      </p:sp>
      <mc:AlternateContent xmlns:mc="http://schemas.openxmlformats.org/markup-compatibility/2006" xmlns:a14="http://schemas.microsoft.com/office/drawing/2010/main">
        <mc:Choice Requires="a14">
          <p:sp>
            <p:nvSpPr>
              <p:cNvPr id="5" name="Content Placeholder 9"/>
              <p:cNvSpPr>
                <a:spLocks noGrp="1"/>
              </p:cNvSpPr>
              <p:nvPr>
                <p:ph idx="1"/>
              </p:nvPr>
            </p:nvSpPr>
            <p:spPr/>
            <p:txBody>
              <a:bodyPr/>
              <a:lstStyle/>
              <a:p>
                <a:pPr algn="just" eaLnBrk="1" hangingPunct="1">
                  <a:buFont typeface="Arial" panose="020B0604020202020204" pitchFamily="34" charset="0"/>
                  <a:buNone/>
                </a:pPr>
                <a:r>
                  <a:rPr lang="en-US" dirty="0">
                    <a:latin typeface="Times New Roman" panose="02020603050405020304" pitchFamily="18" charset="0"/>
                    <a:cs typeface="Times New Roman" panose="02020603050405020304" pitchFamily="18" charset="0"/>
                  </a:rPr>
                  <a:t>	</a:t>
                </a:r>
                <a:r>
                  <a:rPr lang="en-US" b="1" u="sng" dirty="0">
                    <a:latin typeface="Times New Roman" panose="02020603050405020304" pitchFamily="18" charset="0"/>
                    <a:cs typeface="Times New Roman" panose="02020603050405020304" pitchFamily="18" charset="0"/>
                  </a:rPr>
                  <a:t>CÂU 2</a:t>
                </a:r>
                <a:r>
                  <a:rPr lang="en-US" b="1" dirty="0">
                    <a:latin typeface="Times New Roman" panose="02020603050405020304" pitchFamily="18" charset="0"/>
                    <a:cs typeface="Times New Roman" panose="02020603050405020304" pitchFamily="18" charset="0"/>
                  </a:rPr>
                  <a:t>: Hệ thức nào sau đây </a:t>
                </a:r>
                <a:r>
                  <a:rPr lang="en-US" b="1" i="1" u="sng" dirty="0">
                    <a:latin typeface="Times New Roman" panose="02020603050405020304" pitchFamily="18" charset="0"/>
                    <a:cs typeface="Times New Roman" panose="02020603050405020304" pitchFamily="18" charset="0"/>
                  </a:rPr>
                  <a:t>không phù hợp </a:t>
                </a:r>
                <a:r>
                  <a:rPr lang="en-US" b="1" dirty="0">
                    <a:latin typeface="Times New Roman" panose="02020603050405020304" pitchFamily="18" charset="0"/>
                    <a:cs typeface="Times New Roman" panose="02020603050405020304" pitchFamily="18" charset="0"/>
                  </a:rPr>
                  <a:t>với phương trình trạng thái của khí lí tưởng.</a:t>
                </a:r>
                <a:endParaRPr lang="en-US" dirty="0">
                  <a:latin typeface="Times New Roman" panose="02020603050405020304" pitchFamily="18" charset="0"/>
                  <a:cs typeface="Times New Roman" panose="02020603050405020304" pitchFamily="18" charset="0"/>
                </a:endParaRPr>
              </a:p>
              <a:p>
                <a:pPr eaLnBrk="1" hangingPunct="1">
                  <a:buNone/>
                </a:pPr>
                <a:r>
                  <a:rPr lang="en-US" dirty="0">
                    <a:latin typeface="Times New Roman" panose="02020603050405020304" pitchFamily="18" charset="0"/>
                    <a:cs typeface="Times New Roman" panose="02020603050405020304" pitchFamily="18" charset="0"/>
                  </a:rPr>
                  <a:t>		A. </a:t>
                </a:r>
                <a14:m>
                  <m:oMath xmlns:m="http://schemas.openxmlformats.org/officeDocument/2006/math">
                    <m:f>
                      <m:fPr>
                        <m:ctrlPr>
                          <a:rPr lang="en-US" sz="4400" i="1" smtClean="0">
                            <a:latin typeface="Cambria Math" panose="02040503050406030204" pitchFamily="18" charset="0"/>
                            <a:cs typeface="Times New Roman" panose="02020603050405020304" pitchFamily="18" charset="0"/>
                          </a:rPr>
                        </m:ctrlPr>
                      </m:fPr>
                      <m:num>
                        <m:r>
                          <a:rPr lang="en-US" sz="4400" b="0" i="1" smtClean="0">
                            <a:latin typeface="Cambria Math" panose="02040503050406030204" pitchFamily="18" charset="0"/>
                            <a:cs typeface="Times New Roman" panose="02020603050405020304" pitchFamily="18" charset="0"/>
                          </a:rPr>
                          <m:t>𝑝𝑉</m:t>
                        </m:r>
                      </m:num>
                      <m:den>
                        <m:r>
                          <a:rPr lang="en-US" sz="4400" b="0" i="1" smtClean="0">
                            <a:latin typeface="Cambria Math" panose="02040503050406030204" pitchFamily="18" charset="0"/>
                            <a:cs typeface="Times New Roman" panose="02020603050405020304" pitchFamily="18" charset="0"/>
                          </a:rPr>
                          <m:t>𝑇</m:t>
                        </m:r>
                      </m:den>
                    </m:f>
                  </m:oMath>
                </a14:m>
                <a:r>
                  <a:rPr lang="en-US" dirty="0">
                    <a:latin typeface="Times New Roman" panose="02020603050405020304" pitchFamily="18" charset="0"/>
                    <a:cs typeface="Times New Roman" panose="02020603050405020304" pitchFamily="18" charset="0"/>
                  </a:rPr>
                  <a:t> = const				B</a:t>
                </a:r>
                <a:r>
                  <a:rPr lang="en-US" sz="36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4000" i="1" smtClean="0">
                            <a:latin typeface="Cambria Math" panose="02040503050406030204" pitchFamily="18" charset="0"/>
                            <a:cs typeface="Times New Roman" panose="02020603050405020304" pitchFamily="18" charset="0"/>
                          </a:rPr>
                        </m:ctrlPr>
                      </m:fPr>
                      <m:num>
                        <m:sSub>
                          <m:sSubPr>
                            <m:ctrlPr>
                              <a:rPr lang="en-US" sz="4000" i="1" smtClean="0">
                                <a:latin typeface="Cambria Math" panose="02040503050406030204" pitchFamily="18" charset="0"/>
                                <a:cs typeface="Times New Roman" panose="02020603050405020304" pitchFamily="18" charset="0"/>
                              </a:rPr>
                            </m:ctrlPr>
                          </m:sSubPr>
                          <m:e>
                            <m:r>
                              <a:rPr lang="en-US" sz="4000" b="0" i="1" smtClean="0">
                                <a:latin typeface="Cambria Math" panose="02040503050406030204" pitchFamily="18" charset="0"/>
                                <a:cs typeface="Times New Roman" panose="02020603050405020304" pitchFamily="18" charset="0"/>
                              </a:rPr>
                              <m:t>𝑝</m:t>
                            </m:r>
                          </m:e>
                          <m:sub>
                            <m:r>
                              <a:rPr lang="en-US" sz="4000" b="0" i="1" smtClean="0">
                                <a:latin typeface="Cambria Math" panose="02040503050406030204" pitchFamily="18" charset="0"/>
                                <a:cs typeface="Times New Roman" panose="02020603050405020304" pitchFamily="18" charset="0"/>
                              </a:rPr>
                              <m:t>1</m:t>
                            </m:r>
                          </m:sub>
                        </m:sSub>
                        <m:sSub>
                          <m:sSubPr>
                            <m:ctrlPr>
                              <a:rPr lang="en-US" sz="4000" i="1" smtClean="0">
                                <a:latin typeface="Cambria Math" panose="02040503050406030204" pitchFamily="18" charset="0"/>
                                <a:cs typeface="Times New Roman" panose="02020603050405020304" pitchFamily="18" charset="0"/>
                              </a:rPr>
                            </m:ctrlPr>
                          </m:sSubPr>
                          <m:e>
                            <m:r>
                              <a:rPr lang="en-US" sz="4000" b="0" i="1" smtClean="0">
                                <a:latin typeface="Cambria Math" panose="02040503050406030204" pitchFamily="18" charset="0"/>
                                <a:cs typeface="Times New Roman" panose="02020603050405020304" pitchFamily="18" charset="0"/>
                              </a:rPr>
                              <m:t>𝑉</m:t>
                            </m:r>
                          </m:e>
                          <m:sub>
                            <m:r>
                              <a:rPr lang="en-US" sz="4000" b="0" i="1" smtClean="0">
                                <a:latin typeface="Cambria Math" panose="02040503050406030204" pitchFamily="18" charset="0"/>
                                <a:cs typeface="Times New Roman" panose="02020603050405020304" pitchFamily="18" charset="0"/>
                              </a:rPr>
                              <m:t>1</m:t>
                            </m:r>
                          </m:sub>
                        </m:sSub>
                      </m:num>
                      <m:den>
                        <m:sSub>
                          <m:sSubPr>
                            <m:ctrlPr>
                              <a:rPr lang="en-US" sz="4000" i="1" smtClean="0">
                                <a:latin typeface="Cambria Math" panose="02040503050406030204" pitchFamily="18" charset="0"/>
                                <a:cs typeface="Times New Roman" panose="02020603050405020304" pitchFamily="18" charset="0"/>
                              </a:rPr>
                            </m:ctrlPr>
                          </m:sSubPr>
                          <m:e>
                            <m:r>
                              <a:rPr lang="en-US" sz="4000" b="0" i="1" smtClean="0">
                                <a:latin typeface="Cambria Math" panose="02040503050406030204" pitchFamily="18" charset="0"/>
                                <a:cs typeface="Times New Roman" panose="02020603050405020304" pitchFamily="18" charset="0"/>
                              </a:rPr>
                              <m:t>𝑇</m:t>
                            </m:r>
                          </m:e>
                          <m:sub>
                            <m:r>
                              <a:rPr lang="en-US" sz="4000" b="0" i="1" smtClean="0">
                                <a:latin typeface="Cambria Math" panose="02040503050406030204" pitchFamily="18" charset="0"/>
                                <a:cs typeface="Times New Roman" panose="02020603050405020304" pitchFamily="18" charset="0"/>
                              </a:rPr>
                              <m:t>1</m:t>
                            </m:r>
                          </m:sub>
                        </m:sSub>
                      </m:den>
                    </m:f>
                  </m:oMath>
                </a14:m>
                <a:r>
                  <a:rPr lang="en-US" sz="40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4000" i="1">
                            <a:latin typeface="Cambria Math" panose="02040503050406030204" pitchFamily="18" charset="0"/>
                            <a:cs typeface="Times New Roman" panose="02020603050405020304" pitchFamily="18" charset="0"/>
                          </a:rPr>
                        </m:ctrlPr>
                      </m:fPr>
                      <m:num>
                        <m:sSub>
                          <m:sSubPr>
                            <m:ctrlPr>
                              <a:rPr lang="en-US" sz="4000" i="1">
                                <a:latin typeface="Cambria Math" panose="02040503050406030204" pitchFamily="18" charset="0"/>
                                <a:cs typeface="Times New Roman" panose="02020603050405020304" pitchFamily="18" charset="0"/>
                              </a:rPr>
                            </m:ctrlPr>
                          </m:sSubPr>
                          <m:e>
                            <m:r>
                              <a:rPr lang="en-US" sz="4000" b="0" i="1" smtClean="0">
                                <a:latin typeface="Cambria Math" panose="02040503050406030204" pitchFamily="18" charset="0"/>
                                <a:cs typeface="Times New Roman" panose="02020603050405020304" pitchFamily="18" charset="0"/>
                              </a:rPr>
                              <m:t> </m:t>
                            </m:r>
                            <m:r>
                              <a:rPr lang="en-US" sz="4000" i="1">
                                <a:latin typeface="Cambria Math" panose="02040503050406030204" pitchFamily="18" charset="0"/>
                                <a:cs typeface="Times New Roman" panose="02020603050405020304" pitchFamily="18" charset="0"/>
                              </a:rPr>
                              <m:t>𝑝</m:t>
                            </m:r>
                          </m:e>
                          <m:sub>
                            <m:r>
                              <a:rPr lang="en-US" sz="4000" b="0" i="1" smtClean="0">
                                <a:latin typeface="Cambria Math" panose="02040503050406030204" pitchFamily="18" charset="0"/>
                                <a:cs typeface="Times New Roman" panose="02020603050405020304" pitchFamily="18" charset="0"/>
                              </a:rPr>
                              <m:t>2</m:t>
                            </m:r>
                          </m:sub>
                        </m:sSub>
                        <m:sSub>
                          <m:sSubPr>
                            <m:ctrlPr>
                              <a:rPr lang="en-US" sz="4000" i="1">
                                <a:latin typeface="Cambria Math" panose="02040503050406030204" pitchFamily="18" charset="0"/>
                                <a:cs typeface="Times New Roman" panose="02020603050405020304" pitchFamily="18" charset="0"/>
                              </a:rPr>
                            </m:ctrlPr>
                          </m:sSubPr>
                          <m:e>
                            <m:r>
                              <a:rPr lang="en-US" sz="4000" i="1">
                                <a:latin typeface="Cambria Math" panose="02040503050406030204" pitchFamily="18" charset="0"/>
                                <a:cs typeface="Times New Roman" panose="02020603050405020304" pitchFamily="18" charset="0"/>
                              </a:rPr>
                              <m:t>𝑉</m:t>
                            </m:r>
                          </m:e>
                          <m:sub>
                            <m:r>
                              <a:rPr lang="en-US" sz="4000" b="0" i="1" smtClean="0">
                                <a:latin typeface="Cambria Math" panose="02040503050406030204" pitchFamily="18" charset="0"/>
                                <a:cs typeface="Times New Roman" panose="02020603050405020304" pitchFamily="18" charset="0"/>
                              </a:rPr>
                              <m:t>2</m:t>
                            </m:r>
                          </m:sub>
                        </m:sSub>
                      </m:num>
                      <m:den>
                        <m:sSub>
                          <m:sSubPr>
                            <m:ctrlPr>
                              <a:rPr lang="en-US" sz="4000" i="1">
                                <a:latin typeface="Cambria Math" panose="02040503050406030204" pitchFamily="18" charset="0"/>
                                <a:cs typeface="Times New Roman" panose="02020603050405020304" pitchFamily="18" charset="0"/>
                              </a:rPr>
                            </m:ctrlPr>
                          </m:sSubPr>
                          <m:e>
                            <m:r>
                              <a:rPr lang="en-US" sz="4000" i="1">
                                <a:latin typeface="Cambria Math" panose="02040503050406030204" pitchFamily="18" charset="0"/>
                                <a:cs typeface="Times New Roman" panose="02020603050405020304" pitchFamily="18" charset="0"/>
                              </a:rPr>
                              <m:t>𝑇</m:t>
                            </m:r>
                          </m:e>
                          <m:sub>
                            <m:r>
                              <a:rPr lang="en-US" sz="4000" b="0" i="1" smtClean="0">
                                <a:latin typeface="Cambria Math" panose="02040503050406030204" pitchFamily="18" charset="0"/>
                                <a:cs typeface="Times New Roman" panose="02020603050405020304" pitchFamily="18" charset="0"/>
                              </a:rPr>
                              <m:t>2</m:t>
                            </m:r>
                          </m:sub>
                        </m:sSub>
                      </m:den>
                    </m:f>
                  </m:oMath>
                </a14:m>
                <a:r>
                  <a:rPr lang="en-US" sz="4000" dirty="0">
                    <a:latin typeface="Times New Roman" panose="02020603050405020304" pitchFamily="18" charset="0"/>
                    <a:cs typeface="Times New Roman" panose="02020603050405020304" pitchFamily="18" charset="0"/>
                  </a:rPr>
                  <a:t> </a:t>
                </a:r>
              </a:p>
              <a:p>
                <a:pPr eaLnBrk="1" hangingPunct="1">
                  <a:buNone/>
                </a:pPr>
                <a:r>
                  <a:rPr lang="en-US" dirty="0">
                    <a:latin typeface="Times New Roman" panose="02020603050405020304" pitchFamily="18" charset="0"/>
                    <a:cs typeface="Times New Roman" panose="02020603050405020304" pitchFamily="18" charset="0"/>
                  </a:rPr>
                  <a:t>		C. pV~T					D. </a:t>
                </a:r>
                <a14:m>
                  <m:oMath xmlns:m="http://schemas.openxmlformats.org/officeDocument/2006/math">
                    <m:f>
                      <m:fPr>
                        <m:ctrlPr>
                          <a:rPr lang="en-US" sz="4000" i="1">
                            <a:latin typeface="Cambria Math" panose="02040503050406030204" pitchFamily="18" charset="0"/>
                            <a:cs typeface="Times New Roman" panose="02020603050405020304" pitchFamily="18" charset="0"/>
                          </a:rPr>
                        </m:ctrlPr>
                      </m:fPr>
                      <m:num>
                        <m:r>
                          <a:rPr lang="en-US" sz="4000" i="1">
                            <a:latin typeface="Cambria Math" panose="02040503050406030204" pitchFamily="18" charset="0"/>
                            <a:cs typeface="Times New Roman" panose="02020603050405020304" pitchFamily="18" charset="0"/>
                          </a:rPr>
                          <m:t>𝑝</m:t>
                        </m:r>
                        <m:r>
                          <a:rPr lang="en-US" sz="4000" b="0" i="1" smtClean="0">
                            <a:latin typeface="Cambria Math" panose="02040503050406030204" pitchFamily="18" charset="0"/>
                            <a:cs typeface="Times New Roman" panose="02020603050405020304" pitchFamily="18" charset="0"/>
                          </a:rPr>
                          <m:t>𝑇</m:t>
                        </m:r>
                      </m:num>
                      <m:den>
                        <m:r>
                          <a:rPr lang="en-US" sz="4000" b="0" i="1" smtClean="0">
                            <a:latin typeface="Cambria Math" panose="02040503050406030204" pitchFamily="18" charset="0"/>
                            <a:cs typeface="Times New Roman" panose="02020603050405020304" pitchFamily="18" charset="0"/>
                          </a:rPr>
                          <m:t>𝑉</m:t>
                        </m:r>
                      </m:den>
                    </m:f>
                    <m:r>
                      <a:rPr lang="en-US" sz="4000" b="0" i="0" smtClean="0">
                        <a:latin typeface="Cambria Math" panose="02040503050406030204" pitchFamily="18" charset="0"/>
                        <a:cs typeface="Times New Roman" panose="02020603050405020304" pitchFamily="18" charset="0"/>
                      </a:rPr>
                      <m:t>=</m:t>
                    </m:r>
                  </m:oMath>
                </a14:m>
                <a:r>
                  <a:rPr lang="en-US" dirty="0">
                    <a:latin typeface="Times New Roman" panose="02020603050405020304" pitchFamily="18" charset="0"/>
                    <a:cs typeface="Times New Roman" panose="02020603050405020304" pitchFamily="18" charset="0"/>
                  </a:rPr>
                  <a:t>const</a:t>
                </a:r>
                <a:endParaRPr lang="en-US" sz="4000" dirty="0">
                  <a:latin typeface="Times New Roman" panose="02020603050405020304" pitchFamily="18" charset="0"/>
                  <a:cs typeface="Times New Roman" panose="02020603050405020304" pitchFamily="18" charset="0"/>
                </a:endParaRPr>
              </a:p>
            </p:txBody>
          </p:sp>
        </mc:Choice>
        <mc:Fallback xmlns="">
          <p:sp>
            <p:nvSpPr>
              <p:cNvPr id="5" name="Content Placeholder 9"/>
              <p:cNvSpPr>
                <a:spLocks noGrp="1" noRot="1" noChangeAspect="1" noMove="1" noResize="1" noEditPoints="1" noAdjustHandles="1" noChangeArrowheads="1" noChangeShapeType="1" noTextEdit="1"/>
              </p:cNvSpPr>
              <p:nvPr>
                <p:ph idx="1"/>
              </p:nvPr>
            </p:nvSpPr>
            <p:spPr>
              <a:blipFill rotWithShape="0">
                <a:blip r:embed="rId2"/>
                <a:stretch>
                  <a:fillRect t="-1887" r="-1389"/>
                </a:stretch>
              </a:blipFill>
            </p:spPr>
            <p:txBody>
              <a:bodyPr/>
              <a:lstStyle/>
              <a:p>
                <a:r>
                  <a:rPr lang="en-US">
                    <a:noFill/>
                  </a:rPr>
                  <a:t> </a:t>
                </a:r>
                <a:endParaRPr lang="en-US">
                  <a:noFill/>
                </a:endParaRPr>
              </a:p>
            </p:txBody>
          </p:sp>
        </mc:Fallback>
      </mc:AlternateContent>
      <p:sp>
        <p:nvSpPr>
          <p:cNvPr id="7" name="Oval 6"/>
          <p:cNvSpPr/>
          <p:nvPr/>
        </p:nvSpPr>
        <p:spPr>
          <a:xfrm>
            <a:off x="6909318" y="4105777"/>
            <a:ext cx="609600" cy="6858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dirty="0">
                <a:solidFill>
                  <a:srgbClr val="FF0000"/>
                </a:solidFill>
                <a:latin typeface="Times New Roman" panose="02020603050405020304" pitchFamily="18" charset="0"/>
                <a:cs typeface="Times New Roman" panose="02020603050405020304" pitchFamily="18" charset="0"/>
              </a:rPr>
              <a:t>D</a:t>
            </a:r>
          </a:p>
        </p:txBody>
      </p:sp>
      <p:pic>
        <p:nvPicPr>
          <p:cNvPr id="8" name="Picture 7" descr="lollipop[1]"/>
          <p:cNvPicPr>
            <a:picLocks noChangeAspect="1"/>
          </p:cNvPicPr>
          <p:nvPr/>
        </p:nvPicPr>
        <p:blipFill>
          <a:blip r:embed="rId3"/>
          <a:stretch>
            <a:fillRect/>
          </a:stretch>
        </p:blipFill>
        <p:spPr>
          <a:xfrm flipV="1">
            <a:off x="1288403" y="6383169"/>
            <a:ext cx="8458200" cy="147637"/>
          </a:xfrm>
          <a:prstGeom prst="rect">
            <a:avLst/>
          </a:prstGeom>
          <a:noFill/>
          <a:ln w="9525">
            <a:noFill/>
          </a:ln>
        </p:spPr>
      </p:pic>
      <p:grpSp>
        <p:nvGrpSpPr>
          <p:cNvPr id="9" name="Group 8"/>
          <p:cNvGrpSpPr/>
          <p:nvPr/>
        </p:nvGrpSpPr>
        <p:grpSpPr>
          <a:xfrm>
            <a:off x="1288403" y="4838359"/>
            <a:ext cx="3582177" cy="1692447"/>
            <a:chOff x="1288403" y="4838359"/>
            <a:chExt cx="3582177" cy="1692447"/>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21035">
              <a:off x="2235262" y="4838359"/>
              <a:ext cx="527574" cy="845881"/>
            </a:xfrm>
            <a:prstGeom prst="rect">
              <a:avLst/>
            </a:prstGeom>
          </p:spPr>
        </p:pic>
        <p:pic>
          <p:nvPicPr>
            <p:cNvPr id="11" name="Picture 10" descr="felix"/>
            <p:cNvPicPr>
              <a:picLocks noChangeAspect="1"/>
            </p:cNvPicPr>
            <p:nvPr/>
          </p:nvPicPr>
          <p:blipFill>
            <a:blip r:embed="rId5"/>
            <a:stretch>
              <a:fillRect/>
            </a:stretch>
          </p:blipFill>
          <p:spPr>
            <a:xfrm>
              <a:off x="1288403" y="5261299"/>
              <a:ext cx="3582177" cy="1269507"/>
            </a:xfrm>
            <a:prstGeom prst="rect">
              <a:avLst/>
            </a:prstGeom>
            <a:noFill/>
            <a:ln w="9525">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4.16667E-6 4.81481E-6 L 0.54688 0.01087 " pathEditMode="relative" rAng="0" ptsTypes="AA">
                                      <p:cBhvr>
                                        <p:cTn id="6" dur="4000" fill="hold"/>
                                        <p:tgtEl>
                                          <p:spTgt spid="9"/>
                                        </p:tgtEl>
                                        <p:attrNameLst>
                                          <p:attrName>ppt_x</p:attrName>
                                          <p:attrName>ppt_y</p:attrName>
                                        </p:attrNameLst>
                                      </p:cBhvr>
                                      <p:rCtr x="27344" y="532"/>
                                    </p:animMotion>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heckerboard(across)">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77681" y="275253"/>
            <a:ext cx="4777274" cy="877078"/>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Củng cố vận dụng </a:t>
            </a:r>
            <a:endParaRPr lang="en-US" sz="3600" dirty="0">
              <a:solidFill>
                <a:srgbClr val="FFFF00"/>
              </a:solidFill>
            </a:endParaRPr>
          </a:p>
        </p:txBody>
      </p:sp>
      <p:sp>
        <p:nvSpPr>
          <p:cNvPr id="5" name="Content Placeholder 9"/>
          <p:cNvSpPr>
            <a:spLocks noGrp="1"/>
          </p:cNvSpPr>
          <p:nvPr>
            <p:ph idx="1"/>
          </p:nvPr>
        </p:nvSpPr>
        <p:spPr>
          <a:xfrm>
            <a:off x="460310" y="1499892"/>
            <a:ext cx="6948197" cy="4525963"/>
          </a:xfrm>
        </p:spPr>
        <p:txBody>
          <a:bodyPr/>
          <a:lstStyle/>
          <a:p>
            <a:pPr algn="just" eaLnBrk="1" hangingPunct="1">
              <a:buFont typeface="Arial" panose="020B0604020202020204" pitchFamily="34" charset="0"/>
              <a:buNone/>
            </a:pPr>
            <a:r>
              <a:rPr lang="en-US" dirty="0">
                <a:latin typeface="Times New Roman" panose="02020603050405020304" pitchFamily="18" charset="0"/>
                <a:cs typeface="Times New Roman" panose="02020603050405020304" pitchFamily="18" charset="0"/>
              </a:rPr>
              <a:t>	</a:t>
            </a:r>
            <a:r>
              <a:rPr lang="en-US" b="1" u="sng" dirty="0">
                <a:latin typeface="Times New Roman" panose="02020603050405020304" pitchFamily="18" charset="0"/>
                <a:cs typeface="Times New Roman" panose="02020603050405020304" pitchFamily="18" charset="0"/>
              </a:rPr>
              <a:t>CÂU 3</a:t>
            </a:r>
            <a:r>
              <a:rPr lang="en-US" b="1" dirty="0">
                <a:latin typeface="Times New Roman" panose="02020603050405020304" pitchFamily="18" charset="0"/>
                <a:cs typeface="Times New Roman" panose="02020603050405020304" pitchFamily="18" charset="0"/>
              </a:rPr>
              <a:t>: Đồ thị bên diễn tả quá trình:</a:t>
            </a:r>
          </a:p>
          <a:p>
            <a:pPr marL="514350" indent="-514350" algn="just" eaLnBrk="1" hangingPunct="1">
              <a:buAutoNum type="alphaUcPeriod"/>
            </a:pPr>
            <a:r>
              <a:rPr lang="en-US" altLang="en-US" sz="2800" dirty="0">
                <a:latin typeface="Times New Roman" panose="02020603050405020304" pitchFamily="18" charset="0"/>
                <a:ea typeface="Arial" panose="020B0604020202020204" pitchFamily="34" charset="0"/>
                <a:cs typeface="Times New Roman" panose="02020603050405020304" pitchFamily="18" charset="0"/>
              </a:rPr>
              <a:t>Quá trình </a:t>
            </a:r>
            <a:r>
              <a:rPr lang="en-US" altLang="en-US" sz="2800" i="1" dirty="0">
                <a:latin typeface="Times New Roman" panose="02020603050405020304" pitchFamily="18" charset="0"/>
                <a:ea typeface="Arial" panose="020B0604020202020204" pitchFamily="34" charset="0"/>
                <a:cs typeface="Times New Roman" panose="02020603050405020304" pitchFamily="18" charset="0"/>
              </a:rPr>
              <a:t>1-2</a:t>
            </a:r>
            <a:r>
              <a:rPr lang="en-US" altLang="en-US" sz="2800" dirty="0">
                <a:latin typeface="Times New Roman" panose="02020603050405020304" pitchFamily="18" charset="0"/>
                <a:ea typeface="Arial" panose="020B0604020202020204" pitchFamily="34" charset="0"/>
                <a:cs typeface="Times New Roman" panose="02020603050405020304" pitchFamily="18" charset="0"/>
              </a:rPr>
              <a:t> và quá trình </a:t>
            </a:r>
            <a:r>
              <a:rPr lang="en-US" altLang="en-US" sz="2800" i="1" dirty="0">
                <a:latin typeface="Times New Roman" panose="02020603050405020304" pitchFamily="18" charset="0"/>
                <a:ea typeface="Arial" panose="020B0604020202020204" pitchFamily="34" charset="0"/>
                <a:cs typeface="Times New Roman" panose="02020603050405020304" pitchFamily="18" charset="0"/>
              </a:rPr>
              <a:t>2-3</a:t>
            </a:r>
            <a:r>
              <a:rPr lang="en-US" altLang="en-US" sz="2800" dirty="0">
                <a:latin typeface="Times New Roman" panose="02020603050405020304" pitchFamily="18" charset="0"/>
                <a:ea typeface="Arial" panose="020B0604020202020204" pitchFamily="34" charset="0"/>
                <a:cs typeface="Times New Roman" panose="02020603050405020304" pitchFamily="18" charset="0"/>
              </a:rPr>
              <a:t> là các quá trình </a:t>
            </a:r>
            <a:r>
              <a:rPr lang="en-US" altLang="en-US" sz="2800" i="1" dirty="0">
                <a:latin typeface="Times New Roman" panose="02020603050405020304" pitchFamily="18" charset="0"/>
                <a:ea typeface="Arial" panose="020B0604020202020204" pitchFamily="34" charset="0"/>
                <a:cs typeface="Times New Roman" panose="02020603050405020304" pitchFamily="18" charset="0"/>
              </a:rPr>
              <a:t>đẳng tích.</a:t>
            </a:r>
          </a:p>
          <a:p>
            <a:pPr marL="514350" lvl="0" indent="-514350" algn="just" eaLnBrk="1" hangingPunct="1">
              <a:buFont typeface="Arial" panose="020B0604020202020204" pitchFamily="34" charset="0"/>
              <a:buAutoNum type="alphaUcPeriod"/>
            </a:pPr>
            <a:r>
              <a:rPr lang="en-US" altLang="en-US" sz="2800" dirty="0">
                <a:latin typeface="Times New Roman" panose="02020603050405020304" pitchFamily="18" charset="0"/>
                <a:ea typeface="Arial" panose="020B0604020202020204" pitchFamily="34" charset="0"/>
                <a:cs typeface="Times New Roman" panose="02020603050405020304" pitchFamily="18" charset="0"/>
              </a:rPr>
              <a:t>Quá trình </a:t>
            </a:r>
            <a:r>
              <a:rPr lang="en-US" altLang="en-US" sz="2800" i="1" dirty="0">
                <a:latin typeface="Times New Roman" panose="02020603050405020304" pitchFamily="18" charset="0"/>
                <a:ea typeface="Arial" panose="020B0604020202020204" pitchFamily="34" charset="0"/>
                <a:cs typeface="Times New Roman" panose="02020603050405020304" pitchFamily="18" charset="0"/>
              </a:rPr>
              <a:t>1-2</a:t>
            </a:r>
            <a:r>
              <a:rPr lang="en-US" altLang="en-US" sz="2800" dirty="0">
                <a:latin typeface="Times New Roman" panose="02020603050405020304" pitchFamily="18" charset="0"/>
                <a:ea typeface="Arial" panose="020B0604020202020204" pitchFamily="34" charset="0"/>
                <a:cs typeface="Times New Roman" panose="02020603050405020304" pitchFamily="18" charset="0"/>
              </a:rPr>
              <a:t> là quá trình </a:t>
            </a:r>
            <a:r>
              <a:rPr lang="en-US" altLang="en-US" sz="2800" i="1" dirty="0">
                <a:latin typeface="Times New Roman" panose="02020603050405020304" pitchFamily="18" charset="0"/>
                <a:ea typeface="Arial" panose="020B0604020202020204" pitchFamily="34" charset="0"/>
                <a:cs typeface="Times New Roman" panose="02020603050405020304" pitchFamily="18" charset="0"/>
              </a:rPr>
              <a:t>đẳng nhiệt</a:t>
            </a:r>
            <a:r>
              <a:rPr lang="en-US" altLang="en-US" sz="2800" dirty="0">
                <a:latin typeface="Times New Roman" panose="02020603050405020304" pitchFamily="18" charset="0"/>
                <a:ea typeface="Arial" panose="020B0604020202020204" pitchFamily="34" charset="0"/>
                <a:cs typeface="Times New Roman" panose="02020603050405020304" pitchFamily="18" charset="0"/>
              </a:rPr>
              <a:t> và quá trình </a:t>
            </a:r>
            <a:r>
              <a:rPr lang="en-US" altLang="en-US" sz="2800" i="1" dirty="0">
                <a:latin typeface="Times New Roman" panose="02020603050405020304" pitchFamily="18" charset="0"/>
                <a:ea typeface="Arial" panose="020B0604020202020204" pitchFamily="34" charset="0"/>
                <a:cs typeface="Times New Roman" panose="02020603050405020304" pitchFamily="18" charset="0"/>
              </a:rPr>
              <a:t>2-3</a:t>
            </a:r>
            <a:r>
              <a:rPr lang="en-US" altLang="en-US" sz="2800" dirty="0">
                <a:latin typeface="Times New Roman" panose="02020603050405020304" pitchFamily="18" charset="0"/>
                <a:ea typeface="Arial" panose="020B0604020202020204" pitchFamily="34" charset="0"/>
                <a:cs typeface="Times New Roman" panose="02020603050405020304" pitchFamily="18" charset="0"/>
              </a:rPr>
              <a:t> là quá trình </a:t>
            </a:r>
            <a:r>
              <a:rPr lang="en-US" altLang="en-US" sz="2800" i="1" dirty="0">
                <a:latin typeface="Times New Roman" panose="02020603050405020304" pitchFamily="18" charset="0"/>
                <a:ea typeface="Arial" panose="020B0604020202020204" pitchFamily="34" charset="0"/>
                <a:cs typeface="Times New Roman" panose="02020603050405020304" pitchFamily="18" charset="0"/>
              </a:rPr>
              <a:t>đẳng tích.</a:t>
            </a:r>
          </a:p>
          <a:p>
            <a:pPr marL="514350" lvl="0" indent="-514350" algn="just" eaLnBrk="1" hangingPunct="1">
              <a:buFont typeface="Arial" panose="020B0604020202020204" pitchFamily="34" charset="0"/>
              <a:buAutoNum type="alphaUcPeriod"/>
            </a:pPr>
            <a:r>
              <a:rPr lang="en-US" altLang="en-US" sz="2800" dirty="0">
                <a:latin typeface="Times New Roman" panose="02020603050405020304" pitchFamily="18" charset="0"/>
                <a:ea typeface="Arial" panose="020B0604020202020204" pitchFamily="34" charset="0"/>
                <a:cs typeface="Times New Roman" panose="02020603050405020304" pitchFamily="18" charset="0"/>
              </a:rPr>
              <a:t>Quá trình </a:t>
            </a:r>
            <a:r>
              <a:rPr lang="en-US" altLang="en-US" sz="2800" i="1" dirty="0">
                <a:latin typeface="Times New Roman" panose="02020603050405020304" pitchFamily="18" charset="0"/>
                <a:ea typeface="Arial" panose="020B0604020202020204" pitchFamily="34" charset="0"/>
                <a:cs typeface="Times New Roman" panose="02020603050405020304" pitchFamily="18" charset="0"/>
              </a:rPr>
              <a:t>1-2</a:t>
            </a:r>
            <a:r>
              <a:rPr lang="en-US" altLang="en-US" sz="2800" dirty="0">
                <a:latin typeface="Times New Roman" panose="02020603050405020304" pitchFamily="18" charset="0"/>
                <a:ea typeface="Arial" panose="020B0604020202020204" pitchFamily="34" charset="0"/>
                <a:cs typeface="Times New Roman" panose="02020603050405020304" pitchFamily="18" charset="0"/>
              </a:rPr>
              <a:t> là quá trình </a:t>
            </a:r>
            <a:r>
              <a:rPr lang="en-US" altLang="en-US" sz="2800" i="1" dirty="0">
                <a:latin typeface="Times New Roman" panose="02020603050405020304" pitchFamily="18" charset="0"/>
                <a:ea typeface="Arial" panose="020B0604020202020204" pitchFamily="34" charset="0"/>
                <a:cs typeface="Times New Roman" panose="02020603050405020304" pitchFamily="18" charset="0"/>
              </a:rPr>
              <a:t>đẳng tích</a:t>
            </a:r>
            <a:r>
              <a:rPr lang="en-US" altLang="en-US" sz="2800" dirty="0">
                <a:latin typeface="Times New Roman" panose="02020603050405020304" pitchFamily="18" charset="0"/>
                <a:ea typeface="Arial" panose="020B0604020202020204" pitchFamily="34" charset="0"/>
                <a:cs typeface="Times New Roman" panose="02020603050405020304" pitchFamily="18" charset="0"/>
              </a:rPr>
              <a:t> và quá trình </a:t>
            </a:r>
            <a:r>
              <a:rPr lang="en-US" altLang="en-US" sz="2800" i="1" dirty="0">
                <a:latin typeface="Times New Roman" panose="02020603050405020304" pitchFamily="18" charset="0"/>
                <a:ea typeface="Arial" panose="020B0604020202020204" pitchFamily="34" charset="0"/>
                <a:cs typeface="Times New Roman" panose="02020603050405020304" pitchFamily="18" charset="0"/>
              </a:rPr>
              <a:t>2-3</a:t>
            </a:r>
            <a:r>
              <a:rPr lang="en-US" altLang="en-US" sz="2800" dirty="0">
                <a:latin typeface="Times New Roman" panose="02020603050405020304" pitchFamily="18" charset="0"/>
                <a:ea typeface="Arial" panose="020B0604020202020204" pitchFamily="34" charset="0"/>
                <a:cs typeface="Times New Roman" panose="02020603050405020304" pitchFamily="18" charset="0"/>
              </a:rPr>
              <a:t> là quá trính </a:t>
            </a:r>
            <a:r>
              <a:rPr lang="en-US" altLang="en-US" sz="2800" i="1" dirty="0">
                <a:latin typeface="Times New Roman" panose="02020603050405020304" pitchFamily="18" charset="0"/>
                <a:ea typeface="Arial" panose="020B0604020202020204" pitchFamily="34" charset="0"/>
                <a:cs typeface="Times New Roman" panose="02020603050405020304" pitchFamily="18" charset="0"/>
              </a:rPr>
              <a:t>đẳng nhiệt.</a:t>
            </a:r>
          </a:p>
          <a:p>
            <a:pPr marL="514350" indent="-514350" algn="just" eaLnBrk="1" hangingPunct="1">
              <a:buAutoNum type="alphaUcPeriod"/>
            </a:pPr>
            <a:r>
              <a:rPr lang="en-US" altLang="en-US" sz="2800" dirty="0">
                <a:latin typeface="Times New Roman" panose="02020603050405020304" pitchFamily="18" charset="0"/>
                <a:ea typeface="Arial" panose="020B0604020202020204" pitchFamily="34" charset="0"/>
                <a:cs typeface="Times New Roman" panose="02020603050405020304" pitchFamily="18" charset="0"/>
              </a:rPr>
              <a:t>Quá trình </a:t>
            </a:r>
            <a:r>
              <a:rPr lang="en-US" altLang="en-US" sz="2800" i="1" dirty="0">
                <a:latin typeface="Times New Roman" panose="02020603050405020304" pitchFamily="18" charset="0"/>
                <a:ea typeface="Arial" panose="020B0604020202020204" pitchFamily="34" charset="0"/>
                <a:cs typeface="Times New Roman" panose="02020603050405020304" pitchFamily="18" charset="0"/>
              </a:rPr>
              <a:t>1-2</a:t>
            </a:r>
            <a:r>
              <a:rPr lang="en-US" altLang="en-US" sz="2800" dirty="0">
                <a:latin typeface="Times New Roman" panose="02020603050405020304" pitchFamily="18" charset="0"/>
                <a:ea typeface="Arial" panose="020B0604020202020204" pitchFamily="34" charset="0"/>
                <a:cs typeface="Times New Roman" panose="02020603050405020304" pitchFamily="18" charset="0"/>
              </a:rPr>
              <a:t> và quá trình </a:t>
            </a:r>
            <a:r>
              <a:rPr lang="en-US" altLang="en-US" sz="2800" i="1" dirty="0">
                <a:latin typeface="Times New Roman" panose="02020603050405020304" pitchFamily="18" charset="0"/>
                <a:ea typeface="Arial" panose="020B0604020202020204" pitchFamily="34" charset="0"/>
                <a:cs typeface="Times New Roman" panose="02020603050405020304" pitchFamily="18" charset="0"/>
              </a:rPr>
              <a:t>2-3</a:t>
            </a:r>
            <a:r>
              <a:rPr lang="en-US" altLang="en-US" sz="2800" dirty="0">
                <a:latin typeface="Times New Roman" panose="02020603050405020304" pitchFamily="18" charset="0"/>
                <a:ea typeface="Arial" panose="020B0604020202020204" pitchFamily="34" charset="0"/>
                <a:cs typeface="Times New Roman" panose="02020603050405020304" pitchFamily="18" charset="0"/>
              </a:rPr>
              <a:t> là các quá trình </a:t>
            </a:r>
            <a:r>
              <a:rPr lang="en-US" altLang="en-US" sz="2800" i="1" dirty="0">
                <a:latin typeface="Times New Roman" panose="02020603050405020304" pitchFamily="18" charset="0"/>
                <a:ea typeface="Arial" panose="020B0604020202020204" pitchFamily="34" charset="0"/>
                <a:cs typeface="Times New Roman" panose="02020603050405020304" pitchFamily="18" charset="0"/>
              </a:rPr>
              <a:t>đẳng nhiệt.</a:t>
            </a:r>
            <a:endParaRPr lang="en-US" sz="2800" dirty="0">
              <a:latin typeface="Times New Roman" panose="02020603050405020304" pitchFamily="18" charset="0"/>
              <a:cs typeface="Times New Roman" panose="02020603050405020304" pitchFamily="18" charset="0"/>
            </a:endParaRPr>
          </a:p>
        </p:txBody>
      </p:sp>
      <p:grpSp>
        <p:nvGrpSpPr>
          <p:cNvPr id="59" name="Group 58"/>
          <p:cNvGrpSpPr/>
          <p:nvPr/>
        </p:nvGrpSpPr>
        <p:grpSpPr>
          <a:xfrm>
            <a:off x="7806612" y="107302"/>
            <a:ext cx="4890827" cy="5314705"/>
            <a:chOff x="8154955" y="194790"/>
            <a:chExt cx="4890827" cy="5314705"/>
          </a:xfrm>
        </p:grpSpPr>
        <p:grpSp>
          <p:nvGrpSpPr>
            <p:cNvPr id="57" name="Group 56"/>
            <p:cNvGrpSpPr/>
            <p:nvPr/>
          </p:nvGrpSpPr>
          <p:grpSpPr>
            <a:xfrm>
              <a:off x="8154955" y="1841166"/>
              <a:ext cx="3696486" cy="3668329"/>
              <a:chOff x="8154955" y="1841166"/>
              <a:chExt cx="3696486" cy="3668329"/>
            </a:xfrm>
          </p:grpSpPr>
          <p:cxnSp>
            <p:nvCxnSpPr>
              <p:cNvPr id="19" name="Straight Arrow Connector 18"/>
              <p:cNvCxnSpPr/>
              <p:nvPr/>
            </p:nvCxnSpPr>
            <p:spPr>
              <a:xfrm flipH="1" flipV="1">
                <a:off x="8915400" y="2151529"/>
                <a:ext cx="40342" cy="2837331"/>
              </a:xfrm>
              <a:prstGeom prst="straightConnector1">
                <a:avLst/>
              </a:prstGeom>
              <a:ln w="6032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154955" y="1841166"/>
                <a:ext cx="1173019"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p (pa) </a:t>
                </a:r>
              </a:p>
            </p:txBody>
          </p:sp>
          <p:sp>
            <p:nvSpPr>
              <p:cNvPr id="33" name="TextBox 32"/>
              <p:cNvSpPr txBox="1"/>
              <p:nvPr/>
            </p:nvSpPr>
            <p:spPr>
              <a:xfrm>
                <a:off x="8502825" y="4929891"/>
                <a:ext cx="41257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O</a:t>
                </a:r>
              </a:p>
            </p:txBody>
          </p:sp>
          <p:sp>
            <p:nvSpPr>
              <p:cNvPr id="34" name="TextBox 33"/>
              <p:cNvSpPr txBox="1"/>
              <p:nvPr/>
            </p:nvSpPr>
            <p:spPr>
              <a:xfrm>
                <a:off x="11438865" y="5047830"/>
                <a:ext cx="41257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V</a:t>
                </a:r>
              </a:p>
            </p:txBody>
          </p:sp>
          <p:sp>
            <p:nvSpPr>
              <p:cNvPr id="35" name="TextBox 34"/>
              <p:cNvSpPr txBox="1"/>
              <p:nvPr/>
            </p:nvSpPr>
            <p:spPr>
              <a:xfrm>
                <a:off x="9445712" y="3994762"/>
                <a:ext cx="41257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a:t>
                </a:r>
              </a:p>
            </p:txBody>
          </p:sp>
          <p:sp>
            <p:nvSpPr>
              <p:cNvPr id="36" name="TextBox 35"/>
              <p:cNvSpPr txBox="1"/>
              <p:nvPr/>
            </p:nvSpPr>
            <p:spPr>
              <a:xfrm>
                <a:off x="9468219" y="2139435"/>
                <a:ext cx="41257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a:t>
                </a:r>
              </a:p>
            </p:txBody>
          </p:sp>
          <p:sp>
            <p:nvSpPr>
              <p:cNvPr id="37" name="TextBox 36"/>
              <p:cNvSpPr txBox="1"/>
              <p:nvPr/>
            </p:nvSpPr>
            <p:spPr>
              <a:xfrm>
                <a:off x="10879637" y="3717601"/>
                <a:ext cx="30051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3</a:t>
                </a:r>
              </a:p>
            </p:txBody>
          </p:sp>
        </p:grpSp>
        <p:grpSp>
          <p:nvGrpSpPr>
            <p:cNvPr id="58" name="Group 57"/>
            <p:cNvGrpSpPr/>
            <p:nvPr/>
          </p:nvGrpSpPr>
          <p:grpSpPr>
            <a:xfrm>
              <a:off x="8915399" y="194790"/>
              <a:ext cx="4130383" cy="4794070"/>
              <a:chOff x="8915399" y="194790"/>
              <a:chExt cx="4130383" cy="4794070"/>
            </a:xfrm>
          </p:grpSpPr>
          <p:cxnSp>
            <p:nvCxnSpPr>
              <p:cNvPr id="17" name="Straight Arrow Connector 16"/>
              <p:cNvCxnSpPr/>
              <p:nvPr/>
            </p:nvCxnSpPr>
            <p:spPr>
              <a:xfrm>
                <a:off x="8915400" y="4988860"/>
                <a:ext cx="2729753" cy="0"/>
              </a:xfrm>
              <a:prstGeom prst="straightConnector1">
                <a:avLst/>
              </a:prstGeom>
              <a:ln w="6032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8915399" y="194790"/>
                <a:ext cx="4130383" cy="4788753"/>
                <a:chOff x="8915399" y="194790"/>
                <a:chExt cx="4130383" cy="4788753"/>
              </a:xfrm>
            </p:grpSpPr>
            <p:cxnSp>
              <p:nvCxnSpPr>
                <p:cNvPr id="26" name="Straight Connector 25"/>
                <p:cNvCxnSpPr/>
                <p:nvPr/>
              </p:nvCxnSpPr>
              <p:spPr>
                <a:xfrm>
                  <a:off x="9652000" y="2611072"/>
                  <a:ext cx="29028" cy="1364343"/>
                </a:xfrm>
                <a:prstGeom prst="line">
                  <a:avLst/>
                </a:prstGeom>
                <a:ln w="60325">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Arc 26"/>
                <p:cNvSpPr/>
                <p:nvPr/>
              </p:nvSpPr>
              <p:spPr>
                <a:xfrm rot="10616410">
                  <a:off x="9595014" y="194790"/>
                  <a:ext cx="3450768" cy="3889291"/>
                </a:xfrm>
                <a:prstGeom prst="arc">
                  <a:avLst>
                    <a:gd name="adj1" fmla="val 17398667"/>
                    <a:gd name="adj2" fmla="val 20842628"/>
                  </a:avLst>
                </a:prstGeom>
                <a:ln w="6032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9" name="Straight Connector 38"/>
                <p:cNvCxnSpPr/>
                <p:nvPr/>
              </p:nvCxnSpPr>
              <p:spPr>
                <a:xfrm>
                  <a:off x="9697239" y="3976914"/>
                  <a:ext cx="26280" cy="988781"/>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27" idx="2"/>
                </p:cNvCxnSpPr>
                <p:nvPr/>
              </p:nvCxnSpPr>
              <p:spPr>
                <a:xfrm flipH="1">
                  <a:off x="8915399" y="2608212"/>
                  <a:ext cx="735340" cy="39215"/>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8972660" y="3981273"/>
                  <a:ext cx="1792967" cy="23514"/>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0757148" y="3948975"/>
                  <a:ext cx="0" cy="1034568"/>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grpSp>
      <p:sp>
        <p:nvSpPr>
          <p:cNvPr id="60" name="Oval 59"/>
          <p:cNvSpPr/>
          <p:nvPr/>
        </p:nvSpPr>
        <p:spPr>
          <a:xfrm>
            <a:off x="346300" y="3887927"/>
            <a:ext cx="609600" cy="6858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dirty="0">
                <a:solidFill>
                  <a:srgbClr val="FF0000"/>
                </a:solidFill>
                <a:latin typeface="Times New Roman" panose="02020603050405020304" pitchFamily="18" charset="0"/>
                <a:cs typeface="Times New Roman" panose="02020603050405020304" pitchFamily="18" charset="0"/>
              </a:rPr>
              <a:t>C</a:t>
            </a:r>
          </a:p>
        </p:txBody>
      </p:sp>
      <p:pic>
        <p:nvPicPr>
          <p:cNvPr id="61" name="Picture 6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2594" y="5353012"/>
            <a:ext cx="1028700" cy="12763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checkerboard(across)">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mph" presetSubtype="0" fill="hold" nodeType="clickEffect">
                                  <p:stCondLst>
                                    <p:cond delay="0"/>
                                  </p:stCondLst>
                                  <p:childTnLst>
                                    <p:animClr clrSpc="rgb" dir="cw">
                                      <p:cBhvr override="childStyle">
                                        <p:cTn id="11" dur="500" fill="hold"/>
                                        <p:tgtEl>
                                          <p:spTgt spid="5">
                                            <p:txEl>
                                              <p:pRg st="3" end="3"/>
                                            </p:txEl>
                                          </p:spTgt>
                                        </p:tgtEl>
                                        <p:attrNameLst>
                                          <p:attrName>style.color</p:attrName>
                                        </p:attrNameLst>
                                      </p:cBhvr>
                                      <p:to>
                                        <a:srgbClr val="7030A0"/>
                                      </p:to>
                                    </p:animClr>
                                    <p:animClr clrSpc="rgb" dir="cw">
                                      <p:cBhvr>
                                        <p:cTn id="12" dur="500" fill="hold"/>
                                        <p:tgtEl>
                                          <p:spTgt spid="5">
                                            <p:txEl>
                                              <p:pRg st="3" end="3"/>
                                            </p:txEl>
                                          </p:spTgt>
                                        </p:tgtEl>
                                        <p:attrNameLst>
                                          <p:attrName>fillcolor</p:attrName>
                                        </p:attrNameLst>
                                      </p:cBhvr>
                                      <p:to>
                                        <a:srgbClr val="7030A0"/>
                                      </p:to>
                                    </p:animClr>
                                    <p:set>
                                      <p:cBhvr>
                                        <p:cTn id="13" dur="500" fill="hold"/>
                                        <p:tgtEl>
                                          <p:spTgt spid="5">
                                            <p:txEl>
                                              <p:pRg st="3" end="3"/>
                                            </p:txEl>
                                          </p:spTgt>
                                        </p:tgtEl>
                                        <p:attrNameLst>
                                          <p:attrName>fill.type</p:attrName>
                                        </p:attrNameLst>
                                      </p:cBhvr>
                                      <p:to>
                                        <p:strVal val="solid"/>
                                      </p:to>
                                    </p:set>
                                    <p:set>
                                      <p:cBhvr>
                                        <p:cTn id="14" dur="500" fill="hold"/>
                                        <p:tgtEl>
                                          <p:spTgt spid="5">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1" y="94333"/>
            <a:ext cx="12033981" cy="2186174"/>
          </a:xfrm>
        </p:spPr>
        <p:txBody>
          <a:bodyPr/>
          <a:lstStyle/>
          <a:p>
            <a:pPr algn="just"/>
            <a:r>
              <a:rPr lang="en-US" sz="2800" b="1" u="sng" dirty="0">
                <a:solidFill>
                  <a:srgbClr val="FF0000"/>
                </a:solidFill>
                <a:latin typeface="Times New Roman" panose="02020603050405020304" pitchFamily="18" charset="0"/>
                <a:cs typeface="Times New Roman" panose="02020603050405020304" pitchFamily="18" charset="0"/>
              </a:rPr>
              <a:t>Bài tập vận dụng:</a:t>
            </a:r>
            <a:r>
              <a:rPr lang="en-US" sz="2800" b="1" dirty="0">
                <a:solidFill>
                  <a:srgbClr val="002060"/>
                </a:solidFill>
                <a:latin typeface="Times New Roman" panose="02020603050405020304" pitchFamily="18" charset="0"/>
                <a:cs typeface="Times New Roman" panose="02020603050405020304" pitchFamily="18" charset="0"/>
              </a:rPr>
              <a:t> </a:t>
            </a:r>
            <a:r>
              <a:rPr lang="vi-VN" sz="2800" dirty="0">
                <a:solidFill>
                  <a:srgbClr val="002060"/>
                </a:solidFill>
              </a:rPr>
              <a:t>Một lượng khí đựng trong một xilanh có pittông chuyển động được. Các thông số trạng thái của lượng khí này là </a:t>
            </a:r>
            <a:r>
              <a:rPr lang="vi-VN" sz="2800" b="1" dirty="0">
                <a:solidFill>
                  <a:srgbClr val="002060"/>
                </a:solidFill>
              </a:rPr>
              <a:t>2 at, 15 lít, 300 K</a:t>
            </a:r>
            <a:r>
              <a:rPr lang="vi-VN" sz="2800" dirty="0">
                <a:solidFill>
                  <a:srgbClr val="002060"/>
                </a:solidFill>
              </a:rPr>
              <a:t>. Khi pit-tông nén khí, áp suất của khí tăng lên tới </a:t>
            </a:r>
            <a:r>
              <a:rPr lang="vi-VN" sz="2800" b="1" dirty="0">
                <a:solidFill>
                  <a:srgbClr val="002060"/>
                </a:solidFill>
              </a:rPr>
              <a:t>3,5 at</a:t>
            </a:r>
            <a:r>
              <a:rPr lang="vi-VN" sz="2800" dirty="0">
                <a:solidFill>
                  <a:srgbClr val="002060"/>
                </a:solidFill>
              </a:rPr>
              <a:t>, thể tích giảm còn </a:t>
            </a:r>
            <a:r>
              <a:rPr lang="vi-VN" sz="2800" b="1" dirty="0">
                <a:solidFill>
                  <a:srgbClr val="002060"/>
                </a:solidFill>
              </a:rPr>
              <a:t>12 lít</a:t>
            </a:r>
            <a:r>
              <a:rPr lang="vi-VN" sz="2800" dirty="0">
                <a:solidFill>
                  <a:srgbClr val="002060"/>
                </a:solidFill>
              </a:rPr>
              <a:t>. Xác định nhiệt độ của khí nén.</a:t>
            </a:r>
          </a:p>
        </p:txBody>
      </p:sp>
      <p:sp>
        <p:nvSpPr>
          <p:cNvPr id="3" name="Content Placeholder 2"/>
          <p:cNvSpPr>
            <a:spLocks noGrp="1"/>
          </p:cNvSpPr>
          <p:nvPr>
            <p:ph idx="1"/>
          </p:nvPr>
        </p:nvSpPr>
        <p:spPr>
          <a:xfrm>
            <a:off x="274749" y="2256815"/>
            <a:ext cx="10972800" cy="3665352"/>
          </a:xfrm>
        </p:spPr>
        <p:txBody>
          <a:bodyPr/>
          <a:lstStyle/>
          <a:p>
            <a:pPr marL="0" indent="0">
              <a:buNone/>
            </a:pPr>
            <a:r>
              <a:rPr lang="en-US" sz="2800" u="sng" dirty="0">
                <a:latin typeface="Times New Roman" panose="02020603050405020304" pitchFamily="18" charset="0"/>
                <a:cs typeface="Times New Roman" panose="02020603050405020304" pitchFamily="18" charset="0"/>
              </a:rPr>
              <a:t>Tóm tắt</a:t>
            </a:r>
            <a:r>
              <a:rPr lang="en-US" sz="2800" dirty="0">
                <a:latin typeface="Times New Roman" panose="02020603050405020304" pitchFamily="18" charset="0"/>
                <a:cs typeface="Times New Roman" panose="02020603050405020304" pitchFamily="18" charset="0"/>
              </a:rPr>
              <a:t>                                       </a:t>
            </a:r>
          </a:p>
          <a:p>
            <a:pPr marL="0" indent="0">
              <a:buNone/>
            </a:pPr>
            <a:r>
              <a:rPr lang="en-US" sz="2800" dirty="0">
                <a:latin typeface="Times New Roman" panose="02020603050405020304" pitchFamily="18" charset="0"/>
                <a:cs typeface="Times New Roman" panose="02020603050405020304" pitchFamily="18" charset="0"/>
              </a:rPr>
              <a:t>Trạng thái 1: p</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=2 at</a:t>
            </a:r>
          </a:p>
          <a:p>
            <a:pPr marL="0" indent="0">
              <a:buNone/>
            </a:pPr>
            <a:r>
              <a:rPr lang="en-US" sz="2800" dirty="0">
                <a:latin typeface="Times New Roman" panose="02020603050405020304" pitchFamily="18" charset="0"/>
                <a:cs typeface="Times New Roman" panose="02020603050405020304" pitchFamily="18" charset="0"/>
              </a:rPr>
              <a:t>		 V</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=15 lít</a:t>
            </a:r>
          </a:p>
          <a:p>
            <a:pPr marL="0" indent="0">
              <a:buNone/>
            </a:pPr>
            <a:r>
              <a:rPr lang="en-US" sz="2800" dirty="0">
                <a:latin typeface="Times New Roman" panose="02020603050405020304" pitchFamily="18" charset="0"/>
                <a:cs typeface="Times New Roman" panose="02020603050405020304" pitchFamily="18" charset="0"/>
              </a:rPr>
              <a:t>		T</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=300K.</a:t>
            </a:r>
          </a:p>
          <a:p>
            <a:pPr marL="0" indent="0">
              <a:buNone/>
            </a:pPr>
            <a:r>
              <a:rPr lang="en-US" sz="2800" dirty="0">
                <a:latin typeface="Times New Roman" panose="02020603050405020304" pitchFamily="18" charset="0"/>
                <a:cs typeface="Times New Roman" panose="02020603050405020304" pitchFamily="18" charset="0"/>
              </a:rPr>
              <a:t>Trạng thái 2: p</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=3,5 at</a:t>
            </a:r>
          </a:p>
          <a:p>
            <a:pPr marL="0" indent="0">
              <a:buNone/>
            </a:pPr>
            <a:r>
              <a:rPr lang="en-US" sz="2800" dirty="0">
                <a:latin typeface="Times New Roman" panose="02020603050405020304" pitchFamily="18" charset="0"/>
                <a:cs typeface="Times New Roman" panose="02020603050405020304" pitchFamily="18" charset="0"/>
              </a:rPr>
              <a:t>		V</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=12 lít</a:t>
            </a:r>
          </a:p>
          <a:p>
            <a:pPr marL="0" indent="0">
              <a:buNone/>
            </a:pPr>
            <a:r>
              <a:rPr lang="en-US" sz="2800" dirty="0">
                <a:latin typeface="Times New Roman" panose="02020603050405020304" pitchFamily="18" charset="0"/>
                <a:cs typeface="Times New Roman" panose="02020603050405020304" pitchFamily="18" charset="0"/>
              </a:rPr>
              <a:t>		T</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9" name="TextBox 8"/>
              <p:cNvSpPr txBox="1"/>
              <p:nvPr/>
            </p:nvSpPr>
            <p:spPr>
              <a:xfrm>
                <a:off x="4695675" y="2441481"/>
                <a:ext cx="6663491" cy="2864887"/>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u="sng" dirty="0">
                    <a:latin typeface="Times New Roman" panose="02020603050405020304" pitchFamily="18" charset="0"/>
                    <a:cs typeface="Times New Roman" panose="02020603050405020304" pitchFamily="18" charset="0"/>
                  </a:rPr>
                  <a:t>Bài giải</a:t>
                </a:r>
              </a:p>
              <a:p>
                <a:pPr marL="342900" indent="-342900">
                  <a:buFontTx/>
                  <a:buChar char="-"/>
                </a:pPr>
                <a:r>
                  <a:rPr lang="en-US" sz="2800" dirty="0">
                    <a:latin typeface="Times New Roman" panose="02020603050405020304" pitchFamily="18" charset="0"/>
                    <a:cs typeface="Times New Roman" panose="02020603050405020304" pitchFamily="18" charset="0"/>
                  </a:rPr>
                  <a:t>Áp dụng phương trình trạng thái khí lí tưởng</a:t>
                </a:r>
              </a:p>
              <a:p>
                <a:pPr marL="342900" indent="-342900">
                  <a:buFontTx/>
                  <a:buChar char="-"/>
                </a:pP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sym typeface="Wingdings" panose="05000000000000000000" pitchFamily="2" charset="2"/>
                  </a:rPr>
                  <a:t> T</a:t>
                </a:r>
                <a:r>
                  <a:rPr lang="en-US" sz="2800" baseline="-25000" dirty="0">
                    <a:latin typeface="Times New Roman" panose="02020603050405020304" pitchFamily="18" charset="0"/>
                    <a:cs typeface="Times New Roman" panose="02020603050405020304" pitchFamily="18" charset="0"/>
                    <a:sym typeface="Wingdings" panose="05000000000000000000" pitchFamily="2" charset="2"/>
                  </a:rPr>
                  <a:t>2</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14:m>
                  <m:oMath xmlns:m="http://schemas.openxmlformats.org/officeDocument/2006/math">
                    <m:f>
                      <m:fPr>
                        <m:ctrlPr>
                          <a:rPr lang="en-US" sz="2800" i="1" smtClean="0">
                            <a:latin typeface="Cambria Math" panose="02040503050406030204" pitchFamily="18" charset="0"/>
                            <a:cs typeface="Times New Roman" panose="02020603050405020304" pitchFamily="18" charset="0"/>
                            <a:sym typeface="Wingdings" panose="05000000000000000000" pitchFamily="2" charset="2"/>
                          </a:rPr>
                        </m:ctrlPr>
                      </m:fPr>
                      <m:num>
                        <m:r>
                          <a:rPr lang="en-US" sz="2800" b="0" i="1" smtClean="0">
                            <a:latin typeface="Cambria Math" panose="02040503050406030204" pitchFamily="18" charset="0"/>
                            <a:cs typeface="Times New Roman" panose="02020603050405020304" pitchFamily="18" charset="0"/>
                            <a:sym typeface="Wingdings" panose="05000000000000000000" pitchFamily="2" charset="2"/>
                          </a:rPr>
                          <m:t>3,5</m:t>
                        </m:r>
                        <m:r>
                          <a:rPr lang="en-US" sz="2800" b="0" i="1" smtClean="0">
                            <a:latin typeface="Cambria Math" panose="02040503050406030204" pitchFamily="18" charset="0"/>
                            <a:ea typeface="Cambria Math" panose="02040503050406030204" pitchFamily="18" charset="0"/>
                            <a:cs typeface="Times New Roman" panose="02020603050405020304" pitchFamily="18" charset="0"/>
                            <a:sym typeface="Wingdings" panose="05000000000000000000" pitchFamily="2" charset="2"/>
                          </a:rPr>
                          <m:t>×12×300</m:t>
                        </m:r>
                      </m:num>
                      <m:den>
                        <m:r>
                          <a:rPr lang="en-US" sz="2800" b="0" i="1" smtClean="0">
                            <a:latin typeface="Cambria Math" panose="02040503050406030204" pitchFamily="18" charset="0"/>
                            <a:cs typeface="Times New Roman" panose="02020603050405020304" pitchFamily="18" charset="0"/>
                            <a:sym typeface="Wingdings" panose="05000000000000000000" pitchFamily="2" charset="2"/>
                          </a:rPr>
                          <m:t>2</m:t>
                        </m:r>
                        <m:r>
                          <a:rPr lang="en-US" sz="2800" b="0" i="1" smtClean="0">
                            <a:latin typeface="Cambria Math" panose="02040503050406030204" pitchFamily="18" charset="0"/>
                            <a:ea typeface="Cambria Math" panose="02040503050406030204" pitchFamily="18" charset="0"/>
                            <a:cs typeface="Times New Roman" panose="02020603050405020304" pitchFamily="18" charset="0"/>
                            <a:sym typeface="Wingdings" panose="05000000000000000000" pitchFamily="2" charset="2"/>
                          </a:rPr>
                          <m:t>×15</m:t>
                        </m:r>
                      </m:den>
                    </m:f>
                  </m:oMath>
                </a14:m>
                <a:r>
                  <a:rPr lang="en-US" sz="2800" baseline="-25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420 </a:t>
                </a:r>
                <a:r>
                  <a:rPr lang="en-US" sz="2800" baseline="30000" dirty="0" err="1">
                    <a:latin typeface="Times New Roman" panose="02020603050405020304" pitchFamily="18" charset="0"/>
                    <a:cs typeface="Times New Roman" panose="02020603050405020304" pitchFamily="18" charset="0"/>
                  </a:rPr>
                  <a:t>o</a:t>
                </a:r>
                <a:r>
                  <a:rPr lang="en-US" sz="2800" dirty="0" err="1">
                    <a:latin typeface="Times New Roman" panose="02020603050405020304" pitchFamily="18" charset="0"/>
                    <a:cs typeface="Times New Roman" panose="02020603050405020304" pitchFamily="18" charset="0"/>
                  </a:rPr>
                  <a:t>K</a:t>
                </a:r>
                <a:r>
                  <a:rPr lang="en-US" sz="2800" dirty="0">
                    <a:latin typeface="Times New Roman" panose="02020603050405020304" pitchFamily="18" charset="0"/>
                    <a:cs typeface="Times New Roman" panose="02020603050405020304" pitchFamily="18" charset="0"/>
                  </a:rPr>
                  <a:t>.</a:t>
                </a:r>
              </a:p>
            </p:txBody>
          </p:sp>
        </mc:Choice>
        <mc:Fallback xmlns="">
          <p:sp>
            <p:nvSpPr>
              <p:cNvPr id="9" name="TextBox 8"/>
              <p:cNvSpPr txBox="1">
                <a:spLocks noRot="1" noChangeAspect="1" noMove="1" noResize="1" noEditPoints="1" noAdjustHandles="1" noChangeArrowheads="1" noChangeShapeType="1" noTextEdit="1"/>
              </p:cNvSpPr>
              <p:nvPr/>
            </p:nvSpPr>
            <p:spPr>
              <a:xfrm>
                <a:off x="4695675" y="2441481"/>
                <a:ext cx="6663491" cy="2864887"/>
              </a:xfrm>
              <a:prstGeom prst="rect">
                <a:avLst/>
              </a:prstGeom>
              <a:blipFill rotWithShape="0">
                <a:blip r:embed="rId3"/>
                <a:stretch>
                  <a:fillRect l="-1735" t="-2123" b="-1699"/>
                </a:stretch>
              </a:blipFill>
            </p:spPr>
            <p:txBody>
              <a:bodyPr/>
              <a:lstStyle/>
              <a:p>
                <a:r>
                  <a:rPr lang="en-US">
                    <a:noFill/>
                  </a:rPr>
                  <a:t> </a:t>
                </a:r>
              </a:p>
            </p:txBody>
          </p:sp>
        </mc:Fallback>
      </mc:AlternateContent>
      <p:graphicFrame>
        <p:nvGraphicFramePr>
          <p:cNvPr id="7" name="Object 15"/>
          <p:cNvGraphicFramePr>
            <a:graphicFrameLocks noChangeAspect="1"/>
          </p:cNvGraphicFramePr>
          <p:nvPr>
            <p:extLst>
              <p:ext uri="{D42A27DB-BD31-4B8C-83A1-F6EECF244321}">
                <p14:modId xmlns:p14="http://schemas.microsoft.com/office/powerpoint/2010/main" val="886971667"/>
              </p:ext>
            </p:extLst>
          </p:nvPr>
        </p:nvGraphicFramePr>
        <p:xfrm>
          <a:off x="6834842" y="3466926"/>
          <a:ext cx="2385155" cy="813996"/>
        </p:xfrm>
        <a:graphic>
          <a:graphicData uri="http://schemas.openxmlformats.org/presentationml/2006/ole">
            <mc:AlternateContent xmlns:mc="http://schemas.openxmlformats.org/markup-compatibility/2006">
              <mc:Choice xmlns:v="urn:schemas-microsoft-com:vml" Requires="v">
                <p:oleObj name="Equation" r:id="rId4" imgW="812520" imgH="431640" progId="Equation.DSMT4">
                  <p:embed/>
                </p:oleObj>
              </mc:Choice>
              <mc:Fallback>
                <p:oleObj name="Equation" r:id="rId4" imgW="812520" imgH="431640" progId="Equation.DSMT4">
                  <p:embed/>
                  <p:pic>
                    <p:nvPicPr>
                      <p:cNvPr id="0" name=""/>
                      <p:cNvPicPr>
                        <a:picLocks noChangeAspect="1" noChangeArrowheads="1"/>
                      </p:cNvPicPr>
                      <p:nvPr/>
                    </p:nvPicPr>
                    <p:blipFill>
                      <a:blip r:embed="rId5"/>
                      <a:srcRect/>
                      <a:stretch>
                        <a:fillRect/>
                      </a:stretch>
                    </p:blipFill>
                    <p:spPr bwMode="auto">
                      <a:xfrm>
                        <a:off x="6834842" y="3466926"/>
                        <a:ext cx="2385155" cy="813996"/>
                      </a:xfrm>
                      <a:prstGeom prst="rect">
                        <a:avLst/>
                      </a:prstGeom>
                      <a:noFill/>
                      <a:ln>
                        <a:solidFill>
                          <a:srgbClr val="92D050"/>
                        </a:solidFill>
                      </a:ln>
                      <a:effec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arn(inVertical)">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770" decel="100000"/>
                                        <p:tgtEl>
                                          <p:spTgt spid="7"/>
                                        </p:tgtEl>
                                      </p:cBhvr>
                                    </p:animEffect>
                                    <p:animScale>
                                      <p:cBhvr>
                                        <p:cTn id="36" dur="770" decel="100000"/>
                                        <p:tgtEl>
                                          <p:spTgt spid="7"/>
                                        </p:tgtEl>
                                      </p:cBhvr>
                                      <p:from x="10000" y="10000"/>
                                      <p:to x="200000" y="450000"/>
                                    </p:animScale>
                                    <p:animScale>
                                      <p:cBhvr>
                                        <p:cTn id="37" dur="1230" accel="100000" fill="hold">
                                          <p:stCondLst>
                                            <p:cond delay="770"/>
                                          </p:stCondLst>
                                        </p:cTn>
                                        <p:tgtEl>
                                          <p:spTgt spid="7"/>
                                        </p:tgtEl>
                                      </p:cBhvr>
                                      <p:from x="200000" y="450000"/>
                                      <p:to x="100000" y="100000"/>
                                    </p:animScale>
                                    <p:set>
                                      <p:cBhvr>
                                        <p:cTn id="38" dur="770" fill="hold"/>
                                        <p:tgtEl>
                                          <p:spTgt spid="7"/>
                                        </p:tgtEl>
                                        <p:attrNameLst>
                                          <p:attrName>ppt_x</p:attrName>
                                        </p:attrNameLst>
                                      </p:cBhvr>
                                      <p:to>
                                        <p:strVal val="(0.5)"/>
                                      </p:to>
                                    </p:set>
                                    <p:anim from="(0.5)" to="(#ppt_x)" calcmode="lin" valueType="num">
                                      <p:cBhvr>
                                        <p:cTn id="39" dur="1230" accel="100000" fill="hold">
                                          <p:stCondLst>
                                            <p:cond delay="770"/>
                                          </p:stCondLst>
                                        </p:cTn>
                                        <p:tgtEl>
                                          <p:spTgt spid="7"/>
                                        </p:tgtEl>
                                        <p:attrNameLst>
                                          <p:attrName>ppt_x</p:attrName>
                                        </p:attrNameLst>
                                      </p:cBhvr>
                                    </p:anim>
                                    <p:set>
                                      <p:cBhvr>
                                        <p:cTn id="40" dur="770" fill="hold"/>
                                        <p:tgtEl>
                                          <p:spTgt spid="7"/>
                                        </p:tgtEl>
                                        <p:attrNameLst>
                                          <p:attrName>ppt_y</p:attrName>
                                        </p:attrNameLst>
                                      </p:cBhvr>
                                      <p:to>
                                        <p:strVal val="(#ppt_y+0.4)"/>
                                      </p:to>
                                    </p:set>
                                    <p:anim from="(#ppt_y+0.4)" to="(#ppt_y)" calcmode="lin" valueType="num">
                                      <p:cBhvr>
                                        <p:cTn id="41" dur="1230" accel="100000" fill="hold">
                                          <p:stCondLst>
                                            <p:cond delay="770"/>
                                          </p:stCondLst>
                                        </p:cTn>
                                        <p:tgtEl>
                                          <p:spTgt spid="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0"/>
          <p:cNvSpPr>
            <a:spLocks noChangeArrowheads="1"/>
          </p:cNvSpPr>
          <p:nvPr/>
        </p:nvSpPr>
        <p:spPr bwMode="auto">
          <a:xfrm>
            <a:off x="4254337" y="1366147"/>
            <a:ext cx="3206750" cy="2070195"/>
          </a:xfrm>
          <a:prstGeom prst="rect">
            <a:avLst/>
          </a:prstGeom>
          <a:solidFill>
            <a:schemeClr val="accent2">
              <a:lumMod val="40000"/>
              <a:lumOff val="60000"/>
            </a:schemeClr>
          </a:solidFill>
          <a:ln w="9525">
            <a:solidFill>
              <a:schemeClr val="tx1"/>
            </a:solidFill>
            <a:miter lim="800000"/>
          </a:ln>
        </p:spPr>
        <p:txBody>
          <a:bodyPr wrap="none" anchor="ctr"/>
          <a:lstStyle/>
          <a:p>
            <a:pPr algn="ctr">
              <a:defRPr/>
            </a:pPr>
            <a:r>
              <a:rPr lang="en-US" sz="2800" i="1" dirty="0">
                <a:solidFill>
                  <a:srgbClr val="FF0000"/>
                </a:solidFill>
                <a:latin typeface="Times New Roman" panose="02020603050405020304" pitchFamily="18" charset="0"/>
                <a:cs typeface="Times New Roman" panose="02020603050405020304" pitchFamily="18" charset="0"/>
              </a:rPr>
              <a:t>Hằng số</a:t>
            </a:r>
          </a:p>
          <a:p>
            <a:pPr algn="ctr">
              <a:defRPr/>
            </a:pPr>
            <a:r>
              <a:rPr lang="en-US" i="1" dirty="0">
                <a:latin typeface="Times New Roman" panose="02020603050405020304" pitchFamily="18" charset="0"/>
                <a:cs typeface="Times New Roman" panose="02020603050405020304" pitchFamily="18" charset="0"/>
              </a:rPr>
              <a:t>Hay:</a:t>
            </a:r>
          </a:p>
          <a:p>
            <a:pPr algn="ctr">
              <a:defRPr/>
            </a:pPr>
            <a:endParaRPr lang="en-US" i="1" dirty="0">
              <a:solidFill>
                <a:srgbClr val="FF3399"/>
              </a:solidFill>
              <a:latin typeface="Times New Roman" panose="02020603050405020304" pitchFamily="18" charset="0"/>
              <a:cs typeface="Times New Roman" panose="02020603050405020304" pitchFamily="18" charset="0"/>
            </a:endParaRPr>
          </a:p>
          <a:p>
            <a:pPr algn="ctr">
              <a:defRPr/>
            </a:pPr>
            <a:endParaRPr lang="en-US" dirty="0">
              <a:latin typeface="Times New Roman" panose="02020603050405020304" pitchFamily="18" charset="0"/>
              <a:cs typeface="Times New Roman" panose="02020603050405020304" pitchFamily="18" charset="0"/>
            </a:endParaRPr>
          </a:p>
          <a:p>
            <a:pPr algn="ctr">
              <a:defRPr/>
            </a:pPr>
            <a:endParaRPr lang="en-US" dirty="0">
              <a:latin typeface="Times New Roman" panose="02020603050405020304" pitchFamily="18" charset="0"/>
              <a:cs typeface="Times New Roman" panose="02020603050405020304" pitchFamily="18" charset="0"/>
            </a:endParaRPr>
          </a:p>
        </p:txBody>
      </p:sp>
      <p:sp>
        <p:nvSpPr>
          <p:cNvPr id="12" name="AutoShape 36"/>
          <p:cNvSpPr>
            <a:spLocks noChangeArrowheads="1"/>
          </p:cNvSpPr>
          <p:nvPr/>
        </p:nvSpPr>
        <p:spPr bwMode="auto">
          <a:xfrm>
            <a:off x="3868965" y="2368653"/>
            <a:ext cx="3962400" cy="228600"/>
          </a:xfrm>
          <a:prstGeom prst="rightArrow">
            <a:avLst>
              <a:gd name="adj1" fmla="val 50000"/>
              <a:gd name="adj2" fmla="val 433333"/>
            </a:avLst>
          </a:prstGeom>
          <a:solidFill>
            <a:srgbClr val="7030A0"/>
          </a:solidFill>
          <a:ln w="9525">
            <a:solidFill>
              <a:schemeClr val="tx1"/>
            </a:solidFill>
            <a:miter lim="800000"/>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atin typeface="Calibri" panose="020F0502020204030204" pitchFamily="34" charset="0"/>
            </a:endParaRPr>
          </a:p>
        </p:txBody>
      </p:sp>
      <p:graphicFrame>
        <p:nvGraphicFramePr>
          <p:cNvPr id="13" name="Object 37"/>
          <p:cNvGraphicFramePr>
            <a:graphicFrameLocks noChangeAspect="1"/>
          </p:cNvGraphicFramePr>
          <p:nvPr/>
        </p:nvGraphicFramePr>
        <p:xfrm>
          <a:off x="4805828" y="2402610"/>
          <a:ext cx="1828800" cy="1135063"/>
        </p:xfrm>
        <a:graphic>
          <a:graphicData uri="http://schemas.openxmlformats.org/presentationml/2006/ole">
            <mc:AlternateContent xmlns:mc="http://schemas.openxmlformats.org/markup-compatibility/2006">
              <mc:Choice xmlns:v="urn:schemas-microsoft-com:vml" Requires="v">
                <p:oleObj name="Equation" r:id="rId2" imgW="546100" imgH="431800" progId="Equation.DSMT4">
                  <p:embed/>
                </p:oleObj>
              </mc:Choice>
              <mc:Fallback>
                <p:oleObj name="Equation" r:id="rId2" imgW="546100" imgH="431800" progId="Equation.DSMT4">
                  <p:embed/>
                  <p:pic>
                    <p:nvPicPr>
                      <p:cNvPr id="0" name="Picture 20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5828" y="2402610"/>
                        <a:ext cx="1828800" cy="1135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38"/>
          <p:cNvGraphicFramePr>
            <a:graphicFrameLocks noChangeAspect="1"/>
          </p:cNvGraphicFramePr>
          <p:nvPr/>
        </p:nvGraphicFramePr>
        <p:xfrm>
          <a:off x="4453243" y="1441934"/>
          <a:ext cx="760412" cy="862426"/>
        </p:xfrm>
        <a:graphic>
          <a:graphicData uri="http://schemas.openxmlformats.org/presentationml/2006/ole">
            <mc:AlternateContent xmlns:mc="http://schemas.openxmlformats.org/markup-compatibility/2006">
              <mc:Choice xmlns:v="urn:schemas-microsoft-com:vml" Requires="v">
                <p:oleObj name="Equation" r:id="rId4" imgW="292100" imgH="393700" progId="Equation.DSMT4">
                  <p:embed/>
                </p:oleObj>
              </mc:Choice>
              <mc:Fallback>
                <p:oleObj name="Equation" r:id="rId4" imgW="292100" imgH="393700" progId="Equation.DSMT4">
                  <p:embed/>
                  <p:pic>
                    <p:nvPicPr>
                      <p:cNvPr id="0" name="Picture 20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3243" y="1441934"/>
                        <a:ext cx="760412" cy="862426"/>
                      </a:xfrm>
                      <a:prstGeom prst="rect">
                        <a:avLst/>
                      </a:prstGeom>
                      <a:solidFill>
                        <a:schemeClr val="accent2">
                          <a:lumMod val="40000"/>
                          <a:lumOff val="60000"/>
                        </a:schemeClr>
                      </a:solidFill>
                      <a:ln>
                        <a:noFill/>
                      </a:ln>
                      <a:effectLst/>
                    </p:spPr>
                  </p:pic>
                </p:oleObj>
              </mc:Fallback>
            </mc:AlternateContent>
          </a:graphicData>
        </a:graphic>
      </p:graphicFrame>
      <p:sp>
        <p:nvSpPr>
          <p:cNvPr id="15" name="Rectangle 14"/>
          <p:cNvSpPr/>
          <p:nvPr/>
        </p:nvSpPr>
        <p:spPr>
          <a:xfrm>
            <a:off x="2066659" y="4026088"/>
            <a:ext cx="2835564" cy="267593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dirty="0">
                <a:solidFill>
                  <a:schemeClr val="tx1"/>
                </a:solidFill>
                <a:latin typeface="Times New Roman" panose="02020603050405020304" pitchFamily="18" charset="0"/>
                <a:cs typeface="Times New Roman" panose="02020603050405020304" pitchFamily="18" charset="0"/>
              </a:rPr>
              <a:t>Đường đẳng tích trong hệ tọa độ (P,T ) là đường thẳng kéo dài đi qua gốc tọa độ.</a:t>
            </a:r>
          </a:p>
        </p:txBody>
      </p:sp>
      <p:grpSp>
        <p:nvGrpSpPr>
          <p:cNvPr id="34" name="Group 33"/>
          <p:cNvGrpSpPr/>
          <p:nvPr/>
        </p:nvGrpSpPr>
        <p:grpSpPr>
          <a:xfrm>
            <a:off x="6440563" y="3802668"/>
            <a:ext cx="4286195" cy="3065040"/>
            <a:chOff x="5051654" y="3591924"/>
            <a:chExt cx="4286195" cy="3065040"/>
          </a:xfrm>
        </p:grpSpPr>
        <p:grpSp>
          <p:nvGrpSpPr>
            <p:cNvPr id="17" name="Group 16"/>
            <p:cNvGrpSpPr/>
            <p:nvPr/>
          </p:nvGrpSpPr>
          <p:grpSpPr>
            <a:xfrm>
              <a:off x="5051654" y="3591924"/>
              <a:ext cx="778981" cy="3065040"/>
              <a:chOff x="5051654" y="3591924"/>
              <a:chExt cx="778981" cy="3065040"/>
            </a:xfrm>
          </p:grpSpPr>
          <p:sp>
            <p:nvSpPr>
              <p:cNvPr id="2077" name="Text Box 28"/>
              <p:cNvSpPr txBox="1">
                <a:spLocks noChangeArrowheads="1"/>
              </p:cNvSpPr>
              <p:nvPr/>
            </p:nvSpPr>
            <p:spPr bwMode="auto">
              <a:xfrm>
                <a:off x="5051654" y="3591924"/>
                <a:ext cx="4122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200" b="1" dirty="0">
                    <a:solidFill>
                      <a:srgbClr val="000000"/>
                    </a:solidFill>
                    <a:latin typeface="Times New Roman" panose="02020603050405020304" pitchFamily="18" charset="0"/>
                  </a:rPr>
                  <a:t>p</a:t>
                </a:r>
              </a:p>
            </p:txBody>
          </p:sp>
          <p:sp>
            <p:nvSpPr>
              <p:cNvPr id="3088" name="TextBox 35"/>
              <p:cNvSpPr txBox="1">
                <a:spLocks noChangeArrowheads="1"/>
              </p:cNvSpPr>
              <p:nvPr/>
            </p:nvSpPr>
            <p:spPr bwMode="auto">
              <a:xfrm>
                <a:off x="5297235" y="6195001"/>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dirty="0">
                    <a:latin typeface="Calibri" panose="020F0502020204030204" pitchFamily="34" charset="0"/>
                  </a:rPr>
                  <a:t>O</a:t>
                </a:r>
              </a:p>
            </p:txBody>
          </p:sp>
        </p:grpSp>
        <p:grpSp>
          <p:nvGrpSpPr>
            <p:cNvPr id="33" name="Group 32"/>
            <p:cNvGrpSpPr/>
            <p:nvPr/>
          </p:nvGrpSpPr>
          <p:grpSpPr>
            <a:xfrm>
              <a:off x="5705062" y="3927110"/>
              <a:ext cx="3632787" cy="2592158"/>
              <a:chOff x="3083436" y="4202998"/>
              <a:chExt cx="3632787" cy="2592158"/>
            </a:xfrm>
          </p:grpSpPr>
          <p:grpSp>
            <p:nvGrpSpPr>
              <p:cNvPr id="28" name="Group 27"/>
              <p:cNvGrpSpPr/>
              <p:nvPr/>
            </p:nvGrpSpPr>
            <p:grpSpPr>
              <a:xfrm>
                <a:off x="3083436" y="4202998"/>
                <a:ext cx="3632787" cy="2592158"/>
                <a:chOff x="3083436" y="4202998"/>
                <a:chExt cx="3632787" cy="2592158"/>
              </a:xfrm>
            </p:grpSpPr>
            <p:grpSp>
              <p:nvGrpSpPr>
                <p:cNvPr id="20" name="Group 19"/>
                <p:cNvGrpSpPr/>
                <p:nvPr/>
              </p:nvGrpSpPr>
              <p:grpSpPr>
                <a:xfrm>
                  <a:off x="3083436" y="4202998"/>
                  <a:ext cx="3632787" cy="2592158"/>
                  <a:chOff x="3083436" y="4202998"/>
                  <a:chExt cx="3632787" cy="2592158"/>
                </a:xfrm>
              </p:grpSpPr>
              <p:sp>
                <p:nvSpPr>
                  <p:cNvPr id="2076" name="Line 27"/>
                  <p:cNvSpPr>
                    <a:spLocks noChangeShapeType="1"/>
                  </p:cNvSpPr>
                  <p:nvPr/>
                </p:nvSpPr>
                <p:spPr bwMode="auto">
                  <a:xfrm flipH="1" flipV="1">
                    <a:off x="3083436" y="4202998"/>
                    <a:ext cx="2" cy="2354965"/>
                  </a:xfrm>
                  <a:prstGeom prst="line">
                    <a:avLst/>
                  </a:prstGeom>
                  <a:noFill/>
                  <a:ln w="7620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9" name="Group 18"/>
                  <p:cNvGrpSpPr/>
                  <p:nvPr/>
                </p:nvGrpSpPr>
                <p:grpSpPr>
                  <a:xfrm>
                    <a:off x="3083436" y="4473336"/>
                    <a:ext cx="3632787" cy="2321820"/>
                    <a:chOff x="3083436" y="4473336"/>
                    <a:chExt cx="3632787" cy="2321820"/>
                  </a:xfrm>
                </p:grpSpPr>
                <p:sp>
                  <p:nvSpPr>
                    <p:cNvPr id="2075" name="Text Box 26"/>
                    <p:cNvSpPr txBox="1">
                      <a:spLocks noChangeArrowheads="1"/>
                    </p:cNvSpPr>
                    <p:nvPr/>
                  </p:nvSpPr>
                  <p:spPr bwMode="auto">
                    <a:xfrm>
                      <a:off x="5665482" y="6210750"/>
                      <a:ext cx="1050741" cy="584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200" b="1" dirty="0">
                          <a:solidFill>
                            <a:srgbClr val="000000"/>
                          </a:solidFill>
                          <a:latin typeface="Times New Roman" panose="02020603050405020304" pitchFamily="18" charset="0"/>
                        </a:rPr>
                        <a:t>T(K)</a:t>
                      </a:r>
                    </a:p>
                  </p:txBody>
                </p:sp>
                <p:grpSp>
                  <p:nvGrpSpPr>
                    <p:cNvPr id="18" name="Group 17"/>
                    <p:cNvGrpSpPr/>
                    <p:nvPr/>
                  </p:nvGrpSpPr>
                  <p:grpSpPr>
                    <a:xfrm>
                      <a:off x="3083436" y="4473336"/>
                      <a:ext cx="2582046" cy="2133600"/>
                      <a:chOff x="3083436" y="4473336"/>
                      <a:chExt cx="2582046" cy="2133600"/>
                    </a:xfrm>
                  </p:grpSpPr>
                  <p:sp>
                    <p:nvSpPr>
                      <p:cNvPr id="2074" name="Line 25"/>
                      <p:cNvSpPr>
                        <a:spLocks noChangeShapeType="1"/>
                      </p:cNvSpPr>
                      <p:nvPr/>
                    </p:nvSpPr>
                    <p:spPr bwMode="auto">
                      <a:xfrm rot="5400000" flipH="1" flipV="1">
                        <a:off x="4374459" y="5262178"/>
                        <a:ext cx="2" cy="2582044"/>
                      </a:xfrm>
                      <a:prstGeom prst="line">
                        <a:avLst/>
                      </a:prstGeom>
                      <a:noFill/>
                      <a:ln w="7620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6" name="Group 15"/>
                      <p:cNvGrpSpPr/>
                      <p:nvPr/>
                    </p:nvGrpSpPr>
                    <p:grpSpPr>
                      <a:xfrm>
                        <a:off x="3083436" y="4473336"/>
                        <a:ext cx="1756025" cy="2133600"/>
                        <a:chOff x="2743200" y="4419600"/>
                        <a:chExt cx="1756025" cy="2133600"/>
                      </a:xfrm>
                    </p:grpSpPr>
                    <p:cxnSp>
                      <p:nvCxnSpPr>
                        <p:cNvPr id="30" name="Straight Connector 29"/>
                        <p:cNvCxnSpPr/>
                        <p:nvPr/>
                      </p:nvCxnSpPr>
                      <p:spPr>
                        <a:xfrm flipV="1">
                          <a:off x="2743200" y="4495800"/>
                          <a:ext cx="1676400" cy="205740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432425" y="4419600"/>
                          <a:ext cx="1066800" cy="129540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grpSp>
              </p:grpSp>
            </p:grpSp>
            <p:cxnSp>
              <p:nvCxnSpPr>
                <p:cNvPr id="23" name="Straight Connector 22"/>
                <p:cNvCxnSpPr/>
                <p:nvPr/>
              </p:nvCxnSpPr>
              <p:spPr>
                <a:xfrm flipV="1">
                  <a:off x="4236951" y="5051664"/>
                  <a:ext cx="1633624" cy="87243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074" idx="0"/>
                </p:cNvCxnSpPr>
                <p:nvPr/>
              </p:nvCxnSpPr>
              <p:spPr>
                <a:xfrm flipV="1">
                  <a:off x="3083438" y="5486400"/>
                  <a:ext cx="1996562" cy="1066801"/>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4957762" y="4411664"/>
                <a:ext cx="1152752"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V</a:t>
                </a:r>
                <a:r>
                  <a:rPr lang="en-US" sz="2400" b="1" baseline="-25000" dirty="0">
                    <a:latin typeface="Times New Roman" panose="02020603050405020304" pitchFamily="18" charset="0"/>
                    <a:cs typeface="Times New Roman" panose="02020603050405020304" pitchFamily="18" charset="0"/>
                  </a:rPr>
                  <a:t>1</a:t>
                </a:r>
                <a:r>
                  <a:rPr lang="en-US" sz="2400" b="1" dirty="0">
                    <a:latin typeface="Times New Roman" panose="02020603050405020304" pitchFamily="18" charset="0"/>
                    <a:cs typeface="Times New Roman" panose="02020603050405020304" pitchFamily="18" charset="0"/>
                  </a:rPr>
                  <a:t>&lt;V</a:t>
                </a:r>
                <a:r>
                  <a:rPr lang="en-US" sz="2400" b="1" baseline="-25000" dirty="0">
                    <a:latin typeface="Times New Roman" panose="02020603050405020304" pitchFamily="18" charset="0"/>
                    <a:cs typeface="Times New Roman" panose="02020603050405020304" pitchFamily="18" charset="0"/>
                  </a:rPr>
                  <a:t>2</a:t>
                </a:r>
                <a:endParaRPr lang="en-US" sz="2400" b="1"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5701146" y="5255567"/>
                <a:ext cx="707719"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V</a:t>
                </a:r>
                <a:r>
                  <a:rPr lang="en-US" sz="2400" b="1" baseline="-25000" dirty="0">
                    <a:latin typeface="Times New Roman" panose="02020603050405020304" pitchFamily="18" charset="0"/>
                    <a:cs typeface="Times New Roman" panose="02020603050405020304" pitchFamily="18" charset="0"/>
                  </a:rPr>
                  <a:t>2</a:t>
                </a:r>
                <a:endParaRPr lang="en-US" sz="2400" b="1" dirty="0">
                  <a:latin typeface="Times New Roman" panose="02020603050405020304" pitchFamily="18" charset="0"/>
                  <a:cs typeface="Times New Roman" panose="02020603050405020304" pitchFamily="18" charset="0"/>
                </a:endParaRPr>
              </a:p>
            </p:txBody>
          </p:sp>
        </p:grpSp>
      </p:grpSp>
      <p:sp>
        <p:nvSpPr>
          <p:cNvPr id="36" name="Oval 35"/>
          <p:cNvSpPr/>
          <p:nvPr/>
        </p:nvSpPr>
        <p:spPr>
          <a:xfrm>
            <a:off x="1454603" y="1782847"/>
            <a:ext cx="2414362" cy="140021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tx1">
                    <a:lumMod val="95000"/>
                    <a:lumOff val="5000"/>
                  </a:schemeClr>
                </a:solidFill>
                <a:latin typeface="Times New Roman" panose="02020603050405020304" pitchFamily="18" charset="0"/>
                <a:cs typeface="Times New Roman" panose="02020603050405020304" pitchFamily="18" charset="0"/>
              </a:rPr>
              <a:t>p</a:t>
            </a:r>
            <a:r>
              <a:rPr lang="en-US" sz="3200" b="1" baseline="-25000" dirty="0">
                <a:solidFill>
                  <a:schemeClr val="tx1">
                    <a:lumMod val="95000"/>
                    <a:lumOff val="5000"/>
                  </a:schemeClr>
                </a:solidFill>
                <a:latin typeface="Times New Roman" panose="02020603050405020304" pitchFamily="18" charset="0"/>
                <a:cs typeface="Times New Roman" panose="02020603050405020304" pitchFamily="18" charset="0"/>
              </a:rPr>
              <a:t>1 </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3200" b="1" dirty="0">
                <a:solidFill>
                  <a:srgbClr val="FF0000"/>
                </a:solidFill>
                <a:latin typeface="Times New Roman" panose="02020603050405020304" pitchFamily="18" charset="0"/>
                <a:cs typeface="Times New Roman" panose="02020603050405020304" pitchFamily="18" charset="0"/>
              </a:rPr>
              <a:t>V</a:t>
            </a:r>
            <a:r>
              <a:rPr lang="en-US" sz="3200" b="1" baseline="-25000" dirty="0">
                <a:solidFill>
                  <a:srgbClr val="FF00FF"/>
                </a:solidFill>
                <a:latin typeface="Times New Roman" panose="02020603050405020304" pitchFamily="18" charset="0"/>
                <a:cs typeface="Times New Roman" panose="02020603050405020304" pitchFamily="18" charset="0"/>
              </a:rPr>
              <a:t> </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,T</a:t>
            </a:r>
            <a:r>
              <a:rPr lang="en-US" sz="3200" b="1" baseline="-25000" dirty="0">
                <a:solidFill>
                  <a:schemeClr val="tx1">
                    <a:lumMod val="95000"/>
                    <a:lumOff val="5000"/>
                  </a:schemeClr>
                </a:solidFill>
                <a:latin typeface="Times New Roman" panose="02020603050405020304" pitchFamily="18" charset="0"/>
                <a:cs typeface="Times New Roman" panose="02020603050405020304" pitchFamily="18" charset="0"/>
              </a:rPr>
              <a:t>1</a:t>
            </a:r>
          </a:p>
        </p:txBody>
      </p:sp>
      <p:sp>
        <p:nvSpPr>
          <p:cNvPr id="50" name="Oval 49"/>
          <p:cNvSpPr/>
          <p:nvPr/>
        </p:nvSpPr>
        <p:spPr>
          <a:xfrm>
            <a:off x="7795701" y="1817226"/>
            <a:ext cx="2414362" cy="1399636"/>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tx1">
                    <a:lumMod val="95000"/>
                    <a:lumOff val="5000"/>
                  </a:schemeClr>
                </a:solidFill>
                <a:latin typeface="Times New Roman" panose="02020603050405020304" pitchFamily="18" charset="0"/>
                <a:cs typeface="Times New Roman" panose="02020603050405020304" pitchFamily="18" charset="0"/>
              </a:rPr>
              <a:t>p</a:t>
            </a:r>
            <a:r>
              <a:rPr lang="en-US" sz="3200" b="1" baseline="-25000" dirty="0">
                <a:solidFill>
                  <a:schemeClr val="tx1">
                    <a:lumMod val="95000"/>
                    <a:lumOff val="5000"/>
                  </a:schemeClr>
                </a:solidFill>
                <a:latin typeface="Times New Roman" panose="02020603050405020304" pitchFamily="18" charset="0"/>
                <a:cs typeface="Times New Roman" panose="02020603050405020304" pitchFamily="18" charset="0"/>
              </a:rPr>
              <a:t>2 </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3200" b="1" dirty="0">
                <a:solidFill>
                  <a:srgbClr val="FF0000"/>
                </a:solidFill>
                <a:latin typeface="Times New Roman" panose="02020603050405020304" pitchFamily="18" charset="0"/>
                <a:cs typeface="Times New Roman" panose="02020603050405020304" pitchFamily="18" charset="0"/>
              </a:rPr>
              <a:t>V</a:t>
            </a:r>
            <a:r>
              <a:rPr lang="en-US" sz="3200" b="1" baseline="-25000" dirty="0">
                <a:solidFill>
                  <a:srgbClr val="FF00FF"/>
                </a:solidFill>
                <a:latin typeface="Times New Roman" panose="02020603050405020304" pitchFamily="18" charset="0"/>
                <a:cs typeface="Times New Roman" panose="02020603050405020304" pitchFamily="18" charset="0"/>
              </a:rPr>
              <a:t> </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,T</a:t>
            </a:r>
            <a:r>
              <a:rPr lang="en-US" sz="3200" b="1"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p>
        </p:txBody>
      </p:sp>
      <p:sp>
        <p:nvSpPr>
          <p:cNvPr id="2" name="TextBox 1"/>
          <p:cNvSpPr txBox="1"/>
          <p:nvPr/>
        </p:nvSpPr>
        <p:spPr>
          <a:xfrm>
            <a:off x="1783905" y="689038"/>
            <a:ext cx="8418286" cy="584775"/>
          </a:xfrm>
          <a:prstGeom prst="rect">
            <a:avLst/>
          </a:prstGeom>
          <a:noFill/>
        </p:spPr>
        <p:txBody>
          <a:bodyPr wrap="square" rtlCol="0">
            <a:sp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ĐỊNH LUẬT CHARLES (</a:t>
            </a:r>
            <a:r>
              <a:rPr lang="en-US" sz="3200" dirty="0">
                <a:solidFill>
                  <a:srgbClr val="002060"/>
                </a:solidFill>
                <a:latin typeface="Times New Roman" panose="02020603050405020304" pitchFamily="18" charset="0"/>
                <a:cs typeface="Times New Roman" panose="02020603050405020304" pitchFamily="18" charset="0"/>
              </a:rPr>
              <a:t>V=const</a:t>
            </a:r>
            <a:r>
              <a:rPr lang="en-US" sz="3200" dirty="0">
                <a:solidFill>
                  <a:srgbClr val="FF0000"/>
                </a:solidFill>
                <a:latin typeface="Times New Roman" panose="02020603050405020304" pitchFamily="18" charset="0"/>
                <a:cs typeface="Times New Roman" panose="02020603050405020304" pitchFamily="18" charset="0"/>
              </a:rPr>
              <a:t>)</a:t>
            </a:r>
          </a:p>
        </p:txBody>
      </p:sp>
      <p:sp>
        <p:nvSpPr>
          <p:cNvPr id="31" name="Rectangle 14"/>
          <p:cNvSpPr>
            <a:spLocks noChangeArrowheads="1"/>
          </p:cNvSpPr>
          <p:nvPr/>
        </p:nvSpPr>
        <p:spPr bwMode="auto">
          <a:xfrm>
            <a:off x="3637267" y="64595"/>
            <a:ext cx="4829175" cy="570710"/>
          </a:xfrm>
          <a:prstGeom prst="rect">
            <a:avLst/>
          </a:prstGeom>
          <a:solidFill>
            <a:schemeClr val="bg1"/>
          </a:solidFill>
          <a:ln w="9525">
            <a:solidFill>
              <a:srgbClr val="CCFFCC"/>
            </a:solidFill>
            <a:miter lim="800000"/>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sz="3200" b="1" dirty="0">
                <a:solidFill>
                  <a:srgbClr val="FF0000"/>
                </a:solidFill>
                <a:latin typeface="Times New Roman" panose="02020603050405020304" pitchFamily="18" charset="0"/>
                <a:cs typeface="Times New Roman" panose="02020603050405020304" pitchFamily="18" charset="0"/>
              </a:rPr>
              <a:t>Nhắc lại kiến thức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ppt_w*0.05"/>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anim calcmode="lin" valueType="num">
                                      <p:cBhvr>
                                        <p:cTn id="9" dur="500" fill="hold"/>
                                        <p:tgtEl>
                                          <p:spTgt spid="12"/>
                                        </p:tgtEl>
                                        <p:attrNameLst>
                                          <p:attrName>ppt_x</p:attrName>
                                        </p:attrNameLst>
                                      </p:cBhvr>
                                      <p:tavLst>
                                        <p:tav tm="0">
                                          <p:val>
                                            <p:strVal val="#ppt_x-.2"/>
                                          </p:val>
                                        </p:tav>
                                        <p:tav tm="100000">
                                          <p:val>
                                            <p:strVal val="#ppt_x"/>
                                          </p:val>
                                        </p:tav>
                                      </p:tavLst>
                                    </p:anim>
                                    <p:anim calcmode="lin" valueType="num">
                                      <p:cBhvr>
                                        <p:cTn id="10" dur="500" fill="hold"/>
                                        <p:tgtEl>
                                          <p:spTgt spid="12"/>
                                        </p:tgtEl>
                                        <p:attrNameLst>
                                          <p:attrName>ppt_y</p:attrName>
                                        </p:attrNameLst>
                                      </p:cBhvr>
                                      <p:tavLst>
                                        <p:tav tm="0">
                                          <p:val>
                                            <p:strVal val="#ppt_y"/>
                                          </p:val>
                                        </p:tav>
                                        <p:tav tm="100000">
                                          <p:val>
                                            <p:strVal val="#ppt_y"/>
                                          </p:val>
                                        </p:tav>
                                      </p:tavLst>
                                    </p:anim>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checkerboard(across)">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barn(inVertical)">
                                      <p:cBhvr>
                                        <p:cTn id="3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vật lý trực tuyến] thí nghiệm về phương trình trạng thái của khí lí tưởng">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p:spPr>
      </p:pic>
      <p:sp>
        <p:nvSpPr>
          <p:cNvPr id="7" name="Cloud Callout 6"/>
          <p:cNvSpPr/>
          <p:nvPr/>
        </p:nvSpPr>
        <p:spPr>
          <a:xfrm>
            <a:off x="5791200" y="4120486"/>
            <a:ext cx="6400800" cy="2737514"/>
          </a:xfrm>
          <a:prstGeom prst="cloudCallout">
            <a:avLst>
              <a:gd name="adj1" fmla="val -59619"/>
              <a:gd name="adj2" fmla="val -26682"/>
            </a:avLst>
          </a:prstGeom>
        </p:spPr>
        <p:style>
          <a:lnRef idx="2">
            <a:schemeClr val="accent6"/>
          </a:lnRef>
          <a:fillRef idx="1">
            <a:schemeClr val="lt1"/>
          </a:fillRef>
          <a:effectRef idx="0">
            <a:schemeClr val="accent6"/>
          </a:effectRef>
          <a:fontRef idx="minor">
            <a:schemeClr val="dk1"/>
          </a:fontRef>
        </p:style>
        <p:txBody>
          <a:bodyPr anchor="ctr"/>
          <a:lstStyle/>
          <a:p>
            <a:pPr algn="just">
              <a:defRPr/>
            </a:pPr>
            <a:r>
              <a:rPr lang="en-US" sz="3200" dirty="0" err="1">
                <a:solidFill>
                  <a:srgbClr val="FF0000"/>
                </a:solidFill>
                <a:latin typeface="Times New Roman" panose="02020603050405020304" pitchFamily="18" charset="0"/>
                <a:cs typeface="Times New Roman" panose="02020603050405020304" pitchFamily="18" charset="0"/>
              </a:rPr>
              <a:t>Em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có</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nhận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xét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gì</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về</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hình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dạng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quả</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bóng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bàn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kết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thúc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thí</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nghiệm</a:t>
            </a:r>
            <a:r>
              <a:rPr lang="en-US" sz="3200"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963"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6"/>
                </p:tgtEl>
              </p:cMediaNode>
            </p:video>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61392" y="3206314"/>
            <a:ext cx="2081038" cy="300445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w="0"/>
                <a:solidFill>
                  <a:schemeClr val="tx1"/>
                </a:solidFill>
                <a:latin typeface="Times New Roman" panose="02020603050405020304" pitchFamily="18" charset="0"/>
                <a:cs typeface="Times New Roman" panose="02020603050405020304" pitchFamily="18" charset="0"/>
              </a:rPr>
              <a:t>I. Khí thực và khí lí tưởng</a:t>
            </a:r>
          </a:p>
        </p:txBody>
      </p:sp>
      <p:sp>
        <p:nvSpPr>
          <p:cNvPr id="8" name="Rectangle 7"/>
          <p:cNvSpPr/>
          <p:nvPr/>
        </p:nvSpPr>
        <p:spPr>
          <a:xfrm>
            <a:off x="3632894" y="3206313"/>
            <a:ext cx="2127380" cy="300445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II. Phương trình trạng thái của khí lí tưởng</a:t>
            </a:r>
          </a:p>
        </p:txBody>
      </p:sp>
      <p:sp>
        <p:nvSpPr>
          <p:cNvPr id="9" name="Rectangle 8"/>
          <p:cNvSpPr/>
          <p:nvPr/>
        </p:nvSpPr>
        <p:spPr>
          <a:xfrm>
            <a:off x="6450737" y="3206313"/>
            <a:ext cx="2266259" cy="300445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III.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Quá</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trình</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đẳng áp</a:t>
            </a:r>
          </a:p>
        </p:txBody>
      </p:sp>
      <p:sp>
        <p:nvSpPr>
          <p:cNvPr id="10" name="Rectangle 9"/>
          <p:cNvSpPr/>
          <p:nvPr/>
        </p:nvSpPr>
        <p:spPr>
          <a:xfrm>
            <a:off x="9156612" y="3206314"/>
            <a:ext cx="1996755" cy="300445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IV. Độ không tuyệt đối</a:t>
            </a:r>
          </a:p>
        </p:txBody>
      </p:sp>
      <p:cxnSp>
        <p:nvCxnSpPr>
          <p:cNvPr id="12" name="Straight Arrow Connector 11"/>
          <p:cNvCxnSpPr/>
          <p:nvPr/>
        </p:nvCxnSpPr>
        <p:spPr>
          <a:xfrm flipH="1">
            <a:off x="2203999" y="2234765"/>
            <a:ext cx="3995256" cy="986128"/>
          </a:xfrm>
          <a:prstGeom prst="straightConnector1">
            <a:avLst/>
          </a:prstGeom>
          <a:ln w="539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4696584" y="2234789"/>
            <a:ext cx="1503306" cy="986129"/>
          </a:xfrm>
          <a:prstGeom prst="straightConnector1">
            <a:avLst/>
          </a:prstGeom>
          <a:ln w="539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199890" y="2234967"/>
            <a:ext cx="1258554" cy="971346"/>
          </a:xfrm>
          <a:prstGeom prst="straightConnector1">
            <a:avLst/>
          </a:prstGeom>
          <a:ln w="539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199851" y="2232477"/>
            <a:ext cx="3950437" cy="973811"/>
          </a:xfrm>
          <a:prstGeom prst="straightConnector1">
            <a:avLst/>
          </a:prstGeom>
          <a:ln w="539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872303" y="787882"/>
            <a:ext cx="8358378" cy="1569660"/>
          </a:xfrm>
          <a:prstGeom prst="rect">
            <a:avLst/>
          </a:prstGeom>
          <a:noFill/>
        </p:spPr>
        <p:txBody>
          <a:bodyPr wrap="none" lIns="91440" tIns="45720" rIns="91440" bIns="45720">
            <a:spAutoFit/>
          </a:bodyPr>
          <a:lstStyle/>
          <a:p>
            <a:pPr algn="ctr"/>
            <a:r>
              <a:rPr lang="en-US" sz="4800" b="1" cap="none" spc="0" dirty="0">
                <a:ln w="0"/>
                <a:solidFill>
                  <a:schemeClr val="accent4">
                    <a:lumMod val="75000"/>
                  </a:schemeClr>
                </a:solidFill>
                <a:effectLst>
                  <a:reflection blurRad="6350" stA="53000" endA="300" endPos="35500" dir="5400000" sy="-90000" algn="bl" rotWithShape="0"/>
                </a:effectLst>
                <a:latin typeface="Algerian" panose="04020705040A02060702" pitchFamily="82" charset="0"/>
              </a:rPr>
              <a:t>PHƯƠNG TRÌNH TRẠNG THÁI </a:t>
            </a:r>
          </a:p>
          <a:p>
            <a:pPr algn="ctr"/>
            <a:r>
              <a:rPr lang="en-US" sz="4800" b="1" dirty="0">
                <a:ln w="0"/>
                <a:solidFill>
                  <a:schemeClr val="accent4">
                    <a:lumMod val="75000"/>
                  </a:schemeClr>
                </a:solidFill>
                <a:effectLst>
                  <a:reflection blurRad="6350" stA="53000" endA="300" endPos="35500" dir="5400000" sy="-90000" algn="bl" rotWithShape="0"/>
                </a:effectLst>
                <a:latin typeface="Algerian" panose="04020705040A02060702" pitchFamily="82" charset="0"/>
              </a:rPr>
              <a:t>CỦA </a:t>
            </a:r>
            <a:r>
              <a:rPr lang="en-US" sz="4800" b="1" cap="none" spc="0" dirty="0">
                <a:ln w="0"/>
                <a:solidFill>
                  <a:schemeClr val="accent4">
                    <a:lumMod val="75000"/>
                  </a:schemeClr>
                </a:solidFill>
                <a:effectLst>
                  <a:reflection blurRad="6350" stA="53000" endA="300" endPos="35500" dir="5400000" sy="-90000" algn="bl" rotWithShape="0"/>
                </a:effectLst>
                <a:latin typeface="Algerian" panose="04020705040A02060702" pitchFamily="82" charset="0"/>
              </a:rPr>
              <a:t>KHÍ LÍ TƯỞNG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par>
                                <p:cTn id="17" presetID="16" presetClass="entr" presetSubtype="21"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1"/>
          <p:cNvSpPr txBox="1">
            <a:spLocks noChangeArrowheads="1"/>
          </p:cNvSpPr>
          <p:nvPr/>
        </p:nvSpPr>
        <p:spPr bwMode="auto">
          <a:xfrm>
            <a:off x="206062" y="659171"/>
            <a:ext cx="5638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800" b="1" dirty="0">
                <a:solidFill>
                  <a:srgbClr val="C00000"/>
                </a:solidFill>
                <a:latin typeface="Times New Roman" panose="02020603050405020304" pitchFamily="18" charset="0"/>
                <a:cs typeface="Times New Roman" panose="02020603050405020304" pitchFamily="18" charset="0"/>
              </a:rPr>
              <a:t>I. KHÍ THỰC VÀ KHÍ LÍ TƯỞNG</a:t>
            </a:r>
          </a:p>
        </p:txBody>
      </p:sp>
      <p:sp>
        <p:nvSpPr>
          <p:cNvPr id="22" name="TextBox 21"/>
          <p:cNvSpPr txBox="1">
            <a:spLocks noChangeArrowheads="1"/>
          </p:cNvSpPr>
          <p:nvPr/>
        </p:nvSpPr>
        <p:spPr bwMode="auto">
          <a:xfrm>
            <a:off x="206062" y="2893833"/>
            <a:ext cx="11745532" cy="523220"/>
          </a:xfrm>
          <a:prstGeom prst="rect">
            <a:avLst/>
          </a:prstGeom>
          <a:solidFill>
            <a:schemeClr val="accent4">
              <a:lumMod val="40000"/>
              <a:lumOff val="60000"/>
            </a:schemeClr>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sz="2800" dirty="0">
                <a:latin typeface="Times New Roman" panose="02020603050405020304" pitchFamily="18" charset="0"/>
                <a:cs typeface="Times New Roman" panose="02020603050405020304" pitchFamily="18" charset="0"/>
              </a:rPr>
              <a:t>- Khí  thực là chất khí tồn tại trong thực tế (oxi,nitơ,cacbonic…)</a:t>
            </a:r>
          </a:p>
        </p:txBody>
      </p:sp>
      <p:sp>
        <p:nvSpPr>
          <p:cNvPr id="25" name="TextBox 24"/>
          <p:cNvSpPr txBox="1">
            <a:spLocks noChangeArrowheads="1"/>
          </p:cNvSpPr>
          <p:nvPr/>
        </p:nvSpPr>
        <p:spPr bwMode="auto">
          <a:xfrm>
            <a:off x="206062" y="2187968"/>
            <a:ext cx="117455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b="1" dirty="0">
                <a:solidFill>
                  <a:srgbClr val="7030A0"/>
                </a:solidFill>
                <a:latin typeface="Times New Roman" panose="02020603050405020304" pitchFamily="18" charset="0"/>
                <a:cs typeface="Times New Roman" panose="02020603050405020304" pitchFamily="18" charset="0"/>
              </a:rPr>
              <a:t>    &gt;&gt; Tuân theo  </a:t>
            </a:r>
            <a:r>
              <a:rPr lang="en-US" sz="2800" b="1" u="sng" dirty="0">
                <a:solidFill>
                  <a:srgbClr val="C00000"/>
                </a:solidFill>
                <a:latin typeface="Times New Roman" panose="02020603050405020304" pitchFamily="18" charset="0"/>
                <a:cs typeface="Times New Roman" panose="02020603050405020304" pitchFamily="18" charset="0"/>
              </a:rPr>
              <a:t>đúng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a:solidFill>
                  <a:srgbClr val="7030A0"/>
                </a:solidFill>
                <a:latin typeface="Times New Roman" panose="02020603050405020304" pitchFamily="18" charset="0"/>
                <a:cs typeface="Times New Roman" panose="02020603050405020304" pitchFamily="18" charset="0"/>
              </a:rPr>
              <a:t>các định luật Bôi-lơ Ma-ri-ốt và Sác-lơ.</a:t>
            </a:r>
          </a:p>
        </p:txBody>
      </p:sp>
      <p:sp>
        <p:nvSpPr>
          <p:cNvPr id="26" name="TextBox 25"/>
          <p:cNvSpPr txBox="1">
            <a:spLocks noChangeArrowheads="1"/>
          </p:cNvSpPr>
          <p:nvPr/>
        </p:nvSpPr>
        <p:spPr bwMode="auto">
          <a:xfrm>
            <a:off x="509308" y="3564329"/>
            <a:ext cx="116826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b="1" dirty="0">
                <a:solidFill>
                  <a:srgbClr val="7030A0"/>
                </a:solidFill>
                <a:latin typeface="Times New Roman" panose="02020603050405020304" pitchFamily="18" charset="0"/>
                <a:cs typeface="Times New Roman" panose="02020603050405020304" pitchFamily="18" charset="0"/>
              </a:rPr>
              <a:t>&gt;&gt; Chỉ tuân theo  </a:t>
            </a:r>
            <a:r>
              <a:rPr lang="en-US" sz="2800" b="1" u="sng" dirty="0" err="1">
                <a:solidFill>
                  <a:srgbClr val="C00000"/>
                </a:solidFill>
                <a:latin typeface="Times New Roman" panose="02020603050405020304" pitchFamily="18" charset="0"/>
                <a:cs typeface="Times New Roman" panose="02020603050405020304" pitchFamily="18" charset="0"/>
              </a:rPr>
              <a:t>gần</a:t>
            </a:r>
            <a:r>
              <a:rPr lang="en-US" sz="2800" b="1" u="sng" dirty="0">
                <a:solidFill>
                  <a:srgbClr val="C00000"/>
                </a:solidFill>
                <a:latin typeface="Times New Roman" panose="02020603050405020304" pitchFamily="18" charset="0"/>
                <a:cs typeface="Times New Roman" panose="02020603050405020304" pitchFamily="18" charset="0"/>
              </a:rPr>
              <a:t> </a:t>
            </a:r>
            <a:r>
              <a:rPr lang="en-US" sz="2800" b="1" u="sng" dirty="0" err="1">
                <a:solidFill>
                  <a:srgbClr val="C00000"/>
                </a:solidFill>
                <a:latin typeface="Times New Roman" panose="02020603050405020304" pitchFamily="18" charset="0"/>
                <a:cs typeface="Times New Roman" panose="02020603050405020304" pitchFamily="18" charset="0"/>
              </a:rPr>
              <a:t>đúng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các</a:t>
            </a:r>
            <a:r>
              <a:rPr lang="en-US" sz="2800" b="1" dirty="0">
                <a:solidFill>
                  <a:srgbClr val="7030A0"/>
                </a:solidFill>
                <a:latin typeface="Times New Roman" panose="02020603050405020304" pitchFamily="18" charset="0"/>
                <a:cs typeface="Times New Roman" panose="02020603050405020304" pitchFamily="18" charset="0"/>
              </a:rPr>
              <a:t> định </a:t>
            </a:r>
            <a:r>
              <a:rPr lang="en-US" sz="2800" b="1" dirty="0" err="1">
                <a:solidFill>
                  <a:srgbClr val="7030A0"/>
                </a:solidFill>
                <a:latin typeface="Times New Roman" panose="02020603050405020304" pitchFamily="18" charset="0"/>
                <a:cs typeface="Times New Roman" panose="02020603050405020304" pitchFamily="18" charset="0"/>
              </a:rPr>
              <a:t>luật</a:t>
            </a:r>
            <a:r>
              <a:rPr lang="en-US" sz="2800" b="1" dirty="0">
                <a:solidFill>
                  <a:srgbClr val="7030A0"/>
                </a:solidFill>
                <a:latin typeface="Times New Roman" panose="02020603050405020304" pitchFamily="18" charset="0"/>
                <a:cs typeface="Times New Roman" panose="02020603050405020304" pitchFamily="18" charset="0"/>
              </a:rPr>
              <a:t> Boyle – </a:t>
            </a:r>
            <a:r>
              <a:rPr lang="en-US" sz="2800" b="1" dirty="0" err="1">
                <a:solidFill>
                  <a:srgbClr val="7030A0"/>
                </a:solidFill>
                <a:latin typeface="Times New Roman" panose="02020603050405020304" pitchFamily="18" charset="0"/>
                <a:cs typeface="Times New Roman" panose="02020603050405020304" pitchFamily="18" charset="0"/>
              </a:rPr>
              <a:t>Mariotte</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và</a:t>
            </a:r>
            <a:r>
              <a:rPr lang="en-US" sz="2800" b="1" dirty="0">
                <a:solidFill>
                  <a:srgbClr val="7030A0"/>
                </a:solidFill>
                <a:latin typeface="Times New Roman" panose="02020603050405020304" pitchFamily="18" charset="0"/>
                <a:cs typeface="Times New Roman" panose="02020603050405020304" pitchFamily="18" charset="0"/>
              </a:rPr>
              <a:t> Charles.</a:t>
            </a:r>
          </a:p>
        </p:txBody>
      </p:sp>
      <p:sp>
        <p:nvSpPr>
          <p:cNvPr id="27" name="TextBox 26"/>
          <p:cNvSpPr txBox="1">
            <a:spLocks noChangeArrowheads="1"/>
          </p:cNvSpPr>
          <p:nvPr/>
        </p:nvSpPr>
        <p:spPr bwMode="auto">
          <a:xfrm>
            <a:off x="206062" y="1199766"/>
            <a:ext cx="11745532" cy="954107"/>
          </a:xfrm>
          <a:prstGeom prst="rect">
            <a:avLst/>
          </a:prstGeom>
          <a:solidFill>
            <a:schemeClr val="accent4">
              <a:lumMod val="40000"/>
              <a:lumOff val="60000"/>
            </a:schemeClr>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sz="2800" dirty="0">
                <a:latin typeface="Times New Roman" panose="02020603050405020304" pitchFamily="18" charset="0"/>
                <a:cs typeface="Times New Roman" panose="02020603050405020304" pitchFamily="18" charset="0"/>
              </a:rPr>
              <a:t> - Khí  lí tưởng là chất khí trong đó các phân tử được coi là các chất điểm và chỉ tương tác khi </a:t>
            </a:r>
            <a:r>
              <a:rPr lang="en-US" sz="2800" dirty="0" err="1">
                <a:latin typeface="Times New Roman" panose="02020603050405020304" pitchFamily="18" charset="0"/>
                <a:cs typeface="Times New Roman" panose="02020603050405020304" pitchFamily="18" charset="0"/>
              </a:rPr>
              <a:t>va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chạm</a:t>
            </a:r>
            <a:r>
              <a:rPr lang="en-US" sz="2800" dirty="0">
                <a:latin typeface="Times New Roman" panose="02020603050405020304" pitchFamily="18" charset="0"/>
                <a:cs typeface="Times New Roman" panose="02020603050405020304" pitchFamily="18" charset="0"/>
              </a:rPr>
              <a:t>.</a:t>
            </a:r>
            <a:endParaRPr lang="en-US" sz="2800" dirty="0">
              <a:latin typeface="Calibri" panose="020F0502020204030204" pitchFamily="34" charset="0"/>
            </a:endParaRPr>
          </a:p>
        </p:txBody>
      </p:sp>
      <p:sp>
        <p:nvSpPr>
          <p:cNvPr id="30" name="TextBox 29"/>
          <p:cNvSpPr txBox="1">
            <a:spLocks noChangeArrowheads="1"/>
          </p:cNvSpPr>
          <p:nvPr/>
        </p:nvSpPr>
        <p:spPr bwMode="auto">
          <a:xfrm>
            <a:off x="206062" y="4463636"/>
            <a:ext cx="11745532" cy="954107"/>
          </a:xfrm>
          <a:prstGeom prst="rect">
            <a:avLst/>
          </a:prstGeom>
          <a:noFill/>
          <a:ln w="28575">
            <a:solidFill>
              <a:srgbClr val="FF0000">
                <a:alpha val="96000"/>
              </a:srgbClr>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sz="2800" b="1" u="sng" dirty="0" err="1">
                <a:latin typeface="Times New Roman" panose="02020603050405020304" pitchFamily="18" charset="0"/>
                <a:cs typeface="Times New Roman" panose="02020603050405020304" pitchFamily="18" charset="0"/>
              </a:rPr>
              <a:t>Chú</a:t>
            </a:r>
            <a:r>
              <a:rPr lang="en-US" sz="2800" b="1" u="sng" dirty="0">
                <a:latin typeface="Times New Roman" panose="02020603050405020304" pitchFamily="18" charset="0"/>
                <a:cs typeface="Times New Roman" panose="02020603050405020304" pitchFamily="18" charset="0"/>
              </a:rPr>
              <a:t> ý</a:t>
            </a:r>
            <a:r>
              <a:rPr lang="en-US" sz="2800" b="1" dirty="0">
                <a:latin typeface="Times New Roman" panose="02020603050405020304" pitchFamily="18" charset="0"/>
                <a:cs typeface="Times New Roman" panose="02020603050405020304" pitchFamily="18" charset="0"/>
              </a:rPr>
              <a:t>: Ở điều kiện nhiệt độ áp suất thông thường có thể coi gần đúng khí thực là khí lí tưởng khi không yêu cầu độ chính xác cao.</a:t>
            </a:r>
            <a:endParaRPr lang="en-US" sz="2000" b="1" dirty="0">
              <a:latin typeface="Calibri" panose="020F0502020204030204" pitchFamily="34" charset="0"/>
            </a:endParaRPr>
          </a:p>
        </p:txBody>
      </p:sp>
      <p:sp>
        <p:nvSpPr>
          <p:cNvPr id="8" name="Text Box 11"/>
          <p:cNvSpPr txBox="1">
            <a:spLocks noChangeArrowheads="1"/>
          </p:cNvSpPr>
          <p:nvPr/>
        </p:nvSpPr>
        <p:spPr bwMode="auto">
          <a:xfrm>
            <a:off x="0" y="4481"/>
            <a:ext cx="12192000" cy="523220"/>
          </a:xfrm>
          <a:prstGeom prst="rect">
            <a:avLst/>
          </a:prstGeom>
          <a:solidFill>
            <a:schemeClr val="accent6">
              <a:lumMod val="20000"/>
              <a:lumOff val="80000"/>
            </a:schemeClr>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2800" b="1" dirty="0">
                <a:solidFill>
                  <a:srgbClr val="002060"/>
                </a:solidFill>
                <a:latin typeface="UTM Neutra" panose="02040603050506020204" pitchFamily="18" charset="0"/>
                <a:cs typeface="Times New Roman" panose="02020603050405020304" pitchFamily="18" charset="0"/>
              </a:rPr>
              <a:t>PHƯƠNG TRÌNH TRẠNG THÁI CỦA KHÍ LÍ TƯỞNG.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ox(in)">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checkerboard(across)">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checkerboard(across)">
                                      <p:cBhvr>
                                        <p:cTn id="23" dur="500"/>
                                        <p:tgtEl>
                                          <p:spTgt spid="26"/>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checkerboard(across)">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checkerboard(across)">
                                      <p:cBhvr>
                                        <p:cTn id="3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p:bldP spid="26" grpId="0"/>
      <p:bldP spid="27"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21"/>
          <p:cNvGrpSpPr/>
          <p:nvPr/>
        </p:nvGrpSpPr>
        <p:grpSpPr bwMode="auto">
          <a:xfrm>
            <a:off x="7892849" y="2627988"/>
            <a:ext cx="4291013" cy="3824288"/>
            <a:chOff x="1776" y="1145"/>
            <a:chExt cx="2703" cy="2409"/>
          </a:xfrm>
        </p:grpSpPr>
        <p:sp>
          <p:nvSpPr>
            <p:cNvPr id="10288" name="Freeform 22"/>
            <p:cNvSpPr/>
            <p:nvPr/>
          </p:nvSpPr>
          <p:spPr bwMode="auto">
            <a:xfrm>
              <a:off x="1776" y="1145"/>
              <a:ext cx="2283" cy="2222"/>
            </a:xfrm>
            <a:custGeom>
              <a:avLst/>
              <a:gdLst>
                <a:gd name="T0" fmla="*/ 0 w 2000"/>
                <a:gd name="T1" fmla="*/ 0 h 2071"/>
                <a:gd name="T2" fmla="*/ 6551 w 2000"/>
                <a:gd name="T3" fmla="*/ 6565 h 2071"/>
                <a:gd name="T4" fmla="*/ 28224 w 2000"/>
                <a:gd name="T5" fmla="*/ 8464 h 2071"/>
                <a:gd name="T6" fmla="*/ 0 60000 65536"/>
                <a:gd name="T7" fmla="*/ 0 60000 65536"/>
                <a:gd name="T8" fmla="*/ 0 60000 65536"/>
                <a:gd name="T9" fmla="*/ 0 w 2000"/>
                <a:gd name="T10" fmla="*/ 0 h 2071"/>
                <a:gd name="T11" fmla="*/ 2000 w 2000"/>
                <a:gd name="T12" fmla="*/ 2071 h 2071"/>
              </a:gdLst>
              <a:ahLst/>
              <a:cxnLst>
                <a:cxn ang="T6">
                  <a:pos x="T0" y="T1"/>
                </a:cxn>
                <a:cxn ang="T7">
                  <a:pos x="T2" y="T3"/>
                </a:cxn>
                <a:cxn ang="T8">
                  <a:pos x="T4" y="T5"/>
                </a:cxn>
              </a:cxnLst>
              <a:rect l="T9" t="T10" r="T11" b="T12"/>
              <a:pathLst>
                <a:path w="2000" h="2071">
                  <a:moveTo>
                    <a:pt x="0" y="0"/>
                  </a:moveTo>
                  <a:cubicBezTo>
                    <a:pt x="65" y="630"/>
                    <a:pt x="131" y="1260"/>
                    <a:pt x="464" y="1605"/>
                  </a:cubicBezTo>
                  <a:cubicBezTo>
                    <a:pt x="797" y="1950"/>
                    <a:pt x="1398" y="2010"/>
                    <a:pt x="2000" y="2071"/>
                  </a:cubicBezTo>
                </a:path>
              </a:pathLst>
            </a:custGeom>
            <a:noFill/>
            <a:ln w="76200">
              <a:solidFill>
                <a:srgbClr val="000066"/>
              </a:solidFill>
              <a:prstDash val="sysDot"/>
              <a:rou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9" name="Rectangle 23"/>
            <p:cNvSpPr>
              <a:spLocks noChangeArrowheads="1"/>
            </p:cNvSpPr>
            <p:nvPr/>
          </p:nvSpPr>
          <p:spPr bwMode="auto">
            <a:xfrm>
              <a:off x="4104" y="3186"/>
              <a:ext cx="375"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b="1">
                  <a:solidFill>
                    <a:srgbClr val="000000"/>
                  </a:solidFill>
                  <a:latin typeface="Times New Roman" panose="02020603050405020304" pitchFamily="18" charset="0"/>
                </a:rPr>
                <a:t>T</a:t>
              </a:r>
              <a:r>
                <a:rPr lang="en-US" b="1" baseline="-25000">
                  <a:solidFill>
                    <a:srgbClr val="000000"/>
                  </a:solidFill>
                  <a:latin typeface="Times New Roman" panose="02020603050405020304" pitchFamily="18" charset="0"/>
                </a:rPr>
                <a:t>1</a:t>
              </a:r>
            </a:p>
          </p:txBody>
        </p:sp>
      </p:grpSp>
      <p:grpSp>
        <p:nvGrpSpPr>
          <p:cNvPr id="10" name="Group 24"/>
          <p:cNvGrpSpPr/>
          <p:nvPr/>
        </p:nvGrpSpPr>
        <p:grpSpPr bwMode="auto">
          <a:xfrm>
            <a:off x="7073799" y="1634327"/>
            <a:ext cx="5094288" cy="5211762"/>
            <a:chOff x="1488" y="985"/>
            <a:chExt cx="3209" cy="3283"/>
          </a:xfrm>
        </p:grpSpPr>
        <p:sp>
          <p:nvSpPr>
            <p:cNvPr id="10284" name="Line 25"/>
            <p:cNvSpPr>
              <a:spLocks noChangeShapeType="1"/>
            </p:cNvSpPr>
            <p:nvPr/>
          </p:nvSpPr>
          <p:spPr bwMode="auto">
            <a:xfrm rot="5400000" flipH="1" flipV="1">
              <a:off x="3037" y="2682"/>
              <a:ext cx="26" cy="2579"/>
            </a:xfrm>
            <a:prstGeom prst="line">
              <a:avLst/>
            </a:prstGeom>
            <a:noFill/>
            <a:ln w="7620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85" name="Text Box 26"/>
            <p:cNvSpPr txBox="1">
              <a:spLocks noChangeArrowheads="1"/>
            </p:cNvSpPr>
            <p:nvPr/>
          </p:nvSpPr>
          <p:spPr bwMode="auto">
            <a:xfrm>
              <a:off x="4396" y="3903"/>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b="1">
                  <a:solidFill>
                    <a:srgbClr val="000000"/>
                  </a:solidFill>
                  <a:latin typeface="Times New Roman" panose="02020603050405020304" pitchFamily="18" charset="0"/>
                </a:rPr>
                <a:t>V</a:t>
              </a:r>
            </a:p>
          </p:txBody>
        </p:sp>
        <p:sp>
          <p:nvSpPr>
            <p:cNvPr id="10286" name="Line 27"/>
            <p:cNvSpPr>
              <a:spLocks noChangeShapeType="1"/>
            </p:cNvSpPr>
            <p:nvPr/>
          </p:nvSpPr>
          <p:spPr bwMode="auto">
            <a:xfrm flipV="1">
              <a:off x="1774" y="1342"/>
              <a:ext cx="0" cy="2646"/>
            </a:xfrm>
            <a:prstGeom prst="line">
              <a:avLst/>
            </a:prstGeom>
            <a:noFill/>
            <a:ln w="7620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87" name="Text Box 28"/>
            <p:cNvSpPr txBox="1">
              <a:spLocks noChangeArrowheads="1"/>
            </p:cNvSpPr>
            <p:nvPr/>
          </p:nvSpPr>
          <p:spPr bwMode="auto">
            <a:xfrm>
              <a:off x="1488" y="985"/>
              <a:ext cx="27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b="1">
                  <a:solidFill>
                    <a:srgbClr val="000000"/>
                  </a:solidFill>
                  <a:latin typeface="Times New Roman" panose="02020603050405020304" pitchFamily="18" charset="0"/>
                </a:rPr>
                <a:t>P</a:t>
              </a:r>
            </a:p>
          </p:txBody>
        </p:sp>
      </p:grpSp>
      <p:sp>
        <p:nvSpPr>
          <p:cNvPr id="31" name="Text Box 29"/>
          <p:cNvSpPr txBox="1">
            <a:spLocks noChangeArrowheads="1"/>
          </p:cNvSpPr>
          <p:nvPr/>
        </p:nvSpPr>
        <p:spPr bwMode="auto">
          <a:xfrm>
            <a:off x="11345498" y="4738513"/>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b="1" dirty="0">
                <a:latin typeface="Times New Roman" panose="02020603050405020304" pitchFamily="18" charset="0"/>
              </a:rPr>
              <a:t>&gt; T</a:t>
            </a:r>
            <a:r>
              <a:rPr lang="en-US" b="1" baseline="-25000" dirty="0">
                <a:latin typeface="Times New Roman" panose="02020603050405020304" pitchFamily="18" charset="0"/>
              </a:rPr>
              <a:t>1</a:t>
            </a:r>
            <a:endParaRPr lang="en-US" b="1" dirty="0">
              <a:latin typeface="Times New Roman" panose="02020603050405020304" pitchFamily="18" charset="0"/>
            </a:endParaRPr>
          </a:p>
        </p:txBody>
      </p:sp>
      <p:grpSp>
        <p:nvGrpSpPr>
          <p:cNvPr id="11" name="Group 30"/>
          <p:cNvGrpSpPr/>
          <p:nvPr/>
        </p:nvGrpSpPr>
        <p:grpSpPr bwMode="auto">
          <a:xfrm>
            <a:off x="8191136" y="1971176"/>
            <a:ext cx="3316363" cy="3586163"/>
            <a:chOff x="2085" y="1145"/>
            <a:chExt cx="2001" cy="1967"/>
          </a:xfrm>
        </p:grpSpPr>
        <p:sp>
          <p:nvSpPr>
            <p:cNvPr id="10282" name="Freeform 31"/>
            <p:cNvSpPr/>
            <p:nvPr/>
          </p:nvSpPr>
          <p:spPr bwMode="auto">
            <a:xfrm>
              <a:off x="2085" y="1145"/>
              <a:ext cx="1945" cy="1967"/>
            </a:xfrm>
            <a:custGeom>
              <a:avLst/>
              <a:gdLst>
                <a:gd name="T0" fmla="*/ 0 w 1813"/>
                <a:gd name="T1" fmla="*/ 0 h 1833"/>
                <a:gd name="T2" fmla="*/ 2055 w 1813"/>
                <a:gd name="T3" fmla="*/ 5313 h 1833"/>
                <a:gd name="T4" fmla="*/ 7397 w 1813"/>
                <a:gd name="T5" fmla="*/ 7522 h 1833"/>
                <a:gd name="T6" fmla="*/ 0 60000 65536"/>
                <a:gd name="T7" fmla="*/ 0 60000 65536"/>
                <a:gd name="T8" fmla="*/ 0 60000 65536"/>
                <a:gd name="T9" fmla="*/ 0 w 1813"/>
                <a:gd name="T10" fmla="*/ 0 h 1833"/>
                <a:gd name="T11" fmla="*/ 1813 w 1813"/>
                <a:gd name="T12" fmla="*/ 1833 h 1833"/>
              </a:gdLst>
              <a:ahLst/>
              <a:cxnLst>
                <a:cxn ang="T6">
                  <a:pos x="T0" y="T1"/>
                </a:cxn>
                <a:cxn ang="T7">
                  <a:pos x="T2" y="T3"/>
                </a:cxn>
                <a:cxn ang="T8">
                  <a:pos x="T4" y="T5"/>
                </a:cxn>
              </a:cxnLst>
              <a:rect l="T9" t="T10" r="T11" b="T12"/>
              <a:pathLst>
                <a:path w="1813" h="1833">
                  <a:moveTo>
                    <a:pt x="0" y="0"/>
                  </a:moveTo>
                  <a:cubicBezTo>
                    <a:pt x="101" y="494"/>
                    <a:pt x="203" y="988"/>
                    <a:pt x="505" y="1294"/>
                  </a:cubicBezTo>
                  <a:cubicBezTo>
                    <a:pt x="807" y="1600"/>
                    <a:pt x="1310" y="1716"/>
                    <a:pt x="1813" y="1833"/>
                  </a:cubicBezTo>
                </a:path>
              </a:pathLst>
            </a:custGeom>
            <a:noFill/>
            <a:ln w="76200">
              <a:solidFill>
                <a:srgbClr val="CC0000"/>
              </a:solidFill>
              <a:prstDash val="sysDot"/>
              <a:rou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3" name="Rectangle 32"/>
            <p:cNvSpPr>
              <a:spLocks noChangeArrowheads="1"/>
            </p:cNvSpPr>
            <p:nvPr/>
          </p:nvSpPr>
          <p:spPr bwMode="auto">
            <a:xfrm>
              <a:off x="3730" y="2675"/>
              <a:ext cx="356"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b="1" dirty="0">
                  <a:latin typeface="Times New Roman" panose="02020603050405020304" pitchFamily="18" charset="0"/>
                </a:rPr>
                <a:t>T</a:t>
              </a:r>
              <a:r>
                <a:rPr lang="en-US" b="1" baseline="-25000" dirty="0">
                  <a:latin typeface="Times New Roman" panose="02020603050405020304" pitchFamily="18" charset="0"/>
                </a:rPr>
                <a:t>2</a:t>
              </a:r>
            </a:p>
          </p:txBody>
        </p:sp>
      </p:grpSp>
      <p:grpSp>
        <p:nvGrpSpPr>
          <p:cNvPr id="12" name="Group 33"/>
          <p:cNvGrpSpPr/>
          <p:nvPr/>
        </p:nvGrpSpPr>
        <p:grpSpPr bwMode="auto">
          <a:xfrm>
            <a:off x="7576873" y="4020263"/>
            <a:ext cx="568325" cy="2430462"/>
            <a:chOff x="1811" y="2405"/>
            <a:chExt cx="358" cy="1531"/>
          </a:xfrm>
        </p:grpSpPr>
        <p:sp>
          <p:nvSpPr>
            <p:cNvPr id="10278" name="Oval 34"/>
            <p:cNvSpPr>
              <a:spLocks noChangeArrowheads="1"/>
            </p:cNvSpPr>
            <p:nvPr/>
          </p:nvSpPr>
          <p:spPr bwMode="auto">
            <a:xfrm>
              <a:off x="2073" y="2405"/>
              <a:ext cx="96" cy="96"/>
            </a:xfrm>
            <a:prstGeom prst="ellipse">
              <a:avLst/>
            </a:prstGeom>
            <a:solidFill>
              <a:srgbClr val="000000"/>
            </a:solidFill>
            <a:ln w="9525">
              <a:solidFill>
                <a:srgbClr val="000000"/>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grpSp>
          <p:nvGrpSpPr>
            <p:cNvPr id="10279" name="Group 35"/>
            <p:cNvGrpSpPr/>
            <p:nvPr/>
          </p:nvGrpSpPr>
          <p:grpSpPr bwMode="auto">
            <a:xfrm>
              <a:off x="1811" y="2448"/>
              <a:ext cx="301" cy="1488"/>
              <a:chOff x="1811" y="2448"/>
              <a:chExt cx="301" cy="1488"/>
            </a:xfrm>
          </p:grpSpPr>
          <p:sp>
            <p:nvSpPr>
              <p:cNvPr id="10280" name="Line 36"/>
              <p:cNvSpPr>
                <a:spLocks noChangeShapeType="1"/>
              </p:cNvSpPr>
              <p:nvPr/>
            </p:nvSpPr>
            <p:spPr bwMode="auto">
              <a:xfrm>
                <a:off x="2112" y="2544"/>
                <a:ext cx="0" cy="1392"/>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txBody>
              <a:bodyPr/>
              <a:lstStyle/>
              <a:p>
                <a:endParaRPr lang="en-US"/>
              </a:p>
            </p:txBody>
          </p:sp>
          <p:sp>
            <p:nvSpPr>
              <p:cNvPr id="10281" name="Line 37"/>
              <p:cNvSpPr>
                <a:spLocks noChangeShapeType="1"/>
              </p:cNvSpPr>
              <p:nvPr/>
            </p:nvSpPr>
            <p:spPr bwMode="auto">
              <a:xfrm>
                <a:off x="1811" y="2448"/>
                <a:ext cx="288" cy="0"/>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txBody>
              <a:bodyPr/>
              <a:lstStyle/>
              <a:p>
                <a:endParaRPr lang="en-US"/>
              </a:p>
            </p:txBody>
          </p:sp>
        </p:grpSp>
      </p:grpSp>
      <p:sp>
        <p:nvSpPr>
          <p:cNvPr id="40" name="Text Box 38"/>
          <p:cNvSpPr txBox="1">
            <a:spLocks noChangeArrowheads="1"/>
          </p:cNvSpPr>
          <p:nvPr/>
        </p:nvSpPr>
        <p:spPr bwMode="auto">
          <a:xfrm>
            <a:off x="7052399" y="3827589"/>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1800" b="1">
                <a:solidFill>
                  <a:srgbClr val="000000"/>
                </a:solidFill>
              </a:rPr>
              <a:t>P</a:t>
            </a:r>
            <a:r>
              <a:rPr lang="en-US" sz="1800" b="1" baseline="-25000">
                <a:solidFill>
                  <a:srgbClr val="000000"/>
                </a:solidFill>
              </a:rPr>
              <a:t>1</a:t>
            </a:r>
            <a:endParaRPr lang="en-US" sz="1800" b="1">
              <a:solidFill>
                <a:srgbClr val="000000"/>
              </a:solidFill>
            </a:endParaRPr>
          </a:p>
        </p:txBody>
      </p:sp>
      <p:sp>
        <p:nvSpPr>
          <p:cNvPr id="41" name="Text Box 39"/>
          <p:cNvSpPr txBox="1">
            <a:spLocks noChangeArrowheads="1"/>
          </p:cNvSpPr>
          <p:nvPr/>
        </p:nvSpPr>
        <p:spPr bwMode="auto">
          <a:xfrm>
            <a:off x="7902988" y="6407637"/>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1800" b="1" dirty="0">
                <a:solidFill>
                  <a:srgbClr val="000000"/>
                </a:solidFill>
              </a:rPr>
              <a:t>V</a:t>
            </a:r>
            <a:r>
              <a:rPr lang="en-US" sz="1800" b="1" baseline="-25000" dirty="0">
                <a:solidFill>
                  <a:srgbClr val="000000"/>
                </a:solidFill>
              </a:rPr>
              <a:t>1</a:t>
            </a:r>
            <a:endParaRPr lang="en-US" sz="1800" b="1" dirty="0">
              <a:solidFill>
                <a:srgbClr val="000000"/>
              </a:solidFill>
            </a:endParaRPr>
          </a:p>
        </p:txBody>
      </p:sp>
      <p:grpSp>
        <p:nvGrpSpPr>
          <p:cNvPr id="14" name="Group 40"/>
          <p:cNvGrpSpPr/>
          <p:nvPr/>
        </p:nvGrpSpPr>
        <p:grpSpPr bwMode="auto">
          <a:xfrm>
            <a:off x="7134921" y="5089407"/>
            <a:ext cx="3657600" cy="1744663"/>
            <a:chOff x="1488" y="3120"/>
            <a:chExt cx="2304" cy="1099"/>
          </a:xfrm>
        </p:grpSpPr>
        <p:sp>
          <p:nvSpPr>
            <p:cNvPr id="10273" name="Text Box 41"/>
            <p:cNvSpPr txBox="1">
              <a:spLocks noChangeArrowheads="1"/>
            </p:cNvSpPr>
            <p:nvPr/>
          </p:nvSpPr>
          <p:spPr bwMode="auto">
            <a:xfrm>
              <a:off x="1488" y="3120"/>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1800" b="1">
                  <a:solidFill>
                    <a:srgbClr val="000000"/>
                  </a:solidFill>
                </a:rPr>
                <a:t>P</a:t>
              </a:r>
              <a:r>
                <a:rPr lang="en-US" sz="1800" b="1" baseline="-25000">
                  <a:solidFill>
                    <a:srgbClr val="000000"/>
                  </a:solidFill>
                </a:rPr>
                <a:t>2</a:t>
              </a:r>
              <a:endParaRPr lang="en-US" sz="1800" b="1">
                <a:solidFill>
                  <a:srgbClr val="000000"/>
                </a:solidFill>
              </a:endParaRPr>
            </a:p>
          </p:txBody>
        </p:sp>
        <p:sp>
          <p:nvSpPr>
            <p:cNvPr id="10274" name="Text Box 42"/>
            <p:cNvSpPr txBox="1">
              <a:spLocks noChangeArrowheads="1"/>
            </p:cNvSpPr>
            <p:nvPr/>
          </p:nvSpPr>
          <p:spPr bwMode="auto">
            <a:xfrm>
              <a:off x="3456" y="3988"/>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1800" b="1">
                  <a:solidFill>
                    <a:srgbClr val="000000"/>
                  </a:solidFill>
                </a:rPr>
                <a:t>V</a:t>
              </a:r>
              <a:r>
                <a:rPr lang="en-US" sz="1800" b="1" baseline="-25000">
                  <a:solidFill>
                    <a:srgbClr val="000000"/>
                  </a:solidFill>
                </a:rPr>
                <a:t>2</a:t>
              </a:r>
              <a:endParaRPr lang="en-US" sz="1800" b="1">
                <a:solidFill>
                  <a:srgbClr val="000000"/>
                </a:solidFill>
              </a:endParaRPr>
            </a:p>
          </p:txBody>
        </p:sp>
        <p:sp>
          <p:nvSpPr>
            <p:cNvPr id="10275" name="Oval 43"/>
            <p:cNvSpPr>
              <a:spLocks noChangeArrowheads="1"/>
            </p:cNvSpPr>
            <p:nvPr/>
          </p:nvSpPr>
          <p:spPr bwMode="auto">
            <a:xfrm>
              <a:off x="3508" y="3172"/>
              <a:ext cx="96" cy="96"/>
            </a:xfrm>
            <a:prstGeom prst="ellipse">
              <a:avLst/>
            </a:prstGeom>
            <a:solidFill>
              <a:srgbClr val="000000"/>
            </a:solidFill>
            <a:ln w="9525">
              <a:solidFill>
                <a:srgbClr val="000000"/>
              </a:solidFill>
              <a:prstDash val="dash"/>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10276" name="Line 44"/>
            <p:cNvSpPr>
              <a:spLocks noChangeShapeType="1"/>
            </p:cNvSpPr>
            <p:nvPr/>
          </p:nvSpPr>
          <p:spPr bwMode="auto">
            <a:xfrm>
              <a:off x="3552" y="3220"/>
              <a:ext cx="0" cy="720"/>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txBody>
            <a:bodyPr/>
            <a:lstStyle/>
            <a:p>
              <a:endParaRPr lang="en-US"/>
            </a:p>
          </p:txBody>
        </p:sp>
        <p:sp>
          <p:nvSpPr>
            <p:cNvPr id="10277" name="Line 45"/>
            <p:cNvSpPr>
              <a:spLocks noChangeShapeType="1"/>
            </p:cNvSpPr>
            <p:nvPr/>
          </p:nvSpPr>
          <p:spPr bwMode="auto">
            <a:xfrm>
              <a:off x="1763" y="3224"/>
              <a:ext cx="1776" cy="0"/>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txBody>
            <a:bodyPr/>
            <a:lstStyle/>
            <a:p>
              <a:endParaRPr lang="en-US"/>
            </a:p>
          </p:txBody>
        </p:sp>
      </p:grpSp>
      <p:sp>
        <p:nvSpPr>
          <p:cNvPr id="48" name="Text Box 46"/>
          <p:cNvSpPr txBox="1">
            <a:spLocks noChangeArrowheads="1"/>
          </p:cNvSpPr>
          <p:nvPr/>
        </p:nvSpPr>
        <p:spPr bwMode="auto">
          <a:xfrm>
            <a:off x="7721171" y="4030321"/>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2000" b="1">
                <a:solidFill>
                  <a:srgbClr val="000000"/>
                </a:solidFill>
              </a:rPr>
              <a:t>1</a:t>
            </a:r>
          </a:p>
        </p:txBody>
      </p:sp>
      <p:sp>
        <p:nvSpPr>
          <p:cNvPr id="49" name="Text Box 47"/>
          <p:cNvSpPr txBox="1">
            <a:spLocks noChangeArrowheads="1"/>
          </p:cNvSpPr>
          <p:nvPr/>
        </p:nvSpPr>
        <p:spPr bwMode="auto">
          <a:xfrm>
            <a:off x="10439176" y="4775082"/>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2000" b="1" dirty="0">
                <a:solidFill>
                  <a:srgbClr val="000000"/>
                </a:solidFill>
              </a:rPr>
              <a:t>2</a:t>
            </a:r>
          </a:p>
        </p:txBody>
      </p:sp>
      <p:grpSp>
        <p:nvGrpSpPr>
          <p:cNvPr id="15" name="Group 49"/>
          <p:cNvGrpSpPr/>
          <p:nvPr/>
        </p:nvGrpSpPr>
        <p:grpSpPr bwMode="auto">
          <a:xfrm>
            <a:off x="8119698" y="1943808"/>
            <a:ext cx="237951" cy="2193099"/>
            <a:chOff x="2112" y="1104"/>
            <a:chExt cx="0" cy="1344"/>
          </a:xfrm>
        </p:grpSpPr>
        <p:sp>
          <p:nvSpPr>
            <p:cNvPr id="10271" name="Line 50"/>
            <p:cNvSpPr>
              <a:spLocks noChangeShapeType="1"/>
            </p:cNvSpPr>
            <p:nvPr/>
          </p:nvSpPr>
          <p:spPr bwMode="auto">
            <a:xfrm flipV="1">
              <a:off x="2112" y="1104"/>
              <a:ext cx="0" cy="1344"/>
            </a:xfrm>
            <a:prstGeom prst="line">
              <a:avLst/>
            </a:prstGeom>
            <a:noFill/>
            <a:ln w="76200">
              <a:solidFill>
                <a:srgbClr val="CC0000"/>
              </a:solidFill>
              <a:round/>
            </a:ln>
            <a:extLst>
              <a:ext uri="{909E8E84-426E-40DD-AFC4-6F175D3DCCD1}">
                <a14:hiddenFill xmlns:a14="http://schemas.microsoft.com/office/drawing/2010/main">
                  <a:noFill/>
                </a14:hiddenFill>
              </a:ext>
            </a:extLst>
          </p:spPr>
          <p:txBody>
            <a:bodyPr/>
            <a:lstStyle/>
            <a:p>
              <a:endParaRPr lang="en-US"/>
            </a:p>
          </p:txBody>
        </p:sp>
        <p:sp>
          <p:nvSpPr>
            <p:cNvPr id="10272" name="Line 51"/>
            <p:cNvSpPr>
              <a:spLocks noChangeShapeType="1"/>
            </p:cNvSpPr>
            <p:nvPr/>
          </p:nvSpPr>
          <p:spPr bwMode="auto">
            <a:xfrm flipV="1">
              <a:off x="2112" y="1572"/>
              <a:ext cx="0" cy="288"/>
            </a:xfrm>
            <a:prstGeom prst="line">
              <a:avLst/>
            </a:prstGeom>
            <a:noFill/>
            <a:ln w="76200">
              <a:solidFill>
                <a:srgbClr val="CC0000"/>
              </a:solidFill>
              <a:round/>
              <a:tailEnd type="stealth" w="med" len="med"/>
            </a:ln>
            <a:extLst>
              <a:ext uri="{909E8E84-426E-40DD-AFC4-6F175D3DCCD1}">
                <a14:hiddenFill xmlns:a14="http://schemas.microsoft.com/office/drawing/2010/main">
                  <a:noFill/>
                </a14:hiddenFill>
              </a:ext>
            </a:extLst>
          </p:spPr>
          <p:txBody>
            <a:bodyPr/>
            <a:lstStyle/>
            <a:p>
              <a:endParaRPr lang="en-US"/>
            </a:p>
          </p:txBody>
        </p:sp>
      </p:grpSp>
      <p:grpSp>
        <p:nvGrpSpPr>
          <p:cNvPr id="16" name="Group 52"/>
          <p:cNvGrpSpPr/>
          <p:nvPr/>
        </p:nvGrpSpPr>
        <p:grpSpPr bwMode="auto">
          <a:xfrm>
            <a:off x="8169688" y="1934478"/>
            <a:ext cx="2286000" cy="3352800"/>
            <a:chOff x="2112" y="1104"/>
            <a:chExt cx="1440" cy="2112"/>
          </a:xfrm>
        </p:grpSpPr>
        <p:sp>
          <p:nvSpPr>
            <p:cNvPr id="10269" name="Freeform 53"/>
            <p:cNvSpPr/>
            <p:nvPr/>
          </p:nvSpPr>
          <p:spPr bwMode="auto">
            <a:xfrm>
              <a:off x="2112" y="1104"/>
              <a:ext cx="1440" cy="2112"/>
            </a:xfrm>
            <a:custGeom>
              <a:avLst/>
              <a:gdLst>
                <a:gd name="T0" fmla="*/ 0 w 1440"/>
                <a:gd name="T1" fmla="*/ 0 h 2112"/>
                <a:gd name="T2" fmla="*/ 48 w 1440"/>
                <a:gd name="T3" fmla="*/ 240 h 2112"/>
                <a:gd name="T4" fmla="*/ 144 w 1440"/>
                <a:gd name="T5" fmla="*/ 720 h 2112"/>
                <a:gd name="T6" fmla="*/ 288 w 1440"/>
                <a:gd name="T7" fmla="*/ 1152 h 2112"/>
                <a:gd name="T8" fmla="*/ 528 w 1440"/>
                <a:gd name="T9" fmla="*/ 1584 h 2112"/>
                <a:gd name="T10" fmla="*/ 1056 w 1440"/>
                <a:gd name="T11" fmla="*/ 1968 h 2112"/>
                <a:gd name="T12" fmla="*/ 1440 w 1440"/>
                <a:gd name="T13" fmla="*/ 2112 h 2112"/>
                <a:gd name="T14" fmla="*/ 0 60000 65536"/>
                <a:gd name="T15" fmla="*/ 0 60000 65536"/>
                <a:gd name="T16" fmla="*/ 0 60000 65536"/>
                <a:gd name="T17" fmla="*/ 0 60000 65536"/>
                <a:gd name="T18" fmla="*/ 0 60000 65536"/>
                <a:gd name="T19" fmla="*/ 0 60000 65536"/>
                <a:gd name="T20" fmla="*/ 0 60000 65536"/>
                <a:gd name="T21" fmla="*/ 0 w 1440"/>
                <a:gd name="T22" fmla="*/ 0 h 2112"/>
                <a:gd name="T23" fmla="*/ 1440 w 1440"/>
                <a:gd name="T24" fmla="*/ 2112 h 21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0" h="2112">
                  <a:moveTo>
                    <a:pt x="0" y="0"/>
                  </a:moveTo>
                  <a:cubicBezTo>
                    <a:pt x="12" y="60"/>
                    <a:pt x="24" y="120"/>
                    <a:pt x="48" y="240"/>
                  </a:cubicBezTo>
                  <a:cubicBezTo>
                    <a:pt x="72" y="360"/>
                    <a:pt x="104" y="568"/>
                    <a:pt x="144" y="720"/>
                  </a:cubicBezTo>
                  <a:cubicBezTo>
                    <a:pt x="184" y="872"/>
                    <a:pt x="224" y="1008"/>
                    <a:pt x="288" y="1152"/>
                  </a:cubicBezTo>
                  <a:cubicBezTo>
                    <a:pt x="352" y="1296"/>
                    <a:pt x="400" y="1448"/>
                    <a:pt x="528" y="1584"/>
                  </a:cubicBezTo>
                  <a:cubicBezTo>
                    <a:pt x="656" y="1720"/>
                    <a:pt x="904" y="1880"/>
                    <a:pt x="1056" y="1968"/>
                  </a:cubicBezTo>
                  <a:cubicBezTo>
                    <a:pt x="1208" y="2056"/>
                    <a:pt x="1324" y="2084"/>
                    <a:pt x="1440" y="2112"/>
                  </a:cubicBezTo>
                </a:path>
              </a:pathLst>
            </a:custGeom>
            <a:noFill/>
            <a:ln w="76200">
              <a:solidFill>
                <a:srgbClr val="CC0000"/>
              </a:solidFill>
              <a:rou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0" name="Line 54"/>
            <p:cNvSpPr>
              <a:spLocks noChangeShapeType="1"/>
            </p:cNvSpPr>
            <p:nvPr/>
          </p:nvSpPr>
          <p:spPr bwMode="auto">
            <a:xfrm>
              <a:off x="2460" y="2388"/>
              <a:ext cx="48" cy="96"/>
            </a:xfrm>
            <a:prstGeom prst="line">
              <a:avLst/>
            </a:prstGeom>
            <a:noFill/>
            <a:ln w="76200">
              <a:solidFill>
                <a:srgbClr val="CC0000"/>
              </a:solidFill>
              <a:round/>
              <a:tailEnd type="stealth" w="med" len="med"/>
            </a:ln>
            <a:extLst>
              <a:ext uri="{909E8E84-426E-40DD-AFC4-6F175D3DCCD1}">
                <a14:hiddenFill xmlns:a14="http://schemas.microsoft.com/office/drawing/2010/main">
                  <a:noFill/>
                </a14:hiddenFill>
              </a:ext>
            </a:extLst>
          </p:spPr>
          <p:txBody>
            <a:bodyPr/>
            <a:lstStyle/>
            <a:p>
              <a:endParaRPr lang="en-US"/>
            </a:p>
          </p:txBody>
        </p:sp>
      </p:grpSp>
      <p:grpSp>
        <p:nvGrpSpPr>
          <p:cNvPr id="17" name="Group 55"/>
          <p:cNvGrpSpPr/>
          <p:nvPr/>
        </p:nvGrpSpPr>
        <p:grpSpPr bwMode="auto">
          <a:xfrm>
            <a:off x="8119699" y="4136907"/>
            <a:ext cx="2286000" cy="1905000"/>
            <a:chOff x="2112" y="2448"/>
            <a:chExt cx="1440" cy="1200"/>
          </a:xfrm>
        </p:grpSpPr>
        <p:sp>
          <p:nvSpPr>
            <p:cNvPr id="10267" name="Freeform 56"/>
            <p:cNvSpPr/>
            <p:nvPr/>
          </p:nvSpPr>
          <p:spPr bwMode="auto">
            <a:xfrm>
              <a:off x="2112" y="2448"/>
              <a:ext cx="1440" cy="1200"/>
            </a:xfrm>
            <a:custGeom>
              <a:avLst/>
              <a:gdLst>
                <a:gd name="T0" fmla="*/ 0 w 1440"/>
                <a:gd name="T1" fmla="*/ 0 h 1200"/>
                <a:gd name="T2" fmla="*/ 96 w 1440"/>
                <a:gd name="T3" fmla="*/ 288 h 1200"/>
                <a:gd name="T4" fmla="*/ 288 w 1440"/>
                <a:gd name="T5" fmla="*/ 672 h 1200"/>
                <a:gd name="T6" fmla="*/ 672 w 1440"/>
                <a:gd name="T7" fmla="*/ 960 h 1200"/>
                <a:gd name="T8" fmla="*/ 1440 w 1440"/>
                <a:gd name="T9" fmla="*/ 1200 h 1200"/>
                <a:gd name="T10" fmla="*/ 0 60000 65536"/>
                <a:gd name="T11" fmla="*/ 0 60000 65536"/>
                <a:gd name="T12" fmla="*/ 0 60000 65536"/>
                <a:gd name="T13" fmla="*/ 0 60000 65536"/>
                <a:gd name="T14" fmla="*/ 0 60000 65536"/>
                <a:gd name="T15" fmla="*/ 0 w 1440"/>
                <a:gd name="T16" fmla="*/ 0 h 1200"/>
                <a:gd name="T17" fmla="*/ 1440 w 1440"/>
                <a:gd name="T18" fmla="*/ 1200 h 1200"/>
              </a:gdLst>
              <a:ahLst/>
              <a:cxnLst>
                <a:cxn ang="T10">
                  <a:pos x="T0" y="T1"/>
                </a:cxn>
                <a:cxn ang="T11">
                  <a:pos x="T2" y="T3"/>
                </a:cxn>
                <a:cxn ang="T12">
                  <a:pos x="T4" y="T5"/>
                </a:cxn>
                <a:cxn ang="T13">
                  <a:pos x="T6" y="T7"/>
                </a:cxn>
                <a:cxn ang="T14">
                  <a:pos x="T8" y="T9"/>
                </a:cxn>
              </a:cxnLst>
              <a:rect l="T15" t="T16" r="T17" b="T18"/>
              <a:pathLst>
                <a:path w="1440" h="1200">
                  <a:moveTo>
                    <a:pt x="0" y="0"/>
                  </a:moveTo>
                  <a:cubicBezTo>
                    <a:pt x="24" y="88"/>
                    <a:pt x="48" y="176"/>
                    <a:pt x="96" y="288"/>
                  </a:cubicBezTo>
                  <a:cubicBezTo>
                    <a:pt x="144" y="400"/>
                    <a:pt x="192" y="560"/>
                    <a:pt x="288" y="672"/>
                  </a:cubicBezTo>
                  <a:cubicBezTo>
                    <a:pt x="384" y="784"/>
                    <a:pt x="480" y="872"/>
                    <a:pt x="672" y="960"/>
                  </a:cubicBezTo>
                  <a:cubicBezTo>
                    <a:pt x="864" y="1048"/>
                    <a:pt x="1152" y="1124"/>
                    <a:pt x="1440" y="1200"/>
                  </a:cubicBezTo>
                </a:path>
              </a:pathLst>
            </a:custGeom>
            <a:noFill/>
            <a:ln w="76200">
              <a:solidFill>
                <a:srgbClr val="0000CC"/>
              </a:solidFill>
              <a:rou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8" name="Line 57"/>
            <p:cNvSpPr>
              <a:spLocks noChangeShapeType="1"/>
            </p:cNvSpPr>
            <p:nvPr/>
          </p:nvSpPr>
          <p:spPr bwMode="auto">
            <a:xfrm>
              <a:off x="2688" y="3360"/>
              <a:ext cx="192" cy="96"/>
            </a:xfrm>
            <a:prstGeom prst="line">
              <a:avLst/>
            </a:prstGeom>
            <a:noFill/>
            <a:ln w="76200">
              <a:solidFill>
                <a:srgbClr val="0000CC"/>
              </a:solidFill>
              <a:round/>
              <a:tailEnd type="stealth" w="med" len="med"/>
            </a:ln>
            <a:extLst>
              <a:ext uri="{909E8E84-426E-40DD-AFC4-6F175D3DCCD1}">
                <a14:hiddenFill xmlns:a14="http://schemas.microsoft.com/office/drawing/2010/main">
                  <a:noFill/>
                </a14:hiddenFill>
              </a:ext>
            </a:extLst>
          </p:spPr>
          <p:txBody>
            <a:bodyPr/>
            <a:lstStyle/>
            <a:p>
              <a:endParaRPr lang="en-US"/>
            </a:p>
          </p:txBody>
        </p:sp>
      </p:grpSp>
      <p:grpSp>
        <p:nvGrpSpPr>
          <p:cNvPr id="18" name="Group 58"/>
          <p:cNvGrpSpPr/>
          <p:nvPr/>
        </p:nvGrpSpPr>
        <p:grpSpPr bwMode="auto">
          <a:xfrm>
            <a:off x="10434057" y="5305986"/>
            <a:ext cx="74612" cy="762000"/>
            <a:chOff x="3552" y="3216"/>
            <a:chExt cx="0" cy="432"/>
          </a:xfrm>
        </p:grpSpPr>
        <p:sp>
          <p:nvSpPr>
            <p:cNvPr id="10265" name="Line 59"/>
            <p:cNvSpPr>
              <a:spLocks noChangeShapeType="1"/>
            </p:cNvSpPr>
            <p:nvPr/>
          </p:nvSpPr>
          <p:spPr bwMode="auto">
            <a:xfrm flipV="1">
              <a:off x="3552" y="3216"/>
              <a:ext cx="0" cy="432"/>
            </a:xfrm>
            <a:prstGeom prst="line">
              <a:avLst/>
            </a:prstGeom>
            <a:noFill/>
            <a:ln w="76200">
              <a:solidFill>
                <a:srgbClr val="0000CC"/>
              </a:solidFill>
              <a:round/>
            </a:ln>
            <a:extLst>
              <a:ext uri="{909E8E84-426E-40DD-AFC4-6F175D3DCCD1}">
                <a14:hiddenFill xmlns:a14="http://schemas.microsoft.com/office/drawing/2010/main">
                  <a:noFill/>
                </a14:hiddenFill>
              </a:ext>
            </a:extLst>
          </p:spPr>
          <p:txBody>
            <a:bodyPr/>
            <a:lstStyle/>
            <a:p>
              <a:endParaRPr lang="en-US"/>
            </a:p>
          </p:txBody>
        </p:sp>
        <p:sp>
          <p:nvSpPr>
            <p:cNvPr id="10266" name="Line 60"/>
            <p:cNvSpPr>
              <a:spLocks noChangeShapeType="1"/>
            </p:cNvSpPr>
            <p:nvPr/>
          </p:nvSpPr>
          <p:spPr bwMode="auto">
            <a:xfrm flipV="1">
              <a:off x="3552" y="3312"/>
              <a:ext cx="0" cy="192"/>
            </a:xfrm>
            <a:prstGeom prst="line">
              <a:avLst/>
            </a:prstGeom>
            <a:noFill/>
            <a:ln w="76200">
              <a:solidFill>
                <a:srgbClr val="0000CC"/>
              </a:solidFill>
              <a:round/>
              <a:tailEnd type="stealth" w="med" len="med"/>
            </a:ln>
            <a:extLst>
              <a:ext uri="{909E8E84-426E-40DD-AFC4-6F175D3DCCD1}">
                <a14:hiddenFill xmlns:a14="http://schemas.microsoft.com/office/drawing/2010/main">
                  <a:noFill/>
                </a14:hiddenFill>
              </a:ext>
            </a:extLst>
          </p:spPr>
          <p:txBody>
            <a:bodyPr/>
            <a:lstStyle/>
            <a:p>
              <a:endParaRPr lang="en-US"/>
            </a:p>
          </p:txBody>
        </p:sp>
      </p:grpSp>
      <p:sp>
        <p:nvSpPr>
          <p:cNvPr id="62" name="Text Box 61"/>
          <p:cNvSpPr txBox="1">
            <a:spLocks noChangeArrowheads="1"/>
          </p:cNvSpPr>
          <p:nvPr/>
        </p:nvSpPr>
        <p:spPr bwMode="auto">
          <a:xfrm>
            <a:off x="8119699" y="144084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2000" b="1" dirty="0">
                <a:solidFill>
                  <a:srgbClr val="000000"/>
                </a:solidFill>
              </a:rPr>
              <a:t>2’</a:t>
            </a:r>
          </a:p>
        </p:txBody>
      </p:sp>
      <p:sp>
        <p:nvSpPr>
          <p:cNvPr id="63" name="Text Box 62"/>
          <p:cNvSpPr txBox="1">
            <a:spLocks noChangeArrowheads="1"/>
          </p:cNvSpPr>
          <p:nvPr/>
        </p:nvSpPr>
        <p:spPr bwMode="auto">
          <a:xfrm>
            <a:off x="10577377" y="5724085"/>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2000" b="1" dirty="0">
                <a:solidFill>
                  <a:srgbClr val="000000"/>
                </a:solidFill>
              </a:rPr>
              <a:t>1’</a:t>
            </a:r>
          </a:p>
        </p:txBody>
      </p:sp>
      <p:sp>
        <p:nvSpPr>
          <p:cNvPr id="64" name="Text Box 26"/>
          <p:cNvSpPr txBox="1">
            <a:spLocks noChangeArrowheads="1"/>
          </p:cNvSpPr>
          <p:nvPr/>
        </p:nvSpPr>
        <p:spPr bwMode="auto">
          <a:xfrm>
            <a:off x="7112413" y="6274589"/>
            <a:ext cx="5032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b="1">
                <a:solidFill>
                  <a:srgbClr val="000000"/>
                </a:solidFill>
                <a:latin typeface="Times New Roman" panose="02020603050405020304" pitchFamily="18" charset="0"/>
              </a:rPr>
              <a:t>O</a:t>
            </a:r>
          </a:p>
        </p:txBody>
      </p:sp>
      <p:sp>
        <p:nvSpPr>
          <p:cNvPr id="3" name="Title 2"/>
          <p:cNvSpPr>
            <a:spLocks noGrp="1"/>
          </p:cNvSpPr>
          <p:nvPr>
            <p:ph type="title"/>
          </p:nvPr>
        </p:nvSpPr>
        <p:spPr>
          <a:xfrm>
            <a:off x="0" y="630743"/>
            <a:ext cx="10972800" cy="1143000"/>
          </a:xfrm>
        </p:spPr>
        <p:txBody>
          <a:bodyPr/>
          <a:lstStyle/>
          <a:p>
            <a:pPr algn="l"/>
            <a:r>
              <a:rPr lang="en-US" sz="2800" b="1" dirty="0">
                <a:solidFill>
                  <a:srgbClr val="FF0000"/>
                </a:solidFill>
                <a:latin typeface="Times New Roman" panose="02020603050405020304" pitchFamily="18" charset="0"/>
                <a:cs typeface="Times New Roman" panose="02020603050405020304" pitchFamily="18" charset="0"/>
              </a:rPr>
              <a:t>II. PHƯƠNG TRÌNH TRẠNG THÁI CỦA KHÍ LÍ TƯỞNG</a:t>
            </a:r>
            <a:br>
              <a:rPr lang="en-US" sz="2800" b="1" dirty="0">
                <a:solidFill>
                  <a:srgbClr val="FF0000"/>
                </a:solidFill>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Xét một lượng khí xác định:</a:t>
            </a:r>
            <a:endParaRPr lang="en-US" sz="2800" dirty="0">
              <a:solidFill>
                <a:srgbClr val="FF0000"/>
              </a:solidFill>
            </a:endParaRPr>
          </a:p>
        </p:txBody>
      </p:sp>
      <p:sp>
        <p:nvSpPr>
          <p:cNvPr id="7" name="Rectangle 6"/>
          <p:cNvSpPr/>
          <p:nvPr/>
        </p:nvSpPr>
        <p:spPr>
          <a:xfrm>
            <a:off x="232229" y="3789494"/>
            <a:ext cx="1770743" cy="856343"/>
          </a:xfrm>
          <a:prstGeom prst="rec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Trạng thái 1</a:t>
            </a:r>
          </a:p>
          <a:p>
            <a:pPr algn="ctr"/>
            <a:r>
              <a:rPr lang="en-US" sz="2400" dirty="0">
                <a:latin typeface="Times New Roman" panose="02020603050405020304" pitchFamily="18" charset="0"/>
                <a:cs typeface="Times New Roman" panose="02020603050405020304" pitchFamily="18" charset="0"/>
              </a:rPr>
              <a:t>p</a:t>
            </a:r>
            <a:r>
              <a:rPr lang="en-US" sz="2400" baseline="-25000" dirty="0">
                <a:latin typeface="Times New Roman" panose="02020603050405020304" pitchFamily="18" charset="0"/>
                <a:cs typeface="Times New Roman" panose="02020603050405020304" pitchFamily="18" charset="0"/>
              </a:rPr>
              <a:t>1, </a:t>
            </a:r>
            <a:r>
              <a:rPr lang="en-US" sz="2400"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T</a:t>
            </a:r>
            <a:r>
              <a:rPr lang="en-US" sz="2400" baseline="-25000" dirty="0">
                <a:latin typeface="Times New Roman" panose="02020603050405020304" pitchFamily="18" charset="0"/>
                <a:cs typeface="Times New Roman" panose="02020603050405020304" pitchFamily="18" charset="0"/>
              </a:rPr>
              <a:t>1</a:t>
            </a:r>
            <a:endParaRPr lang="en-US" sz="2400" dirty="0">
              <a:latin typeface="Times New Roman" panose="02020603050405020304" pitchFamily="18" charset="0"/>
              <a:cs typeface="Times New Roman" panose="02020603050405020304" pitchFamily="18" charset="0"/>
            </a:endParaRPr>
          </a:p>
        </p:txBody>
      </p:sp>
      <p:sp>
        <p:nvSpPr>
          <p:cNvPr id="67" name="Rectangle 66"/>
          <p:cNvSpPr/>
          <p:nvPr/>
        </p:nvSpPr>
        <p:spPr>
          <a:xfrm>
            <a:off x="4391846" y="3766130"/>
            <a:ext cx="1770743" cy="856343"/>
          </a:xfrm>
          <a:prstGeom prst="rect">
            <a:avLst/>
          </a:prstGeom>
          <a:solidFill>
            <a:schemeClr val="accent6">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Trạng thái 2</a:t>
            </a:r>
          </a:p>
          <a:p>
            <a:pPr algn="ctr"/>
            <a:r>
              <a:rPr lang="en-US" sz="2400" dirty="0">
                <a:latin typeface="Times New Roman" panose="02020603050405020304" pitchFamily="18" charset="0"/>
                <a:cs typeface="Times New Roman" panose="02020603050405020304" pitchFamily="18" charset="0"/>
              </a:rPr>
              <a:t>p</a:t>
            </a:r>
            <a:r>
              <a:rPr lang="en-US" sz="2400" baseline="-25000" dirty="0">
                <a:latin typeface="Times New Roman" panose="02020603050405020304" pitchFamily="18" charset="0"/>
                <a:cs typeface="Times New Roman" panose="02020603050405020304" pitchFamily="18" charset="0"/>
              </a:rPr>
              <a:t>2, </a:t>
            </a:r>
            <a:r>
              <a:rPr lang="en-US" sz="2400"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T</a:t>
            </a:r>
            <a:r>
              <a:rPr lang="en-US" sz="2400" baseline="-25000" dirty="0">
                <a:latin typeface="Times New Roman" panose="02020603050405020304" pitchFamily="18" charset="0"/>
                <a:cs typeface="Times New Roman" panose="02020603050405020304" pitchFamily="18" charset="0"/>
              </a:rPr>
              <a:t>2</a:t>
            </a:r>
            <a:endParaRPr lang="en-US" sz="2400" dirty="0">
              <a:latin typeface="Times New Roman" panose="02020603050405020304" pitchFamily="18" charset="0"/>
              <a:cs typeface="Times New Roman" panose="02020603050405020304" pitchFamily="18" charset="0"/>
            </a:endParaRPr>
          </a:p>
        </p:txBody>
      </p:sp>
      <p:sp>
        <p:nvSpPr>
          <p:cNvPr id="68" name="Rectangle 67"/>
          <p:cNvSpPr/>
          <p:nvPr/>
        </p:nvSpPr>
        <p:spPr>
          <a:xfrm>
            <a:off x="2419000" y="5556320"/>
            <a:ext cx="1770743" cy="85634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Trạng thái 1</a:t>
            </a:r>
            <a:r>
              <a:rPr lang="en-US" sz="2400" baseline="300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P</a:t>
            </a:r>
            <a:r>
              <a:rPr lang="en-US" sz="2400" baseline="-25000" dirty="0">
                <a:latin typeface="Times New Roman" panose="02020603050405020304" pitchFamily="18" charset="0"/>
                <a:cs typeface="Times New Roman" panose="02020603050405020304" pitchFamily="18" charset="0"/>
              </a:rPr>
              <a:t>1</a:t>
            </a:r>
            <a:r>
              <a:rPr lang="en-US" sz="2400" baseline="30000" dirty="0">
                <a:latin typeface="Times New Roman" panose="02020603050405020304" pitchFamily="18" charset="0"/>
                <a:cs typeface="Times New Roman" panose="02020603050405020304" pitchFamily="18" charset="0"/>
              </a:rPr>
              <a:t>’</a:t>
            </a:r>
            <a:r>
              <a:rPr lang="en-US" sz="2400" baseline="-25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T</a:t>
            </a:r>
            <a:r>
              <a:rPr lang="en-US" sz="2400" baseline="-25000" dirty="0">
                <a:latin typeface="Times New Roman" panose="02020603050405020304" pitchFamily="18" charset="0"/>
                <a:cs typeface="Times New Roman" panose="02020603050405020304" pitchFamily="18" charset="0"/>
              </a:rPr>
              <a:t>1</a:t>
            </a:r>
            <a:endParaRPr lang="en-US" sz="2400" dirty="0">
              <a:latin typeface="Times New Roman" panose="02020603050405020304" pitchFamily="18" charset="0"/>
              <a:cs typeface="Times New Roman" panose="02020603050405020304" pitchFamily="18" charset="0"/>
            </a:endParaRPr>
          </a:p>
        </p:txBody>
      </p:sp>
      <p:sp>
        <p:nvSpPr>
          <p:cNvPr id="69" name="Rectangle 68"/>
          <p:cNvSpPr/>
          <p:nvPr/>
        </p:nvSpPr>
        <p:spPr>
          <a:xfrm>
            <a:off x="2288371" y="1971176"/>
            <a:ext cx="1770743" cy="85634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Trạng thái 2</a:t>
            </a:r>
            <a:r>
              <a:rPr lang="en-US" sz="2400" baseline="300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P</a:t>
            </a:r>
            <a:r>
              <a:rPr lang="en-US" sz="2400" baseline="-25000" dirty="0">
                <a:latin typeface="Times New Roman" panose="02020603050405020304" pitchFamily="18" charset="0"/>
                <a:cs typeface="Times New Roman" panose="02020603050405020304" pitchFamily="18" charset="0"/>
              </a:rPr>
              <a:t>2</a:t>
            </a:r>
            <a:r>
              <a:rPr lang="en-US" sz="2400" baseline="30000" dirty="0">
                <a:latin typeface="Times New Roman" panose="02020603050405020304" pitchFamily="18" charset="0"/>
                <a:cs typeface="Times New Roman" panose="02020603050405020304" pitchFamily="18" charset="0"/>
              </a:rPr>
              <a:t>’</a:t>
            </a:r>
            <a:r>
              <a:rPr lang="en-US" sz="2400" baseline="-25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T</a:t>
            </a:r>
            <a:r>
              <a:rPr lang="en-US" sz="2400" baseline="-25000" dirty="0">
                <a:latin typeface="Times New Roman" panose="02020603050405020304" pitchFamily="18" charset="0"/>
                <a:cs typeface="Times New Roman" panose="02020603050405020304" pitchFamily="18" charset="0"/>
              </a:rPr>
              <a:t>2</a:t>
            </a:r>
            <a:endParaRPr lang="en-US" sz="2400" dirty="0">
              <a:latin typeface="Times New Roman" panose="02020603050405020304" pitchFamily="18" charset="0"/>
              <a:cs typeface="Times New Roman" panose="02020603050405020304" pitchFamily="18" charset="0"/>
            </a:endParaRPr>
          </a:p>
        </p:txBody>
      </p:sp>
      <p:cxnSp>
        <p:nvCxnSpPr>
          <p:cNvPr id="13" name="Straight Arrow Connector 12"/>
          <p:cNvCxnSpPr>
            <a:stCxn id="7" idx="0"/>
            <a:endCxn id="69" idx="1"/>
          </p:cNvCxnSpPr>
          <p:nvPr/>
        </p:nvCxnSpPr>
        <p:spPr>
          <a:xfrm flipV="1">
            <a:off x="1117601" y="2399348"/>
            <a:ext cx="1170770" cy="1390146"/>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9" idx="3"/>
            <a:endCxn id="67" idx="0"/>
          </p:cNvCxnSpPr>
          <p:nvPr/>
        </p:nvCxnSpPr>
        <p:spPr>
          <a:xfrm>
            <a:off x="4059114" y="2399348"/>
            <a:ext cx="1218104" cy="1366782"/>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7" idx="2"/>
            <a:endCxn id="68" idx="1"/>
          </p:cNvCxnSpPr>
          <p:nvPr/>
        </p:nvCxnSpPr>
        <p:spPr>
          <a:xfrm>
            <a:off x="1117601" y="4645837"/>
            <a:ext cx="1301399" cy="1338655"/>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67" idx="2"/>
            <a:endCxn id="68" idx="3"/>
          </p:cNvCxnSpPr>
          <p:nvPr/>
        </p:nvCxnSpPr>
        <p:spPr>
          <a:xfrm flipH="1">
            <a:off x="4189743" y="4622473"/>
            <a:ext cx="1087475" cy="1362019"/>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25" name="Right Arrow 24"/>
          <p:cNvSpPr/>
          <p:nvPr/>
        </p:nvSpPr>
        <p:spPr>
          <a:xfrm>
            <a:off x="2035037" y="4096463"/>
            <a:ext cx="2379234" cy="2048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rot="18656038">
            <a:off x="614763" y="2505908"/>
            <a:ext cx="191328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Đẳng tích</a:t>
            </a:r>
          </a:p>
        </p:txBody>
      </p:sp>
      <p:sp>
        <p:nvSpPr>
          <p:cNvPr id="87" name="TextBox 86"/>
          <p:cNvSpPr txBox="1"/>
          <p:nvPr/>
        </p:nvSpPr>
        <p:spPr>
          <a:xfrm rot="2883949">
            <a:off x="4042426" y="2822546"/>
            <a:ext cx="191328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Đẳng nhiệt</a:t>
            </a:r>
          </a:p>
        </p:txBody>
      </p:sp>
      <p:sp>
        <p:nvSpPr>
          <p:cNvPr id="88" name="TextBox 87"/>
          <p:cNvSpPr txBox="1"/>
          <p:nvPr/>
        </p:nvSpPr>
        <p:spPr>
          <a:xfrm rot="18656038">
            <a:off x="4285164" y="5109550"/>
            <a:ext cx="191328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Đẳng tích</a:t>
            </a:r>
          </a:p>
        </p:txBody>
      </p:sp>
      <p:sp>
        <p:nvSpPr>
          <p:cNvPr id="89" name="TextBox 88"/>
          <p:cNvSpPr txBox="1"/>
          <p:nvPr/>
        </p:nvSpPr>
        <p:spPr>
          <a:xfrm rot="2883949">
            <a:off x="681529" y="5378382"/>
            <a:ext cx="191328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Đẳng nhiệt</a:t>
            </a:r>
          </a:p>
        </p:txBody>
      </p:sp>
      <p:sp>
        <p:nvSpPr>
          <p:cNvPr id="59" name="Text Box 11">
            <a:extLst>
              <a:ext uri="{FF2B5EF4-FFF2-40B4-BE49-F238E27FC236}">
                <a16:creationId xmlns:a16="http://schemas.microsoft.com/office/drawing/2014/main" id="{2906336A-CB43-433A-9887-6E6F938ED849}"/>
              </a:ext>
            </a:extLst>
          </p:cNvPr>
          <p:cNvSpPr txBox="1">
            <a:spLocks noChangeArrowheads="1"/>
          </p:cNvSpPr>
          <p:nvPr/>
        </p:nvSpPr>
        <p:spPr bwMode="auto">
          <a:xfrm>
            <a:off x="0" y="4481"/>
            <a:ext cx="12192000" cy="523220"/>
          </a:xfrm>
          <a:prstGeom prst="rect">
            <a:avLst/>
          </a:prstGeom>
          <a:solidFill>
            <a:schemeClr val="accent6">
              <a:lumMod val="20000"/>
              <a:lumOff val="80000"/>
            </a:schemeClr>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2800" b="1" dirty="0">
                <a:solidFill>
                  <a:srgbClr val="002060"/>
                </a:solidFill>
                <a:latin typeface="UTM Neutra" panose="02040603050506020204" pitchFamily="18" charset="0"/>
                <a:cs typeface="Times New Roman" panose="02020603050405020304" pitchFamily="18" charset="0"/>
              </a:rPr>
              <a:t>PHƯƠNG TRÌNH TRẠNG THÁI CỦA KHÍ LÍ TƯỞNG.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20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blinds(horizontal)">
                                      <p:cBhvr>
                                        <p:cTn id="10" dur="500"/>
                                        <p:tgtEl>
                                          <p:spTgt spid="6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diamond(in)">
                                      <p:cBhvr>
                                        <p:cTn id="18" dur="1000"/>
                                        <p:tgtEl>
                                          <p:spTgt spid="41"/>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diamond(in)">
                                      <p:cBhvr>
                                        <p:cTn id="21" dur="1000"/>
                                        <p:tgtEl>
                                          <p:spTgt spid="4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2000"/>
                                        <p:tgtEl>
                                          <p:spTgt spid="4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5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barn(inVertical)">
                                      <p:cBhvr>
                                        <p:cTn id="45" dur="500"/>
                                        <p:tgtEl>
                                          <p:spTgt spid="25"/>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67"/>
                                        </p:tgtEl>
                                        <p:attrNameLst>
                                          <p:attrName>style.visibility</p:attrName>
                                        </p:attrNameLst>
                                      </p:cBhvr>
                                      <p:to>
                                        <p:strVal val="visible"/>
                                      </p:to>
                                    </p:set>
                                    <p:animEffect transition="in" filter="barn(inVertical)">
                                      <p:cBhvr>
                                        <p:cTn id="48" dur="500"/>
                                        <p:tgtEl>
                                          <p:spTgt spid="6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20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8" presetClass="entr" presetSubtype="16" fill="hold" grpId="0" nodeType="click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diamond(in)">
                                      <p:cBhvr>
                                        <p:cTn id="58" dur="500"/>
                                        <p:tgtEl>
                                          <p:spTgt spid="3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left)">
                                      <p:cBhvr>
                                        <p:cTn id="63" dur="20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down)">
                                      <p:cBhvr>
                                        <p:cTn id="73" dur="2000"/>
                                        <p:tgtEl>
                                          <p:spTgt spid="18"/>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nodeType="click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barn(inVertical)">
                                      <p:cBhvr>
                                        <p:cTn id="78" dur="500"/>
                                        <p:tgtEl>
                                          <p:spTgt spid="22"/>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89"/>
                                        </p:tgtEl>
                                        <p:attrNameLst>
                                          <p:attrName>style.visibility</p:attrName>
                                        </p:attrNameLst>
                                      </p:cBhvr>
                                      <p:to>
                                        <p:strVal val="visible"/>
                                      </p:to>
                                    </p:set>
                                    <p:animEffect transition="in" filter="barn(inVertical)">
                                      <p:cBhvr>
                                        <p:cTn id="81" dur="500"/>
                                        <p:tgtEl>
                                          <p:spTgt spid="89"/>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barn(inVertical)">
                                      <p:cBhvr>
                                        <p:cTn id="84" dur="500"/>
                                        <p:tgtEl>
                                          <p:spTgt spid="68"/>
                                        </p:tgtEl>
                                      </p:cBhvr>
                                    </p:animEffect>
                                  </p:childTnLst>
                                </p:cTn>
                              </p:par>
                              <p:par>
                                <p:cTn id="85" presetID="16" presetClass="entr" presetSubtype="21" fill="hold" nodeType="with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barn(inVertical)">
                                      <p:cBhvr>
                                        <p:cTn id="87" dur="500"/>
                                        <p:tgtEl>
                                          <p:spTgt spid="24"/>
                                        </p:tgtEl>
                                      </p:cBhvr>
                                    </p:animEffect>
                                  </p:childTnLst>
                                </p:cTn>
                              </p:par>
                              <p:par>
                                <p:cTn id="88" presetID="16" presetClass="entr" presetSubtype="21" fill="hold" grpId="0" nodeType="withEffect">
                                  <p:stCondLst>
                                    <p:cond delay="0"/>
                                  </p:stCondLst>
                                  <p:childTnLst>
                                    <p:set>
                                      <p:cBhvr>
                                        <p:cTn id="89" dur="1" fill="hold">
                                          <p:stCondLst>
                                            <p:cond delay="0"/>
                                          </p:stCondLst>
                                        </p:cTn>
                                        <p:tgtEl>
                                          <p:spTgt spid="88"/>
                                        </p:tgtEl>
                                        <p:attrNameLst>
                                          <p:attrName>style.visibility</p:attrName>
                                        </p:attrNameLst>
                                      </p:cBhvr>
                                      <p:to>
                                        <p:strVal val="visible"/>
                                      </p:to>
                                    </p:set>
                                    <p:animEffect transition="in" filter="barn(inVertical)">
                                      <p:cBhvr>
                                        <p:cTn id="90" dur="500"/>
                                        <p:tgtEl>
                                          <p:spTgt spid="88"/>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nodeType="click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2000"/>
                                        <p:tgtEl>
                                          <p:spTgt spid="15"/>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2000"/>
                                        <p:tgtEl>
                                          <p:spTgt spid="62"/>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nodeType="click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left)">
                                      <p:cBhvr>
                                        <p:cTn id="105" dur="2000"/>
                                        <p:tgtEl>
                                          <p:spTgt spid="16"/>
                                        </p:tgtEl>
                                      </p:cBhvr>
                                    </p:animEffect>
                                  </p:childTnLst>
                                </p:cTn>
                              </p:par>
                            </p:childTnLst>
                          </p:cTn>
                        </p:par>
                      </p:childTnLst>
                    </p:cTn>
                  </p:par>
                  <p:par>
                    <p:cTn id="106" fill="hold">
                      <p:stCondLst>
                        <p:cond delay="indefinite"/>
                      </p:stCondLst>
                      <p:childTnLst>
                        <p:par>
                          <p:cTn id="107" fill="hold">
                            <p:stCondLst>
                              <p:cond delay="0"/>
                            </p:stCondLst>
                            <p:childTnLst>
                              <p:par>
                                <p:cTn id="108" presetID="16" presetClass="entr" presetSubtype="21" fill="hold" nodeType="clickEffect">
                                  <p:stCondLst>
                                    <p:cond delay="0"/>
                                  </p:stCondLst>
                                  <p:childTnLst>
                                    <p:set>
                                      <p:cBhvr>
                                        <p:cTn id="109" dur="1" fill="hold">
                                          <p:stCondLst>
                                            <p:cond delay="0"/>
                                          </p:stCondLst>
                                        </p:cTn>
                                        <p:tgtEl>
                                          <p:spTgt spid="13"/>
                                        </p:tgtEl>
                                        <p:attrNameLst>
                                          <p:attrName>style.visibility</p:attrName>
                                        </p:attrNameLst>
                                      </p:cBhvr>
                                      <p:to>
                                        <p:strVal val="visible"/>
                                      </p:to>
                                    </p:set>
                                    <p:animEffect transition="in" filter="barn(inVertical)">
                                      <p:cBhvr>
                                        <p:cTn id="110" dur="500"/>
                                        <p:tgtEl>
                                          <p:spTgt spid="13"/>
                                        </p:tgtEl>
                                      </p:cBhvr>
                                    </p:animEffect>
                                  </p:childTnLst>
                                </p:cTn>
                              </p:par>
                              <p:par>
                                <p:cTn id="111" presetID="16" presetClass="entr" presetSubtype="21" fill="hold" grpId="0" nodeType="withEffect">
                                  <p:stCondLst>
                                    <p:cond delay="0"/>
                                  </p:stCondLst>
                                  <p:childTnLst>
                                    <p:set>
                                      <p:cBhvr>
                                        <p:cTn id="112" dur="1" fill="hold">
                                          <p:stCondLst>
                                            <p:cond delay="0"/>
                                          </p:stCondLst>
                                        </p:cTn>
                                        <p:tgtEl>
                                          <p:spTgt spid="34"/>
                                        </p:tgtEl>
                                        <p:attrNameLst>
                                          <p:attrName>style.visibility</p:attrName>
                                        </p:attrNameLst>
                                      </p:cBhvr>
                                      <p:to>
                                        <p:strVal val="visible"/>
                                      </p:to>
                                    </p:set>
                                    <p:animEffect transition="in" filter="barn(inVertical)">
                                      <p:cBhvr>
                                        <p:cTn id="113" dur="500"/>
                                        <p:tgtEl>
                                          <p:spTgt spid="34"/>
                                        </p:tgtEl>
                                      </p:cBhvr>
                                    </p:animEffect>
                                  </p:childTnLst>
                                </p:cTn>
                              </p:par>
                              <p:par>
                                <p:cTn id="114" presetID="16" presetClass="entr" presetSubtype="21" fill="hold" grpId="0" nodeType="withEffect">
                                  <p:stCondLst>
                                    <p:cond delay="0"/>
                                  </p:stCondLst>
                                  <p:childTnLst>
                                    <p:set>
                                      <p:cBhvr>
                                        <p:cTn id="115" dur="1" fill="hold">
                                          <p:stCondLst>
                                            <p:cond delay="0"/>
                                          </p:stCondLst>
                                        </p:cTn>
                                        <p:tgtEl>
                                          <p:spTgt spid="69"/>
                                        </p:tgtEl>
                                        <p:attrNameLst>
                                          <p:attrName>style.visibility</p:attrName>
                                        </p:attrNameLst>
                                      </p:cBhvr>
                                      <p:to>
                                        <p:strVal val="visible"/>
                                      </p:to>
                                    </p:set>
                                    <p:animEffect transition="in" filter="barn(inVertical)">
                                      <p:cBhvr>
                                        <p:cTn id="116" dur="500"/>
                                        <p:tgtEl>
                                          <p:spTgt spid="69"/>
                                        </p:tgtEl>
                                      </p:cBhvr>
                                    </p:animEffect>
                                  </p:childTnLst>
                                </p:cTn>
                              </p:par>
                              <p:par>
                                <p:cTn id="117" presetID="16" presetClass="entr" presetSubtype="21" fill="hold" nodeType="withEffect">
                                  <p:stCondLst>
                                    <p:cond delay="0"/>
                                  </p:stCondLst>
                                  <p:childTnLst>
                                    <p:set>
                                      <p:cBhvr>
                                        <p:cTn id="118" dur="1" fill="hold">
                                          <p:stCondLst>
                                            <p:cond delay="0"/>
                                          </p:stCondLst>
                                        </p:cTn>
                                        <p:tgtEl>
                                          <p:spTgt spid="20"/>
                                        </p:tgtEl>
                                        <p:attrNameLst>
                                          <p:attrName>style.visibility</p:attrName>
                                        </p:attrNameLst>
                                      </p:cBhvr>
                                      <p:to>
                                        <p:strVal val="visible"/>
                                      </p:to>
                                    </p:set>
                                    <p:animEffect transition="in" filter="barn(inVertical)">
                                      <p:cBhvr>
                                        <p:cTn id="119" dur="500"/>
                                        <p:tgtEl>
                                          <p:spTgt spid="20"/>
                                        </p:tgtEl>
                                      </p:cBhvr>
                                    </p:animEffect>
                                  </p:childTnLst>
                                </p:cTn>
                              </p:par>
                              <p:par>
                                <p:cTn id="120" presetID="16" presetClass="entr" presetSubtype="21" fill="hold" grpId="0" nodeType="with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barn(inVertical)">
                                      <p:cBhvr>
                                        <p:cTn id="12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0" grpId="0"/>
      <p:bldP spid="41" grpId="0"/>
      <p:bldP spid="48" grpId="0"/>
      <p:bldP spid="49" grpId="0"/>
      <p:bldP spid="62" grpId="0"/>
      <p:bldP spid="63" grpId="0"/>
      <p:bldP spid="64" grpId="0"/>
      <p:bldP spid="7" grpId="0" animBg="1"/>
      <p:bldP spid="67" grpId="0" animBg="1"/>
      <p:bldP spid="68" grpId="0" animBg="1"/>
      <p:bldP spid="69" grpId="0" animBg="1"/>
      <p:bldP spid="25" grpId="0" animBg="1"/>
      <p:bldP spid="34"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235185" y="3018907"/>
            <a:ext cx="827881" cy="1604665"/>
            <a:chOff x="2601119" y="2895601"/>
            <a:chExt cx="827881" cy="1604665"/>
          </a:xfrm>
        </p:grpSpPr>
        <p:sp>
          <p:nvSpPr>
            <p:cNvPr id="11318" name="AutoShape 7"/>
            <p:cNvSpPr/>
            <p:nvPr/>
          </p:nvSpPr>
          <p:spPr bwMode="auto">
            <a:xfrm>
              <a:off x="2601119" y="3062581"/>
              <a:ext cx="228600" cy="1219200"/>
            </a:xfrm>
            <a:prstGeom prst="leftBrace">
              <a:avLst>
                <a:gd name="adj1" fmla="val 44444"/>
                <a:gd name="adj2" fmla="val 50000"/>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2400">
                <a:latin typeface="Times New Roman" panose="02020603050405020304" pitchFamily="18" charset="0"/>
                <a:cs typeface="Times New Roman" panose="02020603050405020304" pitchFamily="18" charset="0"/>
              </a:endParaRPr>
            </a:p>
          </p:txBody>
        </p:sp>
        <p:sp>
          <p:nvSpPr>
            <p:cNvPr id="11319" name="Text Box 8"/>
            <p:cNvSpPr txBox="1">
              <a:spLocks noChangeArrowheads="1"/>
            </p:cNvSpPr>
            <p:nvPr/>
          </p:nvSpPr>
          <p:spPr bwMode="auto">
            <a:xfrm>
              <a:off x="2819400" y="2895601"/>
              <a:ext cx="60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2400" b="1">
                  <a:solidFill>
                    <a:srgbClr val="000000"/>
                  </a:solidFill>
                  <a:latin typeface="Times New Roman" panose="02020603050405020304" pitchFamily="18" charset="0"/>
                  <a:cs typeface="Times New Roman" panose="02020603050405020304" pitchFamily="18" charset="0"/>
                </a:rPr>
                <a:t>V</a:t>
              </a:r>
              <a:r>
                <a:rPr lang="en-US" sz="2400" b="1" baseline="-25000">
                  <a:solidFill>
                    <a:srgbClr val="000000"/>
                  </a:solidFill>
                  <a:latin typeface="Times New Roman" panose="02020603050405020304" pitchFamily="18" charset="0"/>
                  <a:cs typeface="Times New Roman" panose="02020603050405020304" pitchFamily="18" charset="0"/>
                </a:rPr>
                <a:t>1</a:t>
              </a:r>
              <a:endParaRPr lang="en-US" sz="2400" b="1">
                <a:solidFill>
                  <a:srgbClr val="000000"/>
                </a:solidFill>
                <a:latin typeface="Times New Roman" panose="02020603050405020304" pitchFamily="18" charset="0"/>
                <a:cs typeface="Times New Roman" panose="02020603050405020304" pitchFamily="18" charset="0"/>
              </a:endParaRPr>
            </a:p>
          </p:txBody>
        </p:sp>
        <p:sp>
          <p:nvSpPr>
            <p:cNvPr id="11320" name="Text Box 9"/>
            <p:cNvSpPr txBox="1">
              <a:spLocks noChangeArrowheads="1"/>
            </p:cNvSpPr>
            <p:nvPr/>
          </p:nvSpPr>
          <p:spPr bwMode="auto">
            <a:xfrm>
              <a:off x="2819400" y="3429001"/>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2400" b="1" dirty="0">
                  <a:solidFill>
                    <a:srgbClr val="000000"/>
                  </a:solidFill>
                  <a:latin typeface="Times New Roman" panose="02020603050405020304" pitchFamily="18" charset="0"/>
                  <a:cs typeface="Times New Roman" panose="02020603050405020304" pitchFamily="18" charset="0"/>
                </a:rPr>
                <a:t>P</a:t>
              </a:r>
              <a:r>
                <a:rPr lang="en-US" sz="2400" b="1" baseline="-25000" dirty="0">
                  <a:solidFill>
                    <a:srgbClr val="000000"/>
                  </a:solidFill>
                  <a:latin typeface="Times New Roman" panose="02020603050405020304" pitchFamily="18" charset="0"/>
                  <a:cs typeface="Times New Roman" panose="02020603050405020304" pitchFamily="18" charset="0"/>
                </a:rPr>
                <a:t>1 </a:t>
              </a:r>
              <a:endParaRPr lang="en-US" sz="2400" b="1" dirty="0">
                <a:solidFill>
                  <a:srgbClr val="000000"/>
                </a:solidFill>
                <a:latin typeface="Times New Roman" panose="02020603050405020304" pitchFamily="18" charset="0"/>
                <a:cs typeface="Times New Roman" panose="02020603050405020304" pitchFamily="18" charset="0"/>
              </a:endParaRPr>
            </a:p>
          </p:txBody>
        </p:sp>
        <p:sp>
          <p:nvSpPr>
            <p:cNvPr id="11321" name="Text Box 10"/>
            <p:cNvSpPr txBox="1">
              <a:spLocks noChangeArrowheads="1"/>
            </p:cNvSpPr>
            <p:nvPr/>
          </p:nvSpPr>
          <p:spPr bwMode="auto">
            <a:xfrm>
              <a:off x="2819400" y="4038601"/>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2400" b="1">
                  <a:solidFill>
                    <a:srgbClr val="000000"/>
                  </a:solidFill>
                  <a:latin typeface="Times New Roman" panose="02020603050405020304" pitchFamily="18" charset="0"/>
                  <a:cs typeface="Times New Roman" panose="02020603050405020304" pitchFamily="18" charset="0"/>
                </a:rPr>
                <a:t>T</a:t>
              </a:r>
              <a:r>
                <a:rPr lang="en-US" sz="2400" b="1" baseline="-25000">
                  <a:solidFill>
                    <a:srgbClr val="000000"/>
                  </a:solidFill>
                  <a:latin typeface="Times New Roman" panose="02020603050405020304" pitchFamily="18" charset="0"/>
                  <a:cs typeface="Times New Roman" panose="02020603050405020304" pitchFamily="18" charset="0"/>
                </a:rPr>
                <a:t>1 </a:t>
              </a:r>
              <a:endParaRPr lang="en-US" sz="2400" b="1">
                <a:solidFill>
                  <a:srgbClr val="000000"/>
                </a:solidFill>
                <a:latin typeface="Times New Roman" panose="02020603050405020304" pitchFamily="18" charset="0"/>
                <a:cs typeface="Times New Roman" panose="02020603050405020304" pitchFamily="18" charset="0"/>
              </a:endParaRPr>
            </a:p>
          </p:txBody>
        </p:sp>
      </p:grpSp>
      <p:grpSp>
        <p:nvGrpSpPr>
          <p:cNvPr id="22" name="Group 21"/>
          <p:cNvGrpSpPr/>
          <p:nvPr/>
        </p:nvGrpSpPr>
        <p:grpSpPr>
          <a:xfrm>
            <a:off x="5135481" y="3067726"/>
            <a:ext cx="1589880" cy="1973997"/>
            <a:chOff x="1366838" y="4308743"/>
            <a:chExt cx="1143000" cy="1973997"/>
          </a:xfrm>
        </p:grpSpPr>
        <p:sp>
          <p:nvSpPr>
            <p:cNvPr id="11309" name="Text Box 12"/>
            <p:cNvSpPr txBox="1">
              <a:spLocks noChangeArrowheads="1"/>
            </p:cNvSpPr>
            <p:nvPr/>
          </p:nvSpPr>
          <p:spPr bwMode="auto">
            <a:xfrm>
              <a:off x="1595438" y="4856431"/>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2400" b="1">
                  <a:solidFill>
                    <a:srgbClr val="000000"/>
                  </a:solidFill>
                  <a:latin typeface="Times New Roman" panose="02020603050405020304" pitchFamily="18" charset="0"/>
                  <a:cs typeface="Times New Roman" panose="02020603050405020304" pitchFamily="18" charset="0"/>
                </a:rPr>
                <a:t>P</a:t>
              </a:r>
              <a:r>
                <a:rPr lang="en-US" sz="2400" b="1" baseline="-25000">
                  <a:solidFill>
                    <a:srgbClr val="000000"/>
                  </a:solidFill>
                  <a:latin typeface="Times New Roman" panose="02020603050405020304" pitchFamily="18" charset="0"/>
                  <a:cs typeface="Times New Roman" panose="02020603050405020304" pitchFamily="18" charset="0"/>
                </a:rPr>
                <a:t>2 </a:t>
              </a:r>
              <a:endParaRPr lang="en-US" sz="2400" b="1">
                <a:solidFill>
                  <a:srgbClr val="000000"/>
                </a:solidFill>
                <a:latin typeface="Times New Roman" panose="02020603050405020304" pitchFamily="18" charset="0"/>
                <a:cs typeface="Times New Roman" panose="02020603050405020304" pitchFamily="18" charset="0"/>
              </a:endParaRPr>
            </a:p>
          </p:txBody>
        </p:sp>
        <p:sp>
          <p:nvSpPr>
            <p:cNvPr id="11312" name="AutoShape 17"/>
            <p:cNvSpPr/>
            <p:nvPr/>
          </p:nvSpPr>
          <p:spPr bwMode="auto">
            <a:xfrm>
              <a:off x="1366838" y="4461143"/>
              <a:ext cx="228600" cy="1219200"/>
            </a:xfrm>
            <a:prstGeom prst="leftBrace">
              <a:avLst>
                <a:gd name="adj1" fmla="val 44444"/>
                <a:gd name="adj2" fmla="val 50000"/>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2400">
                <a:latin typeface="Times New Roman" panose="02020603050405020304" pitchFamily="18" charset="0"/>
                <a:cs typeface="Times New Roman" panose="02020603050405020304" pitchFamily="18" charset="0"/>
              </a:endParaRPr>
            </a:p>
          </p:txBody>
        </p:sp>
        <p:sp>
          <p:nvSpPr>
            <p:cNvPr id="11313" name="Text Box 18"/>
            <p:cNvSpPr txBox="1">
              <a:spLocks noChangeArrowheads="1"/>
            </p:cNvSpPr>
            <p:nvPr/>
          </p:nvSpPr>
          <p:spPr bwMode="auto">
            <a:xfrm>
              <a:off x="1595438" y="4308743"/>
              <a:ext cx="60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2400" b="1">
                  <a:solidFill>
                    <a:srgbClr val="000000"/>
                  </a:solidFill>
                  <a:latin typeface="Times New Roman" panose="02020603050405020304" pitchFamily="18" charset="0"/>
                  <a:cs typeface="Times New Roman" panose="02020603050405020304" pitchFamily="18" charset="0"/>
                </a:rPr>
                <a:t>V</a:t>
              </a:r>
              <a:r>
                <a:rPr lang="en-US" sz="2400" b="1" baseline="-25000">
                  <a:solidFill>
                    <a:srgbClr val="000000"/>
                  </a:solidFill>
                  <a:latin typeface="Times New Roman" panose="02020603050405020304" pitchFamily="18" charset="0"/>
                  <a:cs typeface="Times New Roman" panose="02020603050405020304" pitchFamily="18" charset="0"/>
                </a:rPr>
                <a:t>2</a:t>
              </a:r>
              <a:endParaRPr lang="en-US" sz="2400" b="1">
                <a:solidFill>
                  <a:srgbClr val="000000"/>
                </a:solidFill>
                <a:latin typeface="Times New Roman" panose="02020603050405020304" pitchFamily="18" charset="0"/>
                <a:cs typeface="Times New Roman" panose="02020603050405020304" pitchFamily="18" charset="0"/>
              </a:endParaRPr>
            </a:p>
          </p:txBody>
        </p:sp>
        <p:sp>
          <p:nvSpPr>
            <p:cNvPr id="11314" name="Text Box 19"/>
            <p:cNvSpPr txBox="1">
              <a:spLocks noChangeArrowheads="1"/>
            </p:cNvSpPr>
            <p:nvPr/>
          </p:nvSpPr>
          <p:spPr bwMode="auto">
            <a:xfrm>
              <a:off x="1595438" y="5451743"/>
              <a:ext cx="91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2400" b="1">
                  <a:solidFill>
                    <a:srgbClr val="000000"/>
                  </a:solidFill>
                  <a:latin typeface="Times New Roman" panose="02020603050405020304" pitchFamily="18" charset="0"/>
                  <a:cs typeface="Times New Roman" panose="02020603050405020304" pitchFamily="18" charset="0"/>
                </a:rPr>
                <a:t>T</a:t>
              </a:r>
              <a:r>
                <a:rPr lang="en-US" sz="2400" b="1" baseline="-25000">
                  <a:solidFill>
                    <a:srgbClr val="000000"/>
                  </a:solidFill>
                  <a:latin typeface="Times New Roman" panose="02020603050405020304" pitchFamily="18" charset="0"/>
                  <a:cs typeface="Times New Roman" panose="02020603050405020304" pitchFamily="18" charset="0"/>
                </a:rPr>
                <a:t>2 </a:t>
              </a:r>
              <a:r>
                <a:rPr lang="en-US" sz="2400" b="1">
                  <a:solidFill>
                    <a:srgbClr val="000000"/>
                  </a:solidFill>
                  <a:latin typeface="Times New Roman" panose="02020603050405020304" pitchFamily="18" charset="0"/>
                  <a:cs typeface="Times New Roman" panose="02020603050405020304" pitchFamily="18" charset="0"/>
                </a:rPr>
                <a:t>&gt; T</a:t>
              </a:r>
              <a:r>
                <a:rPr lang="en-US" sz="2400" b="1" baseline="-25000">
                  <a:solidFill>
                    <a:srgbClr val="000000"/>
                  </a:solidFill>
                  <a:latin typeface="Times New Roman" panose="02020603050405020304" pitchFamily="18" charset="0"/>
                  <a:cs typeface="Times New Roman" panose="02020603050405020304" pitchFamily="18" charset="0"/>
                </a:rPr>
                <a:t>1</a:t>
              </a:r>
              <a:endParaRPr lang="en-US" sz="2400" b="1">
                <a:solidFill>
                  <a:srgbClr val="000000"/>
                </a:solidFill>
                <a:latin typeface="Times New Roman" panose="02020603050405020304" pitchFamily="18" charset="0"/>
                <a:cs typeface="Times New Roman" panose="02020603050405020304" pitchFamily="18" charset="0"/>
              </a:endParaRPr>
            </a:p>
          </p:txBody>
        </p:sp>
      </p:grpSp>
      <p:sp>
        <p:nvSpPr>
          <p:cNvPr id="11283" name="TextBox 68"/>
          <p:cNvSpPr txBox="1">
            <a:spLocks noChangeArrowheads="1"/>
          </p:cNvSpPr>
          <p:nvPr/>
        </p:nvSpPr>
        <p:spPr bwMode="auto">
          <a:xfrm>
            <a:off x="131778" y="706937"/>
            <a:ext cx="1206022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800" b="1" dirty="0">
                <a:solidFill>
                  <a:srgbClr val="FF0000"/>
                </a:solidFill>
                <a:latin typeface="Times New Roman" panose="02020603050405020304" pitchFamily="18" charset="0"/>
                <a:cs typeface="Times New Roman" panose="02020603050405020304" pitchFamily="18" charset="0"/>
              </a:rPr>
              <a:t> II. PHƯƠNG TRÌNH TRẠNG THÁI CỦA KHÍ LÍ TƯỞNG</a:t>
            </a:r>
          </a:p>
          <a:p>
            <a:pPr eaLnBrk="1" hangingPunct="1">
              <a:spcBef>
                <a:spcPct val="0"/>
              </a:spcBef>
              <a:buFontTx/>
              <a:buNone/>
            </a:pPr>
            <a:r>
              <a:rPr lang="en-US" sz="2800" dirty="0">
                <a:solidFill>
                  <a:srgbClr val="000000"/>
                </a:solidFill>
                <a:latin typeface="Times New Roman" panose="02020603050405020304" pitchFamily="18" charset="0"/>
                <a:cs typeface="Times New Roman" panose="02020603050405020304" pitchFamily="18" charset="0"/>
              </a:rPr>
              <a:t> Xét một khối khí xác định biến đổi trạng thái có các thông số được biểu diễn trên hệ trục( p,V)</a:t>
            </a:r>
            <a:endParaRPr lang="en-US" sz="2800" b="1" dirty="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sz="2800" dirty="0">
              <a:latin typeface="Arial" panose="020B0604020202020204" pitchFamily="34" charset="0"/>
            </a:endParaRPr>
          </a:p>
        </p:txBody>
      </p:sp>
      <p:grpSp>
        <p:nvGrpSpPr>
          <p:cNvPr id="20" name="Group 19"/>
          <p:cNvGrpSpPr/>
          <p:nvPr/>
        </p:nvGrpSpPr>
        <p:grpSpPr>
          <a:xfrm>
            <a:off x="6663550" y="1558925"/>
            <a:ext cx="6019800" cy="5299075"/>
            <a:chOff x="4944892" y="585239"/>
            <a:chExt cx="6019800" cy="5299075"/>
          </a:xfrm>
        </p:grpSpPr>
        <p:sp>
          <p:nvSpPr>
            <p:cNvPr id="11294" name="Oval 43"/>
            <p:cNvSpPr>
              <a:spLocks noChangeArrowheads="1"/>
            </p:cNvSpPr>
            <p:nvPr/>
          </p:nvSpPr>
          <p:spPr bwMode="auto">
            <a:xfrm>
              <a:off x="8322177" y="4036152"/>
              <a:ext cx="152400" cy="152400"/>
            </a:xfrm>
            <a:prstGeom prst="ellipse">
              <a:avLst/>
            </a:prstGeom>
            <a:solidFill>
              <a:srgbClr val="000000"/>
            </a:solidFill>
            <a:ln w="9525">
              <a:solidFill>
                <a:srgbClr val="000000"/>
              </a:solidFill>
              <a:prstDash val="dash"/>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grpSp>
          <p:nvGrpSpPr>
            <p:cNvPr id="19" name="Group 18"/>
            <p:cNvGrpSpPr/>
            <p:nvPr/>
          </p:nvGrpSpPr>
          <p:grpSpPr>
            <a:xfrm>
              <a:off x="4944892" y="585239"/>
              <a:ext cx="6019800" cy="5299075"/>
              <a:chOff x="5028028" y="748532"/>
              <a:chExt cx="6019800" cy="5299075"/>
            </a:xfrm>
          </p:grpSpPr>
          <p:sp>
            <p:nvSpPr>
              <p:cNvPr id="11295" name="Line 44"/>
              <p:cNvSpPr>
                <a:spLocks noChangeShapeType="1"/>
              </p:cNvSpPr>
              <p:nvPr/>
            </p:nvSpPr>
            <p:spPr bwMode="auto">
              <a:xfrm>
                <a:off x="8477666" y="4363136"/>
                <a:ext cx="0" cy="1143000"/>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txBody>
              <a:bodyPr/>
              <a:lstStyle/>
              <a:p>
                <a:endParaRPr lang="en-US"/>
              </a:p>
            </p:txBody>
          </p:sp>
          <p:grpSp>
            <p:nvGrpSpPr>
              <p:cNvPr id="18" name="Group 17"/>
              <p:cNvGrpSpPr/>
              <p:nvPr/>
            </p:nvGrpSpPr>
            <p:grpSpPr>
              <a:xfrm>
                <a:off x="5028028" y="748532"/>
                <a:ext cx="6019800" cy="5299075"/>
                <a:chOff x="3733800" y="1563688"/>
                <a:chExt cx="6019800" cy="5299075"/>
              </a:xfrm>
            </p:grpSpPr>
            <p:sp>
              <p:nvSpPr>
                <p:cNvPr id="11307" name="Freeform 22"/>
                <p:cNvSpPr/>
                <p:nvPr/>
              </p:nvSpPr>
              <p:spPr bwMode="auto">
                <a:xfrm>
                  <a:off x="4648201" y="2362200"/>
                  <a:ext cx="3624263" cy="3527425"/>
                </a:xfrm>
                <a:custGeom>
                  <a:avLst/>
                  <a:gdLst>
                    <a:gd name="T0" fmla="*/ 0 w 2000"/>
                    <a:gd name="T1" fmla="*/ 0 h 2071"/>
                    <a:gd name="T2" fmla="*/ 6551 w 2000"/>
                    <a:gd name="T3" fmla="*/ 6565 h 2071"/>
                    <a:gd name="T4" fmla="*/ 28224 w 2000"/>
                    <a:gd name="T5" fmla="*/ 8464 h 2071"/>
                    <a:gd name="T6" fmla="*/ 0 60000 65536"/>
                    <a:gd name="T7" fmla="*/ 0 60000 65536"/>
                    <a:gd name="T8" fmla="*/ 0 60000 65536"/>
                    <a:gd name="T9" fmla="*/ 0 w 2000"/>
                    <a:gd name="T10" fmla="*/ 0 h 2071"/>
                    <a:gd name="T11" fmla="*/ 2000 w 2000"/>
                    <a:gd name="T12" fmla="*/ 2071 h 2071"/>
                  </a:gdLst>
                  <a:ahLst/>
                  <a:cxnLst>
                    <a:cxn ang="T6">
                      <a:pos x="T0" y="T1"/>
                    </a:cxn>
                    <a:cxn ang="T7">
                      <a:pos x="T2" y="T3"/>
                    </a:cxn>
                    <a:cxn ang="T8">
                      <a:pos x="T4" y="T5"/>
                    </a:cxn>
                  </a:cxnLst>
                  <a:rect l="T9" t="T10" r="T11" b="T12"/>
                  <a:pathLst>
                    <a:path w="2000" h="2071">
                      <a:moveTo>
                        <a:pt x="0" y="0"/>
                      </a:moveTo>
                      <a:cubicBezTo>
                        <a:pt x="65" y="630"/>
                        <a:pt x="131" y="1260"/>
                        <a:pt x="464" y="1605"/>
                      </a:cubicBezTo>
                      <a:cubicBezTo>
                        <a:pt x="797" y="1950"/>
                        <a:pt x="1398" y="2010"/>
                        <a:pt x="2000" y="2071"/>
                      </a:cubicBezTo>
                    </a:path>
                  </a:pathLst>
                </a:custGeom>
                <a:noFill/>
                <a:ln w="76200">
                  <a:solidFill>
                    <a:srgbClr val="000066"/>
                  </a:solidFill>
                  <a:prstDash val="sysDot"/>
                  <a:rou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7" name="Group 16"/>
                <p:cNvGrpSpPr/>
                <p:nvPr/>
              </p:nvGrpSpPr>
              <p:grpSpPr>
                <a:xfrm>
                  <a:off x="3733800" y="1563688"/>
                  <a:ext cx="6019800" cy="5299075"/>
                  <a:chOff x="3733800" y="1563688"/>
                  <a:chExt cx="6019800" cy="5299075"/>
                </a:xfrm>
              </p:grpSpPr>
              <p:grpSp>
                <p:nvGrpSpPr>
                  <p:cNvPr id="12" name="Group 11"/>
                  <p:cNvGrpSpPr/>
                  <p:nvPr/>
                </p:nvGrpSpPr>
                <p:grpSpPr>
                  <a:xfrm>
                    <a:off x="3733800" y="1563688"/>
                    <a:ext cx="5246688" cy="5299075"/>
                    <a:chOff x="3733800" y="1563688"/>
                    <a:chExt cx="5246688" cy="5299075"/>
                  </a:xfrm>
                </p:grpSpPr>
                <p:grpSp>
                  <p:nvGrpSpPr>
                    <p:cNvPr id="11" name="Group 10"/>
                    <p:cNvGrpSpPr/>
                    <p:nvPr/>
                  </p:nvGrpSpPr>
                  <p:grpSpPr>
                    <a:xfrm>
                      <a:off x="3886200" y="1563688"/>
                      <a:ext cx="5094288" cy="5211762"/>
                      <a:chOff x="3886200" y="1563688"/>
                      <a:chExt cx="5094288" cy="5211762"/>
                    </a:xfrm>
                  </p:grpSpPr>
                  <p:sp>
                    <p:nvSpPr>
                      <p:cNvPr id="11275" name="Text Box 39"/>
                      <p:cNvSpPr txBox="1">
                        <a:spLocks noChangeArrowheads="1"/>
                      </p:cNvSpPr>
                      <p:nvPr/>
                    </p:nvSpPr>
                    <p:spPr bwMode="auto">
                      <a:xfrm>
                        <a:off x="4724400" y="6338888"/>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1800" b="1" dirty="0">
                            <a:solidFill>
                              <a:srgbClr val="000000"/>
                            </a:solidFill>
                          </a:rPr>
                          <a:t>V</a:t>
                        </a:r>
                        <a:r>
                          <a:rPr lang="en-US" sz="1800" b="1" baseline="-25000" dirty="0">
                            <a:solidFill>
                              <a:srgbClr val="000000"/>
                            </a:solidFill>
                          </a:rPr>
                          <a:t>1</a:t>
                        </a:r>
                        <a:endParaRPr lang="en-US" sz="1800" b="1" dirty="0">
                          <a:solidFill>
                            <a:srgbClr val="000000"/>
                          </a:solidFill>
                        </a:endParaRPr>
                      </a:p>
                    </p:txBody>
                  </p:sp>
                  <p:grpSp>
                    <p:nvGrpSpPr>
                      <p:cNvPr id="10" name="Group 9"/>
                      <p:cNvGrpSpPr/>
                      <p:nvPr/>
                    </p:nvGrpSpPr>
                    <p:grpSpPr>
                      <a:xfrm>
                        <a:off x="3886200" y="1563688"/>
                        <a:ext cx="5094288" cy="5211762"/>
                        <a:chOff x="3886200" y="1563688"/>
                        <a:chExt cx="5094288" cy="5211762"/>
                      </a:xfrm>
                    </p:grpSpPr>
                    <p:sp>
                      <p:nvSpPr>
                        <p:cNvPr id="11293" name="Text Box 42"/>
                        <p:cNvSpPr txBox="1">
                          <a:spLocks noChangeArrowheads="1"/>
                        </p:cNvSpPr>
                        <p:nvPr/>
                      </p:nvSpPr>
                      <p:spPr bwMode="auto">
                        <a:xfrm>
                          <a:off x="7031038" y="6330951"/>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1800" b="1">
                              <a:solidFill>
                                <a:srgbClr val="000000"/>
                              </a:solidFill>
                            </a:rPr>
                            <a:t>V</a:t>
                          </a:r>
                          <a:r>
                            <a:rPr lang="en-US" sz="1800" b="1" baseline="-25000">
                              <a:solidFill>
                                <a:srgbClr val="000000"/>
                              </a:solidFill>
                            </a:rPr>
                            <a:t>2</a:t>
                          </a:r>
                          <a:endParaRPr lang="en-US" sz="1800" b="1">
                            <a:solidFill>
                              <a:srgbClr val="000000"/>
                            </a:solidFill>
                          </a:endParaRPr>
                        </a:p>
                      </p:txBody>
                    </p:sp>
                    <p:grpSp>
                      <p:nvGrpSpPr>
                        <p:cNvPr id="9" name="Group 8"/>
                        <p:cNvGrpSpPr/>
                        <p:nvPr/>
                      </p:nvGrpSpPr>
                      <p:grpSpPr>
                        <a:xfrm>
                          <a:off x="3886200" y="1563688"/>
                          <a:ext cx="5094288" cy="5211762"/>
                          <a:chOff x="3886200" y="1563688"/>
                          <a:chExt cx="5094288" cy="5211762"/>
                        </a:xfrm>
                      </p:grpSpPr>
                      <p:grpSp>
                        <p:nvGrpSpPr>
                          <p:cNvPr id="5" name="Group 4"/>
                          <p:cNvGrpSpPr/>
                          <p:nvPr/>
                        </p:nvGrpSpPr>
                        <p:grpSpPr>
                          <a:xfrm>
                            <a:off x="3886200" y="1563688"/>
                            <a:ext cx="5094288" cy="5211762"/>
                            <a:chOff x="3886200" y="1563688"/>
                            <a:chExt cx="5094288" cy="5211762"/>
                          </a:xfrm>
                        </p:grpSpPr>
                        <p:grpSp>
                          <p:nvGrpSpPr>
                            <p:cNvPr id="2" name="Group 1"/>
                            <p:cNvGrpSpPr/>
                            <p:nvPr/>
                          </p:nvGrpSpPr>
                          <p:grpSpPr>
                            <a:xfrm>
                              <a:off x="3886200" y="1563688"/>
                              <a:ext cx="5094288" cy="5211762"/>
                              <a:chOff x="3886200" y="1563688"/>
                              <a:chExt cx="5094288" cy="5211762"/>
                            </a:xfrm>
                          </p:grpSpPr>
                          <p:sp>
                            <p:nvSpPr>
                              <p:cNvPr id="11308" name="Rectangle 23"/>
                              <p:cNvSpPr>
                                <a:spLocks noChangeArrowheads="1"/>
                              </p:cNvSpPr>
                              <p:nvPr/>
                            </p:nvSpPr>
                            <p:spPr bwMode="auto">
                              <a:xfrm>
                                <a:off x="8343901" y="5602288"/>
                                <a:ext cx="595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b="1" dirty="0">
                                    <a:solidFill>
                                      <a:srgbClr val="000000"/>
                                    </a:solidFill>
                                    <a:latin typeface="Times New Roman" panose="02020603050405020304" pitchFamily="18" charset="0"/>
                                  </a:rPr>
                                  <a:t>T</a:t>
                                </a:r>
                                <a:r>
                                  <a:rPr lang="en-US" b="1" baseline="-25000" dirty="0">
                                    <a:solidFill>
                                      <a:srgbClr val="000000"/>
                                    </a:solidFill>
                                    <a:latin typeface="Times New Roman" panose="02020603050405020304" pitchFamily="18" charset="0"/>
                                  </a:rPr>
                                  <a:t>1</a:t>
                                </a:r>
                              </a:p>
                            </p:txBody>
                          </p:sp>
                          <p:grpSp>
                            <p:nvGrpSpPr>
                              <p:cNvPr id="11270" name="Group 24"/>
                              <p:cNvGrpSpPr/>
                              <p:nvPr/>
                            </p:nvGrpSpPr>
                            <p:grpSpPr bwMode="auto">
                              <a:xfrm>
                                <a:off x="3886200" y="1563688"/>
                                <a:ext cx="5094288" cy="5211762"/>
                                <a:chOff x="1488" y="985"/>
                                <a:chExt cx="3209" cy="3283"/>
                              </a:xfrm>
                            </p:grpSpPr>
                            <p:sp>
                              <p:nvSpPr>
                                <p:cNvPr id="11303" name="Line 25"/>
                                <p:cNvSpPr>
                                  <a:spLocks noChangeShapeType="1"/>
                                </p:cNvSpPr>
                                <p:nvPr/>
                              </p:nvSpPr>
                              <p:spPr bwMode="auto">
                                <a:xfrm rot="5400000" flipH="1" flipV="1">
                                  <a:off x="3058" y="2689"/>
                                  <a:ext cx="13" cy="2551"/>
                                </a:xfrm>
                                <a:prstGeom prst="line">
                                  <a:avLst/>
                                </a:prstGeom>
                                <a:noFill/>
                                <a:ln w="7620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04" name="Text Box 26"/>
                                <p:cNvSpPr txBox="1">
                                  <a:spLocks noChangeArrowheads="1"/>
                                </p:cNvSpPr>
                                <p:nvPr/>
                              </p:nvSpPr>
                              <p:spPr bwMode="auto">
                                <a:xfrm>
                                  <a:off x="4396" y="3903"/>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b="1">
                                      <a:solidFill>
                                        <a:srgbClr val="000000"/>
                                      </a:solidFill>
                                      <a:latin typeface="Times New Roman" panose="02020603050405020304" pitchFamily="18" charset="0"/>
                                    </a:rPr>
                                    <a:t>V</a:t>
                                  </a:r>
                                </a:p>
                              </p:txBody>
                            </p:sp>
                            <p:sp>
                              <p:nvSpPr>
                                <p:cNvPr id="11305" name="Line 27"/>
                                <p:cNvSpPr>
                                  <a:spLocks noChangeShapeType="1"/>
                                </p:cNvSpPr>
                                <p:nvPr/>
                              </p:nvSpPr>
                              <p:spPr bwMode="auto">
                                <a:xfrm flipH="1" flipV="1">
                                  <a:off x="1774" y="1342"/>
                                  <a:ext cx="31" cy="2651"/>
                                </a:xfrm>
                                <a:prstGeom prst="line">
                                  <a:avLst/>
                                </a:prstGeom>
                                <a:noFill/>
                                <a:ln w="7620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06" name="Text Box 28"/>
                                <p:cNvSpPr txBox="1">
                                  <a:spLocks noChangeArrowheads="1"/>
                                </p:cNvSpPr>
                                <p:nvPr/>
                              </p:nvSpPr>
                              <p:spPr bwMode="auto">
                                <a:xfrm>
                                  <a:off x="1488" y="985"/>
                                  <a:ext cx="27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b="1">
                                      <a:solidFill>
                                        <a:srgbClr val="000000"/>
                                      </a:solidFill>
                                      <a:latin typeface="Times New Roman" panose="02020603050405020304" pitchFamily="18" charset="0"/>
                                    </a:rPr>
                                    <a:t>P</a:t>
                                  </a:r>
                                </a:p>
                              </p:txBody>
                            </p:sp>
                          </p:grpSp>
                        </p:grpSp>
                        <p:sp>
                          <p:nvSpPr>
                            <p:cNvPr id="11274" name="Text Box 38"/>
                            <p:cNvSpPr txBox="1">
                              <a:spLocks noChangeArrowheads="1"/>
                            </p:cNvSpPr>
                            <p:nvPr/>
                          </p:nvSpPr>
                          <p:spPr bwMode="auto">
                            <a:xfrm>
                              <a:off x="3886200" y="3657601"/>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1800" b="1" dirty="0">
                                  <a:solidFill>
                                    <a:srgbClr val="000000"/>
                                  </a:solidFill>
                                </a:rPr>
                                <a:t>P</a:t>
                              </a:r>
                              <a:r>
                                <a:rPr lang="en-US" sz="1800" b="1" baseline="-25000" dirty="0">
                                  <a:solidFill>
                                    <a:srgbClr val="000000"/>
                                  </a:solidFill>
                                </a:rPr>
                                <a:t>1</a:t>
                              </a:r>
                              <a:endParaRPr lang="en-US" sz="1800" b="1" dirty="0">
                                <a:solidFill>
                                  <a:srgbClr val="000000"/>
                                </a:solidFill>
                              </a:endParaRPr>
                            </a:p>
                          </p:txBody>
                        </p:sp>
                      </p:grpSp>
                      <p:sp>
                        <p:nvSpPr>
                          <p:cNvPr id="11281" name="Text Box 62"/>
                          <p:cNvSpPr txBox="1">
                            <a:spLocks noChangeArrowheads="1"/>
                          </p:cNvSpPr>
                          <p:nvPr/>
                        </p:nvSpPr>
                        <p:spPr bwMode="auto">
                          <a:xfrm>
                            <a:off x="6781800" y="5851526"/>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2000" b="1" dirty="0">
                                <a:solidFill>
                                  <a:srgbClr val="000000"/>
                                </a:solidFill>
                              </a:rPr>
                              <a:t>1’</a:t>
                            </a:r>
                          </a:p>
                        </p:txBody>
                      </p:sp>
                    </p:grpSp>
                  </p:grpSp>
                </p:grpSp>
                <p:sp>
                  <p:nvSpPr>
                    <p:cNvPr id="11282" name="Text Box 26"/>
                    <p:cNvSpPr txBox="1">
                      <a:spLocks noChangeArrowheads="1"/>
                    </p:cNvSpPr>
                    <p:nvPr/>
                  </p:nvSpPr>
                  <p:spPr bwMode="auto">
                    <a:xfrm>
                      <a:off x="3733800" y="6278563"/>
                      <a:ext cx="5032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b="1" dirty="0">
                          <a:solidFill>
                            <a:srgbClr val="000000"/>
                          </a:solidFill>
                          <a:latin typeface="Times New Roman" panose="02020603050405020304" pitchFamily="18" charset="0"/>
                        </a:rPr>
                        <a:t>O</a:t>
                      </a:r>
                    </a:p>
                  </p:txBody>
                </p:sp>
              </p:grpSp>
              <p:grpSp>
                <p:nvGrpSpPr>
                  <p:cNvPr id="16" name="Group 15"/>
                  <p:cNvGrpSpPr/>
                  <p:nvPr/>
                </p:nvGrpSpPr>
                <p:grpSpPr>
                  <a:xfrm>
                    <a:off x="3886200" y="1752601"/>
                    <a:ext cx="5867400" cy="4495799"/>
                    <a:chOff x="3886200" y="1752601"/>
                    <a:chExt cx="5867400" cy="4495799"/>
                  </a:xfrm>
                </p:grpSpPr>
                <p:grpSp>
                  <p:nvGrpSpPr>
                    <p:cNvPr id="15" name="Group 14"/>
                    <p:cNvGrpSpPr/>
                    <p:nvPr/>
                  </p:nvGrpSpPr>
                  <p:grpSpPr>
                    <a:xfrm>
                      <a:off x="3906838" y="1752601"/>
                      <a:ext cx="5846762" cy="4495799"/>
                      <a:chOff x="3906838" y="1752601"/>
                      <a:chExt cx="5846762" cy="4495799"/>
                    </a:xfrm>
                  </p:grpSpPr>
                  <p:sp>
                    <p:nvSpPr>
                      <p:cNvPr id="11292" name="Text Box 41"/>
                      <p:cNvSpPr txBox="1">
                        <a:spLocks noChangeArrowheads="1"/>
                      </p:cNvSpPr>
                      <p:nvPr/>
                    </p:nvSpPr>
                    <p:spPr bwMode="auto">
                      <a:xfrm>
                        <a:off x="3906838" y="4953001"/>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1800" b="1" dirty="0">
                            <a:solidFill>
                              <a:srgbClr val="000000"/>
                            </a:solidFill>
                          </a:rPr>
                          <a:t>P</a:t>
                        </a:r>
                        <a:r>
                          <a:rPr lang="en-US" sz="1800" b="1" baseline="-25000" dirty="0">
                            <a:solidFill>
                              <a:srgbClr val="000000"/>
                            </a:solidFill>
                          </a:rPr>
                          <a:t>2</a:t>
                        </a:r>
                        <a:endParaRPr lang="en-US" sz="1800" b="1" dirty="0">
                          <a:solidFill>
                            <a:srgbClr val="000000"/>
                          </a:solidFill>
                        </a:endParaRPr>
                      </a:p>
                    </p:txBody>
                  </p:sp>
                  <p:grpSp>
                    <p:nvGrpSpPr>
                      <p:cNvPr id="14" name="Group 13"/>
                      <p:cNvGrpSpPr/>
                      <p:nvPr/>
                    </p:nvGrpSpPr>
                    <p:grpSpPr>
                      <a:xfrm>
                        <a:off x="4343400" y="1752601"/>
                        <a:ext cx="5410200" cy="4495799"/>
                        <a:chOff x="4343400" y="1752601"/>
                        <a:chExt cx="5410200" cy="4495799"/>
                      </a:xfrm>
                    </p:grpSpPr>
                    <p:grpSp>
                      <p:nvGrpSpPr>
                        <p:cNvPr id="11279" name="Group 55"/>
                        <p:cNvGrpSpPr/>
                        <p:nvPr/>
                      </p:nvGrpSpPr>
                      <p:grpSpPr bwMode="auto">
                        <a:xfrm>
                          <a:off x="4876800" y="3886200"/>
                          <a:ext cx="2286000" cy="1905000"/>
                          <a:chOff x="2112" y="2448"/>
                          <a:chExt cx="1440" cy="1200"/>
                        </a:xfrm>
                      </p:grpSpPr>
                      <p:sp>
                        <p:nvSpPr>
                          <p:cNvPr id="11290" name="Freeform 56"/>
                          <p:cNvSpPr/>
                          <p:nvPr/>
                        </p:nvSpPr>
                        <p:spPr bwMode="auto">
                          <a:xfrm>
                            <a:off x="2112" y="2448"/>
                            <a:ext cx="1440" cy="1200"/>
                          </a:xfrm>
                          <a:custGeom>
                            <a:avLst/>
                            <a:gdLst>
                              <a:gd name="T0" fmla="*/ 0 w 1440"/>
                              <a:gd name="T1" fmla="*/ 0 h 1200"/>
                              <a:gd name="T2" fmla="*/ 96 w 1440"/>
                              <a:gd name="T3" fmla="*/ 288 h 1200"/>
                              <a:gd name="T4" fmla="*/ 288 w 1440"/>
                              <a:gd name="T5" fmla="*/ 672 h 1200"/>
                              <a:gd name="T6" fmla="*/ 672 w 1440"/>
                              <a:gd name="T7" fmla="*/ 960 h 1200"/>
                              <a:gd name="T8" fmla="*/ 1440 w 1440"/>
                              <a:gd name="T9" fmla="*/ 1200 h 1200"/>
                              <a:gd name="T10" fmla="*/ 0 60000 65536"/>
                              <a:gd name="T11" fmla="*/ 0 60000 65536"/>
                              <a:gd name="T12" fmla="*/ 0 60000 65536"/>
                              <a:gd name="T13" fmla="*/ 0 60000 65536"/>
                              <a:gd name="T14" fmla="*/ 0 60000 65536"/>
                              <a:gd name="T15" fmla="*/ 0 w 1440"/>
                              <a:gd name="T16" fmla="*/ 0 h 1200"/>
                              <a:gd name="T17" fmla="*/ 1440 w 1440"/>
                              <a:gd name="T18" fmla="*/ 1200 h 1200"/>
                            </a:gdLst>
                            <a:ahLst/>
                            <a:cxnLst>
                              <a:cxn ang="T10">
                                <a:pos x="T0" y="T1"/>
                              </a:cxn>
                              <a:cxn ang="T11">
                                <a:pos x="T2" y="T3"/>
                              </a:cxn>
                              <a:cxn ang="T12">
                                <a:pos x="T4" y="T5"/>
                              </a:cxn>
                              <a:cxn ang="T13">
                                <a:pos x="T6" y="T7"/>
                              </a:cxn>
                              <a:cxn ang="T14">
                                <a:pos x="T8" y="T9"/>
                              </a:cxn>
                            </a:cxnLst>
                            <a:rect l="T15" t="T16" r="T17" b="T18"/>
                            <a:pathLst>
                              <a:path w="1440" h="1200">
                                <a:moveTo>
                                  <a:pt x="0" y="0"/>
                                </a:moveTo>
                                <a:cubicBezTo>
                                  <a:pt x="24" y="88"/>
                                  <a:pt x="48" y="176"/>
                                  <a:pt x="96" y="288"/>
                                </a:cubicBezTo>
                                <a:cubicBezTo>
                                  <a:pt x="144" y="400"/>
                                  <a:pt x="192" y="560"/>
                                  <a:pt x="288" y="672"/>
                                </a:cubicBezTo>
                                <a:cubicBezTo>
                                  <a:pt x="384" y="784"/>
                                  <a:pt x="480" y="872"/>
                                  <a:pt x="672" y="960"/>
                                </a:cubicBezTo>
                                <a:cubicBezTo>
                                  <a:pt x="864" y="1048"/>
                                  <a:pt x="1152" y="1124"/>
                                  <a:pt x="1440" y="1200"/>
                                </a:cubicBezTo>
                              </a:path>
                            </a:pathLst>
                          </a:custGeom>
                          <a:noFill/>
                          <a:ln w="76200">
                            <a:solidFill>
                              <a:srgbClr val="0000CC"/>
                            </a:solidFill>
                            <a:rou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91" name="Line 57"/>
                          <p:cNvSpPr>
                            <a:spLocks noChangeShapeType="1"/>
                          </p:cNvSpPr>
                          <p:nvPr/>
                        </p:nvSpPr>
                        <p:spPr bwMode="auto">
                          <a:xfrm>
                            <a:off x="2688" y="3360"/>
                            <a:ext cx="192" cy="96"/>
                          </a:xfrm>
                          <a:prstGeom prst="line">
                            <a:avLst/>
                          </a:prstGeom>
                          <a:noFill/>
                          <a:ln w="76200">
                            <a:solidFill>
                              <a:srgbClr val="0000CC"/>
                            </a:solidFill>
                            <a:round/>
                            <a:tailEnd type="stealth" w="med" len="med"/>
                          </a:ln>
                          <a:extLst>
                            <a:ext uri="{909E8E84-426E-40DD-AFC4-6F175D3DCCD1}">
                              <a14:hiddenFill xmlns:a14="http://schemas.microsoft.com/office/drawing/2010/main">
                                <a:noFill/>
                              </a14:hiddenFill>
                            </a:ext>
                          </a:extLst>
                        </p:spPr>
                        <p:txBody>
                          <a:bodyPr/>
                          <a:lstStyle/>
                          <a:p>
                            <a:endParaRPr lang="en-US"/>
                          </a:p>
                        </p:txBody>
                      </p:sp>
                    </p:grpSp>
                    <p:grpSp>
                      <p:nvGrpSpPr>
                        <p:cNvPr id="13" name="Group 12"/>
                        <p:cNvGrpSpPr/>
                        <p:nvPr/>
                      </p:nvGrpSpPr>
                      <p:grpSpPr>
                        <a:xfrm>
                          <a:off x="4343400" y="1752601"/>
                          <a:ext cx="5410200" cy="4495799"/>
                          <a:chOff x="4343400" y="1752601"/>
                          <a:chExt cx="5410200" cy="4495799"/>
                        </a:xfrm>
                      </p:grpSpPr>
                      <p:grpSp>
                        <p:nvGrpSpPr>
                          <p:cNvPr id="11273" name="Group 33"/>
                          <p:cNvGrpSpPr/>
                          <p:nvPr/>
                        </p:nvGrpSpPr>
                        <p:grpSpPr bwMode="auto">
                          <a:xfrm>
                            <a:off x="4398964" y="3817938"/>
                            <a:ext cx="568325" cy="2430462"/>
                            <a:chOff x="1811" y="2405"/>
                            <a:chExt cx="358" cy="1531"/>
                          </a:xfrm>
                        </p:grpSpPr>
                        <p:sp>
                          <p:nvSpPr>
                            <p:cNvPr id="11297" name="Oval 34"/>
                            <p:cNvSpPr>
                              <a:spLocks noChangeArrowheads="1"/>
                            </p:cNvSpPr>
                            <p:nvPr/>
                          </p:nvSpPr>
                          <p:spPr bwMode="auto">
                            <a:xfrm>
                              <a:off x="2073" y="2405"/>
                              <a:ext cx="96" cy="96"/>
                            </a:xfrm>
                            <a:prstGeom prst="ellipse">
                              <a:avLst/>
                            </a:prstGeom>
                            <a:solidFill>
                              <a:srgbClr val="000000"/>
                            </a:solidFill>
                            <a:ln w="9525">
                              <a:solidFill>
                                <a:srgbClr val="000000"/>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grpSp>
                          <p:nvGrpSpPr>
                            <p:cNvPr id="11298" name="Group 35"/>
                            <p:cNvGrpSpPr/>
                            <p:nvPr/>
                          </p:nvGrpSpPr>
                          <p:grpSpPr bwMode="auto">
                            <a:xfrm>
                              <a:off x="1811" y="2448"/>
                              <a:ext cx="301" cy="1488"/>
                              <a:chOff x="1811" y="2448"/>
                              <a:chExt cx="301" cy="1488"/>
                            </a:xfrm>
                          </p:grpSpPr>
                          <p:sp>
                            <p:nvSpPr>
                              <p:cNvPr id="11299" name="Line 36"/>
                              <p:cNvSpPr>
                                <a:spLocks noChangeShapeType="1"/>
                              </p:cNvSpPr>
                              <p:nvPr/>
                            </p:nvSpPr>
                            <p:spPr bwMode="auto">
                              <a:xfrm>
                                <a:off x="2112" y="2544"/>
                                <a:ext cx="0" cy="1392"/>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txBody>
                              <a:bodyPr/>
                              <a:lstStyle/>
                              <a:p>
                                <a:endParaRPr lang="en-US"/>
                              </a:p>
                            </p:txBody>
                          </p:sp>
                          <p:sp>
                            <p:nvSpPr>
                              <p:cNvPr id="11300" name="Line 37"/>
                              <p:cNvSpPr>
                                <a:spLocks noChangeShapeType="1"/>
                              </p:cNvSpPr>
                              <p:nvPr/>
                            </p:nvSpPr>
                            <p:spPr bwMode="auto">
                              <a:xfrm>
                                <a:off x="1811" y="2448"/>
                                <a:ext cx="288" cy="0"/>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txBody>
                              <a:bodyPr/>
                              <a:lstStyle/>
                              <a:p>
                                <a:endParaRPr lang="en-US"/>
                              </a:p>
                            </p:txBody>
                          </p:sp>
                        </p:grpSp>
                      </p:grpSp>
                      <p:sp>
                        <p:nvSpPr>
                          <p:cNvPr id="11296" name="Line 45"/>
                          <p:cNvSpPr>
                            <a:spLocks noChangeShapeType="1"/>
                          </p:cNvSpPr>
                          <p:nvPr/>
                        </p:nvSpPr>
                        <p:spPr bwMode="auto">
                          <a:xfrm>
                            <a:off x="4343401" y="5118101"/>
                            <a:ext cx="2819400" cy="0"/>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txBody>
                          <a:bodyPr/>
                          <a:lstStyle/>
                          <a:p>
                            <a:endParaRPr lang="en-US"/>
                          </a:p>
                        </p:txBody>
                      </p:sp>
                      <p:grpSp>
                        <p:nvGrpSpPr>
                          <p:cNvPr id="8" name="Group 7"/>
                          <p:cNvGrpSpPr/>
                          <p:nvPr/>
                        </p:nvGrpSpPr>
                        <p:grpSpPr>
                          <a:xfrm>
                            <a:off x="4343400" y="1752601"/>
                            <a:ext cx="5410200" cy="4114800"/>
                            <a:chOff x="4343400" y="1752601"/>
                            <a:chExt cx="5410200" cy="4114800"/>
                          </a:xfrm>
                        </p:grpSpPr>
                        <p:grpSp>
                          <p:nvGrpSpPr>
                            <p:cNvPr id="7" name="Group 6"/>
                            <p:cNvGrpSpPr/>
                            <p:nvPr/>
                          </p:nvGrpSpPr>
                          <p:grpSpPr>
                            <a:xfrm>
                              <a:off x="7086600" y="4708526"/>
                              <a:ext cx="381000" cy="1117599"/>
                              <a:chOff x="7086600" y="4708526"/>
                              <a:chExt cx="381000" cy="1117599"/>
                            </a:xfrm>
                          </p:grpSpPr>
                          <p:sp>
                            <p:nvSpPr>
                              <p:cNvPr id="11278" name="Text Box 47"/>
                              <p:cNvSpPr txBox="1">
                                <a:spLocks noChangeArrowheads="1"/>
                              </p:cNvSpPr>
                              <p:nvPr/>
                            </p:nvSpPr>
                            <p:spPr bwMode="auto">
                              <a:xfrm>
                                <a:off x="7086600" y="4708526"/>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2000" b="1">
                                    <a:solidFill>
                                      <a:srgbClr val="000000"/>
                                    </a:solidFill>
                                  </a:rPr>
                                  <a:t>2</a:t>
                                </a:r>
                              </a:p>
                            </p:txBody>
                          </p:sp>
                          <p:grpSp>
                            <p:nvGrpSpPr>
                              <p:cNvPr id="11280" name="Group 58"/>
                              <p:cNvGrpSpPr/>
                              <p:nvPr/>
                            </p:nvGrpSpPr>
                            <p:grpSpPr bwMode="auto">
                              <a:xfrm>
                                <a:off x="7183438" y="5064125"/>
                                <a:ext cx="74612" cy="762000"/>
                                <a:chOff x="3552" y="3216"/>
                                <a:chExt cx="0" cy="432"/>
                              </a:xfrm>
                            </p:grpSpPr>
                            <p:sp>
                              <p:nvSpPr>
                                <p:cNvPr id="11288" name="Line 59"/>
                                <p:cNvSpPr>
                                  <a:spLocks noChangeShapeType="1"/>
                                </p:cNvSpPr>
                                <p:nvPr/>
                              </p:nvSpPr>
                              <p:spPr bwMode="auto">
                                <a:xfrm flipV="1">
                                  <a:off x="3552" y="3216"/>
                                  <a:ext cx="0" cy="432"/>
                                </a:xfrm>
                                <a:prstGeom prst="line">
                                  <a:avLst/>
                                </a:prstGeom>
                                <a:noFill/>
                                <a:ln w="76200">
                                  <a:solidFill>
                                    <a:srgbClr val="0000CC"/>
                                  </a:solidFill>
                                  <a:round/>
                                </a:ln>
                                <a:extLst>
                                  <a:ext uri="{909E8E84-426E-40DD-AFC4-6F175D3DCCD1}">
                                    <a14:hiddenFill xmlns:a14="http://schemas.microsoft.com/office/drawing/2010/main">
                                      <a:noFill/>
                                    </a14:hiddenFill>
                                  </a:ext>
                                </a:extLst>
                              </p:spPr>
                              <p:txBody>
                                <a:bodyPr/>
                                <a:lstStyle/>
                                <a:p>
                                  <a:endParaRPr lang="en-US"/>
                                </a:p>
                              </p:txBody>
                            </p:sp>
                            <p:sp>
                              <p:nvSpPr>
                                <p:cNvPr id="11289" name="Line 60"/>
                                <p:cNvSpPr>
                                  <a:spLocks noChangeShapeType="1"/>
                                </p:cNvSpPr>
                                <p:nvPr/>
                              </p:nvSpPr>
                              <p:spPr bwMode="auto">
                                <a:xfrm flipV="1">
                                  <a:off x="3552" y="3312"/>
                                  <a:ext cx="0" cy="192"/>
                                </a:xfrm>
                                <a:prstGeom prst="line">
                                  <a:avLst/>
                                </a:prstGeom>
                                <a:noFill/>
                                <a:ln w="76200">
                                  <a:solidFill>
                                    <a:srgbClr val="0000CC"/>
                                  </a:solidFill>
                                  <a:round/>
                                  <a:tailEnd type="stealth" w="med" len="med"/>
                                </a:ln>
                                <a:extLst>
                                  <a:ext uri="{909E8E84-426E-40DD-AFC4-6F175D3DCCD1}">
                                    <a14:hiddenFill xmlns:a14="http://schemas.microsoft.com/office/drawing/2010/main">
                                      <a:noFill/>
                                    </a14:hiddenFill>
                                  </a:ext>
                                </a:extLst>
                              </p:spPr>
                              <p:txBody>
                                <a:bodyPr/>
                                <a:lstStyle/>
                                <a:p>
                                  <a:endParaRPr lang="en-US"/>
                                </a:p>
                              </p:txBody>
                            </p:sp>
                          </p:grpSp>
                        </p:grpSp>
                        <p:grpSp>
                          <p:nvGrpSpPr>
                            <p:cNvPr id="6" name="Group 5"/>
                            <p:cNvGrpSpPr/>
                            <p:nvPr/>
                          </p:nvGrpSpPr>
                          <p:grpSpPr>
                            <a:xfrm>
                              <a:off x="4343400" y="1752601"/>
                              <a:ext cx="5410200" cy="4114800"/>
                              <a:chOff x="4343400" y="1752601"/>
                              <a:chExt cx="5410200" cy="4114800"/>
                            </a:xfrm>
                          </p:grpSpPr>
                          <p:sp>
                            <p:nvSpPr>
                              <p:cNvPr id="11277" name="Text Box 46"/>
                              <p:cNvSpPr txBox="1">
                                <a:spLocks noChangeArrowheads="1"/>
                              </p:cNvSpPr>
                              <p:nvPr/>
                            </p:nvSpPr>
                            <p:spPr bwMode="auto">
                              <a:xfrm>
                                <a:off x="4876800" y="3429001"/>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2000" b="1" dirty="0">
                                    <a:solidFill>
                                      <a:srgbClr val="000000"/>
                                    </a:solidFill>
                                  </a:rPr>
                                  <a:t>1</a:t>
                                </a:r>
                              </a:p>
                            </p:txBody>
                          </p:sp>
                          <p:grpSp>
                            <p:nvGrpSpPr>
                              <p:cNvPr id="4" name="Group 3"/>
                              <p:cNvGrpSpPr/>
                              <p:nvPr/>
                            </p:nvGrpSpPr>
                            <p:grpSpPr>
                              <a:xfrm>
                                <a:off x="4343400" y="1752601"/>
                                <a:ext cx="5410200" cy="4114800"/>
                                <a:chOff x="4343400" y="1752601"/>
                                <a:chExt cx="5410200" cy="4114800"/>
                              </a:xfrm>
                            </p:grpSpPr>
                            <p:grpSp>
                              <p:nvGrpSpPr>
                                <p:cNvPr id="3" name="Group 2"/>
                                <p:cNvGrpSpPr/>
                                <p:nvPr/>
                              </p:nvGrpSpPr>
                              <p:grpSpPr>
                                <a:xfrm>
                                  <a:off x="4876801" y="1752601"/>
                                  <a:ext cx="4876799" cy="3586163"/>
                                  <a:chOff x="4876801" y="1752601"/>
                                  <a:chExt cx="4876799" cy="3586163"/>
                                </a:xfrm>
                              </p:grpSpPr>
                              <p:sp>
                                <p:nvSpPr>
                                  <p:cNvPr id="11271" name="Text Box 29"/>
                                  <p:cNvSpPr txBox="1">
                                    <a:spLocks noChangeArrowheads="1"/>
                                  </p:cNvSpPr>
                                  <p:nvPr/>
                                </p:nvSpPr>
                                <p:spPr bwMode="auto">
                                  <a:xfrm>
                                    <a:off x="8382000" y="4572000"/>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b="1" dirty="0">
                                        <a:latin typeface="Times New Roman" panose="02020603050405020304" pitchFamily="18" charset="0"/>
                                      </a:rPr>
                                      <a:t>&gt; T</a:t>
                                    </a:r>
                                    <a:r>
                                      <a:rPr lang="en-US" b="1" baseline="-25000" dirty="0">
                                        <a:latin typeface="Times New Roman" panose="02020603050405020304" pitchFamily="18" charset="0"/>
                                      </a:rPr>
                                      <a:t>1</a:t>
                                    </a:r>
                                    <a:endParaRPr lang="en-US" b="1" dirty="0">
                                      <a:latin typeface="Times New Roman" panose="02020603050405020304" pitchFamily="18" charset="0"/>
                                    </a:endParaRPr>
                                  </a:p>
                                </p:txBody>
                              </p:sp>
                              <p:grpSp>
                                <p:nvGrpSpPr>
                                  <p:cNvPr id="11272" name="Group 30"/>
                                  <p:cNvGrpSpPr/>
                                  <p:nvPr/>
                                </p:nvGrpSpPr>
                                <p:grpSpPr bwMode="auto">
                                  <a:xfrm>
                                    <a:off x="4876801" y="1752601"/>
                                    <a:ext cx="3578225" cy="3586163"/>
                                    <a:chOff x="2085" y="1145"/>
                                    <a:chExt cx="2159" cy="1967"/>
                                  </a:xfrm>
                                </p:grpSpPr>
                                <p:sp>
                                  <p:nvSpPr>
                                    <p:cNvPr id="11301" name="Freeform 31"/>
                                    <p:cNvSpPr/>
                                    <p:nvPr/>
                                  </p:nvSpPr>
                                  <p:spPr bwMode="auto">
                                    <a:xfrm>
                                      <a:off x="2085" y="1145"/>
                                      <a:ext cx="1945" cy="1967"/>
                                    </a:xfrm>
                                    <a:custGeom>
                                      <a:avLst/>
                                      <a:gdLst>
                                        <a:gd name="T0" fmla="*/ 0 w 1813"/>
                                        <a:gd name="T1" fmla="*/ 0 h 1833"/>
                                        <a:gd name="T2" fmla="*/ 2055 w 1813"/>
                                        <a:gd name="T3" fmla="*/ 5313 h 1833"/>
                                        <a:gd name="T4" fmla="*/ 7397 w 1813"/>
                                        <a:gd name="T5" fmla="*/ 7522 h 1833"/>
                                        <a:gd name="T6" fmla="*/ 0 60000 65536"/>
                                        <a:gd name="T7" fmla="*/ 0 60000 65536"/>
                                        <a:gd name="T8" fmla="*/ 0 60000 65536"/>
                                        <a:gd name="T9" fmla="*/ 0 w 1813"/>
                                        <a:gd name="T10" fmla="*/ 0 h 1833"/>
                                        <a:gd name="T11" fmla="*/ 1813 w 1813"/>
                                        <a:gd name="T12" fmla="*/ 1833 h 1833"/>
                                      </a:gdLst>
                                      <a:ahLst/>
                                      <a:cxnLst>
                                        <a:cxn ang="T6">
                                          <a:pos x="T0" y="T1"/>
                                        </a:cxn>
                                        <a:cxn ang="T7">
                                          <a:pos x="T2" y="T3"/>
                                        </a:cxn>
                                        <a:cxn ang="T8">
                                          <a:pos x="T4" y="T5"/>
                                        </a:cxn>
                                      </a:cxnLst>
                                      <a:rect l="T9" t="T10" r="T11" b="T12"/>
                                      <a:pathLst>
                                        <a:path w="1813" h="1833">
                                          <a:moveTo>
                                            <a:pt x="0" y="0"/>
                                          </a:moveTo>
                                          <a:cubicBezTo>
                                            <a:pt x="101" y="494"/>
                                            <a:pt x="203" y="988"/>
                                            <a:pt x="505" y="1294"/>
                                          </a:cubicBezTo>
                                          <a:cubicBezTo>
                                            <a:pt x="807" y="1600"/>
                                            <a:pt x="1310" y="1716"/>
                                            <a:pt x="1813" y="1833"/>
                                          </a:cubicBezTo>
                                        </a:path>
                                      </a:pathLst>
                                    </a:custGeom>
                                    <a:noFill/>
                                    <a:ln w="76200">
                                      <a:solidFill>
                                        <a:srgbClr val="CC0000"/>
                                      </a:solidFill>
                                      <a:prstDash val="sysDot"/>
                                      <a:rou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02" name="Rectangle 32"/>
                                    <p:cNvSpPr>
                                      <a:spLocks noChangeArrowheads="1"/>
                                    </p:cNvSpPr>
                                    <p:nvPr/>
                                  </p:nvSpPr>
                                  <p:spPr bwMode="auto">
                                    <a:xfrm>
                                      <a:off x="3888" y="2682"/>
                                      <a:ext cx="356"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b="1" dirty="0">
                                          <a:latin typeface="Times New Roman" panose="02020603050405020304" pitchFamily="18" charset="0"/>
                                        </a:rPr>
                                        <a:t>T</a:t>
                                      </a:r>
                                      <a:r>
                                        <a:rPr lang="en-US" b="1" baseline="-25000" dirty="0">
                                          <a:latin typeface="Times New Roman" panose="02020603050405020304" pitchFamily="18" charset="0"/>
                                        </a:rPr>
                                        <a:t>2</a:t>
                                      </a:r>
                                    </a:p>
                                  </p:txBody>
                                </p:sp>
                              </p:grpSp>
                            </p:grpSp>
                            <p:cxnSp>
                              <p:nvCxnSpPr>
                                <p:cNvPr id="71" name="Straight Connector 70"/>
                                <p:cNvCxnSpPr>
                                  <a:stCxn id="11288" idx="0"/>
                                </p:cNvCxnSpPr>
                                <p:nvPr/>
                              </p:nvCxnSpPr>
                              <p:spPr>
                                <a:xfrm flipH="1">
                                  <a:off x="4343400" y="5826126"/>
                                  <a:ext cx="2840038" cy="4127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grpSp>
                    </p:grpSp>
                  </p:grpSp>
                </p:grpSp>
                <p:sp>
                  <p:nvSpPr>
                    <p:cNvPr id="11285" name="Text Box 38"/>
                    <p:cNvSpPr txBox="1">
                      <a:spLocks noChangeArrowheads="1"/>
                    </p:cNvSpPr>
                    <p:nvPr/>
                  </p:nvSpPr>
                  <p:spPr bwMode="auto">
                    <a:xfrm>
                      <a:off x="3886200" y="5653088"/>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1800" b="1">
                          <a:solidFill>
                            <a:srgbClr val="000000"/>
                          </a:solidFill>
                        </a:rPr>
                        <a:t>P’</a:t>
                      </a:r>
                      <a:r>
                        <a:rPr lang="en-US" sz="1800" b="1" baseline="-25000">
                          <a:solidFill>
                            <a:srgbClr val="000000"/>
                          </a:solidFill>
                        </a:rPr>
                        <a:t>1</a:t>
                      </a:r>
                      <a:endParaRPr lang="en-US" sz="1800" b="1">
                        <a:solidFill>
                          <a:srgbClr val="000000"/>
                        </a:solidFill>
                      </a:endParaRPr>
                    </a:p>
                  </p:txBody>
                </p:sp>
              </p:grpSp>
            </p:grpSp>
          </p:grpSp>
        </p:grpSp>
      </p:grpSp>
      <p:grpSp>
        <p:nvGrpSpPr>
          <p:cNvPr id="79" name="Group 78"/>
          <p:cNvGrpSpPr/>
          <p:nvPr/>
        </p:nvGrpSpPr>
        <p:grpSpPr>
          <a:xfrm>
            <a:off x="2737480" y="3010841"/>
            <a:ext cx="827881" cy="1604665"/>
            <a:chOff x="2601119" y="2895601"/>
            <a:chExt cx="827881" cy="1604665"/>
          </a:xfrm>
        </p:grpSpPr>
        <p:sp>
          <p:nvSpPr>
            <p:cNvPr id="80" name="AutoShape 7"/>
            <p:cNvSpPr/>
            <p:nvPr/>
          </p:nvSpPr>
          <p:spPr bwMode="auto">
            <a:xfrm>
              <a:off x="2601119" y="3062581"/>
              <a:ext cx="228600" cy="1219200"/>
            </a:xfrm>
            <a:prstGeom prst="leftBrace">
              <a:avLst>
                <a:gd name="adj1" fmla="val 44444"/>
                <a:gd name="adj2" fmla="val 50000"/>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2400">
                <a:latin typeface="Times New Roman" panose="02020603050405020304" pitchFamily="18" charset="0"/>
                <a:cs typeface="Times New Roman" panose="02020603050405020304" pitchFamily="18" charset="0"/>
              </a:endParaRPr>
            </a:p>
          </p:txBody>
        </p:sp>
        <p:sp>
          <p:nvSpPr>
            <p:cNvPr id="81" name="Text Box 8"/>
            <p:cNvSpPr txBox="1">
              <a:spLocks noChangeArrowheads="1"/>
            </p:cNvSpPr>
            <p:nvPr/>
          </p:nvSpPr>
          <p:spPr bwMode="auto">
            <a:xfrm>
              <a:off x="2819400" y="2895601"/>
              <a:ext cx="60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2400" b="1" dirty="0">
                  <a:solidFill>
                    <a:srgbClr val="000000"/>
                  </a:solidFill>
                  <a:latin typeface="Times New Roman" panose="02020603050405020304" pitchFamily="18" charset="0"/>
                  <a:cs typeface="Times New Roman" panose="02020603050405020304" pitchFamily="18" charset="0"/>
                </a:rPr>
                <a:t>V</a:t>
              </a:r>
              <a:r>
                <a:rPr lang="en-US" sz="2400" b="1" baseline="-25000" dirty="0">
                  <a:solidFill>
                    <a:srgbClr val="000000"/>
                  </a:solidFill>
                  <a:latin typeface="Times New Roman" panose="02020603050405020304" pitchFamily="18" charset="0"/>
                  <a:cs typeface="Times New Roman" panose="02020603050405020304" pitchFamily="18" charset="0"/>
                </a:rPr>
                <a:t>2</a:t>
              </a:r>
              <a:endParaRPr lang="en-US" sz="2400" b="1" dirty="0">
                <a:solidFill>
                  <a:srgbClr val="000000"/>
                </a:solidFill>
                <a:latin typeface="Times New Roman" panose="02020603050405020304" pitchFamily="18" charset="0"/>
                <a:cs typeface="Times New Roman" panose="02020603050405020304" pitchFamily="18" charset="0"/>
              </a:endParaRPr>
            </a:p>
          </p:txBody>
        </p:sp>
        <p:sp>
          <p:nvSpPr>
            <p:cNvPr id="82" name="Text Box 9"/>
            <p:cNvSpPr txBox="1">
              <a:spLocks noChangeArrowheads="1"/>
            </p:cNvSpPr>
            <p:nvPr/>
          </p:nvSpPr>
          <p:spPr bwMode="auto">
            <a:xfrm>
              <a:off x="2819400" y="3429001"/>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2400" b="1" dirty="0">
                  <a:solidFill>
                    <a:srgbClr val="000000"/>
                  </a:solidFill>
                  <a:latin typeface="Times New Roman" panose="02020603050405020304" pitchFamily="18" charset="0"/>
                  <a:cs typeface="Times New Roman" panose="02020603050405020304" pitchFamily="18" charset="0"/>
                </a:rPr>
                <a:t>P</a:t>
              </a:r>
              <a:r>
                <a:rPr lang="en-US" sz="2400" b="1" baseline="-25000" dirty="0">
                  <a:solidFill>
                    <a:srgbClr val="000000"/>
                  </a:solidFill>
                  <a:latin typeface="Times New Roman" panose="02020603050405020304" pitchFamily="18" charset="0"/>
                  <a:cs typeface="Times New Roman" panose="02020603050405020304" pitchFamily="18" charset="0"/>
                </a:rPr>
                <a:t>1</a:t>
              </a:r>
              <a:r>
                <a:rPr lang="en-US" sz="2400" b="1" baseline="30000" dirty="0">
                  <a:solidFill>
                    <a:srgbClr val="000000"/>
                  </a:solidFill>
                  <a:latin typeface="Times New Roman" panose="02020603050405020304" pitchFamily="18" charset="0"/>
                  <a:cs typeface="Times New Roman" panose="02020603050405020304" pitchFamily="18" charset="0"/>
                </a:rPr>
                <a:t>’</a:t>
              </a:r>
              <a:r>
                <a:rPr lang="en-US" sz="2400" b="1" baseline="-25000" dirty="0">
                  <a:solidFill>
                    <a:srgbClr val="000000"/>
                  </a:solidFill>
                  <a:latin typeface="Times New Roman" panose="02020603050405020304" pitchFamily="18" charset="0"/>
                  <a:cs typeface="Times New Roman" panose="02020603050405020304" pitchFamily="18" charset="0"/>
                </a:rPr>
                <a:t> </a:t>
              </a:r>
              <a:endParaRPr lang="en-US" sz="2400" b="1" dirty="0">
                <a:solidFill>
                  <a:srgbClr val="000000"/>
                </a:solidFill>
                <a:latin typeface="Times New Roman" panose="02020603050405020304" pitchFamily="18" charset="0"/>
                <a:cs typeface="Times New Roman" panose="02020603050405020304" pitchFamily="18" charset="0"/>
              </a:endParaRPr>
            </a:p>
          </p:txBody>
        </p:sp>
        <p:sp>
          <p:nvSpPr>
            <p:cNvPr id="83" name="Text Box 10"/>
            <p:cNvSpPr txBox="1">
              <a:spLocks noChangeArrowheads="1"/>
            </p:cNvSpPr>
            <p:nvPr/>
          </p:nvSpPr>
          <p:spPr bwMode="auto">
            <a:xfrm>
              <a:off x="2819400" y="4038601"/>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2400" b="1" dirty="0">
                  <a:solidFill>
                    <a:srgbClr val="000000"/>
                  </a:solidFill>
                  <a:latin typeface="Times New Roman" panose="02020603050405020304" pitchFamily="18" charset="0"/>
                  <a:cs typeface="Times New Roman" panose="02020603050405020304" pitchFamily="18" charset="0"/>
                </a:rPr>
                <a:t>T</a:t>
              </a:r>
              <a:r>
                <a:rPr lang="en-US" sz="2400" b="1" baseline="-25000" dirty="0">
                  <a:solidFill>
                    <a:srgbClr val="000000"/>
                  </a:solidFill>
                  <a:latin typeface="Times New Roman" panose="02020603050405020304" pitchFamily="18" charset="0"/>
                  <a:cs typeface="Times New Roman" panose="02020603050405020304" pitchFamily="18" charset="0"/>
                </a:rPr>
                <a:t>1 </a:t>
              </a:r>
              <a:endParaRPr lang="en-US" sz="2400" b="1" dirty="0">
                <a:solidFill>
                  <a:srgbClr val="000000"/>
                </a:solidFill>
                <a:latin typeface="Times New Roman" panose="02020603050405020304" pitchFamily="18" charset="0"/>
                <a:cs typeface="Times New Roman" panose="02020603050405020304" pitchFamily="18" charset="0"/>
              </a:endParaRPr>
            </a:p>
          </p:txBody>
        </p:sp>
      </p:grpSp>
      <p:sp>
        <p:nvSpPr>
          <p:cNvPr id="23" name="Right Arrow 22"/>
          <p:cNvSpPr/>
          <p:nvPr/>
        </p:nvSpPr>
        <p:spPr>
          <a:xfrm>
            <a:off x="1333142" y="3697758"/>
            <a:ext cx="1308701" cy="230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ight Arrow 84"/>
          <p:cNvSpPr/>
          <p:nvPr/>
        </p:nvSpPr>
        <p:spPr>
          <a:xfrm>
            <a:off x="3565361" y="3697757"/>
            <a:ext cx="1308701" cy="230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1232898" y="3226715"/>
            <a:ext cx="191328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Đẳng nhiệt</a:t>
            </a:r>
          </a:p>
        </p:txBody>
      </p:sp>
      <p:sp>
        <p:nvSpPr>
          <p:cNvPr id="87" name="TextBox 86"/>
          <p:cNvSpPr txBox="1"/>
          <p:nvPr/>
        </p:nvSpPr>
        <p:spPr>
          <a:xfrm>
            <a:off x="3504380" y="3268939"/>
            <a:ext cx="191328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Đẳng tích</a:t>
            </a:r>
          </a:p>
        </p:txBody>
      </p:sp>
      <p:sp>
        <p:nvSpPr>
          <p:cNvPr id="88" name="TextBox 87"/>
          <p:cNvSpPr txBox="1"/>
          <p:nvPr/>
        </p:nvSpPr>
        <p:spPr>
          <a:xfrm>
            <a:off x="800419" y="4365329"/>
            <a:ext cx="2222448" cy="830997"/>
          </a:xfrm>
          <a:prstGeom prst="rect">
            <a:avLst/>
          </a:prstGeom>
          <a:noFill/>
        </p:spPr>
        <p:txBody>
          <a:bodyPr wrap="square" rtlCol="0">
            <a:spAutoFit/>
          </a:bodyPr>
          <a:lstStyle/>
          <a:p>
            <a:pPr algn="ctr"/>
            <a:r>
              <a:rPr lang="en-US" sz="2400" dirty="0">
                <a:solidFill>
                  <a:srgbClr val="FF0000"/>
                </a:solidFill>
                <a:latin typeface="Times New Roman" panose="02020603050405020304" pitchFamily="18" charset="0"/>
                <a:cs typeface="Times New Roman" panose="02020603050405020304" pitchFamily="18" charset="0"/>
              </a:rPr>
              <a:t>Định luật </a:t>
            </a:r>
          </a:p>
          <a:p>
            <a:pPr algn="ctr"/>
            <a:r>
              <a:rPr lang="en-US" sz="2400" dirty="0">
                <a:solidFill>
                  <a:srgbClr val="FF0000"/>
                </a:solidFill>
                <a:latin typeface="Times New Roman" panose="02020603050405020304" pitchFamily="18" charset="0"/>
                <a:cs typeface="Times New Roman" panose="02020603050405020304" pitchFamily="18" charset="0"/>
              </a:rPr>
              <a:t>Bôi-lơ-Ma-ri-ốt</a:t>
            </a:r>
          </a:p>
        </p:txBody>
      </p:sp>
      <p:sp>
        <p:nvSpPr>
          <p:cNvPr id="89" name="TextBox 88"/>
          <p:cNvSpPr txBox="1"/>
          <p:nvPr/>
        </p:nvSpPr>
        <p:spPr>
          <a:xfrm>
            <a:off x="3217140" y="4392739"/>
            <a:ext cx="2222448" cy="830997"/>
          </a:xfrm>
          <a:prstGeom prst="rect">
            <a:avLst/>
          </a:prstGeom>
          <a:noFill/>
        </p:spPr>
        <p:txBody>
          <a:bodyPr wrap="square" rtlCol="0">
            <a:spAutoFit/>
          </a:bodyPr>
          <a:lstStyle/>
          <a:p>
            <a:pPr algn="ctr"/>
            <a:r>
              <a:rPr lang="en-US" sz="2400" dirty="0">
                <a:solidFill>
                  <a:srgbClr val="FF0000"/>
                </a:solidFill>
                <a:latin typeface="Times New Roman" panose="02020603050405020304" pitchFamily="18" charset="0"/>
                <a:cs typeface="Times New Roman" panose="02020603050405020304" pitchFamily="18" charset="0"/>
              </a:rPr>
              <a:t>Định luật </a:t>
            </a:r>
          </a:p>
          <a:p>
            <a:pPr algn="ctr"/>
            <a:r>
              <a:rPr lang="en-US" sz="2400" dirty="0">
                <a:solidFill>
                  <a:srgbClr val="FF0000"/>
                </a:solidFill>
                <a:latin typeface="Times New Roman" panose="02020603050405020304" pitchFamily="18" charset="0"/>
                <a:cs typeface="Times New Roman" panose="02020603050405020304" pitchFamily="18" charset="0"/>
              </a:rPr>
              <a:t>Sác-Lơ</a:t>
            </a:r>
          </a:p>
        </p:txBody>
      </p:sp>
      <p:sp>
        <p:nvSpPr>
          <p:cNvPr id="24" name="Rectangle 23"/>
          <p:cNvSpPr/>
          <p:nvPr/>
        </p:nvSpPr>
        <p:spPr>
          <a:xfrm>
            <a:off x="307963" y="2357437"/>
            <a:ext cx="834725" cy="65340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TT1</a:t>
            </a:r>
          </a:p>
        </p:txBody>
      </p:sp>
      <p:sp>
        <p:nvSpPr>
          <p:cNvPr id="91" name="Rectangle 90"/>
          <p:cNvSpPr/>
          <p:nvPr/>
        </p:nvSpPr>
        <p:spPr>
          <a:xfrm>
            <a:off x="5381879" y="2454033"/>
            <a:ext cx="834725" cy="65340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TT2</a:t>
            </a:r>
          </a:p>
        </p:txBody>
      </p:sp>
      <p:sp>
        <p:nvSpPr>
          <p:cNvPr id="92" name="Rectangle 91"/>
          <p:cNvSpPr/>
          <p:nvPr/>
        </p:nvSpPr>
        <p:spPr>
          <a:xfrm>
            <a:off x="2730636" y="2372116"/>
            <a:ext cx="834725" cy="65340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TT1</a:t>
            </a:r>
            <a:r>
              <a:rPr lang="en-US" sz="2400" baseline="300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90" name="Text Box 11">
            <a:extLst>
              <a:ext uri="{FF2B5EF4-FFF2-40B4-BE49-F238E27FC236}">
                <a16:creationId xmlns:a16="http://schemas.microsoft.com/office/drawing/2014/main" id="{6969393A-D028-4C38-9B44-CB8DE09303C3}"/>
              </a:ext>
            </a:extLst>
          </p:cNvPr>
          <p:cNvSpPr txBox="1">
            <a:spLocks noChangeArrowheads="1"/>
          </p:cNvSpPr>
          <p:nvPr/>
        </p:nvSpPr>
        <p:spPr bwMode="auto">
          <a:xfrm>
            <a:off x="0" y="4481"/>
            <a:ext cx="12192000" cy="523220"/>
          </a:xfrm>
          <a:prstGeom prst="rect">
            <a:avLst/>
          </a:prstGeom>
          <a:solidFill>
            <a:schemeClr val="accent6">
              <a:lumMod val="20000"/>
              <a:lumOff val="80000"/>
            </a:schemeClr>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2800" b="1" dirty="0">
                <a:solidFill>
                  <a:srgbClr val="002060"/>
                </a:solidFill>
                <a:latin typeface="UTM Neutra" panose="02040603050506020204" pitchFamily="18" charset="0"/>
                <a:cs typeface="Times New Roman" panose="02020603050405020304" pitchFamily="18" charset="0"/>
              </a:rPr>
              <a:t>PHƯƠNG TRÌNH TRẠNG THÁI CỦA KHÍ LÍ TƯỞNG.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500" fill="hold"/>
                                        <p:tgtEl>
                                          <p:spTgt spid="86"/>
                                        </p:tgtEl>
                                        <p:attrNameLst>
                                          <p:attrName>ppt_x</p:attrName>
                                        </p:attrNameLst>
                                      </p:cBhvr>
                                      <p:tavLst>
                                        <p:tav tm="0">
                                          <p:val>
                                            <p:strVal val="#ppt_x"/>
                                          </p:val>
                                        </p:tav>
                                        <p:tav tm="100000">
                                          <p:val>
                                            <p:strVal val="#ppt_x"/>
                                          </p:val>
                                        </p:tav>
                                      </p:tavLst>
                                    </p:anim>
                                    <p:anim calcmode="lin" valueType="num">
                                      <p:cBhvr additive="base">
                                        <p:cTn id="8" dur="500" fill="hold"/>
                                        <p:tgtEl>
                                          <p:spTgt spid="8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additive="base">
                                        <p:cTn id="11" dur="500" fill="hold"/>
                                        <p:tgtEl>
                                          <p:spTgt spid="88"/>
                                        </p:tgtEl>
                                        <p:attrNameLst>
                                          <p:attrName>ppt_x</p:attrName>
                                        </p:attrNameLst>
                                      </p:cBhvr>
                                      <p:tavLst>
                                        <p:tav tm="0">
                                          <p:val>
                                            <p:strVal val="#ppt_x"/>
                                          </p:val>
                                        </p:tav>
                                        <p:tav tm="100000">
                                          <p:val>
                                            <p:strVal val="#ppt_x"/>
                                          </p:val>
                                        </p:tav>
                                      </p:tavLst>
                                    </p:anim>
                                    <p:anim calcmode="lin" valueType="num">
                                      <p:cBhvr additive="base">
                                        <p:cTn id="12"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7"/>
                                        </p:tgtEl>
                                        <p:attrNameLst>
                                          <p:attrName>style.visibility</p:attrName>
                                        </p:attrNameLst>
                                      </p:cBhvr>
                                      <p:to>
                                        <p:strVal val="visible"/>
                                      </p:to>
                                    </p:set>
                                    <p:anim calcmode="lin" valueType="num">
                                      <p:cBhvr additive="base">
                                        <p:cTn id="17" dur="500" fill="hold"/>
                                        <p:tgtEl>
                                          <p:spTgt spid="87"/>
                                        </p:tgtEl>
                                        <p:attrNameLst>
                                          <p:attrName>ppt_x</p:attrName>
                                        </p:attrNameLst>
                                      </p:cBhvr>
                                      <p:tavLst>
                                        <p:tav tm="0">
                                          <p:val>
                                            <p:strVal val="#ppt_x"/>
                                          </p:val>
                                        </p:tav>
                                        <p:tav tm="100000">
                                          <p:val>
                                            <p:strVal val="#ppt_x"/>
                                          </p:val>
                                        </p:tav>
                                      </p:tavLst>
                                    </p:anim>
                                    <p:anim calcmode="lin" valueType="num">
                                      <p:cBhvr additive="base">
                                        <p:cTn id="18" dur="500" fill="hold"/>
                                        <p:tgtEl>
                                          <p:spTgt spid="8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9"/>
                                        </p:tgtEl>
                                        <p:attrNameLst>
                                          <p:attrName>style.visibility</p:attrName>
                                        </p:attrNameLst>
                                      </p:cBhvr>
                                      <p:to>
                                        <p:strVal val="visible"/>
                                      </p:to>
                                    </p:set>
                                    <p:anim calcmode="lin" valueType="num">
                                      <p:cBhvr additive="base">
                                        <p:cTn id="21" dur="500" fill="hold"/>
                                        <p:tgtEl>
                                          <p:spTgt spid="89"/>
                                        </p:tgtEl>
                                        <p:attrNameLst>
                                          <p:attrName>ppt_x</p:attrName>
                                        </p:attrNameLst>
                                      </p:cBhvr>
                                      <p:tavLst>
                                        <p:tav tm="0">
                                          <p:val>
                                            <p:strVal val="#ppt_x"/>
                                          </p:val>
                                        </p:tav>
                                        <p:tav tm="100000">
                                          <p:val>
                                            <p:strVal val="#ppt_x"/>
                                          </p:val>
                                        </p:tav>
                                      </p:tavLst>
                                    </p:anim>
                                    <p:anim calcmode="lin" valueType="num">
                                      <p:cBhvr additive="base">
                                        <p:cTn id="22"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9" name="Text Box 9"/>
          <p:cNvSpPr txBox="1"/>
          <p:nvPr/>
        </p:nvSpPr>
        <p:spPr>
          <a:xfrm>
            <a:off x="123038" y="853452"/>
            <a:ext cx="9964057" cy="523220"/>
          </a:xfrm>
          <a:prstGeom prst="rect">
            <a:avLst/>
          </a:prstGeom>
          <a:noFill/>
          <a:ln w="9525">
            <a:noFill/>
          </a:ln>
        </p:spPr>
        <p:txBody>
          <a:bodyPr wrap="square">
            <a:spAutoFit/>
          </a:bodyPr>
          <a:lstStyle/>
          <a:p>
            <a:pPr lvl="0" eaLnBrk="1" hangingPunct="1">
              <a:spcBef>
                <a:spcPct val="50000"/>
              </a:spcBef>
            </a:pPr>
            <a:r>
              <a:rPr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II. PHƯƠNG TRÌNH TRẠNG THÁI CỦA KHÍ LÍ TƯỞNG</a:t>
            </a:r>
          </a:p>
        </p:txBody>
      </p:sp>
      <p:sp>
        <p:nvSpPr>
          <p:cNvPr id="78" name="Text Box 74"/>
          <p:cNvSpPr txBox="1">
            <a:spLocks noChangeArrowheads="1"/>
          </p:cNvSpPr>
          <p:nvPr/>
        </p:nvSpPr>
        <p:spPr bwMode="auto">
          <a:xfrm>
            <a:off x="6096001" y="2815806"/>
            <a:ext cx="2481330" cy="523220"/>
          </a:xfrm>
          <a:prstGeom prst="rect">
            <a:avLst/>
          </a:prstGeom>
          <a:solidFill>
            <a:schemeClr val="accent6">
              <a:lumMod val="60000"/>
              <a:lumOff val="40000"/>
            </a:schemeClr>
          </a:solidFill>
          <a:ln w="9525">
            <a:solidFill>
              <a:srgbClr val="FF0000"/>
            </a:solidFill>
            <a:miter lim="800000"/>
          </a:ln>
        </p:spPr>
        <p:txBody>
          <a:bodyPr wrap="square">
            <a:spAutoFit/>
          </a:bodyPr>
          <a:lstStyle/>
          <a:p>
            <a:pPr>
              <a:spcBef>
                <a:spcPct val="50000"/>
              </a:spcBef>
            </a:pPr>
            <a:r>
              <a:rPr lang="en-US" sz="2800" dirty="0">
                <a:latin typeface="Times New Roman" panose="02020603050405020304" pitchFamily="18" charset="0"/>
                <a:ea typeface="Tahoma" panose="020B0604030504040204" pitchFamily="34" charset="0"/>
                <a:cs typeface="Times New Roman" panose="02020603050405020304" pitchFamily="18" charset="0"/>
              </a:rPr>
              <a:t>p</a:t>
            </a:r>
            <a:r>
              <a:rPr lang="en-US" sz="2800" baseline="-25000" dirty="0">
                <a:latin typeface="Times New Roman" panose="02020603050405020304" pitchFamily="18" charset="0"/>
                <a:ea typeface="Tahoma" panose="020B0604030504040204" pitchFamily="34" charset="0"/>
                <a:cs typeface="Times New Roman" panose="02020603050405020304" pitchFamily="18" charset="0"/>
              </a:rPr>
              <a:t>1</a:t>
            </a:r>
            <a:r>
              <a:rPr lang="en-US" sz="2800" dirty="0">
                <a:latin typeface="Times New Roman" panose="02020603050405020304" pitchFamily="18" charset="0"/>
                <a:ea typeface="Tahoma" panose="020B0604030504040204" pitchFamily="34" charset="0"/>
                <a:cs typeface="Times New Roman" panose="02020603050405020304" pitchFamily="18" charset="0"/>
              </a:rPr>
              <a:t>V</a:t>
            </a:r>
            <a:r>
              <a:rPr lang="en-US" sz="2800" baseline="-25000" dirty="0">
                <a:latin typeface="Times New Roman" panose="02020603050405020304" pitchFamily="18" charset="0"/>
                <a:ea typeface="Tahoma" panose="020B0604030504040204" pitchFamily="34" charset="0"/>
                <a:cs typeface="Times New Roman" panose="02020603050405020304" pitchFamily="18" charset="0"/>
              </a:rPr>
              <a:t>1</a:t>
            </a:r>
            <a:r>
              <a:rPr lang="en-US" sz="2800" dirty="0">
                <a:latin typeface="Times New Roman" panose="02020603050405020304" pitchFamily="18" charset="0"/>
                <a:ea typeface="Tahoma" panose="020B0604030504040204" pitchFamily="34" charset="0"/>
                <a:cs typeface="Times New Roman" panose="02020603050405020304" pitchFamily="18" charset="0"/>
              </a:rPr>
              <a:t> = p’V</a:t>
            </a:r>
            <a:r>
              <a:rPr lang="en-US" sz="2800" baseline="-25000" dirty="0">
                <a:latin typeface="Times New Roman" panose="02020603050405020304" pitchFamily="18" charset="0"/>
                <a:ea typeface="Tahoma" panose="020B0604030504040204" pitchFamily="34" charset="0"/>
                <a:cs typeface="Times New Roman" panose="02020603050405020304" pitchFamily="18" charset="0"/>
              </a:rPr>
              <a:t>2  </a:t>
            </a:r>
            <a:r>
              <a:rPr lang="en-US" sz="2800" dirty="0">
                <a:latin typeface="Times New Roman" panose="02020603050405020304" pitchFamily="18" charset="0"/>
                <a:ea typeface="Tahoma" panose="020B0604030504040204" pitchFamily="34" charset="0"/>
                <a:cs typeface="Times New Roman" panose="02020603050405020304" pitchFamily="18" charset="0"/>
              </a:rPr>
              <a:t>(1)</a:t>
            </a:r>
          </a:p>
        </p:txBody>
      </p:sp>
      <p:grpSp>
        <p:nvGrpSpPr>
          <p:cNvPr id="2" name="Group 1"/>
          <p:cNvGrpSpPr/>
          <p:nvPr/>
        </p:nvGrpSpPr>
        <p:grpSpPr>
          <a:xfrm>
            <a:off x="395021" y="1737095"/>
            <a:ext cx="3330176" cy="2266135"/>
            <a:chOff x="235185" y="2060574"/>
            <a:chExt cx="3330176" cy="2266135"/>
          </a:xfrm>
        </p:grpSpPr>
        <p:grpSp>
          <p:nvGrpSpPr>
            <p:cNvPr id="56" name="Group 55"/>
            <p:cNvGrpSpPr/>
            <p:nvPr/>
          </p:nvGrpSpPr>
          <p:grpSpPr>
            <a:xfrm>
              <a:off x="235185" y="2722044"/>
              <a:ext cx="827881" cy="1604665"/>
              <a:chOff x="2601119" y="2895601"/>
              <a:chExt cx="827881" cy="1604665"/>
            </a:xfrm>
          </p:grpSpPr>
          <p:sp>
            <p:nvSpPr>
              <p:cNvPr id="57" name="AutoShape 7"/>
              <p:cNvSpPr/>
              <p:nvPr/>
            </p:nvSpPr>
            <p:spPr bwMode="auto">
              <a:xfrm>
                <a:off x="2601119" y="3062581"/>
                <a:ext cx="228600" cy="1219200"/>
              </a:xfrm>
              <a:prstGeom prst="leftBrace">
                <a:avLst>
                  <a:gd name="adj1" fmla="val 44444"/>
                  <a:gd name="adj2" fmla="val 50000"/>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2400">
                  <a:latin typeface="Times New Roman" panose="02020603050405020304" pitchFamily="18" charset="0"/>
                  <a:cs typeface="Times New Roman" panose="02020603050405020304" pitchFamily="18" charset="0"/>
                </a:endParaRPr>
              </a:p>
            </p:txBody>
          </p:sp>
          <p:sp>
            <p:nvSpPr>
              <p:cNvPr id="58" name="Text Box 8"/>
              <p:cNvSpPr txBox="1">
                <a:spLocks noChangeArrowheads="1"/>
              </p:cNvSpPr>
              <p:nvPr/>
            </p:nvSpPr>
            <p:spPr bwMode="auto">
              <a:xfrm>
                <a:off x="2819400" y="2895601"/>
                <a:ext cx="60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2400" b="1">
                    <a:solidFill>
                      <a:srgbClr val="000000"/>
                    </a:solidFill>
                    <a:latin typeface="Times New Roman" panose="02020603050405020304" pitchFamily="18" charset="0"/>
                    <a:cs typeface="Times New Roman" panose="02020603050405020304" pitchFamily="18" charset="0"/>
                  </a:rPr>
                  <a:t>V</a:t>
                </a:r>
                <a:r>
                  <a:rPr lang="en-US" sz="2400" b="1" baseline="-25000">
                    <a:solidFill>
                      <a:srgbClr val="000000"/>
                    </a:solidFill>
                    <a:latin typeface="Times New Roman" panose="02020603050405020304" pitchFamily="18" charset="0"/>
                    <a:cs typeface="Times New Roman" panose="02020603050405020304" pitchFamily="18" charset="0"/>
                  </a:rPr>
                  <a:t>1</a:t>
                </a:r>
                <a:endParaRPr lang="en-US" sz="2400" b="1">
                  <a:solidFill>
                    <a:srgbClr val="000000"/>
                  </a:solidFill>
                  <a:latin typeface="Times New Roman" panose="02020603050405020304" pitchFamily="18" charset="0"/>
                  <a:cs typeface="Times New Roman" panose="02020603050405020304" pitchFamily="18" charset="0"/>
                </a:endParaRPr>
              </a:p>
            </p:txBody>
          </p:sp>
          <p:sp>
            <p:nvSpPr>
              <p:cNvPr id="59" name="Text Box 9"/>
              <p:cNvSpPr txBox="1">
                <a:spLocks noChangeArrowheads="1"/>
              </p:cNvSpPr>
              <p:nvPr/>
            </p:nvSpPr>
            <p:spPr bwMode="auto">
              <a:xfrm>
                <a:off x="2819400" y="3429001"/>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2400" b="1" dirty="0">
                    <a:solidFill>
                      <a:srgbClr val="000000"/>
                    </a:solidFill>
                    <a:latin typeface="Times New Roman" panose="02020603050405020304" pitchFamily="18" charset="0"/>
                    <a:cs typeface="Times New Roman" panose="02020603050405020304" pitchFamily="18" charset="0"/>
                  </a:rPr>
                  <a:t>P</a:t>
                </a:r>
                <a:r>
                  <a:rPr lang="en-US" sz="2400" b="1" baseline="-25000" dirty="0">
                    <a:solidFill>
                      <a:srgbClr val="000000"/>
                    </a:solidFill>
                    <a:latin typeface="Times New Roman" panose="02020603050405020304" pitchFamily="18" charset="0"/>
                    <a:cs typeface="Times New Roman" panose="02020603050405020304" pitchFamily="18" charset="0"/>
                  </a:rPr>
                  <a:t>1 </a:t>
                </a:r>
                <a:endParaRPr lang="en-US" sz="2400" b="1" dirty="0">
                  <a:solidFill>
                    <a:srgbClr val="000000"/>
                  </a:solidFill>
                  <a:latin typeface="Times New Roman" panose="02020603050405020304" pitchFamily="18" charset="0"/>
                  <a:cs typeface="Times New Roman" panose="02020603050405020304" pitchFamily="18" charset="0"/>
                </a:endParaRPr>
              </a:p>
            </p:txBody>
          </p:sp>
          <p:sp>
            <p:nvSpPr>
              <p:cNvPr id="60" name="Text Box 10"/>
              <p:cNvSpPr txBox="1">
                <a:spLocks noChangeArrowheads="1"/>
              </p:cNvSpPr>
              <p:nvPr/>
            </p:nvSpPr>
            <p:spPr bwMode="auto">
              <a:xfrm>
                <a:off x="2819400" y="4038601"/>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2400" b="1">
                    <a:solidFill>
                      <a:srgbClr val="000000"/>
                    </a:solidFill>
                    <a:latin typeface="Times New Roman" panose="02020603050405020304" pitchFamily="18" charset="0"/>
                    <a:cs typeface="Times New Roman" panose="02020603050405020304" pitchFamily="18" charset="0"/>
                  </a:rPr>
                  <a:t>T</a:t>
                </a:r>
                <a:r>
                  <a:rPr lang="en-US" sz="2400" b="1" baseline="-25000">
                    <a:solidFill>
                      <a:srgbClr val="000000"/>
                    </a:solidFill>
                    <a:latin typeface="Times New Roman" panose="02020603050405020304" pitchFamily="18" charset="0"/>
                    <a:cs typeface="Times New Roman" panose="02020603050405020304" pitchFamily="18" charset="0"/>
                  </a:rPr>
                  <a:t>1 </a:t>
                </a:r>
                <a:endParaRPr lang="en-US" sz="2400" b="1">
                  <a:solidFill>
                    <a:srgbClr val="000000"/>
                  </a:solidFill>
                  <a:latin typeface="Times New Roman" panose="02020603050405020304" pitchFamily="18" charset="0"/>
                  <a:cs typeface="Times New Roman" panose="02020603050405020304" pitchFamily="18" charset="0"/>
                </a:endParaRPr>
              </a:p>
            </p:txBody>
          </p:sp>
        </p:grpSp>
        <p:grpSp>
          <p:nvGrpSpPr>
            <p:cNvPr id="61" name="Group 60"/>
            <p:cNvGrpSpPr/>
            <p:nvPr/>
          </p:nvGrpSpPr>
          <p:grpSpPr>
            <a:xfrm>
              <a:off x="2737480" y="2713978"/>
              <a:ext cx="827881" cy="1604665"/>
              <a:chOff x="2601119" y="2895601"/>
              <a:chExt cx="827881" cy="1604665"/>
            </a:xfrm>
          </p:grpSpPr>
          <p:sp>
            <p:nvSpPr>
              <p:cNvPr id="62" name="AutoShape 7"/>
              <p:cNvSpPr/>
              <p:nvPr/>
            </p:nvSpPr>
            <p:spPr bwMode="auto">
              <a:xfrm>
                <a:off x="2601119" y="3062581"/>
                <a:ext cx="228600" cy="1219200"/>
              </a:xfrm>
              <a:prstGeom prst="leftBrace">
                <a:avLst>
                  <a:gd name="adj1" fmla="val 44444"/>
                  <a:gd name="adj2" fmla="val 50000"/>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2400">
                  <a:latin typeface="Times New Roman" panose="02020603050405020304" pitchFamily="18" charset="0"/>
                  <a:cs typeface="Times New Roman" panose="02020603050405020304" pitchFamily="18" charset="0"/>
                </a:endParaRPr>
              </a:p>
            </p:txBody>
          </p:sp>
          <p:sp>
            <p:nvSpPr>
              <p:cNvPr id="63" name="Text Box 8"/>
              <p:cNvSpPr txBox="1">
                <a:spLocks noChangeArrowheads="1"/>
              </p:cNvSpPr>
              <p:nvPr/>
            </p:nvSpPr>
            <p:spPr bwMode="auto">
              <a:xfrm>
                <a:off x="2819400" y="2895601"/>
                <a:ext cx="60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2400" b="1" dirty="0">
                    <a:solidFill>
                      <a:srgbClr val="000000"/>
                    </a:solidFill>
                    <a:latin typeface="Times New Roman" panose="02020603050405020304" pitchFamily="18" charset="0"/>
                    <a:cs typeface="Times New Roman" panose="02020603050405020304" pitchFamily="18" charset="0"/>
                  </a:rPr>
                  <a:t>V</a:t>
                </a:r>
                <a:r>
                  <a:rPr lang="en-US" sz="2400" b="1" baseline="-25000" dirty="0">
                    <a:solidFill>
                      <a:srgbClr val="000000"/>
                    </a:solidFill>
                    <a:latin typeface="Times New Roman" panose="02020603050405020304" pitchFamily="18" charset="0"/>
                    <a:cs typeface="Times New Roman" panose="02020603050405020304" pitchFamily="18" charset="0"/>
                  </a:rPr>
                  <a:t>2</a:t>
                </a:r>
                <a:endParaRPr lang="en-US" sz="2400" b="1" dirty="0">
                  <a:solidFill>
                    <a:srgbClr val="000000"/>
                  </a:solidFill>
                  <a:latin typeface="Times New Roman" panose="02020603050405020304" pitchFamily="18" charset="0"/>
                  <a:cs typeface="Times New Roman" panose="02020603050405020304" pitchFamily="18" charset="0"/>
                </a:endParaRPr>
              </a:p>
            </p:txBody>
          </p:sp>
          <p:sp>
            <p:nvSpPr>
              <p:cNvPr id="64" name="Text Box 9"/>
              <p:cNvSpPr txBox="1">
                <a:spLocks noChangeArrowheads="1"/>
              </p:cNvSpPr>
              <p:nvPr/>
            </p:nvSpPr>
            <p:spPr bwMode="auto">
              <a:xfrm>
                <a:off x="2819400" y="3429001"/>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2400" b="1" dirty="0">
                    <a:solidFill>
                      <a:srgbClr val="000000"/>
                    </a:solidFill>
                    <a:latin typeface="Times New Roman" panose="02020603050405020304" pitchFamily="18" charset="0"/>
                    <a:cs typeface="Times New Roman" panose="02020603050405020304" pitchFamily="18" charset="0"/>
                  </a:rPr>
                  <a:t>P</a:t>
                </a:r>
                <a:r>
                  <a:rPr lang="en-US" sz="2400" b="1" baseline="-25000" dirty="0">
                    <a:solidFill>
                      <a:srgbClr val="000000"/>
                    </a:solidFill>
                    <a:latin typeface="Times New Roman" panose="02020603050405020304" pitchFamily="18" charset="0"/>
                    <a:cs typeface="Times New Roman" panose="02020603050405020304" pitchFamily="18" charset="0"/>
                  </a:rPr>
                  <a:t>1</a:t>
                </a:r>
                <a:r>
                  <a:rPr lang="en-US" sz="2400" b="1" baseline="30000" dirty="0">
                    <a:solidFill>
                      <a:srgbClr val="000000"/>
                    </a:solidFill>
                    <a:latin typeface="Times New Roman" panose="02020603050405020304" pitchFamily="18" charset="0"/>
                    <a:cs typeface="Times New Roman" panose="02020603050405020304" pitchFamily="18" charset="0"/>
                  </a:rPr>
                  <a:t>’</a:t>
                </a:r>
                <a:r>
                  <a:rPr lang="en-US" sz="2400" b="1" baseline="-25000" dirty="0">
                    <a:solidFill>
                      <a:srgbClr val="000000"/>
                    </a:solidFill>
                    <a:latin typeface="Times New Roman" panose="02020603050405020304" pitchFamily="18" charset="0"/>
                    <a:cs typeface="Times New Roman" panose="02020603050405020304" pitchFamily="18" charset="0"/>
                  </a:rPr>
                  <a:t> </a:t>
                </a:r>
                <a:endParaRPr lang="en-US" sz="2400" b="1" dirty="0">
                  <a:solidFill>
                    <a:srgbClr val="000000"/>
                  </a:solidFill>
                  <a:latin typeface="Times New Roman" panose="02020603050405020304" pitchFamily="18" charset="0"/>
                  <a:cs typeface="Times New Roman" panose="02020603050405020304" pitchFamily="18" charset="0"/>
                </a:endParaRPr>
              </a:p>
            </p:txBody>
          </p:sp>
          <p:sp>
            <p:nvSpPr>
              <p:cNvPr id="65" name="Text Box 10"/>
              <p:cNvSpPr txBox="1">
                <a:spLocks noChangeArrowheads="1"/>
              </p:cNvSpPr>
              <p:nvPr/>
            </p:nvSpPr>
            <p:spPr bwMode="auto">
              <a:xfrm>
                <a:off x="2819400" y="4038601"/>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2400" b="1" dirty="0">
                    <a:solidFill>
                      <a:srgbClr val="000000"/>
                    </a:solidFill>
                    <a:latin typeface="Times New Roman" panose="02020603050405020304" pitchFamily="18" charset="0"/>
                    <a:cs typeface="Times New Roman" panose="02020603050405020304" pitchFamily="18" charset="0"/>
                  </a:rPr>
                  <a:t>T</a:t>
                </a:r>
                <a:r>
                  <a:rPr lang="en-US" sz="2400" b="1" baseline="-25000" dirty="0">
                    <a:solidFill>
                      <a:srgbClr val="000000"/>
                    </a:solidFill>
                    <a:latin typeface="Times New Roman" panose="02020603050405020304" pitchFamily="18" charset="0"/>
                    <a:cs typeface="Times New Roman" panose="02020603050405020304" pitchFamily="18" charset="0"/>
                  </a:rPr>
                  <a:t>1 </a:t>
                </a:r>
                <a:endParaRPr lang="en-US" sz="2400" b="1" dirty="0">
                  <a:solidFill>
                    <a:srgbClr val="000000"/>
                  </a:solidFill>
                  <a:latin typeface="Times New Roman" panose="02020603050405020304" pitchFamily="18" charset="0"/>
                  <a:cs typeface="Times New Roman" panose="02020603050405020304" pitchFamily="18" charset="0"/>
                </a:endParaRPr>
              </a:p>
            </p:txBody>
          </p:sp>
        </p:grpSp>
        <p:sp>
          <p:nvSpPr>
            <p:cNvPr id="68" name="Right Arrow 67"/>
            <p:cNvSpPr/>
            <p:nvPr/>
          </p:nvSpPr>
          <p:spPr>
            <a:xfrm>
              <a:off x="1333142" y="3400895"/>
              <a:ext cx="1308701" cy="230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1232898" y="2929852"/>
              <a:ext cx="191328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Đẳng nhiệt</a:t>
              </a:r>
            </a:p>
          </p:txBody>
        </p:sp>
        <p:sp>
          <p:nvSpPr>
            <p:cNvPr id="70" name="TextBox 69"/>
            <p:cNvSpPr txBox="1"/>
            <p:nvPr/>
          </p:nvSpPr>
          <p:spPr>
            <a:xfrm>
              <a:off x="822787" y="3575044"/>
              <a:ext cx="2216857" cy="461665"/>
            </a:xfrm>
            <a:prstGeom prst="rect">
              <a:avLst/>
            </a:prstGeom>
            <a:noFill/>
          </p:spPr>
          <p:txBody>
            <a:bodyPr wrap="square" rtlCol="0">
              <a:spAutoFit/>
            </a:bodyPr>
            <a:lstStyle/>
            <a:p>
              <a:pPr algn="ctr"/>
              <a:endParaRPr lang="en-US" sz="2400" dirty="0">
                <a:solidFill>
                  <a:srgbClr val="7030A0"/>
                </a:solidFill>
                <a:latin typeface="Times New Roman" panose="02020603050405020304" pitchFamily="18" charset="0"/>
                <a:cs typeface="Times New Roman" panose="02020603050405020304" pitchFamily="18" charset="0"/>
              </a:endParaRPr>
            </a:p>
          </p:txBody>
        </p:sp>
        <p:sp>
          <p:nvSpPr>
            <p:cNvPr id="71" name="Rectangle 70"/>
            <p:cNvSpPr/>
            <p:nvPr/>
          </p:nvSpPr>
          <p:spPr>
            <a:xfrm>
              <a:off x="307963" y="2060574"/>
              <a:ext cx="834725" cy="65340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TT1</a:t>
              </a:r>
            </a:p>
          </p:txBody>
        </p:sp>
        <p:sp>
          <p:nvSpPr>
            <p:cNvPr id="73" name="Rectangle 72"/>
            <p:cNvSpPr/>
            <p:nvPr/>
          </p:nvSpPr>
          <p:spPr>
            <a:xfrm>
              <a:off x="2730636" y="2075253"/>
              <a:ext cx="834725" cy="65340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TT1</a:t>
              </a:r>
              <a:r>
                <a:rPr lang="en-US" sz="2400" baseline="300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grpSp>
      <p:sp>
        <p:nvSpPr>
          <p:cNvPr id="3" name="Right Arrow 2"/>
          <p:cNvSpPr/>
          <p:nvPr/>
        </p:nvSpPr>
        <p:spPr>
          <a:xfrm>
            <a:off x="4110480" y="3077416"/>
            <a:ext cx="1658028" cy="2137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545053" y="2274587"/>
            <a:ext cx="2675568" cy="830997"/>
          </a:xfrm>
          <a:prstGeom prst="rect">
            <a:avLst/>
          </a:prstGeom>
          <a:noFill/>
        </p:spPr>
        <p:txBody>
          <a:bodyPr wrap="square" rtlCol="0">
            <a:spAutoFit/>
          </a:bodyPr>
          <a:lstStyle/>
          <a:p>
            <a:pPr algn="ctr"/>
            <a:r>
              <a:rPr lang="en-US" sz="2400" dirty="0">
                <a:solidFill>
                  <a:srgbClr val="7030A0"/>
                </a:solidFill>
                <a:latin typeface="Times New Roman" panose="02020603050405020304" pitchFamily="18" charset="0"/>
                <a:cs typeface="Times New Roman" panose="02020603050405020304" pitchFamily="18" charset="0"/>
              </a:rPr>
              <a:t>Định luật </a:t>
            </a:r>
          </a:p>
          <a:p>
            <a:pPr algn="ctr"/>
            <a:r>
              <a:rPr lang="en-US" sz="2400" dirty="0">
                <a:solidFill>
                  <a:srgbClr val="7030A0"/>
                </a:solidFill>
                <a:latin typeface="Times New Roman" panose="02020603050405020304" pitchFamily="18" charset="0"/>
                <a:cs typeface="Times New Roman" panose="02020603050405020304" pitchFamily="18" charset="0"/>
              </a:rPr>
              <a:t>Boyle – </a:t>
            </a:r>
            <a:r>
              <a:rPr lang="en-US" sz="2400" dirty="0" err="1">
                <a:solidFill>
                  <a:srgbClr val="7030A0"/>
                </a:solidFill>
                <a:latin typeface="Times New Roman" panose="02020603050405020304" pitchFamily="18" charset="0"/>
                <a:cs typeface="Times New Roman" panose="02020603050405020304" pitchFamily="18" charset="0"/>
              </a:rPr>
              <a:t>Mariottle</a:t>
            </a:r>
            <a:endParaRPr lang="en-US" sz="2400" dirty="0">
              <a:solidFill>
                <a:srgbClr val="7030A0"/>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260336" y="4188393"/>
            <a:ext cx="3994725" cy="2669607"/>
            <a:chOff x="2730636" y="2075253"/>
            <a:chExt cx="3994725" cy="2669607"/>
          </a:xfrm>
        </p:grpSpPr>
        <p:grpSp>
          <p:nvGrpSpPr>
            <p:cNvPr id="77" name="Group 76"/>
            <p:cNvGrpSpPr/>
            <p:nvPr/>
          </p:nvGrpSpPr>
          <p:grpSpPr>
            <a:xfrm>
              <a:off x="5135481" y="2770863"/>
              <a:ext cx="1589880" cy="1973997"/>
              <a:chOff x="1366838" y="4308743"/>
              <a:chExt cx="1143000" cy="1973997"/>
            </a:xfrm>
          </p:grpSpPr>
          <p:sp>
            <p:nvSpPr>
              <p:cNvPr id="83" name="Text Box 12"/>
              <p:cNvSpPr txBox="1">
                <a:spLocks noChangeArrowheads="1"/>
              </p:cNvSpPr>
              <p:nvPr/>
            </p:nvSpPr>
            <p:spPr bwMode="auto">
              <a:xfrm>
                <a:off x="1595438" y="4856431"/>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2400" b="1">
                    <a:solidFill>
                      <a:srgbClr val="000000"/>
                    </a:solidFill>
                    <a:latin typeface="Times New Roman" panose="02020603050405020304" pitchFamily="18" charset="0"/>
                    <a:cs typeface="Times New Roman" panose="02020603050405020304" pitchFamily="18" charset="0"/>
                  </a:rPr>
                  <a:t>P</a:t>
                </a:r>
                <a:r>
                  <a:rPr lang="en-US" sz="2400" b="1" baseline="-25000">
                    <a:solidFill>
                      <a:srgbClr val="000000"/>
                    </a:solidFill>
                    <a:latin typeface="Times New Roman" panose="02020603050405020304" pitchFamily="18" charset="0"/>
                    <a:cs typeface="Times New Roman" panose="02020603050405020304" pitchFamily="18" charset="0"/>
                  </a:rPr>
                  <a:t>2 </a:t>
                </a:r>
                <a:endParaRPr lang="en-US" sz="2400" b="1">
                  <a:solidFill>
                    <a:srgbClr val="000000"/>
                  </a:solidFill>
                  <a:latin typeface="Times New Roman" panose="02020603050405020304" pitchFamily="18" charset="0"/>
                  <a:cs typeface="Times New Roman" panose="02020603050405020304" pitchFamily="18" charset="0"/>
                </a:endParaRPr>
              </a:p>
            </p:txBody>
          </p:sp>
          <p:sp>
            <p:nvSpPr>
              <p:cNvPr id="84" name="AutoShape 17"/>
              <p:cNvSpPr/>
              <p:nvPr/>
            </p:nvSpPr>
            <p:spPr bwMode="auto">
              <a:xfrm>
                <a:off x="1366838" y="4461143"/>
                <a:ext cx="228600" cy="1219200"/>
              </a:xfrm>
              <a:prstGeom prst="leftBrace">
                <a:avLst>
                  <a:gd name="adj1" fmla="val 44444"/>
                  <a:gd name="adj2" fmla="val 50000"/>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2400">
                  <a:latin typeface="Times New Roman" panose="02020603050405020304" pitchFamily="18" charset="0"/>
                  <a:cs typeface="Times New Roman" panose="02020603050405020304" pitchFamily="18" charset="0"/>
                </a:endParaRPr>
              </a:p>
            </p:txBody>
          </p:sp>
          <p:sp>
            <p:nvSpPr>
              <p:cNvPr id="85" name="Text Box 18"/>
              <p:cNvSpPr txBox="1">
                <a:spLocks noChangeArrowheads="1"/>
              </p:cNvSpPr>
              <p:nvPr/>
            </p:nvSpPr>
            <p:spPr bwMode="auto">
              <a:xfrm>
                <a:off x="1595438" y="4308743"/>
                <a:ext cx="60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2400" b="1">
                    <a:solidFill>
                      <a:srgbClr val="000000"/>
                    </a:solidFill>
                    <a:latin typeface="Times New Roman" panose="02020603050405020304" pitchFamily="18" charset="0"/>
                    <a:cs typeface="Times New Roman" panose="02020603050405020304" pitchFamily="18" charset="0"/>
                  </a:rPr>
                  <a:t>V</a:t>
                </a:r>
                <a:r>
                  <a:rPr lang="en-US" sz="2400" b="1" baseline="-25000">
                    <a:solidFill>
                      <a:srgbClr val="000000"/>
                    </a:solidFill>
                    <a:latin typeface="Times New Roman" panose="02020603050405020304" pitchFamily="18" charset="0"/>
                    <a:cs typeface="Times New Roman" panose="02020603050405020304" pitchFamily="18" charset="0"/>
                  </a:rPr>
                  <a:t>2</a:t>
                </a:r>
                <a:endParaRPr lang="en-US" sz="2400" b="1">
                  <a:solidFill>
                    <a:srgbClr val="000000"/>
                  </a:solidFill>
                  <a:latin typeface="Times New Roman" panose="02020603050405020304" pitchFamily="18" charset="0"/>
                  <a:cs typeface="Times New Roman" panose="02020603050405020304" pitchFamily="18" charset="0"/>
                </a:endParaRPr>
              </a:p>
            </p:txBody>
          </p:sp>
          <p:sp>
            <p:nvSpPr>
              <p:cNvPr id="86" name="Text Box 19"/>
              <p:cNvSpPr txBox="1">
                <a:spLocks noChangeArrowheads="1"/>
              </p:cNvSpPr>
              <p:nvPr/>
            </p:nvSpPr>
            <p:spPr bwMode="auto">
              <a:xfrm>
                <a:off x="1595438" y="5451743"/>
                <a:ext cx="91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2400" b="1">
                    <a:solidFill>
                      <a:srgbClr val="000000"/>
                    </a:solidFill>
                    <a:latin typeface="Times New Roman" panose="02020603050405020304" pitchFamily="18" charset="0"/>
                    <a:cs typeface="Times New Roman" panose="02020603050405020304" pitchFamily="18" charset="0"/>
                  </a:rPr>
                  <a:t>T</a:t>
                </a:r>
                <a:r>
                  <a:rPr lang="en-US" sz="2400" b="1" baseline="-25000">
                    <a:solidFill>
                      <a:srgbClr val="000000"/>
                    </a:solidFill>
                    <a:latin typeface="Times New Roman" panose="02020603050405020304" pitchFamily="18" charset="0"/>
                    <a:cs typeface="Times New Roman" panose="02020603050405020304" pitchFamily="18" charset="0"/>
                  </a:rPr>
                  <a:t>2 </a:t>
                </a:r>
                <a:r>
                  <a:rPr lang="en-US" sz="2400" b="1">
                    <a:solidFill>
                      <a:srgbClr val="000000"/>
                    </a:solidFill>
                    <a:latin typeface="Times New Roman" panose="02020603050405020304" pitchFamily="18" charset="0"/>
                    <a:cs typeface="Times New Roman" panose="02020603050405020304" pitchFamily="18" charset="0"/>
                  </a:rPr>
                  <a:t>&gt; T</a:t>
                </a:r>
                <a:r>
                  <a:rPr lang="en-US" sz="2400" b="1" baseline="-25000">
                    <a:solidFill>
                      <a:srgbClr val="000000"/>
                    </a:solidFill>
                    <a:latin typeface="Times New Roman" panose="02020603050405020304" pitchFamily="18" charset="0"/>
                    <a:cs typeface="Times New Roman" panose="02020603050405020304" pitchFamily="18" charset="0"/>
                  </a:rPr>
                  <a:t>1</a:t>
                </a:r>
                <a:endParaRPr lang="en-US" sz="2400" b="1">
                  <a:solidFill>
                    <a:srgbClr val="000000"/>
                  </a:solidFill>
                  <a:latin typeface="Times New Roman" panose="02020603050405020304" pitchFamily="18" charset="0"/>
                  <a:cs typeface="Times New Roman" panose="02020603050405020304" pitchFamily="18" charset="0"/>
                </a:endParaRPr>
              </a:p>
            </p:txBody>
          </p:sp>
        </p:grpSp>
        <p:grpSp>
          <p:nvGrpSpPr>
            <p:cNvPr id="87" name="Group 86"/>
            <p:cNvGrpSpPr/>
            <p:nvPr/>
          </p:nvGrpSpPr>
          <p:grpSpPr>
            <a:xfrm>
              <a:off x="2737480" y="2713978"/>
              <a:ext cx="827881" cy="1604665"/>
              <a:chOff x="2601119" y="2895601"/>
              <a:chExt cx="827881" cy="1604665"/>
            </a:xfrm>
          </p:grpSpPr>
          <p:sp>
            <p:nvSpPr>
              <p:cNvPr id="88" name="AutoShape 7"/>
              <p:cNvSpPr/>
              <p:nvPr/>
            </p:nvSpPr>
            <p:spPr bwMode="auto">
              <a:xfrm>
                <a:off x="2601119" y="3062581"/>
                <a:ext cx="228600" cy="1219200"/>
              </a:xfrm>
              <a:prstGeom prst="leftBrace">
                <a:avLst>
                  <a:gd name="adj1" fmla="val 44444"/>
                  <a:gd name="adj2" fmla="val 50000"/>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2400">
                  <a:latin typeface="Times New Roman" panose="02020603050405020304" pitchFamily="18" charset="0"/>
                  <a:cs typeface="Times New Roman" panose="02020603050405020304" pitchFamily="18" charset="0"/>
                </a:endParaRPr>
              </a:p>
            </p:txBody>
          </p:sp>
          <p:sp>
            <p:nvSpPr>
              <p:cNvPr id="89" name="Text Box 8"/>
              <p:cNvSpPr txBox="1">
                <a:spLocks noChangeArrowheads="1"/>
              </p:cNvSpPr>
              <p:nvPr/>
            </p:nvSpPr>
            <p:spPr bwMode="auto">
              <a:xfrm>
                <a:off x="2819400" y="2895601"/>
                <a:ext cx="60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2400" b="1" dirty="0">
                    <a:solidFill>
                      <a:srgbClr val="000000"/>
                    </a:solidFill>
                    <a:latin typeface="Times New Roman" panose="02020603050405020304" pitchFamily="18" charset="0"/>
                    <a:cs typeface="Times New Roman" panose="02020603050405020304" pitchFamily="18" charset="0"/>
                  </a:rPr>
                  <a:t>V</a:t>
                </a:r>
                <a:r>
                  <a:rPr lang="en-US" sz="2400" b="1" baseline="-25000" dirty="0">
                    <a:solidFill>
                      <a:srgbClr val="000000"/>
                    </a:solidFill>
                    <a:latin typeface="Times New Roman" panose="02020603050405020304" pitchFamily="18" charset="0"/>
                    <a:cs typeface="Times New Roman" panose="02020603050405020304" pitchFamily="18" charset="0"/>
                  </a:rPr>
                  <a:t>2</a:t>
                </a:r>
                <a:endParaRPr lang="en-US" sz="2400" b="1" dirty="0">
                  <a:solidFill>
                    <a:srgbClr val="000000"/>
                  </a:solidFill>
                  <a:latin typeface="Times New Roman" panose="02020603050405020304" pitchFamily="18" charset="0"/>
                  <a:cs typeface="Times New Roman" panose="02020603050405020304" pitchFamily="18" charset="0"/>
                </a:endParaRPr>
              </a:p>
            </p:txBody>
          </p:sp>
          <p:sp>
            <p:nvSpPr>
              <p:cNvPr id="90" name="Text Box 9"/>
              <p:cNvSpPr txBox="1">
                <a:spLocks noChangeArrowheads="1"/>
              </p:cNvSpPr>
              <p:nvPr/>
            </p:nvSpPr>
            <p:spPr bwMode="auto">
              <a:xfrm>
                <a:off x="2819400" y="3429001"/>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2400" b="1" dirty="0">
                    <a:solidFill>
                      <a:srgbClr val="000000"/>
                    </a:solidFill>
                    <a:latin typeface="Times New Roman" panose="02020603050405020304" pitchFamily="18" charset="0"/>
                    <a:cs typeface="Times New Roman" panose="02020603050405020304" pitchFamily="18" charset="0"/>
                  </a:rPr>
                  <a:t>P</a:t>
                </a:r>
                <a:r>
                  <a:rPr lang="en-US" sz="2400" b="1" baseline="-25000" dirty="0">
                    <a:solidFill>
                      <a:srgbClr val="000000"/>
                    </a:solidFill>
                    <a:latin typeface="Times New Roman" panose="02020603050405020304" pitchFamily="18" charset="0"/>
                    <a:cs typeface="Times New Roman" panose="02020603050405020304" pitchFamily="18" charset="0"/>
                  </a:rPr>
                  <a:t>1</a:t>
                </a:r>
                <a:r>
                  <a:rPr lang="en-US" sz="2400" b="1" baseline="30000" dirty="0">
                    <a:solidFill>
                      <a:srgbClr val="000000"/>
                    </a:solidFill>
                    <a:latin typeface="Times New Roman" panose="02020603050405020304" pitchFamily="18" charset="0"/>
                    <a:cs typeface="Times New Roman" panose="02020603050405020304" pitchFamily="18" charset="0"/>
                  </a:rPr>
                  <a:t>’</a:t>
                </a:r>
                <a:r>
                  <a:rPr lang="en-US" sz="2400" b="1" baseline="-25000" dirty="0">
                    <a:solidFill>
                      <a:srgbClr val="000000"/>
                    </a:solidFill>
                    <a:latin typeface="Times New Roman" panose="02020603050405020304" pitchFamily="18" charset="0"/>
                    <a:cs typeface="Times New Roman" panose="02020603050405020304" pitchFamily="18" charset="0"/>
                  </a:rPr>
                  <a:t> </a:t>
                </a:r>
                <a:endParaRPr lang="en-US" sz="2400" b="1" dirty="0">
                  <a:solidFill>
                    <a:srgbClr val="000000"/>
                  </a:solidFill>
                  <a:latin typeface="Times New Roman" panose="02020603050405020304" pitchFamily="18" charset="0"/>
                  <a:cs typeface="Times New Roman" panose="02020603050405020304" pitchFamily="18" charset="0"/>
                </a:endParaRPr>
              </a:p>
            </p:txBody>
          </p:sp>
          <p:sp>
            <p:nvSpPr>
              <p:cNvPr id="91" name="Text Box 10"/>
              <p:cNvSpPr txBox="1">
                <a:spLocks noChangeArrowheads="1"/>
              </p:cNvSpPr>
              <p:nvPr/>
            </p:nvSpPr>
            <p:spPr bwMode="auto">
              <a:xfrm>
                <a:off x="2819400" y="4038601"/>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2400" b="1" dirty="0">
                    <a:solidFill>
                      <a:srgbClr val="000000"/>
                    </a:solidFill>
                    <a:latin typeface="Times New Roman" panose="02020603050405020304" pitchFamily="18" charset="0"/>
                    <a:cs typeface="Times New Roman" panose="02020603050405020304" pitchFamily="18" charset="0"/>
                  </a:rPr>
                  <a:t>T</a:t>
                </a:r>
                <a:r>
                  <a:rPr lang="en-US" sz="2400" b="1" baseline="-25000" dirty="0">
                    <a:solidFill>
                      <a:srgbClr val="000000"/>
                    </a:solidFill>
                    <a:latin typeface="Times New Roman" panose="02020603050405020304" pitchFamily="18" charset="0"/>
                    <a:cs typeface="Times New Roman" panose="02020603050405020304" pitchFamily="18" charset="0"/>
                  </a:rPr>
                  <a:t>1 </a:t>
                </a:r>
                <a:endParaRPr lang="en-US" sz="2400" b="1" dirty="0">
                  <a:solidFill>
                    <a:srgbClr val="000000"/>
                  </a:solidFill>
                  <a:latin typeface="Times New Roman" panose="02020603050405020304" pitchFamily="18" charset="0"/>
                  <a:cs typeface="Times New Roman" panose="02020603050405020304" pitchFamily="18" charset="0"/>
                </a:endParaRPr>
              </a:p>
            </p:txBody>
          </p:sp>
        </p:grpSp>
        <p:sp>
          <p:nvSpPr>
            <p:cNvPr id="92" name="Right Arrow 91"/>
            <p:cNvSpPr/>
            <p:nvPr/>
          </p:nvSpPr>
          <p:spPr>
            <a:xfrm>
              <a:off x="3565361" y="3400894"/>
              <a:ext cx="1308701" cy="230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3504380" y="2972076"/>
              <a:ext cx="191328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Đẳng tích</a:t>
              </a:r>
            </a:p>
          </p:txBody>
        </p:sp>
        <p:sp>
          <p:nvSpPr>
            <p:cNvPr id="94" name="Rectangle 93"/>
            <p:cNvSpPr/>
            <p:nvPr/>
          </p:nvSpPr>
          <p:spPr>
            <a:xfrm>
              <a:off x="5381879" y="2157170"/>
              <a:ext cx="834725" cy="65340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TT2</a:t>
              </a:r>
            </a:p>
          </p:txBody>
        </p:sp>
        <p:sp>
          <p:nvSpPr>
            <p:cNvPr id="95" name="Rectangle 94"/>
            <p:cNvSpPr/>
            <p:nvPr/>
          </p:nvSpPr>
          <p:spPr>
            <a:xfrm>
              <a:off x="2730636" y="2075253"/>
              <a:ext cx="834725" cy="65340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TT1</a:t>
              </a:r>
              <a:r>
                <a:rPr lang="en-US" sz="2400" baseline="300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grpSp>
      <p:sp>
        <p:nvSpPr>
          <p:cNvPr id="96" name="Right Arrow 95"/>
          <p:cNvSpPr/>
          <p:nvPr/>
        </p:nvSpPr>
        <p:spPr>
          <a:xfrm>
            <a:off x="4102179" y="5344668"/>
            <a:ext cx="1658028" cy="2137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3648997" y="4501232"/>
            <a:ext cx="2675568" cy="830997"/>
          </a:xfrm>
          <a:prstGeom prst="rect">
            <a:avLst/>
          </a:prstGeom>
          <a:noFill/>
        </p:spPr>
        <p:txBody>
          <a:bodyPr wrap="square" rtlCol="0">
            <a:spAutoFit/>
          </a:bodyPr>
          <a:lstStyle/>
          <a:p>
            <a:pPr algn="ctr"/>
            <a:r>
              <a:rPr lang="en-US" sz="2400" dirty="0">
                <a:solidFill>
                  <a:srgbClr val="7030A0"/>
                </a:solidFill>
                <a:latin typeface="Times New Roman" panose="02020603050405020304" pitchFamily="18" charset="0"/>
                <a:cs typeface="Times New Roman" panose="02020603050405020304" pitchFamily="18" charset="0"/>
              </a:rPr>
              <a:t>Định luật </a:t>
            </a:r>
          </a:p>
          <a:p>
            <a:pPr algn="ctr"/>
            <a:r>
              <a:rPr lang="en-US" sz="2400" dirty="0">
                <a:solidFill>
                  <a:srgbClr val="7030A0"/>
                </a:solidFill>
                <a:latin typeface="Times New Roman" panose="02020603050405020304" pitchFamily="18" charset="0"/>
                <a:cs typeface="Times New Roman" panose="02020603050405020304" pitchFamily="18" charset="0"/>
              </a:rPr>
              <a:t>Charles</a:t>
            </a:r>
          </a:p>
        </p:txBody>
      </p:sp>
      <mc:AlternateContent xmlns:mc="http://schemas.openxmlformats.org/markup-compatibility/2006" xmlns:a14="http://schemas.microsoft.com/office/drawing/2010/main">
        <mc:Choice Requires="a14">
          <p:sp>
            <p:nvSpPr>
              <p:cNvPr id="7" name="TextBox 6"/>
              <p:cNvSpPr txBox="1"/>
              <p:nvPr/>
            </p:nvSpPr>
            <p:spPr>
              <a:xfrm>
                <a:off x="5891582" y="5057950"/>
                <a:ext cx="2685749" cy="837217"/>
              </a:xfrm>
              <a:prstGeom prst="rect">
                <a:avLst/>
              </a:prstGeom>
              <a:solidFill>
                <a:schemeClr val="accent6">
                  <a:lumMod val="60000"/>
                  <a:lumOff val="40000"/>
                </a:schemeClr>
              </a:solidFill>
              <a:ln>
                <a:solidFill>
                  <a:srgbClr val="FF0000"/>
                </a:solidFill>
              </a:ln>
            </p:spPr>
            <p:txBody>
              <a:bodyPr wrap="square" rtlCol="0">
                <a:spAutoFit/>
              </a:bodyPr>
              <a:lstStyle/>
              <a:p>
                <a14:m>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panose="02040503050406030204" pitchFamily="18" charset="0"/>
                          </a:rPr>
                          <m:t>𝑝</m:t>
                        </m:r>
                        <m:r>
                          <a:rPr lang="en-US" sz="3600" b="0" i="1" smtClean="0">
                            <a:latin typeface="Cambria Math" panose="02040503050406030204" pitchFamily="18" charset="0"/>
                          </a:rPr>
                          <m:t>′</m:t>
                        </m:r>
                      </m:num>
                      <m:den>
                        <m:r>
                          <a:rPr lang="en-US" sz="3600" b="0" i="1" smtClean="0">
                            <a:latin typeface="Cambria Math" panose="02040503050406030204" pitchFamily="18" charset="0"/>
                          </a:rPr>
                          <m:t>𝑇</m:t>
                        </m:r>
                        <m:r>
                          <a:rPr lang="en-US" sz="3600" b="0" i="1" baseline="-25000" smtClean="0">
                            <a:latin typeface="Cambria Math" panose="02040503050406030204" pitchFamily="18" charset="0"/>
                          </a:rPr>
                          <m:t>1 </m:t>
                        </m:r>
                      </m:den>
                    </m:f>
                    <m:r>
                      <a:rPr lang="en-US" sz="3600" b="0" i="1" smtClean="0">
                        <a:latin typeface="Cambria Math" panose="02040503050406030204" pitchFamily="18" charset="0"/>
                      </a:rPr>
                      <m:t> </m:t>
                    </m:r>
                  </m:oMath>
                </a14:m>
                <a:r>
                  <a:rPr lang="en-US" sz="3600" dirty="0"/>
                  <a:t>=</a:t>
                </a:r>
                <a14:m>
                  <m:oMath xmlns:m="http://schemas.openxmlformats.org/officeDocument/2006/math">
                    <m:f>
                      <m:fPr>
                        <m:ctrlPr>
                          <a:rPr lang="en-US" sz="3600" i="1" dirty="0" smtClean="0">
                            <a:latin typeface="Cambria Math" panose="02040503050406030204" pitchFamily="18" charset="0"/>
                          </a:rPr>
                        </m:ctrlPr>
                      </m:fPr>
                      <m:num>
                        <m:r>
                          <a:rPr lang="en-US" sz="3600" b="0" i="1" dirty="0" smtClean="0">
                            <a:latin typeface="Cambria Math" panose="02040503050406030204" pitchFamily="18" charset="0"/>
                          </a:rPr>
                          <m:t>𝑝</m:t>
                        </m:r>
                        <m:r>
                          <a:rPr lang="en-US" sz="3600" b="0" i="1" baseline="-25000" dirty="0" smtClean="0">
                            <a:latin typeface="Cambria Math" panose="02040503050406030204" pitchFamily="18" charset="0"/>
                          </a:rPr>
                          <m:t>2</m:t>
                        </m:r>
                      </m:num>
                      <m:den>
                        <m:r>
                          <a:rPr lang="en-US" sz="3600" b="0" i="1" dirty="0" smtClean="0">
                            <a:latin typeface="Cambria Math" panose="02040503050406030204" pitchFamily="18" charset="0"/>
                          </a:rPr>
                          <m:t>𝑇</m:t>
                        </m:r>
                        <m:r>
                          <a:rPr lang="en-US" sz="3600" b="0" i="1" baseline="-25000" dirty="0" smtClean="0">
                            <a:latin typeface="Cambria Math" panose="02040503050406030204" pitchFamily="18" charset="0"/>
                          </a:rPr>
                          <m:t>2 </m:t>
                        </m:r>
                      </m:den>
                    </m:f>
                  </m:oMath>
                </a14:m>
                <a:r>
                  <a:rPr lang="en-US" sz="3600" dirty="0"/>
                  <a:t> </a:t>
                </a:r>
              </a:p>
            </p:txBody>
          </p:sp>
        </mc:Choice>
        <mc:Fallback xmlns="">
          <p:sp>
            <p:nvSpPr>
              <p:cNvPr id="7" name="TextBox 6"/>
              <p:cNvSpPr txBox="1">
                <a:spLocks noRot="1" noChangeAspect="1" noMove="1" noResize="1" noEditPoints="1" noAdjustHandles="1" noChangeArrowheads="1" noChangeShapeType="1" noTextEdit="1"/>
              </p:cNvSpPr>
              <p:nvPr/>
            </p:nvSpPr>
            <p:spPr>
              <a:xfrm>
                <a:off x="5891582" y="5057950"/>
                <a:ext cx="2685749" cy="837217"/>
              </a:xfrm>
              <a:prstGeom prst="rect">
                <a:avLst/>
              </a:prstGeom>
              <a:blipFill rotWithShape="0">
                <a:blip r:embed="rId4"/>
                <a:stretch>
                  <a:fillRect t="-1439" b="-12950"/>
                </a:stretch>
              </a:blipFill>
              <a:ln>
                <a:solidFill>
                  <a:srgbClr val="FF0000"/>
                </a:solidFill>
              </a:ln>
            </p:spPr>
            <p:txBody>
              <a:bodyPr/>
              <a:lstStyle/>
              <a:p>
                <a:r>
                  <a:rPr lang="en-US">
                    <a:noFill/>
                  </a:rPr>
                  <a:t> </a:t>
                </a:r>
              </a:p>
            </p:txBody>
          </p:sp>
        </mc:Fallback>
      </mc:AlternateContent>
      <p:sp>
        <p:nvSpPr>
          <p:cNvPr id="8" name="TextBox 7"/>
          <p:cNvSpPr txBox="1"/>
          <p:nvPr/>
        </p:nvSpPr>
        <p:spPr>
          <a:xfrm>
            <a:off x="7191588" y="5152945"/>
            <a:ext cx="87580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p>
        </p:txBody>
      </p:sp>
      <p:graphicFrame>
        <p:nvGraphicFramePr>
          <p:cNvPr id="42" name="Object 15"/>
          <p:cNvGraphicFramePr>
            <a:graphicFrameLocks noChangeAspect="1"/>
          </p:cNvGraphicFramePr>
          <p:nvPr>
            <p:extLst>
              <p:ext uri="{D42A27DB-BD31-4B8C-83A1-F6EECF244321}">
                <p14:modId xmlns:p14="http://schemas.microsoft.com/office/powerpoint/2010/main" val="770368107"/>
              </p:ext>
            </p:extLst>
          </p:nvPr>
        </p:nvGraphicFramePr>
        <p:xfrm>
          <a:off x="9304549" y="3784745"/>
          <a:ext cx="2690847" cy="1062517"/>
        </p:xfrm>
        <a:graphic>
          <a:graphicData uri="http://schemas.openxmlformats.org/presentationml/2006/ole">
            <mc:AlternateContent xmlns:mc="http://schemas.openxmlformats.org/markup-compatibility/2006">
              <mc:Choice xmlns:v="urn:schemas-microsoft-com:vml" Requires="v">
                <p:oleObj name="Equation" r:id="rId5" imgW="812520" imgH="431640" progId="Equation.DSMT4">
                  <p:embed/>
                </p:oleObj>
              </mc:Choice>
              <mc:Fallback>
                <p:oleObj name="Equation" r:id="rId5" imgW="812520" imgH="431640" progId="Equation.DSMT4">
                  <p:embed/>
                  <p:pic>
                    <p:nvPicPr>
                      <p:cNvPr id="0" name=""/>
                      <p:cNvPicPr>
                        <a:picLocks noChangeAspect="1" noChangeArrowheads="1"/>
                      </p:cNvPicPr>
                      <p:nvPr/>
                    </p:nvPicPr>
                    <p:blipFill>
                      <a:blip r:embed="rId6"/>
                      <a:srcRect/>
                      <a:stretch>
                        <a:fillRect/>
                      </a:stretch>
                    </p:blipFill>
                    <p:spPr bwMode="auto">
                      <a:xfrm>
                        <a:off x="9304549" y="3784745"/>
                        <a:ext cx="2690847" cy="1062517"/>
                      </a:xfrm>
                      <a:prstGeom prst="rect">
                        <a:avLst/>
                      </a:prstGeom>
                      <a:noFill/>
                      <a:ln>
                        <a:solidFill>
                          <a:srgbClr val="92D050"/>
                        </a:solidFill>
                      </a:ln>
                      <a:effectLst/>
                    </p:spPr>
                  </p:pic>
                </p:oleObj>
              </mc:Fallback>
            </mc:AlternateContent>
          </a:graphicData>
        </a:graphic>
      </p:graphicFrame>
      <p:sp>
        <p:nvSpPr>
          <p:cNvPr id="9" name="Right Brace 8"/>
          <p:cNvSpPr/>
          <p:nvPr/>
        </p:nvSpPr>
        <p:spPr>
          <a:xfrm>
            <a:off x="8783392" y="3105584"/>
            <a:ext cx="386366" cy="2639283"/>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Text Box 11">
            <a:extLst>
              <a:ext uri="{FF2B5EF4-FFF2-40B4-BE49-F238E27FC236}">
                <a16:creationId xmlns:a16="http://schemas.microsoft.com/office/drawing/2014/main" id="{9970F1F0-A502-46C6-BD2D-DBD76E65E803}"/>
              </a:ext>
            </a:extLst>
          </p:cNvPr>
          <p:cNvSpPr txBox="1">
            <a:spLocks noChangeArrowheads="1"/>
          </p:cNvSpPr>
          <p:nvPr/>
        </p:nvSpPr>
        <p:spPr bwMode="auto">
          <a:xfrm>
            <a:off x="0" y="4481"/>
            <a:ext cx="12192000" cy="523220"/>
          </a:xfrm>
          <a:prstGeom prst="rect">
            <a:avLst/>
          </a:prstGeom>
          <a:solidFill>
            <a:schemeClr val="accent6">
              <a:lumMod val="20000"/>
              <a:lumOff val="80000"/>
            </a:schemeClr>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2800" b="1" dirty="0">
                <a:solidFill>
                  <a:srgbClr val="002060"/>
                </a:solidFill>
                <a:latin typeface="UTM Neutra" panose="02040603050506020204" pitchFamily="18" charset="0"/>
                <a:cs typeface="Times New Roman" panose="02020603050405020304" pitchFamily="18" charset="0"/>
              </a:rPr>
              <a:t>PHƯƠNG TRÌNH TRẠNG THÁI CỦA KHÍ LÍ TƯỞNG.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8"/>
                                        </p:tgtEl>
                                        <p:attrNameLst>
                                          <p:attrName>style.visibility</p:attrName>
                                        </p:attrNameLst>
                                      </p:cBhvr>
                                      <p:to>
                                        <p:strVal val="visible"/>
                                      </p:to>
                                    </p:set>
                                    <p:animEffect transition="in" filter="barn(inVertical)">
                                      <p:cBhvr>
                                        <p:cTn id="23" dur="500"/>
                                        <p:tgtEl>
                                          <p:spTgt spid="7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6"/>
                                        </p:tgtEl>
                                        <p:attrNameLst>
                                          <p:attrName>style.visibility</p:attrName>
                                        </p:attrNameLst>
                                      </p:cBhvr>
                                      <p:to>
                                        <p:strVal val="visible"/>
                                      </p:to>
                                    </p:set>
                                    <p:animEffect transition="in" filter="barn(inVertical)">
                                      <p:cBhvr>
                                        <p:cTn id="28" dur="500"/>
                                        <p:tgtEl>
                                          <p:spTgt spid="9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97"/>
                                        </p:tgtEl>
                                        <p:attrNameLst>
                                          <p:attrName>style.visibility</p:attrName>
                                        </p:attrNameLst>
                                      </p:cBhvr>
                                      <p:to>
                                        <p:strVal val="visible"/>
                                      </p:to>
                                    </p:set>
                                    <p:animEffect transition="in" filter="barn(inVertical)">
                                      <p:cBhvr>
                                        <p:cTn id="31" dur="500"/>
                                        <p:tgtEl>
                                          <p:spTgt spid="9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1" presetClass="entr" presetSubtype="0" fill="hold" nodeType="click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770" decel="100000"/>
                                        <p:tgtEl>
                                          <p:spTgt spid="42"/>
                                        </p:tgtEl>
                                      </p:cBhvr>
                                    </p:animEffect>
                                    <p:animScale>
                                      <p:cBhvr>
                                        <p:cTn id="49" dur="770" decel="100000"/>
                                        <p:tgtEl>
                                          <p:spTgt spid="42"/>
                                        </p:tgtEl>
                                      </p:cBhvr>
                                      <p:from x="10000" y="10000"/>
                                      <p:to x="200000" y="450000"/>
                                    </p:animScale>
                                    <p:animScale>
                                      <p:cBhvr>
                                        <p:cTn id="50" dur="1230" accel="100000" fill="hold">
                                          <p:stCondLst>
                                            <p:cond delay="770"/>
                                          </p:stCondLst>
                                        </p:cTn>
                                        <p:tgtEl>
                                          <p:spTgt spid="42"/>
                                        </p:tgtEl>
                                      </p:cBhvr>
                                      <p:from x="200000" y="450000"/>
                                      <p:to x="100000" y="100000"/>
                                    </p:animScale>
                                    <p:set>
                                      <p:cBhvr>
                                        <p:cTn id="51" dur="770" fill="hold"/>
                                        <p:tgtEl>
                                          <p:spTgt spid="42"/>
                                        </p:tgtEl>
                                        <p:attrNameLst>
                                          <p:attrName>ppt_x</p:attrName>
                                        </p:attrNameLst>
                                      </p:cBhvr>
                                      <p:to>
                                        <p:strVal val="(0.5)"/>
                                      </p:to>
                                    </p:set>
                                    <p:anim from="(0.5)" to="(#ppt_x)" calcmode="lin" valueType="num">
                                      <p:cBhvr>
                                        <p:cTn id="52" dur="1230" accel="100000" fill="hold">
                                          <p:stCondLst>
                                            <p:cond delay="770"/>
                                          </p:stCondLst>
                                        </p:cTn>
                                        <p:tgtEl>
                                          <p:spTgt spid="42"/>
                                        </p:tgtEl>
                                        <p:attrNameLst>
                                          <p:attrName>ppt_x</p:attrName>
                                        </p:attrNameLst>
                                      </p:cBhvr>
                                    </p:anim>
                                    <p:set>
                                      <p:cBhvr>
                                        <p:cTn id="53" dur="770" fill="hold"/>
                                        <p:tgtEl>
                                          <p:spTgt spid="42"/>
                                        </p:tgtEl>
                                        <p:attrNameLst>
                                          <p:attrName>ppt_y</p:attrName>
                                        </p:attrNameLst>
                                      </p:cBhvr>
                                      <p:to>
                                        <p:strVal val="(#ppt_y+0.4)"/>
                                      </p:to>
                                    </p:set>
                                    <p:anim from="(#ppt_y+0.4)" to="(#ppt_y)" calcmode="lin" valueType="num">
                                      <p:cBhvr>
                                        <p:cTn id="54" dur="1230" accel="100000" fill="hold">
                                          <p:stCondLst>
                                            <p:cond delay="770"/>
                                          </p:stCondLst>
                                        </p:cTn>
                                        <p:tgtEl>
                                          <p:spTgt spid="4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3" grpId="0" animBg="1"/>
      <p:bldP spid="4" grpId="0"/>
      <p:bldP spid="96" grpId="0" animBg="1"/>
      <p:bldP spid="97" grpId="0"/>
      <p:bldP spid="7" grpId="0" animBg="1"/>
      <p:bldP spid="8"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p:nvPr/>
        </p:nvGrpSpPr>
        <p:grpSpPr bwMode="auto">
          <a:xfrm>
            <a:off x="1616705" y="1414818"/>
            <a:ext cx="4533741" cy="939801"/>
            <a:chOff x="1409" y="3135"/>
            <a:chExt cx="1836" cy="592"/>
          </a:xfrm>
        </p:grpSpPr>
        <p:graphicFrame>
          <p:nvGraphicFramePr>
            <p:cNvPr id="12306" name="Object 18"/>
            <p:cNvGraphicFramePr>
              <a:graphicFrameLocks noChangeAspect="1"/>
            </p:cNvGraphicFramePr>
            <p:nvPr/>
          </p:nvGraphicFramePr>
          <p:xfrm>
            <a:off x="1409" y="3135"/>
            <a:ext cx="597" cy="592"/>
          </p:xfrm>
          <a:graphic>
            <a:graphicData uri="http://schemas.openxmlformats.org/presentationml/2006/ole">
              <mc:AlternateContent xmlns:mc="http://schemas.openxmlformats.org/markup-compatibility/2006">
                <mc:Choice xmlns:v="urn:schemas-microsoft-com:vml" Requires="v">
                  <p:oleObj name="Equation" r:id="rId3" imgW="405765" imgH="393065" progId="Equation.DSMT4">
                    <p:embed/>
                  </p:oleObj>
                </mc:Choice>
                <mc:Fallback>
                  <p:oleObj name="Equation" r:id="rId3" imgW="405765" imgH="393065" progId="Equation.DSMT4">
                    <p:embed/>
                    <p:pic>
                      <p:nvPicPr>
                        <p:cNvPr id="0" name="Picture 41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9" y="3135"/>
                          <a:ext cx="597" cy="592"/>
                        </a:xfrm>
                        <a:prstGeom prst="rect">
                          <a:avLst/>
                        </a:prstGeom>
                        <a:noFill/>
                        <a:ln>
                          <a:noFill/>
                        </a:ln>
                        <a:effectLst/>
                      </p:spPr>
                    </p:pic>
                  </p:oleObj>
                </mc:Fallback>
              </mc:AlternateContent>
            </a:graphicData>
          </a:graphic>
        </p:graphicFrame>
        <p:sp>
          <p:nvSpPr>
            <p:cNvPr id="12307" name="Text Box 19"/>
            <p:cNvSpPr txBox="1">
              <a:spLocks noChangeArrowheads="1"/>
            </p:cNvSpPr>
            <p:nvPr/>
          </p:nvSpPr>
          <p:spPr bwMode="auto">
            <a:xfrm>
              <a:off x="1928" y="3225"/>
              <a:ext cx="131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2800" dirty="0" err="1">
                  <a:latin typeface="Times New Roman" panose="02020603050405020304" pitchFamily="18" charset="0"/>
                  <a:cs typeface="Times New Roman" panose="02020603050405020304" pitchFamily="18" charset="0"/>
                </a:rPr>
                <a:t>const</a:t>
              </a:r>
              <a:r>
                <a:rPr lang="en-US" sz="2800" dirty="0">
                  <a:latin typeface="Times New Roman" panose="02020603050405020304" pitchFamily="18" charset="0"/>
                  <a:cs typeface="Times New Roman" panose="02020603050405020304" pitchFamily="18" charset="0"/>
                </a:rPr>
                <a:t>  hay pV ~T </a:t>
              </a:r>
            </a:p>
          </p:txBody>
        </p:sp>
      </p:grpSp>
      <p:sp>
        <p:nvSpPr>
          <p:cNvPr id="22" name="Rectangle 22"/>
          <p:cNvSpPr>
            <a:spLocks noChangeArrowheads="1"/>
          </p:cNvSpPr>
          <p:nvPr/>
        </p:nvSpPr>
        <p:spPr bwMode="auto">
          <a:xfrm>
            <a:off x="1277925" y="1318153"/>
            <a:ext cx="4389623" cy="1046960"/>
          </a:xfrm>
          <a:prstGeom prst="rect">
            <a:avLst/>
          </a:prstGeom>
          <a:noFill/>
          <a:ln w="38100">
            <a:solidFill>
              <a:srgbClr val="FF0000"/>
            </a:solid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dirty="0">
              <a:latin typeface="Arial" panose="020B0604020202020204" pitchFamily="34" charset="0"/>
            </a:endParaRPr>
          </a:p>
        </p:txBody>
      </p:sp>
      <p:sp>
        <p:nvSpPr>
          <p:cNvPr id="3" name="Right Arrow 2"/>
          <p:cNvSpPr/>
          <p:nvPr/>
        </p:nvSpPr>
        <p:spPr>
          <a:xfrm>
            <a:off x="275591" y="1557694"/>
            <a:ext cx="856357" cy="423466"/>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813525" y="1613205"/>
            <a:ext cx="6487023" cy="507831"/>
          </a:xfrm>
          <a:prstGeom prst="rect">
            <a:avLst/>
          </a:prstGeom>
          <a:noFill/>
        </p:spPr>
        <p:txBody>
          <a:bodyPr wrap="square" rtlCol="0">
            <a:spAutoFit/>
          </a:bodyPr>
          <a:lstStyle/>
          <a:p>
            <a:pPr>
              <a:spcBef>
                <a:spcPct val="0"/>
              </a:spcBef>
            </a:pPr>
            <a:r>
              <a:rPr lang="en-US" sz="2700" b="1" dirty="0">
                <a:solidFill>
                  <a:srgbClr val="002060"/>
                </a:solidFill>
                <a:latin typeface="Times New Roman" panose="02020603050405020304" pitchFamily="18" charset="0"/>
                <a:cs typeface="Times New Roman" panose="02020603050405020304" pitchFamily="18" charset="0"/>
              </a:rPr>
              <a:t>(</a:t>
            </a:r>
            <a:r>
              <a:rPr lang="en-US" sz="2700" b="1" dirty="0" err="1">
                <a:solidFill>
                  <a:srgbClr val="002060"/>
                </a:solidFill>
                <a:latin typeface="Times New Roman" panose="02020603050405020304" pitchFamily="18" charset="0"/>
                <a:cs typeface="Times New Roman" panose="02020603050405020304" pitchFamily="18" charset="0"/>
              </a:rPr>
              <a:t>Ph</a:t>
            </a:r>
            <a:r>
              <a:rPr lang="vi-VN" sz="2700" b="1" dirty="0">
                <a:solidFill>
                  <a:srgbClr val="002060"/>
                </a:solidFill>
                <a:latin typeface="Times New Roman" panose="02020603050405020304" pitchFamily="18" charset="0"/>
                <a:cs typeface="Times New Roman" panose="02020603050405020304" pitchFamily="18" charset="0"/>
              </a:rPr>
              <a:t>ươ</a:t>
            </a:r>
            <a:r>
              <a:rPr lang="en-US" sz="2700" b="1" dirty="0">
                <a:solidFill>
                  <a:srgbClr val="002060"/>
                </a:solidFill>
                <a:latin typeface="Times New Roman" panose="02020603050405020304" pitchFamily="18" charset="0"/>
                <a:cs typeface="Times New Roman" panose="02020603050405020304" pitchFamily="18" charset="0"/>
              </a:rPr>
              <a:t>ng trình trạng thái của khí lí t</a:t>
            </a:r>
            <a:r>
              <a:rPr lang="vi-VN" sz="2700" b="1" dirty="0">
                <a:solidFill>
                  <a:srgbClr val="002060"/>
                </a:solidFill>
                <a:latin typeface="Times New Roman" panose="02020603050405020304" pitchFamily="18" charset="0"/>
                <a:cs typeface="Times New Roman" panose="02020603050405020304" pitchFamily="18" charset="0"/>
              </a:rPr>
              <a:t>ưởng</a:t>
            </a:r>
            <a:r>
              <a:rPr lang="en-US" sz="2700" b="1" dirty="0">
                <a:solidFill>
                  <a:srgbClr val="002060"/>
                </a:solidFill>
                <a:latin typeface="Times New Roman" panose="02020603050405020304" pitchFamily="18" charset="0"/>
                <a:cs typeface="Times New Roman" panose="02020603050405020304" pitchFamily="18" charset="0"/>
              </a:rPr>
              <a:t>)</a:t>
            </a:r>
            <a:endParaRPr lang="en-US" sz="2700" b="1" i="1" dirty="0">
              <a:solidFill>
                <a:srgbClr val="00206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46239" y="2635372"/>
            <a:ext cx="11713778" cy="1815882"/>
          </a:xfrm>
          <a:prstGeom prst="rect">
            <a:avLst/>
          </a:prstGeom>
          <a:noFill/>
        </p:spPr>
        <p:txBody>
          <a:bodyPr wrap="square" rtlCol="0">
            <a:spAutoFit/>
          </a:bodyPr>
          <a:lstStyle/>
          <a:p>
            <a:pPr marL="342900" indent="-342900" algn="just">
              <a:buFontTx/>
              <a:buChar char="-"/>
            </a:pP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p, V, T lần lượt là áp suất, thể tích và nhiệt độ tuyệt đối của một lượng khí xác định ở cùng một </a:t>
            </a:r>
            <a:r>
              <a:rPr lang="en-US" sz="2800" dirty="0" err="1">
                <a:latin typeface="Times New Roman" panose="02020603050405020304" pitchFamily="18" charset="0"/>
                <a:cs typeface="Times New Roman" panose="02020603050405020304" pitchFamily="18" charset="0"/>
              </a:rPr>
              <a:t>trạng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thái</a:t>
            </a:r>
            <a:r>
              <a:rPr lang="en-US" sz="2800" dirty="0">
                <a:latin typeface="Times New Roman" panose="02020603050405020304" pitchFamily="18" charset="0"/>
                <a:cs typeface="Times New Roman" panose="02020603050405020304" pitchFamily="18" charset="0"/>
              </a:rPr>
              <a:t>.</a:t>
            </a:r>
          </a:p>
          <a:p>
            <a:pPr marL="342900" indent="-342900" algn="just">
              <a:buFontTx/>
              <a:buChar char="-"/>
            </a:pPr>
            <a:r>
              <a:rPr lang="en-US" sz="2800" dirty="0">
                <a:latin typeface="Times New Roman" panose="02020603050405020304" pitchFamily="18" charset="0"/>
                <a:cs typeface="Times New Roman" panose="02020603050405020304" pitchFamily="18" charset="0"/>
              </a:rPr>
              <a:t>Hằng số phụ huộc vào lượng khí mà ta xét, với một lượng khí không đổi thì hằng số không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a:t>
            </a:r>
          </a:p>
        </p:txBody>
      </p:sp>
      <p:sp>
        <p:nvSpPr>
          <p:cNvPr id="7" name="Rectangle 44"/>
          <p:cNvSpPr>
            <a:spLocks noChangeArrowheads="1"/>
          </p:cNvSpPr>
          <p:nvPr/>
        </p:nvSpPr>
        <p:spPr bwMode="auto">
          <a:xfrm>
            <a:off x="13913" y="4507610"/>
            <a:ext cx="123402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R="0" lvl="0" algn="l" defTabSz="914400" rtl="0" eaLnBrk="0" fontAlgn="base" latinLnBrk="0" hangingPunct="0">
              <a:lnSpc>
                <a:spcPct val="100000"/>
              </a:lnSpc>
              <a:spcBef>
                <a:spcPct val="0"/>
              </a:spcBef>
              <a:spcAft>
                <a:spcPct val="0"/>
              </a:spcAft>
              <a:buClrTx/>
              <a:buSzTx/>
            </a:pPr>
            <a:r>
              <a:rPr kumimoji="0" lang="en-US" sz="2400" b="0" i="0"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Xét</a:t>
            </a:r>
            <a:r>
              <a:rPr kumimoji="0" lang="en-US" sz="2400" b="0" i="0"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sng"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 mol</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khí </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thì</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const</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a:t>
            </a:r>
            <a:r>
              <a:rPr kumimoji="0" 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R = 8,31 J/(mol.K),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 được gọi là hằng số của chất khí lí </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tưởng</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p:txBody>
      </p:sp>
      <p:graphicFrame>
        <p:nvGraphicFramePr>
          <p:cNvPr id="14" name="Object 18"/>
          <p:cNvGraphicFramePr>
            <a:graphicFrameLocks noChangeAspect="1"/>
          </p:cNvGraphicFramePr>
          <p:nvPr>
            <p:extLst>
              <p:ext uri="{D42A27DB-BD31-4B8C-83A1-F6EECF244321}">
                <p14:modId xmlns:p14="http://schemas.microsoft.com/office/powerpoint/2010/main" val="1391263250"/>
              </p:ext>
            </p:extLst>
          </p:nvPr>
        </p:nvGraphicFramePr>
        <p:xfrm>
          <a:off x="2330931" y="4396677"/>
          <a:ext cx="927528" cy="778462"/>
        </p:xfrm>
        <a:graphic>
          <a:graphicData uri="http://schemas.openxmlformats.org/presentationml/2006/ole">
            <mc:AlternateContent xmlns:mc="http://schemas.openxmlformats.org/markup-compatibility/2006">
              <mc:Choice xmlns:v="urn:schemas-microsoft-com:vml" Requires="v">
                <p:oleObj name="Equation" r:id="rId5" imgW="405765" imgH="393065" progId="Equation.DSMT4">
                  <p:embed/>
                </p:oleObj>
              </mc:Choice>
              <mc:Fallback>
                <p:oleObj name="Equation" r:id="rId5" imgW="405765" imgH="393065" progId="Equation.DSMT4">
                  <p:embed/>
                  <p:pic>
                    <p:nvPicPr>
                      <p:cNvPr id="0" name="Picture 41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0931" y="4396677"/>
                        <a:ext cx="927528" cy="778462"/>
                      </a:xfrm>
                      <a:prstGeom prst="rect">
                        <a:avLst/>
                      </a:prstGeom>
                      <a:noFill/>
                      <a:ln>
                        <a:noFill/>
                      </a:ln>
                      <a:effectLst/>
                    </p:spPr>
                  </p:pic>
                </p:oleObj>
              </mc:Fallback>
            </mc:AlternateContent>
          </a:graphicData>
        </a:graphic>
      </p:graphicFrame>
      <p:sp>
        <p:nvSpPr>
          <p:cNvPr id="8" name="TextBox 7"/>
          <p:cNvSpPr txBox="1"/>
          <p:nvPr/>
        </p:nvSpPr>
        <p:spPr>
          <a:xfrm>
            <a:off x="1" y="5613640"/>
            <a:ext cx="2588510"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Xét</a:t>
            </a:r>
            <a:r>
              <a:rPr lang="en-US" sz="2400"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n (mol</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p>
        </p:txBody>
      </p:sp>
      <p:sp>
        <p:nvSpPr>
          <p:cNvPr id="10" name="TextBox 9"/>
          <p:cNvSpPr txBox="1"/>
          <p:nvPr/>
        </p:nvSpPr>
        <p:spPr>
          <a:xfrm>
            <a:off x="2588511" y="5524637"/>
            <a:ext cx="1976717" cy="523220"/>
          </a:xfrm>
          <a:prstGeom prst="rect">
            <a:avLst/>
          </a:prstGeom>
          <a:solidFill>
            <a:srgbClr val="FFFF00"/>
          </a:solidFill>
          <a:ln>
            <a:solidFill>
              <a:schemeClr val="tx1">
                <a:lumMod val="95000"/>
                <a:lumOff val="5000"/>
              </a:schemeClr>
            </a:solidFill>
          </a:ln>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 pV = nRT </a:t>
            </a:r>
            <a:endParaRPr lang="en-US" sz="2800" dirty="0"/>
          </a:p>
        </p:txBody>
      </p:sp>
      <p:sp>
        <p:nvSpPr>
          <p:cNvPr id="18" name="TextBox 17"/>
          <p:cNvSpPr txBox="1"/>
          <p:nvPr/>
        </p:nvSpPr>
        <p:spPr>
          <a:xfrm>
            <a:off x="5563673" y="5552085"/>
            <a:ext cx="6628327" cy="523220"/>
          </a:xfrm>
          <a:prstGeom prst="rect">
            <a:avLst/>
          </a:prstGeom>
          <a:noFill/>
        </p:spPr>
        <p:txBody>
          <a:bodyPr wrap="square" rtlCol="0">
            <a:spAutoFit/>
          </a:bodyPr>
          <a:lstStyle/>
          <a:p>
            <a:pPr algn="ctr">
              <a:spcBef>
                <a:spcPct val="0"/>
              </a:spcBef>
            </a:pPr>
            <a:r>
              <a:rPr lang="en-US" sz="2800" b="1" dirty="0" err="1">
                <a:solidFill>
                  <a:srgbClr val="002060"/>
                </a:solidFill>
                <a:latin typeface="Times New Roman" panose="02020603050405020304" pitchFamily="18" charset="0"/>
                <a:cs typeface="Times New Roman" panose="02020603050405020304" pitchFamily="18" charset="0"/>
              </a:rPr>
              <a:t>Phương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trình</a:t>
            </a:r>
            <a:r>
              <a:rPr lang="en-US" sz="2800" b="1" dirty="0">
                <a:solidFill>
                  <a:srgbClr val="002060"/>
                </a:solidFill>
                <a:latin typeface="Times New Roman" panose="02020603050405020304" pitchFamily="18" charset="0"/>
                <a:cs typeface="Times New Roman" panose="02020603050405020304" pitchFamily="18" charset="0"/>
              </a:rPr>
              <a:t> Cla – pê – </a:t>
            </a:r>
            <a:r>
              <a:rPr lang="en-US" sz="2800" b="1" dirty="0">
                <a:solidFill>
                  <a:schemeClr val="tx2">
                    <a:lumMod val="75000"/>
                  </a:schemeClr>
                </a:solidFill>
                <a:latin typeface="Times New Roman" panose="02020603050405020304" pitchFamily="18" charset="0"/>
                <a:cs typeface="Times New Roman" panose="02020603050405020304" pitchFamily="18" charset="0"/>
              </a:rPr>
              <a:t>rôn-Men-đê-lê-ép</a:t>
            </a:r>
          </a:p>
        </p:txBody>
      </p:sp>
      <p:sp>
        <p:nvSpPr>
          <p:cNvPr id="11" name="Right Arrow 10"/>
          <p:cNvSpPr/>
          <p:nvPr/>
        </p:nvSpPr>
        <p:spPr>
          <a:xfrm>
            <a:off x="4842276" y="5674718"/>
            <a:ext cx="721397" cy="339507"/>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9"/>
          <p:cNvSpPr txBox="1"/>
          <p:nvPr/>
        </p:nvSpPr>
        <p:spPr>
          <a:xfrm>
            <a:off x="70397" y="685992"/>
            <a:ext cx="9964057" cy="523220"/>
          </a:xfrm>
          <a:prstGeom prst="rect">
            <a:avLst/>
          </a:prstGeom>
          <a:noFill/>
          <a:ln w="9525">
            <a:noFill/>
          </a:ln>
        </p:spPr>
        <p:txBody>
          <a:bodyPr wrap="square">
            <a:spAutoFit/>
          </a:bodyPr>
          <a:lstStyle/>
          <a:p>
            <a:pPr lvl="0" eaLnBrk="1" hangingPunct="1">
              <a:spcBef>
                <a:spcPct val="50000"/>
              </a:spcBef>
            </a:pPr>
            <a:r>
              <a:rPr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II. PHƯƠNG TRÌNH TRẠNG THÁI CỦA KHÍ LÍ TƯỞNG</a:t>
            </a:r>
          </a:p>
        </p:txBody>
      </p:sp>
      <p:sp>
        <p:nvSpPr>
          <p:cNvPr id="17" name="Text Box 11">
            <a:extLst>
              <a:ext uri="{FF2B5EF4-FFF2-40B4-BE49-F238E27FC236}">
                <a16:creationId xmlns:a16="http://schemas.microsoft.com/office/drawing/2014/main" id="{FD264759-59F8-42B3-A5C7-36E328BCE48E}"/>
              </a:ext>
            </a:extLst>
          </p:cNvPr>
          <p:cNvSpPr txBox="1">
            <a:spLocks noChangeArrowheads="1"/>
          </p:cNvSpPr>
          <p:nvPr/>
        </p:nvSpPr>
        <p:spPr bwMode="auto">
          <a:xfrm>
            <a:off x="0" y="4481"/>
            <a:ext cx="12192000" cy="523220"/>
          </a:xfrm>
          <a:prstGeom prst="rect">
            <a:avLst/>
          </a:prstGeom>
          <a:solidFill>
            <a:schemeClr val="accent6">
              <a:lumMod val="20000"/>
              <a:lumOff val="80000"/>
            </a:schemeClr>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2800" b="1" dirty="0">
                <a:solidFill>
                  <a:srgbClr val="002060"/>
                </a:solidFill>
                <a:latin typeface="UTM Neutra" panose="02040603050506020204" pitchFamily="18" charset="0"/>
                <a:cs typeface="Times New Roman" panose="02020603050405020304" pitchFamily="18" charset="0"/>
              </a:rPr>
              <a:t>PHƯƠNG TRÌNH TRẠNG THÁI CỦA KHÍ LÍ TƯỞNG.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5"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 grpId="0" animBg="1"/>
      <p:bldP spid="4" grpId="0"/>
      <p:bldP spid="5" grpId="0"/>
      <p:bldP spid="7" grpId="0"/>
      <p:bldP spid="8" grpId="0"/>
      <p:bldP spid="10" grpId="0" animBg="1"/>
      <p:bldP spid="18" grpId="0"/>
      <p:bldP spid="11"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TotalTime>
  <Words>1376</Words>
  <Application>Microsoft Office PowerPoint</Application>
  <PresentationFormat>Widescreen</PresentationFormat>
  <Paragraphs>222</Paragraphs>
  <Slides>17</Slides>
  <Notes>2</Notes>
  <HiddenSlides>0</HiddenSlides>
  <MMClips>1</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8" baseType="lpstr">
      <vt:lpstr>Algerian</vt:lpstr>
      <vt:lpstr>Arial</vt:lpstr>
      <vt:lpstr>Calibri</vt:lpstr>
      <vt:lpstr>Calibri Light</vt:lpstr>
      <vt:lpstr>Cambria Math</vt:lpstr>
      <vt:lpstr>Garamond</vt:lpstr>
      <vt:lpstr>Times New Roman</vt:lpstr>
      <vt:lpstr>UTM Neutra</vt:lpstr>
      <vt:lpstr>Organic</vt:lpstr>
      <vt:lpstr>Office Theme</vt:lpstr>
      <vt:lpstr>Equation</vt:lpstr>
      <vt:lpstr>PowerPoint Presentation</vt:lpstr>
      <vt:lpstr>PowerPoint Presentation</vt:lpstr>
      <vt:lpstr>PowerPoint Presentation</vt:lpstr>
      <vt:lpstr>PowerPoint Presentation</vt:lpstr>
      <vt:lpstr>PowerPoint Presentation</vt:lpstr>
      <vt:lpstr>II. PHƯƠNG TRÌNH TRẠNG THÁI CỦA KHÍ LÍ TƯỞNG - Xét một lượng khí xác định:</vt:lpstr>
      <vt:lpstr>PowerPoint Presentation</vt:lpstr>
      <vt:lpstr>PowerPoint Presentation</vt:lpstr>
      <vt:lpstr>PowerPoint Presentation</vt:lpstr>
      <vt:lpstr>PowerPoint Presentation</vt:lpstr>
      <vt:lpstr>3. Đường đẳng áp:</vt:lpstr>
      <vt:lpstr>PowerPoint Presentation</vt:lpstr>
      <vt:lpstr>PowerPoint Presentation</vt:lpstr>
      <vt:lpstr>PowerPoint Presentation</vt:lpstr>
      <vt:lpstr>PowerPoint Presentation</vt:lpstr>
      <vt:lpstr>PowerPoint Presentation</vt:lpstr>
      <vt:lpstr>Bài tập vận dụng: Một lượng khí đựng trong một xilanh có pittông chuyển động được. Các thông số trạng thái của lượng khí này là 2 at, 15 lít, 300 K. Khi pit-tông nén khí, áp suất của khí tăng lên tới 3,5 at, thể tích giảm còn 12 lít. Xác định nhiệt độ của khí nén.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thi lan</dc:creator>
  <cp:lastModifiedBy>VIEN DO</cp:lastModifiedBy>
  <cp:revision>85</cp:revision>
  <dcterms:created xsi:type="dcterms:W3CDTF">2017-02-24T14:54:00Z</dcterms:created>
  <dcterms:modified xsi:type="dcterms:W3CDTF">2021-03-29T01:09:14Z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1033-10.2.0.5820</vt:lpwstr>
  </property>
</Properties>
</file>