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639" r:id="rId3"/>
    <p:sldId id="406" r:id="rId4"/>
    <p:sldId id="379" r:id="rId5"/>
    <p:sldId id="381" r:id="rId6"/>
    <p:sldId id="324" r:id="rId7"/>
    <p:sldId id="384" r:id="rId8"/>
    <p:sldId id="407" r:id="rId9"/>
    <p:sldId id="386" r:id="rId10"/>
    <p:sldId id="372" r:id="rId11"/>
    <p:sldId id="641" r:id="rId12"/>
    <p:sldId id="410" r:id="rId13"/>
    <p:sldId id="366" r:id="rId14"/>
    <p:sldId id="642" r:id="rId15"/>
    <p:sldId id="388" r:id="rId16"/>
    <p:sldId id="387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2EC"/>
    <a:srgbClr val="DDDDDD"/>
    <a:srgbClr val="242452"/>
    <a:srgbClr val="3333FF"/>
    <a:srgbClr val="E7F7FF"/>
    <a:srgbClr val="D6F7FE"/>
    <a:srgbClr val="EEF7E9"/>
    <a:srgbClr val="0000FF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8" autoAdjust="0"/>
    <p:restoredTop sz="94139" autoAdjust="0"/>
  </p:normalViewPr>
  <p:slideViewPr>
    <p:cSldViewPr>
      <p:cViewPr>
        <p:scale>
          <a:sx n="50" d="100"/>
          <a:sy n="50" d="100"/>
        </p:scale>
        <p:origin x="-150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5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7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3.png"/><Relationship Id="rId5" Type="http://schemas.openxmlformats.org/officeDocument/2006/relationships/image" Target="../media/image10.w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png"/><Relationship Id="rId5" Type="http://schemas.openxmlformats.org/officeDocument/2006/relationships/image" Target="../media/image10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533400" y="1752599"/>
            <a:ext cx="23545800" cy="11316856"/>
            <a:chOff x="1447799" y="1793811"/>
            <a:chExt cx="22808128" cy="11316856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1"/>
              <a:ext cx="22808128" cy="11316856"/>
              <a:chOff x="1447799" y="1793811"/>
              <a:chExt cx="22808128" cy="1131685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9473015"/>
                <a:chOff x="-3538955" y="3448230"/>
                <a:chExt cx="22680054" cy="947301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9473015"/>
                  <a:chOff x="-3538955" y="3448230"/>
                  <a:chExt cx="22680054" cy="947301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212247" y="1793811"/>
                <a:ext cx="17266751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359874" y="1953929"/>
                <a:ext cx="173477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VII. PHƯƠNG PHÁP TỌA ĐỘ TRONG MẶT PHẲNG</a:t>
                </a:r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 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40" y="7124673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6443063" y="3087423"/>
            <a:ext cx="17485934" cy="2753335"/>
            <a:chOff x="61141" y="134810"/>
            <a:chExt cx="6776932" cy="872484"/>
          </a:xfrm>
        </p:grpSpPr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=""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366091" y="134810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21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543452" y="3035779"/>
            <a:ext cx="11860164" cy="353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ĐƯỜNG TRÒN TRONG MẶT PHẲNG TỌA ĐỘ</a:t>
            </a:r>
            <a:endParaRPr lang="en-US" sz="8000" b="1" dirty="0">
              <a:solidFill>
                <a:srgbClr val="FCFFEF"/>
              </a:solidFill>
              <a:latin typeface="Times New Roman" pitchFamily="18" charset="0"/>
              <a:ea typeface="Cascadia Mono"/>
              <a:cs typeface="Times New Roman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(3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924496"/>
            <a:ext cx="940949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>
                <a:latin typeface="Times New Roman" pitchFamily="18" charset="0"/>
                <a:cs typeface="Times New Roman" pitchFamily="18" charset="0"/>
              </a:rPr>
              <a:t>  PHƯƠNG TRÌNH ĐƯỜNG TRÒN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6951" y="7726224"/>
            <a:ext cx="1418978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PHƯƠNG TRÌNH TIẾP TUYẾN CỦA ĐƯỜNG TRÒN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86951" y="9516274"/>
            <a:ext cx="254967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57200" y="2425438"/>
            <a:ext cx="23573232" cy="1103563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45111"/>
            <a:ext cx="9370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PHƯƠNG TRÌNH ĐƯỜNG TRÒN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79104AAA-B203-0BE0-F033-2143A6370D64}"/>
                  </a:ext>
                </a:extLst>
              </p:cNvPr>
              <p:cNvSpPr txBox="1"/>
              <p:nvPr/>
            </p:nvSpPr>
            <p:spPr>
              <a:xfrm>
                <a:off x="1676400" y="4719017"/>
                <a:ext cx="18783300" cy="23245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xét.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phương trình của một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104AAA-B203-0BE0-F033-2143A6370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719017"/>
                <a:ext cx="18783300" cy="2324547"/>
              </a:xfrm>
              <a:prstGeom prst="rect">
                <a:avLst/>
              </a:prstGeom>
              <a:blipFill>
                <a:blip r:embed="rId6"/>
                <a:stretch>
                  <a:fillRect l="-1265" t="-4700" r="-1524" b="-10966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75624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322D014-D75D-496C-6648-894276A8972C}"/>
              </a:ext>
            </a:extLst>
          </p:cNvPr>
          <p:cNvSpPr txBox="1">
            <a:spLocks/>
          </p:cNvSpPr>
          <p:nvPr/>
        </p:nvSpPr>
        <p:spPr>
          <a:xfrm>
            <a:off x="177020" y="2528952"/>
            <a:ext cx="24065593" cy="1082039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FACFF0-A966-3B4B-D913-9E339CD98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400" y="4136444"/>
            <a:ext cx="8486808" cy="76054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721FC0C-AAD9-205F-56C5-6F9AE5A6EE35}"/>
              </a:ext>
            </a:extLst>
          </p:cNvPr>
          <p:cNvSpPr/>
          <p:nvPr/>
        </p:nvSpPr>
        <p:spPr>
          <a:xfrm>
            <a:off x="24442" y="1668959"/>
            <a:ext cx="14444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II. PHƯƠNG TRÌNH TIẾP TUYẾN CỦA ĐƯỜNG TRÒN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7">
            <a:extLst>
              <a:ext uri="{FF2B5EF4-FFF2-40B4-BE49-F238E27FC236}">
                <a16:creationId xmlns="" xmlns:a16="http://schemas.microsoft.com/office/drawing/2014/main" id="{6AC4359F-6F91-FE34-035C-47B3F941A487}"/>
              </a:ext>
            </a:extLst>
          </p:cNvPr>
          <p:cNvGrpSpPr>
            <a:grpSpLocks/>
          </p:cNvGrpSpPr>
          <p:nvPr/>
        </p:nvGrpSpPr>
        <p:grpSpPr bwMode="auto">
          <a:xfrm>
            <a:off x="210088" y="2625030"/>
            <a:ext cx="4891422" cy="878618"/>
            <a:chOff x="224" y="592"/>
            <a:chExt cx="11374" cy="1326"/>
          </a:xfrm>
        </p:grpSpPr>
        <p:grpSp>
          <p:nvGrpSpPr>
            <p:cNvPr id="7" name="Group 24">
              <a:extLst>
                <a:ext uri="{FF2B5EF4-FFF2-40B4-BE49-F238E27FC236}">
                  <a16:creationId xmlns="" xmlns:a16="http://schemas.microsoft.com/office/drawing/2014/main" id="{46FB27FE-FAEC-2BCF-A77A-B71EFF37CF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0" name="Arrow: Pentagon 25">
                <a:extLst>
                  <a:ext uri="{FF2B5EF4-FFF2-40B4-BE49-F238E27FC236}">
                    <a16:creationId xmlns="" xmlns:a16="http://schemas.microsoft.com/office/drawing/2014/main" id="{BDE9AF8E-CDD0-0653-1EFF-E96AA4F26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Arrow: Chevron 26">
                <a:extLst>
                  <a:ext uri="{FF2B5EF4-FFF2-40B4-BE49-F238E27FC236}">
                    <a16:creationId xmlns="" xmlns:a16="http://schemas.microsoft.com/office/drawing/2014/main" id="{AD3A1F65-CAF0-5FDA-EC51-1FD0148FF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Arrow: Chevron 27">
                <a:extLst>
                  <a:ext uri="{FF2B5EF4-FFF2-40B4-BE49-F238E27FC236}">
                    <a16:creationId xmlns="" xmlns:a16="http://schemas.microsoft.com/office/drawing/2014/main" id="{4B50AC2F-6656-A2CC-5FE3-115A977E1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="" xmlns:a16="http://schemas.microsoft.com/office/drawing/2014/main" id="{0475A4BD-7457-060A-6487-88E17B31C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688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kumimoji="0" lang="en-US" altLang="en-US" sz="4400" b="1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kumimoji="0" lang="en-US" altLang="en-US" sz="4400" b="1" i="0" u="none" strike="noStrike" cap="none" normalizeH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4E9DBC23-AF8E-FEC1-794F-A40683B87D0C}"/>
                  </a:ext>
                </a:extLst>
              </p:cNvPr>
              <p:cNvSpPr txBox="1"/>
              <p:nvPr/>
            </p:nvSpPr>
            <p:spPr>
              <a:xfrm>
                <a:off x="240395" y="4136444"/>
                <a:ext cx="14771005" cy="4847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i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đường tròn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742950" indent="-742950">
                  <a:buAutoNum type="alphaLcPeriod"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tâm và bán kính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742950" indent="-742950">
                  <a:buAutoNum type="alphaLcPeriod"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Hãy chỉ ra một vectơ pháp tuyến của đường thẳng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(H.7.16). Từ đó, viết phương trình đường thẳng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9DBC23-AF8E-FEC1-794F-A40683B87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95" y="4136444"/>
                <a:ext cx="14771005" cy="4847417"/>
              </a:xfrm>
              <a:prstGeom prst="rect">
                <a:avLst/>
              </a:prstGeom>
              <a:blipFill>
                <a:blip r:embed="rId3"/>
                <a:stretch>
                  <a:fillRect l="-1691" t="-2516" r="-330" b="-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AEB0DC68-3441-3A41-C4A0-DC94FD1B19D4}"/>
                  </a:ext>
                </a:extLst>
              </p:cNvPr>
              <p:cNvSpPr txBox="1"/>
              <p:nvPr/>
            </p:nvSpPr>
            <p:spPr>
              <a:xfrm>
                <a:off x="21959904" y="10136605"/>
                <a:ext cx="1219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𝚫</m:t>
                      </m:r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B0DC68-3441-3A41-C4A0-DC94FD1B1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9904" y="10136605"/>
                <a:ext cx="12192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D15E956-33DC-741F-D7AA-5F2D443F2AAE}"/>
              </a:ext>
            </a:extLst>
          </p:cNvPr>
          <p:cNvSpPr txBox="1"/>
          <p:nvPr/>
        </p:nvSpPr>
        <p:spPr>
          <a:xfrm>
            <a:off x="17373600" y="1174186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H.7.16</a:t>
            </a:r>
          </a:p>
        </p:txBody>
      </p:sp>
    </p:spTree>
    <p:extLst>
      <p:ext uri="{BB962C8B-B14F-4D97-AF65-F5344CB8AC3E}">
        <p14:creationId xmlns:p14="http://schemas.microsoft.com/office/powerpoint/2010/main" val="3492129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29396" y="2057400"/>
            <a:ext cx="24065593" cy="1135379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=""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Object 21"/>
          <p:cNvSpPr txBox="1"/>
          <p:nvPr/>
        </p:nvSpPr>
        <p:spPr bwMode="auto">
          <a:xfrm>
            <a:off x="2286000" y="2270643"/>
            <a:ext cx="16916400" cy="19812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199BB388-0BD0-8DDB-7B4D-80CE70E79C8A}"/>
                  </a:ext>
                </a:extLst>
              </p:cNvPr>
              <p:cNvSpPr txBox="1"/>
              <p:nvPr/>
            </p:nvSpPr>
            <p:spPr>
              <a:xfrm>
                <a:off x="3009900" y="3529304"/>
                <a:ext cx="18364200" cy="30372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Khi đó tiếp tuyến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𝚫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𝑴𝑰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b>
                      <m:sSub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BB388-0BD0-8DDB-7B4D-80CE70E79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3529304"/>
                <a:ext cx="18364200" cy="3037242"/>
              </a:xfrm>
              <a:prstGeom prst="rect">
                <a:avLst/>
              </a:prstGeom>
              <a:blipFill>
                <a:blip r:embed="rId5"/>
                <a:stretch>
                  <a:fillRect l="-1293" t="-3976" r="-1226" b="-775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57">
            <a:extLst>
              <a:ext uri="{FF2B5EF4-FFF2-40B4-BE49-F238E27FC236}">
                <a16:creationId xmlns="" xmlns:a16="http://schemas.microsoft.com/office/drawing/2014/main" id="{0C0EFCDF-2F7B-EAF4-430B-869E3033BA74}"/>
              </a:ext>
            </a:extLst>
          </p:cNvPr>
          <p:cNvGrpSpPr>
            <a:grpSpLocks/>
          </p:cNvGrpSpPr>
          <p:nvPr/>
        </p:nvGrpSpPr>
        <p:grpSpPr bwMode="auto">
          <a:xfrm>
            <a:off x="1458007" y="2456111"/>
            <a:ext cx="4891422" cy="878618"/>
            <a:chOff x="224" y="592"/>
            <a:chExt cx="11374" cy="1326"/>
          </a:xfrm>
        </p:grpSpPr>
        <p:grpSp>
          <p:nvGrpSpPr>
            <p:cNvPr id="7" name="Group 24">
              <a:extLst>
                <a:ext uri="{FF2B5EF4-FFF2-40B4-BE49-F238E27FC236}">
                  <a16:creationId xmlns="" xmlns:a16="http://schemas.microsoft.com/office/drawing/2014/main" id="{308FCFBE-C828-955B-3184-DB69A3FF95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7" name="Arrow: Pentagon 25">
                <a:extLst>
                  <a:ext uri="{FF2B5EF4-FFF2-40B4-BE49-F238E27FC236}">
                    <a16:creationId xmlns="" xmlns:a16="http://schemas.microsoft.com/office/drawing/2014/main" id="{46949955-445B-525E-4C80-37FD9908D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Arrow: Chevron 26">
                <a:extLst>
                  <a:ext uri="{FF2B5EF4-FFF2-40B4-BE49-F238E27FC236}">
                    <a16:creationId xmlns="" xmlns:a16="http://schemas.microsoft.com/office/drawing/2014/main" id="{DF830B97-BA08-36D8-3674-E64CC4E17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Arrow: Chevron 27">
                <a:extLst>
                  <a:ext uri="{FF2B5EF4-FFF2-40B4-BE49-F238E27FC236}">
                    <a16:creationId xmlns="" xmlns:a16="http://schemas.microsoft.com/office/drawing/2014/main" id="{569CD945-7AD0-B8AB-E88A-05AD4ED0E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="" xmlns:a16="http://schemas.microsoft.com/office/drawing/2014/main" id="{E7E73219-2E97-A394-FD97-027D21950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688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 luận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4515985B-18A0-A6A5-66D9-69D6C92B68E3}"/>
                  </a:ext>
                </a:extLst>
              </p:cNvPr>
              <p:cNvSpPr txBox="1"/>
              <p:nvPr/>
            </p:nvSpPr>
            <p:spPr>
              <a:xfrm>
                <a:off x="1288689" y="7467600"/>
                <a:ext cx="22409512" cy="21236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xét. Điều kiện tiếp xúc của đường thẳng và đường tròn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đường tròn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tiếp xúc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tiếp tuyến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khi và chỉ khi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𝑰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515985B-18A0-A6A5-66D9-69D6C92B6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89" y="7467600"/>
                <a:ext cx="22409512" cy="2123658"/>
              </a:xfrm>
              <a:prstGeom prst="rect">
                <a:avLst/>
              </a:prstGeom>
              <a:blipFill>
                <a:blip r:embed="rId6"/>
                <a:stretch>
                  <a:fillRect l="-1060" t="-5429" b="-12286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346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57">
            <a:extLst>
              <a:ext uri="{FF2B5EF4-FFF2-40B4-BE49-F238E27FC236}">
                <a16:creationId xmlns="" xmlns:a16="http://schemas.microsoft.com/office/drawing/2014/main" id="{2101D6D0-82E0-4362-8C34-FC1CFF38A1CC}"/>
              </a:ext>
            </a:extLst>
          </p:cNvPr>
          <p:cNvGrpSpPr>
            <a:grpSpLocks/>
          </p:cNvGrpSpPr>
          <p:nvPr/>
        </p:nvGrpSpPr>
        <p:grpSpPr bwMode="auto">
          <a:xfrm>
            <a:off x="285838" y="2055088"/>
            <a:ext cx="3764683" cy="820972"/>
            <a:chOff x="-32" y="592"/>
            <a:chExt cx="8754" cy="1239"/>
          </a:xfrm>
        </p:grpSpPr>
        <p:grpSp>
          <p:nvGrpSpPr>
            <p:cNvPr id="26" name="Group 24">
              <a:extLst>
                <a:ext uri="{FF2B5EF4-FFF2-40B4-BE49-F238E27FC236}">
                  <a16:creationId xmlns="" xmlns:a16="http://schemas.microsoft.com/office/drawing/2014/main" id="{A11B5E43-A24E-4BA0-AA3E-1F0ABD58D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8" name="Arrow: Pentagon 25">
                <a:extLst>
                  <a:ext uri="{FF2B5EF4-FFF2-40B4-BE49-F238E27FC236}">
                    <a16:creationId xmlns="" xmlns:a16="http://schemas.microsoft.com/office/drawing/2014/main" id="{A20D87ED-360E-430A-B0E7-3BFAF7413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Arrow: Chevron 26">
                <a:extLst>
                  <a:ext uri="{FF2B5EF4-FFF2-40B4-BE49-F238E27FC236}">
                    <a16:creationId xmlns="" xmlns:a16="http://schemas.microsoft.com/office/drawing/2014/main" id="{70AF94B0-A60E-4444-AAF4-A8C2BF51A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Arrow: Chevron 27">
                <a:extLst>
                  <a:ext uri="{FF2B5EF4-FFF2-40B4-BE49-F238E27FC236}">
                    <a16:creationId xmlns="" xmlns:a16="http://schemas.microsoft.com/office/drawing/2014/main" id="{056E5C88-6A61-4971-935A-285B456D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56">
              <a:extLst>
                <a:ext uri="{FF2B5EF4-FFF2-40B4-BE49-F238E27FC236}">
                  <a16:creationId xmlns="" xmlns:a16="http://schemas.microsoft.com/office/drawing/2014/main" id="{A409DBB5-55E9-4F1D-B6AE-6F64BA363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8835" y="6705600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/>
        </p:nvGraphicFramePr>
        <p:xfrm>
          <a:off x="9317038" y="753110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17414" name="Object 17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/>
        </p:nvGraphicFramePr>
        <p:xfrm>
          <a:off x="9317038" y="753110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6" imgW="139579" imgH="164957" progId="Equation.DSMT4">
                  <p:embed/>
                </p:oleObj>
              </mc:Choice>
              <mc:Fallback>
                <p:oleObj name="Equation" r:id="rId6" imgW="139579" imgH="164957" progId="Equation.DSMT4">
                  <p:embed/>
                  <p:pic>
                    <p:nvPicPr>
                      <p:cNvPr id="17415" name="Object 17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C67ACEDC-B149-3E8A-EEAA-0D6D98E4FA24}"/>
                  </a:ext>
                </a:extLst>
              </p:cNvPr>
              <p:cNvSpPr txBox="1"/>
              <p:nvPr/>
            </p:nvSpPr>
            <p:spPr>
              <a:xfrm>
                <a:off x="145196" y="1968499"/>
                <a:ext cx="23578920" cy="232506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Cho đường tròn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trình: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kumimoji="0" lang="en-US" sz="4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kumimoji="0" lang="en-US" sz="4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thuộc </a:t>
                </a:r>
                <a:r>
                  <a: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tròn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không? Nếu có, hãy viết phương trình tiếp tuyến tại M của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ACEDC-B149-3E8A-EEAA-0D6D98E4F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6" y="1968499"/>
                <a:ext cx="23578920" cy="2325060"/>
              </a:xfrm>
              <a:prstGeom prst="rect">
                <a:avLst/>
              </a:prstGeom>
              <a:blipFill>
                <a:blip r:embed="rId8"/>
                <a:stretch>
                  <a:fillRect l="-1163" t="-5222" r="-1447" b="-1253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=""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18467"/>
                  </p:ext>
                </p:extLst>
              </p:nvPr>
            </p:nvGraphicFramePr>
            <p:xfrm>
              <a:off x="145196" y="9118026"/>
              <a:ext cx="23578920" cy="16746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8920">
                      <a:extLst>
                        <a:ext uri="{9D8B030D-6E8A-4147-A177-3AD203B41FA5}">
                          <a16:colId xmlns="" xmlns:a16="http://schemas.microsoft.com/office/drawing/2014/main" val="442423946"/>
                        </a:ext>
                      </a:extLst>
                    </a:gridCol>
                  </a:tblGrid>
                  <a:tr h="8780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vi-VN" sz="4800" b="1" kern="12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Cho </a:t>
                          </a:r>
                          <a:r>
                            <a:rPr lang="en-US" sz="4800" b="1" kern="12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đường tròn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𝑪</m:t>
                                  </m:r>
                                </m:e>
                              </m:d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vi-VN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vi-VN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vi-VN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vi-VN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vi-VN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vi-VN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vi-VN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vi-VN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4800" b="1" kern="12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vi-VN" sz="4800" b="1" kern="12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Viết</a:t>
                          </a:r>
                          <a:r>
                            <a:rPr lang="vi-VN" sz="4800" b="1" kern="1200" baseline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phương trình tiếp tuyến </a:t>
                          </a:r>
                          <a14:m>
                            <m:oMath xmlns:m="http://schemas.openxmlformats.org/officeDocument/2006/math">
                              <m:r>
                                <a:rPr lang="vi-VN" sz="4800" b="1" i="0" kern="120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𝚫</m:t>
                              </m:r>
                            </m:oMath>
                          </a14:m>
                          <a:r>
                            <a:rPr kumimoji="0" lang="vi-VN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của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𝑪</m:t>
                              </m:r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sz="4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kumimoji="0" lang="vi-VN" sz="4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tại </a:t>
                          </a:r>
                          <a14:m>
                            <m:oMath xmlns:m="http://schemas.openxmlformats.org/officeDocument/2006/math">
                              <m:r>
                                <a:rPr lang="vi-VN" sz="48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𝐍</m:t>
                              </m:r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;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vi-VN" sz="4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kumimoji="0" lang="en-US" sz="4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endParaRPr lang="en-US" sz="48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318467"/>
                  </p:ext>
                </p:extLst>
              </p:nvPr>
            </p:nvGraphicFramePr>
            <p:xfrm>
              <a:off x="145196" y="9118026"/>
              <a:ext cx="23578920" cy="16125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78920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16125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6" t="-8647" r="-103" b="-19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0" name="Group 57">
            <a:extLst>
              <a:ext uri="{FF2B5EF4-FFF2-40B4-BE49-F238E27FC236}">
                <a16:creationId xmlns="" xmlns:a16="http://schemas.microsoft.com/office/drawing/2014/main" id="{6492D06D-D514-B3A0-4E02-2B82C86F4487}"/>
              </a:ext>
            </a:extLst>
          </p:cNvPr>
          <p:cNvGrpSpPr>
            <a:grpSpLocks/>
          </p:cNvGrpSpPr>
          <p:nvPr/>
        </p:nvGrpSpPr>
        <p:grpSpPr bwMode="auto">
          <a:xfrm>
            <a:off x="145196" y="8095444"/>
            <a:ext cx="4891422" cy="878618"/>
            <a:chOff x="224" y="592"/>
            <a:chExt cx="11374" cy="1326"/>
          </a:xfrm>
        </p:grpSpPr>
        <p:grpSp>
          <p:nvGrpSpPr>
            <p:cNvPr id="41" name="Group 24">
              <a:extLst>
                <a:ext uri="{FF2B5EF4-FFF2-40B4-BE49-F238E27FC236}">
                  <a16:creationId xmlns="" xmlns:a16="http://schemas.microsoft.com/office/drawing/2014/main" id="{86FDDF7F-509B-1566-3789-1FAF1190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43" name="Arrow: Pentagon 25">
                <a:extLst>
                  <a:ext uri="{FF2B5EF4-FFF2-40B4-BE49-F238E27FC236}">
                    <a16:creationId xmlns="" xmlns:a16="http://schemas.microsoft.com/office/drawing/2014/main" id="{637BFE62-5CA3-6A20-01C7-D49D64D1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Arrow: Chevron 26">
                <a:extLst>
                  <a:ext uri="{FF2B5EF4-FFF2-40B4-BE49-F238E27FC236}">
                    <a16:creationId xmlns="" xmlns:a16="http://schemas.microsoft.com/office/drawing/2014/main" id="{28D20AF7-2572-E5A6-FCC4-42BB9DB0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Arrow: Chevron 27">
                <a:extLst>
                  <a:ext uri="{FF2B5EF4-FFF2-40B4-BE49-F238E27FC236}">
                    <a16:creationId xmlns="" xmlns:a16="http://schemas.microsoft.com/office/drawing/2014/main" id="{A1DE83DC-3292-9582-59DE-C7B729643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TextBox 56">
              <a:extLst>
                <a:ext uri="{FF2B5EF4-FFF2-40B4-BE49-F238E27FC236}">
                  <a16:creationId xmlns="" xmlns:a16="http://schemas.microsoft.com/office/drawing/2014/main" id="{23879C24-27F8-5C48-5C02-0AF808E8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vi-VN" altLang="en-US" sz="44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4502075A-2C7C-01E5-2B68-EF08324192A8}"/>
                  </a:ext>
                </a:extLst>
              </p:cNvPr>
              <p:cNvSpPr txBox="1"/>
              <p:nvPr/>
            </p:nvSpPr>
            <p:spPr>
              <a:xfrm>
                <a:off x="145196" y="4356010"/>
                <a:ext cx="23578920" cy="36045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u="sng">
                    <a:solidFill>
                      <a:srgbClr val="FF0000"/>
                    </a:solidFill>
                  </a:rPr>
                  <a:t>Lời giải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tròn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là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Tiếp tuyến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𝐌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vectơ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phương trình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2075A-2C7C-01E5-2B68-EF0832419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6" y="4356010"/>
                <a:ext cx="23578920" cy="3604577"/>
              </a:xfrm>
              <a:prstGeom prst="rect">
                <a:avLst/>
              </a:prstGeom>
              <a:blipFill>
                <a:blip r:embed="rId10"/>
                <a:stretch>
                  <a:fillRect l="-1060" t="-3384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DBDA36-90A5-3282-1101-53D3EDBFA998}"/>
                  </a:ext>
                </a:extLst>
              </p:cNvPr>
              <p:cNvSpPr txBox="1"/>
              <p:nvPr/>
            </p:nvSpPr>
            <p:spPr>
              <a:xfrm>
                <a:off x="285838" y="10961911"/>
                <a:ext cx="23438278" cy="14757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u="sng">
                    <a:solidFill>
                      <a:srgbClr val="FF0000"/>
                    </a:solidFill>
                  </a:rPr>
                  <a:t>Lời giải</a:t>
                </a:r>
                <a:endParaRPr lang="vi-VN" b="1" u="sng">
                  <a:solidFill>
                    <a:srgbClr val="FF0000"/>
                  </a:solidFill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tiếp tuyến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 điểm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𝐲</m:t>
                    </m:r>
                    <m:r>
                      <a:rPr lang="vi-VN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vi-VN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DBDA36-90A5-3282-1101-53D3EDBFA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8" y="10961911"/>
                <a:ext cx="23438278" cy="1475725"/>
              </a:xfrm>
              <a:prstGeom prst="rect">
                <a:avLst/>
              </a:prstGeom>
              <a:blipFill>
                <a:blip r:embed="rId11"/>
                <a:stretch>
                  <a:fillRect l="-1066" t="-7851" b="-15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262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=""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6612387B-56E8-3D3C-0219-BFE63DD944F6}"/>
                  </a:ext>
                </a:extLst>
              </p:cNvPr>
              <p:cNvSpPr txBox="1"/>
              <p:nvPr/>
            </p:nvSpPr>
            <p:spPr>
              <a:xfrm>
                <a:off x="893964" y="3994566"/>
                <a:ext cx="21393837" cy="1337354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VD2</a:t>
                </a:r>
                <a:r>
                  <a:rPr lang="vi-VN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phương trình tiếp tuyến tại điểm có hoành độ bằng 3 thuộc đường tròn</a:t>
                </a:r>
                <a:r>
                  <a:rPr lang="vi-VN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vi-VN" sz="40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vi-VN" sz="4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𝟏𝟔𝟗</m:t>
                    </m:r>
                  </m:oMath>
                </a14:m>
                <a:r>
                  <a:rPr lang="vi-VN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12387B-56E8-3D3C-0219-BFE63DD94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64" y="3994566"/>
                <a:ext cx="21393837" cy="1337354"/>
              </a:xfrm>
              <a:prstGeom prst="rect">
                <a:avLst/>
              </a:prstGeom>
              <a:blipFill>
                <a:blip r:embed="rId4"/>
                <a:stretch>
                  <a:fillRect l="-1026" t="-8182" b="-1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2153399-83C5-E9DF-0DE5-FCAEF9DA3D9C}"/>
                  </a:ext>
                </a:extLst>
              </p:cNvPr>
              <p:cNvSpPr txBox="1"/>
              <p:nvPr/>
            </p:nvSpPr>
            <p:spPr>
              <a:xfrm>
                <a:off x="887338" y="6400800"/>
                <a:ext cx="21393837" cy="1461875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VD3. Tìm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 cho đường thẳng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 xúc với đường tròn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53399-83C5-E9DF-0DE5-FCAEF9DA3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38" y="6400800"/>
                <a:ext cx="21393837" cy="1461875"/>
              </a:xfrm>
              <a:prstGeom prst="rect">
                <a:avLst/>
              </a:prstGeom>
              <a:blipFill>
                <a:blip r:embed="rId5"/>
                <a:stretch>
                  <a:fillRect l="-1168" t="-8750" b="-1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85620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788" y="5867400"/>
                <a:ext cx="24065593" cy="73913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VD2. 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 phương trình đường tròn ta được</a:t>
                </a:r>
              </a:p>
              <a:p>
                <a:pPr marL="0" indent="0"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𝟏𝟒𝟒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</m:t>
                    </m:r>
                    <m:sSub>
                      <m:sSubPr>
                        <m:ctrlP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𝟏𝟗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i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Nên có hai tiếp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𝟏𝟗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tròn có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kính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tiếp tuyến tại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tiếp tuyến tại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𝟐𝟒𝟑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VD3. Đường tròn có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kính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Để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 xúc 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𝑰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𝚫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i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có 2 giá trị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 mãn đề bài là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8" y="5867400"/>
                <a:ext cx="24065593" cy="7391399"/>
              </a:xfrm>
              <a:prstGeom prst="rect">
                <a:avLst/>
              </a:prstGeom>
              <a:blipFill>
                <a:blip r:embed="rId3"/>
                <a:stretch>
                  <a:fillRect l="-987" t="-2554" b="-27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=""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4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7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7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12CE8F8-252D-2837-D512-707F874E8B3C}"/>
                  </a:ext>
                </a:extLst>
              </p:cNvPr>
              <p:cNvSpPr txBox="1"/>
              <p:nvPr/>
            </p:nvSpPr>
            <p:spPr>
              <a:xfrm>
                <a:off x="393169" y="2188823"/>
                <a:ext cx="21393837" cy="1337354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VD2</a:t>
                </a:r>
                <a:r>
                  <a:rPr lang="vi-VN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phương trình tiếp tuyến tại điểm có hoành độ bằng 3 thuộc đường tròn</a:t>
                </a:r>
                <a:r>
                  <a:rPr lang="vi-VN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vi-VN" sz="40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0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vi-VN" sz="40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e>
                        </m:d>
                      </m:e>
                      <m:sup>
                        <m:r>
                          <a:rPr lang="vi-VN" sz="4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vi-VN" sz="4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𝟏𝟔𝟗</m:t>
                    </m:r>
                  </m:oMath>
                </a14:m>
                <a:r>
                  <a:rPr lang="vi-VN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2CE8F8-252D-2837-D512-707F874E8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69" y="2188823"/>
                <a:ext cx="21393837" cy="1337354"/>
              </a:xfrm>
              <a:prstGeom prst="rect">
                <a:avLst/>
              </a:prstGeom>
              <a:blipFill>
                <a:blip r:embed="rId5"/>
                <a:stretch>
                  <a:fillRect l="-997" t="-8219" b="-18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B55E5F6E-D824-1380-A774-FBD41705A8DE}"/>
                  </a:ext>
                </a:extLst>
              </p:cNvPr>
              <p:cNvSpPr txBox="1"/>
              <p:nvPr/>
            </p:nvSpPr>
            <p:spPr>
              <a:xfrm>
                <a:off x="360101" y="3983193"/>
                <a:ext cx="21393837" cy="1461875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VD3. Tìm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 cho đường thẳng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 xúc với đường tròn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5E5F6E-D824-1380-A774-FBD41705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01" y="3983193"/>
                <a:ext cx="21393837" cy="1461875"/>
              </a:xfrm>
              <a:prstGeom prst="rect">
                <a:avLst/>
              </a:prstGeom>
              <a:blipFill>
                <a:blip r:embed="rId6"/>
                <a:stretch>
                  <a:fillRect l="-1140" t="-8750" b="-1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20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42A219C-34B7-7E4B-FD25-5DC77F89C76D}"/>
                  </a:ext>
                </a:extLst>
              </p:cNvPr>
              <p:cNvSpPr txBox="1"/>
              <p:nvPr/>
            </p:nvSpPr>
            <p:spPr>
              <a:xfrm>
                <a:off x="609600" y="2057400"/>
                <a:ext cx="2209800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Nhiệm </a:t>
                </a:r>
                <a:r>
                  <a:rPr lang="en-US" sz="48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vụ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phương trình tổng quát của đường thẳng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A219C-34B7-7E4B-FD25-5DC77F89C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57400"/>
                <a:ext cx="22098000" cy="2308324"/>
              </a:xfrm>
              <a:prstGeom prst="rect">
                <a:avLst/>
              </a:prstGeom>
              <a:blipFill>
                <a:blip r:embed="rId2"/>
                <a:stretch>
                  <a:fillRect l="-1241" t="-6085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BC14436-47F1-A565-C589-D8D53BEBCA8E}"/>
                  </a:ext>
                </a:extLst>
              </p:cNvPr>
              <p:cNvSpPr txBox="1"/>
              <p:nvPr/>
            </p:nvSpPr>
            <p:spPr>
              <a:xfrm>
                <a:off x="586154" y="4800600"/>
                <a:ext cx="22098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 lời</a:t>
                </a: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tổng quát của đường thẳng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C14436-47F1-A565-C589-D8D53BEBC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54" y="4800600"/>
                <a:ext cx="22098000" cy="1569660"/>
              </a:xfrm>
              <a:prstGeom prst="rect">
                <a:avLst/>
              </a:prstGeom>
              <a:blipFill>
                <a:blip r:embed="rId3"/>
                <a:stretch>
                  <a:fillRect l="-1241" t="-8949" b="-19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43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25730" y="2715640"/>
            <a:ext cx="24098250" cy="1077176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320"/>
          <p:cNvGrpSpPr>
            <a:grpSpLocks/>
          </p:cNvGrpSpPr>
          <p:nvPr/>
        </p:nvGrpSpPr>
        <p:grpSpPr bwMode="auto">
          <a:xfrm>
            <a:off x="270510" y="2893010"/>
            <a:ext cx="5470519" cy="800490"/>
            <a:chOff x="0" y="746"/>
            <a:chExt cx="28934" cy="2256"/>
          </a:xfrm>
        </p:grpSpPr>
        <p:sp>
          <p:nvSpPr>
            <p:cNvPr id="8" name="TextBox 321"/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/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/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/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/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/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/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="" xmlns:a16="http://schemas.microsoft.com/office/drawing/2014/main" id="{DBD37DE9-3C02-4524-A08B-0522C7210B13}"/>
                  </a:ext>
                </a:extLst>
              </p:cNvPr>
              <p:cNvSpPr txBox="1"/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DBD37DE9-3C02-4524-A08B-0522C721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72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="" xmlns:a16="http://schemas.microsoft.com/office/drawing/2014/main" id="{1909E1F2-8AD7-4799-ACD1-8F224D9C06C3}"/>
                  </a:ext>
                </a:extLst>
              </p:cNvPr>
              <p:cNvSpPr txBox="1"/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1909E1F2-8AD7-4799-ACD1-8F224D9C0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133350" cy="133350"/>
              </a:xfrm>
              <a:prstGeom prst="rect">
                <a:avLst/>
              </a:prstGeom>
              <a:blipFill>
                <a:blip r:embed="rId3"/>
                <a:stretch>
                  <a:fillRect r="-31818" b="-5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0" y="1891399"/>
            <a:ext cx="9370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PHƯƠNG TRÌNH ĐƯỜNG TRÒN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9887" y="3706997"/>
                <a:ext cx="14824899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6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𝑶𝒙𝒚</m:t>
                    </m:r>
                  </m:oMath>
                </a14:m>
                <a:r>
                  <a:rPr lang="en-US" sz="4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 algn="just">
                  <a:buAutoNum type="alphaLcPeriod"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 algn="just">
                  <a:buAutoNum type="alphaLcPeriod"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914400" indent="-914400" algn="just">
                  <a:buAutoNum type="alphaLcPeriod"/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87" y="3706997"/>
                <a:ext cx="14824899" cy="5047536"/>
              </a:xfrm>
              <a:prstGeom prst="rect">
                <a:avLst/>
              </a:prstGeom>
              <a:blipFill rotWithShape="1">
                <a:blip r:embed="rId4"/>
                <a:stretch>
                  <a:fillRect l="-1809" t="-2657" r="-1768" b="-4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391419" y="8701222"/>
                <a:ext cx="15729657" cy="4327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kumimoji="0" lang="en-US" sz="43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kumimoji="0" lang="en-US" sz="4300" b="1" i="0" u="sng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742950" marR="0" lvl="0" indent="-74295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eriod"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𝑰𝑴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marR="0" lvl="0" indent="-74295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300" b="1" i="1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𝑰𝑴</m:t>
                    </m:r>
                    <m:r>
                      <a:rPr kumimoji="0" lang="en-US" sz="4300" b="1" i="1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kumimoji="0" lang="en-US" sz="4300" b="1" i="1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endParaRPr kumimoji="0" lang="en-US" sz="4300" b="1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marR="0" lvl="0" indent="-74295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eriod"/>
                  <a:tabLst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4300" b="1" i="1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300" b="1" i="1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300" b="1" i="1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kumimoji="0" lang="en-US" sz="4300" b="1" i="1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kumimoji="0" lang="en-US" sz="4300" b="1" i="1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300" b="1" i="1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4300" b="1" i="1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300" b="1" i="1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  <m:r>
                                  <a:rPr kumimoji="0" lang="en-US" sz="4300" b="1" i="1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kumimoji="0" lang="en-US" sz="4300" b="1" i="1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kumimoji="0" lang="en-US" sz="4300" b="1" i="1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kumimoji="0" lang="en-US" sz="4300" b="1" i="1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kumimoji="0" lang="en-US" sz="4300" b="1" i="1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sSup>
                      <m:sSupPr>
                        <m:ctrlPr>
                          <a:rPr kumimoji="0" lang="en-US" sz="4300" b="1" i="1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kumimoji="0" lang="en-US" sz="4300" b="1" i="1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4300" b="1" i="1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sz="4300" b="1" i="1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kumimoji="0" lang="en-US" sz="4300" b="1" i="1" strike="noStrike" kern="1200" cap="none" spc="0" normalizeH="0" baseline="0" noProof="0" smtClean="0">
                                <a:ln>
                                  <a:noFill/>
                                </a:ln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kumimoji="0" lang="en-US" sz="4300" b="1" i="1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4300" b="1" i="1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300" b="1" i="1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kumimoji="0" lang="en-US" sz="4300" b="1" i="1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p>
                        <m:r>
                          <a:rPr kumimoji="0" lang="en-US" sz="4300" b="1" i="1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19" y="8701222"/>
                <a:ext cx="15729657" cy="4327916"/>
              </a:xfrm>
              <a:prstGeom prst="rect">
                <a:avLst/>
              </a:prstGeom>
              <a:blipFill>
                <a:blip r:embed="rId5"/>
                <a:stretch>
                  <a:fillRect l="-1511" b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D97A500-9462-D289-B299-6EACCCEC8B40}"/>
              </a:ext>
            </a:extLst>
          </p:cNvPr>
          <p:cNvGrpSpPr/>
          <p:nvPr/>
        </p:nvGrpSpPr>
        <p:grpSpPr>
          <a:xfrm>
            <a:off x="15873010" y="3319697"/>
            <a:ext cx="7345065" cy="5638800"/>
            <a:chOff x="14393877" y="3232150"/>
            <a:chExt cx="7345065" cy="5638800"/>
          </a:xfrm>
        </p:grpSpPr>
        <p:sp>
          <p:nvSpPr>
            <p:cNvPr id="42" name="Oval 72">
              <a:extLst>
                <a:ext uri="{FF2B5EF4-FFF2-40B4-BE49-F238E27FC236}">
                  <a16:creationId xmlns="" xmlns:a16="http://schemas.microsoft.com/office/drawing/2014/main" id="{82D18FD1-3704-D4FC-AA73-20F7A19A3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1077" y="3810000"/>
              <a:ext cx="3543300" cy="3441700"/>
            </a:xfrm>
            <a:prstGeom prst="ellipse">
              <a:avLst/>
            </a:prstGeom>
            <a:noFill/>
            <a:ln w="762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3600">
                <a:latin typeface="Times New Roman" panose="02020603050405020304" pitchFamily="18" charset="0"/>
              </a:endParaRPr>
            </a:p>
          </p:txBody>
        </p:sp>
        <p:sp>
          <p:nvSpPr>
            <p:cNvPr id="43" name="Line 73">
              <a:extLst>
                <a:ext uri="{FF2B5EF4-FFF2-40B4-BE49-F238E27FC236}">
                  <a16:creationId xmlns="" xmlns:a16="http://schemas.microsoft.com/office/drawing/2014/main" id="{80472F94-0C00-D4AE-0D31-40F1FD980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34465" y="5491544"/>
              <a:ext cx="1625600" cy="60445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grpSp>
          <p:nvGrpSpPr>
            <p:cNvPr id="44" name="Group 74">
              <a:extLst>
                <a:ext uri="{FF2B5EF4-FFF2-40B4-BE49-F238E27FC236}">
                  <a16:creationId xmlns="" xmlns:a16="http://schemas.microsoft.com/office/drawing/2014/main" id="{92F9D8A3-0EEE-F64E-3A2E-D972BCA05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06802" y="4826000"/>
              <a:ext cx="3409950" cy="1333500"/>
              <a:chOff x="3570" y="1530"/>
              <a:chExt cx="1074" cy="420"/>
            </a:xfrm>
          </p:grpSpPr>
          <p:sp>
            <p:nvSpPr>
              <p:cNvPr id="63" name="Line 75">
                <a:extLst>
                  <a:ext uri="{FF2B5EF4-FFF2-40B4-BE49-F238E27FC236}">
                    <a16:creationId xmlns="" xmlns:a16="http://schemas.microsoft.com/office/drawing/2014/main" id="{EC559113-C1D8-5378-468F-41DB70123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0" y="1530"/>
                <a:ext cx="1038" cy="39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33CC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64" name="Oval 76">
                <a:extLst>
                  <a:ext uri="{FF2B5EF4-FFF2-40B4-BE49-F238E27FC236}">
                    <a16:creationId xmlns="" xmlns:a16="http://schemas.microsoft.com/office/drawing/2014/main" id="{A7D34D09-0A25-87C7-9A93-3FA287986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6" y="190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sz="36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5" name="Line 77">
              <a:extLst>
                <a:ext uri="{FF2B5EF4-FFF2-40B4-BE49-F238E27FC236}">
                  <a16:creationId xmlns="" xmlns:a16="http://schemas.microsoft.com/office/drawing/2014/main" id="{551CC990-8070-8A4D-C174-73B6D9FC2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11428" y="5455197"/>
              <a:ext cx="2771774" cy="18504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46" name="Line 78">
              <a:extLst>
                <a:ext uri="{FF2B5EF4-FFF2-40B4-BE49-F238E27FC236}">
                  <a16:creationId xmlns="" xmlns:a16="http://schemas.microsoft.com/office/drawing/2014/main" id="{433C6613-5816-B931-FD68-4C4E10364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83201" y="5532603"/>
              <a:ext cx="3176" cy="1995323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47" name="Rectangle 79">
              <a:extLst>
                <a:ext uri="{FF2B5EF4-FFF2-40B4-BE49-F238E27FC236}">
                  <a16:creationId xmlns="" xmlns:a16="http://schemas.microsoft.com/office/drawing/2014/main" id="{AAAC64A1-0C2D-F1E7-EACF-30E1CE97E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6627" y="5029200"/>
              <a:ext cx="37670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800" i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48" name="Rectangle 80">
              <a:extLst>
                <a:ext uri="{FF2B5EF4-FFF2-40B4-BE49-F238E27FC236}">
                  <a16:creationId xmlns="" xmlns:a16="http://schemas.microsoft.com/office/drawing/2014/main" id="{3C7FF646-EB67-3F01-4013-D072533FD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3201" y="7407276"/>
              <a:ext cx="27251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800" i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9" name="Line 81">
              <a:extLst>
                <a:ext uri="{FF2B5EF4-FFF2-40B4-BE49-F238E27FC236}">
                  <a16:creationId xmlns="" xmlns:a16="http://schemas.microsoft.com/office/drawing/2014/main" id="{D1663AAD-0817-0FBC-634F-547A86E8F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43653" y="3511027"/>
              <a:ext cx="0" cy="5359923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50" name="Oval 82">
              <a:extLst>
                <a:ext uri="{FF2B5EF4-FFF2-40B4-BE49-F238E27FC236}">
                  <a16:creationId xmlns="" xmlns:a16="http://schemas.microsoft.com/office/drawing/2014/main" id="{9059BEC4-54F9-75C4-47FF-705D0D2B6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7496" y="7493000"/>
              <a:ext cx="92074" cy="9207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3600"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83">
              <a:extLst>
                <a:ext uri="{FF2B5EF4-FFF2-40B4-BE49-F238E27FC236}">
                  <a16:creationId xmlns="" xmlns:a16="http://schemas.microsoft.com/office/drawing/2014/main" id="{79F43B86-01F3-E48E-A1E7-87C461977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89278" y="7268776"/>
              <a:ext cx="4699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6600" i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2" name="Oval 84">
              <a:extLst>
                <a:ext uri="{FF2B5EF4-FFF2-40B4-BE49-F238E27FC236}">
                  <a16:creationId xmlns="" xmlns:a16="http://schemas.microsoft.com/office/drawing/2014/main" id="{9259E93B-BF87-B1D4-0BF9-0D8DE204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9269" y="5435600"/>
              <a:ext cx="92076" cy="9207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3600"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85">
              <a:extLst>
                <a:ext uri="{FF2B5EF4-FFF2-40B4-BE49-F238E27FC236}">
                  <a16:creationId xmlns="" xmlns:a16="http://schemas.microsoft.com/office/drawing/2014/main" id="{BAF23B6F-6E68-3270-1783-0FD68794F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9251" y="4724400"/>
              <a:ext cx="20518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800" b="1" i="1" dirty="0">
                  <a:solidFill>
                    <a:srgbClr val="9933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</a:t>
              </a:r>
            </a:p>
          </p:txBody>
        </p:sp>
        <p:sp>
          <p:nvSpPr>
            <p:cNvPr id="54" name="Oval 86">
              <a:extLst>
                <a:ext uri="{FF2B5EF4-FFF2-40B4-BE49-F238E27FC236}">
                  <a16:creationId xmlns="" xmlns:a16="http://schemas.microsoft.com/office/drawing/2014/main" id="{45F1BCA9-28AF-DA74-5B2D-7C79DF873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4600" y="5416550"/>
              <a:ext cx="92074" cy="9207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3600"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87">
              <a:extLst>
                <a:ext uri="{FF2B5EF4-FFF2-40B4-BE49-F238E27FC236}">
                  <a16:creationId xmlns="" xmlns:a16="http://schemas.microsoft.com/office/drawing/2014/main" id="{EAF9B80F-53DB-909A-BC80-17CFD005C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1528" y="5060950"/>
              <a:ext cx="60007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800" i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b</a:t>
              </a:r>
              <a:endParaRPr lang="en-US" sz="4800" i="1" baseline="-25000" dirty="0">
                <a:solidFill>
                  <a:srgbClr val="99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Oval 88">
              <a:extLst>
                <a:ext uri="{FF2B5EF4-FFF2-40B4-BE49-F238E27FC236}">
                  <a16:creationId xmlns="" xmlns:a16="http://schemas.microsoft.com/office/drawing/2014/main" id="{45477D5E-645A-B84F-F86D-E0B796E58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7993" y="7475910"/>
              <a:ext cx="92076" cy="9207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3600"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89">
              <a:extLst>
                <a:ext uri="{FF2B5EF4-FFF2-40B4-BE49-F238E27FC236}">
                  <a16:creationId xmlns="" xmlns:a16="http://schemas.microsoft.com/office/drawing/2014/main" id="{28D0B937-C936-D9AD-4FC0-C43A9A561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0002" y="7467600"/>
              <a:ext cx="30777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800" i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a</a:t>
              </a:r>
              <a:endParaRPr lang="en-US" sz="4800" i="1" baseline="-25000" dirty="0">
                <a:solidFill>
                  <a:srgbClr val="99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90">
              <a:extLst>
                <a:ext uri="{FF2B5EF4-FFF2-40B4-BE49-F238E27FC236}">
                  <a16:creationId xmlns="" xmlns:a16="http://schemas.microsoft.com/office/drawing/2014/main" id="{37BCA33D-F682-9805-EB41-C9120F7D2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2001" y="3232150"/>
              <a:ext cx="27251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800" i="1" dirty="0">
                  <a:solidFill>
                    <a:srgbClr val="9933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grpSp>
          <p:nvGrpSpPr>
            <p:cNvPr id="59" name="Group 91">
              <a:extLst>
                <a:ext uri="{FF2B5EF4-FFF2-40B4-BE49-F238E27FC236}">
                  <a16:creationId xmlns="" xmlns:a16="http://schemas.microsoft.com/office/drawing/2014/main" id="{8AF5D83E-4D78-7F99-AFA7-58479D071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92792" y="4552123"/>
              <a:ext cx="6146150" cy="2142968"/>
              <a:chOff x="3402" y="1464"/>
              <a:chExt cx="1894" cy="6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92">
                    <a:extLst>
                      <a:ext uri="{FF2B5EF4-FFF2-40B4-BE49-F238E27FC236}">
                        <a16:creationId xmlns="" xmlns:a16="http://schemas.microsoft.com/office/drawing/2014/main" id="{FBB70A95-AA1E-527A-9C15-0EFC86323F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1882"/>
                    <a:ext cx="640" cy="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sz="4800" b="1">
                        <a:solidFill>
                          <a:srgbClr val="993300"/>
                        </a:solidFill>
                        <a:latin typeface="Times New Roman" panose="02020603050405020304" pitchFamily="18" charset="0"/>
                      </a:rPr>
                      <a:t>M</a:t>
                    </a:r>
                    <a14:m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9933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 smtClean="0">
                            <a:solidFill>
                              <a:srgbClr val="9933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solidFill>
                              <a:srgbClr val="9933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rgbClr val="9933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solidFill>
                              <a:srgbClr val="9933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4800" b="1" dirty="0">
                      <a:solidFill>
                        <a:srgbClr val="9933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Rectangle 92">
                    <a:extLst>
                      <a:ext uri="{FF2B5EF4-FFF2-40B4-BE49-F238E27FC236}">
                        <a16:creationId xmlns:a16="http://schemas.microsoft.com/office/drawing/2014/main" id="{FBB70A95-AA1E-527A-9C15-0EFC86323F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656" y="1882"/>
                    <a:ext cx="640" cy="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7595" t="-23770" b="-4918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Line 93">
                <a:extLst>
                  <a:ext uri="{FF2B5EF4-FFF2-40B4-BE49-F238E27FC236}">
                    <a16:creationId xmlns="" xmlns:a16="http://schemas.microsoft.com/office/drawing/2014/main" id="{E4DE21F2-CEDB-3B19-ACB2-78062282A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2" y="1464"/>
                <a:ext cx="1038" cy="39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33CC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</p:grpSp>
        <p:sp>
          <p:nvSpPr>
            <p:cNvPr id="60" name="Line 94">
              <a:extLst>
                <a:ext uri="{FF2B5EF4-FFF2-40B4-BE49-F238E27FC236}">
                  <a16:creationId xmlns="" xmlns:a16="http://schemas.microsoft.com/office/drawing/2014/main" id="{9845EC1D-F3A1-ACB5-DCEE-FB2F141F1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93877" y="7540626"/>
              <a:ext cx="6334124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</p:spTree>
    <p:extLst>
      <p:ext uri="{BB962C8B-B14F-4D97-AF65-F5344CB8AC3E}">
        <p14:creationId xmlns:p14="http://schemas.microsoft.com/office/powerpoint/2010/main" val="3023614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57200" y="2425438"/>
            <a:ext cx="23573232" cy="1103563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45111"/>
            <a:ext cx="93703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PHƯƠNG TRÌNH ĐƯỜNG TRÒN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042607"/>
              </p:ext>
            </p:extLst>
          </p:nvPr>
        </p:nvGraphicFramePr>
        <p:xfrm>
          <a:off x="8633841" y="706388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3841" y="706388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79104AAA-B203-0BE0-F033-2143A6370D64}"/>
                  </a:ext>
                </a:extLst>
              </p:cNvPr>
              <p:cNvSpPr txBox="1"/>
              <p:nvPr/>
            </p:nvSpPr>
            <p:spPr>
              <a:xfrm>
                <a:off x="1676400" y="4719017"/>
                <a:ext cx="20802600" cy="213898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tròn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kính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và chỉ khi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 smtClean="0"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  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của đường tròn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104AAA-B203-0BE0-F033-2143A6370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719017"/>
                <a:ext cx="20802600" cy="2138983"/>
              </a:xfrm>
              <a:prstGeom prst="rect">
                <a:avLst/>
              </a:prstGeom>
              <a:blipFill>
                <a:blip r:embed="rId6"/>
                <a:stretch>
                  <a:fillRect l="-1142" t="-5666" b="-11898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4004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57">
            <a:extLst>
              <a:ext uri="{FF2B5EF4-FFF2-40B4-BE49-F238E27FC236}">
                <a16:creationId xmlns="" xmlns:a16="http://schemas.microsoft.com/office/drawing/2014/main" id="{2101D6D0-82E0-4362-8C34-FC1CFF38A1CC}"/>
              </a:ext>
            </a:extLst>
          </p:cNvPr>
          <p:cNvGrpSpPr>
            <a:grpSpLocks/>
          </p:cNvGrpSpPr>
          <p:nvPr/>
        </p:nvGrpSpPr>
        <p:grpSpPr bwMode="auto">
          <a:xfrm>
            <a:off x="-158474" y="1168295"/>
            <a:ext cx="3764683" cy="820972"/>
            <a:chOff x="-32" y="592"/>
            <a:chExt cx="8754" cy="1239"/>
          </a:xfrm>
        </p:grpSpPr>
        <p:grpSp>
          <p:nvGrpSpPr>
            <p:cNvPr id="26" name="Group 24">
              <a:extLst>
                <a:ext uri="{FF2B5EF4-FFF2-40B4-BE49-F238E27FC236}">
                  <a16:creationId xmlns="" xmlns:a16="http://schemas.microsoft.com/office/drawing/2014/main" id="{A11B5E43-A24E-4BA0-AA3E-1F0ABD58D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2" y="592"/>
              <a:ext cx="8052" cy="1124"/>
              <a:chOff x="-46" y="602"/>
              <a:chExt cx="11329" cy="1391"/>
            </a:xfrm>
          </p:grpSpPr>
          <p:sp>
            <p:nvSpPr>
              <p:cNvPr id="28" name="Arrow: Pentagon 25">
                <a:extLst>
                  <a:ext uri="{FF2B5EF4-FFF2-40B4-BE49-F238E27FC236}">
                    <a16:creationId xmlns="" xmlns:a16="http://schemas.microsoft.com/office/drawing/2014/main" id="{A20D87ED-360E-430A-B0E7-3BFAF7413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9238" cy="1372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Arrow: Chevron 26">
                <a:extLst>
                  <a:ext uri="{FF2B5EF4-FFF2-40B4-BE49-F238E27FC236}">
                    <a16:creationId xmlns="" xmlns:a16="http://schemas.microsoft.com/office/drawing/2014/main" id="{70AF94B0-A60E-4444-AAF4-A8C2BF51A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" y="603"/>
                <a:ext cx="1987" cy="1390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Arrow: Chevron 27">
                <a:extLst>
                  <a:ext uri="{FF2B5EF4-FFF2-40B4-BE49-F238E27FC236}">
                    <a16:creationId xmlns="" xmlns:a16="http://schemas.microsoft.com/office/drawing/2014/main" id="{056E5C88-6A61-4971-935A-285B456D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602"/>
                <a:ext cx="2159" cy="1390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TextBox 56">
              <a:extLst>
                <a:ext uri="{FF2B5EF4-FFF2-40B4-BE49-F238E27FC236}">
                  <a16:creationId xmlns="" xmlns:a16="http://schemas.microsoft.com/office/drawing/2014/main" id="{A409DBB5-55E9-4F1D-B6AE-6F64BA363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" y="655"/>
              <a:ext cx="6566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0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altLang="en-US" sz="40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8835" y="6705600"/>
            <a:ext cx="18473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9" name="Rectangle 2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4" name="Object 17413"/>
          <p:cNvGraphicFramePr>
            <a:graphicFrameLocks noChangeAspect="1"/>
          </p:cNvGraphicFramePr>
          <p:nvPr/>
        </p:nvGraphicFramePr>
        <p:xfrm>
          <a:off x="9317038" y="7531100"/>
          <a:ext cx="12065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20650" cy="14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17414"/>
          <p:cNvGraphicFramePr>
            <a:graphicFrameLocks noChangeAspect="1"/>
          </p:cNvGraphicFramePr>
          <p:nvPr/>
        </p:nvGraphicFramePr>
        <p:xfrm>
          <a:off x="9317038" y="753110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6" imgW="139579" imgH="164957" progId="Equation.DSMT4">
                  <p:embed/>
                </p:oleObj>
              </mc:Choice>
              <mc:Fallback>
                <p:oleObj name="Equation" r:id="rId6" imgW="139579" imgH="164957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7038" y="753110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C67ACEDC-B149-3E8A-EEAA-0D6D98E4FA24}"/>
                  </a:ext>
                </a:extLst>
              </p:cNvPr>
              <p:cNvSpPr txBox="1"/>
              <p:nvPr/>
            </p:nvSpPr>
            <p:spPr>
              <a:xfrm>
                <a:off x="145196" y="1968499"/>
                <a:ext cx="23578920" cy="306372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tâm và bán kính của đường tròn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trình: </a:t>
                </a:r>
                <a:endParaRPr kumimoji="0" lang="en-US" sz="4800" b="1" i="1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kumimoji="0" lang="en-US" sz="4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kumimoji="0" lang="en-US" sz="4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4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kumimoji="0" lang="en-US" sz="4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kumimoji="0" lang="en-US" sz="4800" b="1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𝟏𝟔</m:t>
                      </m:r>
                      <m:r>
                        <a:rPr kumimoji="0" lang="en-US" sz="4800" b="1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phương trình đường tròn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𝑱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bán kính gấp đôi bán kính đường tròn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kumimoji="0" lang="en-US" sz="4800" b="1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ACEDC-B149-3E8A-EEAA-0D6D98E4F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6" y="1968499"/>
                <a:ext cx="23578920" cy="3063724"/>
              </a:xfrm>
              <a:prstGeom prst="rect">
                <a:avLst/>
              </a:prstGeom>
              <a:blipFill>
                <a:blip r:embed="rId8"/>
                <a:stretch>
                  <a:fillRect l="-1163" t="-4563" r="-1499" b="-932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=""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02433"/>
                  </p:ext>
                </p:extLst>
              </p:nvPr>
            </p:nvGraphicFramePr>
            <p:xfrm>
              <a:off x="285838" y="9952252"/>
              <a:ext cx="23107562" cy="8919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07562">
                      <a:extLst>
                        <a:ext uri="{9D8B030D-6E8A-4147-A177-3AD203B41FA5}">
                          <a16:colId xmlns="" xmlns:a16="http://schemas.microsoft.com/office/drawing/2014/main" val="442423946"/>
                        </a:ext>
                      </a:extLst>
                    </a:gridCol>
                  </a:tblGrid>
                  <a:tr h="8780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800" b="1" kern="12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Tìm tâm và bán kính của đường tròn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𝑪</m:t>
                                  </m:r>
                                </m:e>
                              </m:d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en-US" sz="48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8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oMath>
                          </a14:m>
                          <a:r>
                            <a:rPr lang="en-US" sz="48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5D5A425C-F5E8-AADD-A6E4-CC2E0498F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02433"/>
                  </p:ext>
                </p:extLst>
              </p:nvPr>
            </p:nvGraphicFramePr>
            <p:xfrm>
              <a:off x="285838" y="9952252"/>
              <a:ext cx="23107562" cy="8780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07562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87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6" t="-15862" r="-105" b="-29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0" name="Group 57">
            <a:extLst>
              <a:ext uri="{FF2B5EF4-FFF2-40B4-BE49-F238E27FC236}">
                <a16:creationId xmlns="" xmlns:a16="http://schemas.microsoft.com/office/drawing/2014/main" id="{6492D06D-D514-B3A0-4E02-2B82C86F4487}"/>
              </a:ext>
            </a:extLst>
          </p:cNvPr>
          <p:cNvGrpSpPr>
            <a:grpSpLocks/>
          </p:cNvGrpSpPr>
          <p:nvPr/>
        </p:nvGrpSpPr>
        <p:grpSpPr bwMode="auto">
          <a:xfrm>
            <a:off x="145196" y="8900762"/>
            <a:ext cx="4891422" cy="878618"/>
            <a:chOff x="224" y="592"/>
            <a:chExt cx="11374" cy="1326"/>
          </a:xfrm>
        </p:grpSpPr>
        <p:grpSp>
          <p:nvGrpSpPr>
            <p:cNvPr id="41" name="Group 24">
              <a:extLst>
                <a:ext uri="{FF2B5EF4-FFF2-40B4-BE49-F238E27FC236}">
                  <a16:creationId xmlns="" xmlns:a16="http://schemas.microsoft.com/office/drawing/2014/main" id="{86FDDF7F-509B-1566-3789-1FAF1190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43" name="Arrow: Pentagon 25">
                <a:extLst>
                  <a:ext uri="{FF2B5EF4-FFF2-40B4-BE49-F238E27FC236}">
                    <a16:creationId xmlns="" xmlns:a16="http://schemas.microsoft.com/office/drawing/2014/main" id="{637BFE62-5CA3-6A20-01C7-D49D64D1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Arrow: Chevron 26">
                <a:extLst>
                  <a:ext uri="{FF2B5EF4-FFF2-40B4-BE49-F238E27FC236}">
                    <a16:creationId xmlns="" xmlns:a16="http://schemas.microsoft.com/office/drawing/2014/main" id="{28D20AF7-2572-E5A6-FCC4-42BB9DB04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Arrow: Chevron 27">
                <a:extLst>
                  <a:ext uri="{FF2B5EF4-FFF2-40B4-BE49-F238E27FC236}">
                    <a16:creationId xmlns="" xmlns:a16="http://schemas.microsoft.com/office/drawing/2014/main" id="{A1DE83DC-3292-9582-59DE-C7B729643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TextBox 56">
              <a:extLst>
                <a:ext uri="{FF2B5EF4-FFF2-40B4-BE49-F238E27FC236}">
                  <a16:creationId xmlns="" xmlns:a16="http://schemas.microsoft.com/office/drawing/2014/main" id="{23879C24-27F8-5C48-5C02-0AF808E8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4502075A-2C7C-01E5-2B68-EF08324192A8}"/>
                  </a:ext>
                </a:extLst>
              </p:cNvPr>
              <p:cNvSpPr txBox="1"/>
              <p:nvPr/>
            </p:nvSpPr>
            <p:spPr>
              <a:xfrm>
                <a:off x="285838" y="5214372"/>
                <a:ext cx="20562482" cy="34308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r>
                  <a:rPr lang="en-US" b="1">
                    <a:latin typeface="Times New Roman" pitchFamily="18" charset="0"/>
                    <a:ea typeface="Calibri"/>
                    <a:cs typeface="Times New Roman" pitchFamily="18" charset="0"/>
                  </a:rPr>
                  <a:t>Ta viết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𝑪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b="1">
                    <a:latin typeface="Times New Roman" pitchFamily="18" charset="0"/>
                    <a:ea typeface="Calibri"/>
                    <a:cs typeface="Times New Roman" pitchFamily="18" charset="0"/>
                  </a:rPr>
                  <a:t>ở dạng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libri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libri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libri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/>
                                <a:ea typeface="Calibri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  <a:ea typeface="Calibri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libri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</a:p>
              <a:p>
                <a:r>
                  <a:rPr lang="en-US" b="1">
                    <a:latin typeface="Times New Roman" pitchFamily="18" charset="0"/>
                    <a:ea typeface="Calibri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  <a:ea typeface="Calibri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b="1">
                    <a:latin typeface="Times New Roman" pitchFamily="18" charset="0"/>
                    <a:ea typeface="Calibri"/>
                    <a:cs typeface="Times New Roman" pitchFamily="18" charset="0"/>
                  </a:rPr>
                  <a:t>có tâm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;−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b="1">
                    <a:latin typeface="Times New Roman" pitchFamily="18" charset="0"/>
                    <a:ea typeface="Calibri"/>
                    <a:cs typeface="Times New Roman" pitchFamily="18" charset="0"/>
                  </a:rPr>
                  <a:t>và bán kính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  <a:p>
                <a:r>
                  <a:rPr lang="en-US" b="1">
                    <a:latin typeface="Times New Roman" pitchFamily="18" charset="0"/>
                    <a:ea typeface="Calibri"/>
                    <a:cs typeface="Times New Roman" pitchFamily="18" charset="0"/>
                  </a:rPr>
                  <a:t>Đường tròn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𝑪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′)</m:t>
                    </m:r>
                  </m:oMath>
                </a14:m>
                <a:r>
                  <a:rPr lang="en-US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b="1">
                    <a:latin typeface="Times New Roman" pitchFamily="18" charset="0"/>
                    <a:ea typeface="Calibri"/>
                    <a:cs typeface="Times New Roman" pitchFamily="18" charset="0"/>
                  </a:rPr>
                  <a:t>có tâm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;−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b="1">
                    <a:latin typeface="Times New Roman" pitchFamily="18" charset="0"/>
                    <a:ea typeface="Calibri"/>
                    <a:cs typeface="Times New Roman" pitchFamily="18" charset="0"/>
                  </a:rPr>
                  <a:t>có bán kính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libri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𝑹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𝟖</m:t>
                    </m:r>
                  </m:oMath>
                </a14:m>
                <a:r>
                  <a:rPr lang="en-US" b="1">
                    <a:latin typeface="Times New Roman" pitchFamily="18" charset="0"/>
                    <a:ea typeface="Calibri"/>
                    <a:cs typeface="Times New Roman" pitchFamily="18" charset="0"/>
                  </a:rPr>
                  <a:t>, nên có phương trình là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libri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libri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libri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ea typeface="Calibri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libri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𝟔𝟒</m:t>
                    </m:r>
                  </m:oMath>
                </a14:m>
                <a:r>
                  <a:rPr lang="en-US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2075A-2C7C-01E5-2B68-EF0832419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8" y="5214372"/>
                <a:ext cx="20562482" cy="3430811"/>
              </a:xfrm>
              <a:prstGeom prst="rect">
                <a:avLst/>
              </a:prstGeom>
              <a:blipFill>
                <a:blip r:embed="rId10"/>
                <a:stretch>
                  <a:fillRect l="-1186" t="-3552" b="-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DBDA36-90A5-3282-1101-53D3EDBFA998}"/>
                  </a:ext>
                </a:extLst>
              </p:cNvPr>
              <p:cNvSpPr txBox="1"/>
              <p:nvPr/>
            </p:nvSpPr>
            <p:spPr>
              <a:xfrm>
                <a:off x="285838" y="10961911"/>
                <a:ext cx="23438278" cy="147764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r>
                  <a:rPr lang="en-US" b="1">
                    <a:latin typeface="Times New Roman" pitchFamily="18" charset="0"/>
                    <a:ea typeface="Calibri"/>
                    <a:cs typeface="Times New Roman" pitchFamily="18" charset="0"/>
                  </a:rPr>
                  <a:t>Ta suy ra từ công thức phương trình đường tròn, được tâm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b="1">
                    <a:latin typeface="Times New Roman" pitchFamily="18" charset="0"/>
                    <a:ea typeface="Calibri"/>
                    <a:cs typeface="Times New Roman" pitchFamily="18" charset="0"/>
                  </a:rPr>
                  <a:t>và bán kính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ea typeface="Calibri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/>
                            <a:cs typeface="Times New Roman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DBDA36-90A5-3282-1101-53D3EDBFA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8" y="10961911"/>
                <a:ext cx="23438278" cy="1477649"/>
              </a:xfrm>
              <a:prstGeom prst="rect">
                <a:avLst/>
              </a:prstGeom>
              <a:blipFill>
                <a:blip r:embed="rId11"/>
                <a:stretch>
                  <a:fillRect l="-1040" t="-8230" b="-18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883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87B811E7-0865-BD07-E459-6D9B4C507559}"/>
                  </a:ext>
                </a:extLst>
              </p:cNvPr>
              <p:cNvSpPr txBox="1"/>
              <p:nvPr/>
            </p:nvSpPr>
            <p:spPr>
              <a:xfrm>
                <a:off x="186186" y="2729652"/>
                <a:ext cx="23774400" cy="35082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tâm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8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kính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phương trình là: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effectLst/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effectLst/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effectLst/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8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effectLst/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B811E7-0865-BD07-E459-6D9B4C507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6" y="2729652"/>
                <a:ext cx="23774400" cy="3508268"/>
              </a:xfrm>
              <a:prstGeom prst="rect">
                <a:avLst/>
              </a:prstGeom>
              <a:blipFill>
                <a:blip r:embed="rId3"/>
                <a:stretch>
                  <a:fillRect l="-1179" t="-4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838200" y="1736721"/>
            <a:ext cx="4891422" cy="878618"/>
            <a:chOff x="224" y="592"/>
            <a:chExt cx="11374" cy="1326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724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</a:t>
              </a:r>
              <a:r>
                <a:rPr lang="en-US" altLang="en-US" sz="44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82CAD47-67F3-D086-FF14-42DD79E21C7A}"/>
              </a:ext>
            </a:extLst>
          </p:cNvPr>
          <p:cNvSpPr txBox="1"/>
          <p:nvPr/>
        </p:nvSpPr>
        <p:spPr>
          <a:xfrm>
            <a:off x="838200" y="6237920"/>
            <a:ext cx="5334000" cy="938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00FD8C9-9870-4EF4-3CAF-9BA496C815F0}"/>
              </a:ext>
            </a:extLst>
          </p:cNvPr>
          <p:cNvSpPr txBox="1"/>
          <p:nvPr/>
        </p:nvSpPr>
        <p:spPr>
          <a:xfrm>
            <a:off x="300486" y="7874431"/>
            <a:ext cx="23545799" cy="81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đúng là đáp án D.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3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F68E13-D0D7-6599-5424-4D445A4BC949}"/>
              </a:ext>
            </a:extLst>
          </p:cNvPr>
          <p:cNvSpPr txBox="1"/>
          <p:nvPr/>
        </p:nvSpPr>
        <p:spPr>
          <a:xfrm>
            <a:off x="228600" y="2057400"/>
            <a:ext cx="23850600" cy="1150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A7354052-104D-A630-B082-1662284D83B2}"/>
                  </a:ext>
                </a:extLst>
              </p:cNvPr>
              <p:cNvSpPr txBox="1"/>
              <p:nvPr/>
            </p:nvSpPr>
            <p:spPr>
              <a:xfrm>
                <a:off x="4495800" y="2362200"/>
                <a:ext cx="13211355" cy="1728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kumimoji="0" lang="en-US" sz="4800" b="1" i="0" u="none" strike="noStrike" kern="1200" cap="none" spc="0" normalizeH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khai triển phương trình đường tròn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kumimoji="0" lang="en-US" sz="4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kumimoji="0" lang="en-US" sz="4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kumimoji="0" lang="en-US" sz="4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4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800" b="1" i="0" u="none" strike="noStrike" kern="1200" cap="none" spc="0" normalizeH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354052-104D-A630-B082-1662284D8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362200"/>
                <a:ext cx="13211355" cy="1728294"/>
              </a:xfrm>
              <a:prstGeom prst="rect">
                <a:avLst/>
              </a:prstGeom>
              <a:blipFill>
                <a:blip r:embed="rId2"/>
                <a:stretch>
                  <a:fillRect l="-2123" t="-9187" b="-17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57">
            <a:extLst>
              <a:ext uri="{FF2B5EF4-FFF2-40B4-BE49-F238E27FC236}">
                <a16:creationId xmlns="" xmlns:a16="http://schemas.microsoft.com/office/drawing/2014/main" id="{9D8B65B2-8FFF-FEB1-C832-7F73787CEF33}"/>
              </a:ext>
            </a:extLst>
          </p:cNvPr>
          <p:cNvGrpSpPr>
            <a:grpSpLocks/>
          </p:cNvGrpSpPr>
          <p:nvPr/>
        </p:nvGrpSpPr>
        <p:grpSpPr bwMode="auto">
          <a:xfrm>
            <a:off x="340743" y="2382235"/>
            <a:ext cx="4002657" cy="878618"/>
            <a:chOff x="224" y="592"/>
            <a:chExt cx="11374" cy="1326"/>
          </a:xfrm>
        </p:grpSpPr>
        <p:grpSp>
          <p:nvGrpSpPr>
            <p:cNvPr id="5" name="Group 24">
              <a:extLst>
                <a:ext uri="{FF2B5EF4-FFF2-40B4-BE49-F238E27FC236}">
                  <a16:creationId xmlns="" xmlns:a16="http://schemas.microsoft.com/office/drawing/2014/main" id="{8544205E-6A15-5538-CA5A-14A7B53C9E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8" name="Arrow: Pentagon 25">
                <a:extLst>
                  <a:ext uri="{FF2B5EF4-FFF2-40B4-BE49-F238E27FC236}">
                    <a16:creationId xmlns="" xmlns:a16="http://schemas.microsoft.com/office/drawing/2014/main" id="{F1F433FA-FDE0-BD1E-AE33-120CA72B8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Arrow: Chevron 26">
                <a:extLst>
                  <a:ext uri="{FF2B5EF4-FFF2-40B4-BE49-F238E27FC236}">
                    <a16:creationId xmlns="" xmlns:a16="http://schemas.microsoft.com/office/drawing/2014/main" id="{22D079A1-4541-3C59-1197-286028DE4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Arrow: Chevron 27">
                <a:extLst>
                  <a:ext uri="{FF2B5EF4-FFF2-40B4-BE49-F238E27FC236}">
                    <a16:creationId xmlns="" xmlns:a16="http://schemas.microsoft.com/office/drawing/2014/main" id="{6100B20D-AC71-BAFD-B69B-3944021B5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TextBox 56">
              <a:extLst>
                <a:ext uri="{FF2B5EF4-FFF2-40B4-BE49-F238E27FC236}">
                  <a16:creationId xmlns="" xmlns:a16="http://schemas.microsoft.com/office/drawing/2014/main" id="{C77D3A12-FEB5-9323-0226-D48063C08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606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toán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98B8DA82-AB51-422C-A68C-F81FD5136B77}"/>
                  </a:ext>
                </a:extLst>
              </p:cNvPr>
              <p:cNvSpPr txBox="1"/>
              <p:nvPr/>
            </p:nvSpPr>
            <p:spPr>
              <a:xfrm>
                <a:off x="2209800" y="4342650"/>
                <a:ext cx="17983200" cy="291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B8DA82-AB51-422C-A68C-F81FD5136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342650"/>
                <a:ext cx="17983200" cy="2918556"/>
              </a:xfrm>
              <a:prstGeom prst="rect">
                <a:avLst/>
              </a:prstGeom>
              <a:blipFill>
                <a:blip r:embed="rId3"/>
                <a:stretch>
                  <a:fillRect t="-3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5865126-C386-6A62-7313-184857986575}"/>
                  </a:ext>
                </a:extLst>
              </p:cNvPr>
              <p:cNvSpPr txBox="1"/>
              <p:nvPr/>
            </p:nvSpPr>
            <p:spPr>
              <a:xfrm>
                <a:off x="323491" y="7238140"/>
                <a:ext cx="23755709" cy="1533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xét.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(1) tương đương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865126-C386-6A62-7313-18485798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91" y="7238140"/>
                <a:ext cx="23755709" cy="1533690"/>
              </a:xfrm>
              <a:prstGeom prst="rect">
                <a:avLst/>
              </a:prstGeom>
              <a:blipFill>
                <a:blip r:embed="rId4"/>
                <a:stretch>
                  <a:fillRect l="-1026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140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8738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86840" y="1906828"/>
            <a:ext cx="4891422" cy="974696"/>
            <a:chOff x="224" y="447"/>
            <a:chExt cx="11374" cy="1471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2292" y="447"/>
              <a:ext cx="930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kumimoji="0" lang="en-US" altLang="en-US" sz="4400" b="1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kumimoji="0" lang="en-US" altLang="en-US" sz="4400" b="1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=""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530470"/>
                  </p:ext>
                </p:extLst>
              </p:nvPr>
            </p:nvGraphicFramePr>
            <p:xfrm>
              <a:off x="399780" y="2986709"/>
              <a:ext cx="23418337" cy="6259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="" xmlns:a16="http://schemas.microsoft.com/office/drawing/2014/main" val="442423946"/>
                        </a:ext>
                      </a:extLst>
                    </a:gridCol>
                  </a:tblGrid>
                  <a:tr h="62597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Ví dụ 3. Xác định tọa độ tâm và tính bán kính của đường tròn có phương trình: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kumimoji="0" lang="en-US" sz="4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𝟔</m:t>
                                </m:r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𝟎</m:t>
                                </m:r>
                                <m:r>
                                  <a:rPr kumimoji="0" lang="en-US" sz="4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Ví dụ 4. Tìm tập hợp điểm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𝑴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;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thỏa mãn phương trình sau: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kumimoji="0" lang="en-US" sz="4400" b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𝟖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</m:oMath>
                          </a14:m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</m:oMath>
                          </a14:m>
                          <a:endParaRPr kumimoji="0" lang="en-US" sz="4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kumimoji="0" lang="en-US" sz="4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𝟐𝟎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</m:oMath>
                          </a14:m>
                          <a:endParaRPr kumimoji="0" lang="en-US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endParaRPr lang="en-US" sz="48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anchor="b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50CEE1A1-75D0-461B-AF7C-3F18CDA37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530470"/>
                  </p:ext>
                </p:extLst>
              </p:nvPr>
            </p:nvGraphicFramePr>
            <p:xfrm>
              <a:off x="399780" y="2986709"/>
              <a:ext cx="23418337" cy="6259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18337">
                      <a:extLst>
                        <a:ext uri="{9D8B030D-6E8A-4147-A177-3AD203B41FA5}">
                          <a16:colId xmlns:a16="http://schemas.microsoft.com/office/drawing/2014/main" val="442423946"/>
                        </a:ext>
                      </a:extLst>
                    </a:gridCol>
                  </a:tblGrid>
                  <a:tr h="6259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26" t="-97" r="-104" b="-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12871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CDB08C86-494C-C2F0-B3C7-11BB6975B7B3}"/>
                  </a:ext>
                </a:extLst>
              </p:cNvPr>
              <p:cNvSpPr txBox="1"/>
              <p:nvPr/>
            </p:nvSpPr>
            <p:spPr>
              <a:xfrm>
                <a:off x="371213" y="9544417"/>
                <a:ext cx="23438278" cy="34163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VD3.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bán kính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VD4. a. Tập hợp điểm M là đường tròn tâm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 kính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Tập hợp điểm M là 1 điểm tọa độ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Tập hợp điểm M là tập rỗng.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B08C86-494C-C2F0-B3C7-11BB6975B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13" y="9544417"/>
                <a:ext cx="23438278" cy="3416320"/>
              </a:xfrm>
              <a:prstGeom prst="rect">
                <a:avLst/>
              </a:prstGeom>
              <a:blipFill>
                <a:blip r:embed="rId4"/>
                <a:stretch>
                  <a:fillRect l="-1040" t="-3571" b="-7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5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134" y="6857999"/>
                <a:ext cx="23469597" cy="3962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4320" indent="0">
                  <a:lnSpc>
                    <a:spcPct val="130000"/>
                  </a:lnSpc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điều kiện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phương trình đường tròn. </a:t>
                </a:r>
              </a:p>
              <a:p>
                <a:pPr marL="274320" indent="0">
                  <a:lnSpc>
                    <a:spcPct val="130000"/>
                  </a:lnSpc>
                  <a:buNone/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tọa độ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34" y="6857999"/>
                <a:ext cx="23469597" cy="3962401"/>
              </a:xfrm>
              <a:prstGeom prst="rect">
                <a:avLst/>
              </a:prstGeom>
              <a:blipFill>
                <a:blip r:embed="rId3"/>
                <a:stretch>
                  <a:fillRect r="-15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-212963"/>
            <a:ext cx="461665" cy="8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>
              <a:lnSpc>
                <a:spcPct val="130000"/>
              </a:lnSpc>
            </a:pPr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13627"/>
            <a:ext cx="504946" cy="54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7432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00133" y="2016319"/>
            <a:ext cx="5410066" cy="879281"/>
            <a:chOff x="224" y="591"/>
            <a:chExt cx="12580" cy="1327"/>
          </a:xfrm>
        </p:grpSpPr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224" y="592"/>
              <a:ext cx="11374" cy="1326"/>
              <a:chOff x="315" y="602"/>
              <a:chExt cx="16002" cy="1640"/>
            </a:xfrm>
          </p:grpSpPr>
          <p:sp>
            <p:nvSpPr>
              <p:cNvPr id="18" name="Arrow: Pentagon 25"/>
              <p:cNvSpPr>
                <a:spLocks noChangeArrowheads="1"/>
              </p:cNvSpPr>
              <p:nvPr/>
            </p:nvSpPr>
            <p:spPr bwMode="auto">
              <a:xfrm>
                <a:off x="2045" y="620"/>
                <a:ext cx="14272" cy="1621"/>
              </a:xfrm>
              <a:prstGeom prst="homePlate">
                <a:avLst>
                  <a:gd name="adj" fmla="val 50004"/>
                </a:avLst>
              </a:prstGeom>
              <a:solidFill>
                <a:srgbClr val="FCFFEF"/>
              </a:solidFill>
              <a:ln w="25400">
                <a:solidFill>
                  <a:srgbClr val="F2DCD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7432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1" i="0" u="none" strike="noStrike" cap="none" normalizeH="0" baseline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Arial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Arrow: Chevron 26"/>
              <p:cNvSpPr>
                <a:spLocks noChangeArrowheads="1"/>
              </p:cNvSpPr>
              <p:nvPr/>
            </p:nvSpPr>
            <p:spPr bwMode="auto">
              <a:xfrm>
                <a:off x="315" y="603"/>
                <a:ext cx="1898" cy="1639"/>
              </a:xfrm>
              <a:prstGeom prst="chevron">
                <a:avLst>
                  <a:gd name="adj" fmla="val 50000"/>
                </a:avLst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74320">
                  <a:lnSpc>
                    <a:spcPct val="130000"/>
                  </a:lnSpc>
                </a:pPr>
                <a:endParaRPr lang="en-US"/>
              </a:p>
            </p:txBody>
          </p:sp>
          <p:sp>
            <p:nvSpPr>
              <p:cNvPr id="20" name="Arrow: Chevron 27"/>
              <p:cNvSpPr>
                <a:spLocks noChangeArrowheads="1"/>
              </p:cNvSpPr>
              <p:nvPr/>
            </p:nvSpPr>
            <p:spPr bwMode="auto">
              <a:xfrm>
                <a:off x="1162" y="602"/>
                <a:ext cx="2062" cy="1639"/>
              </a:xfrm>
              <a:prstGeom prst="chevron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274320">
                  <a:lnSpc>
                    <a:spcPct val="130000"/>
                  </a:lnSpc>
                </a:pPr>
                <a:endParaRPr lang="en-US"/>
              </a:p>
            </p:txBody>
          </p:sp>
        </p:grpSp>
        <p:sp>
          <p:nvSpPr>
            <p:cNvPr id="16" name="TextBox 56"/>
            <p:cNvSpPr txBox="1">
              <a:spLocks noChangeArrowheads="1"/>
            </p:cNvSpPr>
            <p:nvPr/>
          </p:nvSpPr>
          <p:spPr bwMode="auto">
            <a:xfrm>
              <a:off x="1559" y="591"/>
              <a:ext cx="11245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432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="" xmlns:a16="http://schemas.microsoft.com/office/drawing/2014/main" id="{28E92049-5AB7-443C-A73B-1E6B9EF711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133" y="3615449"/>
                <a:ext cx="23469598" cy="23594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tìm hệ thức liên hệ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 smtClean="0">
                            <a:effectLst/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𝒃𝒚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i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phương trình đường tròn 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các hằng số, tìm tâm và bán kính của đường tròn đó theo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28E92049-5AB7-443C-A73B-1E6B9EF71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33" y="3615449"/>
                <a:ext cx="23469598" cy="2359448"/>
              </a:xfrm>
              <a:prstGeom prst="rect">
                <a:avLst/>
              </a:prstGeom>
              <a:blipFill>
                <a:blip r:embed="rId4"/>
                <a:stretch>
                  <a:fillRect l="-1012" t="-5141" r="-1038" b="-514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810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6274</TotalTime>
  <Words>1905</Words>
  <PresentationFormat>Custom</PresentationFormat>
  <Paragraphs>169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2022-10-20T15:59:57Z</dcterms:modified>
</cp:coreProperties>
</file>