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7" r:id="rId3"/>
    <p:sldId id="338" r:id="rId5"/>
    <p:sldId id="371" r:id="rId6"/>
    <p:sldId id="388" r:id="rId7"/>
    <p:sldId id="312" r:id="rId8"/>
    <p:sldId id="344" r:id="rId9"/>
    <p:sldId id="372" r:id="rId10"/>
    <p:sldId id="373" r:id="rId11"/>
    <p:sldId id="374" r:id="rId12"/>
    <p:sldId id="375" r:id="rId13"/>
    <p:sldId id="345" r:id="rId14"/>
    <p:sldId id="376" r:id="rId15"/>
    <p:sldId id="378" r:id="rId16"/>
    <p:sldId id="377" r:id="rId17"/>
    <p:sldId id="347" r:id="rId18"/>
    <p:sldId id="368" r:id="rId19"/>
    <p:sldId id="379" r:id="rId20"/>
    <p:sldId id="357" r:id="rId21"/>
    <p:sldId id="381" r:id="rId22"/>
    <p:sldId id="382" r:id="rId23"/>
    <p:sldId id="383" r:id="rId24"/>
    <p:sldId id="384" r:id="rId25"/>
    <p:sldId id="385" r:id="rId26"/>
    <p:sldId id="387" r:id="rId27"/>
    <p:sldId id="389"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71"/>
    <a:srgbClr val="F8E8EF"/>
    <a:srgbClr val="F3D9E4"/>
    <a:srgbClr val="BFE2EB"/>
    <a:srgbClr val="FFDF79"/>
    <a:srgbClr val="FFCA21"/>
    <a:srgbClr val="00EA6A"/>
    <a:srgbClr val="543F85"/>
    <a:srgbClr val="F0F0F0"/>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60"/>
  </p:normalViewPr>
  <p:slideViewPr>
    <p:cSldViewPr>
      <p:cViewPr varScale="1">
        <p:scale>
          <a:sx n="107" d="100"/>
          <a:sy n="107" d="100"/>
        </p:scale>
        <p:origin x="130" y="120"/>
      </p:cViewPr>
      <p:guideLst>
        <p:guide orient="horz" pos="1620"/>
        <p:guide pos="2880"/>
      </p:guideLst>
    </p:cSldViewPr>
  </p:slideViewPr>
  <p:notesTextViewPr>
    <p:cViewPr>
      <p:scale>
        <a:sx n="1" d="1"/>
        <a:sy n="1" d="1"/>
      </p:scale>
      <p:origin x="0" y="0"/>
    </p:cViewPr>
  </p:notesTextViewPr>
  <p:sorterViewPr>
    <p:cViewPr>
      <p:scale>
        <a:sx n="100" d="100"/>
        <a:sy n="100" d="100"/>
      </p:scale>
      <p:origin x="0" y="-42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D26DD-3B91-4582-B72E-F115543EAC5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7A35B-AF90-42C4-9DE3-93E1F5560D4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5F7A35B-AF90-42C4-9DE3-93E1F5560D4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BCDBB58-9418-4127-9EDC-583F005F38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BCDBB58-9418-4127-9EDC-583F005F38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BCDBB58-9418-4127-9EDC-583F005F38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BCDBB58-9418-4127-9EDC-583F005F38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BCDBB58-9418-4127-9EDC-583F005F38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BCDBB58-9418-4127-9EDC-583F005F38F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BCDBB58-9418-4127-9EDC-583F005F38F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BCDBB58-9418-4127-9EDC-583F005F38F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DBB58-9418-4127-9EDC-583F005F38F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BCDBB58-9418-4127-9EDC-583F005F38F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BCDBB58-9418-4127-9EDC-583F005F38F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5E0E3-C91E-486C-9B0A-DCB751A052E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BCDBB58-9418-4127-9EDC-583F005F38F2}"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A35E0E3-C91E-486C-9B0A-DCB751A052E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9" Type="http://schemas.microsoft.com/office/2007/relationships/hdphoto" Target="../media/image18.wdp"/><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microsoft.com/office/2007/relationships/hdphoto" Target="../media/image12.wdp"/><Relationship Id="rId2" Type="http://schemas.openxmlformats.org/officeDocument/2006/relationships/image" Target="../media/image11.png"/><Relationship Id="rId11" Type="http://schemas.openxmlformats.org/officeDocument/2006/relationships/slideLayout" Target="../slideLayouts/slideLayout1.xml"/><Relationship Id="rId10" Type="http://schemas.openxmlformats.org/officeDocument/2006/relationships/image" Target="../media/image19.pn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9" Type="http://schemas.openxmlformats.org/officeDocument/2006/relationships/audio" Target="NULL" TargetMode="External"/><Relationship Id="rId8" Type="http://schemas.microsoft.com/office/2007/relationships/hdphoto" Target="../media/image26.wdp"/><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4" Type="http://schemas.openxmlformats.org/officeDocument/2006/relationships/slideLayout" Target="../slideLayouts/slideLayout1.xml"/><Relationship Id="rId13" Type="http://schemas.microsoft.com/office/2007/relationships/media" Target="../media/audio2.wav"/><Relationship Id="rId12" Type="http://schemas.openxmlformats.org/officeDocument/2006/relationships/audio" Target="../media/audio2.wav"/><Relationship Id="rId11" Type="http://schemas.openxmlformats.org/officeDocument/2006/relationships/image" Target="../media/image27.png"/><Relationship Id="rId10" Type="http://schemas.microsoft.com/office/2007/relationships/media" Target="../media/audio1.wav"/><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9" Type="http://schemas.microsoft.com/office/2007/relationships/media" Target="../media/audio1.wav"/><Relationship Id="rId8" Type="http://schemas.openxmlformats.org/officeDocument/2006/relationships/audio" Target="NULL" TargetMode="External"/><Relationship Id="rId7" Type="http://schemas.microsoft.com/office/2007/relationships/hdphoto" Target="../media/image26.wdp"/><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3" Type="http://schemas.openxmlformats.org/officeDocument/2006/relationships/slideLayout" Target="../slideLayouts/slideLayout1.xml"/><Relationship Id="rId12" Type="http://schemas.microsoft.com/office/2007/relationships/media" Target="../media/audio2.wav"/><Relationship Id="rId11" Type="http://schemas.openxmlformats.org/officeDocument/2006/relationships/audio" Target="../media/audio2.wav"/><Relationship Id="rId10" Type="http://schemas.openxmlformats.org/officeDocument/2006/relationships/image" Target="../media/image27.pn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9" Type="http://schemas.openxmlformats.org/officeDocument/2006/relationships/image" Target="../media/image27.png"/><Relationship Id="rId8" Type="http://schemas.microsoft.com/office/2007/relationships/media" Target="../media/audio1.wav"/><Relationship Id="rId7" Type="http://schemas.openxmlformats.org/officeDocument/2006/relationships/audio" Target="NULL" TargetMode="External"/><Relationship Id="rId6" Type="http://schemas.microsoft.com/office/2007/relationships/hdphoto" Target="../media/image26.wdp"/><Relationship Id="rId5" Type="http://schemas.openxmlformats.org/officeDocument/2006/relationships/image" Target="../media/image25.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2" Type="http://schemas.openxmlformats.org/officeDocument/2006/relationships/slideLayout" Target="../slideLayouts/slideLayout1.xml"/><Relationship Id="rId11" Type="http://schemas.microsoft.com/office/2007/relationships/media" Target="../media/audio2.wav"/><Relationship Id="rId10" Type="http://schemas.openxmlformats.org/officeDocument/2006/relationships/audio" Target="../media/audio2.wav"/><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image" Target="../media/image27.png"/><Relationship Id="rId7" Type="http://schemas.microsoft.com/office/2007/relationships/media" Target="../media/audio1.wav"/><Relationship Id="rId6" Type="http://schemas.openxmlformats.org/officeDocument/2006/relationships/audio" Target="NULL" TargetMode="External"/><Relationship Id="rId5" Type="http://schemas.microsoft.com/office/2007/relationships/hdphoto" Target="../media/image26.wdp"/><Relationship Id="rId4" Type="http://schemas.openxmlformats.org/officeDocument/2006/relationships/image" Target="../media/image25.png"/><Relationship Id="rId3" Type="http://schemas.openxmlformats.org/officeDocument/2006/relationships/image" Target="../media/image22.png"/><Relationship Id="rId2" Type="http://schemas.openxmlformats.org/officeDocument/2006/relationships/image" Target="../media/image21.png"/><Relationship Id="rId15" Type="http://schemas.openxmlformats.org/officeDocument/2006/relationships/slideLayout" Target="../slideLayouts/slideLayout1.xml"/><Relationship Id="rId14" Type="http://schemas.openxmlformats.org/officeDocument/2006/relationships/image" Target="../media/image31.png"/><Relationship Id="rId13" Type="http://schemas.openxmlformats.org/officeDocument/2006/relationships/image" Target="../media/image30.png"/><Relationship Id="rId12" Type="http://schemas.openxmlformats.org/officeDocument/2006/relationships/image" Target="../media/image29.png"/><Relationship Id="rId11" Type="http://schemas.openxmlformats.org/officeDocument/2006/relationships/image" Target="../media/image28.png"/><Relationship Id="rId10" Type="http://schemas.microsoft.com/office/2007/relationships/media" Target="../media/audio2.wav"/><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441" y="362056"/>
            <a:ext cx="6611546" cy="202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p:cNvGrpSpPr/>
          <p:nvPr/>
        </p:nvGrpSpPr>
        <p:grpSpPr>
          <a:xfrm>
            <a:off x="0" y="0"/>
            <a:ext cx="9133204" cy="5340246"/>
            <a:chOff x="0" y="0"/>
            <a:chExt cx="12177605" cy="7120328"/>
          </a:xfrm>
        </p:grpSpPr>
        <p:pic>
          <p:nvPicPr>
            <p:cNvPr id="1026" name="Picture 2" descr="Công nghệ mới biến nước biển thành nước uống bằng ánh sáng mặt trời"/>
            <p:cNvPicPr>
              <a:picLocks noChangeAspect="1" noChangeArrowheads="1"/>
            </p:cNvPicPr>
            <p:nvPr/>
          </p:nvPicPr>
          <p:blipFill rotWithShape="1">
            <a:blip r:embed="rId1">
              <a:extLst>
                <a:ext uri="{28A0092B-C50C-407E-A947-70E740481C1C}">
                  <a14:useLocalDpi xmlns:a14="http://schemas.microsoft.com/office/drawing/2010/main" val="0"/>
                </a:ext>
              </a:extLst>
            </a:blip>
            <a:srcRect l="25634" r="7404"/>
            <a:stretch>
              <a:fillRect/>
            </a:stretch>
          </p:blipFill>
          <p:spPr bwMode="auto">
            <a:xfrm>
              <a:off x="0" y="0"/>
              <a:ext cx="12177605" cy="7120328"/>
            </a:xfrm>
            <a:prstGeom prst="rect">
              <a:avLst/>
            </a:prstGeom>
            <a:noFill/>
            <a:ln>
              <a:noFill/>
            </a:ln>
          </p:spPr>
        </p:pic>
        <p:sp>
          <p:nvSpPr>
            <p:cNvPr id="38" name="Title 1"/>
            <p:cNvSpPr txBox="1"/>
            <p:nvPr/>
          </p:nvSpPr>
          <p:spPr>
            <a:xfrm>
              <a:off x="1129351" y="2259184"/>
              <a:ext cx="10321138" cy="2895600"/>
            </a:xfrm>
            <a:prstGeom prst="rect">
              <a:avLst/>
            </a:prstGeom>
            <a:no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mừng</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quý</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thầy</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cô</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và</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a:t>
              </a:r>
              <a:r>
                <a:rPr lang="en-US" sz="5400" b="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bạn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đến</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với</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buổi</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học</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dirty="0" err="1">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hôm</a:t>
              </a:r>
              <a:r>
                <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nay</a:t>
              </a:r>
              <a:endParaRPr lang="en-US" sz="54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651261">
            <a:off x="7746782" y="-1200385"/>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 name="Group 57"/>
          <p:cNvGrpSpPr/>
          <p:nvPr/>
        </p:nvGrpSpPr>
        <p:grpSpPr>
          <a:xfrm>
            <a:off x="-6977447" y="-19050"/>
            <a:ext cx="8872929" cy="5166583"/>
            <a:chOff x="-616317" y="-19050"/>
            <a:chExt cx="8872929" cy="5166583"/>
          </a:xfrm>
        </p:grpSpPr>
        <p:sp>
          <p:nvSpPr>
            <p:cNvPr id="59" name="Freeform: Shape 58"/>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60" name="TextBox 59"/>
            <p:cNvSpPr txBox="1"/>
            <p:nvPr/>
          </p:nvSpPr>
          <p:spPr>
            <a:xfrm>
              <a:off x="7552874" y="1434677"/>
              <a:ext cx="703738" cy="461665"/>
            </a:xfrm>
            <a:prstGeom prst="rect">
              <a:avLst/>
            </a:prstGeom>
            <a:noFill/>
          </p:spPr>
          <p:txBody>
            <a:bodyPr wrap="square" rtlCol="0">
              <a:spAutoFit/>
            </a:bodyPr>
            <a:lstStyle/>
            <a:p>
              <a:r>
                <a:rPr lang="en-US" sz="2400"/>
                <a:t>2</a:t>
              </a:r>
              <a:endParaRPr lang="en-US" sz="2400"/>
            </a:p>
          </p:txBody>
        </p:sp>
      </p:grpSp>
      <p:sp>
        <p:nvSpPr>
          <p:cNvPr id="61" name="Title 1"/>
          <p:cNvSpPr txBox="1"/>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grpSp>
        <p:nvGrpSpPr>
          <p:cNvPr id="46" name="Group 45"/>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4" name="TextBox 43"/>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sp>
        <p:nvSpPr>
          <p:cNvPr id="43" name="TextBox 3"/>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5" name="Rounded Rectangle 4"/>
          <p:cNvSpPr/>
          <p:nvPr/>
        </p:nvSpPr>
        <p:spPr>
          <a:xfrm>
            <a:off x="1225616" y="1584993"/>
            <a:ext cx="7842184" cy="351541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vi-VN" sz="3600" i="1" dirty="0">
                <a:latin typeface="+mj-lt"/>
              </a:rPr>
              <a:t>Ý nghĩa của đó thị quãng đường - thời gian: </a:t>
            </a:r>
            <a:r>
              <a:rPr lang="vi-VN" sz="3600" dirty="0">
                <a:latin typeface="+mj-lt"/>
              </a:rPr>
              <a:t>Giúp ta đọc nhanh quãng đường đi của vật chuyển động theo thời gian mà không </a:t>
            </a:r>
            <a:r>
              <a:rPr lang="vi-VN" sz="3600" dirty="0" smtClean="0">
                <a:latin typeface="+mj-lt"/>
              </a:rPr>
              <a:t>cần </a:t>
            </a:r>
            <a:r>
              <a:rPr lang="vi-VN" sz="3600" dirty="0">
                <a:latin typeface="+mj-lt"/>
              </a:rPr>
              <a:t>tính toán, </a:t>
            </a:r>
            <a:r>
              <a:rPr lang="vi-VN" sz="3600" dirty="0" smtClean="0">
                <a:latin typeface="+mj-lt"/>
              </a:rPr>
              <a:t>đồng </a:t>
            </a:r>
            <a:r>
              <a:rPr lang="vi-VN" sz="3600" dirty="0">
                <a:latin typeface="+mj-lt"/>
              </a:rPr>
              <a:t>thời dự đoán quãng đường vật đi được theo thời gian.</a:t>
            </a:r>
            <a:endParaRPr lang="vi-VN" sz="4400" dirty="0">
              <a:latin typeface="+mj-lt"/>
              <a:cs typeface="Times New Roman" panose="02020603050405020304" pitchFamily="18" charset="0"/>
            </a:endParaRPr>
          </a:p>
        </p:txBody>
      </p:sp>
      <p:pic>
        <p:nvPicPr>
          <p:cNvPr id="31" name="Picture 8" descr="Book-09-jun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55074" y="1169055"/>
            <a:ext cx="1447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78" y="-42136"/>
            <a:ext cx="8850107" cy="5162551"/>
            <a:chOff x="-180136" y="-19051"/>
            <a:chExt cx="8850107" cy="5162551"/>
          </a:xfrm>
          <a:solidFill>
            <a:srgbClr val="A7D971"/>
          </a:solidFill>
        </p:grpSpPr>
        <p:grpSp>
          <p:nvGrpSpPr>
            <p:cNvPr id="42" name="Group 41"/>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4379" y="331000"/>
                <a:ext cx="546065" cy="707886"/>
              </a:xfrm>
              <a:prstGeom prst="rect">
                <a:avLst/>
              </a:prstGeom>
              <a:noFill/>
            </p:spPr>
            <p:txBody>
              <a:bodyPr wrap="square" rtlCol="0">
                <a:spAutoFit/>
              </a:bodyPr>
              <a:lstStyle/>
              <a:p>
                <a:r>
                  <a:rPr lang="en-US" sz="4000"/>
                  <a:t>1</a:t>
                </a:r>
                <a:endParaRPr lang="en-US" sz="4000"/>
              </a:p>
            </p:txBody>
          </p:sp>
        </p:grpSp>
        <p:sp>
          <p:nvSpPr>
            <p:cNvPr id="26" name="TextBox 25"/>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a:xfrm>
            <a:off x="-616317" y="-19050"/>
            <a:ext cx="8973242" cy="5166583"/>
            <a:chOff x="-616317" y="-19050"/>
            <a:chExt cx="8973242" cy="5166583"/>
          </a:xfrm>
        </p:grpSpPr>
        <p:sp>
          <p:nvSpPr>
            <p:cNvPr id="34" name="Freeform: Shape 33"/>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43" name="TextBox 42"/>
            <p:cNvSpPr txBox="1"/>
            <p:nvPr/>
          </p:nvSpPr>
          <p:spPr>
            <a:xfrm>
              <a:off x="7653187" y="1327874"/>
              <a:ext cx="703738" cy="584775"/>
            </a:xfrm>
            <a:prstGeom prst="rect">
              <a:avLst/>
            </a:prstGeom>
            <a:noFill/>
          </p:spPr>
          <p:txBody>
            <a:bodyPr wrap="square" rtlCol="0">
              <a:spAutoFit/>
            </a:bodyPr>
            <a:lstStyle/>
            <a:p>
              <a:r>
                <a:rPr lang="en-US" sz="3200"/>
                <a:t>2</a:t>
              </a:r>
              <a:endParaRPr lang="en-US" sz="3200"/>
            </a:p>
          </p:txBody>
        </p:sp>
      </p:grpSp>
      <p:grpSp>
        <p:nvGrpSpPr>
          <p:cNvPr id="6" name="Group 5"/>
          <p:cNvGrpSpPr/>
          <p:nvPr/>
        </p:nvGrpSpPr>
        <p:grpSpPr>
          <a:xfrm rot="5651261">
            <a:off x="7726380" y="-1200386"/>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p:cNvGrpSpPr/>
          <p:nvPr/>
        </p:nvGrpSpPr>
        <p:grpSpPr>
          <a:xfrm>
            <a:off x="-7529651" y="-23085"/>
            <a:ext cx="8912276" cy="5170617"/>
            <a:chOff x="-7478823" y="-23084"/>
            <a:chExt cx="8912276" cy="5170617"/>
          </a:xfrm>
        </p:grpSpPr>
        <p:grpSp>
          <p:nvGrpSpPr>
            <p:cNvPr id="57" name="Group 56"/>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59" name="Rectangle 58"/>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58" name="TextBox 57"/>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grpSp>
      <p:sp>
        <p:nvSpPr>
          <p:cNvPr id="61" name="TextBox 60"/>
          <p:cNvSpPr txBox="1"/>
          <p:nvPr/>
        </p:nvSpPr>
        <p:spPr>
          <a:xfrm>
            <a:off x="-4196655" y="228501"/>
            <a:ext cx="3693001" cy="507831"/>
          </a:xfrm>
          <a:prstGeom prst="rect">
            <a:avLst/>
          </a:prstGeom>
          <a:no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p:cNvSpPr txBox="1"/>
          <p:nvPr/>
        </p:nvSpPr>
        <p:spPr>
          <a:xfrm>
            <a:off x="-5058945" y="875150"/>
            <a:ext cx="5468585" cy="461665"/>
          </a:xfrm>
          <a:prstGeom prst="rect">
            <a:avLst/>
          </a:prstGeom>
          <a:noFill/>
        </p:spPr>
        <p:txBody>
          <a:bodyPr wrap="square" rtlCol="0">
            <a:spAutoFit/>
          </a:bodyPr>
          <a:lstStyle/>
          <a:p>
            <a:pPr marL="514350" indent="-514350">
              <a:buFont typeface="+mj-lt"/>
              <a:buAutoNum type="arabicPeriod" startAt="2"/>
            </a:pP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Tính chất hóa học.</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p:cNvGrpSpPr/>
          <p:nvPr/>
        </p:nvGrpSpPr>
        <p:grpSpPr>
          <a:xfrm>
            <a:off x="-8005990" y="0"/>
            <a:ext cx="8865401" cy="5166583"/>
            <a:chOff x="-7891403" y="2958216"/>
            <a:chExt cx="8865401" cy="5166583"/>
          </a:xfrm>
        </p:grpSpPr>
        <p:grpSp>
          <p:nvGrpSpPr>
            <p:cNvPr id="46" name="Group 45"/>
            <p:cNvGrpSpPr/>
            <p:nvPr/>
          </p:nvGrpSpPr>
          <p:grpSpPr>
            <a:xfrm>
              <a:off x="-7891403" y="2958216"/>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7" name="TextBox 46"/>
            <p:cNvSpPr txBox="1"/>
            <p:nvPr/>
          </p:nvSpPr>
          <p:spPr>
            <a:xfrm>
              <a:off x="311659" y="6275810"/>
              <a:ext cx="662339" cy="707886"/>
            </a:xfrm>
            <a:prstGeom prst="rect">
              <a:avLst/>
            </a:prstGeom>
            <a:noFill/>
          </p:spPr>
          <p:txBody>
            <a:bodyPr wrap="square" rtlCol="0">
              <a:spAutoFit/>
            </a:bodyPr>
            <a:lstStyle/>
            <a:p>
              <a:r>
                <a:rPr lang="en-US" sz="4000"/>
                <a:t>4</a:t>
              </a:r>
              <a:endParaRPr lang="en-US" sz="4000"/>
            </a:p>
          </p:txBody>
        </p:sp>
      </p:grpSp>
      <p:sp>
        <p:nvSpPr>
          <p:cNvPr id="2" name="Title 1"/>
          <p:cNvSpPr>
            <a:spLocks noGrp="1"/>
          </p:cNvSpPr>
          <p:nvPr>
            <p:ph type="title"/>
          </p:nvPr>
        </p:nvSpPr>
        <p:spPr>
          <a:xfrm>
            <a:off x="-124822" y="1158597"/>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78" y="-42136"/>
            <a:ext cx="8850107" cy="5162551"/>
            <a:chOff x="-180136" y="-19051"/>
            <a:chExt cx="8850107" cy="5162551"/>
          </a:xfrm>
          <a:solidFill>
            <a:srgbClr val="A7D971"/>
          </a:solidFill>
        </p:grpSpPr>
        <p:grpSp>
          <p:nvGrpSpPr>
            <p:cNvPr id="42" name="Group 41"/>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4379" y="331000"/>
                <a:ext cx="546065" cy="707886"/>
              </a:xfrm>
              <a:prstGeom prst="rect">
                <a:avLst/>
              </a:prstGeom>
              <a:noFill/>
            </p:spPr>
            <p:txBody>
              <a:bodyPr wrap="square" rtlCol="0">
                <a:spAutoFit/>
              </a:bodyPr>
              <a:lstStyle/>
              <a:p>
                <a:r>
                  <a:rPr lang="en-US" sz="4000"/>
                  <a:t>1</a:t>
                </a:r>
                <a:endParaRPr lang="en-US" sz="4000"/>
              </a:p>
            </p:txBody>
          </p:sp>
        </p:grpSp>
        <p:sp>
          <p:nvSpPr>
            <p:cNvPr id="26" name="TextBox 25"/>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a:xfrm>
            <a:off x="-616317" y="-19050"/>
            <a:ext cx="8973242" cy="5166583"/>
            <a:chOff x="-616317" y="-19050"/>
            <a:chExt cx="8973242" cy="5166583"/>
          </a:xfrm>
        </p:grpSpPr>
        <p:sp>
          <p:nvSpPr>
            <p:cNvPr id="34" name="Freeform: Shape 33"/>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43" name="TextBox 42"/>
            <p:cNvSpPr txBox="1"/>
            <p:nvPr/>
          </p:nvSpPr>
          <p:spPr>
            <a:xfrm>
              <a:off x="7653187" y="1327874"/>
              <a:ext cx="703738" cy="584775"/>
            </a:xfrm>
            <a:prstGeom prst="rect">
              <a:avLst/>
            </a:prstGeom>
            <a:noFill/>
          </p:spPr>
          <p:txBody>
            <a:bodyPr wrap="square" rtlCol="0">
              <a:spAutoFit/>
            </a:bodyPr>
            <a:lstStyle/>
            <a:p>
              <a:r>
                <a:rPr lang="en-US" sz="3200"/>
                <a:t>2</a:t>
              </a:r>
              <a:endParaRPr lang="en-US" sz="3200"/>
            </a:p>
          </p:txBody>
        </p:sp>
      </p:grpSp>
      <p:grpSp>
        <p:nvGrpSpPr>
          <p:cNvPr id="6" name="Group 5"/>
          <p:cNvGrpSpPr/>
          <p:nvPr/>
        </p:nvGrpSpPr>
        <p:grpSpPr>
          <a:xfrm rot="5651261">
            <a:off x="7726380" y="-1200386"/>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p:cNvGrpSpPr/>
          <p:nvPr/>
        </p:nvGrpSpPr>
        <p:grpSpPr>
          <a:xfrm>
            <a:off x="-7529651" y="-23085"/>
            <a:ext cx="8912276" cy="5170617"/>
            <a:chOff x="-7478823" y="-23084"/>
            <a:chExt cx="8912276" cy="5170617"/>
          </a:xfrm>
        </p:grpSpPr>
        <p:grpSp>
          <p:nvGrpSpPr>
            <p:cNvPr id="57" name="Group 56"/>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59" name="Rectangle 58"/>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58" name="TextBox 57"/>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grpSp>
      <p:sp>
        <p:nvSpPr>
          <p:cNvPr id="61" name="TextBox 60"/>
          <p:cNvSpPr txBox="1"/>
          <p:nvPr/>
        </p:nvSpPr>
        <p:spPr>
          <a:xfrm>
            <a:off x="-4196655" y="228501"/>
            <a:ext cx="3693001" cy="507831"/>
          </a:xfrm>
          <a:prstGeom prst="rect">
            <a:avLst/>
          </a:prstGeom>
          <a:no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p:cNvSpPr txBox="1"/>
          <p:nvPr/>
        </p:nvSpPr>
        <p:spPr>
          <a:xfrm>
            <a:off x="-5058945" y="875150"/>
            <a:ext cx="5468585" cy="461665"/>
          </a:xfrm>
          <a:prstGeom prst="rect">
            <a:avLst/>
          </a:prstGeom>
          <a:noFill/>
        </p:spPr>
        <p:txBody>
          <a:bodyPr wrap="square" rtlCol="0">
            <a:spAutoFit/>
          </a:bodyPr>
          <a:lstStyle/>
          <a:p>
            <a:pPr marL="514350" indent="-514350">
              <a:buFont typeface="+mj-lt"/>
              <a:buAutoNum type="arabicPeriod" startAt="2"/>
            </a:pP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Tính chất hóa học.</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p:cNvGrpSpPr/>
          <p:nvPr/>
        </p:nvGrpSpPr>
        <p:grpSpPr>
          <a:xfrm>
            <a:off x="-8005990" y="0"/>
            <a:ext cx="8865401" cy="5166583"/>
            <a:chOff x="-7891403" y="2958216"/>
            <a:chExt cx="8865401" cy="5166583"/>
          </a:xfrm>
        </p:grpSpPr>
        <p:grpSp>
          <p:nvGrpSpPr>
            <p:cNvPr id="46" name="Group 45"/>
            <p:cNvGrpSpPr/>
            <p:nvPr/>
          </p:nvGrpSpPr>
          <p:grpSpPr>
            <a:xfrm>
              <a:off x="-7891403" y="2958216"/>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7" name="TextBox 46"/>
            <p:cNvSpPr txBox="1"/>
            <p:nvPr/>
          </p:nvSpPr>
          <p:spPr>
            <a:xfrm>
              <a:off x="311659" y="6275810"/>
              <a:ext cx="662339" cy="707886"/>
            </a:xfrm>
            <a:prstGeom prst="rect">
              <a:avLst/>
            </a:prstGeom>
            <a:noFill/>
          </p:spPr>
          <p:txBody>
            <a:bodyPr wrap="square" rtlCol="0">
              <a:spAutoFit/>
            </a:bodyPr>
            <a:lstStyle/>
            <a:p>
              <a:r>
                <a:rPr lang="en-US" sz="4000"/>
                <a:t>4</a:t>
              </a:r>
              <a:endParaRPr lang="en-US" sz="4000"/>
            </a:p>
          </p:txBody>
        </p:sp>
      </p:grpSp>
      <p:sp>
        <p:nvSpPr>
          <p:cNvPr id="2" name="Title 1"/>
          <p:cNvSpPr>
            <a:spLocks noGrp="1"/>
          </p:cNvSpPr>
          <p:nvPr>
            <p:ph type="title"/>
          </p:nvPr>
        </p:nvSpPr>
        <p:spPr>
          <a:xfrm>
            <a:off x="-14851" y="576898"/>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29" name="Picture 28"/>
          <p:cNvPicPr/>
          <p:nvPr/>
        </p:nvPicPr>
        <p:blipFill>
          <a:blip r:embed="rId1"/>
          <a:stretch>
            <a:fillRect/>
          </a:stretch>
        </p:blipFill>
        <p:spPr>
          <a:xfrm>
            <a:off x="806289" y="1550307"/>
            <a:ext cx="3161452" cy="3020795"/>
          </a:xfrm>
          <a:prstGeom prst="rect">
            <a:avLst/>
          </a:prstGeom>
        </p:spPr>
      </p:pic>
      <p:graphicFrame>
        <p:nvGraphicFramePr>
          <p:cNvPr id="3" name="Table 2"/>
          <p:cNvGraphicFramePr>
            <a:graphicFrameLocks noGrp="1"/>
          </p:cNvGraphicFramePr>
          <p:nvPr/>
        </p:nvGraphicFramePr>
        <p:xfrm>
          <a:off x="4155344" y="1519856"/>
          <a:ext cx="3361073" cy="3051246"/>
        </p:xfrm>
        <a:graphic>
          <a:graphicData uri="http://schemas.openxmlformats.org/drawingml/2006/table">
            <a:tbl>
              <a:tblPr firstRow="1" firstCol="1" bandRow="1">
                <a:tableStyleId>{5C22544A-7EE6-4342-B048-85BDC9FD1C3A}</a:tableStyleId>
              </a:tblPr>
              <a:tblGrid>
                <a:gridCol w="3361073"/>
              </a:tblGrid>
              <a:tr h="3051246">
                <a:tc>
                  <a:txBody>
                    <a:bodyPr/>
                    <a:lstStyle/>
                    <a:p>
                      <a:pPr algn="ctr">
                        <a:lnSpc>
                          <a:spcPct val="150000"/>
                        </a:lnSpc>
                        <a:spcBef>
                          <a:spcPts val="20"/>
                        </a:spcBef>
                        <a:spcAft>
                          <a:spcPts val="0"/>
                        </a:spcAft>
                        <a:tabLst>
                          <a:tab pos="517525" algn="l"/>
                        </a:tabLst>
                      </a:pPr>
                      <a:r>
                        <a:rPr lang="vi-VN" sz="1800" dirty="0">
                          <a:effectLst/>
                          <a:latin typeface="+mj-lt"/>
                        </a:rPr>
                        <a:t>PHIẾU HỌC TẬP SỐ 2</a:t>
                      </a:r>
                      <a:endParaRPr lang="vi-VN" sz="1800" dirty="0">
                        <a:effectLst/>
                        <a:latin typeface="+mj-lt"/>
                      </a:endParaRPr>
                    </a:p>
                    <a:p>
                      <a:pPr algn="just">
                        <a:lnSpc>
                          <a:spcPct val="150000"/>
                        </a:lnSpc>
                        <a:spcBef>
                          <a:spcPts val="20"/>
                        </a:spcBef>
                        <a:spcAft>
                          <a:spcPts val="0"/>
                        </a:spcAft>
                        <a:tabLst>
                          <a:tab pos="556260" algn="l"/>
                        </a:tabLst>
                      </a:pPr>
                      <a:r>
                        <a:rPr lang="vi-VN" sz="1800" dirty="0">
                          <a:effectLst/>
                          <a:latin typeface="+mj-lt"/>
                        </a:rPr>
                        <a:t>a. Nêu cách tìm: Thời gian để ca nô đi hết quãng đường 60km?</a:t>
                      </a:r>
                      <a:endParaRPr lang="vi-VN" sz="1800" dirty="0">
                        <a:effectLst/>
                        <a:latin typeface="+mj-lt"/>
                      </a:endParaRPr>
                    </a:p>
                    <a:p>
                      <a:pPr algn="just">
                        <a:lnSpc>
                          <a:spcPct val="150000"/>
                        </a:lnSpc>
                        <a:spcBef>
                          <a:spcPts val="20"/>
                        </a:spcBef>
                        <a:spcAft>
                          <a:spcPts val="0"/>
                        </a:spcAft>
                        <a:tabLst>
                          <a:tab pos="556260" algn="l"/>
                        </a:tabLst>
                      </a:pPr>
                      <a:r>
                        <a:rPr lang="vi-VN" sz="1800" dirty="0">
                          <a:effectLst/>
                          <a:latin typeface="+mj-lt"/>
                        </a:rPr>
                        <a:t>b. Nêu cách tìm tốc độ của ca nô.</a:t>
                      </a:r>
                      <a:endParaRPr lang="vi-VN" sz="1800" dirty="0">
                        <a:effectLst/>
                        <a:latin typeface="+mj-lt"/>
                      </a:endParaRPr>
                    </a:p>
                    <a:p>
                      <a:pPr algn="just">
                        <a:lnSpc>
                          <a:spcPct val="150000"/>
                        </a:lnSpc>
                        <a:spcBef>
                          <a:spcPts val="20"/>
                        </a:spcBef>
                        <a:spcAft>
                          <a:spcPts val="0"/>
                        </a:spcAft>
                        <a:tabLst>
                          <a:tab pos="556260" algn="l"/>
                        </a:tabLst>
                      </a:pPr>
                      <a:r>
                        <a:rPr lang="vi-VN" sz="1800" dirty="0">
                          <a:effectLst/>
                          <a:latin typeface="+mj-lt"/>
                        </a:rPr>
                        <a:t>c. Cách mô tả một chuyển động bằng đồ thị quãng đường – thời gian có ưu điểm gì?</a:t>
                      </a:r>
                      <a:endParaRPr lang="vi-VN" sz="1800" dirty="0">
                        <a:effectLst/>
                        <a:latin typeface="+mj-lt"/>
                        <a:ea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78" y="-42136"/>
            <a:ext cx="8850107" cy="5162551"/>
            <a:chOff x="-180136" y="-19051"/>
            <a:chExt cx="8850107" cy="5162551"/>
          </a:xfrm>
          <a:solidFill>
            <a:srgbClr val="A7D971"/>
          </a:solidFill>
        </p:grpSpPr>
        <p:grpSp>
          <p:nvGrpSpPr>
            <p:cNvPr id="42" name="Group 41"/>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4379" y="331000"/>
                <a:ext cx="546065" cy="707886"/>
              </a:xfrm>
              <a:prstGeom prst="rect">
                <a:avLst/>
              </a:prstGeom>
              <a:noFill/>
            </p:spPr>
            <p:txBody>
              <a:bodyPr wrap="square" rtlCol="0">
                <a:spAutoFit/>
              </a:bodyPr>
              <a:lstStyle/>
              <a:p>
                <a:r>
                  <a:rPr lang="en-US" sz="4000"/>
                  <a:t>1</a:t>
                </a:r>
                <a:endParaRPr lang="en-US" sz="4000"/>
              </a:p>
            </p:txBody>
          </p:sp>
        </p:grpSp>
        <p:sp>
          <p:nvSpPr>
            <p:cNvPr id="26" name="TextBox 25"/>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a:xfrm>
            <a:off x="-616317" y="-19050"/>
            <a:ext cx="8973242" cy="5166583"/>
            <a:chOff x="-616317" y="-19050"/>
            <a:chExt cx="8973242" cy="5166583"/>
          </a:xfrm>
        </p:grpSpPr>
        <p:sp>
          <p:nvSpPr>
            <p:cNvPr id="34" name="Freeform: Shape 33"/>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43" name="TextBox 42"/>
            <p:cNvSpPr txBox="1"/>
            <p:nvPr/>
          </p:nvSpPr>
          <p:spPr>
            <a:xfrm>
              <a:off x="7653187" y="1327874"/>
              <a:ext cx="703738" cy="584775"/>
            </a:xfrm>
            <a:prstGeom prst="rect">
              <a:avLst/>
            </a:prstGeom>
            <a:noFill/>
          </p:spPr>
          <p:txBody>
            <a:bodyPr wrap="square" rtlCol="0">
              <a:spAutoFit/>
            </a:bodyPr>
            <a:lstStyle/>
            <a:p>
              <a:r>
                <a:rPr lang="en-US" sz="3200"/>
                <a:t>2</a:t>
              </a:r>
              <a:endParaRPr lang="en-US" sz="3200"/>
            </a:p>
          </p:txBody>
        </p:sp>
      </p:grpSp>
      <p:grpSp>
        <p:nvGrpSpPr>
          <p:cNvPr id="6" name="Group 5"/>
          <p:cNvGrpSpPr/>
          <p:nvPr/>
        </p:nvGrpSpPr>
        <p:grpSpPr>
          <a:xfrm rot="5651261">
            <a:off x="7726380" y="-1200386"/>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p:cNvGrpSpPr/>
          <p:nvPr/>
        </p:nvGrpSpPr>
        <p:grpSpPr>
          <a:xfrm>
            <a:off x="-7529651" y="-23085"/>
            <a:ext cx="8912276" cy="5170617"/>
            <a:chOff x="-7478823" y="-23084"/>
            <a:chExt cx="8912276" cy="5170617"/>
          </a:xfrm>
        </p:grpSpPr>
        <p:grpSp>
          <p:nvGrpSpPr>
            <p:cNvPr id="57" name="Group 56"/>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59" name="Rectangle 58"/>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58" name="TextBox 57"/>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grpSp>
      <p:sp>
        <p:nvSpPr>
          <p:cNvPr id="61" name="TextBox 60"/>
          <p:cNvSpPr txBox="1"/>
          <p:nvPr/>
        </p:nvSpPr>
        <p:spPr>
          <a:xfrm>
            <a:off x="-4196655" y="228501"/>
            <a:ext cx="3693001" cy="507831"/>
          </a:xfrm>
          <a:prstGeom prst="rect">
            <a:avLst/>
          </a:prstGeom>
          <a:no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p:cNvSpPr txBox="1"/>
          <p:nvPr/>
        </p:nvSpPr>
        <p:spPr>
          <a:xfrm>
            <a:off x="-5058945" y="875150"/>
            <a:ext cx="5468585" cy="461665"/>
          </a:xfrm>
          <a:prstGeom prst="rect">
            <a:avLst/>
          </a:prstGeom>
          <a:noFill/>
        </p:spPr>
        <p:txBody>
          <a:bodyPr wrap="square" rtlCol="0">
            <a:spAutoFit/>
          </a:bodyPr>
          <a:lstStyle/>
          <a:p>
            <a:pPr marL="514350" indent="-514350">
              <a:buFont typeface="+mj-lt"/>
              <a:buAutoNum type="arabicPeriod" startAt="2"/>
            </a:pP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Tính chất hóa học.</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p:cNvGrpSpPr/>
          <p:nvPr/>
        </p:nvGrpSpPr>
        <p:grpSpPr>
          <a:xfrm>
            <a:off x="-8005990" y="0"/>
            <a:ext cx="8865401" cy="5166583"/>
            <a:chOff x="-7891403" y="2958216"/>
            <a:chExt cx="8865401" cy="5166583"/>
          </a:xfrm>
        </p:grpSpPr>
        <p:grpSp>
          <p:nvGrpSpPr>
            <p:cNvPr id="46" name="Group 45"/>
            <p:cNvGrpSpPr/>
            <p:nvPr/>
          </p:nvGrpSpPr>
          <p:grpSpPr>
            <a:xfrm>
              <a:off x="-7891403" y="2958216"/>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7" name="TextBox 46"/>
            <p:cNvSpPr txBox="1"/>
            <p:nvPr/>
          </p:nvSpPr>
          <p:spPr>
            <a:xfrm>
              <a:off x="311659" y="6275810"/>
              <a:ext cx="662339" cy="707886"/>
            </a:xfrm>
            <a:prstGeom prst="rect">
              <a:avLst/>
            </a:prstGeom>
            <a:noFill/>
          </p:spPr>
          <p:txBody>
            <a:bodyPr wrap="square" rtlCol="0">
              <a:spAutoFit/>
            </a:bodyPr>
            <a:lstStyle/>
            <a:p>
              <a:r>
                <a:rPr lang="en-US" sz="4000"/>
                <a:t>4</a:t>
              </a:r>
              <a:endParaRPr lang="en-US" sz="4000"/>
            </a:p>
          </p:txBody>
        </p:sp>
      </p:grpSp>
      <p:sp>
        <p:nvSpPr>
          <p:cNvPr id="2" name="Title 1"/>
          <p:cNvSpPr>
            <a:spLocks noGrp="1"/>
          </p:cNvSpPr>
          <p:nvPr>
            <p:ph type="title"/>
          </p:nvPr>
        </p:nvSpPr>
        <p:spPr>
          <a:xfrm>
            <a:off x="-14851" y="576898"/>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29" name="Picture 28"/>
          <p:cNvPicPr/>
          <p:nvPr/>
        </p:nvPicPr>
        <p:blipFill>
          <a:blip r:embed="rId1"/>
          <a:stretch>
            <a:fillRect/>
          </a:stretch>
        </p:blipFill>
        <p:spPr>
          <a:xfrm>
            <a:off x="806289" y="1550307"/>
            <a:ext cx="3161452" cy="3020795"/>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3967741" y="1550307"/>
              <a:ext cx="3528344" cy="3020795"/>
            </p:xfrm>
            <a:graphic>
              <a:graphicData uri="http://schemas.openxmlformats.org/drawingml/2006/table">
                <a:tbl>
                  <a:tblPr firstRow="1" firstCol="1" bandRow="1">
                    <a:tableStyleId>{284E427A-3D55-4303-BF80-6455036E1DE7}</a:tableStyleId>
                  </a:tblPr>
                  <a:tblGrid>
                    <a:gridCol w="3528344"/>
                  </a:tblGrid>
                  <a:tr h="3020795">
                    <a:tc>
                      <a:txBody>
                        <a:bodyPr/>
                        <a:lstStyle/>
                        <a:p>
                          <a:pPr algn="ctr">
                            <a:lnSpc>
                              <a:spcPct val="150000"/>
                            </a:lnSpc>
                            <a:spcBef>
                              <a:spcPts val="20"/>
                            </a:spcBef>
                            <a:spcAft>
                              <a:spcPts val="0"/>
                            </a:spcAft>
                            <a:tabLst>
                              <a:tab pos="517525" algn="l"/>
                            </a:tabLst>
                          </a:pPr>
                          <a:r>
                            <a:rPr lang="vi-VN" sz="1100" dirty="0" smtClean="0">
                              <a:effectLst/>
                            </a:rPr>
                            <a:t>PHIẾU HỌC TẬP SỐ 2</a:t>
                          </a:r>
                          <a:endParaRPr lang="vi-VN" sz="1100" dirty="0" smtClean="0">
                            <a:effectLst/>
                          </a:endParaRPr>
                        </a:p>
                        <a:p>
                          <a:pPr>
                            <a:lnSpc>
                              <a:spcPct val="150000"/>
                            </a:lnSpc>
                            <a:spcBef>
                              <a:spcPts val="20"/>
                            </a:spcBef>
                            <a:spcAft>
                              <a:spcPts val="0"/>
                            </a:spcAft>
                            <a:tabLst>
                              <a:tab pos="556260" algn="l"/>
                            </a:tabLst>
                          </a:pPr>
                          <a:r>
                            <a:rPr lang="vi-VN" sz="1100" dirty="0">
                              <a:effectLst/>
                            </a:rPr>
                            <a:t>a.Học sinh thực hiện tìm thời gian từ đồ thị. Đáp án: 2h</a:t>
                          </a:r>
                          <a:endParaRPr lang="vi-VN" sz="1100" dirty="0">
                            <a:effectLst/>
                          </a:endParaRPr>
                        </a:p>
                        <a:p>
                          <a:pPr>
                            <a:lnSpc>
                              <a:spcPct val="150000"/>
                            </a:lnSpc>
                            <a:spcBef>
                              <a:spcPts val="20"/>
                            </a:spcBef>
                            <a:spcAft>
                              <a:spcPts val="0"/>
                            </a:spcAft>
                            <a:tabLst>
                              <a:tab pos="556260" algn="l"/>
                            </a:tabLst>
                          </a:pPr>
                          <a:r>
                            <a:rPr lang="vi-VN" sz="1100" dirty="0">
                              <a:effectLst/>
                            </a:rPr>
                            <a:t>b. Học sinh tìm tốc độ bằng cách:</a:t>
                          </a:r>
                          <a:endParaRPr lang="vi-VN" sz="1100" dirty="0">
                            <a:effectLst/>
                          </a:endParaRPr>
                        </a:p>
                        <a:p>
                          <a:pPr>
                            <a:lnSpc>
                              <a:spcPct val="150000"/>
                            </a:lnSpc>
                            <a:spcBef>
                              <a:spcPts val="20"/>
                            </a:spcBef>
                            <a:spcAft>
                              <a:spcPts val="0"/>
                            </a:spcAft>
                            <a:tabLst>
                              <a:tab pos="556260" algn="l"/>
                            </a:tabLst>
                          </a:pPr>
                          <a14:m>
                            <m:oMathPara xmlns:m="http://schemas.openxmlformats.org/officeDocument/2006/math">
                              <m:oMathParaPr>
                                <m:jc m:val="centerGroup"/>
                              </m:oMathParaPr>
                              <m:oMath xmlns:m="http://schemas.openxmlformats.org/officeDocument/2006/math">
                                <m:r>
                                  <a:rPr lang="vi-VN" sz="1100">
                                    <a:effectLst/>
                                    <a:latin typeface="Cambria Math" panose="02040503050406030204" charset="0"/>
                                  </a:rPr>
                                  <m:t>𝑇</m:t>
                                </m:r>
                                <m:r>
                                  <a:rPr lang="vi-VN" sz="1100">
                                    <a:effectLst/>
                                    <a:latin typeface="Cambria Math" panose="02040503050406030204" charset="0"/>
                                  </a:rPr>
                                  <m:t>ố</m:t>
                                </m:r>
                                <m:r>
                                  <a:rPr lang="vi-VN" sz="1100">
                                    <a:effectLst/>
                                    <a:latin typeface="Cambria Math" panose="02040503050406030204" charset="0"/>
                                  </a:rPr>
                                  <m:t>𝑐</m:t>
                                </m:r>
                                <m:r>
                                  <a:rPr lang="vi-VN" sz="1100">
                                    <a:effectLst/>
                                    <a:latin typeface="Cambria Math" panose="02040503050406030204" charset="0"/>
                                  </a:rPr>
                                  <m:t> độ= </m:t>
                                </m:r>
                                <m:f>
                                  <m:fPr>
                                    <m:ctrlPr>
                                      <a:rPr lang="vi-VN" sz="1100">
                                        <a:effectLst/>
                                      </a:rPr>
                                    </m:ctrlPr>
                                  </m:fPr>
                                  <m:num>
                                    <m:r>
                                      <a:rPr lang="vi-VN" sz="1100">
                                        <a:effectLst/>
                                        <a:latin typeface="Cambria Math" panose="02040503050406030204" charset="0"/>
                                      </a:rPr>
                                      <m:t>𝑞𝑢</m:t>
                                    </m:r>
                                    <m:r>
                                      <a:rPr lang="vi-VN" sz="1100">
                                        <a:effectLst/>
                                        <a:latin typeface="Cambria Math" panose="02040503050406030204" charset="0"/>
                                      </a:rPr>
                                      <m:t>ã</m:t>
                                    </m:r>
                                    <m:r>
                                      <a:rPr lang="vi-VN" sz="1100">
                                        <a:effectLst/>
                                        <a:latin typeface="Cambria Math" panose="02040503050406030204" charset="0"/>
                                      </a:rPr>
                                      <m:t>𝑛𝑔</m:t>
                                    </m:r>
                                    <m:r>
                                      <a:rPr lang="vi-VN" sz="1100">
                                        <a:effectLst/>
                                        <a:latin typeface="Cambria Math" panose="02040503050406030204" charset="0"/>
                                      </a:rPr>
                                      <m:t> đườ</m:t>
                                    </m:r>
                                    <m:r>
                                      <a:rPr lang="vi-VN" sz="1100">
                                        <a:effectLst/>
                                        <a:latin typeface="Cambria Math" panose="02040503050406030204" charset="0"/>
                                      </a:rPr>
                                      <m:t>𝑛𝑔</m:t>
                                    </m:r>
                                    <m:r>
                                      <a:rPr lang="vi-VN" sz="1100">
                                        <a:effectLst/>
                                        <a:latin typeface="Cambria Math" panose="02040503050406030204" charset="0"/>
                                      </a:rPr>
                                      <m:t> đ</m:t>
                                    </m:r>
                                    <m:r>
                                      <a:rPr lang="vi-VN" sz="1100">
                                        <a:effectLst/>
                                        <a:latin typeface="Cambria Math" panose="02040503050406030204" charset="0"/>
                                      </a:rPr>
                                      <m:t>𝑖</m:t>
                                    </m:r>
                                    <m:r>
                                      <a:rPr lang="vi-VN" sz="1100">
                                        <a:effectLst/>
                                        <a:latin typeface="Cambria Math" panose="02040503050406030204" charset="0"/>
                                      </a:rPr>
                                      <m:t> đượ</m:t>
                                    </m:r>
                                    <m:r>
                                      <a:rPr lang="vi-VN" sz="1100">
                                        <a:effectLst/>
                                        <a:latin typeface="Cambria Math" panose="02040503050406030204" charset="0"/>
                                      </a:rPr>
                                      <m:t>𝑐</m:t>
                                    </m:r>
                                    <m:r>
                                      <a:rPr lang="vi-VN" sz="1100">
                                        <a:effectLst/>
                                        <a:latin typeface="Cambria Math" panose="02040503050406030204" charset="0"/>
                                      </a:rPr>
                                      <m:t> </m:t>
                                    </m:r>
                                    <m:r>
                                      <a:rPr lang="vi-VN" sz="1100">
                                        <a:effectLst/>
                                        <a:latin typeface="Cambria Math" panose="02040503050406030204" charset="0"/>
                                      </a:rPr>
                                      <m:t>60</m:t>
                                    </m:r>
                                    <m:r>
                                      <a:rPr lang="vi-VN" sz="1100">
                                        <a:effectLst/>
                                        <a:latin typeface="Cambria Math" panose="02040503050406030204" charset="0"/>
                                      </a:rPr>
                                      <m:t>𝑘𝑚</m:t>
                                    </m:r>
                                  </m:num>
                                  <m:den>
                                    <m:r>
                                      <a:rPr lang="vi-VN" sz="1100">
                                        <a:effectLst/>
                                        <a:latin typeface="Cambria Math" panose="02040503050406030204" charset="0"/>
                                      </a:rPr>
                                      <m:t>𝑡ℎ</m:t>
                                    </m:r>
                                    <m:r>
                                      <a:rPr lang="vi-VN" sz="1100">
                                        <a:effectLst/>
                                        <a:latin typeface="Cambria Math" panose="02040503050406030204" charset="0"/>
                                      </a:rPr>
                                      <m:t>ờ</m:t>
                                    </m:r>
                                    <m:r>
                                      <a:rPr lang="vi-VN" sz="1100">
                                        <a:effectLst/>
                                        <a:latin typeface="Cambria Math" panose="02040503050406030204" charset="0"/>
                                      </a:rPr>
                                      <m:t>𝑖</m:t>
                                    </m:r>
                                    <m:r>
                                      <a:rPr lang="vi-VN" sz="1100">
                                        <a:effectLst/>
                                        <a:latin typeface="Cambria Math" panose="02040503050406030204" charset="0"/>
                                      </a:rPr>
                                      <m:t> </m:t>
                                    </m:r>
                                    <m:r>
                                      <a:rPr lang="vi-VN" sz="1100">
                                        <a:effectLst/>
                                        <a:latin typeface="Cambria Math" panose="02040503050406030204" charset="0"/>
                                      </a:rPr>
                                      <m:t>𝑔𝑖𝑎𝑛</m:t>
                                    </m:r>
                                    <m:r>
                                      <a:rPr lang="vi-VN" sz="1100">
                                        <a:effectLst/>
                                        <a:latin typeface="Cambria Math" panose="02040503050406030204" charset="0"/>
                                      </a:rPr>
                                      <m:t> đ</m:t>
                                    </m:r>
                                    <m:r>
                                      <a:rPr lang="vi-VN" sz="1100">
                                        <a:effectLst/>
                                        <a:latin typeface="Cambria Math" panose="02040503050406030204" charset="0"/>
                                      </a:rPr>
                                      <m:t>𝑖</m:t>
                                    </m:r>
                                    <m:r>
                                      <a:rPr lang="vi-VN" sz="1100">
                                        <a:effectLst/>
                                        <a:latin typeface="Cambria Math" panose="02040503050406030204" charset="0"/>
                                      </a:rPr>
                                      <m:t> </m:t>
                                    </m:r>
                                    <m:r>
                                      <a:rPr lang="vi-VN" sz="1100">
                                        <a:effectLst/>
                                        <a:latin typeface="Cambria Math" panose="02040503050406030204" charset="0"/>
                                      </a:rPr>
                                      <m:t>𝑞𝑢</m:t>
                                    </m:r>
                                    <m:r>
                                      <a:rPr lang="vi-VN" sz="1100">
                                        <a:effectLst/>
                                        <a:latin typeface="Cambria Math" panose="02040503050406030204" charset="0"/>
                                      </a:rPr>
                                      <m:t>ã</m:t>
                                    </m:r>
                                    <m:r>
                                      <a:rPr lang="vi-VN" sz="1100">
                                        <a:effectLst/>
                                        <a:latin typeface="Cambria Math" panose="02040503050406030204" charset="0"/>
                                      </a:rPr>
                                      <m:t>𝑛𝑔</m:t>
                                    </m:r>
                                    <m:r>
                                      <a:rPr lang="vi-VN" sz="1100">
                                        <a:effectLst/>
                                        <a:latin typeface="Cambria Math" panose="02040503050406030204" charset="0"/>
                                      </a:rPr>
                                      <m:t> đườ</m:t>
                                    </m:r>
                                    <m:r>
                                      <a:rPr lang="vi-VN" sz="1100">
                                        <a:effectLst/>
                                        <a:latin typeface="Cambria Math" panose="02040503050406030204" charset="0"/>
                                      </a:rPr>
                                      <m:t>𝑛𝑔</m:t>
                                    </m:r>
                                    <m:r>
                                      <a:rPr lang="vi-VN" sz="1100">
                                        <a:effectLst/>
                                        <a:latin typeface="Cambria Math" panose="02040503050406030204" charset="0"/>
                                      </a:rPr>
                                      <m:t> đó </m:t>
                                    </m:r>
                                    <m:r>
                                      <a:rPr lang="vi-VN" sz="1100">
                                        <a:effectLst/>
                                        <a:latin typeface="Cambria Math" panose="02040503050406030204" charset="0"/>
                                      </a:rPr>
                                      <m:t>2</m:t>
                                    </m:r>
                                    <m:r>
                                      <a:rPr lang="vi-VN" sz="1100">
                                        <a:effectLst/>
                                        <a:latin typeface="Cambria Math" panose="02040503050406030204" charset="0"/>
                                      </a:rPr>
                                      <m:t>ℎ</m:t>
                                    </m:r>
                                  </m:den>
                                </m:f>
                                <m:r>
                                  <a:rPr lang="vi-VN" sz="1100">
                                    <a:effectLst/>
                                    <a:latin typeface="Cambria Math" panose="02040503050406030204" charset="0"/>
                                  </a:rPr>
                                  <m:t>=</m:t>
                                </m:r>
                                <m:r>
                                  <a:rPr lang="vi-VN" sz="1100">
                                    <a:effectLst/>
                                    <a:latin typeface="Cambria Math" panose="02040503050406030204" charset="0"/>
                                  </a:rPr>
                                  <m:t>30</m:t>
                                </m:r>
                                <m:r>
                                  <a:rPr lang="vi-VN" sz="1100">
                                    <a:effectLst/>
                                    <a:latin typeface="Cambria Math" panose="02040503050406030204" charset="0"/>
                                  </a:rPr>
                                  <m:t>𝑘𝑚</m:t>
                                </m:r>
                                <m:r>
                                  <a:rPr lang="vi-VN" sz="1100">
                                    <a:effectLst/>
                                    <a:latin typeface="Cambria Math" panose="02040503050406030204" charset="0"/>
                                  </a:rPr>
                                  <m:t>/</m:t>
                                </m:r>
                                <m:r>
                                  <a:rPr lang="vi-VN" sz="1100">
                                    <a:effectLst/>
                                    <a:latin typeface="Cambria Math" panose="02040503050406030204" charset="0"/>
                                  </a:rPr>
                                  <m:t>ℎ</m:t>
                                </m:r>
                              </m:oMath>
                            </m:oMathPara>
                          </a14:m>
                          <a:endParaRPr lang="vi-VN" sz="1100" dirty="0">
                            <a:effectLst/>
                          </a:endParaRPr>
                        </a:p>
                        <a:p>
                          <a:pPr>
                            <a:lnSpc>
                              <a:spcPct val="150000"/>
                            </a:lnSpc>
                            <a:spcBef>
                              <a:spcPts val="20"/>
                            </a:spcBef>
                            <a:spcAft>
                              <a:spcPts val="0"/>
                            </a:spcAft>
                            <a:tabLst>
                              <a:tab pos="556260" algn="l"/>
                            </a:tabLst>
                          </a:pPr>
                          <a:r>
                            <a:rPr lang="vi-VN" sz="1100" dirty="0">
                              <a:effectLst/>
                            </a:rPr>
                            <a:t>c.Đồ thị quãng đường – thời gian giúp ta:</a:t>
                          </a:r>
                          <a:endParaRPr lang="vi-VN" sz="1100" dirty="0">
                            <a:effectLst/>
                          </a:endParaRPr>
                        </a:p>
                        <a:p>
                          <a:pPr>
                            <a:lnSpc>
                              <a:spcPct val="150000"/>
                            </a:lnSpc>
                            <a:spcBef>
                              <a:spcPts val="20"/>
                            </a:spcBef>
                            <a:spcAft>
                              <a:spcPts val="0"/>
                            </a:spcAft>
                            <a:tabLst>
                              <a:tab pos="556260" algn="l"/>
                            </a:tabLst>
                          </a:pPr>
                          <a:r>
                            <a:rPr lang="vi-VN" sz="1100" dirty="0">
                              <a:effectLst/>
                            </a:rPr>
                            <a:t>- Có cái nhìn trực quan và nhanh chóng về chuyển động của vật so với bảng dữ liệu.</a:t>
                          </a:r>
                          <a:endParaRPr lang="vi-VN" sz="1100" dirty="0">
                            <a:effectLst/>
                          </a:endParaRPr>
                        </a:p>
                        <a:p>
                          <a:pPr>
                            <a:lnSpc>
                              <a:spcPct val="150000"/>
                            </a:lnSpc>
                            <a:spcBef>
                              <a:spcPts val="20"/>
                            </a:spcBef>
                            <a:spcAft>
                              <a:spcPts val="0"/>
                            </a:spcAft>
                            <a:tabLst>
                              <a:tab pos="556260" algn="l"/>
                            </a:tabLst>
                          </a:pPr>
                          <a:r>
                            <a:rPr lang="vi-VN" sz="1100" dirty="0">
                              <a:effectLst/>
                            </a:rPr>
                            <a:t>- Tính toán, dự báo về quãng đường, thời gian; có thể đánh giá, so sánh tốc độ của các vật khác nhau chuyển động mà không cần tính toán.</a:t>
                          </a:r>
                          <a:endParaRPr lang="vi-VN" sz="1100" dirty="0">
                            <a:solidFill>
                              <a:schemeClr val="tx1"/>
                            </a:solidFill>
                            <a:effectLst/>
                            <a:latin typeface="+mj-lt"/>
                            <a:ea typeface="Times New Roman" panose="02020603050405020304" pitchFamily="18" charset="0"/>
                            <a:cs typeface="Times New Roman" panose="02020603050405020304" pitchFamily="18" charset="0"/>
                          </a:endParaRPr>
                        </a:p>
                      </a:txBody>
                      <a:tcPr marL="42643" marR="42643" marT="0" marB="0"/>
                    </a:tc>
                  </a:tr>
                </a:tbl>
              </a:graphicData>
            </a:graphic>
          </p:graphicFrame>
        </mc:Choice>
        <mc:Fallback xmlns="">
          <p:graphicFrame>
            <p:nvGraphicFramePr>
              <p:cNvPr id="4" name="Table 3"/>
              <p:cNvGraphicFramePr>
                <a:graphicFrameLocks noGrp="1"/>
              </p:cNvGraphicFramePr>
              <p:nvPr/>
            </p:nvGraphicFramePr>
            <p:xfrm>
              <a:off x="3967741" y="1550307"/>
              <a:ext cx="3528344" cy="3020795"/>
            </p:xfrm>
            <a:graphic>
              <a:graphicData uri="http://schemas.openxmlformats.org/drawingml/2006/table">
                <a:tbl>
                  <a:tblPr firstRow="1" firstCol="1" bandRow="1">
                    <a:tableStyleId>{284E427A-3D55-4303-BF80-6455036E1DE7}</a:tableStyleId>
                  </a:tblPr>
                  <a:tblGrid>
                    <a:gridCol w="3528344"/>
                  </a:tblGrid>
                  <a:tr h="3044825">
                    <a:tc>
                      <a:txBody>
                        <a:bodyPr/>
                        <a:lstStyle/>
                        <a:p>
                          <a:endParaRPr lang="en-US"/>
                        </a:p>
                      </a:txBody>
                      <a:tcPr marL="42643" marR="42643" marT="0" marB="0">
                        <a:blipFill>
                          <a:blip r:embed="rId2"/>
                        </a:blipFill>
                      </a:tcPr>
                    </a:tc>
                  </a:tr>
                </a:tbl>
              </a:graphicData>
            </a:graphic>
          </p:graphicFrame>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78" y="-42136"/>
            <a:ext cx="8850107" cy="5162551"/>
            <a:chOff x="-180136" y="-19051"/>
            <a:chExt cx="8850107" cy="5162551"/>
          </a:xfrm>
          <a:solidFill>
            <a:srgbClr val="A7D971"/>
          </a:solidFill>
        </p:grpSpPr>
        <p:grpSp>
          <p:nvGrpSpPr>
            <p:cNvPr id="42" name="Group 41"/>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4379" y="331000"/>
                <a:ext cx="546065" cy="707886"/>
              </a:xfrm>
              <a:prstGeom prst="rect">
                <a:avLst/>
              </a:prstGeom>
              <a:noFill/>
            </p:spPr>
            <p:txBody>
              <a:bodyPr wrap="square" rtlCol="0">
                <a:spAutoFit/>
              </a:bodyPr>
              <a:lstStyle/>
              <a:p>
                <a:r>
                  <a:rPr lang="en-US" sz="4000"/>
                  <a:t>1</a:t>
                </a:r>
                <a:endParaRPr lang="en-US" sz="4000"/>
              </a:p>
            </p:txBody>
          </p:sp>
        </p:grpSp>
        <p:sp>
          <p:nvSpPr>
            <p:cNvPr id="26" name="TextBox 25"/>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a:xfrm>
            <a:off x="-616317" y="-19050"/>
            <a:ext cx="8973242" cy="5166583"/>
            <a:chOff x="-616317" y="-19050"/>
            <a:chExt cx="8973242" cy="5166583"/>
          </a:xfrm>
        </p:grpSpPr>
        <p:sp>
          <p:nvSpPr>
            <p:cNvPr id="34" name="Freeform: Shape 33"/>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43" name="TextBox 42"/>
            <p:cNvSpPr txBox="1"/>
            <p:nvPr/>
          </p:nvSpPr>
          <p:spPr>
            <a:xfrm>
              <a:off x="7653187" y="1327874"/>
              <a:ext cx="703738" cy="584775"/>
            </a:xfrm>
            <a:prstGeom prst="rect">
              <a:avLst/>
            </a:prstGeom>
            <a:noFill/>
          </p:spPr>
          <p:txBody>
            <a:bodyPr wrap="square" rtlCol="0">
              <a:spAutoFit/>
            </a:bodyPr>
            <a:lstStyle/>
            <a:p>
              <a:r>
                <a:rPr lang="en-US" sz="3200"/>
                <a:t>2</a:t>
              </a:r>
              <a:endParaRPr lang="en-US" sz="3200"/>
            </a:p>
          </p:txBody>
        </p:sp>
      </p:grpSp>
      <p:grpSp>
        <p:nvGrpSpPr>
          <p:cNvPr id="6" name="Group 5"/>
          <p:cNvGrpSpPr/>
          <p:nvPr/>
        </p:nvGrpSpPr>
        <p:grpSpPr>
          <a:xfrm rot="5651261">
            <a:off x="7726380" y="-1200386"/>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p:cNvGrpSpPr/>
          <p:nvPr/>
        </p:nvGrpSpPr>
        <p:grpSpPr>
          <a:xfrm>
            <a:off x="-7529651" y="-23085"/>
            <a:ext cx="8912276" cy="5170617"/>
            <a:chOff x="-7478823" y="-23084"/>
            <a:chExt cx="8912276" cy="5170617"/>
          </a:xfrm>
        </p:grpSpPr>
        <p:grpSp>
          <p:nvGrpSpPr>
            <p:cNvPr id="57" name="Group 56"/>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59" name="Rectangle 58"/>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58" name="TextBox 57"/>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grpSp>
      <p:sp>
        <p:nvSpPr>
          <p:cNvPr id="61" name="TextBox 60"/>
          <p:cNvSpPr txBox="1"/>
          <p:nvPr/>
        </p:nvSpPr>
        <p:spPr>
          <a:xfrm>
            <a:off x="-4196655" y="228501"/>
            <a:ext cx="3693001" cy="507831"/>
          </a:xfrm>
          <a:prstGeom prst="rect">
            <a:avLst/>
          </a:prstGeom>
          <a:no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p:cNvSpPr txBox="1"/>
          <p:nvPr/>
        </p:nvSpPr>
        <p:spPr>
          <a:xfrm>
            <a:off x="-5058945" y="875150"/>
            <a:ext cx="5468585" cy="461665"/>
          </a:xfrm>
          <a:prstGeom prst="rect">
            <a:avLst/>
          </a:prstGeom>
          <a:noFill/>
        </p:spPr>
        <p:txBody>
          <a:bodyPr wrap="square" rtlCol="0">
            <a:spAutoFit/>
          </a:bodyPr>
          <a:lstStyle/>
          <a:p>
            <a:pPr marL="514350" indent="-514350">
              <a:buFont typeface="+mj-lt"/>
              <a:buAutoNum type="arabicPeriod" startAt="2"/>
            </a:pP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Tính chất hóa học.</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p:cNvGrpSpPr/>
          <p:nvPr/>
        </p:nvGrpSpPr>
        <p:grpSpPr>
          <a:xfrm>
            <a:off x="-8005990" y="0"/>
            <a:ext cx="8865401" cy="5166583"/>
            <a:chOff x="-7891403" y="2958216"/>
            <a:chExt cx="8865401" cy="5166583"/>
          </a:xfrm>
        </p:grpSpPr>
        <p:grpSp>
          <p:nvGrpSpPr>
            <p:cNvPr id="46" name="Group 45"/>
            <p:cNvGrpSpPr/>
            <p:nvPr/>
          </p:nvGrpSpPr>
          <p:grpSpPr>
            <a:xfrm>
              <a:off x="-7891403" y="2958216"/>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7" name="TextBox 46"/>
            <p:cNvSpPr txBox="1"/>
            <p:nvPr/>
          </p:nvSpPr>
          <p:spPr>
            <a:xfrm>
              <a:off x="311659" y="6275810"/>
              <a:ext cx="662339" cy="707886"/>
            </a:xfrm>
            <a:prstGeom prst="rect">
              <a:avLst/>
            </a:prstGeom>
            <a:noFill/>
          </p:spPr>
          <p:txBody>
            <a:bodyPr wrap="square" rtlCol="0">
              <a:spAutoFit/>
            </a:bodyPr>
            <a:lstStyle/>
            <a:p>
              <a:r>
                <a:rPr lang="en-US" sz="4000"/>
                <a:t>4</a:t>
              </a:r>
              <a:endParaRPr lang="en-US" sz="4000"/>
            </a:p>
          </p:txBody>
        </p:sp>
      </p:grpSp>
      <p:sp>
        <p:nvSpPr>
          <p:cNvPr id="2" name="Title 1"/>
          <p:cNvSpPr>
            <a:spLocks noGrp="1"/>
          </p:cNvSpPr>
          <p:nvPr>
            <p:ph type="title"/>
          </p:nvPr>
        </p:nvSpPr>
        <p:spPr>
          <a:xfrm>
            <a:off x="-124822" y="1158597"/>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0" name="Rectangle 29"/>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4" name="Rounded Rectangle 3"/>
          <p:cNvSpPr/>
          <p:nvPr/>
        </p:nvSpPr>
        <p:spPr>
          <a:xfrm>
            <a:off x="859411" y="2412804"/>
            <a:ext cx="6793776" cy="25973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Từ đồ thị quãng đường – thời gian cho trước, ta có thể tìm được quãng đường vật đi (hoặc tốc độ, hay thời gian chuyển động của vật)</a:t>
            </a:r>
            <a:endParaRPr lang="vi-VN" sz="2800">
              <a:latin typeface="Times New Roman" panose="02020603050405020304" pitchFamily="18" charset="0"/>
              <a:cs typeface="Times New Roman" panose="02020603050405020304" pitchFamily="18" charset="0"/>
            </a:endParaRPr>
          </a:p>
        </p:txBody>
      </p:sp>
      <p:sp>
        <p:nvSpPr>
          <p:cNvPr id="31" name="TextBox 3"/>
          <p:cNvSpPr txBox="1"/>
          <p:nvPr/>
        </p:nvSpPr>
        <p:spPr>
          <a:xfrm>
            <a:off x="658866" y="619120"/>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pic>
        <p:nvPicPr>
          <p:cNvPr id="32" name="Picture 8" descr="Book-09-jun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83072" y="2246429"/>
            <a:ext cx="1447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136" y="-19051"/>
            <a:ext cx="8850107" cy="5162551"/>
            <a:chOff x="-180136" y="-19051"/>
            <a:chExt cx="8850107" cy="5162551"/>
          </a:xfrm>
          <a:solidFill>
            <a:srgbClr val="A7D971"/>
          </a:solidFill>
        </p:grpSpPr>
        <p:grpSp>
          <p:nvGrpSpPr>
            <p:cNvPr id="42" name="Group 41"/>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4379" y="331000"/>
                <a:ext cx="546065" cy="707886"/>
              </a:xfrm>
              <a:prstGeom prst="rect">
                <a:avLst/>
              </a:prstGeom>
              <a:noFill/>
            </p:spPr>
            <p:txBody>
              <a:bodyPr wrap="square" rtlCol="0">
                <a:spAutoFit/>
              </a:bodyPr>
              <a:lstStyle/>
              <a:p>
                <a:r>
                  <a:rPr lang="en-US" sz="4000"/>
                  <a:t>1</a:t>
                </a:r>
                <a:endParaRPr lang="en-US" sz="4000"/>
              </a:p>
            </p:txBody>
          </p:sp>
        </p:grpSp>
        <p:sp>
          <p:nvSpPr>
            <p:cNvPr id="26" name="TextBox 25"/>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a:xfrm>
            <a:off x="-616317" y="-19050"/>
            <a:ext cx="8872929" cy="5166583"/>
            <a:chOff x="-616317" y="-19050"/>
            <a:chExt cx="8872929" cy="5166583"/>
          </a:xfrm>
        </p:grpSpPr>
        <p:sp>
          <p:nvSpPr>
            <p:cNvPr id="34" name="Freeform: Shape 33"/>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43" name="TextBox 42"/>
            <p:cNvSpPr txBox="1"/>
            <p:nvPr/>
          </p:nvSpPr>
          <p:spPr>
            <a:xfrm>
              <a:off x="7552874" y="1434677"/>
              <a:ext cx="703738" cy="461665"/>
            </a:xfrm>
            <a:prstGeom prst="rect">
              <a:avLst/>
            </a:prstGeom>
            <a:noFill/>
          </p:spPr>
          <p:txBody>
            <a:bodyPr wrap="square" rtlCol="0">
              <a:spAutoFit/>
            </a:bodyPr>
            <a:lstStyle/>
            <a:p>
              <a:r>
                <a:rPr lang="en-US" sz="2400"/>
                <a:t>2</a:t>
              </a:r>
              <a:endParaRPr lang="en-US" sz="2400"/>
            </a:p>
          </p:txBody>
        </p:sp>
      </p:grpSp>
      <p:grpSp>
        <p:nvGrpSpPr>
          <p:cNvPr id="6" name="Group 5"/>
          <p:cNvGrpSpPr/>
          <p:nvPr/>
        </p:nvGrpSpPr>
        <p:grpSpPr>
          <a:xfrm rot="5651261">
            <a:off x="7726380" y="-1200386"/>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p:cNvGrpSpPr/>
          <p:nvPr/>
        </p:nvGrpSpPr>
        <p:grpSpPr>
          <a:xfrm rot="6547137">
            <a:off x="8043384" y="4251726"/>
            <a:ext cx="991896" cy="779255"/>
            <a:chOff x="121483" y="3988120"/>
            <a:chExt cx="991896" cy="779255"/>
          </a:xfrm>
        </p:grpSpPr>
        <p:sp>
          <p:nvSpPr>
            <p:cNvPr id="12" name="Freeform: Shape 11"/>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p:cNvGrpSpPr/>
          <p:nvPr/>
        </p:nvGrpSpPr>
        <p:grpSpPr>
          <a:xfrm>
            <a:off x="-1135355" y="-23084"/>
            <a:ext cx="8912276" cy="5170617"/>
            <a:chOff x="-7478823" y="-23084"/>
            <a:chExt cx="8912276" cy="5170617"/>
          </a:xfrm>
        </p:grpSpPr>
        <p:grpSp>
          <p:nvGrpSpPr>
            <p:cNvPr id="45" name="Group 44"/>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32" name="Rectangle 31"/>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4" name="TextBox 43"/>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grpSp>
      <p:grpSp>
        <p:nvGrpSpPr>
          <p:cNvPr id="3" name="Group 2"/>
          <p:cNvGrpSpPr/>
          <p:nvPr/>
        </p:nvGrpSpPr>
        <p:grpSpPr>
          <a:xfrm>
            <a:off x="-7962828" y="-19051"/>
            <a:ext cx="8865401" cy="5166583"/>
            <a:chOff x="-7962828" y="-19051"/>
            <a:chExt cx="8865401" cy="5166583"/>
          </a:xfrm>
        </p:grpSpPr>
        <p:grpSp>
          <p:nvGrpSpPr>
            <p:cNvPr id="46" name="Group 45"/>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grpSp>
      <p:sp>
        <p:nvSpPr>
          <p:cNvPr id="30" name="Title 1"/>
          <p:cNvSpPr>
            <a:spLocks noGrp="1"/>
          </p:cNvSpPr>
          <p:nvPr>
            <p:ph type="title"/>
          </p:nvPr>
        </p:nvSpPr>
        <p:spPr>
          <a:xfrm>
            <a:off x="-124822" y="1158597"/>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1" name="Rectangle 30"/>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38" name="TextBox 3"/>
          <p:cNvSpPr txBox="1"/>
          <p:nvPr/>
        </p:nvSpPr>
        <p:spPr>
          <a:xfrm>
            <a:off x="658866" y="619120"/>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39" name="TextBox 48"/>
          <p:cNvSpPr txBox="1"/>
          <p:nvPr/>
        </p:nvSpPr>
        <p:spPr>
          <a:xfrm>
            <a:off x="3790121" y="2387237"/>
            <a:ext cx="2014714"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Vận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dụng</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136" y="-19051"/>
            <a:ext cx="8850107" cy="5162551"/>
            <a:chOff x="-180136" y="-19051"/>
            <a:chExt cx="8850107" cy="5162551"/>
          </a:xfrm>
          <a:solidFill>
            <a:srgbClr val="A7D971"/>
          </a:solidFill>
        </p:grpSpPr>
        <p:grpSp>
          <p:nvGrpSpPr>
            <p:cNvPr id="42" name="Group 41"/>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4379" y="331000"/>
                <a:ext cx="546065" cy="707886"/>
              </a:xfrm>
              <a:prstGeom prst="rect">
                <a:avLst/>
              </a:prstGeom>
              <a:noFill/>
            </p:spPr>
            <p:txBody>
              <a:bodyPr wrap="square" rtlCol="0">
                <a:spAutoFit/>
              </a:bodyPr>
              <a:lstStyle/>
              <a:p>
                <a:r>
                  <a:rPr lang="en-US" sz="4000"/>
                  <a:t>1</a:t>
                </a:r>
                <a:endParaRPr lang="en-US" sz="4000"/>
              </a:p>
            </p:txBody>
          </p:sp>
        </p:grpSp>
        <p:sp>
          <p:nvSpPr>
            <p:cNvPr id="26" name="TextBox 25"/>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a:xfrm>
            <a:off x="-616317" y="-19050"/>
            <a:ext cx="8872929" cy="5166583"/>
            <a:chOff x="-616317" y="-19050"/>
            <a:chExt cx="8872929" cy="5166583"/>
          </a:xfrm>
        </p:grpSpPr>
        <p:sp>
          <p:nvSpPr>
            <p:cNvPr id="34" name="Freeform: Shape 33"/>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43" name="TextBox 42"/>
            <p:cNvSpPr txBox="1"/>
            <p:nvPr/>
          </p:nvSpPr>
          <p:spPr>
            <a:xfrm>
              <a:off x="7552874" y="1434677"/>
              <a:ext cx="703738" cy="461665"/>
            </a:xfrm>
            <a:prstGeom prst="rect">
              <a:avLst/>
            </a:prstGeom>
            <a:noFill/>
          </p:spPr>
          <p:txBody>
            <a:bodyPr wrap="square" rtlCol="0">
              <a:spAutoFit/>
            </a:bodyPr>
            <a:lstStyle/>
            <a:p>
              <a:r>
                <a:rPr lang="en-US" sz="2400"/>
                <a:t>2</a:t>
              </a:r>
              <a:endParaRPr lang="en-US" sz="2400"/>
            </a:p>
          </p:txBody>
        </p:sp>
      </p:grpSp>
      <p:grpSp>
        <p:nvGrpSpPr>
          <p:cNvPr id="6" name="Group 5"/>
          <p:cNvGrpSpPr/>
          <p:nvPr/>
        </p:nvGrpSpPr>
        <p:grpSpPr>
          <a:xfrm rot="5651261">
            <a:off x="7726380" y="-1200386"/>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p:cNvGrpSpPr/>
          <p:nvPr/>
        </p:nvGrpSpPr>
        <p:grpSpPr>
          <a:xfrm rot="6547137">
            <a:off x="8043384" y="4251726"/>
            <a:ext cx="991896" cy="779255"/>
            <a:chOff x="121483" y="3988120"/>
            <a:chExt cx="991896" cy="779255"/>
          </a:xfrm>
        </p:grpSpPr>
        <p:sp>
          <p:nvSpPr>
            <p:cNvPr id="12" name="Freeform: Shape 11"/>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p:cNvGrpSpPr/>
          <p:nvPr/>
        </p:nvGrpSpPr>
        <p:grpSpPr>
          <a:xfrm>
            <a:off x="-1104636" y="-23085"/>
            <a:ext cx="8912276" cy="5170617"/>
            <a:chOff x="-7478823" y="-23084"/>
            <a:chExt cx="8912276" cy="5170617"/>
          </a:xfrm>
        </p:grpSpPr>
        <p:grpSp>
          <p:nvGrpSpPr>
            <p:cNvPr id="45" name="Group 44"/>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32" name="Rectangle 31"/>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4" name="TextBox 43"/>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grpSp>
      <p:grpSp>
        <p:nvGrpSpPr>
          <p:cNvPr id="3" name="Group 2"/>
          <p:cNvGrpSpPr/>
          <p:nvPr/>
        </p:nvGrpSpPr>
        <p:grpSpPr>
          <a:xfrm>
            <a:off x="-7962828" y="-19051"/>
            <a:ext cx="8865401" cy="5166583"/>
            <a:chOff x="-7962828" y="-19051"/>
            <a:chExt cx="8865401" cy="5166583"/>
          </a:xfrm>
        </p:grpSpPr>
        <p:grpSp>
          <p:nvGrpSpPr>
            <p:cNvPr id="46" name="Group 45"/>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grpSp>
      <p:sp>
        <p:nvSpPr>
          <p:cNvPr id="48" name="TextBox 48"/>
          <p:cNvSpPr txBox="1"/>
          <p:nvPr/>
        </p:nvSpPr>
        <p:spPr>
          <a:xfrm>
            <a:off x="2354468" y="572282"/>
            <a:ext cx="2169321"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Vận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dụng</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50" name="Content Placeholder 4" descr="Cartoon-sun-smiley-face-vector-design-01"/>
          <p:cNvPicPr>
            <a:picLocks noGrp="1" noChangeAspect="1"/>
          </p:cNvPicPr>
          <p:nvPr>
            <p:ph sz="half" idx="1"/>
          </p:nvPr>
        </p:nvPicPr>
        <p:blipFill>
          <a:blip r:embed="rId1"/>
          <a:stretch>
            <a:fillRect/>
          </a:stretch>
        </p:blipFill>
        <p:spPr>
          <a:xfrm>
            <a:off x="300509" y="3252171"/>
            <a:ext cx="2292035" cy="1623525"/>
          </a:xfrm>
          <a:prstGeom prst="rect">
            <a:avLst/>
          </a:prstGeom>
        </p:spPr>
      </p:pic>
      <p:sp>
        <p:nvSpPr>
          <p:cNvPr id="4" name="Cloud Callout 3"/>
          <p:cNvSpPr/>
          <p:nvPr/>
        </p:nvSpPr>
        <p:spPr>
          <a:xfrm>
            <a:off x="3581400" y="3093164"/>
            <a:ext cx="4459569" cy="1283232"/>
          </a:xfrm>
          <a:prstGeom prst="cloudCallout">
            <a:avLst>
              <a:gd name="adj1" fmla="val -90042"/>
              <a:gd name="adj2" fmla="val 23532"/>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1600" dirty="0">
                <a:latin typeface="+mj-lt"/>
              </a:rPr>
              <a:t>Từ đồ thị quãng đường - thời gian, đế xuất được cách tìm tốc độ chuyển động.</a:t>
            </a:r>
            <a:endParaRPr lang="vi-VN" sz="1600" dirty="0">
              <a:latin typeface="+mj-lt"/>
            </a:endParaRPr>
          </a:p>
        </p:txBody>
      </p:sp>
      <p:sp>
        <p:nvSpPr>
          <p:cNvPr id="51" name="Cloud Callout 50"/>
          <p:cNvSpPr/>
          <p:nvPr/>
        </p:nvSpPr>
        <p:spPr>
          <a:xfrm>
            <a:off x="1891794" y="1325177"/>
            <a:ext cx="4972239" cy="1283232"/>
          </a:xfrm>
          <a:prstGeom prst="cloudCallout">
            <a:avLst>
              <a:gd name="adj1" fmla="val -27104"/>
              <a:gd name="adj2" fmla="val 100356"/>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dirty="0">
                <a:latin typeface="+mj-lt"/>
              </a:rPr>
              <a:t>Trong trường hợp nào thì </a:t>
            </a:r>
            <a:r>
              <a:rPr lang="vi-VN" dirty="0" smtClean="0">
                <a:latin typeface="+mj-lt"/>
              </a:rPr>
              <a:t>đồ </a:t>
            </a:r>
            <a:r>
              <a:rPr lang="vi-VN" dirty="0">
                <a:latin typeface="+mj-lt"/>
              </a:rPr>
              <a:t>thị quãng đường - thời gian có dạng là một đường thẳng nằm ngang?</a:t>
            </a:r>
            <a:endParaRPr lang="vi-VN" dirty="0">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136" y="-19051"/>
            <a:ext cx="8850107" cy="5162551"/>
            <a:chOff x="-180136" y="-19051"/>
            <a:chExt cx="8850107" cy="5162551"/>
          </a:xfrm>
          <a:solidFill>
            <a:srgbClr val="A7D971"/>
          </a:solidFill>
        </p:grpSpPr>
        <p:grpSp>
          <p:nvGrpSpPr>
            <p:cNvPr id="42" name="Group 41"/>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4379" y="331000"/>
                <a:ext cx="546065" cy="707886"/>
              </a:xfrm>
              <a:prstGeom prst="rect">
                <a:avLst/>
              </a:prstGeom>
              <a:noFill/>
            </p:spPr>
            <p:txBody>
              <a:bodyPr wrap="square" rtlCol="0">
                <a:spAutoFit/>
              </a:bodyPr>
              <a:lstStyle/>
              <a:p>
                <a:r>
                  <a:rPr lang="en-US" sz="4000"/>
                  <a:t>1</a:t>
                </a:r>
                <a:endParaRPr lang="en-US" sz="4000"/>
              </a:p>
            </p:txBody>
          </p:sp>
        </p:grpSp>
        <p:sp>
          <p:nvSpPr>
            <p:cNvPr id="26" name="TextBox 25"/>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a:xfrm>
            <a:off x="-616317" y="-19050"/>
            <a:ext cx="8872929" cy="5166583"/>
            <a:chOff x="-616317" y="-19050"/>
            <a:chExt cx="8872929" cy="5166583"/>
          </a:xfrm>
        </p:grpSpPr>
        <p:sp>
          <p:nvSpPr>
            <p:cNvPr id="34" name="Freeform: Shape 33"/>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43" name="TextBox 42"/>
            <p:cNvSpPr txBox="1"/>
            <p:nvPr/>
          </p:nvSpPr>
          <p:spPr>
            <a:xfrm>
              <a:off x="7552874" y="1434677"/>
              <a:ext cx="703738" cy="461665"/>
            </a:xfrm>
            <a:prstGeom prst="rect">
              <a:avLst/>
            </a:prstGeom>
            <a:noFill/>
          </p:spPr>
          <p:txBody>
            <a:bodyPr wrap="square" rtlCol="0">
              <a:spAutoFit/>
            </a:bodyPr>
            <a:lstStyle/>
            <a:p>
              <a:r>
                <a:rPr lang="en-US" sz="2400"/>
                <a:t>2</a:t>
              </a:r>
              <a:endParaRPr lang="en-US" sz="2400"/>
            </a:p>
          </p:txBody>
        </p:sp>
      </p:grpSp>
      <p:grpSp>
        <p:nvGrpSpPr>
          <p:cNvPr id="6" name="Group 5"/>
          <p:cNvGrpSpPr/>
          <p:nvPr/>
        </p:nvGrpSpPr>
        <p:grpSpPr>
          <a:xfrm rot="5651261">
            <a:off x="7726380" y="-1200386"/>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p:cNvGrpSpPr/>
          <p:nvPr/>
        </p:nvGrpSpPr>
        <p:grpSpPr>
          <a:xfrm rot="6547137">
            <a:off x="8043384" y="4251726"/>
            <a:ext cx="991896" cy="779255"/>
            <a:chOff x="121483" y="3988120"/>
            <a:chExt cx="991896" cy="779255"/>
          </a:xfrm>
        </p:grpSpPr>
        <p:sp>
          <p:nvSpPr>
            <p:cNvPr id="12" name="Freeform: Shape 11"/>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p:cNvGrpSpPr/>
          <p:nvPr/>
        </p:nvGrpSpPr>
        <p:grpSpPr>
          <a:xfrm>
            <a:off x="-1104636" y="-23085"/>
            <a:ext cx="8912276" cy="5170617"/>
            <a:chOff x="-7478823" y="-23084"/>
            <a:chExt cx="8912276" cy="5170617"/>
          </a:xfrm>
        </p:grpSpPr>
        <p:grpSp>
          <p:nvGrpSpPr>
            <p:cNvPr id="45" name="Group 44"/>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32" name="Rectangle 31"/>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Rounded Corners 32"/>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   </a:t>
                </a:r>
                <a:endParaRPr lang="en-US" sz="2400" b="1"/>
              </a:p>
            </p:txBody>
          </p:sp>
        </p:grpSp>
        <p:sp>
          <p:nvSpPr>
            <p:cNvPr id="44" name="TextBox 43"/>
            <p:cNvSpPr txBox="1"/>
            <p:nvPr/>
          </p:nvSpPr>
          <p:spPr>
            <a:xfrm>
              <a:off x="887388" y="2412805"/>
              <a:ext cx="546065" cy="523220"/>
            </a:xfrm>
            <a:prstGeom prst="rect">
              <a:avLst/>
            </a:prstGeom>
            <a:noFill/>
          </p:spPr>
          <p:txBody>
            <a:bodyPr wrap="square" rtlCol="0">
              <a:spAutoFit/>
            </a:bodyPr>
            <a:lstStyle/>
            <a:p>
              <a:r>
                <a:rPr lang="en-US" sz="2800"/>
                <a:t>3</a:t>
              </a:r>
              <a:endParaRPr lang="en-US" sz="2800"/>
            </a:p>
          </p:txBody>
        </p:sp>
      </p:grpSp>
      <p:grpSp>
        <p:nvGrpSpPr>
          <p:cNvPr id="3" name="Group 2"/>
          <p:cNvGrpSpPr/>
          <p:nvPr/>
        </p:nvGrpSpPr>
        <p:grpSpPr>
          <a:xfrm>
            <a:off x="-7962828" y="-19051"/>
            <a:ext cx="8865401" cy="5166583"/>
            <a:chOff x="-7962828" y="-19051"/>
            <a:chExt cx="8865401" cy="5166583"/>
          </a:xfrm>
        </p:grpSpPr>
        <p:grpSp>
          <p:nvGrpSpPr>
            <p:cNvPr id="46" name="Group 45"/>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grpSp>
      <p:sp>
        <p:nvSpPr>
          <p:cNvPr id="48" name="TextBox 48"/>
          <p:cNvSpPr txBox="1"/>
          <p:nvPr/>
        </p:nvSpPr>
        <p:spPr>
          <a:xfrm>
            <a:off x="2354468" y="572282"/>
            <a:ext cx="2169321"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Vận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dụng</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mc:AlternateContent xmlns:mc="http://schemas.openxmlformats.org/markup-compatibility/2006">
        <mc:Choice xmlns:a14="http://schemas.microsoft.com/office/drawing/2010/main" Requires="a14">
          <p:sp>
            <p:nvSpPr>
              <p:cNvPr id="4" name="Cloud Callout 3"/>
              <p:cNvSpPr/>
              <p:nvPr/>
            </p:nvSpPr>
            <p:spPr>
              <a:xfrm>
                <a:off x="3147206" y="2621415"/>
                <a:ext cx="4893764" cy="2168127"/>
              </a:xfrm>
              <a:prstGeom prst="cloudCallout">
                <a:avLst>
                  <a:gd name="adj1" fmla="val -90042"/>
                  <a:gd name="adj2" fmla="val 23532"/>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nô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mj-lt"/>
                      </a:rPr>
                      <m:t>𝑣</m:t>
                    </m:r>
                    <m:r>
                      <a:rPr lang="en-US" i="1">
                        <a:latin typeface="+mj-lt"/>
                      </a:rPr>
                      <m:t>=</m:t>
                    </m:r>
                    <m:f>
                      <m:fPr>
                        <m:ctrlPr>
                          <a:rPr lang="vi-VN" i="1">
                            <a:latin typeface="+mj-lt"/>
                          </a:rPr>
                        </m:ctrlPr>
                      </m:fPr>
                      <m:num>
                        <m:r>
                          <a:rPr lang="en-US" i="1">
                            <a:latin typeface="+mj-lt"/>
                          </a:rPr>
                          <m:t>𝑠</m:t>
                        </m:r>
                      </m:num>
                      <m:den>
                        <m:r>
                          <a:rPr lang="en-US" i="1">
                            <a:latin typeface="+mj-lt"/>
                          </a:rPr>
                          <m:t>𝑡</m:t>
                        </m:r>
                      </m:den>
                    </m:f>
                  </m:oMath>
                </a14:m>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mc:Choice>
        <mc:Fallback>
          <p:sp>
            <p:nvSpPr>
              <p:cNvPr id="4" name="Cloud Callout 3"/>
              <p:cNvSpPr>
                <a:spLocks noRot="1" noChangeAspect="1" noMove="1" noResize="1" noEditPoints="1" noAdjustHandles="1" noChangeArrowheads="1" noChangeShapeType="1" noTextEdit="1"/>
              </p:cNvSpPr>
              <p:nvPr/>
            </p:nvSpPr>
            <p:spPr>
              <a:xfrm>
                <a:off x="3147206" y="2621415"/>
                <a:ext cx="4893764" cy="2168127"/>
              </a:xfrm>
              <a:prstGeom prst="cloudCallout">
                <a:avLst>
                  <a:gd name="adj1" fmla="val -90042"/>
                  <a:gd name="adj2" fmla="val 23532"/>
                </a:avLst>
              </a:prstGeom>
              <a:blipFill rotWithShape="1">
                <a:blip r:embed="rId1"/>
                <a:stretch>
                  <a:fillRect l="-42070" t="-563" r="-831" b="-3029"/>
                </a:stretch>
              </a:blipFill>
            </p:spPr>
            <p:style>
              <a:lnRef idx="1">
                <a:schemeClr val="accent3"/>
              </a:lnRef>
              <a:fillRef idx="2">
                <a:schemeClr val="accent3"/>
              </a:fillRef>
              <a:effectRef idx="1">
                <a:schemeClr val="accent3"/>
              </a:effectRef>
              <a:fontRef idx="minor">
                <a:schemeClr val="dk1"/>
              </a:fontRef>
            </p:style>
            <p:txBody>
              <a:bodyPr/>
              <a:lstStyle/>
              <a:p>
                <a:r>
                  <a:rPr lang="en-US" altLang="en-US">
                    <a:noFill/>
                  </a:rPr>
                  <a:t> </a:t>
                </a:r>
              </a:p>
            </p:txBody>
          </p:sp>
        </mc:Fallback>
      </mc:AlternateContent>
      <p:sp>
        <p:nvSpPr>
          <p:cNvPr id="51" name="Cloud Callout 50"/>
          <p:cNvSpPr/>
          <p:nvPr/>
        </p:nvSpPr>
        <p:spPr>
          <a:xfrm>
            <a:off x="1960921" y="1338182"/>
            <a:ext cx="4972239" cy="1283232"/>
          </a:xfrm>
          <a:prstGeom prst="cloudCallout">
            <a:avLst>
              <a:gd name="adj1" fmla="val -27104"/>
              <a:gd name="adj2" fmla="val 100356"/>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000" dirty="0" smtClean="0">
                <a:latin typeface="+mj-lt"/>
              </a:rPr>
              <a:t>Nếu </a:t>
            </a:r>
            <a:r>
              <a:rPr lang="vi-VN" sz="2000" dirty="0">
                <a:latin typeface="+mj-lt"/>
              </a:rPr>
              <a:t>vật đứng yên, không chuyển động thì </a:t>
            </a:r>
            <a:r>
              <a:rPr lang="vi-VN" sz="2000" dirty="0" smtClean="0">
                <a:latin typeface="+mj-lt"/>
              </a:rPr>
              <a:t>đồ </a:t>
            </a:r>
            <a:r>
              <a:rPr lang="vi-VN" sz="2000" dirty="0">
                <a:latin typeface="+mj-lt"/>
              </a:rPr>
              <a:t>thị là đường thẳng nằm ngang.</a:t>
            </a:r>
            <a:endParaRPr lang="vi-VN" sz="2000" dirty="0">
              <a:latin typeface="+mj-lt"/>
            </a:endParaRPr>
          </a:p>
        </p:txBody>
      </p:sp>
      <p:sp>
        <p:nvSpPr>
          <p:cNvPr id="8" name="Text Placeholder 7"/>
          <p:cNvSpPr>
            <a:spLocks noGrp="1"/>
          </p:cNvSpPr>
          <p:nvPr>
            <p:ph type="body" idx="1"/>
          </p:nvPr>
        </p:nvSpPr>
        <p:spPr/>
        <p:txBody>
          <a:bodyPr/>
          <a:lstStyle/>
          <a:p>
            <a:endParaRPr lang="vi-VN" dirty="0"/>
          </a:p>
        </p:txBody>
      </p:sp>
      <p:pic>
        <p:nvPicPr>
          <p:cNvPr id="38" name="Content Placeholder 3" descr="batman-little-boy-costume-png_232021"/>
          <p:cNvPicPr>
            <a:picLocks noGrp="1" noChangeAspect="1"/>
          </p:cNvPicPr>
          <p:nvPr>
            <p:ph idx="1"/>
          </p:nvPr>
        </p:nvPicPr>
        <p:blipFill>
          <a:blip r:embed="rId2">
            <a:clrChange>
              <a:clrFrom>
                <a:srgbClr val="F5F5F5">
                  <a:alpha val="100000"/>
                </a:srgbClr>
              </a:clrFrom>
              <a:clrTo>
                <a:srgbClr val="F5F5F5">
                  <a:alpha val="100000"/>
                  <a:alpha val="0"/>
                </a:srgbClr>
              </a:clrTo>
            </a:clrChange>
          </a:blip>
          <a:stretch>
            <a:fillRect/>
          </a:stretch>
        </p:blipFill>
        <p:spPr>
          <a:xfrm>
            <a:off x="919061" y="2997579"/>
            <a:ext cx="1791963" cy="179196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651261">
            <a:off x="7726380" y="-1200386"/>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p:cNvGrpSpPr/>
          <p:nvPr/>
        </p:nvGrpSpPr>
        <p:grpSpPr>
          <a:xfrm>
            <a:off x="339823" y="-19051"/>
            <a:ext cx="8850107" cy="5162551"/>
            <a:chOff x="-180136" y="-19051"/>
            <a:chExt cx="8850107" cy="5162551"/>
          </a:xfrm>
          <a:solidFill>
            <a:srgbClr val="A7D971"/>
          </a:solidFill>
        </p:grpSpPr>
        <p:grpSp>
          <p:nvGrpSpPr>
            <p:cNvPr id="42" name="Group 41"/>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4379" y="331000"/>
                <a:ext cx="546065" cy="707886"/>
              </a:xfrm>
              <a:prstGeom prst="rect">
                <a:avLst/>
              </a:prstGeom>
              <a:noFill/>
            </p:spPr>
            <p:txBody>
              <a:bodyPr wrap="square" rtlCol="0">
                <a:spAutoFit/>
              </a:bodyPr>
              <a:lstStyle/>
              <a:p>
                <a:r>
                  <a:rPr lang="en-US" sz="4000"/>
                  <a:t>1</a:t>
                </a:r>
                <a:endParaRPr lang="en-US" sz="4000"/>
              </a:p>
            </p:txBody>
          </p:sp>
        </p:grpSp>
        <p:sp>
          <p:nvSpPr>
            <p:cNvPr id="26" name="TextBox 25"/>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a:xfrm>
            <a:off x="-96358" y="-19050"/>
            <a:ext cx="8872929" cy="5166583"/>
            <a:chOff x="-616317" y="-19050"/>
            <a:chExt cx="8872929" cy="5166583"/>
          </a:xfrm>
        </p:grpSpPr>
        <p:sp>
          <p:nvSpPr>
            <p:cNvPr id="34" name="Freeform: Shape 33"/>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43" name="TextBox 42"/>
            <p:cNvSpPr txBox="1"/>
            <p:nvPr/>
          </p:nvSpPr>
          <p:spPr>
            <a:xfrm>
              <a:off x="7552874" y="1434677"/>
              <a:ext cx="703738" cy="461665"/>
            </a:xfrm>
            <a:prstGeom prst="rect">
              <a:avLst/>
            </a:prstGeom>
            <a:noFill/>
          </p:spPr>
          <p:txBody>
            <a:bodyPr wrap="square" rtlCol="0">
              <a:spAutoFit/>
            </a:bodyPr>
            <a:lstStyle/>
            <a:p>
              <a:r>
                <a:rPr lang="en-US" sz="2400"/>
                <a:t>2</a:t>
              </a:r>
              <a:endParaRPr lang="en-US" sz="2400"/>
            </a:p>
          </p:txBody>
        </p:sp>
      </p:grpSp>
      <p:grpSp>
        <p:nvGrpSpPr>
          <p:cNvPr id="14" name="Group 13"/>
          <p:cNvGrpSpPr/>
          <p:nvPr/>
        </p:nvGrpSpPr>
        <p:grpSpPr>
          <a:xfrm rot="6547137">
            <a:off x="8043384" y="4251726"/>
            <a:ext cx="991896" cy="779255"/>
            <a:chOff x="121483" y="3988120"/>
            <a:chExt cx="991896" cy="779255"/>
          </a:xfrm>
        </p:grpSpPr>
        <p:sp>
          <p:nvSpPr>
            <p:cNvPr id="12" name="Freeform: Shape 11"/>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p:cNvGrpSpPr/>
          <p:nvPr/>
        </p:nvGrpSpPr>
        <p:grpSpPr>
          <a:xfrm>
            <a:off x="-615396" y="-23084"/>
            <a:ext cx="8912276" cy="5170617"/>
            <a:chOff x="-7478823" y="-23084"/>
            <a:chExt cx="8912276" cy="5170617"/>
          </a:xfrm>
        </p:grpSpPr>
        <p:grpSp>
          <p:nvGrpSpPr>
            <p:cNvPr id="39" name="Group 38"/>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49" name="Rectangle 48"/>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8" name="TextBox 47"/>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grpSp>
      <p:grpSp>
        <p:nvGrpSpPr>
          <p:cNvPr id="3" name="Group 2"/>
          <p:cNvGrpSpPr/>
          <p:nvPr/>
        </p:nvGrpSpPr>
        <p:grpSpPr>
          <a:xfrm>
            <a:off x="-1237003" y="-32512"/>
            <a:ext cx="8865401" cy="5166583"/>
            <a:chOff x="-7962828" y="-19051"/>
            <a:chExt cx="8865401" cy="5166583"/>
          </a:xfrm>
        </p:grpSpPr>
        <p:grpSp>
          <p:nvGrpSpPr>
            <p:cNvPr id="46" name="Group 45"/>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grpSp>
      <p:sp>
        <p:nvSpPr>
          <p:cNvPr id="30" name="Title 1"/>
          <p:cNvSpPr>
            <a:spLocks noGrp="1"/>
          </p:cNvSpPr>
          <p:nvPr>
            <p:ph type="title"/>
          </p:nvPr>
        </p:nvSpPr>
        <p:spPr>
          <a:xfrm>
            <a:off x="-35137" y="1280715"/>
            <a:ext cx="8229600" cy="857250"/>
          </a:xfrm>
        </p:spPr>
        <p:txBody>
          <a:bodyPr>
            <a:normAutofit/>
          </a:bodyPr>
          <a:lstStyle/>
          <a:p>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đường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endParaRPr lang="vi-VN" sz="3200" dirty="0">
              <a:latin typeface="Times New Roman" panose="02020603050405020304" pitchFamily="18" charset="0"/>
              <a:cs typeface="Times New Roman" panose="02020603050405020304" pitchFamily="18" charset="0"/>
            </a:endParaRPr>
          </a:p>
        </p:txBody>
      </p:sp>
      <p:sp>
        <p:nvSpPr>
          <p:cNvPr id="31" name="Rectangle 30"/>
          <p:cNvSpPr/>
          <p:nvPr/>
        </p:nvSpPr>
        <p:spPr>
          <a:xfrm>
            <a:off x="981533" y="-174100"/>
            <a:ext cx="6180095"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32" name="TextBox 3"/>
          <p:cNvSpPr txBox="1"/>
          <p:nvPr/>
        </p:nvSpPr>
        <p:spPr>
          <a:xfrm>
            <a:off x="658866" y="619120"/>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44" name="TextBox 48"/>
          <p:cNvSpPr txBox="1"/>
          <p:nvPr/>
        </p:nvSpPr>
        <p:spPr>
          <a:xfrm>
            <a:off x="3952167" y="2443582"/>
            <a:ext cx="2014714"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Vận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dụng</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5" name="TextBox 48"/>
          <p:cNvSpPr txBox="1"/>
          <p:nvPr/>
        </p:nvSpPr>
        <p:spPr>
          <a:xfrm>
            <a:off x="3446893" y="3398081"/>
            <a:ext cx="2014714" cy="523220"/>
          </a:xfrm>
          <a:prstGeom prst="rect">
            <a:avLst/>
          </a:prstGeom>
          <a:noFill/>
        </p:spPr>
        <p:txBody>
          <a:bodyPr wrap="square" rtlCol="0">
            <a:spAutoFit/>
          </a:bodyPr>
          <a:lstStyle/>
          <a:p>
            <a:r>
              <a:rPr lang="en-US" sz="2800" b="1" dirty="0" err="1" smtClean="0">
                <a:solidFill>
                  <a:schemeClr val="bg1"/>
                </a:solidFill>
                <a:latin typeface="Times New Roman" panose="02020603050405020304" pitchFamily="18" charset="0"/>
                <a:cs typeface="Times New Roman" panose="02020603050405020304" pitchFamily="18" charset="0"/>
              </a:rPr>
              <a:t>Luyện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tập</a:t>
            </a:r>
            <a:endParaRPr lang="vi-VN"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705406"/>
            <a:ext cx="10183742" cy="8068539"/>
            <a:chOff x="0" y="-2273875"/>
            <a:chExt cx="13578323" cy="10758052"/>
          </a:xfrm>
        </p:grpSpPr>
        <p:pic>
          <p:nvPicPr>
            <p:cNvPr id="1030" name="Picture 6" descr="Cartoon Vẽ Tay Thiết Kế Nền đường Phố, Phim Hoạt Hình, Vẽ Tay, Nền đường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140" y="-9526"/>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Bệnh Nhân Ho đeo Khẩu Trang, Kiên Nhẫn, Bệnh Dịch, Viêm Phổi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8667" y1="37778" x2="18667" y2="37778"/>
                          <a14:foregroundMark x1="26667" y1="42667" x2="26667" y2="42667"/>
                          <a14:foregroundMark x1="77333" y1="61778" x2="77333" y2="61778"/>
                          <a14:foregroundMark x1="79111" y1="58667" x2="79111" y2="58667"/>
                          <a14:foregroundMark x1="82222" y1="56889" x2="82222" y2="56889"/>
                          <a14:foregroundMark x1="76000" y1="28889" x2="76000" y2="28889"/>
                          <a14:foregroundMark x1="78222" y1="32000" x2="78222" y2="32000"/>
                          <a14:foregroundMark x1="78222" y1="29778" x2="78222" y2="29778"/>
                          <a14:foregroundMark x1="21333" y1="59556" x2="21333" y2="59556"/>
                          <a14:foregroundMark x1="14667" y1="59556" x2="14667"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7500512" y="-493133"/>
              <a:ext cx="6077811" cy="60778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VID-19 Vaccination Clinic Information — Haller's Pharma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219" y="-2273875"/>
              <a:ext cx="4932218" cy="49322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4256" y="-140152"/>
              <a:ext cx="1443719" cy="1443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VID-19 Vaccination Clinic Information — Haller's Pharmac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875" y="3319897"/>
              <a:ext cx="5164280" cy="5164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VID-19 Vaccination Clinic Information — Haller's Pharmac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7597" y="3429000"/>
              <a:ext cx="2698175" cy="2698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ẩu trang png | PNGEg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200" b="92400" l="10000" r="90000">
                          <a14:foregroundMark x1="46444" y1="56800" x2="46444" y2="56800"/>
                          <a14:foregroundMark x1="49000" y1="57200" x2="49000" y2="57200"/>
                          <a14:foregroundMark x1="51111" y1="53000" x2="51111" y2="53000"/>
                          <a14:foregroundMark x1="51111" y1="53000" x2="51111" y2="53000"/>
                          <a14:foregroundMark x1="42778" y1="58000" x2="42778" y2="58000"/>
                          <a14:foregroundMark x1="38000" y1="92400" x2="38000" y2="92400"/>
                          <a14:foregroundMark x1="44222" y1="9200" x2="44222" y2="9200"/>
                          <a14:foregroundMark x1="71667" y1="52400" x2="71667" y2="52400"/>
                          <a14:foregroundMark x1="66111" y1="52400" x2="66111" y2="52400"/>
                          <a14:foregroundMark x1="70556" y1="70600" x2="70556" y2="70600"/>
                          <a14:foregroundMark x1="64556" y1="72600" x2="64556" y2="72600"/>
                        </a14:backgroundRemoval>
                      </a14:imgEffect>
                    </a14:imgLayer>
                  </a14:imgProps>
                </a:ext>
                <a:ext uri="{28A0092B-C50C-407E-A947-70E740481C1C}">
                  <a14:useLocalDpi xmlns:a14="http://schemas.microsoft.com/office/drawing/2010/main" val="0"/>
                </a:ext>
              </a:extLst>
            </a:blip>
            <a:srcRect l="25667" t="5618" r="26818"/>
            <a:stretch>
              <a:fillRect/>
            </a:stretch>
          </p:blipFill>
          <p:spPr bwMode="auto">
            <a:xfrm>
              <a:off x="0" y="1172779"/>
              <a:ext cx="5527965" cy="6100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65688" y="-173784"/>
              <a:ext cx="1798496" cy="1798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a:off x="3404753" y="1397000"/>
              <a:ext cx="6044044" cy="2505656"/>
            </a:xfrm>
            <a:prstGeom prst="roundRect">
              <a:avLst>
                <a:gd name="adj" fmla="val 88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200" b="1" dirty="0">
                  <a:solidFill>
                    <a:srgbClr val="00B050"/>
                  </a:solidFill>
                </a:rPr>
                <a:t>ĐÁNH BAY COVID-19</a:t>
              </a:r>
              <a:endParaRPr lang="en-US" sz="7200" b="1" dirty="0">
                <a:solidFill>
                  <a:srgbClr val="00B050"/>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nvSpPr>
        <p:spPr>
          <a:xfrm>
            <a:off x="0" y="3060510"/>
            <a:ext cx="9144000" cy="208298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2724150"/>
            <a:ext cx="7261411" cy="1533146"/>
          </a:xfrm>
          <a:prstGeom prst="rect">
            <a:avLst/>
          </a:prstGeom>
        </p:spPr>
        <p:txBody>
          <a:bodyPr vert="horz" lIns="91440" tIns="45720" rIns="91440" bIns="45720" rtlCol="0" anchor="b">
            <a:noAutofit/>
          </a:bodyPr>
          <a:lstStyle/>
          <a:p>
            <a:pPr algn="ctr">
              <a:lnSpc>
                <a:spcPct val="90000"/>
              </a:lnSpc>
              <a:spcBef>
                <a:spcPct val="0"/>
              </a:spcBef>
              <a:spcAft>
                <a:spcPts val="600"/>
              </a:spcAft>
            </a:pPr>
            <a:endPar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2576342" y="209550"/>
            <a:ext cx="3632726" cy="923330"/>
          </a:xfrm>
          <a:prstGeom prst="rect">
            <a:avLst/>
          </a:prstGeom>
          <a:noFill/>
        </p:spPr>
        <p:txBody>
          <a:bodyPr wrap="none" lIns="91440" tIns="45720" rIns="91440" bIns="45720">
            <a:spAutoFit/>
            <a:scene3d>
              <a:camera prst="perspectiveRelaxedModerately"/>
              <a:lightRig rig="threePt" dir="t"/>
            </a:scene3d>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KHỞI ĐỘNG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p:cNvPicPr/>
          <p:nvPr/>
        </p:nvPicPr>
        <p:blipFill>
          <a:blip r:embed="rId1" cstate="print">
            <a:extLst>
              <a:ext uri="{28A0092B-C50C-407E-A947-70E740481C1C}">
                <a14:useLocalDpi xmlns:a14="http://schemas.microsoft.com/office/drawing/2010/main" val="0"/>
              </a:ext>
            </a:extLst>
          </a:blip>
          <a:stretch>
            <a:fillRect/>
          </a:stretch>
        </p:blipFill>
        <p:spPr>
          <a:xfrm>
            <a:off x="457200" y="1003553"/>
            <a:ext cx="8077199" cy="3441193"/>
          </a:xfrm>
          <a:prstGeom prst="rect">
            <a:avLst/>
          </a:prstGeom>
        </p:spPr>
      </p:pic>
      <p:sp>
        <p:nvSpPr>
          <p:cNvPr id="5" name="Rectangle 4"/>
          <p:cNvSpPr/>
          <p:nvPr/>
        </p:nvSpPr>
        <p:spPr>
          <a:xfrm>
            <a:off x="457200" y="4218539"/>
            <a:ext cx="8077200" cy="7916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t>Các</a:t>
            </a:r>
            <a:r>
              <a:rPr lang="en-US" sz="2400" dirty="0" smtClean="0"/>
              <a:t> </a:t>
            </a:r>
            <a:r>
              <a:rPr lang="en-US" sz="2400" dirty="0" err="1" smtClean="0"/>
              <a:t>bạn</a:t>
            </a:r>
            <a:r>
              <a:rPr lang="en-US" sz="2400" dirty="0" smtClean="0"/>
              <a:t> </a:t>
            </a:r>
            <a:r>
              <a:rPr lang="en-US" sz="2400" dirty="0" err="1" smtClean="0"/>
              <a:t>hãy</a:t>
            </a:r>
            <a:r>
              <a:rPr lang="en-US" sz="2400" dirty="0" smtClean="0"/>
              <a:t> </a:t>
            </a:r>
            <a:r>
              <a:rPr lang="en-US" sz="2400" dirty="0" err="1" smtClean="0"/>
              <a:t>quan</a:t>
            </a:r>
            <a:r>
              <a:rPr lang="en-US" sz="2400" dirty="0" smtClean="0"/>
              <a:t> </a:t>
            </a:r>
            <a:r>
              <a:rPr lang="en-US" sz="2400" dirty="0" err="1" smtClean="0"/>
              <a:t>sát</a:t>
            </a:r>
            <a:r>
              <a:rPr lang="en-US" sz="2400" dirty="0" smtClean="0"/>
              <a:t> </a:t>
            </a:r>
            <a:r>
              <a:rPr lang="en-US" sz="2400" dirty="0" err="1" smtClean="0"/>
              <a:t>hình</a:t>
            </a:r>
            <a:r>
              <a:rPr lang="en-US" sz="2400" dirty="0" smtClean="0"/>
              <a:t> </a:t>
            </a:r>
            <a:r>
              <a:rPr lang="en-US" sz="2400" dirty="0" err="1" smtClean="0"/>
              <a:t>ảnh</a:t>
            </a:r>
            <a:r>
              <a:rPr lang="en-US" sz="2400" dirty="0" smtClean="0"/>
              <a:t> </a:t>
            </a:r>
            <a:r>
              <a:rPr lang="en-US" sz="2400" dirty="0" err="1" smtClean="0"/>
              <a:t>trên</a:t>
            </a:r>
            <a:r>
              <a:rPr lang="en-US" sz="2400" dirty="0" smtClean="0"/>
              <a:t> </a:t>
            </a:r>
            <a:r>
              <a:rPr lang="en-US" sz="2400" dirty="0" err="1" smtClean="0"/>
              <a:t>và</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nhóm</a:t>
            </a:r>
            <a:r>
              <a:rPr lang="en-US" sz="2400" dirty="0" smtClean="0"/>
              <a:t> </a:t>
            </a:r>
            <a:r>
              <a:rPr lang="en-US" sz="2400" dirty="0" err="1" smtClean="0"/>
              <a:t>hoàn</a:t>
            </a:r>
            <a:r>
              <a:rPr lang="en-US" sz="2400" dirty="0" smtClean="0"/>
              <a:t> </a:t>
            </a:r>
            <a:r>
              <a:rPr lang="en-US" sz="2400" dirty="0" err="1" smtClean="0"/>
              <a:t>thành</a:t>
            </a:r>
            <a:r>
              <a:rPr lang="en-US" sz="2400" dirty="0" smtClean="0"/>
              <a:t> </a:t>
            </a:r>
            <a:r>
              <a:rPr lang="en-US" sz="2400" dirty="0" err="1" smtClean="0"/>
              <a:t>bài</a:t>
            </a:r>
            <a:r>
              <a:rPr lang="en-US" sz="2400" dirty="0" smtClean="0"/>
              <a:t> </a:t>
            </a:r>
            <a:r>
              <a:rPr lang="en-US" sz="2400" dirty="0" err="1" smtClean="0"/>
              <a:t>tập</a:t>
            </a:r>
            <a:r>
              <a:rPr lang="en-US" sz="2400" dirty="0" smtClean="0"/>
              <a:t> KWL </a:t>
            </a:r>
            <a:r>
              <a:rPr lang="en-US" sz="2400" dirty="0" err="1" smtClean="0"/>
              <a:t>dưới</a:t>
            </a:r>
            <a:r>
              <a:rPr lang="en-US" sz="2400" dirty="0" smtClean="0"/>
              <a:t> </a:t>
            </a:r>
            <a:r>
              <a:rPr lang="en-US" sz="2400" dirty="0" err="1" smtClean="0"/>
              <a:t>đây</a:t>
            </a:r>
            <a:r>
              <a:rPr lang="en-US" sz="2400" dirty="0" smtClean="0"/>
              <a:t>?</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Vẽ Tay Thiết Kế Nền đường Phố, Phim Hoạt Hình, Vẽ Tay, Nền đường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VID-19 Vaccination Clinic Information — Haller's Pharma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373" y="311727"/>
            <a:ext cx="992332" cy="992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627" y="0"/>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847" y="1579419"/>
            <a:ext cx="727364" cy="727364"/>
          </a:xfrm>
          <a:prstGeom prst="rect">
            <a:avLst/>
          </a:prstGeom>
          <a:noFill/>
          <a:extLst>
            <a:ext uri="{909E8E84-426E-40DD-AFC4-6F175D3DCCD1}">
              <a14:hiddenFill xmlns:a14="http://schemas.microsoft.com/office/drawing/2010/main">
                <a:solidFill>
                  <a:srgbClr val="FFFFFF"/>
                </a:solidFill>
              </a14:hiddenFill>
            </a:ext>
          </a:extLst>
        </p:spPr>
      </p:pic>
      <p:pic>
        <p:nvPicPr>
          <p:cNvPr id="7" name="cv1" descr="COVID-19 Vaccination Clinic Information — Haller's Pharma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6654" y="992332"/>
            <a:ext cx="1579418" cy="1579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VID-19 Vaccination Clinic Information — Haller's Pharmac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0273" y="137678"/>
            <a:ext cx="1166381" cy="1166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bo 50 chiếc ]Khẩu Trang Trẻ Em Chống Bụi Bẩn Cho Trẻ Nhỏ | Lazada.v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7889" l="10000" r="90000">
                        <a14:foregroundMark x1="60333" y1="65000" x2="60333" y2="65000"/>
                        <a14:foregroundMark x1="63222" y1="75444" x2="63222" y2="75444"/>
                        <a14:foregroundMark x1="58000" y1="63111" x2="58000" y2="63111"/>
                        <a14:foregroundMark x1="57000" y1="61778" x2="57000" y2="61778"/>
                        <a14:foregroundMark x1="57000" y1="63778" x2="57000" y2="63778"/>
                        <a14:foregroundMark x1="39444" y1="92667" x2="39444" y2="92667"/>
                        <a14:foregroundMark x1="47667" y1="95333" x2="47667" y2="95333"/>
                        <a14:foregroundMark x1="41444" y1="95889" x2="41444" y2="95889"/>
                        <a14:foregroundMark x1="35222" y1="96889" x2="35222" y2="96889"/>
                        <a14:foregroundMark x1="51889" y1="96556" x2="51889" y2="96556"/>
                        <a14:foregroundMark x1="33667" y1="96222" x2="33667" y2="96222"/>
                        <a14:foregroundMark x1="31333" y1="96556" x2="31333" y2="96556"/>
                        <a14:foregroundMark x1="29778" y1="96556" x2="29778" y2="96556"/>
                        <a14:foregroundMark x1="28111" y1="96222" x2="28111" y2="96222"/>
                        <a14:foregroundMark x1="43333" y1="96889" x2="43333" y2="96889"/>
                        <a14:foregroundMark x1="40778" y1="96889" x2="40778" y2="96889"/>
                        <a14:foregroundMark x1="39444" y1="97222" x2="39444" y2="97222"/>
                        <a14:foregroundMark x1="40778" y1="97222" x2="40778" y2="97222"/>
                        <a14:foregroundMark x1="46667" y1="97556" x2="46667" y2="97556"/>
                        <a14:foregroundMark x1="48889" y1="96556" x2="48889" y2="96556"/>
                        <a14:foregroundMark x1="61000" y1="97889" x2="61000" y2="97889"/>
                        <a14:foregroundMark x1="69111" y1="96556" x2="69111" y2="96556"/>
                        <a14:foregroundMark x1="71333" y1="96556" x2="71333" y2="96556"/>
                        <a14:foregroundMark x1="73333" y1="96556" x2="73333" y2="96556"/>
                        <a14:foregroundMark x1="55444" y1="97556" x2="55444" y2="97556"/>
                        <a14:foregroundMark x1="65556" y1="76444" x2="65556" y2="76444"/>
                        <a14:foregroundMark x1="65778" y1="73778" x2="65556" y2="74778"/>
                        <a14:foregroundMark x1="63222" y1="71556" x2="63889" y2="71556"/>
                        <a14:foregroundMark x1="68444" y1="82222" x2="68444" y2="82222"/>
                        <a14:foregroundMark x1="73000" y1="58556" x2="73000" y2="58556"/>
                        <a14:foregroundMark x1="69444" y1="88111" x2="69444" y2="88111"/>
                        <a14:foregroundMark x1="70667" y1="79000" x2="70667" y2="79000"/>
                        <a14:foregroundMark x1="61889" y1="84222" x2="61889" y2="84222"/>
                        <a14:foregroundMark x1="61889" y1="84222" x2="61889" y2="84222"/>
                        <a14:foregroundMark x1="69778" y1="73778" x2="69778" y2="73778"/>
                        <a14:foregroundMark x1="62889" y1="82222" x2="62889" y2="82222"/>
                        <a14:foregroundMark x1="62889" y1="82222" x2="63556" y2="81667"/>
                        <a14:foregroundMark x1="66111" y1="95000" x2="66111" y2="95000"/>
                        <a14:foregroundMark x1="39444" y1="74111" x2="39444" y2="74111"/>
                        <a14:foregroundMark x1="38222" y1="88444" x2="38222" y2="88444"/>
                        <a14:foregroundMark x1="45000" y1="88444" x2="45000" y2="88444"/>
                        <a14:backgroundMark x1="41444" y1="91111" x2="41444" y2="91111"/>
                        <a14:backgroundMark x1="41444" y1="91111" x2="41444" y2="91111"/>
                      </a14:backgroundRemoval>
                    </a14:imgEffect>
                  </a14:imgLayer>
                </a14:imgProps>
              </a:ext>
              <a:ext uri="{28A0092B-C50C-407E-A947-70E740481C1C}">
                <a14:useLocalDpi xmlns:a14="http://schemas.microsoft.com/office/drawing/2010/main" val="0"/>
              </a:ext>
            </a:extLst>
          </a:blip>
          <a:srcRect/>
          <a:stretch>
            <a:fillRect/>
          </a:stretch>
        </p:blipFill>
        <p:spPr bwMode="auto">
          <a:xfrm>
            <a:off x="-1548980" y="137678"/>
            <a:ext cx="5147363" cy="5147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a:off x="3873211" y="2435886"/>
            <a:ext cx="5270789" cy="2613232"/>
          </a:xfrm>
          <a:prstGeom prst="roundRect">
            <a:avLst>
              <a:gd name="adj" fmla="val 8862"/>
            </a:avLst>
          </a:prstGeom>
          <a:solidFill>
            <a:schemeClr val="bg1">
              <a:alpha val="74000"/>
            </a:schemeClr>
          </a:solidFill>
          <a:ln>
            <a:noFill/>
          </a:ln>
          <a:effectLst>
            <a:glow>
              <a:schemeClr val="accent1">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rPr>
              <a:t>Câu 1: Đồ thị quãng đường – thời gian mô tả:</a:t>
            </a:r>
            <a:endParaRPr lang="vi-VN" dirty="0">
              <a:solidFill>
                <a:schemeClr val="tx1"/>
              </a:solidFill>
            </a:endParaRPr>
          </a:p>
          <a:p>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endParaRPr lang="en-US" sz="2400" dirty="0">
              <a:solidFill>
                <a:schemeClr val="tx1"/>
              </a:solidFill>
            </a:endParaRPr>
          </a:p>
        </p:txBody>
      </p:sp>
      <p:sp>
        <p:nvSpPr>
          <p:cNvPr id="9" name="a"/>
          <p:cNvSpPr/>
          <p:nvPr/>
        </p:nvSpPr>
        <p:spPr>
          <a:xfrm>
            <a:off x="3962401" y="3234171"/>
            <a:ext cx="2667000" cy="78023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1200" dirty="0" smtClean="0">
                <a:solidFill>
                  <a:schemeClr val="tx1"/>
                </a:solidFill>
                <a:latin typeface="Times New Roman" panose="02020603050405020304" pitchFamily="18" charset="0"/>
                <a:cs typeface="Times New Roman" panose="02020603050405020304" pitchFamily="18" charset="0"/>
              </a:rPr>
              <a:t>A. Liên </a:t>
            </a:r>
            <a:r>
              <a:rPr lang="vi-VN" sz="1200" dirty="0">
                <a:solidFill>
                  <a:schemeClr val="tx1"/>
                </a:solidFill>
                <a:latin typeface="Times New Roman" panose="02020603050405020304" pitchFamily="18" charset="0"/>
                <a:cs typeface="Times New Roman" panose="02020603050405020304" pitchFamily="18" charset="0"/>
              </a:rPr>
              <a:t>hệ giữa vận tốc của vật trên quãng đường và thời gian.</a:t>
            </a:r>
            <a:endParaRPr lang="vi-VN" sz="1200" dirty="0">
              <a:solidFill>
                <a:schemeClr val="tx1"/>
              </a:solidFill>
              <a:latin typeface="Times New Roman" panose="02020603050405020304" pitchFamily="18" charset="0"/>
              <a:cs typeface="Times New Roman" panose="02020603050405020304" pitchFamily="18" charset="0"/>
            </a:endParaRPr>
          </a:p>
          <a:p>
            <a:pPr algn="ctr"/>
            <a:endParaRPr lang="en-US" sz="1050" dirty="0">
              <a:solidFill>
                <a:schemeClr val="tx1"/>
              </a:solidFill>
              <a:latin typeface="Times New Roman" panose="02020603050405020304" pitchFamily="18" charset="0"/>
              <a:cs typeface="Times New Roman" panose="02020603050405020304" pitchFamily="18" charset="0"/>
            </a:endParaRPr>
          </a:p>
        </p:txBody>
      </p:sp>
      <p:sp>
        <p:nvSpPr>
          <p:cNvPr id="13" name="c"/>
          <p:cNvSpPr/>
          <p:nvPr/>
        </p:nvSpPr>
        <p:spPr>
          <a:xfrm>
            <a:off x="3962401" y="4218596"/>
            <a:ext cx="2666999" cy="71535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smtClean="0">
                <a:solidFill>
                  <a:schemeClr val="tx1"/>
                </a:solidFill>
                <a:latin typeface="Times New Roman" panose="02020603050405020304" pitchFamily="18" charset="0"/>
                <a:cs typeface="Times New Roman" panose="02020603050405020304" pitchFamily="18" charset="0"/>
              </a:rPr>
              <a:t>C. </a:t>
            </a:r>
            <a:r>
              <a:rPr lang="vi-VN" sz="1400" dirty="0">
                <a:solidFill>
                  <a:schemeClr val="tx1"/>
                </a:solidFill>
                <a:latin typeface="Times New Roman" panose="02020603050405020304" pitchFamily="18" charset="0"/>
                <a:cs typeface="Times New Roman" panose="02020603050405020304" pitchFamily="18" charset="0"/>
              </a:rPr>
              <a:t>Liên hệ giữa hướng chuyển động của vật và thời gian.</a:t>
            </a:r>
            <a:endParaRPr lang="vi-VN" sz="1400" dirty="0">
              <a:solidFill>
                <a:schemeClr val="tx1"/>
              </a:solidFill>
              <a:latin typeface="Times New Roman" panose="02020603050405020304" pitchFamily="18" charset="0"/>
              <a:cs typeface="Times New Roman" panose="02020603050405020304" pitchFamily="18" charset="0"/>
            </a:endParaRPr>
          </a:p>
          <a:p>
            <a:pPr algn="ct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14" name="d"/>
          <p:cNvSpPr/>
          <p:nvPr/>
        </p:nvSpPr>
        <p:spPr>
          <a:xfrm>
            <a:off x="6743700" y="4218596"/>
            <a:ext cx="2286000" cy="71535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D.</a:t>
            </a:r>
            <a:r>
              <a:rPr lang="vi-VN" sz="1200" dirty="0">
                <a:solidFill>
                  <a:schemeClr val="tx1"/>
                </a:solidFill>
                <a:latin typeface="Times New Roman" panose="02020603050405020304" pitchFamily="18" charset="0"/>
                <a:cs typeface="Times New Roman" panose="02020603050405020304" pitchFamily="18" charset="0"/>
              </a:rPr>
              <a:t> Liên hệ giữa vận tốc của vật và hướng chuyển động.</a:t>
            </a:r>
            <a:endParaRPr lang="vi-VN" sz="1200" dirty="0">
              <a:solidFill>
                <a:schemeClr val="tx1"/>
              </a:solidFill>
              <a:latin typeface="Times New Roman" panose="02020603050405020304" pitchFamily="18" charset="0"/>
              <a:cs typeface="Times New Roman" panose="02020603050405020304" pitchFamily="18" charset="0"/>
            </a:endParaRP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 name="b"/>
          <p:cNvSpPr/>
          <p:nvPr/>
        </p:nvSpPr>
        <p:spPr>
          <a:xfrm>
            <a:off x="6743700" y="3234171"/>
            <a:ext cx="2286000" cy="75685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1400" dirty="0" smtClean="0">
                <a:solidFill>
                  <a:schemeClr val="tx1"/>
                </a:solidFill>
                <a:latin typeface="Times New Roman" panose="02020603050405020304" pitchFamily="18" charset="0"/>
                <a:cs typeface="Times New Roman" panose="02020603050405020304" pitchFamily="18" charset="0"/>
              </a:rPr>
              <a:t>B</a:t>
            </a:r>
            <a:r>
              <a:rPr lang="vi-VN" sz="1050" dirty="0" smtClean="0">
                <a:solidFill>
                  <a:schemeClr val="tx1"/>
                </a:solidFill>
                <a:latin typeface="Times New Roman" panose="02020603050405020304" pitchFamily="18" charset="0"/>
                <a:cs typeface="Times New Roman" panose="02020603050405020304" pitchFamily="18" charset="0"/>
              </a:rPr>
              <a:t>.</a:t>
            </a:r>
            <a:r>
              <a:rPr lang="vi-VN" sz="1400" dirty="0" smtClean="0">
                <a:solidFill>
                  <a:schemeClr val="tx1"/>
                </a:solidFill>
                <a:latin typeface="Times New Roman" panose="02020603050405020304" pitchFamily="18" charset="0"/>
                <a:cs typeface="Times New Roman" panose="02020603050405020304" pitchFamily="18" charset="0"/>
              </a:rPr>
              <a:t>Liên </a:t>
            </a:r>
            <a:r>
              <a:rPr lang="vi-VN" sz="1400" dirty="0">
                <a:solidFill>
                  <a:schemeClr val="tx1"/>
                </a:solidFill>
                <a:latin typeface="Times New Roman" panose="02020603050405020304" pitchFamily="18" charset="0"/>
                <a:cs typeface="Times New Roman" panose="02020603050405020304" pitchFamily="18" charset="0"/>
              </a:rPr>
              <a:t>hệ giữa quãng đường đi được của vật và thời gian.</a:t>
            </a:r>
            <a:endParaRPr lang="vi-VN" sz="1400" dirty="0">
              <a:solidFill>
                <a:schemeClr val="tx1"/>
              </a:solidFill>
              <a:latin typeface="Times New Roman" panose="02020603050405020304" pitchFamily="18" charset="0"/>
              <a:cs typeface="Times New Roman" panose="02020603050405020304" pitchFamily="18" charset="0"/>
            </a:endParaRPr>
          </a:p>
          <a:p>
            <a:pPr algn="ctr"/>
            <a:endParaRPr lang="en-US" sz="1050" dirty="0">
              <a:solidFill>
                <a:schemeClr val="tx1"/>
              </a:solidFill>
              <a:latin typeface="Times New Roman" panose="02020603050405020304" pitchFamily="18" charset="0"/>
              <a:cs typeface="Times New Roman" panose="02020603050405020304" pitchFamily="18" charset="0"/>
            </a:endParaRPr>
          </a:p>
        </p:txBody>
      </p:sp>
      <p:pic>
        <p:nvPicPr>
          <p:cNvPr id="16" name="dung 4">
            <a:hlinkClick r:id="" action="ppaction://media"/>
          </p:cNvPr>
          <p:cNvPicPr>
            <a:picLocks noChangeAspect="1"/>
          </p:cNvPicPr>
          <p:nvPr>
            <a:audioFile r:link="rId9"/>
            <p:extLst>
              <p:ext uri="{DAA4B4D4-6D71-4841-9C94-3DE7FCFB9230}">
                <p14:media xmlns:p14="http://schemas.microsoft.com/office/powerpoint/2010/main" r:embed="rId10">
                  <p14:trim end="6669,166504"/>
                </p14:media>
              </p:ext>
            </p:extLst>
          </p:nvPr>
        </p:nvPicPr>
        <p:blipFill>
          <a:blip r:embed="rId11"/>
          <a:stretch>
            <a:fillRect/>
          </a:stretch>
        </p:blipFill>
        <p:spPr>
          <a:xfrm>
            <a:off x="-1028700" y="456262"/>
            <a:ext cx="457200" cy="457200"/>
          </a:xfrm>
          <a:prstGeom prst="rect">
            <a:avLst/>
          </a:prstGeom>
        </p:spPr>
      </p:pic>
      <p:pic>
        <p:nvPicPr>
          <p:cNvPr id="17" name="sai 26">
            <a:hlinkClick r:id=""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11"/>
          <a:stretch>
            <a:fillRect/>
          </a:stretch>
        </p:blipFill>
        <p:spPr>
          <a:xfrm>
            <a:off x="-1028700" y="2435885"/>
            <a:ext cx="457200" cy="457200"/>
          </a:xfrm>
          <a:prstGeom prst="rect">
            <a:avLst/>
          </a:prstGeom>
        </p:spPr>
      </p:pic>
      <p:pic>
        <p:nvPicPr>
          <p:cNvPr id="18" name="sai 26">
            <a:hlinkClick r:id=""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11"/>
          <a:stretch>
            <a:fillRect/>
          </a:stretch>
        </p:blipFill>
        <p:spPr>
          <a:xfrm>
            <a:off x="-1028700" y="1057409"/>
            <a:ext cx="457200" cy="457200"/>
          </a:xfrm>
          <a:prstGeom prst="rect">
            <a:avLst/>
          </a:prstGeom>
        </p:spPr>
      </p:pic>
      <p:pic>
        <p:nvPicPr>
          <p:cNvPr id="19" name="sai 26">
            <a:hlinkClick r:id=""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11"/>
          <a:stretch>
            <a:fillRect/>
          </a:stretch>
        </p:blipFill>
        <p:spPr>
          <a:xfrm>
            <a:off x="-1028700" y="1700213"/>
            <a:ext cx="457200" cy="4572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18"/>
                </p:tgtEl>
              </p:cMediaNode>
            </p:audio>
            <p:audio>
              <p:cMediaNode vol="80000">
                <p:cTn id="5" fill="hold" display="0">
                  <p:stCondLst>
                    <p:cond delay="indefinite"/>
                  </p:stCondLst>
                  <p:endCondLst>
                    <p:cond evt="onStopAudio" delay="0">
                      <p:tgtEl>
                        <p:sldTgt/>
                      </p:tgtEl>
                    </p:cond>
                  </p:endCondLst>
                </p:cTn>
                <p:tgtEl>
                  <p:spTgt spid="19"/>
                </p:tgtEl>
              </p:cMediaNode>
            </p:audio>
            <p:seq concurrent="1" nextAc="seek">
              <p:cTn id="6" restart="whenNotActive" fill="hold" evtFilter="cancelBubble" nodeType="interactiveSeq">
                <p:stCondLst>
                  <p:cond evt="onClick" delay="0">
                    <p:tgtEl>
                      <p:spTgt spid="15"/>
                    </p:tgtEl>
                  </p:cond>
                </p:stCondLst>
                <p:endSync evt="end" delay="0">
                  <p:rtn val="all"/>
                </p:endSync>
                <p:childTnLst>
                  <p:par>
                    <p:cTn id="7" fill="hold">
                      <p:stCondLst>
                        <p:cond delay="0"/>
                      </p:stCondLst>
                      <p:childTnLst>
                        <p:par>
                          <p:cTn id="8" fill="hold">
                            <p:stCondLst>
                              <p:cond delay="0"/>
                            </p:stCondLst>
                            <p:childTnLst>
                              <p:par>
                                <p:cTn id="9" presetID="1" presetClass="emph" presetSubtype="2" fill="hold" nodeType="afterEffect">
                                  <p:stCondLst>
                                    <p:cond delay="0"/>
                                  </p:stCondLst>
                                  <p:childTnLst>
                                    <p:animClr clrSpc="rgb" dir="cw">
                                      <p:cBhvr>
                                        <p:cTn id="10" dur="100" fill="hold"/>
                                        <p:tgtEl>
                                          <p:spTgt spid="15"/>
                                        </p:tgtEl>
                                        <p:attrNameLst>
                                          <p:attrName>fillcolor</p:attrName>
                                        </p:attrNameLst>
                                      </p:cBhvr>
                                      <p:to>
                                        <a:srgbClr val="92D050"/>
                                      </p:to>
                                    </p:animClr>
                                    <p:set>
                                      <p:cBhvr>
                                        <p:cTn id="11" dur="100" fill="hold"/>
                                        <p:tgtEl>
                                          <p:spTgt spid="15"/>
                                        </p:tgtEl>
                                        <p:attrNameLst>
                                          <p:attrName>fill.type</p:attrName>
                                        </p:attrNameLst>
                                      </p:cBhvr>
                                      <p:to>
                                        <p:strVal val="solid"/>
                                      </p:to>
                                    </p:set>
                                    <p:set>
                                      <p:cBhvr>
                                        <p:cTn id="12" dur="100" fill="hold"/>
                                        <p:tgtEl>
                                          <p:spTgt spid="15"/>
                                        </p:tgtEl>
                                        <p:attrNameLst>
                                          <p:attrName>fill.on</p:attrName>
                                        </p:attrNameLst>
                                      </p:cBhvr>
                                      <p:to>
                                        <p:strVal val="true"/>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2255" fill="hold"/>
                                        <p:tgtEl>
                                          <p:spTgt spid="16"/>
                                        </p:tgtEl>
                                      </p:cBhvr>
                                    </p:cmd>
                                  </p:childTnLst>
                                </p:cTn>
                              </p:par>
                            </p:childTnLst>
                          </p:cTn>
                        </p:par>
                        <p:par>
                          <p:cTn id="16" fill="hold">
                            <p:stCondLst>
                              <p:cond delay="3000"/>
                            </p:stCondLst>
                            <p:childTnLst>
                              <p:par>
                                <p:cTn id="17" presetID="14" presetClass="exit" presetSubtype="10" fill="hold" nodeType="afterEffect">
                                  <p:stCondLst>
                                    <p:cond delay="0"/>
                                  </p:stCondLst>
                                  <p:childTnLst>
                                    <p:animEffect transition="out" filter="randombar(horizontal)">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afterEffect">
                                  <p:stCondLst>
                                    <p:cond delay="0"/>
                                  </p:stCondLst>
                                  <p:childTnLst>
                                    <p:animClr clrSpc="rgb" dir="cw">
                                      <p:cBhvr>
                                        <p:cTn id="24" dur="100" fill="hold"/>
                                        <p:tgtEl>
                                          <p:spTgt spid="9"/>
                                        </p:tgtEl>
                                        <p:attrNameLst>
                                          <p:attrName>fillcolor</p:attrName>
                                        </p:attrNameLst>
                                      </p:cBhvr>
                                      <p:to>
                                        <a:srgbClr val="FF0000"/>
                                      </p:to>
                                    </p:animClr>
                                    <p:set>
                                      <p:cBhvr>
                                        <p:cTn id="25" dur="100" fill="hold"/>
                                        <p:tgtEl>
                                          <p:spTgt spid="9"/>
                                        </p:tgtEl>
                                        <p:attrNameLst>
                                          <p:attrName>fill.type</p:attrName>
                                        </p:attrNameLst>
                                      </p:cBhvr>
                                      <p:to>
                                        <p:strVal val="solid"/>
                                      </p:to>
                                    </p:set>
                                    <p:set>
                                      <p:cBhvr>
                                        <p:cTn id="26" dur="100" fill="hold"/>
                                        <p:tgtEl>
                                          <p:spTgt spid="9"/>
                                        </p:tgtEl>
                                        <p:attrNameLst>
                                          <p:attrName>fill.on</p:attrName>
                                        </p:attrNameLst>
                                      </p:cBhvr>
                                      <p:to>
                                        <p:strVal val="true"/>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554" fill="hold"/>
                                        <p:tgtEl>
                                          <p:spTgt spid="18"/>
                                        </p:tgtEl>
                                      </p:cBhvr>
                                    </p:cmd>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afterEffect">
                                  <p:stCondLst>
                                    <p:cond delay="0"/>
                                  </p:stCondLst>
                                  <p:childTnLst>
                                    <p:animClr clrSpc="rgb" dir="cw">
                                      <p:cBhvr>
                                        <p:cTn id="34" dur="100" fill="hold"/>
                                        <p:tgtEl>
                                          <p:spTgt spid="13"/>
                                        </p:tgtEl>
                                        <p:attrNameLst>
                                          <p:attrName>fillcolor</p:attrName>
                                        </p:attrNameLst>
                                      </p:cBhvr>
                                      <p:to>
                                        <a:srgbClr val="FF0000"/>
                                      </p:to>
                                    </p:animClr>
                                    <p:set>
                                      <p:cBhvr>
                                        <p:cTn id="35" dur="100" fill="hold"/>
                                        <p:tgtEl>
                                          <p:spTgt spid="13"/>
                                        </p:tgtEl>
                                        <p:attrNameLst>
                                          <p:attrName>fill.type</p:attrName>
                                        </p:attrNameLst>
                                      </p:cBhvr>
                                      <p:to>
                                        <p:strVal val="solid"/>
                                      </p:to>
                                    </p:set>
                                    <p:set>
                                      <p:cBhvr>
                                        <p:cTn id="36" dur="100" fill="hold"/>
                                        <p:tgtEl>
                                          <p:spTgt spid="13"/>
                                        </p:tgtEl>
                                        <p:attrNameLst>
                                          <p:attrName>fill.on</p:attrName>
                                        </p:attrNameLst>
                                      </p:cBhvr>
                                      <p:to>
                                        <p:strVal val="tru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554" fill="hold"/>
                                        <p:tgtEl>
                                          <p:spTgt spid="19"/>
                                        </p:tgtEl>
                                      </p:cBhvr>
                                    </p:cmd>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afterEffect">
                                  <p:stCondLst>
                                    <p:cond delay="0"/>
                                  </p:stCondLst>
                                  <p:childTnLst>
                                    <p:animClr clrSpc="rgb" dir="cw">
                                      <p:cBhvr>
                                        <p:cTn id="44" dur="100" fill="hold"/>
                                        <p:tgtEl>
                                          <p:spTgt spid="14"/>
                                        </p:tgtEl>
                                        <p:attrNameLst>
                                          <p:attrName>fillcolor</p:attrName>
                                        </p:attrNameLst>
                                      </p:cBhvr>
                                      <p:to>
                                        <a:srgbClr val="FF0000"/>
                                      </p:to>
                                    </p:animClr>
                                    <p:set>
                                      <p:cBhvr>
                                        <p:cTn id="45" dur="100" fill="hold"/>
                                        <p:tgtEl>
                                          <p:spTgt spid="14"/>
                                        </p:tgtEl>
                                        <p:attrNameLst>
                                          <p:attrName>fill.type</p:attrName>
                                        </p:attrNameLst>
                                      </p:cBhvr>
                                      <p:to>
                                        <p:strVal val="solid"/>
                                      </p:to>
                                    </p:set>
                                    <p:set>
                                      <p:cBhvr>
                                        <p:cTn id="46" dur="100" fill="hold"/>
                                        <p:tgtEl>
                                          <p:spTgt spid="14"/>
                                        </p:tgtEl>
                                        <p:attrNameLst>
                                          <p:attrName>fill.on</p:attrName>
                                        </p:attrNameLst>
                                      </p:cBhvr>
                                      <p:to>
                                        <p:strVal val="true"/>
                                      </p:to>
                                    </p:set>
                                  </p:childTnLst>
                                </p:cTn>
                              </p:par>
                            </p:childTnLst>
                          </p:cTn>
                        </p:par>
                        <p:par>
                          <p:cTn id="47" fill="hold">
                            <p:stCondLst>
                              <p:cond delay="500"/>
                            </p:stCondLst>
                            <p:childTnLst>
                              <p:par>
                                <p:cTn id="48" presetID="1" presetClass="mediacall" presetSubtype="0" fill="hold" nodeType="afterEffect">
                                  <p:stCondLst>
                                    <p:cond delay="0"/>
                                  </p:stCondLst>
                                  <p:childTnLst>
                                    <p:cmd type="call" cmd="playFrom(0.0)">
                                      <p:cBhvr>
                                        <p:cTn id="49" dur="1554" fill="hold"/>
                                        <p:tgtEl>
                                          <p:spTgt spid="17"/>
                                        </p:tgtEl>
                                      </p:cBhvr>
                                    </p:cmd>
                                  </p:childTnLst>
                                </p:cTn>
                              </p:par>
                            </p:childTnLst>
                          </p:cTn>
                        </p:par>
                      </p:childTnLst>
                    </p:cTn>
                  </p:par>
                </p:childTnLst>
              </p:cTn>
              <p:nextCondLst>
                <p:cond evt="onClick" delay="0">
                  <p:tgtEl>
                    <p:spTgt spid="1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Vẽ Tay Thiết Kế Nền đường Phố, Phim Hoạt Hình, Vẽ Tay, Nền đường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VID-19 Vaccination Clinic Information — Haller's Pharma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373" y="311727"/>
            <a:ext cx="992332" cy="992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627" y="0"/>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847" y="1579419"/>
            <a:ext cx="727364" cy="7273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VID-19 Vaccination Clinic Information — Haller's Pharma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0273" y="137678"/>
            <a:ext cx="1166381" cy="1166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bo 50 chiếc ]Khẩu Trang Trẻ Em Chống Bụi Bẩn Cho Trẻ Nhỏ | Lazada.v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7889" l="10000" r="90000">
                        <a14:foregroundMark x1="60333" y1="65000" x2="60333" y2="65000"/>
                        <a14:foregroundMark x1="63222" y1="75444" x2="63222" y2="75444"/>
                        <a14:foregroundMark x1="58000" y1="63111" x2="58000" y2="63111"/>
                        <a14:foregroundMark x1="57000" y1="61778" x2="57000" y2="61778"/>
                        <a14:foregroundMark x1="57000" y1="63778" x2="57000" y2="63778"/>
                        <a14:foregroundMark x1="39444" y1="92667" x2="39444" y2="92667"/>
                        <a14:foregroundMark x1="47667" y1="95333" x2="47667" y2="95333"/>
                        <a14:foregroundMark x1="41444" y1="95889" x2="41444" y2="95889"/>
                        <a14:foregroundMark x1="35222" y1="96889" x2="35222" y2="96889"/>
                        <a14:foregroundMark x1="51889" y1="96556" x2="51889" y2="96556"/>
                        <a14:foregroundMark x1="33667" y1="96222" x2="33667" y2="96222"/>
                        <a14:foregroundMark x1="31333" y1="96556" x2="31333" y2="96556"/>
                        <a14:foregroundMark x1="29778" y1="96556" x2="29778" y2="96556"/>
                        <a14:foregroundMark x1="28111" y1="96222" x2="28111" y2="96222"/>
                        <a14:foregroundMark x1="43333" y1="96889" x2="43333" y2="96889"/>
                        <a14:foregroundMark x1="40778" y1="96889" x2="40778" y2="96889"/>
                        <a14:foregroundMark x1="39444" y1="97222" x2="39444" y2="97222"/>
                        <a14:foregroundMark x1="40778" y1="97222" x2="40778" y2="97222"/>
                        <a14:foregroundMark x1="46667" y1="97556" x2="46667" y2="97556"/>
                        <a14:foregroundMark x1="48889" y1="96556" x2="48889" y2="96556"/>
                        <a14:foregroundMark x1="61000" y1="97889" x2="61000" y2="97889"/>
                        <a14:foregroundMark x1="69111" y1="96556" x2="69111" y2="96556"/>
                        <a14:foregroundMark x1="71333" y1="96556" x2="71333" y2="96556"/>
                        <a14:foregroundMark x1="73333" y1="96556" x2="73333" y2="96556"/>
                        <a14:foregroundMark x1="55444" y1="97556" x2="55444" y2="97556"/>
                        <a14:foregroundMark x1="65556" y1="76444" x2="65556" y2="76444"/>
                        <a14:foregroundMark x1="65778" y1="73778" x2="65556" y2="74778"/>
                        <a14:foregroundMark x1="63222" y1="71556" x2="63889" y2="71556"/>
                        <a14:foregroundMark x1="68444" y1="82222" x2="68444" y2="82222"/>
                        <a14:foregroundMark x1="73000" y1="58556" x2="73000" y2="58556"/>
                        <a14:foregroundMark x1="69444" y1="88111" x2="69444" y2="88111"/>
                        <a14:foregroundMark x1="70667" y1="79000" x2="70667" y2="79000"/>
                        <a14:foregroundMark x1="61889" y1="84222" x2="61889" y2="84222"/>
                        <a14:foregroundMark x1="61889" y1="84222" x2="61889" y2="84222"/>
                        <a14:foregroundMark x1="69778" y1="73778" x2="69778" y2="73778"/>
                        <a14:foregroundMark x1="62889" y1="82222" x2="62889" y2="82222"/>
                        <a14:foregroundMark x1="62889" y1="82222" x2="63556" y2="81667"/>
                        <a14:foregroundMark x1="66111" y1="95000" x2="66111" y2="95000"/>
                        <a14:foregroundMark x1="39444" y1="74111" x2="39444" y2="74111"/>
                        <a14:foregroundMark x1="38222" y1="88444" x2="38222" y2="88444"/>
                        <a14:foregroundMark x1="45000" y1="88444" x2="45000" y2="88444"/>
                        <a14:backgroundMark x1="41444" y1="91111" x2="41444" y2="91111"/>
                        <a14:backgroundMark x1="41444" y1="91111" x2="41444" y2="91111"/>
                      </a14:backgroundRemoval>
                    </a14:imgEffect>
                  </a14:imgLayer>
                </a14:imgProps>
              </a:ext>
              <a:ext uri="{28A0092B-C50C-407E-A947-70E740481C1C}">
                <a14:useLocalDpi xmlns:a14="http://schemas.microsoft.com/office/drawing/2010/main" val="0"/>
              </a:ext>
            </a:extLst>
          </a:blip>
          <a:srcRect/>
          <a:stretch>
            <a:fillRect/>
          </a:stretch>
        </p:blipFill>
        <p:spPr bwMode="auto">
          <a:xfrm>
            <a:off x="-1548980" y="137678"/>
            <a:ext cx="5147363" cy="5147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a:off x="3852429" y="2553567"/>
            <a:ext cx="5270789" cy="2571750"/>
          </a:xfrm>
          <a:prstGeom prst="roundRect">
            <a:avLst>
              <a:gd name="adj" fmla="val 8862"/>
            </a:avLst>
          </a:prstGeom>
          <a:solidFill>
            <a:schemeClr val="bg1">
              <a:alpha val="74000"/>
            </a:schemeClr>
          </a:solidFill>
          <a:ln>
            <a:noFill/>
          </a:ln>
          <a:effectLst>
            <a:glow>
              <a:schemeClr val="accent1">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Times New Roman" panose="02020603050405020304" pitchFamily="18" charset="0"/>
                <a:cs typeface="Times New Roman" panose="02020603050405020304" pitchFamily="18" charset="0"/>
              </a:rPr>
              <a:t>Câu</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2: </a:t>
            </a:r>
            <a:r>
              <a:rPr lang="vi-VN" dirty="0">
                <a:solidFill>
                  <a:schemeClr val="tx1"/>
                </a:solidFill>
                <a:latin typeface="Times New Roman" panose="02020603050405020304" pitchFamily="18" charset="0"/>
                <a:cs typeface="Times New Roman" panose="02020603050405020304" pitchFamily="18" charset="0"/>
              </a:rPr>
              <a:t>Từ đồ thị quãng đường – thời gian của một vật chuyển động ta không thể xác định được yếu tố nào sau đây:</a:t>
            </a:r>
            <a:endParaRPr lang="vi-VN"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a"/>
          <p:cNvSpPr/>
          <p:nvPr/>
        </p:nvSpPr>
        <p:spPr>
          <a:xfrm>
            <a:off x="6663170" y="3409950"/>
            <a:ext cx="2404630" cy="61619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B. </a:t>
            </a:r>
            <a:r>
              <a:rPr lang="vi-VN" sz="1600" dirty="0">
                <a:solidFill>
                  <a:schemeClr val="tx1"/>
                </a:solidFill>
                <a:latin typeface="Times New Roman" panose="02020603050405020304" pitchFamily="18" charset="0"/>
                <a:cs typeface="Times New Roman" panose="02020603050405020304" pitchFamily="18" charset="0"/>
              </a:rPr>
              <a:t>Quãng đường vật đi được.</a:t>
            </a:r>
            <a:endParaRPr lang="vi-VN" sz="1600" dirty="0">
              <a:solidFill>
                <a:schemeClr val="tx1"/>
              </a:solidFill>
              <a:latin typeface="Times New Roman" panose="02020603050405020304" pitchFamily="18" charset="0"/>
              <a:cs typeface="Times New Roman" panose="02020603050405020304" pitchFamily="18" charset="0"/>
            </a:endParaRP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3" name="c"/>
          <p:cNvSpPr/>
          <p:nvPr/>
        </p:nvSpPr>
        <p:spPr>
          <a:xfrm>
            <a:off x="3962401" y="4218597"/>
            <a:ext cx="2590798" cy="5665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C. </a:t>
            </a:r>
            <a:r>
              <a:rPr lang="vi-VN" sz="1600" dirty="0">
                <a:solidFill>
                  <a:schemeClr val="tx1"/>
                </a:solidFill>
                <a:latin typeface="Times New Roman" panose="02020603050405020304" pitchFamily="18" charset="0"/>
                <a:cs typeface="Times New Roman" panose="02020603050405020304" pitchFamily="18" charset="0"/>
              </a:rPr>
              <a:t>Thời gian vật đã đi.</a:t>
            </a:r>
            <a:endParaRPr lang="vi-VN" sz="1600" dirty="0">
              <a:solidFill>
                <a:schemeClr val="tx1"/>
              </a:solidFill>
              <a:latin typeface="Times New Roman" panose="02020603050405020304" pitchFamily="18" charset="0"/>
              <a:cs typeface="Times New Roman" panose="02020603050405020304" pitchFamily="18" charset="0"/>
            </a:endParaRP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4" name="d"/>
          <p:cNvSpPr/>
          <p:nvPr/>
        </p:nvSpPr>
        <p:spPr>
          <a:xfrm>
            <a:off x="6705600" y="4218597"/>
            <a:ext cx="2362200" cy="5665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D. </a:t>
            </a:r>
            <a:r>
              <a:rPr lang="vi-VN" sz="1600" dirty="0">
                <a:solidFill>
                  <a:schemeClr val="tx1"/>
                </a:solidFill>
                <a:latin typeface="Times New Roman" panose="02020603050405020304" pitchFamily="18" charset="0"/>
                <a:cs typeface="Times New Roman" panose="02020603050405020304" pitchFamily="18" charset="0"/>
              </a:rPr>
              <a:t>Tốc độ của vật chuyển động.</a:t>
            </a:r>
            <a:endParaRPr lang="vi-VN" sz="1600" dirty="0">
              <a:solidFill>
                <a:schemeClr val="tx1"/>
              </a:solidFill>
              <a:latin typeface="Times New Roman" panose="02020603050405020304" pitchFamily="18" charset="0"/>
              <a:cs typeface="Times New Roman" panose="02020603050405020304" pitchFamily="18" charset="0"/>
            </a:endParaRP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 name="b"/>
          <p:cNvSpPr/>
          <p:nvPr/>
        </p:nvSpPr>
        <p:spPr>
          <a:xfrm>
            <a:off x="3962400" y="3409950"/>
            <a:ext cx="2590799" cy="61619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A</a:t>
            </a:r>
            <a:r>
              <a:rPr lang="vi-VN" sz="1200" dirty="0" smtClean="0">
                <a:solidFill>
                  <a:schemeClr val="tx1"/>
                </a:solidFill>
                <a:latin typeface="Times New Roman" panose="02020603050405020304" pitchFamily="18" charset="0"/>
                <a:cs typeface="Times New Roman" panose="02020603050405020304" pitchFamily="18" charset="0"/>
              </a:rPr>
              <a:t>. </a:t>
            </a:r>
            <a:r>
              <a:rPr lang="vi-VN" sz="1600" dirty="0" smtClean="0">
                <a:solidFill>
                  <a:schemeClr val="tx1"/>
                </a:solidFill>
                <a:latin typeface="Times New Roman" panose="02020603050405020304" pitchFamily="18" charset="0"/>
                <a:cs typeface="Times New Roman" panose="02020603050405020304" pitchFamily="18" charset="0"/>
              </a:rPr>
              <a:t>Khoảng </a:t>
            </a:r>
            <a:r>
              <a:rPr lang="vi-VN" sz="1600" dirty="0">
                <a:solidFill>
                  <a:schemeClr val="tx1"/>
                </a:solidFill>
                <a:latin typeface="Times New Roman" panose="02020603050405020304" pitchFamily="18" charset="0"/>
                <a:cs typeface="Times New Roman" panose="02020603050405020304" pitchFamily="18" charset="0"/>
              </a:rPr>
              <a:t>cách của vật so với cây ven đường.</a:t>
            </a:r>
            <a:endParaRPr lang="vi-VN" sz="1600" dirty="0">
              <a:solidFill>
                <a:schemeClr val="tx1"/>
              </a:solidFill>
              <a:latin typeface="Times New Roman" panose="02020603050405020304" pitchFamily="18" charset="0"/>
              <a:cs typeface="Times New Roman" panose="02020603050405020304" pitchFamily="18" charset="0"/>
            </a:endParaRP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16" name="dung 4">
            <a:hlinkClick r:id="" action="ppaction://media"/>
          </p:cNvPr>
          <p:cNvPicPr>
            <a:picLocks noChangeAspect="1"/>
          </p:cNvPicPr>
          <p:nvPr>
            <a:audioFile r:link="rId8"/>
            <p:extLst>
              <p:ext uri="{DAA4B4D4-6D71-4841-9C94-3DE7FCFB9230}">
                <p14:media xmlns:p14="http://schemas.microsoft.com/office/powerpoint/2010/main" r:embed="rId9">
                  <p14:trim end="6669,166504"/>
                </p14:media>
              </p:ext>
            </p:extLst>
          </p:nvPr>
        </p:nvPicPr>
        <p:blipFill>
          <a:blip r:embed="rId10"/>
          <a:stretch>
            <a:fillRect/>
          </a:stretch>
        </p:blipFill>
        <p:spPr>
          <a:xfrm>
            <a:off x="-1028700" y="456262"/>
            <a:ext cx="457200" cy="457200"/>
          </a:xfrm>
          <a:prstGeom prst="rect">
            <a:avLst/>
          </a:prstGeom>
        </p:spPr>
      </p:pic>
      <p:pic>
        <p:nvPicPr>
          <p:cNvPr id="17" name="sai 26">
            <a:hlinkClick r:id=""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10"/>
          <a:stretch>
            <a:fillRect/>
          </a:stretch>
        </p:blipFill>
        <p:spPr>
          <a:xfrm>
            <a:off x="-1028700" y="2435885"/>
            <a:ext cx="457200" cy="457200"/>
          </a:xfrm>
          <a:prstGeom prst="rect">
            <a:avLst/>
          </a:prstGeom>
        </p:spPr>
      </p:pic>
      <p:pic>
        <p:nvPicPr>
          <p:cNvPr id="18" name="sai 26">
            <a:hlinkClick r:id=""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10"/>
          <a:stretch>
            <a:fillRect/>
          </a:stretch>
        </p:blipFill>
        <p:spPr>
          <a:xfrm>
            <a:off x="-1028700" y="1057409"/>
            <a:ext cx="457200" cy="457200"/>
          </a:xfrm>
          <a:prstGeom prst="rect">
            <a:avLst/>
          </a:prstGeom>
        </p:spPr>
      </p:pic>
      <p:pic>
        <p:nvPicPr>
          <p:cNvPr id="19" name="sai 26">
            <a:hlinkClick r:id=""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10"/>
          <a:stretch>
            <a:fillRect/>
          </a:stretch>
        </p:blipFill>
        <p:spPr>
          <a:xfrm>
            <a:off x="-1028700" y="1700213"/>
            <a:ext cx="457200" cy="4572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18"/>
                </p:tgtEl>
              </p:cMediaNode>
            </p:audio>
            <p:audio>
              <p:cMediaNode vol="80000">
                <p:cTn id="5" fill="hold" display="0">
                  <p:stCondLst>
                    <p:cond delay="indefinite"/>
                  </p:stCondLst>
                  <p:endCondLst>
                    <p:cond evt="onStopAudio" delay="0">
                      <p:tgtEl>
                        <p:sldTgt/>
                      </p:tgtEl>
                    </p:cond>
                  </p:endCondLst>
                </p:cTn>
                <p:tgtEl>
                  <p:spTgt spid="19"/>
                </p:tgtEl>
              </p:cMediaNode>
            </p:audio>
            <p:seq concurrent="1" nextAc="seek">
              <p:cTn id="6" restart="whenNotActive" fill="hold" evtFilter="cancelBubble" nodeType="interactiveSeq">
                <p:stCondLst>
                  <p:cond evt="onClick" delay="0">
                    <p:tgtEl>
                      <p:spTgt spid="15"/>
                    </p:tgtEl>
                  </p:cond>
                </p:stCondLst>
                <p:endSync evt="end" delay="0">
                  <p:rtn val="all"/>
                </p:endSync>
                <p:childTnLst>
                  <p:par>
                    <p:cTn id="7" fill="hold">
                      <p:stCondLst>
                        <p:cond delay="0"/>
                      </p:stCondLst>
                      <p:childTnLst>
                        <p:par>
                          <p:cTn id="8" fill="hold">
                            <p:stCondLst>
                              <p:cond delay="0"/>
                            </p:stCondLst>
                            <p:childTnLst>
                              <p:par>
                                <p:cTn id="9" presetID="1" presetClass="emph" presetSubtype="2" fill="hold" nodeType="afterEffect">
                                  <p:stCondLst>
                                    <p:cond delay="0"/>
                                  </p:stCondLst>
                                  <p:childTnLst>
                                    <p:animClr clrSpc="rgb" dir="cw">
                                      <p:cBhvr>
                                        <p:cTn id="10" dur="100" fill="hold"/>
                                        <p:tgtEl>
                                          <p:spTgt spid="15"/>
                                        </p:tgtEl>
                                        <p:attrNameLst>
                                          <p:attrName>fillcolor</p:attrName>
                                        </p:attrNameLst>
                                      </p:cBhvr>
                                      <p:to>
                                        <a:srgbClr val="92D050"/>
                                      </p:to>
                                    </p:animClr>
                                    <p:set>
                                      <p:cBhvr>
                                        <p:cTn id="11" dur="100" fill="hold"/>
                                        <p:tgtEl>
                                          <p:spTgt spid="15"/>
                                        </p:tgtEl>
                                        <p:attrNameLst>
                                          <p:attrName>fill.type</p:attrName>
                                        </p:attrNameLst>
                                      </p:cBhvr>
                                      <p:to>
                                        <p:strVal val="solid"/>
                                      </p:to>
                                    </p:set>
                                    <p:set>
                                      <p:cBhvr>
                                        <p:cTn id="12" dur="100" fill="hold"/>
                                        <p:tgtEl>
                                          <p:spTgt spid="15"/>
                                        </p:tgtEl>
                                        <p:attrNameLst>
                                          <p:attrName>fill.on</p:attrName>
                                        </p:attrNameLst>
                                      </p:cBhvr>
                                      <p:to>
                                        <p:strVal val="true"/>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2255" fill="hold"/>
                                        <p:tgtEl>
                                          <p:spTgt spid="16"/>
                                        </p:tgtEl>
                                      </p:cBhvr>
                                    </p:cmd>
                                  </p:childTnLst>
                                </p:cTn>
                              </p:par>
                            </p:childTnLst>
                          </p:cTn>
                        </p:par>
                        <p:par>
                          <p:cTn id="16" fill="hold">
                            <p:stCondLst>
                              <p:cond delay="3000"/>
                            </p:stCondLst>
                            <p:childTnLst>
                              <p:par>
                                <p:cTn id="17" presetID="14" presetClass="exit" presetSubtype="10" fill="hold" nodeType="afterEffect">
                                  <p:stCondLst>
                                    <p:cond delay="0"/>
                                  </p:stCondLst>
                                  <p:childTnLst>
                                    <p:animEffect transition="out" filter="randombar(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afterEffect">
                                  <p:stCondLst>
                                    <p:cond delay="0"/>
                                  </p:stCondLst>
                                  <p:childTnLst>
                                    <p:animClr clrSpc="rgb" dir="cw">
                                      <p:cBhvr>
                                        <p:cTn id="24" dur="100" fill="hold"/>
                                        <p:tgtEl>
                                          <p:spTgt spid="9"/>
                                        </p:tgtEl>
                                        <p:attrNameLst>
                                          <p:attrName>fillcolor</p:attrName>
                                        </p:attrNameLst>
                                      </p:cBhvr>
                                      <p:to>
                                        <a:srgbClr val="FF0000"/>
                                      </p:to>
                                    </p:animClr>
                                    <p:set>
                                      <p:cBhvr>
                                        <p:cTn id="25" dur="100" fill="hold"/>
                                        <p:tgtEl>
                                          <p:spTgt spid="9"/>
                                        </p:tgtEl>
                                        <p:attrNameLst>
                                          <p:attrName>fill.type</p:attrName>
                                        </p:attrNameLst>
                                      </p:cBhvr>
                                      <p:to>
                                        <p:strVal val="solid"/>
                                      </p:to>
                                    </p:set>
                                    <p:set>
                                      <p:cBhvr>
                                        <p:cTn id="26" dur="100" fill="hold"/>
                                        <p:tgtEl>
                                          <p:spTgt spid="9"/>
                                        </p:tgtEl>
                                        <p:attrNameLst>
                                          <p:attrName>fill.on</p:attrName>
                                        </p:attrNameLst>
                                      </p:cBhvr>
                                      <p:to>
                                        <p:strVal val="true"/>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554" fill="hold"/>
                                        <p:tgtEl>
                                          <p:spTgt spid="18"/>
                                        </p:tgtEl>
                                      </p:cBhvr>
                                    </p:cmd>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afterEffect">
                                  <p:stCondLst>
                                    <p:cond delay="0"/>
                                  </p:stCondLst>
                                  <p:childTnLst>
                                    <p:animClr clrSpc="rgb" dir="cw">
                                      <p:cBhvr>
                                        <p:cTn id="34" dur="100" fill="hold"/>
                                        <p:tgtEl>
                                          <p:spTgt spid="13"/>
                                        </p:tgtEl>
                                        <p:attrNameLst>
                                          <p:attrName>fillcolor</p:attrName>
                                        </p:attrNameLst>
                                      </p:cBhvr>
                                      <p:to>
                                        <a:srgbClr val="FF0000"/>
                                      </p:to>
                                    </p:animClr>
                                    <p:set>
                                      <p:cBhvr>
                                        <p:cTn id="35" dur="100" fill="hold"/>
                                        <p:tgtEl>
                                          <p:spTgt spid="13"/>
                                        </p:tgtEl>
                                        <p:attrNameLst>
                                          <p:attrName>fill.type</p:attrName>
                                        </p:attrNameLst>
                                      </p:cBhvr>
                                      <p:to>
                                        <p:strVal val="solid"/>
                                      </p:to>
                                    </p:set>
                                    <p:set>
                                      <p:cBhvr>
                                        <p:cTn id="36" dur="100" fill="hold"/>
                                        <p:tgtEl>
                                          <p:spTgt spid="13"/>
                                        </p:tgtEl>
                                        <p:attrNameLst>
                                          <p:attrName>fill.on</p:attrName>
                                        </p:attrNameLst>
                                      </p:cBhvr>
                                      <p:to>
                                        <p:strVal val="tru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554" fill="hold"/>
                                        <p:tgtEl>
                                          <p:spTgt spid="19"/>
                                        </p:tgtEl>
                                      </p:cBhvr>
                                    </p:cmd>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afterEffect">
                                  <p:stCondLst>
                                    <p:cond delay="0"/>
                                  </p:stCondLst>
                                  <p:childTnLst>
                                    <p:animClr clrSpc="rgb" dir="cw">
                                      <p:cBhvr>
                                        <p:cTn id="44" dur="100" fill="hold"/>
                                        <p:tgtEl>
                                          <p:spTgt spid="14"/>
                                        </p:tgtEl>
                                        <p:attrNameLst>
                                          <p:attrName>fillcolor</p:attrName>
                                        </p:attrNameLst>
                                      </p:cBhvr>
                                      <p:to>
                                        <a:srgbClr val="FF0000"/>
                                      </p:to>
                                    </p:animClr>
                                    <p:set>
                                      <p:cBhvr>
                                        <p:cTn id="45" dur="100" fill="hold"/>
                                        <p:tgtEl>
                                          <p:spTgt spid="14"/>
                                        </p:tgtEl>
                                        <p:attrNameLst>
                                          <p:attrName>fill.type</p:attrName>
                                        </p:attrNameLst>
                                      </p:cBhvr>
                                      <p:to>
                                        <p:strVal val="solid"/>
                                      </p:to>
                                    </p:set>
                                    <p:set>
                                      <p:cBhvr>
                                        <p:cTn id="46" dur="100" fill="hold"/>
                                        <p:tgtEl>
                                          <p:spTgt spid="14"/>
                                        </p:tgtEl>
                                        <p:attrNameLst>
                                          <p:attrName>fill.on</p:attrName>
                                        </p:attrNameLst>
                                      </p:cBhvr>
                                      <p:to>
                                        <p:strVal val="true"/>
                                      </p:to>
                                    </p:set>
                                  </p:childTnLst>
                                </p:cTn>
                              </p:par>
                            </p:childTnLst>
                          </p:cTn>
                        </p:par>
                        <p:par>
                          <p:cTn id="47" fill="hold">
                            <p:stCondLst>
                              <p:cond delay="500"/>
                            </p:stCondLst>
                            <p:childTnLst>
                              <p:par>
                                <p:cTn id="48" presetID="1" presetClass="mediacall" presetSubtype="0" fill="hold" nodeType="afterEffect">
                                  <p:stCondLst>
                                    <p:cond delay="0"/>
                                  </p:stCondLst>
                                  <p:childTnLst>
                                    <p:cmd type="call" cmd="playFrom(0.0)">
                                      <p:cBhvr>
                                        <p:cTn id="49" dur="1554" fill="hold"/>
                                        <p:tgtEl>
                                          <p:spTgt spid="17"/>
                                        </p:tgtEl>
                                      </p:cBhvr>
                                    </p:cmd>
                                  </p:childTnLst>
                                </p:cTn>
                              </p:par>
                            </p:childTnLst>
                          </p:cTn>
                        </p:par>
                      </p:childTnLst>
                    </p:cTn>
                  </p:par>
                </p:childTnLst>
              </p:cTn>
              <p:nextCondLst>
                <p:cond evt="onClick" delay="0">
                  <p:tgtEl>
                    <p:spTgt spid="1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Vẽ Tay Thiết Kế Nền đường Phố, Phim Hoạt Hình, Vẽ Tay, Nền đường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VID-19 Vaccination Clinic Information — Haller's Pharma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373" y="311727"/>
            <a:ext cx="992332" cy="992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627" y="0"/>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847" y="1579419"/>
            <a:ext cx="727364" cy="727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bo 50 chiếc ]Khẩu Trang Trẻ Em Chống Bụi Bẩn Cho Trẻ Nhỏ | Lazada.vn"/>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7889" l="10000" r="90000">
                        <a14:foregroundMark x1="60333" y1="65000" x2="60333" y2="65000"/>
                        <a14:foregroundMark x1="63222" y1="75444" x2="63222" y2="75444"/>
                        <a14:foregroundMark x1="58000" y1="63111" x2="58000" y2="63111"/>
                        <a14:foregroundMark x1="57000" y1="61778" x2="57000" y2="61778"/>
                        <a14:foregroundMark x1="57000" y1="63778" x2="57000" y2="63778"/>
                        <a14:foregroundMark x1="39444" y1="92667" x2="39444" y2="92667"/>
                        <a14:foregroundMark x1="47667" y1="95333" x2="47667" y2="95333"/>
                        <a14:foregroundMark x1="41444" y1="95889" x2="41444" y2="95889"/>
                        <a14:foregroundMark x1="35222" y1="96889" x2="35222" y2="96889"/>
                        <a14:foregroundMark x1="51889" y1="96556" x2="51889" y2="96556"/>
                        <a14:foregroundMark x1="33667" y1="96222" x2="33667" y2="96222"/>
                        <a14:foregroundMark x1="31333" y1="96556" x2="31333" y2="96556"/>
                        <a14:foregroundMark x1="29778" y1="96556" x2="29778" y2="96556"/>
                        <a14:foregroundMark x1="28111" y1="96222" x2="28111" y2="96222"/>
                        <a14:foregroundMark x1="43333" y1="96889" x2="43333" y2="96889"/>
                        <a14:foregroundMark x1="40778" y1="96889" x2="40778" y2="96889"/>
                        <a14:foregroundMark x1="39444" y1="97222" x2="39444" y2="97222"/>
                        <a14:foregroundMark x1="40778" y1="97222" x2="40778" y2="97222"/>
                        <a14:foregroundMark x1="46667" y1="97556" x2="46667" y2="97556"/>
                        <a14:foregroundMark x1="48889" y1="96556" x2="48889" y2="96556"/>
                        <a14:foregroundMark x1="61000" y1="97889" x2="61000" y2="97889"/>
                        <a14:foregroundMark x1="69111" y1="96556" x2="69111" y2="96556"/>
                        <a14:foregroundMark x1="71333" y1="96556" x2="71333" y2="96556"/>
                        <a14:foregroundMark x1="73333" y1="96556" x2="73333" y2="96556"/>
                        <a14:foregroundMark x1="55444" y1="97556" x2="55444" y2="97556"/>
                        <a14:foregroundMark x1="65556" y1="76444" x2="65556" y2="76444"/>
                        <a14:foregroundMark x1="65778" y1="73778" x2="65556" y2="74778"/>
                        <a14:foregroundMark x1="63222" y1="71556" x2="63889" y2="71556"/>
                        <a14:foregroundMark x1="68444" y1="82222" x2="68444" y2="82222"/>
                        <a14:foregroundMark x1="73000" y1="58556" x2="73000" y2="58556"/>
                        <a14:foregroundMark x1="69444" y1="88111" x2="69444" y2="88111"/>
                        <a14:foregroundMark x1="70667" y1="79000" x2="70667" y2="79000"/>
                        <a14:foregroundMark x1="61889" y1="84222" x2="61889" y2="84222"/>
                        <a14:foregroundMark x1="61889" y1="84222" x2="61889" y2="84222"/>
                        <a14:foregroundMark x1="69778" y1="73778" x2="69778" y2="73778"/>
                        <a14:foregroundMark x1="62889" y1="82222" x2="62889" y2="82222"/>
                        <a14:foregroundMark x1="62889" y1="82222" x2="63556" y2="81667"/>
                        <a14:foregroundMark x1="66111" y1="95000" x2="66111" y2="95000"/>
                        <a14:foregroundMark x1="39444" y1="74111" x2="39444" y2="74111"/>
                        <a14:foregroundMark x1="38222" y1="88444" x2="38222" y2="88444"/>
                        <a14:foregroundMark x1="45000" y1="88444" x2="45000" y2="88444"/>
                        <a14:backgroundMark x1="41444" y1="91111" x2="41444" y2="91111"/>
                        <a14:backgroundMark x1="41444" y1="91111" x2="41444" y2="91111"/>
                      </a14:backgroundRemoval>
                    </a14:imgEffect>
                  </a14:imgLayer>
                </a14:imgProps>
              </a:ext>
              <a:ext uri="{28A0092B-C50C-407E-A947-70E740481C1C}">
                <a14:useLocalDpi xmlns:a14="http://schemas.microsoft.com/office/drawing/2010/main" val="0"/>
              </a:ext>
            </a:extLst>
          </a:blip>
          <a:srcRect l="30497" t="42844" r="22998" b="2750"/>
          <a:stretch>
            <a:fillRect/>
          </a:stretch>
        </p:blipFill>
        <p:spPr bwMode="auto">
          <a:xfrm>
            <a:off x="20783" y="2343016"/>
            <a:ext cx="2393805" cy="28004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a:off x="3352801" y="2435885"/>
            <a:ext cx="5770418" cy="2689432"/>
          </a:xfrm>
          <a:prstGeom prst="roundRect">
            <a:avLst>
              <a:gd name="adj" fmla="val 8862"/>
            </a:avLst>
          </a:prstGeom>
          <a:solidFill>
            <a:schemeClr val="bg1">
              <a:alpha val="74000"/>
            </a:schemeClr>
          </a:solidFill>
          <a:ln>
            <a:noFill/>
          </a:ln>
          <a:effectLst>
            <a:glow>
              <a:schemeClr val="accent1">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3: </a:t>
            </a:r>
            <a:r>
              <a:rPr lang="vi-VN" sz="2000" dirty="0">
                <a:solidFill>
                  <a:schemeClr val="tx1"/>
                </a:solidFill>
                <a:latin typeface="Times New Roman" panose="02020603050405020304" pitchFamily="18" charset="0"/>
                <a:cs typeface="Times New Roman" panose="02020603050405020304" pitchFamily="18" charset="0"/>
              </a:rPr>
              <a:t>Đồ thị quãng đường – thời gian của vật chuyển động thẳng với tốc độ không đổi có dạng là:</a:t>
            </a: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a"/>
          <p:cNvSpPr/>
          <p:nvPr/>
        </p:nvSpPr>
        <p:spPr>
          <a:xfrm>
            <a:off x="6781800" y="3447876"/>
            <a:ext cx="2286000" cy="5665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B. </a:t>
            </a:r>
            <a:r>
              <a:rPr lang="vi-VN" dirty="0">
                <a:solidFill>
                  <a:schemeClr val="tx1"/>
                </a:solidFill>
                <a:latin typeface="Times New Roman" panose="02020603050405020304" pitchFamily="18" charset="0"/>
                <a:cs typeface="Times New Roman" panose="02020603050405020304" pitchFamily="18" charset="0"/>
              </a:rPr>
              <a:t>Đường gấp khúc.</a:t>
            </a:r>
            <a:endParaRPr lang="vi-VN" dirty="0">
              <a:solidFill>
                <a:schemeClr val="tx1"/>
              </a:solidFill>
              <a:latin typeface="Times New Roman" panose="02020603050405020304" pitchFamily="18" charset="0"/>
              <a:cs typeface="Times New Roman" panose="02020603050405020304" pitchFamily="18" charset="0"/>
            </a:endParaRPr>
          </a:p>
          <a:p>
            <a:pPr algn="ctr"/>
            <a:r>
              <a:rPr lang="en-US" sz="1200" dirty="0" smtClean="0">
                <a:solidFill>
                  <a:schemeClr val="tx1"/>
                </a:solidFill>
                <a:latin typeface="Times New Roman" panose="02020603050405020304" pitchFamily="18"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3" name="c"/>
          <p:cNvSpPr/>
          <p:nvPr/>
        </p:nvSpPr>
        <p:spPr>
          <a:xfrm>
            <a:off x="3565109" y="3447877"/>
            <a:ext cx="3140491" cy="56653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 </a:t>
            </a:r>
            <a:r>
              <a:rPr lang="vi-VN" sz="1600" dirty="0" smtClean="0">
                <a:solidFill>
                  <a:schemeClr val="tx1"/>
                </a:solidFill>
                <a:latin typeface="Times New Roman" panose="02020603050405020304" pitchFamily="18" charset="0"/>
                <a:cs typeface="Times New Roman" panose="02020603050405020304" pitchFamily="18" charset="0"/>
              </a:rPr>
              <a:t>A</a:t>
            </a:r>
            <a:r>
              <a:rPr lang="vi-VN" sz="1200" dirty="0" smtClean="0">
                <a:solidFill>
                  <a:schemeClr val="tx1"/>
                </a:solidFill>
                <a:latin typeface="Times New Roman" panose="02020603050405020304" pitchFamily="18" charset="0"/>
                <a:cs typeface="Times New Roman" panose="02020603050405020304" pitchFamily="18" charset="0"/>
              </a:rPr>
              <a:t>.</a:t>
            </a:r>
            <a:r>
              <a:rPr lang="vi-VN" dirty="0" smtClean="0">
                <a:solidFill>
                  <a:schemeClr val="tx1"/>
                </a:solidFill>
                <a:latin typeface="Times New Roman" panose="02020603050405020304" pitchFamily="18" charset="0"/>
                <a:cs typeface="Times New Roman" panose="02020603050405020304" pitchFamily="18" charset="0"/>
              </a:rPr>
              <a:t>Đường </a:t>
            </a:r>
            <a:r>
              <a:rPr lang="vi-VN" dirty="0">
                <a:solidFill>
                  <a:schemeClr val="tx1"/>
                </a:solidFill>
                <a:latin typeface="Times New Roman" panose="02020603050405020304" pitchFamily="18" charset="0"/>
                <a:cs typeface="Times New Roman" panose="02020603050405020304" pitchFamily="18" charset="0"/>
              </a:rPr>
              <a:t>cong.</a:t>
            </a:r>
            <a:endParaRPr lang="vi-VN" dirty="0">
              <a:solidFill>
                <a:schemeClr val="tx1"/>
              </a:solidFill>
              <a:latin typeface="Times New Roman" panose="02020603050405020304" pitchFamily="18" charset="0"/>
              <a:cs typeface="Times New Roman" panose="02020603050405020304" pitchFamily="18" charset="0"/>
            </a:endParaRP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4" name="d"/>
          <p:cNvSpPr/>
          <p:nvPr/>
        </p:nvSpPr>
        <p:spPr>
          <a:xfrm>
            <a:off x="6781800" y="4171950"/>
            <a:ext cx="2286000" cy="95336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solidFill>
                <a:latin typeface="Times New Roman" panose="02020603050405020304" pitchFamily="18" charset="0"/>
                <a:cs typeface="Times New Roman" panose="02020603050405020304" pitchFamily="18" charset="0"/>
              </a:rPr>
              <a:t>D. </a:t>
            </a:r>
            <a:r>
              <a:rPr lang="vi-VN" dirty="0">
                <a:solidFill>
                  <a:schemeClr val="tx1"/>
                </a:solidFill>
                <a:latin typeface="Times New Roman" panose="02020603050405020304" pitchFamily="18" charset="0"/>
                <a:cs typeface="Times New Roman" panose="02020603050405020304" pitchFamily="18" charset="0"/>
              </a:rPr>
              <a:t>Đường thẳng song song với trục thời gian.</a:t>
            </a:r>
            <a:endParaRPr lang="vi-VN" dirty="0">
              <a:solidFill>
                <a:schemeClr val="tx1"/>
              </a:solidFill>
              <a:latin typeface="Times New Roman" panose="02020603050405020304" pitchFamily="18" charset="0"/>
              <a:cs typeface="Times New Roman" panose="02020603050405020304" pitchFamily="18" charset="0"/>
            </a:endParaRPr>
          </a:p>
          <a:p>
            <a:pPr algn="ct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 name="b"/>
          <p:cNvSpPr/>
          <p:nvPr/>
        </p:nvSpPr>
        <p:spPr>
          <a:xfrm>
            <a:off x="3565109" y="4261190"/>
            <a:ext cx="3140491" cy="82515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dirty="0" smtClean="0">
                <a:solidFill>
                  <a:schemeClr val="tx1"/>
                </a:solidFill>
                <a:latin typeface="Times New Roman" panose="02020603050405020304" pitchFamily="18" charset="0"/>
                <a:cs typeface="Times New Roman" panose="02020603050405020304" pitchFamily="18" charset="0"/>
              </a:rPr>
              <a:t>C. Đường </a:t>
            </a:r>
            <a:r>
              <a:rPr lang="vi-VN" dirty="0">
                <a:solidFill>
                  <a:schemeClr val="tx1"/>
                </a:solidFill>
                <a:latin typeface="Times New Roman" panose="02020603050405020304" pitchFamily="18" charset="0"/>
                <a:cs typeface="Times New Roman" panose="02020603050405020304" pitchFamily="18" charset="0"/>
              </a:rPr>
              <a:t>thẳng nằm nghiêng với trục thời gian.</a:t>
            </a:r>
            <a:endParaRPr lang="vi-VN" dirty="0">
              <a:solidFill>
                <a:schemeClr val="tx1"/>
              </a:solidFill>
              <a:latin typeface="Times New Roman" panose="02020603050405020304" pitchFamily="18" charset="0"/>
              <a:cs typeface="Times New Roman" panose="02020603050405020304" pitchFamily="18" charset="0"/>
            </a:endParaRPr>
          </a:p>
        </p:txBody>
      </p:sp>
      <p:pic>
        <p:nvPicPr>
          <p:cNvPr id="16" name="dung 4">
            <a:hlinkClick r:id="" action="ppaction://media"/>
          </p:cNvPr>
          <p:cNvPicPr>
            <a:picLocks noChangeAspect="1"/>
          </p:cNvPicPr>
          <p:nvPr>
            <a:audioFile r:link="rId7"/>
            <p:extLst>
              <p:ext uri="{DAA4B4D4-6D71-4841-9C94-3DE7FCFB9230}">
                <p14:media xmlns:p14="http://schemas.microsoft.com/office/powerpoint/2010/main" r:embed="rId8">
                  <p14:trim end="6669,166504"/>
                </p14:media>
              </p:ext>
            </p:extLst>
          </p:nvPr>
        </p:nvPicPr>
        <p:blipFill>
          <a:blip r:embed="rId9"/>
          <a:stretch>
            <a:fillRect/>
          </a:stretch>
        </p:blipFill>
        <p:spPr>
          <a:xfrm>
            <a:off x="-1028700" y="456262"/>
            <a:ext cx="457200" cy="457200"/>
          </a:xfrm>
          <a:prstGeom prst="rect">
            <a:avLst/>
          </a:prstGeom>
        </p:spPr>
      </p:pic>
      <p:pic>
        <p:nvPicPr>
          <p:cNvPr id="17" name="sai 26">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9"/>
          <a:stretch>
            <a:fillRect/>
          </a:stretch>
        </p:blipFill>
        <p:spPr>
          <a:xfrm>
            <a:off x="-1028700" y="2435885"/>
            <a:ext cx="457200" cy="457200"/>
          </a:xfrm>
          <a:prstGeom prst="rect">
            <a:avLst/>
          </a:prstGeom>
        </p:spPr>
      </p:pic>
      <p:pic>
        <p:nvPicPr>
          <p:cNvPr id="18" name="sai 26">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9"/>
          <a:stretch>
            <a:fillRect/>
          </a:stretch>
        </p:blipFill>
        <p:spPr>
          <a:xfrm>
            <a:off x="-1028700" y="1057409"/>
            <a:ext cx="457200" cy="457200"/>
          </a:xfrm>
          <a:prstGeom prst="rect">
            <a:avLst/>
          </a:prstGeom>
        </p:spPr>
      </p:pic>
      <p:pic>
        <p:nvPicPr>
          <p:cNvPr id="19" name="sai 26">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9"/>
          <a:stretch>
            <a:fillRect/>
          </a:stretch>
        </p:blipFill>
        <p:spPr>
          <a:xfrm>
            <a:off x="-1028700" y="1700213"/>
            <a:ext cx="457200" cy="4572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18"/>
                </p:tgtEl>
              </p:cMediaNode>
            </p:audio>
            <p:audio>
              <p:cMediaNode vol="80000">
                <p:cTn id="5" fill="hold" display="0">
                  <p:stCondLst>
                    <p:cond delay="indefinite"/>
                  </p:stCondLst>
                  <p:endCondLst>
                    <p:cond evt="onStopAudio" delay="0">
                      <p:tgtEl>
                        <p:sldTgt/>
                      </p:tgtEl>
                    </p:cond>
                  </p:endCondLst>
                </p:cTn>
                <p:tgtEl>
                  <p:spTgt spid="19"/>
                </p:tgtEl>
              </p:cMediaNode>
            </p:audio>
            <p:seq concurrent="1" nextAc="seek">
              <p:cTn id="6" restart="whenNotActive" fill="hold" evtFilter="cancelBubble" nodeType="interactiveSeq">
                <p:stCondLst>
                  <p:cond evt="onClick" delay="0">
                    <p:tgtEl>
                      <p:spTgt spid="15"/>
                    </p:tgtEl>
                  </p:cond>
                </p:stCondLst>
                <p:endSync evt="end" delay="0">
                  <p:rtn val="all"/>
                </p:endSync>
                <p:childTnLst>
                  <p:par>
                    <p:cTn id="7" fill="hold">
                      <p:stCondLst>
                        <p:cond delay="0"/>
                      </p:stCondLst>
                      <p:childTnLst>
                        <p:par>
                          <p:cTn id="8" fill="hold">
                            <p:stCondLst>
                              <p:cond delay="0"/>
                            </p:stCondLst>
                            <p:childTnLst>
                              <p:par>
                                <p:cTn id="9" presetID="1" presetClass="emph" presetSubtype="2" fill="hold" nodeType="afterEffect">
                                  <p:stCondLst>
                                    <p:cond delay="0"/>
                                  </p:stCondLst>
                                  <p:childTnLst>
                                    <p:animClr clrSpc="rgb" dir="cw">
                                      <p:cBhvr>
                                        <p:cTn id="10" dur="100" fill="hold"/>
                                        <p:tgtEl>
                                          <p:spTgt spid="15"/>
                                        </p:tgtEl>
                                        <p:attrNameLst>
                                          <p:attrName>fillcolor</p:attrName>
                                        </p:attrNameLst>
                                      </p:cBhvr>
                                      <p:to>
                                        <a:srgbClr val="92D050"/>
                                      </p:to>
                                    </p:animClr>
                                    <p:set>
                                      <p:cBhvr>
                                        <p:cTn id="11" dur="100" fill="hold"/>
                                        <p:tgtEl>
                                          <p:spTgt spid="15"/>
                                        </p:tgtEl>
                                        <p:attrNameLst>
                                          <p:attrName>fill.type</p:attrName>
                                        </p:attrNameLst>
                                      </p:cBhvr>
                                      <p:to>
                                        <p:strVal val="solid"/>
                                      </p:to>
                                    </p:set>
                                    <p:set>
                                      <p:cBhvr>
                                        <p:cTn id="12" dur="100" fill="hold"/>
                                        <p:tgtEl>
                                          <p:spTgt spid="15"/>
                                        </p:tgtEl>
                                        <p:attrNameLst>
                                          <p:attrName>fill.on</p:attrName>
                                        </p:attrNameLst>
                                      </p:cBhvr>
                                      <p:to>
                                        <p:strVal val="true"/>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2255" fill="hold"/>
                                        <p:tgtEl>
                                          <p:spTgt spid="16"/>
                                        </p:tgtEl>
                                      </p:cBhvr>
                                    </p:cmd>
                                  </p:childTnLst>
                                </p:cTn>
                              </p:par>
                            </p:childTnLst>
                          </p:cTn>
                        </p:par>
                        <p:par>
                          <p:cTn id="16" fill="hold">
                            <p:stCondLst>
                              <p:cond delay="3000"/>
                            </p:stCondLst>
                            <p:childTnLst>
                              <p:par>
                                <p:cTn id="17" presetID="14" presetClass="exit" presetSubtype="10" fill="hold" nodeType="afterEffect">
                                  <p:stCondLst>
                                    <p:cond delay="0"/>
                                  </p:stCondLst>
                                  <p:childTnLst>
                                    <p:animEffect transition="out" filter="randombar(horizontal)">
                                      <p:cBhvr>
                                        <p:cTn id="18" dur="500"/>
                                        <p:tgtEl>
                                          <p:spTgt spid="1026"/>
                                        </p:tgtEl>
                                      </p:cBhvr>
                                    </p:animEffect>
                                    <p:set>
                                      <p:cBhvr>
                                        <p:cTn id="19"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afterEffect">
                                  <p:stCondLst>
                                    <p:cond delay="0"/>
                                  </p:stCondLst>
                                  <p:childTnLst>
                                    <p:animClr clrSpc="rgb" dir="cw">
                                      <p:cBhvr>
                                        <p:cTn id="24" dur="100" fill="hold"/>
                                        <p:tgtEl>
                                          <p:spTgt spid="9"/>
                                        </p:tgtEl>
                                        <p:attrNameLst>
                                          <p:attrName>fillcolor</p:attrName>
                                        </p:attrNameLst>
                                      </p:cBhvr>
                                      <p:to>
                                        <a:srgbClr val="FF0000"/>
                                      </p:to>
                                    </p:animClr>
                                    <p:set>
                                      <p:cBhvr>
                                        <p:cTn id="25" dur="100" fill="hold"/>
                                        <p:tgtEl>
                                          <p:spTgt spid="9"/>
                                        </p:tgtEl>
                                        <p:attrNameLst>
                                          <p:attrName>fill.type</p:attrName>
                                        </p:attrNameLst>
                                      </p:cBhvr>
                                      <p:to>
                                        <p:strVal val="solid"/>
                                      </p:to>
                                    </p:set>
                                    <p:set>
                                      <p:cBhvr>
                                        <p:cTn id="26" dur="100" fill="hold"/>
                                        <p:tgtEl>
                                          <p:spTgt spid="9"/>
                                        </p:tgtEl>
                                        <p:attrNameLst>
                                          <p:attrName>fill.on</p:attrName>
                                        </p:attrNameLst>
                                      </p:cBhvr>
                                      <p:to>
                                        <p:strVal val="true"/>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554" fill="hold"/>
                                        <p:tgtEl>
                                          <p:spTgt spid="18"/>
                                        </p:tgtEl>
                                      </p:cBhvr>
                                    </p:cmd>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afterEffect">
                                  <p:stCondLst>
                                    <p:cond delay="0"/>
                                  </p:stCondLst>
                                  <p:childTnLst>
                                    <p:animClr clrSpc="rgb" dir="cw">
                                      <p:cBhvr>
                                        <p:cTn id="34" dur="100" fill="hold"/>
                                        <p:tgtEl>
                                          <p:spTgt spid="13"/>
                                        </p:tgtEl>
                                        <p:attrNameLst>
                                          <p:attrName>fillcolor</p:attrName>
                                        </p:attrNameLst>
                                      </p:cBhvr>
                                      <p:to>
                                        <a:srgbClr val="FF0000"/>
                                      </p:to>
                                    </p:animClr>
                                    <p:set>
                                      <p:cBhvr>
                                        <p:cTn id="35" dur="100" fill="hold"/>
                                        <p:tgtEl>
                                          <p:spTgt spid="13"/>
                                        </p:tgtEl>
                                        <p:attrNameLst>
                                          <p:attrName>fill.type</p:attrName>
                                        </p:attrNameLst>
                                      </p:cBhvr>
                                      <p:to>
                                        <p:strVal val="solid"/>
                                      </p:to>
                                    </p:set>
                                    <p:set>
                                      <p:cBhvr>
                                        <p:cTn id="36" dur="100" fill="hold"/>
                                        <p:tgtEl>
                                          <p:spTgt spid="13"/>
                                        </p:tgtEl>
                                        <p:attrNameLst>
                                          <p:attrName>fill.on</p:attrName>
                                        </p:attrNameLst>
                                      </p:cBhvr>
                                      <p:to>
                                        <p:strVal val="tru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554" fill="hold"/>
                                        <p:tgtEl>
                                          <p:spTgt spid="19"/>
                                        </p:tgtEl>
                                      </p:cBhvr>
                                    </p:cmd>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afterEffect">
                                  <p:stCondLst>
                                    <p:cond delay="0"/>
                                  </p:stCondLst>
                                  <p:childTnLst>
                                    <p:animClr clrSpc="rgb" dir="cw">
                                      <p:cBhvr>
                                        <p:cTn id="44" dur="100" fill="hold"/>
                                        <p:tgtEl>
                                          <p:spTgt spid="14"/>
                                        </p:tgtEl>
                                        <p:attrNameLst>
                                          <p:attrName>fillcolor</p:attrName>
                                        </p:attrNameLst>
                                      </p:cBhvr>
                                      <p:to>
                                        <a:srgbClr val="FF0000"/>
                                      </p:to>
                                    </p:animClr>
                                    <p:set>
                                      <p:cBhvr>
                                        <p:cTn id="45" dur="100" fill="hold"/>
                                        <p:tgtEl>
                                          <p:spTgt spid="14"/>
                                        </p:tgtEl>
                                        <p:attrNameLst>
                                          <p:attrName>fill.type</p:attrName>
                                        </p:attrNameLst>
                                      </p:cBhvr>
                                      <p:to>
                                        <p:strVal val="solid"/>
                                      </p:to>
                                    </p:set>
                                    <p:set>
                                      <p:cBhvr>
                                        <p:cTn id="46" dur="100" fill="hold"/>
                                        <p:tgtEl>
                                          <p:spTgt spid="14"/>
                                        </p:tgtEl>
                                        <p:attrNameLst>
                                          <p:attrName>fill.on</p:attrName>
                                        </p:attrNameLst>
                                      </p:cBhvr>
                                      <p:to>
                                        <p:strVal val="true"/>
                                      </p:to>
                                    </p:set>
                                  </p:childTnLst>
                                </p:cTn>
                              </p:par>
                            </p:childTnLst>
                          </p:cTn>
                        </p:par>
                        <p:par>
                          <p:cTn id="47" fill="hold">
                            <p:stCondLst>
                              <p:cond delay="500"/>
                            </p:stCondLst>
                            <p:childTnLst>
                              <p:par>
                                <p:cTn id="48" presetID="1" presetClass="mediacall" presetSubtype="0" fill="hold" nodeType="afterEffect">
                                  <p:stCondLst>
                                    <p:cond delay="0"/>
                                  </p:stCondLst>
                                  <p:childTnLst>
                                    <p:cmd type="call" cmd="playFrom(0.0)">
                                      <p:cBhvr>
                                        <p:cTn id="49" dur="1554" fill="hold"/>
                                        <p:tgtEl>
                                          <p:spTgt spid="17"/>
                                        </p:tgtEl>
                                      </p:cBhvr>
                                    </p:cmd>
                                  </p:childTnLst>
                                </p:cTn>
                              </p:par>
                            </p:childTnLst>
                          </p:cTn>
                        </p:par>
                      </p:childTnLst>
                    </p:cTn>
                  </p:par>
                </p:childTnLst>
              </p:cTn>
              <p:nextCondLst>
                <p:cond evt="onClick" delay="0">
                  <p:tgtEl>
                    <p:spTgt spid="1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Vẽ Tay Thiết Kế Nền đường Phố, Phim Hoạt Hình, Vẽ Tay, Nền đường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ID-19 Vaccination Clinic Information — Haller's Pharma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2627" y="0"/>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Vaccination Clinic Information — Haller's Pharma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847" y="1579419"/>
            <a:ext cx="727364" cy="727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bo 50 chiếc ]Khẩu Trang Trẻ Em Chống Bụi Bẩn Cho Trẻ Nhỏ | Lazada.v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7889" l="10000" r="90000">
                        <a14:foregroundMark x1="60333" y1="65000" x2="60333" y2="65000"/>
                        <a14:foregroundMark x1="63222" y1="75444" x2="63222" y2="75444"/>
                        <a14:foregroundMark x1="58000" y1="63111" x2="58000" y2="63111"/>
                        <a14:foregroundMark x1="57000" y1="61778" x2="57000" y2="61778"/>
                        <a14:foregroundMark x1="57000" y1="63778" x2="57000" y2="63778"/>
                        <a14:foregroundMark x1="39444" y1="92667" x2="39444" y2="92667"/>
                        <a14:foregroundMark x1="47667" y1="95333" x2="47667" y2="95333"/>
                        <a14:foregroundMark x1="41444" y1="95889" x2="41444" y2="95889"/>
                        <a14:foregroundMark x1="35222" y1="96889" x2="35222" y2="96889"/>
                        <a14:foregroundMark x1="51889" y1="96556" x2="51889" y2="96556"/>
                        <a14:foregroundMark x1="33667" y1="96222" x2="33667" y2="96222"/>
                        <a14:foregroundMark x1="31333" y1="96556" x2="31333" y2="96556"/>
                        <a14:foregroundMark x1="29778" y1="96556" x2="29778" y2="96556"/>
                        <a14:foregroundMark x1="28111" y1="96222" x2="28111" y2="96222"/>
                        <a14:foregroundMark x1="43333" y1="96889" x2="43333" y2="96889"/>
                        <a14:foregroundMark x1="40778" y1="96889" x2="40778" y2="96889"/>
                        <a14:foregroundMark x1="39444" y1="97222" x2="39444" y2="97222"/>
                        <a14:foregroundMark x1="40778" y1="97222" x2="40778" y2="97222"/>
                        <a14:foregroundMark x1="46667" y1="97556" x2="46667" y2="97556"/>
                        <a14:foregroundMark x1="48889" y1="96556" x2="48889" y2="96556"/>
                        <a14:foregroundMark x1="61000" y1="97889" x2="61000" y2="97889"/>
                        <a14:foregroundMark x1="69111" y1="96556" x2="69111" y2="96556"/>
                        <a14:foregroundMark x1="71333" y1="96556" x2="71333" y2="96556"/>
                        <a14:foregroundMark x1="73333" y1="96556" x2="73333" y2="96556"/>
                        <a14:foregroundMark x1="55444" y1="97556" x2="55444" y2="97556"/>
                        <a14:foregroundMark x1="65556" y1="76444" x2="65556" y2="76444"/>
                        <a14:foregroundMark x1="65778" y1="73778" x2="65556" y2="74778"/>
                        <a14:foregroundMark x1="63222" y1="71556" x2="63889" y2="71556"/>
                        <a14:foregroundMark x1="68444" y1="82222" x2="68444" y2="82222"/>
                        <a14:foregroundMark x1="73000" y1="58556" x2="73000" y2="58556"/>
                        <a14:foregroundMark x1="69444" y1="88111" x2="69444" y2="88111"/>
                        <a14:foregroundMark x1="70667" y1="79000" x2="70667" y2="79000"/>
                        <a14:foregroundMark x1="61889" y1="84222" x2="61889" y2="84222"/>
                        <a14:foregroundMark x1="61889" y1="84222" x2="61889" y2="84222"/>
                        <a14:foregroundMark x1="69778" y1="73778" x2="69778" y2="73778"/>
                        <a14:foregroundMark x1="62889" y1="82222" x2="62889" y2="82222"/>
                        <a14:foregroundMark x1="62889" y1="82222" x2="63556" y2="81667"/>
                        <a14:foregroundMark x1="66111" y1="95000" x2="66111" y2="95000"/>
                        <a14:foregroundMark x1="39444" y1="74111" x2="39444" y2="74111"/>
                        <a14:foregroundMark x1="38222" y1="88444" x2="38222" y2="88444"/>
                        <a14:foregroundMark x1="45000" y1="88444" x2="45000" y2="88444"/>
                        <a14:backgroundMark x1="41444" y1="91111" x2="41444" y2="91111"/>
                        <a14:backgroundMark x1="41444" y1="91111" x2="41444" y2="91111"/>
                      </a14:backgroundRemoval>
                    </a14:imgEffect>
                  </a14:imgLayer>
                </a14:imgProps>
              </a:ext>
              <a:ext uri="{28A0092B-C50C-407E-A947-70E740481C1C}">
                <a14:useLocalDpi xmlns:a14="http://schemas.microsoft.com/office/drawing/2010/main" val="0"/>
              </a:ext>
            </a:extLst>
          </a:blip>
          <a:srcRect t="44648" r="23831"/>
          <a:stretch>
            <a:fillRect/>
          </a:stretch>
        </p:blipFill>
        <p:spPr bwMode="auto">
          <a:xfrm>
            <a:off x="-1548980" y="2435885"/>
            <a:ext cx="3920705" cy="28491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a:off x="3810000" y="776685"/>
            <a:ext cx="5270789" cy="4501862"/>
          </a:xfrm>
          <a:prstGeom prst="roundRect">
            <a:avLst>
              <a:gd name="adj" fmla="val 8862"/>
            </a:avLst>
          </a:prstGeom>
          <a:solidFill>
            <a:schemeClr val="bg1">
              <a:alpha val="74000"/>
            </a:schemeClr>
          </a:solidFill>
          <a:ln>
            <a:noFill/>
          </a:ln>
          <a:effectLst>
            <a:glow>
              <a:schemeClr val="accent1">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solidFill>
                <a:schemeClr val="tx1"/>
              </a:solidFill>
            </a:endParaRPr>
          </a:p>
          <a:p>
            <a:endParaRPr lang="en-US" sz="2400" smtClean="0">
              <a:solidFill>
                <a:schemeClr val="tx1"/>
              </a:solidFill>
            </a:endParaRPr>
          </a:p>
          <a:p>
            <a:pPr algn="ctr"/>
            <a:endParaRPr lang="en-US" sz="2400" smtClean="0">
              <a:solidFill>
                <a:schemeClr val="tx1"/>
              </a:solidFill>
            </a:endParaRPr>
          </a:p>
          <a:p>
            <a:pPr algn="ctr"/>
            <a:endParaRPr lang="en-US" sz="2400" smtClean="0">
              <a:solidFill>
                <a:schemeClr val="tx1"/>
              </a:solidFill>
            </a:endParaRPr>
          </a:p>
          <a:p>
            <a:pPr algn="ctr"/>
            <a:endParaRPr lang="en-US" sz="2400" smtClean="0">
              <a:solidFill>
                <a:schemeClr val="tx1"/>
              </a:solidFill>
            </a:endParaRPr>
          </a:p>
          <a:p>
            <a:endParaRPr lang="en-US" sz="2400" dirty="0">
              <a:solidFill>
                <a:schemeClr val="tx1"/>
              </a:solidFill>
            </a:endParaRPr>
          </a:p>
        </p:txBody>
      </p:sp>
      <p:sp>
        <p:nvSpPr>
          <p:cNvPr id="9" name="a"/>
          <p:cNvSpPr/>
          <p:nvPr/>
        </p:nvSpPr>
        <p:spPr>
          <a:xfrm>
            <a:off x="4002139" y="2680075"/>
            <a:ext cx="609600" cy="28326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A. </a:t>
            </a:r>
            <a:endParaRPr lang="en-US" sz="1350" dirty="0"/>
          </a:p>
        </p:txBody>
      </p:sp>
      <p:sp>
        <p:nvSpPr>
          <p:cNvPr id="13" name="c"/>
          <p:cNvSpPr/>
          <p:nvPr/>
        </p:nvSpPr>
        <p:spPr>
          <a:xfrm>
            <a:off x="4002140" y="4324350"/>
            <a:ext cx="609600" cy="29202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C</a:t>
            </a:r>
            <a:endParaRPr lang="en-US" sz="1350"/>
          </a:p>
        </p:txBody>
      </p:sp>
      <p:sp>
        <p:nvSpPr>
          <p:cNvPr id="14" name="d"/>
          <p:cNvSpPr/>
          <p:nvPr/>
        </p:nvSpPr>
        <p:spPr>
          <a:xfrm>
            <a:off x="6536345" y="2743256"/>
            <a:ext cx="577053" cy="29965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B</a:t>
            </a:r>
            <a:endParaRPr lang="en-US" sz="1350"/>
          </a:p>
        </p:txBody>
      </p:sp>
      <p:sp>
        <p:nvSpPr>
          <p:cNvPr id="15" name="b"/>
          <p:cNvSpPr/>
          <p:nvPr/>
        </p:nvSpPr>
        <p:spPr>
          <a:xfrm>
            <a:off x="6705600" y="4319443"/>
            <a:ext cx="579651" cy="29692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D</a:t>
            </a:r>
            <a:endParaRPr lang="en-US" sz="1350"/>
          </a:p>
        </p:txBody>
      </p:sp>
      <p:pic>
        <p:nvPicPr>
          <p:cNvPr id="16" name="dung 4">
            <a:hlinkClick r:id="" action="ppaction://media"/>
          </p:cNvPr>
          <p:cNvPicPr>
            <a:picLocks noChangeAspect="1"/>
          </p:cNvPicPr>
          <p:nvPr>
            <a:audioFile r:link="rId6"/>
            <p:extLst>
              <p:ext uri="{DAA4B4D4-6D71-4841-9C94-3DE7FCFB9230}">
                <p14:media xmlns:p14="http://schemas.microsoft.com/office/powerpoint/2010/main" r:embed="rId7">
                  <p14:trim end="6669,166504"/>
                </p14:media>
              </p:ext>
            </p:extLst>
          </p:nvPr>
        </p:nvPicPr>
        <p:blipFill>
          <a:blip r:embed="rId8"/>
          <a:stretch>
            <a:fillRect/>
          </a:stretch>
        </p:blipFill>
        <p:spPr>
          <a:xfrm>
            <a:off x="-1028700" y="456262"/>
            <a:ext cx="457200" cy="457200"/>
          </a:xfrm>
          <a:prstGeom prst="rect">
            <a:avLst/>
          </a:prstGeom>
        </p:spPr>
      </p:pic>
      <p:pic>
        <p:nvPicPr>
          <p:cNvPr id="17" name="sai 26">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8"/>
          <a:stretch>
            <a:fillRect/>
          </a:stretch>
        </p:blipFill>
        <p:spPr>
          <a:xfrm>
            <a:off x="-1028700" y="2435885"/>
            <a:ext cx="457200" cy="457200"/>
          </a:xfrm>
          <a:prstGeom prst="rect">
            <a:avLst/>
          </a:prstGeom>
        </p:spPr>
      </p:pic>
      <p:pic>
        <p:nvPicPr>
          <p:cNvPr id="18" name="sai 26">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8"/>
          <a:stretch>
            <a:fillRect/>
          </a:stretch>
        </p:blipFill>
        <p:spPr>
          <a:xfrm>
            <a:off x="-1028700" y="1057409"/>
            <a:ext cx="457200" cy="457200"/>
          </a:xfrm>
          <a:prstGeom prst="rect">
            <a:avLst/>
          </a:prstGeom>
        </p:spPr>
      </p:pic>
      <p:pic>
        <p:nvPicPr>
          <p:cNvPr id="19" name="sai 26">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8"/>
          <a:stretch>
            <a:fillRect/>
          </a:stretch>
        </p:blipFill>
        <p:spPr>
          <a:xfrm>
            <a:off x="-1028700" y="1700213"/>
            <a:ext cx="457200" cy="457200"/>
          </a:xfrm>
          <a:prstGeom prst="rect">
            <a:avLst/>
          </a:prstGeom>
        </p:spPr>
      </p:pic>
      <p:pic>
        <p:nvPicPr>
          <p:cNvPr id="20" name="Picture 19"/>
          <p:cNvPicPr/>
          <p:nvPr/>
        </p:nvPicPr>
        <p:blipFill>
          <a:blip r:embed="rId11"/>
          <a:stretch>
            <a:fillRect/>
          </a:stretch>
        </p:blipFill>
        <p:spPr>
          <a:xfrm>
            <a:off x="4697148" y="2192998"/>
            <a:ext cx="1463571" cy="1369352"/>
          </a:xfrm>
          <a:prstGeom prst="rect">
            <a:avLst/>
          </a:prstGeom>
        </p:spPr>
      </p:pic>
      <p:pic>
        <p:nvPicPr>
          <p:cNvPr id="21" name="Picture 20"/>
          <p:cNvPicPr/>
          <p:nvPr/>
        </p:nvPicPr>
        <p:blipFill>
          <a:blip r:embed="rId12"/>
          <a:stretch>
            <a:fillRect/>
          </a:stretch>
        </p:blipFill>
        <p:spPr>
          <a:xfrm>
            <a:off x="7425005" y="3801259"/>
            <a:ext cx="1422154" cy="1333295"/>
          </a:xfrm>
          <a:prstGeom prst="rect">
            <a:avLst/>
          </a:prstGeom>
        </p:spPr>
      </p:pic>
      <p:pic>
        <p:nvPicPr>
          <p:cNvPr id="22" name="Picture 21"/>
          <p:cNvPicPr/>
          <p:nvPr/>
        </p:nvPicPr>
        <p:blipFill>
          <a:blip r:embed="rId13"/>
          <a:stretch>
            <a:fillRect/>
          </a:stretch>
        </p:blipFill>
        <p:spPr>
          <a:xfrm>
            <a:off x="7467593" y="2204066"/>
            <a:ext cx="1379566" cy="1358284"/>
          </a:xfrm>
          <a:prstGeom prst="rect">
            <a:avLst/>
          </a:prstGeom>
        </p:spPr>
      </p:pic>
      <p:pic>
        <p:nvPicPr>
          <p:cNvPr id="23" name="Picture 22"/>
          <p:cNvPicPr/>
          <p:nvPr/>
        </p:nvPicPr>
        <p:blipFill>
          <a:blip r:embed="rId14"/>
          <a:stretch>
            <a:fillRect/>
          </a:stretch>
        </p:blipFill>
        <p:spPr>
          <a:xfrm>
            <a:off x="4611740" y="3672032"/>
            <a:ext cx="1548980" cy="1294821"/>
          </a:xfrm>
          <a:prstGeom prst="rect">
            <a:avLst/>
          </a:prstGeom>
        </p:spPr>
      </p:pic>
      <p:sp>
        <p:nvSpPr>
          <p:cNvPr id="2" name="Rounded Rectangle 1"/>
          <p:cNvSpPr/>
          <p:nvPr/>
        </p:nvSpPr>
        <p:spPr>
          <a:xfrm>
            <a:off x="4002139" y="1031637"/>
            <a:ext cx="4913261" cy="9809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1200" dirty="0">
                <a:solidFill>
                  <a:schemeClr val="tx1"/>
                </a:solidFill>
                <a:latin typeface="+mj-lt"/>
              </a:rPr>
              <a:t>Câu 4: Lúc 8h một đoàn tàu hỏa rời Hà Nội đi Hải Phòng với vận tốc 30km/h. Sau khi chạy được 90 phút tàu đỗ lại trong sân ga trong 30 phút, sau đó tiếp tục đi về hướng Hải Phòng với vận tốc ban đầu. Đồ thị quãng đường – thời gian của xe trong quá trình chuyển động là:</a:t>
            </a:r>
            <a:endParaRPr lang="vi-VN" sz="1200" dirty="0">
              <a:solidFill>
                <a:schemeClr val="tx1"/>
              </a:solidFill>
              <a:latin typeface="+mj-lt"/>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18"/>
                </p:tgtEl>
              </p:cMediaNode>
            </p:audio>
            <p:audio>
              <p:cMediaNode vol="80000">
                <p:cTn id="5" fill="hold" display="0">
                  <p:stCondLst>
                    <p:cond delay="indefinite"/>
                  </p:stCondLst>
                  <p:endCondLst>
                    <p:cond evt="onStopAudio" delay="0">
                      <p:tgtEl>
                        <p:sldTgt/>
                      </p:tgtEl>
                    </p:cond>
                  </p:endCondLst>
                </p:cTn>
                <p:tgtEl>
                  <p:spTgt spid="19"/>
                </p:tgtEl>
              </p:cMediaNode>
            </p:audio>
            <p:seq concurrent="1" nextAc="seek">
              <p:cTn id="6" restart="whenNotActive" fill="hold" evtFilter="cancelBubble" nodeType="interactiveSeq">
                <p:stCondLst>
                  <p:cond evt="onClick" delay="0">
                    <p:tgtEl>
                      <p:spTgt spid="15"/>
                    </p:tgtEl>
                  </p:cond>
                </p:stCondLst>
                <p:endSync evt="end" delay="0">
                  <p:rtn val="all"/>
                </p:endSync>
                <p:childTnLst>
                  <p:par>
                    <p:cTn id="7" fill="hold">
                      <p:stCondLst>
                        <p:cond delay="0"/>
                      </p:stCondLst>
                      <p:childTnLst>
                        <p:par>
                          <p:cTn id="8" fill="hold">
                            <p:stCondLst>
                              <p:cond delay="0"/>
                            </p:stCondLst>
                            <p:childTnLst>
                              <p:par>
                                <p:cTn id="9" presetID="1" presetClass="emph" presetSubtype="2" fill="hold" nodeType="afterEffect">
                                  <p:stCondLst>
                                    <p:cond delay="0"/>
                                  </p:stCondLst>
                                  <p:childTnLst>
                                    <p:animClr clrSpc="rgb" dir="cw">
                                      <p:cBhvr>
                                        <p:cTn id="10" dur="100" fill="hold"/>
                                        <p:tgtEl>
                                          <p:spTgt spid="15"/>
                                        </p:tgtEl>
                                        <p:attrNameLst>
                                          <p:attrName>fillcolor</p:attrName>
                                        </p:attrNameLst>
                                      </p:cBhvr>
                                      <p:to>
                                        <a:srgbClr val="92D050"/>
                                      </p:to>
                                    </p:animClr>
                                    <p:set>
                                      <p:cBhvr>
                                        <p:cTn id="11" dur="100" fill="hold"/>
                                        <p:tgtEl>
                                          <p:spTgt spid="15"/>
                                        </p:tgtEl>
                                        <p:attrNameLst>
                                          <p:attrName>fill.type</p:attrName>
                                        </p:attrNameLst>
                                      </p:cBhvr>
                                      <p:to>
                                        <p:strVal val="solid"/>
                                      </p:to>
                                    </p:set>
                                    <p:set>
                                      <p:cBhvr>
                                        <p:cTn id="12" dur="100" fill="hold"/>
                                        <p:tgtEl>
                                          <p:spTgt spid="15"/>
                                        </p:tgtEl>
                                        <p:attrNameLst>
                                          <p:attrName>fill.on</p:attrName>
                                        </p:attrNameLst>
                                      </p:cBhvr>
                                      <p:to>
                                        <p:strVal val="true"/>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2255" fill="hold"/>
                                        <p:tgtEl>
                                          <p:spTgt spid="16"/>
                                        </p:tgtEl>
                                      </p:cBhvr>
                                    </p:cmd>
                                  </p:childTnLst>
                                </p:cTn>
                              </p:par>
                            </p:childTnLst>
                          </p:cTn>
                        </p:par>
                        <p:par>
                          <p:cTn id="16" fill="hold">
                            <p:stCondLst>
                              <p:cond delay="3000"/>
                            </p:stCondLst>
                            <p:childTnLst>
                              <p:par>
                                <p:cTn id="17" presetID="14" presetClass="exit" presetSubtype="10" fill="hold" nodeType="afterEffect">
                                  <p:stCondLst>
                                    <p:cond delay="0"/>
                                  </p:stCondLst>
                                  <p:childTnLst>
                                    <p:animEffect transition="out" filter="randombar(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afterEffect">
                                  <p:stCondLst>
                                    <p:cond delay="0"/>
                                  </p:stCondLst>
                                  <p:childTnLst>
                                    <p:animClr clrSpc="rgb" dir="cw">
                                      <p:cBhvr>
                                        <p:cTn id="24" dur="100" fill="hold"/>
                                        <p:tgtEl>
                                          <p:spTgt spid="9"/>
                                        </p:tgtEl>
                                        <p:attrNameLst>
                                          <p:attrName>fillcolor</p:attrName>
                                        </p:attrNameLst>
                                      </p:cBhvr>
                                      <p:to>
                                        <a:srgbClr val="FF0000"/>
                                      </p:to>
                                    </p:animClr>
                                    <p:set>
                                      <p:cBhvr>
                                        <p:cTn id="25" dur="100" fill="hold"/>
                                        <p:tgtEl>
                                          <p:spTgt spid="9"/>
                                        </p:tgtEl>
                                        <p:attrNameLst>
                                          <p:attrName>fill.type</p:attrName>
                                        </p:attrNameLst>
                                      </p:cBhvr>
                                      <p:to>
                                        <p:strVal val="solid"/>
                                      </p:to>
                                    </p:set>
                                    <p:set>
                                      <p:cBhvr>
                                        <p:cTn id="26" dur="100" fill="hold"/>
                                        <p:tgtEl>
                                          <p:spTgt spid="9"/>
                                        </p:tgtEl>
                                        <p:attrNameLst>
                                          <p:attrName>fill.on</p:attrName>
                                        </p:attrNameLst>
                                      </p:cBhvr>
                                      <p:to>
                                        <p:strVal val="true"/>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554" fill="hold"/>
                                        <p:tgtEl>
                                          <p:spTgt spid="18"/>
                                        </p:tgtEl>
                                      </p:cBhvr>
                                    </p:cmd>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afterEffect">
                                  <p:stCondLst>
                                    <p:cond delay="0"/>
                                  </p:stCondLst>
                                  <p:childTnLst>
                                    <p:animClr clrSpc="rgb" dir="cw">
                                      <p:cBhvr>
                                        <p:cTn id="34" dur="100" fill="hold"/>
                                        <p:tgtEl>
                                          <p:spTgt spid="13"/>
                                        </p:tgtEl>
                                        <p:attrNameLst>
                                          <p:attrName>fillcolor</p:attrName>
                                        </p:attrNameLst>
                                      </p:cBhvr>
                                      <p:to>
                                        <a:srgbClr val="FF0000"/>
                                      </p:to>
                                    </p:animClr>
                                    <p:set>
                                      <p:cBhvr>
                                        <p:cTn id="35" dur="100" fill="hold"/>
                                        <p:tgtEl>
                                          <p:spTgt spid="13"/>
                                        </p:tgtEl>
                                        <p:attrNameLst>
                                          <p:attrName>fill.type</p:attrName>
                                        </p:attrNameLst>
                                      </p:cBhvr>
                                      <p:to>
                                        <p:strVal val="solid"/>
                                      </p:to>
                                    </p:set>
                                    <p:set>
                                      <p:cBhvr>
                                        <p:cTn id="36" dur="100" fill="hold"/>
                                        <p:tgtEl>
                                          <p:spTgt spid="13"/>
                                        </p:tgtEl>
                                        <p:attrNameLst>
                                          <p:attrName>fill.on</p:attrName>
                                        </p:attrNameLst>
                                      </p:cBhvr>
                                      <p:to>
                                        <p:strVal val="tru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554" fill="hold"/>
                                        <p:tgtEl>
                                          <p:spTgt spid="19"/>
                                        </p:tgtEl>
                                      </p:cBhvr>
                                    </p:cmd>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afterEffect">
                                  <p:stCondLst>
                                    <p:cond delay="0"/>
                                  </p:stCondLst>
                                  <p:childTnLst>
                                    <p:animClr clrSpc="rgb" dir="cw">
                                      <p:cBhvr>
                                        <p:cTn id="44" dur="100" fill="hold"/>
                                        <p:tgtEl>
                                          <p:spTgt spid="14"/>
                                        </p:tgtEl>
                                        <p:attrNameLst>
                                          <p:attrName>fillcolor</p:attrName>
                                        </p:attrNameLst>
                                      </p:cBhvr>
                                      <p:to>
                                        <a:srgbClr val="FF0000"/>
                                      </p:to>
                                    </p:animClr>
                                    <p:set>
                                      <p:cBhvr>
                                        <p:cTn id="45" dur="100" fill="hold"/>
                                        <p:tgtEl>
                                          <p:spTgt spid="14"/>
                                        </p:tgtEl>
                                        <p:attrNameLst>
                                          <p:attrName>fill.type</p:attrName>
                                        </p:attrNameLst>
                                      </p:cBhvr>
                                      <p:to>
                                        <p:strVal val="solid"/>
                                      </p:to>
                                    </p:set>
                                    <p:set>
                                      <p:cBhvr>
                                        <p:cTn id="46" dur="100" fill="hold"/>
                                        <p:tgtEl>
                                          <p:spTgt spid="14"/>
                                        </p:tgtEl>
                                        <p:attrNameLst>
                                          <p:attrName>fill.on</p:attrName>
                                        </p:attrNameLst>
                                      </p:cBhvr>
                                      <p:to>
                                        <p:strVal val="true"/>
                                      </p:to>
                                    </p:set>
                                  </p:childTnLst>
                                </p:cTn>
                              </p:par>
                            </p:childTnLst>
                          </p:cTn>
                        </p:par>
                        <p:par>
                          <p:cTn id="47" fill="hold">
                            <p:stCondLst>
                              <p:cond delay="500"/>
                            </p:stCondLst>
                            <p:childTnLst>
                              <p:par>
                                <p:cTn id="48" presetID="1" presetClass="mediacall" presetSubtype="0" fill="hold" nodeType="afterEffect">
                                  <p:stCondLst>
                                    <p:cond delay="0"/>
                                  </p:stCondLst>
                                  <p:childTnLst>
                                    <p:cmd type="call" cmd="playFrom(0.0)">
                                      <p:cBhvr>
                                        <p:cTn id="49" dur="1554" fill="hold"/>
                                        <p:tgtEl>
                                          <p:spTgt spid="17"/>
                                        </p:tgtEl>
                                      </p:cBhvr>
                                    </p:cmd>
                                  </p:childTnLst>
                                </p:cTn>
                              </p:par>
                            </p:childTnLst>
                          </p:cTn>
                        </p:par>
                      </p:childTnLst>
                    </p:cTn>
                  </p:par>
                </p:childTnLst>
              </p:cTn>
              <p:nextCondLst>
                <p:cond evt="onClick" delay="0">
                  <p:tgtEl>
                    <p:spTgt spid="1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95d9371c711fe5144935f3fd4acafa46"/>
          <p:cNvPicPr>
            <a:picLocks noChangeAspect="1"/>
          </p:cNvPicPr>
          <p:nvPr/>
        </p:nvPicPr>
        <p:blipFill>
          <a:blip r:embed="rId1"/>
          <a:stretch>
            <a:fillRect/>
          </a:stretch>
        </p:blipFill>
        <p:spPr>
          <a:xfrm>
            <a:off x="70597" y="-171450"/>
            <a:ext cx="9073403" cy="5068729"/>
          </a:xfrm>
          <a:prstGeom prst="rect">
            <a:avLst/>
          </a:prstGeom>
        </p:spPr>
      </p:pic>
      <p:sp>
        <p:nvSpPr>
          <p:cNvPr id="2" name="Rectangles 1"/>
          <p:cNvSpPr/>
          <p:nvPr/>
        </p:nvSpPr>
        <p:spPr>
          <a:xfrm>
            <a:off x="2895600" y="1717670"/>
            <a:ext cx="5339598" cy="854080"/>
          </a:xfrm>
          <a:prstGeom prst="rect">
            <a:avLst/>
          </a:prstGeom>
          <a:noFill/>
          <a:ln>
            <a:noFill/>
          </a:ln>
        </p:spPr>
        <p:txBody>
          <a:bodyPr wrap="square" rtlCol="0" anchor="t">
            <a:spAutoFit/>
          </a:bodyPr>
          <a:lstStyle/>
          <a:p>
            <a:pPr algn="ctr"/>
            <a:r>
              <a:rPr lang="en-US" altLang="zh-CN" sz="4950" b="1" dirty="0" err="1"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a:t>
            </a:r>
            <a:r>
              <a:rPr lang="en-US" altLang="zh-CN" sz="4950" b="1"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4950" b="1" dirty="0" err="1"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dẫn</a:t>
            </a:r>
            <a:r>
              <a:rPr lang="en-US" altLang="zh-CN" sz="4950" b="1"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4950" b="1" dirty="0" err="1"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altLang="zh-CN" sz="4950" b="1"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4950" b="1" dirty="0" err="1"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endParaRPr lang="en-US" altLang="zh-CN" sz="4950" b="1"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Box 3"/>
          <p:cNvSpPr txBox="1"/>
          <p:nvPr/>
        </p:nvSpPr>
        <p:spPr>
          <a:xfrm>
            <a:off x="2572755" y="2571750"/>
            <a:ext cx="5694424" cy="1031051"/>
          </a:xfrm>
          <a:prstGeom prst="rect">
            <a:avLst/>
          </a:prstGeom>
          <a:noFill/>
        </p:spPr>
        <p:txBody>
          <a:bodyPr wrap="square" rtlCol="0">
            <a:spAutoFit/>
          </a:bodyPr>
          <a:lstStyle/>
          <a:p>
            <a:r>
              <a:rPr lang="en-US" sz="33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Wingdings" panose="05000000000000000000" charset="0"/>
              </a:rPr>
              <a:t> </a:t>
            </a:r>
            <a:r>
              <a:rPr lang="vi-VN" sz="2800" b="1" dirty="0">
                <a:solidFill>
                  <a:schemeClr val="tx2"/>
                </a:solidFill>
                <a:latin typeface="Times New Roman" panose="02020603050405020304" pitchFamily="18" charset="0"/>
                <a:cs typeface="Times New Roman" panose="02020603050405020304" pitchFamily="18" charset="0"/>
                <a:sym typeface="Wingdings" panose="05000000000000000000" charset="0"/>
              </a:rPr>
              <a:t>T</a:t>
            </a:r>
            <a:r>
              <a:rPr lang="vi-VN" sz="2800" b="1" dirty="0" smtClean="0">
                <a:solidFill>
                  <a:schemeClr val="tx2"/>
                </a:solidFill>
                <a:latin typeface="Times New Roman" panose="02020603050405020304" pitchFamily="18" charset="0"/>
                <a:cs typeface="Times New Roman" panose="02020603050405020304" pitchFamily="18" charset="0"/>
              </a:rPr>
              <a:t>hực </a:t>
            </a:r>
            <a:r>
              <a:rPr lang="vi-VN" sz="2800" b="1" dirty="0">
                <a:solidFill>
                  <a:schemeClr val="tx2"/>
                </a:solidFill>
                <a:latin typeface="Times New Roman" panose="02020603050405020304" pitchFamily="18" charset="0"/>
                <a:cs typeface="Times New Roman" panose="02020603050405020304" pitchFamily="18" charset="0"/>
              </a:rPr>
              <a:t>hiện bài tập số 1 và số 2 ở trang 58 SGK KHTN7</a:t>
            </a:r>
            <a:endParaRPr lang="vi-VN" sz="2800" b="1"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9553;p57"/>
          <p:cNvGrpSpPr/>
          <p:nvPr/>
        </p:nvGrpSpPr>
        <p:grpSpPr>
          <a:xfrm>
            <a:off x="5410200" y="746915"/>
            <a:ext cx="3506003" cy="3649669"/>
            <a:chOff x="3104150" y="1772850"/>
            <a:chExt cx="2853425" cy="2970350"/>
          </a:xfrm>
        </p:grpSpPr>
        <p:sp>
          <p:nvSpPr>
            <p:cNvPr id="8" name="Google Shape;9554;p57"/>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9555;p57"/>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9556;p57"/>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9557;p57"/>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9558;p57"/>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9559;p57"/>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9560;p57"/>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9561;p57"/>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9562;p57"/>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9563;p57"/>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9564;p57"/>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9565;p57"/>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9566;p57"/>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9567;p57"/>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9568;p57"/>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9569;p57"/>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9570;p57"/>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9571;p57"/>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9572;p57"/>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9573;p57"/>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9574;p57"/>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575;p57"/>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9576;p57"/>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9577;p57"/>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9578;p57"/>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9579;p57"/>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9580;p57"/>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9581;p57"/>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9582;p57"/>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9583;p57"/>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9584;p57"/>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9585;p57"/>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9586;p57"/>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9587;p57"/>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9588;p57"/>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9589;p57"/>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9590;p57"/>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9591;p57"/>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9592;p57"/>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9593;p57"/>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9594;p57"/>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9595;p57"/>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9596;p57"/>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9597;p57"/>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9598;p57"/>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9599;p57"/>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9600;p57"/>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9601;p57"/>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9602;p57"/>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9603;p57"/>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9604;p57"/>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9605;p57"/>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9606;p57"/>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9607;p57"/>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9608;p57"/>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9609;p57"/>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9610;p57"/>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9611;p57"/>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9612;p57"/>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9613;p57"/>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9614;p57"/>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9615;p57"/>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9616;p57"/>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9617;p57"/>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9618;p57"/>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9619;p57"/>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9620;p57"/>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9621;p57"/>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9622;p57"/>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9623;p57"/>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9624;p57"/>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9625;p57"/>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9626;p57"/>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9627;p57"/>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9628;p57"/>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9629;p57"/>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9630;p57"/>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9631;p57"/>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9632;p57"/>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9633;p57"/>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9634;p57"/>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9635;p57"/>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636;p57"/>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637;p57"/>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638;p57"/>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639;p57"/>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640;p57"/>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641;p57"/>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42;p57"/>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643;p57"/>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644;p57"/>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645;p57"/>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9646;p57"/>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9647;p57"/>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9648;p57"/>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9649;p57"/>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9650;p57"/>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9651;p57"/>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9652;p57"/>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9653;p57"/>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9654;p57"/>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9655;p57"/>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9656;p57"/>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9657;p57"/>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2" name="Freeform: Shape 111"/>
          <p:cNvSpPr/>
          <p:nvPr/>
        </p:nvSpPr>
        <p:spPr>
          <a:xfrm>
            <a:off x="-666333" y="-1863989"/>
            <a:ext cx="7524750" cy="8458200"/>
          </a:xfrm>
          <a:custGeom>
            <a:avLst/>
            <a:gdLst>
              <a:gd name="connsiteX0" fmla="*/ 6573034 w 6573034"/>
              <a:gd name="connsiteY0" fmla="*/ 990600 h 7181850"/>
              <a:gd name="connsiteX1" fmla="*/ 6306334 w 6573034"/>
              <a:gd name="connsiteY1" fmla="*/ 1066800 h 7181850"/>
              <a:gd name="connsiteX2" fmla="*/ 5639584 w 6573034"/>
              <a:gd name="connsiteY2" fmla="*/ 1981200 h 7181850"/>
              <a:gd name="connsiteX3" fmla="*/ 5582434 w 6573034"/>
              <a:gd name="connsiteY3" fmla="*/ 2228850 h 7181850"/>
              <a:gd name="connsiteX4" fmla="*/ 5487184 w 6573034"/>
              <a:gd name="connsiteY4" fmla="*/ 3048000 h 7181850"/>
              <a:gd name="connsiteX5" fmla="*/ 5410984 w 6573034"/>
              <a:gd name="connsiteY5" fmla="*/ 3295650 h 7181850"/>
              <a:gd name="connsiteX6" fmla="*/ 4648984 w 6573034"/>
              <a:gd name="connsiteY6" fmla="*/ 3924300 h 7181850"/>
              <a:gd name="connsiteX7" fmla="*/ 4477534 w 6573034"/>
              <a:gd name="connsiteY7" fmla="*/ 4095750 h 7181850"/>
              <a:gd name="connsiteX8" fmla="*/ 4477534 w 6573034"/>
              <a:gd name="connsiteY8" fmla="*/ 4591050 h 7181850"/>
              <a:gd name="connsiteX9" fmla="*/ 4687084 w 6573034"/>
              <a:gd name="connsiteY9" fmla="*/ 5200650 h 7181850"/>
              <a:gd name="connsiteX10" fmla="*/ 4725184 w 6573034"/>
              <a:gd name="connsiteY10" fmla="*/ 5314950 h 7181850"/>
              <a:gd name="connsiteX11" fmla="*/ 4687084 w 6573034"/>
              <a:gd name="connsiteY11" fmla="*/ 5524500 h 7181850"/>
              <a:gd name="connsiteX12" fmla="*/ 4572784 w 6573034"/>
              <a:gd name="connsiteY12" fmla="*/ 5657850 h 7181850"/>
              <a:gd name="connsiteX13" fmla="*/ 4401334 w 6573034"/>
              <a:gd name="connsiteY13" fmla="*/ 5810250 h 7181850"/>
              <a:gd name="connsiteX14" fmla="*/ 4039384 w 6573034"/>
              <a:gd name="connsiteY14" fmla="*/ 6096000 h 7181850"/>
              <a:gd name="connsiteX15" fmla="*/ 3886984 w 6573034"/>
              <a:gd name="connsiteY15" fmla="*/ 6343650 h 7181850"/>
              <a:gd name="connsiteX16" fmla="*/ 3677434 w 6573034"/>
              <a:gd name="connsiteY16" fmla="*/ 6629400 h 7181850"/>
              <a:gd name="connsiteX17" fmla="*/ 3315484 w 6573034"/>
              <a:gd name="connsiteY17" fmla="*/ 6972300 h 7181850"/>
              <a:gd name="connsiteX18" fmla="*/ 3010684 w 6573034"/>
              <a:gd name="connsiteY18" fmla="*/ 7105650 h 7181850"/>
              <a:gd name="connsiteX19" fmla="*/ 2782084 w 6573034"/>
              <a:gd name="connsiteY19" fmla="*/ 7143750 h 7181850"/>
              <a:gd name="connsiteX20" fmla="*/ 2210584 w 6573034"/>
              <a:gd name="connsiteY20" fmla="*/ 7181850 h 7181850"/>
              <a:gd name="connsiteX21" fmla="*/ 1315234 w 6573034"/>
              <a:gd name="connsiteY21" fmla="*/ 6762750 h 7181850"/>
              <a:gd name="connsiteX22" fmla="*/ 1067584 w 6573034"/>
              <a:gd name="connsiteY22" fmla="*/ 6629400 h 7181850"/>
              <a:gd name="connsiteX23" fmla="*/ 610384 w 6573034"/>
              <a:gd name="connsiteY23" fmla="*/ 6057900 h 7181850"/>
              <a:gd name="connsiteX24" fmla="*/ 210334 w 6573034"/>
              <a:gd name="connsiteY24" fmla="*/ 5105400 h 7181850"/>
              <a:gd name="connsiteX25" fmla="*/ 19834 w 6573034"/>
              <a:gd name="connsiteY25" fmla="*/ 3829050 h 7181850"/>
              <a:gd name="connsiteX26" fmla="*/ 96034 w 6573034"/>
              <a:gd name="connsiteY26" fmla="*/ 1619250 h 7181850"/>
              <a:gd name="connsiteX27" fmla="*/ 229384 w 6573034"/>
              <a:gd name="connsiteY27" fmla="*/ 1123950 h 7181850"/>
              <a:gd name="connsiteX28" fmla="*/ 686584 w 6573034"/>
              <a:gd name="connsiteY28" fmla="*/ 400050 h 7181850"/>
              <a:gd name="connsiteX29" fmla="*/ 1524784 w 6573034"/>
              <a:gd name="connsiteY29" fmla="*/ 76200 h 7181850"/>
              <a:gd name="connsiteX30" fmla="*/ 2191534 w 6573034"/>
              <a:gd name="connsiteY30" fmla="*/ 0 h 7181850"/>
              <a:gd name="connsiteX31" fmla="*/ 4267984 w 6573034"/>
              <a:gd name="connsiteY31" fmla="*/ 76200 h 7181850"/>
              <a:gd name="connsiteX32" fmla="*/ 4820434 w 6573034"/>
              <a:gd name="connsiteY32" fmla="*/ 190500 h 7181850"/>
              <a:gd name="connsiteX33" fmla="*/ 5696734 w 6573034"/>
              <a:gd name="connsiteY33" fmla="*/ 514350 h 7181850"/>
              <a:gd name="connsiteX34" fmla="*/ 6001534 w 6573034"/>
              <a:gd name="connsiteY34" fmla="*/ 647700 h 7181850"/>
              <a:gd name="connsiteX35" fmla="*/ 6096784 w 6573034"/>
              <a:gd name="connsiteY35" fmla="*/ 704850 h 7181850"/>
              <a:gd name="connsiteX36" fmla="*/ 6172984 w 6573034"/>
              <a:gd name="connsiteY36" fmla="*/ 781050 h 7181850"/>
              <a:gd name="connsiteX37" fmla="*/ 6401584 w 6573034"/>
              <a:gd name="connsiteY37" fmla="*/ 990600 h 7181850"/>
              <a:gd name="connsiteX38" fmla="*/ 6420634 w 6573034"/>
              <a:gd name="connsiteY38" fmla="*/ 1066800 h 718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573034" h="7181850">
                <a:moveTo>
                  <a:pt x="6573034" y="990600"/>
                </a:moveTo>
                <a:cubicBezTo>
                  <a:pt x="6484134" y="1016000"/>
                  <a:pt x="6376203" y="1006247"/>
                  <a:pt x="6306334" y="1066800"/>
                </a:cubicBezTo>
                <a:cubicBezTo>
                  <a:pt x="5809846" y="1497090"/>
                  <a:pt x="5759073" y="1537385"/>
                  <a:pt x="5639584" y="1981200"/>
                </a:cubicBezTo>
                <a:cubicBezTo>
                  <a:pt x="5617559" y="2063007"/>
                  <a:pt x="5601484" y="2146300"/>
                  <a:pt x="5582434" y="2228850"/>
                </a:cubicBezTo>
                <a:cubicBezTo>
                  <a:pt x="5558244" y="2519129"/>
                  <a:pt x="5548973" y="2765535"/>
                  <a:pt x="5487184" y="3048000"/>
                </a:cubicBezTo>
                <a:cubicBezTo>
                  <a:pt x="5468727" y="3132374"/>
                  <a:pt x="5450936" y="3219076"/>
                  <a:pt x="5410984" y="3295650"/>
                </a:cubicBezTo>
                <a:cubicBezTo>
                  <a:pt x="5259422" y="3586143"/>
                  <a:pt x="4840986" y="3732298"/>
                  <a:pt x="4648984" y="3924300"/>
                </a:cubicBezTo>
                <a:lnTo>
                  <a:pt x="4477534" y="4095750"/>
                </a:lnTo>
                <a:cubicBezTo>
                  <a:pt x="4424666" y="4307221"/>
                  <a:pt x="4404827" y="4311406"/>
                  <a:pt x="4477534" y="4591050"/>
                </a:cubicBezTo>
                <a:cubicBezTo>
                  <a:pt x="4531603" y="4799006"/>
                  <a:pt x="4617533" y="4997347"/>
                  <a:pt x="4687084" y="5200650"/>
                </a:cubicBezTo>
                <a:cubicBezTo>
                  <a:pt x="4700084" y="5238649"/>
                  <a:pt x="4725184" y="5314950"/>
                  <a:pt x="4725184" y="5314950"/>
                </a:cubicBezTo>
                <a:cubicBezTo>
                  <a:pt x="4712484" y="5384800"/>
                  <a:pt x="4715918" y="5459624"/>
                  <a:pt x="4687084" y="5524500"/>
                </a:cubicBezTo>
                <a:cubicBezTo>
                  <a:pt x="4663307" y="5577998"/>
                  <a:pt x="4614181" y="5616453"/>
                  <a:pt x="4572784" y="5657850"/>
                </a:cubicBezTo>
                <a:cubicBezTo>
                  <a:pt x="4518716" y="5711918"/>
                  <a:pt x="4461042" y="5762483"/>
                  <a:pt x="4401334" y="5810250"/>
                </a:cubicBezTo>
                <a:cubicBezTo>
                  <a:pt x="4316030" y="5878493"/>
                  <a:pt x="4135202" y="5986493"/>
                  <a:pt x="4039384" y="6096000"/>
                </a:cubicBezTo>
                <a:cubicBezTo>
                  <a:pt x="3877595" y="6280901"/>
                  <a:pt x="4051362" y="6091603"/>
                  <a:pt x="3886984" y="6343650"/>
                </a:cubicBezTo>
                <a:cubicBezTo>
                  <a:pt x="3822461" y="6442586"/>
                  <a:pt x="3754303" y="6539719"/>
                  <a:pt x="3677434" y="6629400"/>
                </a:cubicBezTo>
                <a:cubicBezTo>
                  <a:pt x="3581461" y="6741369"/>
                  <a:pt x="3443986" y="6916080"/>
                  <a:pt x="3315484" y="6972300"/>
                </a:cubicBezTo>
                <a:cubicBezTo>
                  <a:pt x="3213884" y="7016750"/>
                  <a:pt x="3120073" y="7087418"/>
                  <a:pt x="3010684" y="7105650"/>
                </a:cubicBezTo>
                <a:cubicBezTo>
                  <a:pt x="2934484" y="7118350"/>
                  <a:pt x="2858739" y="7134168"/>
                  <a:pt x="2782084" y="7143750"/>
                </a:cubicBezTo>
                <a:cubicBezTo>
                  <a:pt x="2645012" y="7160884"/>
                  <a:pt x="2322009" y="7175660"/>
                  <a:pt x="2210584" y="7181850"/>
                </a:cubicBezTo>
                <a:cubicBezTo>
                  <a:pt x="1361080" y="6870365"/>
                  <a:pt x="1909105" y="7119073"/>
                  <a:pt x="1315234" y="6762750"/>
                </a:cubicBezTo>
                <a:cubicBezTo>
                  <a:pt x="1234838" y="6714513"/>
                  <a:pt x="1142981" y="6685128"/>
                  <a:pt x="1067584" y="6629400"/>
                </a:cubicBezTo>
                <a:cubicBezTo>
                  <a:pt x="900605" y="6505981"/>
                  <a:pt x="698748" y="6207439"/>
                  <a:pt x="610384" y="6057900"/>
                </a:cubicBezTo>
                <a:cubicBezTo>
                  <a:pt x="449026" y="5784833"/>
                  <a:pt x="288455" y="5412678"/>
                  <a:pt x="210334" y="5105400"/>
                </a:cubicBezTo>
                <a:cubicBezTo>
                  <a:pt x="109700" y="4709572"/>
                  <a:pt x="67279" y="4232337"/>
                  <a:pt x="19834" y="3829050"/>
                </a:cubicBezTo>
                <a:cubicBezTo>
                  <a:pt x="-3180" y="2908482"/>
                  <a:pt x="-31358" y="2702083"/>
                  <a:pt x="96034" y="1619250"/>
                </a:cubicBezTo>
                <a:cubicBezTo>
                  <a:pt x="116011" y="1449442"/>
                  <a:pt x="166962" y="1283127"/>
                  <a:pt x="229384" y="1123950"/>
                </a:cubicBezTo>
                <a:cubicBezTo>
                  <a:pt x="290425" y="968294"/>
                  <a:pt x="504383" y="532560"/>
                  <a:pt x="686584" y="400050"/>
                </a:cubicBezTo>
                <a:cubicBezTo>
                  <a:pt x="900899" y="244185"/>
                  <a:pt x="1264926" y="121789"/>
                  <a:pt x="1524784" y="76200"/>
                </a:cubicBezTo>
                <a:cubicBezTo>
                  <a:pt x="1745116" y="37545"/>
                  <a:pt x="1969284" y="25400"/>
                  <a:pt x="2191534" y="0"/>
                </a:cubicBezTo>
                <a:cubicBezTo>
                  <a:pt x="2883684" y="25400"/>
                  <a:pt x="3577179" y="26142"/>
                  <a:pt x="4267984" y="76200"/>
                </a:cubicBezTo>
                <a:cubicBezTo>
                  <a:pt x="4455542" y="89791"/>
                  <a:pt x="4638195" y="144112"/>
                  <a:pt x="4820434" y="190500"/>
                </a:cubicBezTo>
                <a:cubicBezTo>
                  <a:pt x="5324307" y="318759"/>
                  <a:pt x="5258613" y="324498"/>
                  <a:pt x="5696734" y="514350"/>
                </a:cubicBezTo>
                <a:cubicBezTo>
                  <a:pt x="5880964" y="594183"/>
                  <a:pt x="5854602" y="567555"/>
                  <a:pt x="6001534" y="647700"/>
                </a:cubicBezTo>
                <a:cubicBezTo>
                  <a:pt x="6034039" y="665430"/>
                  <a:pt x="6067557" y="682118"/>
                  <a:pt x="6096784" y="704850"/>
                </a:cubicBezTo>
                <a:cubicBezTo>
                  <a:pt x="6125138" y="726903"/>
                  <a:pt x="6146405" y="756887"/>
                  <a:pt x="6172984" y="781050"/>
                </a:cubicBezTo>
                <a:cubicBezTo>
                  <a:pt x="6436107" y="1020252"/>
                  <a:pt x="6191553" y="780569"/>
                  <a:pt x="6401584" y="990600"/>
                </a:cubicBezTo>
                <a:cubicBezTo>
                  <a:pt x="6422642" y="1053774"/>
                  <a:pt x="6420634" y="1027670"/>
                  <a:pt x="6420634" y="106680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65215" y="530344"/>
            <a:ext cx="4772024" cy="2463495"/>
          </a:xfrm>
          <a:prstGeom prst="rect">
            <a:avLst/>
          </a:prstGeom>
          <a:noFill/>
        </p:spPr>
        <p:txBody>
          <a:bodyPr wrap="square">
            <a:spAutoFit/>
          </a:bodyPr>
          <a:lstStyle/>
          <a:p>
            <a:pPr marL="914400">
              <a:lnSpc>
                <a:spcPct val="107000"/>
              </a:lnSpc>
              <a:spcAft>
                <a:spcPts val="800"/>
              </a:spcAft>
            </a:pPr>
            <a:r>
              <a:rPr lang="en-US" sz="3600" dirty="0" smtClean="0">
                <a:solidFill>
                  <a:srgbClr val="00B0F0"/>
                </a:solidFill>
                <a:effectLst/>
                <a:latin typeface="Times New Roman" panose="02020603050405020304" pitchFamily="18" charset="0"/>
                <a:ea typeface="Calibri" panose="020F0502020204030204" charset="0"/>
                <a:cs typeface="Times New Roman" panose="02020603050405020304" pitchFamily="18" charset="0"/>
              </a:rPr>
              <a:t>CẢM ƠN QUÝ THẦY CÔ ĐÃ THAM DỰ TIẾT HỌC HÔM NAY.</a:t>
            </a:r>
            <a:endParaRPr lang="vi-VN" sz="3600" dirty="0">
              <a:solidFill>
                <a:srgbClr val="00B0F0"/>
              </a:solidFill>
              <a:effectLst/>
              <a:latin typeface="Times New Roman" panose="02020603050405020304" pitchFamily="18" charset="0"/>
              <a:ea typeface="Calibri" panose="020F0502020204030204" charset="0"/>
              <a:cs typeface="Times New Roman" panose="02020603050405020304" pitchFamily="18" charset="0"/>
            </a:endParaRPr>
          </a:p>
        </p:txBody>
      </p:sp>
      <p:pic>
        <p:nvPicPr>
          <p:cNvPr id="113" name="Content Placeholder 3" descr="batman-little-boy-costume-png_232021"/>
          <p:cNvPicPr>
            <a:picLocks noGrp="1" noChangeAspect="1"/>
          </p:cNvPicPr>
          <p:nvPr>
            <p:ph idx="1"/>
          </p:nvPr>
        </p:nvPicPr>
        <p:blipFill>
          <a:blip r:embed="rId1">
            <a:clrChange>
              <a:clrFrom>
                <a:srgbClr val="F5F5F5">
                  <a:alpha val="100000"/>
                </a:srgbClr>
              </a:clrFrom>
              <a:clrTo>
                <a:srgbClr val="F5F5F5">
                  <a:alpha val="100000"/>
                  <a:alpha val="0"/>
                </a:srgbClr>
              </a:clrTo>
            </a:clrChange>
          </a:blip>
          <a:stretch>
            <a:fillRect/>
          </a:stretch>
        </p:blipFill>
        <p:spPr>
          <a:xfrm>
            <a:off x="838200" y="3110340"/>
            <a:ext cx="1791963" cy="1791963"/>
          </a:xfrm>
          <a:prstGeom prst="rect">
            <a:avLst/>
          </a:prstGeom>
        </p:spPr>
      </p:pic>
      <p:sp>
        <p:nvSpPr>
          <p:cNvPr id="2" name="Cloud Callout 1"/>
          <p:cNvSpPr/>
          <p:nvPr/>
        </p:nvSpPr>
        <p:spPr>
          <a:xfrm>
            <a:off x="2433148" y="3179333"/>
            <a:ext cx="2793083" cy="1083261"/>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SEE YOU AGAIN!</a:t>
            </a:r>
            <a:endParaRPr lang="vi-V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3000">
              <a:schemeClr val="accent3">
                <a:lumMod val="60000"/>
                <a:lumOff val="4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nvSpPr>
        <p:spPr>
          <a:xfrm>
            <a:off x="0" y="3060510"/>
            <a:ext cx="9144000" cy="208298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2724150"/>
            <a:ext cx="7261411" cy="1533146"/>
          </a:xfrm>
          <a:prstGeom prst="rect">
            <a:avLst/>
          </a:prstGeom>
        </p:spPr>
        <p:txBody>
          <a:bodyPr vert="horz" lIns="91440" tIns="45720" rIns="91440" bIns="45720" rtlCol="0" anchor="b">
            <a:noAutofit/>
          </a:bodyPr>
          <a:lstStyle/>
          <a:p>
            <a:pPr algn="ctr">
              <a:lnSpc>
                <a:spcPct val="90000"/>
              </a:lnSpc>
              <a:spcBef>
                <a:spcPct val="0"/>
              </a:spcBef>
              <a:spcAft>
                <a:spcPts val="600"/>
              </a:spcAft>
            </a:pPr>
            <a:endParaRPr lang="en-US"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533400" y="270565"/>
            <a:ext cx="3632726" cy="923330"/>
          </a:xfrm>
          <a:prstGeom prst="rect">
            <a:avLst/>
          </a:prstGeom>
          <a:noFill/>
        </p:spPr>
        <p:txBody>
          <a:bodyPr wrap="none" lIns="91440" tIns="45720" rIns="91440" bIns="45720">
            <a:spAutoFit/>
            <a:scene3d>
              <a:camera prst="perspectiveRelaxedModerately"/>
              <a:lightRig rig="threePt" dir="t"/>
            </a:scene3d>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KHỞI ĐỘNG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3" name="Table 2"/>
          <p:cNvGraphicFramePr>
            <a:graphicFrameLocks noGrp="1"/>
          </p:cNvGraphicFramePr>
          <p:nvPr/>
        </p:nvGraphicFramePr>
        <p:xfrm>
          <a:off x="201705" y="1657350"/>
          <a:ext cx="8381999" cy="3291840"/>
        </p:xfrm>
        <a:graphic>
          <a:graphicData uri="http://schemas.openxmlformats.org/drawingml/2006/table">
            <a:tbl>
              <a:tblPr firstRow="1" firstCol="1" bandRow="1">
                <a:tableStyleId>{21E4AEA4-8DFA-4A89-87EB-49C32662AFE0}</a:tableStyleId>
              </a:tblPr>
              <a:tblGrid>
                <a:gridCol w="2900034"/>
                <a:gridCol w="2528914"/>
                <a:gridCol w="2953051"/>
              </a:tblGrid>
              <a:tr h="1707913">
                <a:tc>
                  <a:txBody>
                    <a:bodyPr/>
                    <a:lstStyle/>
                    <a:p>
                      <a:pPr algn="ctr">
                        <a:spcBef>
                          <a:spcPts val="20"/>
                        </a:spcBef>
                        <a:spcAft>
                          <a:spcPts val="0"/>
                        </a:spcAft>
                        <a:tabLst>
                          <a:tab pos="517525" algn="l"/>
                        </a:tabLst>
                      </a:pPr>
                      <a:r>
                        <a:rPr lang="vi-VN" sz="2400" dirty="0">
                          <a:effectLst/>
                          <a:latin typeface="+mj-lt"/>
                        </a:rPr>
                        <a:t> </a:t>
                      </a:r>
                      <a:endParaRPr lang="vi-VN" sz="2400" dirty="0">
                        <a:effectLst/>
                        <a:latin typeface="+mj-lt"/>
                      </a:endParaRPr>
                    </a:p>
                    <a:p>
                      <a:pPr algn="ctr">
                        <a:spcBef>
                          <a:spcPts val="20"/>
                        </a:spcBef>
                        <a:spcAft>
                          <a:spcPts val="0"/>
                        </a:spcAft>
                        <a:tabLst>
                          <a:tab pos="517525" algn="l"/>
                        </a:tabLst>
                      </a:pPr>
                      <a:r>
                        <a:rPr lang="vi-VN" sz="2400" dirty="0">
                          <a:effectLst/>
                          <a:latin typeface="+mj-lt"/>
                        </a:rPr>
                        <a:t>K: Những điều em đã biết về cách mô tả sự chuyển động của chiếc ca nô.</a:t>
                      </a:r>
                      <a:endParaRPr lang="vi-VN"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
                        </a:spcBef>
                        <a:spcAft>
                          <a:spcPts val="0"/>
                        </a:spcAft>
                        <a:tabLst>
                          <a:tab pos="517525" algn="l"/>
                        </a:tabLst>
                      </a:pPr>
                      <a:r>
                        <a:rPr lang="vi-VN" sz="2400">
                          <a:effectLst/>
                          <a:latin typeface="+mj-lt"/>
                        </a:rPr>
                        <a:t> </a:t>
                      </a:r>
                      <a:endParaRPr lang="vi-VN" sz="2400">
                        <a:effectLst/>
                        <a:latin typeface="+mj-lt"/>
                      </a:endParaRPr>
                    </a:p>
                    <a:p>
                      <a:pPr algn="ctr">
                        <a:spcBef>
                          <a:spcPts val="20"/>
                        </a:spcBef>
                        <a:spcAft>
                          <a:spcPts val="0"/>
                        </a:spcAft>
                        <a:tabLst>
                          <a:tab pos="517525" algn="l"/>
                        </a:tabLst>
                      </a:pPr>
                      <a:r>
                        <a:rPr lang="vi-VN" sz="2400">
                          <a:effectLst/>
                          <a:latin typeface="+mj-lt"/>
                        </a:rPr>
                        <a:t>W: Em muốn biết gì về sự chuyển động của một vật?</a:t>
                      </a:r>
                      <a:endParaRPr lang="vi-VN"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
                        </a:spcBef>
                        <a:spcAft>
                          <a:spcPts val="0"/>
                        </a:spcAft>
                        <a:tabLst>
                          <a:tab pos="517525" algn="l"/>
                        </a:tabLst>
                      </a:pPr>
                      <a:r>
                        <a:rPr lang="vi-VN" sz="2400" dirty="0">
                          <a:effectLst/>
                          <a:latin typeface="+mj-lt"/>
                        </a:rPr>
                        <a:t>L:  Em đã học được gì về sự chuyển động của một vật, cách vẽ đồ thị quãng đường – thời gian?</a:t>
                      </a:r>
                      <a:endParaRPr lang="vi-VN"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tr>
              <a:tr h="815833">
                <a:tc>
                  <a:txBody>
                    <a:bodyPr/>
                    <a:lstStyle/>
                    <a:p>
                      <a:pPr algn="just">
                        <a:spcBef>
                          <a:spcPts val="20"/>
                        </a:spcBef>
                        <a:spcAft>
                          <a:spcPts val="0"/>
                        </a:spcAft>
                        <a:tabLst>
                          <a:tab pos="517525" algn="l"/>
                        </a:tabLst>
                      </a:pPr>
                      <a:r>
                        <a:rPr lang="vi-VN" sz="2400" dirty="0">
                          <a:effectLst/>
                          <a:latin typeface="+mj-lt"/>
                        </a:rPr>
                        <a:t> </a:t>
                      </a:r>
                      <a:endParaRPr lang="en-US" sz="2400" dirty="0" smtClean="0">
                        <a:effectLst/>
                        <a:latin typeface="+mj-lt"/>
                      </a:endParaRPr>
                    </a:p>
                    <a:p>
                      <a:pPr algn="just">
                        <a:spcBef>
                          <a:spcPts val="20"/>
                        </a:spcBef>
                        <a:spcAft>
                          <a:spcPts val="0"/>
                        </a:spcAft>
                        <a:tabLst>
                          <a:tab pos="517525" algn="l"/>
                        </a:tabLst>
                      </a:pPr>
                      <a:endParaRPr lang="en-US" sz="2400" dirty="0" smtClean="0">
                        <a:effectLst/>
                        <a:latin typeface="+mj-lt"/>
                      </a:endParaRPr>
                    </a:p>
                    <a:p>
                      <a:pPr algn="just">
                        <a:spcBef>
                          <a:spcPts val="20"/>
                        </a:spcBef>
                        <a:spcAft>
                          <a:spcPts val="0"/>
                        </a:spcAft>
                        <a:tabLst>
                          <a:tab pos="517525" algn="l"/>
                        </a:tabLst>
                      </a:pPr>
                      <a:endParaRPr lang="en-US" sz="2400" dirty="0" smtClean="0">
                        <a:effectLst/>
                        <a:latin typeface="+mj-lt"/>
                      </a:endParaRPr>
                    </a:p>
                    <a:p>
                      <a:pPr algn="just">
                        <a:spcBef>
                          <a:spcPts val="20"/>
                        </a:spcBef>
                        <a:spcAft>
                          <a:spcPts val="0"/>
                        </a:spcAft>
                        <a:tabLst>
                          <a:tab pos="517525" algn="l"/>
                        </a:tabLst>
                      </a:pPr>
                      <a:endParaRPr lang="vi-VN" sz="2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20"/>
                        </a:spcBef>
                        <a:spcAft>
                          <a:spcPts val="0"/>
                        </a:spcAft>
                        <a:tabLst>
                          <a:tab pos="517525" algn="l"/>
                        </a:tabLst>
                      </a:pPr>
                      <a:r>
                        <a:rPr lang="vi-VN" sz="2400">
                          <a:effectLst/>
                          <a:latin typeface="+mj-lt"/>
                        </a:rPr>
                        <a:t> </a:t>
                      </a:r>
                      <a:endParaRPr lang="vi-VN"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20"/>
                        </a:spcBef>
                        <a:spcAft>
                          <a:spcPts val="0"/>
                        </a:spcAft>
                        <a:tabLst>
                          <a:tab pos="517525" algn="l"/>
                        </a:tabLst>
                      </a:pPr>
                      <a:r>
                        <a:rPr lang="vi-VN" sz="2400" dirty="0">
                          <a:effectLst/>
                          <a:latin typeface="+mj-lt"/>
                        </a:rPr>
                        <a:t> </a:t>
                      </a:r>
                      <a:endParaRPr lang="vi-VN" sz="2400" dirty="0">
                        <a:effectLst/>
                        <a:latin typeface="+mj-lt"/>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7" name="Picture 6"/>
          <p:cNvPicPr/>
          <p:nvPr/>
        </p:nvPicPr>
        <p:blipFill>
          <a:blip r:embed="rId1" cstate="print">
            <a:extLst>
              <a:ext uri="{28A0092B-C50C-407E-A947-70E740481C1C}">
                <a14:useLocalDpi xmlns:a14="http://schemas.microsoft.com/office/drawing/2010/main" val="0"/>
              </a:ext>
            </a:extLst>
          </a:blip>
          <a:stretch>
            <a:fillRect/>
          </a:stretch>
        </p:blipFill>
        <p:spPr>
          <a:xfrm>
            <a:off x="4953000" y="60960"/>
            <a:ext cx="3268345" cy="1520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cstate="print">
            <a:extLst>
              <a:ext uri="{28A0092B-C50C-407E-A947-70E740481C1C}">
                <a14:useLocalDpi xmlns:a14="http://schemas.microsoft.com/office/drawing/2010/main" val="0"/>
              </a:ext>
            </a:extLst>
          </a:blip>
          <a:stretch>
            <a:fillRect/>
          </a:stretch>
        </p:blipFill>
        <p:spPr>
          <a:xfrm>
            <a:off x="914400" y="2263422"/>
            <a:ext cx="3268345" cy="2743200"/>
          </a:xfrm>
          <a:prstGeom prst="rect">
            <a:avLst/>
          </a:prstGeom>
        </p:spPr>
      </p:pic>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648200" y="2263422"/>
            <a:ext cx="2971800" cy="2670528"/>
          </a:xfrm>
          <a:prstGeom prst="rect">
            <a:avLst/>
          </a:prstGeom>
        </p:spPr>
      </p:pic>
      <p:sp>
        <p:nvSpPr>
          <p:cNvPr id="6" name="Rectangle 5"/>
          <p:cNvSpPr/>
          <p:nvPr/>
        </p:nvSpPr>
        <p:spPr>
          <a:xfrm>
            <a:off x="1752600" y="133350"/>
            <a:ext cx="546239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CHỦ ĐỀ 3: TỐC ĐỘ</a:t>
            </a:r>
            <a:endParaRPr lang="en-US" sz="5400" b="1" dirty="0">
              <a:ln w="22225">
                <a:solidFill>
                  <a:schemeClr val="accent2"/>
                </a:solidFill>
                <a:prstDash val="solid"/>
              </a:ln>
              <a:solidFill>
                <a:schemeClr val="accent2">
                  <a:lumMod val="40000"/>
                  <a:lumOff val="60000"/>
                </a:schemeClr>
              </a:solidFill>
            </a:endParaRPr>
          </a:p>
        </p:txBody>
      </p:sp>
      <p:sp>
        <p:nvSpPr>
          <p:cNvPr id="7" name="Rectangle 6"/>
          <p:cNvSpPr/>
          <p:nvPr/>
        </p:nvSpPr>
        <p:spPr>
          <a:xfrm>
            <a:off x="152400" y="1123950"/>
            <a:ext cx="88392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0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40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40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4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6634404" y="-19051"/>
            <a:ext cx="8850107" cy="5162551"/>
            <a:chOff x="-180136" y="-19051"/>
            <a:chExt cx="8850107" cy="5162551"/>
          </a:xfrm>
          <a:solidFill>
            <a:srgbClr val="A7D971"/>
          </a:solidFill>
        </p:grpSpPr>
        <p:grpSp>
          <p:nvGrpSpPr>
            <p:cNvPr id="51" name="Group 50"/>
            <p:cNvGrpSpPr/>
            <p:nvPr/>
          </p:nvGrpSpPr>
          <p:grpSpPr>
            <a:xfrm>
              <a:off x="-180136" y="-19051"/>
              <a:ext cx="8850107" cy="5162551"/>
              <a:chOff x="-6669663" y="-19051"/>
              <a:chExt cx="8850107" cy="5162551"/>
            </a:xfrm>
            <a:grpFill/>
            <a:effectLst>
              <a:outerShdw blurRad="50800" dist="38100" dir="2700000" algn="tl" rotWithShape="0">
                <a:prstClr val="black">
                  <a:alpha val="40000"/>
                </a:prstClr>
              </a:outerShdw>
            </a:effectLst>
          </p:grpSpPr>
          <p:sp>
            <p:nvSpPr>
              <p:cNvPr id="54" name="Freeform: Shape 53"/>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p:cNvSpPr txBox="1"/>
              <p:nvPr/>
            </p:nvSpPr>
            <p:spPr>
              <a:xfrm>
                <a:off x="1634379" y="331000"/>
                <a:ext cx="546065" cy="707886"/>
              </a:xfrm>
              <a:prstGeom prst="rect">
                <a:avLst/>
              </a:prstGeom>
              <a:noFill/>
            </p:spPr>
            <p:txBody>
              <a:bodyPr wrap="square" rtlCol="0">
                <a:spAutoFit/>
              </a:bodyPr>
              <a:lstStyle/>
              <a:p>
                <a:r>
                  <a:rPr lang="en-US" sz="4000"/>
                  <a:t>1</a:t>
                </a:r>
                <a:endParaRPr lang="en-US" sz="4000"/>
              </a:p>
            </p:txBody>
          </p:sp>
        </p:grpSp>
        <p:sp>
          <p:nvSpPr>
            <p:cNvPr id="52" name="TextBox 51"/>
            <p:cNvSpPr txBox="1"/>
            <p:nvPr/>
          </p:nvSpPr>
          <p:spPr>
            <a:xfrm>
              <a:off x="2863278" y="138632"/>
              <a:ext cx="3693001" cy="507831"/>
            </a:xfrm>
            <a:prstGeom prst="rect">
              <a:avLst/>
            </a:prstGeom>
            <a:grpFill/>
          </p:spPr>
          <p:txBody>
            <a:bodyPr wrap="square" rtlCol="0">
              <a:spAutoFit/>
            </a:bodyPr>
            <a:lstStyle/>
            <a:p>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Tính </a:t>
              </a:r>
              <a:r>
                <a:rPr lang="vi-VN" sz="2700" b="1" err="1">
                  <a:solidFill>
                    <a:srgbClr val="002060"/>
                  </a:solidFill>
                  <a:latin typeface="Open Sans" panose="020B0606030504020204" pitchFamily="34" charset="0"/>
                  <a:ea typeface="Open Sans" panose="020B0606030504020204" pitchFamily="34" charset="0"/>
                  <a:cs typeface="Open Sans" panose="020B0606030504020204" pitchFamily="34" charset="0"/>
                </a:rPr>
                <a:t>chất</a:t>
              </a:r>
              <a:r>
                <a:rPr lang="vi-VN" sz="2700" b="1">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rgbClr val="002060"/>
                  </a:solidFill>
                  <a:latin typeface="Open Sans" panose="020B0606030504020204" pitchFamily="34" charset="0"/>
                  <a:ea typeface="Open Sans" panose="020B0606030504020204" pitchFamily="34" charset="0"/>
                  <a:cs typeface="Open Sans" panose="020B0606030504020204" pitchFamily="34" charset="0"/>
                </a:rPr>
                <a:t>của nước</a:t>
              </a:r>
              <a:endParaRPr lang="vi-VN" sz="27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p:cNvSpPr txBox="1"/>
            <p:nvPr/>
          </p:nvSpPr>
          <p:spPr>
            <a:xfrm>
              <a:off x="2000988" y="785281"/>
              <a:ext cx="5468585" cy="461665"/>
            </a:xfrm>
            <a:prstGeom prst="rect">
              <a:avLst/>
            </a:prstGeom>
            <a:grpFill/>
          </p:spPr>
          <p:txBody>
            <a:bodyPr wrap="square" rtlCol="0">
              <a:spAutoFit/>
            </a:bodyPr>
            <a:lstStyle/>
            <a:p>
              <a:pPr marL="514350" indent="-514350">
                <a:buAutoNum type="arabicPeriod"/>
              </a:pPr>
              <a:r>
                <a:rPr lang="vi-VN"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a:t>
              </a:r>
              <a:r>
                <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ính chất vật lí.</a:t>
              </a:r>
              <a:endParaRPr lang="en-US" sz="2400" i="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7" name="Group 56"/>
          <p:cNvGrpSpPr/>
          <p:nvPr/>
        </p:nvGrpSpPr>
        <p:grpSpPr>
          <a:xfrm>
            <a:off x="-7044129" y="-19050"/>
            <a:ext cx="8874819" cy="5166583"/>
            <a:chOff x="-7044129" y="-19050"/>
            <a:chExt cx="8874819" cy="5166583"/>
          </a:xfrm>
        </p:grpSpPr>
        <p:sp>
          <p:nvSpPr>
            <p:cNvPr id="34" name="Freeform: Shape 33"/>
            <p:cNvSpPr/>
            <p:nvPr/>
          </p:nvSpPr>
          <p:spPr>
            <a:xfrm>
              <a:off x="-7044129"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II</a:t>
              </a:r>
              <a:endParaRPr lang="en-US" sz="2800" b="1"/>
            </a:p>
          </p:txBody>
        </p:sp>
        <p:sp>
          <p:nvSpPr>
            <p:cNvPr id="56" name="TextBox 55"/>
            <p:cNvSpPr txBox="1"/>
            <p:nvPr/>
          </p:nvSpPr>
          <p:spPr>
            <a:xfrm>
              <a:off x="1126952" y="1448571"/>
              <a:ext cx="703738" cy="461665"/>
            </a:xfrm>
            <a:prstGeom prst="rect">
              <a:avLst/>
            </a:prstGeom>
            <a:noFill/>
          </p:spPr>
          <p:txBody>
            <a:bodyPr wrap="square" rtlCol="0">
              <a:spAutoFit/>
            </a:bodyPr>
            <a:lstStyle/>
            <a:p>
              <a:r>
                <a:rPr lang="en-US" sz="2400" b="1"/>
                <a:t>2</a:t>
              </a:r>
              <a:endParaRPr lang="en-US" sz="2400" b="1"/>
            </a:p>
          </p:txBody>
        </p:sp>
      </p:grpSp>
      <p:sp>
        <p:nvSpPr>
          <p:cNvPr id="4" name="TextBox 3"/>
          <p:cNvSpPr txBox="1"/>
          <p:nvPr/>
        </p:nvSpPr>
        <p:spPr>
          <a:xfrm>
            <a:off x="1383504" y="431027"/>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24567" y="1467333"/>
            <a:ext cx="6696102" cy="507831"/>
          </a:xfrm>
          <a:prstGeom prst="rect">
            <a:avLst/>
          </a:prstGeom>
          <a:noFill/>
        </p:spPr>
        <p:txBody>
          <a:bodyPr wrap="square" rtlCol="0">
            <a:spAutoFit/>
          </a:bodyPr>
          <a:lstStyle/>
          <a:p>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Vận</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dụng</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đồ</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thị</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quãng</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đường</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thời</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700" b="1" dirty="0" err="1" smtClean="0">
                <a:solidFill>
                  <a:schemeClr val="tx1">
                    <a:lumMod val="85000"/>
                    <a:lumOff val="15000"/>
                  </a:schemeClr>
                </a:solidFill>
                <a:latin typeface="Times New Roman" panose="02020603050405020304" pitchFamily="18" charset="0"/>
                <a:cs typeface="Times New Roman" panose="02020603050405020304" pitchFamily="18" charset="0"/>
              </a:rPr>
              <a:t>gian</a:t>
            </a:r>
            <a:r>
              <a:rPr lang="en-US" sz="2700" b="1"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en-US" sz="27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rot="5651261">
            <a:off x="7726380" y="-1200386"/>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p:cNvGrpSpPr/>
          <p:nvPr/>
        </p:nvGrpSpPr>
        <p:grpSpPr>
          <a:xfrm rot="6547137">
            <a:off x="8043384" y="4251726"/>
            <a:ext cx="991896" cy="779255"/>
            <a:chOff x="121483" y="3988120"/>
            <a:chExt cx="991896" cy="779255"/>
          </a:xfrm>
        </p:grpSpPr>
        <p:sp>
          <p:nvSpPr>
            <p:cNvPr id="12" name="Freeform: Shape 11"/>
            <p:cNvSpPr/>
            <p:nvPr/>
          </p:nvSpPr>
          <p:spPr>
            <a:xfrm rot="3702749">
              <a:off x="150557" y="3959046"/>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3702749">
              <a:off x="613472" y="4267469"/>
              <a:ext cx="492619" cy="507194"/>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Rectangle 18"/>
          <p:cNvSpPr/>
          <p:nvPr/>
        </p:nvSpPr>
        <p:spPr>
          <a:xfrm>
            <a:off x="1807268" y="4242311"/>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a:p>
            <a:pPr algn="ctr">
              <a:lnSpc>
                <a:spcPct val="90000"/>
              </a:lnSpc>
              <a:spcBef>
                <a:spcPct val="0"/>
              </a:spcBef>
              <a:spcAft>
                <a:spcPts val="600"/>
              </a:spcAft>
            </a:pP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(3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tiết</a:t>
            </a:r>
            <a:r>
              <a:rPr lang="en-US" sz="2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a:t>
            </a:r>
            <a:endParaRPr lang="en-US" sz="2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grpSp>
        <p:nvGrpSpPr>
          <p:cNvPr id="45" name="Group 44"/>
          <p:cNvGrpSpPr/>
          <p:nvPr/>
        </p:nvGrpSpPr>
        <p:grpSpPr>
          <a:xfrm>
            <a:off x="-7478823" y="-23084"/>
            <a:ext cx="8884299" cy="5170617"/>
            <a:chOff x="-7478823" y="-23084"/>
            <a:chExt cx="8884299" cy="5170617"/>
          </a:xfrm>
          <a:effectLst>
            <a:outerShdw blurRad="50800" dist="38100" dir="2700000" algn="tl" rotWithShape="0">
              <a:prstClr val="black">
                <a:alpha val="40000"/>
              </a:prstClr>
            </a:outerShdw>
          </a:effectLst>
        </p:grpSpPr>
        <p:sp>
          <p:nvSpPr>
            <p:cNvPr id="32" name="Rectangle 31"/>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grpSp>
        <p:nvGrpSpPr>
          <p:cNvPr id="46" name="Group 45"/>
          <p:cNvGrpSpPr/>
          <p:nvPr/>
        </p:nvGrpSpPr>
        <p:grpSpPr>
          <a:xfrm>
            <a:off x="-7962828" y="-19051"/>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4" name="TextBox 43"/>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sp>
        <p:nvSpPr>
          <p:cNvPr id="49" name="TextBox 48"/>
          <p:cNvSpPr txBox="1"/>
          <p:nvPr/>
        </p:nvSpPr>
        <p:spPr>
          <a:xfrm>
            <a:off x="3551779" y="2497322"/>
            <a:ext cx="2272152" cy="507831"/>
          </a:xfrm>
          <a:prstGeom prst="rect">
            <a:avLst/>
          </a:prstGeom>
          <a:noFill/>
        </p:spPr>
        <p:txBody>
          <a:bodyPr wrap="square" rtlCol="0">
            <a:spAutoFit/>
          </a:bodyPr>
          <a:lstStyle/>
          <a:p>
            <a:r>
              <a:rPr lang="en-US" sz="2700" b="1" dirty="0" err="1" smtClean="0">
                <a:solidFill>
                  <a:srgbClr val="002060"/>
                </a:solidFill>
                <a:latin typeface="Times New Roman" panose="02020603050405020304" pitchFamily="18" charset="0"/>
                <a:cs typeface="Times New Roman" panose="02020603050405020304" pitchFamily="18" charset="0"/>
              </a:rPr>
              <a:t>Vận</a:t>
            </a:r>
            <a:r>
              <a:rPr lang="en-US" sz="2700" b="1" dirty="0" smtClean="0">
                <a:solidFill>
                  <a:srgbClr val="002060"/>
                </a:solidFill>
                <a:latin typeface="Times New Roman" panose="02020603050405020304" pitchFamily="18" charset="0"/>
                <a:cs typeface="Times New Roman" panose="02020603050405020304" pitchFamily="18" charset="0"/>
              </a:rPr>
              <a:t> </a:t>
            </a:r>
            <a:r>
              <a:rPr lang="en-US" sz="2700" b="1" dirty="0" err="1" smtClean="0">
                <a:solidFill>
                  <a:srgbClr val="002060"/>
                </a:solidFill>
                <a:latin typeface="Times New Roman" panose="02020603050405020304" pitchFamily="18" charset="0"/>
                <a:cs typeface="Times New Roman" panose="02020603050405020304" pitchFamily="18" charset="0"/>
              </a:rPr>
              <a:t>dụng</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30" name="TextBox 48"/>
          <p:cNvSpPr txBox="1"/>
          <p:nvPr/>
        </p:nvSpPr>
        <p:spPr>
          <a:xfrm>
            <a:off x="3276600" y="3480564"/>
            <a:ext cx="2438400" cy="507831"/>
          </a:xfrm>
          <a:prstGeom prst="rect">
            <a:avLst/>
          </a:prstGeom>
          <a:noFill/>
        </p:spPr>
        <p:txBody>
          <a:bodyPr wrap="square" rtlCol="0">
            <a:spAutoFit/>
          </a:bodyPr>
          <a:lstStyle/>
          <a:p>
            <a:r>
              <a:rPr lang="en-US" sz="2700" b="1" dirty="0" err="1" smtClean="0">
                <a:solidFill>
                  <a:srgbClr val="002060"/>
                </a:solidFill>
                <a:latin typeface="Times New Roman" panose="02020603050405020304" pitchFamily="18" charset="0"/>
                <a:cs typeface="Times New Roman" panose="02020603050405020304" pitchFamily="18" charset="0"/>
              </a:rPr>
              <a:t>Luyện</a:t>
            </a:r>
            <a:r>
              <a:rPr lang="en-US" sz="2700" b="1" dirty="0" smtClean="0">
                <a:solidFill>
                  <a:srgbClr val="002060"/>
                </a:solidFill>
                <a:latin typeface="Times New Roman" panose="02020603050405020304" pitchFamily="18" charset="0"/>
                <a:cs typeface="Times New Roman" panose="02020603050405020304" pitchFamily="18" charset="0"/>
              </a:rPr>
              <a:t> </a:t>
            </a:r>
            <a:r>
              <a:rPr lang="en-US" sz="2700" b="1" dirty="0" err="1" smtClean="0">
                <a:solidFill>
                  <a:srgbClr val="002060"/>
                </a:solidFill>
                <a:latin typeface="Times New Roman" panose="02020603050405020304" pitchFamily="18" charset="0"/>
                <a:cs typeface="Times New Roman" panose="02020603050405020304" pitchFamily="18" charset="0"/>
              </a:rPr>
              <a:t>tập</a:t>
            </a:r>
            <a:endParaRPr lang="vi-VN" sz="27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651261">
            <a:off x="7746782" y="-1200385"/>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p:cNvGrpSpPr/>
          <p:nvPr/>
        </p:nvGrpSpPr>
        <p:grpSpPr>
          <a:xfrm>
            <a:off x="345402" y="26180"/>
            <a:ext cx="8851397" cy="5162551"/>
            <a:chOff x="-6669663" y="-19051"/>
            <a:chExt cx="8851397" cy="5162551"/>
          </a:xfrm>
          <a:solidFill>
            <a:srgbClr val="A7D971"/>
          </a:solid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5669" y="401551"/>
              <a:ext cx="546065" cy="707886"/>
            </a:xfrm>
            <a:prstGeom prst="rect">
              <a:avLst/>
            </a:prstGeom>
            <a:noFill/>
          </p:spPr>
          <p:txBody>
            <a:bodyPr wrap="square" rtlCol="0">
              <a:spAutoFit/>
            </a:bodyPr>
            <a:lstStyle/>
            <a:p>
              <a:r>
                <a:rPr lang="en-US" sz="4000" dirty="0"/>
                <a:t>1</a:t>
              </a:r>
              <a:endParaRPr lang="en-US" sz="4000" dirty="0"/>
            </a:p>
          </p:txBody>
        </p:sp>
      </p:grpSp>
      <p:grpSp>
        <p:nvGrpSpPr>
          <p:cNvPr id="58" name="Group 57"/>
          <p:cNvGrpSpPr/>
          <p:nvPr/>
        </p:nvGrpSpPr>
        <p:grpSpPr>
          <a:xfrm>
            <a:off x="-6977447" y="-19050"/>
            <a:ext cx="8872929" cy="5166583"/>
            <a:chOff x="-616317" y="-19050"/>
            <a:chExt cx="8872929" cy="5166583"/>
          </a:xfrm>
        </p:grpSpPr>
        <p:sp>
          <p:nvSpPr>
            <p:cNvPr id="59" name="Freeform: Shape 58"/>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60" name="TextBox 59"/>
            <p:cNvSpPr txBox="1"/>
            <p:nvPr/>
          </p:nvSpPr>
          <p:spPr>
            <a:xfrm>
              <a:off x="7552874" y="1434677"/>
              <a:ext cx="703738" cy="461665"/>
            </a:xfrm>
            <a:prstGeom prst="rect">
              <a:avLst/>
            </a:prstGeom>
            <a:noFill/>
          </p:spPr>
          <p:txBody>
            <a:bodyPr wrap="square" rtlCol="0">
              <a:spAutoFit/>
            </a:bodyPr>
            <a:lstStyle/>
            <a:p>
              <a:r>
                <a:rPr lang="en-US" sz="2400"/>
                <a:t>2</a:t>
              </a:r>
              <a:endParaRPr lang="en-US" sz="2400"/>
            </a:p>
          </p:txBody>
        </p:sp>
      </p:grpSp>
      <p:sp>
        <p:nvSpPr>
          <p:cNvPr id="61" name="Title 1"/>
          <p:cNvSpPr txBox="1"/>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grpSp>
        <p:nvGrpSpPr>
          <p:cNvPr id="46" name="Group 45"/>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4" name="TextBox 43"/>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sp>
        <p:nvSpPr>
          <p:cNvPr id="43" name="TextBox 3"/>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graphicFrame>
        <p:nvGraphicFramePr>
          <p:cNvPr id="3" name="Table 2"/>
          <p:cNvGraphicFramePr>
            <a:graphicFrameLocks noGrp="1"/>
          </p:cNvGraphicFramePr>
          <p:nvPr/>
        </p:nvGraphicFramePr>
        <p:xfrm>
          <a:off x="4114800" y="1182917"/>
          <a:ext cx="5029200" cy="3932404"/>
        </p:xfrm>
        <a:graphic>
          <a:graphicData uri="http://schemas.openxmlformats.org/drawingml/2006/table">
            <a:tbl>
              <a:tblPr firstRow="1" firstCol="1" bandRow="1">
                <a:tableStyleId>{93296810-A885-4BE3-A3E7-6D5BEEA58F35}</a:tableStyleId>
              </a:tblPr>
              <a:tblGrid>
                <a:gridCol w="5029200"/>
              </a:tblGrid>
              <a:tr h="3932404">
                <a:tc>
                  <a:txBody>
                    <a:bodyPr/>
                    <a:lstStyle/>
                    <a:p>
                      <a:pPr algn="ctr">
                        <a:lnSpc>
                          <a:spcPct val="150000"/>
                        </a:lnSpc>
                        <a:spcBef>
                          <a:spcPts val="20"/>
                        </a:spcBef>
                        <a:spcAft>
                          <a:spcPts val="0"/>
                        </a:spcAft>
                      </a:pPr>
                      <a:r>
                        <a:rPr lang="vi-VN" sz="1800" dirty="0">
                          <a:solidFill>
                            <a:schemeClr val="tx1"/>
                          </a:solidFill>
                          <a:effectLst/>
                          <a:latin typeface="+mj-lt"/>
                        </a:rPr>
                        <a:t>BẢNG HỎI NGẮN – PHIẾU HỌC TẬP SỐ 1</a:t>
                      </a:r>
                      <a:endParaRPr lang="vi-VN" sz="1800" dirty="0">
                        <a:solidFill>
                          <a:schemeClr val="tx1"/>
                        </a:solidFill>
                        <a:effectLst/>
                        <a:latin typeface="+mj-lt"/>
                      </a:endParaRPr>
                    </a:p>
                    <a:p>
                      <a:pPr algn="just">
                        <a:lnSpc>
                          <a:spcPct val="150000"/>
                        </a:lnSpc>
                        <a:spcBef>
                          <a:spcPts val="20"/>
                        </a:spcBef>
                        <a:spcAft>
                          <a:spcPts val="0"/>
                        </a:spcAft>
                        <a:tabLst>
                          <a:tab pos="554355" algn="l"/>
                        </a:tabLst>
                      </a:pPr>
                      <a:r>
                        <a:rPr lang="vi-VN" sz="1800" dirty="0">
                          <a:solidFill>
                            <a:schemeClr val="tx1"/>
                          </a:solidFill>
                          <a:effectLst/>
                          <a:latin typeface="+mj-lt"/>
                        </a:rPr>
                        <a:t>Dựa vào Bảng 9.1, hãy thực hiện các yêu cầu sau:</a:t>
                      </a:r>
                      <a:endParaRPr lang="vi-VN" sz="1800" dirty="0">
                        <a:solidFill>
                          <a:schemeClr val="tx1"/>
                        </a:solidFill>
                        <a:effectLst/>
                        <a:latin typeface="+mj-lt"/>
                      </a:endParaRPr>
                    </a:p>
                    <a:p>
                      <a:pPr marL="342900" lvl="0" indent="-342900" algn="just">
                        <a:lnSpc>
                          <a:spcPct val="150000"/>
                        </a:lnSpc>
                        <a:spcBef>
                          <a:spcPts val="20"/>
                        </a:spcBef>
                        <a:spcAft>
                          <a:spcPts val="0"/>
                        </a:spcAft>
                        <a:buClr>
                          <a:srgbClr val="000000"/>
                        </a:buClr>
                        <a:buSzPts val="1400"/>
                        <a:buFont typeface="+mj-lt"/>
                        <a:buAutoNum type="alphaLcPeriod"/>
                        <a:tabLst>
                          <a:tab pos="549910" algn="l"/>
                        </a:tabLst>
                      </a:pPr>
                      <a:r>
                        <a:rPr lang="vi-VN" sz="1800" u="none" strike="noStrike" spc="0" dirty="0">
                          <a:solidFill>
                            <a:schemeClr val="tx1"/>
                          </a:solidFill>
                          <a:effectLst/>
                          <a:latin typeface="+mj-lt"/>
                        </a:rPr>
                        <a:t>Xác định thời gian để ca nô đi được quãng đường 60 km.</a:t>
                      </a:r>
                      <a:endParaRPr lang="vi-VN" sz="1800" u="none" strike="noStrike" spc="0" dirty="0">
                        <a:solidFill>
                          <a:schemeClr val="tx1"/>
                        </a:solidFill>
                        <a:effectLst/>
                        <a:latin typeface="+mj-lt"/>
                      </a:endParaRPr>
                    </a:p>
                    <a:p>
                      <a:pPr marL="342900" lvl="0" indent="-342900" algn="just">
                        <a:lnSpc>
                          <a:spcPct val="150000"/>
                        </a:lnSpc>
                        <a:spcBef>
                          <a:spcPts val="20"/>
                        </a:spcBef>
                        <a:spcAft>
                          <a:spcPts val="0"/>
                        </a:spcAft>
                        <a:buClr>
                          <a:srgbClr val="000000"/>
                        </a:buClr>
                        <a:buSzPts val="1400"/>
                        <a:buFont typeface="+mj-lt"/>
                        <a:buAutoNum type="alphaLcPeriod"/>
                        <a:tabLst>
                          <a:tab pos="558800" algn="l"/>
                        </a:tabLst>
                      </a:pPr>
                      <a:r>
                        <a:rPr lang="vi-VN" sz="1800" u="none" strike="noStrike" spc="0" dirty="0">
                          <a:solidFill>
                            <a:schemeClr val="tx1"/>
                          </a:solidFill>
                          <a:effectLst/>
                          <a:latin typeface="+mj-lt"/>
                        </a:rPr>
                        <a:t>Tính tóc độ của ca nô trên quãng đường 60 km.</a:t>
                      </a:r>
                      <a:endParaRPr lang="vi-VN" sz="1800" u="none" strike="noStrike" spc="0" dirty="0">
                        <a:solidFill>
                          <a:schemeClr val="tx1"/>
                        </a:solidFill>
                        <a:effectLst/>
                        <a:latin typeface="+mj-lt"/>
                      </a:endParaRPr>
                    </a:p>
                    <a:p>
                      <a:pPr marL="342900" lvl="0" indent="-342900" algn="just">
                        <a:lnSpc>
                          <a:spcPct val="150000"/>
                        </a:lnSpc>
                        <a:spcBef>
                          <a:spcPts val="20"/>
                        </a:spcBef>
                        <a:spcAft>
                          <a:spcPts val="0"/>
                        </a:spcAft>
                        <a:buClr>
                          <a:srgbClr val="000000"/>
                        </a:buClr>
                        <a:buSzPts val="1400"/>
                        <a:buFont typeface="+mj-lt"/>
                        <a:buAutoNum type="alphaLcPeriod"/>
                        <a:tabLst>
                          <a:tab pos="545465" algn="l"/>
                        </a:tabLst>
                      </a:pPr>
                      <a:r>
                        <a:rPr lang="vi-VN" sz="1800" u="none" strike="noStrike" spc="0" dirty="0">
                          <a:solidFill>
                            <a:schemeClr val="tx1"/>
                          </a:solidFill>
                          <a:effectLst/>
                          <a:latin typeface="+mj-lt"/>
                        </a:rPr>
                        <a:t>Dự đoán vào lúc 9 h 00, ca nô sẽ đi đến vị trí cách bến bao nhiêu km. </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Cho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biết</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tốc</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độ</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của</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ca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nô</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không</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 </a:t>
                      </a:r>
                      <a:r>
                        <a:rPr lang="en-US" sz="1800" u="none" strike="noStrike" spc="0" dirty="0" err="1">
                          <a:solidFill>
                            <a:schemeClr val="tx1"/>
                          </a:solidFill>
                          <a:effectLst/>
                          <a:latin typeface="Times New Roman" panose="02020603050405020304" pitchFamily="18" charset="0"/>
                          <a:cs typeface="Times New Roman" panose="02020603050405020304" pitchFamily="18" charset="0"/>
                        </a:rPr>
                        <a:t>đổi</a:t>
                      </a:r>
                      <a:r>
                        <a:rPr lang="en-US" sz="1800" u="none" strike="noStrike" spc="0" dirty="0">
                          <a:solidFill>
                            <a:schemeClr val="tx1"/>
                          </a:solidFill>
                          <a:effectLst/>
                          <a:latin typeface="Times New Roman" panose="02020603050405020304" pitchFamily="18" charset="0"/>
                          <a:cs typeface="Times New Roman" panose="02020603050405020304" pitchFamily="18" charset="0"/>
                        </a:rPr>
                        <a:t>.</a:t>
                      </a:r>
                      <a:endParaRPr lang="vi-VN" sz="1800" u="none" strike="noStrik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08" marR="60608" marT="0" marB="0"/>
                </a:tc>
              </a:tr>
            </a:tbl>
          </a:graphicData>
        </a:graphic>
      </p:graphicFrame>
      <p:sp>
        <p:nvSpPr>
          <p:cNvPr id="4" name="Rectangle 3"/>
          <p:cNvSpPr/>
          <p:nvPr/>
        </p:nvSpPr>
        <p:spPr>
          <a:xfrm>
            <a:off x="12759" y="4244623"/>
            <a:ext cx="3940718" cy="753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1.Lập bảng đồ thị quãng đường – thời gian.</a:t>
            </a:r>
            <a:endParaRPr lang="vi-VN" sz="2000" dirty="0">
              <a:latin typeface="+mj-lt"/>
            </a:endParaRPr>
          </a:p>
        </p:txBody>
      </p:sp>
      <p:graphicFrame>
        <p:nvGraphicFramePr>
          <p:cNvPr id="7" name="Table 6"/>
          <p:cNvGraphicFramePr>
            <a:graphicFrameLocks noGrp="1"/>
          </p:cNvGraphicFramePr>
          <p:nvPr/>
        </p:nvGraphicFramePr>
        <p:xfrm>
          <a:off x="12759" y="1225926"/>
          <a:ext cx="3940720" cy="3017520"/>
        </p:xfrm>
        <a:graphic>
          <a:graphicData uri="http://schemas.openxmlformats.org/drawingml/2006/table">
            <a:tbl>
              <a:tblPr firstRow="1" bandRow="1">
                <a:tableStyleId>{5C22544A-7EE6-4342-B048-85BDC9FD1C3A}</a:tableStyleId>
              </a:tblPr>
              <a:tblGrid>
                <a:gridCol w="901641"/>
                <a:gridCol w="609600"/>
                <a:gridCol w="609601"/>
                <a:gridCol w="602219"/>
                <a:gridCol w="616981"/>
                <a:gridCol w="600678"/>
              </a:tblGrid>
              <a:tr h="370840">
                <a:tc>
                  <a:txBody>
                    <a:bodyPr/>
                    <a:lstStyle/>
                    <a:p>
                      <a:r>
                        <a:rPr lang="vi-VN" dirty="0" smtClean="0">
                          <a:latin typeface="+mj-lt"/>
                        </a:rPr>
                        <a:t>Thời</a:t>
                      </a:r>
                      <a:r>
                        <a:rPr lang="vi-VN" baseline="0" dirty="0" smtClean="0">
                          <a:latin typeface="+mj-lt"/>
                        </a:rPr>
                        <a:t> điểm</a:t>
                      </a:r>
                      <a:endParaRPr lang="vi-VN" dirty="0">
                        <a:latin typeface="+mj-lt"/>
                      </a:endParaRPr>
                    </a:p>
                  </a:txBody>
                  <a:tcPr/>
                </a:tc>
                <a:tc>
                  <a:txBody>
                    <a:bodyPr/>
                    <a:lstStyle/>
                    <a:p>
                      <a:r>
                        <a:rPr lang="vi-VN" sz="1600" dirty="0" smtClean="0">
                          <a:latin typeface="+mj-lt"/>
                        </a:rPr>
                        <a:t>6h00</a:t>
                      </a:r>
                      <a:endParaRPr lang="vi-VN" sz="1600" dirty="0">
                        <a:latin typeface="+mj-lt"/>
                      </a:endParaRPr>
                    </a:p>
                  </a:txBody>
                  <a:tcPr/>
                </a:tc>
                <a:tc>
                  <a:txBody>
                    <a:bodyPr/>
                    <a:lstStyle/>
                    <a:p>
                      <a:r>
                        <a:rPr lang="vi-VN" sz="1600" dirty="0" smtClean="0">
                          <a:latin typeface="+mj-lt"/>
                        </a:rPr>
                        <a:t>6h30</a:t>
                      </a:r>
                      <a:endParaRPr lang="vi-VN" sz="1600" dirty="0">
                        <a:latin typeface="+mj-lt"/>
                      </a:endParaRPr>
                    </a:p>
                  </a:txBody>
                  <a:tcPr/>
                </a:tc>
                <a:tc>
                  <a:txBody>
                    <a:bodyPr/>
                    <a:lstStyle/>
                    <a:p>
                      <a:r>
                        <a:rPr lang="vi-VN" sz="1600" dirty="0" smtClean="0">
                          <a:latin typeface="+mj-lt"/>
                        </a:rPr>
                        <a:t>7h00</a:t>
                      </a:r>
                      <a:endParaRPr lang="vi-VN" sz="1600" dirty="0">
                        <a:latin typeface="+mj-lt"/>
                      </a:endParaRPr>
                    </a:p>
                  </a:txBody>
                  <a:tcPr/>
                </a:tc>
                <a:tc>
                  <a:txBody>
                    <a:bodyPr/>
                    <a:lstStyle/>
                    <a:p>
                      <a:r>
                        <a:rPr lang="vi-VN" sz="1600" dirty="0" smtClean="0">
                          <a:latin typeface="+mj-lt"/>
                        </a:rPr>
                        <a:t>7h30</a:t>
                      </a:r>
                      <a:endParaRPr lang="vi-VN" sz="1600" dirty="0">
                        <a:latin typeface="+mj-lt"/>
                      </a:endParaRPr>
                    </a:p>
                  </a:txBody>
                  <a:tcPr/>
                </a:tc>
                <a:tc>
                  <a:txBody>
                    <a:bodyPr/>
                    <a:lstStyle/>
                    <a:p>
                      <a:r>
                        <a:rPr lang="vi-VN" sz="1600" dirty="0" smtClean="0">
                          <a:latin typeface="+mj-lt"/>
                        </a:rPr>
                        <a:t>8h00</a:t>
                      </a:r>
                      <a:endParaRPr lang="vi-VN" sz="1600" dirty="0">
                        <a:latin typeface="+mj-lt"/>
                      </a:endParaRPr>
                    </a:p>
                  </a:txBody>
                  <a:tcPr/>
                </a:tc>
              </a:tr>
              <a:tr h="370840">
                <a:tc>
                  <a:txBody>
                    <a:bodyPr/>
                    <a:lstStyle/>
                    <a:p>
                      <a:r>
                        <a:rPr lang="vi-VN" dirty="0" smtClean="0">
                          <a:latin typeface="+mj-lt"/>
                        </a:rPr>
                        <a:t>Thời</a:t>
                      </a:r>
                      <a:r>
                        <a:rPr lang="vi-VN" baseline="0" dirty="0" smtClean="0">
                          <a:latin typeface="+mj-lt"/>
                        </a:rPr>
                        <a:t> gian chuyển động (h)</a:t>
                      </a:r>
                      <a:endParaRPr lang="vi-VN" dirty="0">
                        <a:latin typeface="+mj-lt"/>
                      </a:endParaRPr>
                    </a:p>
                  </a:txBody>
                  <a:tcPr/>
                </a:tc>
                <a:tc>
                  <a:txBody>
                    <a:bodyPr/>
                    <a:lstStyle/>
                    <a:p>
                      <a:r>
                        <a:rPr lang="vi-VN" dirty="0" smtClean="0">
                          <a:latin typeface="+mj-lt"/>
                        </a:rPr>
                        <a:t>0</a:t>
                      </a:r>
                      <a:endParaRPr lang="vi-VN" dirty="0">
                        <a:latin typeface="+mj-lt"/>
                      </a:endParaRPr>
                    </a:p>
                  </a:txBody>
                  <a:tcPr anchor="ctr"/>
                </a:tc>
                <a:tc>
                  <a:txBody>
                    <a:bodyPr/>
                    <a:lstStyle/>
                    <a:p>
                      <a:r>
                        <a:rPr lang="vi-VN" dirty="0" smtClean="0">
                          <a:latin typeface="+mj-lt"/>
                        </a:rPr>
                        <a:t>0,5</a:t>
                      </a:r>
                      <a:endParaRPr lang="vi-VN" dirty="0">
                        <a:latin typeface="+mj-lt"/>
                      </a:endParaRPr>
                    </a:p>
                  </a:txBody>
                  <a:tcPr anchor="ctr"/>
                </a:tc>
                <a:tc>
                  <a:txBody>
                    <a:bodyPr/>
                    <a:lstStyle/>
                    <a:p>
                      <a:r>
                        <a:rPr lang="vi-VN" dirty="0" smtClean="0">
                          <a:latin typeface="+mj-lt"/>
                        </a:rPr>
                        <a:t>1,0</a:t>
                      </a:r>
                      <a:endParaRPr lang="vi-VN" dirty="0">
                        <a:latin typeface="+mj-lt"/>
                      </a:endParaRPr>
                    </a:p>
                  </a:txBody>
                  <a:tcPr anchor="ctr"/>
                </a:tc>
                <a:tc>
                  <a:txBody>
                    <a:bodyPr/>
                    <a:lstStyle/>
                    <a:p>
                      <a:r>
                        <a:rPr lang="vi-VN" dirty="0" smtClean="0">
                          <a:latin typeface="+mj-lt"/>
                        </a:rPr>
                        <a:t>1,5</a:t>
                      </a:r>
                      <a:endParaRPr lang="vi-VN" dirty="0">
                        <a:latin typeface="+mj-lt"/>
                      </a:endParaRPr>
                    </a:p>
                  </a:txBody>
                  <a:tcPr anchor="ctr"/>
                </a:tc>
                <a:tc>
                  <a:txBody>
                    <a:bodyPr/>
                    <a:lstStyle/>
                    <a:p>
                      <a:r>
                        <a:rPr lang="vi-VN" dirty="0" smtClean="0">
                          <a:latin typeface="+mj-lt"/>
                        </a:rPr>
                        <a:t>2,0</a:t>
                      </a:r>
                      <a:endParaRPr lang="vi-VN" dirty="0">
                        <a:latin typeface="+mj-lt"/>
                      </a:endParaRPr>
                    </a:p>
                  </a:txBody>
                  <a:tcPr anchor="ctr"/>
                </a:tc>
              </a:tr>
              <a:tr h="370840">
                <a:tc>
                  <a:txBody>
                    <a:bodyPr/>
                    <a:lstStyle/>
                    <a:p>
                      <a:r>
                        <a:rPr lang="vi-VN" dirty="0" smtClean="0">
                          <a:latin typeface="+mj-lt"/>
                        </a:rPr>
                        <a:t>Quãng</a:t>
                      </a:r>
                      <a:r>
                        <a:rPr lang="vi-VN" baseline="0" dirty="0" smtClean="0">
                          <a:latin typeface="+mj-lt"/>
                        </a:rPr>
                        <a:t> đường (km)</a:t>
                      </a:r>
                      <a:endParaRPr lang="vi-VN" dirty="0">
                        <a:latin typeface="+mj-lt"/>
                      </a:endParaRPr>
                    </a:p>
                  </a:txBody>
                  <a:tcPr/>
                </a:tc>
                <a:tc>
                  <a:txBody>
                    <a:bodyPr/>
                    <a:lstStyle/>
                    <a:p>
                      <a:r>
                        <a:rPr lang="vi-VN" dirty="0" smtClean="0">
                          <a:latin typeface="+mj-lt"/>
                        </a:rPr>
                        <a:t>0</a:t>
                      </a:r>
                      <a:endParaRPr lang="vi-VN" dirty="0">
                        <a:latin typeface="+mj-lt"/>
                      </a:endParaRPr>
                    </a:p>
                  </a:txBody>
                  <a:tcPr anchor="ctr"/>
                </a:tc>
                <a:tc>
                  <a:txBody>
                    <a:bodyPr/>
                    <a:lstStyle/>
                    <a:p>
                      <a:r>
                        <a:rPr lang="vi-VN" dirty="0" smtClean="0">
                          <a:latin typeface="+mj-lt"/>
                        </a:rPr>
                        <a:t>15</a:t>
                      </a:r>
                      <a:endParaRPr lang="vi-VN" dirty="0">
                        <a:latin typeface="+mj-lt"/>
                      </a:endParaRPr>
                    </a:p>
                  </a:txBody>
                  <a:tcPr anchor="ctr"/>
                </a:tc>
                <a:tc>
                  <a:txBody>
                    <a:bodyPr/>
                    <a:lstStyle/>
                    <a:p>
                      <a:r>
                        <a:rPr lang="vi-VN" dirty="0" smtClean="0">
                          <a:latin typeface="+mj-lt"/>
                        </a:rPr>
                        <a:t>30</a:t>
                      </a:r>
                      <a:endParaRPr lang="vi-VN" dirty="0">
                        <a:latin typeface="+mj-lt"/>
                      </a:endParaRPr>
                    </a:p>
                  </a:txBody>
                  <a:tcPr anchor="ctr"/>
                </a:tc>
                <a:tc>
                  <a:txBody>
                    <a:bodyPr/>
                    <a:lstStyle/>
                    <a:p>
                      <a:r>
                        <a:rPr lang="vi-VN" dirty="0" smtClean="0">
                          <a:latin typeface="+mj-lt"/>
                        </a:rPr>
                        <a:t>45</a:t>
                      </a:r>
                      <a:endParaRPr lang="vi-VN" dirty="0">
                        <a:latin typeface="+mj-lt"/>
                      </a:endParaRPr>
                    </a:p>
                  </a:txBody>
                  <a:tcPr anchor="ctr"/>
                </a:tc>
                <a:tc>
                  <a:txBody>
                    <a:bodyPr/>
                    <a:lstStyle/>
                    <a:p>
                      <a:r>
                        <a:rPr lang="vi-VN" dirty="0" smtClean="0">
                          <a:latin typeface="+mj-lt"/>
                        </a:rPr>
                        <a:t>60</a:t>
                      </a:r>
                      <a:endParaRPr lang="vi-VN" dirty="0">
                        <a:latin typeface="+mj-lt"/>
                      </a:endParaRPr>
                    </a:p>
                  </a:txBody>
                  <a:tcPr anchor="ct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651261">
            <a:off x="7746782" y="-1200385"/>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p:cNvGrpSpPr/>
          <p:nvPr/>
        </p:nvGrpSpPr>
        <p:grpSpPr>
          <a:xfrm>
            <a:off x="345402" y="26180"/>
            <a:ext cx="8851397" cy="5162551"/>
            <a:chOff x="-6669663" y="-19051"/>
            <a:chExt cx="8851397" cy="5162551"/>
          </a:xfrm>
          <a:solidFill>
            <a:srgbClr val="A7D971"/>
          </a:solid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5669" y="401551"/>
              <a:ext cx="546065" cy="707886"/>
            </a:xfrm>
            <a:prstGeom prst="rect">
              <a:avLst/>
            </a:prstGeom>
            <a:noFill/>
          </p:spPr>
          <p:txBody>
            <a:bodyPr wrap="square" rtlCol="0">
              <a:spAutoFit/>
            </a:bodyPr>
            <a:lstStyle/>
            <a:p>
              <a:r>
                <a:rPr lang="en-US" sz="4000" dirty="0"/>
                <a:t>1</a:t>
              </a:r>
              <a:endParaRPr lang="en-US" sz="4000" dirty="0"/>
            </a:p>
          </p:txBody>
        </p:sp>
      </p:grpSp>
      <p:grpSp>
        <p:nvGrpSpPr>
          <p:cNvPr id="58" name="Group 57"/>
          <p:cNvGrpSpPr/>
          <p:nvPr/>
        </p:nvGrpSpPr>
        <p:grpSpPr>
          <a:xfrm>
            <a:off x="-6977447" y="-19050"/>
            <a:ext cx="8872929" cy="5166583"/>
            <a:chOff x="-616317" y="-19050"/>
            <a:chExt cx="8872929" cy="5166583"/>
          </a:xfrm>
        </p:grpSpPr>
        <p:sp>
          <p:nvSpPr>
            <p:cNvPr id="59" name="Freeform: Shape 58"/>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60" name="TextBox 59"/>
            <p:cNvSpPr txBox="1"/>
            <p:nvPr/>
          </p:nvSpPr>
          <p:spPr>
            <a:xfrm>
              <a:off x="7552874" y="1434677"/>
              <a:ext cx="703738" cy="461665"/>
            </a:xfrm>
            <a:prstGeom prst="rect">
              <a:avLst/>
            </a:prstGeom>
            <a:noFill/>
          </p:spPr>
          <p:txBody>
            <a:bodyPr wrap="square" rtlCol="0">
              <a:spAutoFit/>
            </a:bodyPr>
            <a:lstStyle/>
            <a:p>
              <a:r>
                <a:rPr lang="en-US" sz="2400"/>
                <a:t>2</a:t>
              </a:r>
              <a:endParaRPr lang="en-US" sz="2400"/>
            </a:p>
          </p:txBody>
        </p:sp>
      </p:grpSp>
      <p:sp>
        <p:nvSpPr>
          <p:cNvPr id="61" name="Title 1"/>
          <p:cNvSpPr txBox="1"/>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grpSp>
        <p:nvGrpSpPr>
          <p:cNvPr id="46" name="Group 45"/>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4" name="TextBox 43"/>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sp>
        <p:nvSpPr>
          <p:cNvPr id="43" name="TextBox 3"/>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graphicFrame>
        <p:nvGraphicFramePr>
          <p:cNvPr id="3" name="Table 2"/>
          <p:cNvGraphicFramePr>
            <a:graphicFrameLocks noGrp="1"/>
          </p:cNvGraphicFramePr>
          <p:nvPr/>
        </p:nvGraphicFramePr>
        <p:xfrm>
          <a:off x="3576860" y="1212676"/>
          <a:ext cx="4870102" cy="3901440"/>
        </p:xfrm>
        <a:graphic>
          <a:graphicData uri="http://schemas.openxmlformats.org/drawingml/2006/table">
            <a:tbl>
              <a:tblPr firstRow="1" firstCol="1" bandRow="1">
                <a:tableStyleId>{7DF18680-E054-41AD-8BC1-D1AEF772440D}</a:tableStyleId>
              </a:tblPr>
              <a:tblGrid>
                <a:gridCol w="4870102"/>
              </a:tblGrid>
              <a:tr h="3754765">
                <a:tc>
                  <a:txBody>
                    <a:bodyPr/>
                    <a:lstStyle/>
                    <a:p>
                      <a:pPr lvl="0"/>
                      <a:r>
                        <a:rPr lang="vi-VN" sz="3200" u="none" strike="noStrike" kern="1200" dirty="0" smtClean="0">
                          <a:effectLst/>
                        </a:rPr>
                        <a:t>a. </a:t>
                      </a:r>
                      <a:r>
                        <a:rPr lang="fr-FR" sz="3200" u="none" strike="noStrike" kern="1200" dirty="0" err="1" smtClean="0">
                          <a:effectLst/>
                        </a:rPr>
                        <a:t>Từ</a:t>
                      </a:r>
                      <a:r>
                        <a:rPr lang="fr-FR" sz="3200" u="none" strike="noStrike" kern="1200" dirty="0" smtClean="0">
                          <a:effectLst/>
                        </a:rPr>
                        <a:t> 6h </a:t>
                      </a:r>
                      <a:r>
                        <a:rPr lang="fr-FR" sz="3200" u="none" strike="noStrike" kern="1200" dirty="0" err="1" smtClean="0">
                          <a:effectLst/>
                        </a:rPr>
                        <a:t>đến</a:t>
                      </a:r>
                      <a:r>
                        <a:rPr lang="fr-FR" sz="3200" u="none" strike="noStrike" kern="1200" dirty="0" smtClean="0">
                          <a:effectLst/>
                        </a:rPr>
                        <a:t> 8h là 2,0 h.</a:t>
                      </a:r>
                      <a:endParaRPr lang="vi-VN" sz="3200" u="none" strike="noStrike" kern="1200" dirty="0" smtClean="0">
                        <a:effectLst/>
                      </a:endParaRPr>
                    </a:p>
                    <a:p>
                      <a:pPr lvl="0"/>
                      <a:r>
                        <a:rPr lang="en-US" sz="3200" u="none" strike="noStrike" kern="1200" dirty="0" smtClean="0">
                          <a:effectLst/>
                        </a:rPr>
                        <a:t>b.</a:t>
                      </a:r>
                      <a:r>
                        <a:rPr lang="en-US" sz="3200" u="none" strike="noStrike" kern="1200" baseline="0" dirty="0" smtClean="0">
                          <a:effectLst/>
                        </a:rPr>
                        <a:t> </a:t>
                      </a:r>
                      <a:r>
                        <a:rPr lang="en-US" sz="3200" u="none" strike="noStrike" kern="1200" dirty="0" err="1" smtClean="0">
                          <a:effectLst/>
                        </a:rPr>
                        <a:t>Tốc</a:t>
                      </a:r>
                      <a:r>
                        <a:rPr lang="en-US" sz="3200" u="none" strike="noStrike" kern="1200" dirty="0" smtClean="0">
                          <a:effectLst/>
                        </a:rPr>
                        <a:t> </a:t>
                      </a:r>
                      <a:r>
                        <a:rPr lang="en-US" sz="3200" u="none" strike="noStrike" kern="1200" dirty="0" err="1" smtClean="0">
                          <a:effectLst/>
                        </a:rPr>
                        <a:t>độ</a:t>
                      </a:r>
                      <a:r>
                        <a:rPr lang="en-US" sz="3200" u="none" strike="noStrike" kern="1200" dirty="0" smtClean="0">
                          <a:effectLst/>
                        </a:rPr>
                        <a:t>: 60 km/2,0 h = 30 km/h.</a:t>
                      </a:r>
                      <a:endParaRPr lang="vi-VN" sz="3200" u="none" strike="noStrike" kern="1200" dirty="0" smtClean="0">
                        <a:effectLst/>
                      </a:endParaRPr>
                    </a:p>
                    <a:p>
                      <a:pPr lvl="0"/>
                      <a:r>
                        <a:rPr lang="en-US" sz="3200" u="none" strike="noStrike" kern="1200" dirty="0" smtClean="0">
                          <a:effectLst/>
                        </a:rPr>
                        <a:t>c.</a:t>
                      </a:r>
                      <a:r>
                        <a:rPr lang="en-US" sz="3200" u="none" strike="noStrike" kern="1200" baseline="0" dirty="0" smtClean="0">
                          <a:effectLst/>
                        </a:rPr>
                        <a:t> </a:t>
                      </a:r>
                      <a:r>
                        <a:rPr lang="en-US" sz="3200" u="none" strike="noStrike" kern="1200" baseline="0" dirty="0" err="1" smtClean="0">
                          <a:effectLst/>
                        </a:rPr>
                        <a:t>T</a:t>
                      </a:r>
                      <a:r>
                        <a:rPr lang="en-US" sz="3200" u="none" strike="noStrike" kern="1200" dirty="0" err="1" smtClean="0">
                          <a:effectLst/>
                        </a:rPr>
                        <a:t>ừ</a:t>
                      </a:r>
                      <a:r>
                        <a:rPr lang="en-US" sz="3200" u="none" strike="noStrike" kern="1200" dirty="0" smtClean="0">
                          <a:effectLst/>
                        </a:rPr>
                        <a:t> 8 h </a:t>
                      </a:r>
                      <a:r>
                        <a:rPr lang="en-US" sz="3200" u="none" strike="noStrike" kern="1200" dirty="0" err="1" smtClean="0">
                          <a:effectLst/>
                        </a:rPr>
                        <a:t>đến</a:t>
                      </a:r>
                      <a:r>
                        <a:rPr lang="en-US" sz="3200" u="none" strike="noStrike" kern="1200" dirty="0" smtClean="0">
                          <a:effectLst/>
                        </a:rPr>
                        <a:t> 9 h, ca </a:t>
                      </a:r>
                      <a:r>
                        <a:rPr lang="en-US" sz="3200" u="none" strike="noStrike" kern="1200" dirty="0" err="1" smtClean="0">
                          <a:effectLst/>
                        </a:rPr>
                        <a:t>nô</a:t>
                      </a:r>
                      <a:r>
                        <a:rPr lang="en-US" sz="3200" u="none" strike="noStrike" kern="1200" dirty="0" smtClean="0">
                          <a:effectLst/>
                        </a:rPr>
                        <a:t> </a:t>
                      </a:r>
                      <a:r>
                        <a:rPr lang="en-US" sz="3200" u="none" strike="noStrike" kern="1200" dirty="0" err="1" smtClean="0">
                          <a:effectLst/>
                        </a:rPr>
                        <a:t>đi</a:t>
                      </a:r>
                      <a:r>
                        <a:rPr lang="en-US" sz="3200" u="none" strike="noStrike" kern="1200" dirty="0" smtClean="0">
                          <a:effectLst/>
                        </a:rPr>
                        <a:t> </a:t>
                      </a:r>
                      <a:r>
                        <a:rPr lang="en-US" sz="3200" u="none" strike="noStrike" kern="1200" dirty="0" err="1" smtClean="0">
                          <a:effectLst/>
                        </a:rPr>
                        <a:t>thêm</a:t>
                      </a:r>
                      <a:r>
                        <a:rPr lang="en-US" sz="3200" u="none" strike="noStrike" kern="1200" dirty="0" smtClean="0">
                          <a:effectLst/>
                        </a:rPr>
                        <a:t> </a:t>
                      </a:r>
                      <a:r>
                        <a:rPr lang="en-US" sz="3200" u="none" strike="noStrike" kern="1200" dirty="0" err="1" smtClean="0">
                          <a:effectLst/>
                        </a:rPr>
                        <a:t>quãng</a:t>
                      </a:r>
                      <a:r>
                        <a:rPr lang="en-US" sz="3200" u="none" strike="noStrike" kern="1200" dirty="0" smtClean="0">
                          <a:effectLst/>
                        </a:rPr>
                        <a:t> </a:t>
                      </a:r>
                      <a:r>
                        <a:rPr lang="en-US" sz="3200" u="none" strike="noStrike" kern="1200" dirty="0" err="1" smtClean="0">
                          <a:effectLst/>
                        </a:rPr>
                        <a:t>đường</a:t>
                      </a:r>
                      <a:r>
                        <a:rPr lang="en-US" sz="3200" u="none" strike="noStrike" kern="1200" dirty="0" smtClean="0">
                          <a:effectLst/>
                        </a:rPr>
                        <a:t> 30 km. </a:t>
                      </a:r>
                      <a:r>
                        <a:rPr lang="en-US" sz="3200" u="none" strike="noStrike" kern="1200" dirty="0" err="1" smtClean="0">
                          <a:effectLst/>
                        </a:rPr>
                        <a:t>Vậy</a:t>
                      </a:r>
                      <a:r>
                        <a:rPr lang="en-US" sz="3200" u="none" strike="noStrike" kern="1200" dirty="0" smtClean="0">
                          <a:effectLst/>
                        </a:rPr>
                        <a:t> ca </a:t>
                      </a:r>
                      <a:r>
                        <a:rPr lang="en-US" sz="3200" u="none" strike="noStrike" kern="1200" dirty="0" err="1" smtClean="0">
                          <a:effectLst/>
                        </a:rPr>
                        <a:t>nô</a:t>
                      </a:r>
                      <a:r>
                        <a:rPr lang="en-US" sz="3200" u="none" strike="noStrike" kern="1200" dirty="0" smtClean="0">
                          <a:effectLst/>
                        </a:rPr>
                        <a:t> </a:t>
                      </a:r>
                      <a:r>
                        <a:rPr lang="en-US" sz="3200" u="none" strike="noStrike" kern="1200" dirty="0" err="1" smtClean="0">
                          <a:effectLst/>
                        </a:rPr>
                        <a:t>đi</a:t>
                      </a:r>
                      <a:r>
                        <a:rPr lang="en-US" sz="3200" u="none" strike="noStrike" kern="1200" dirty="0" smtClean="0">
                          <a:effectLst/>
                        </a:rPr>
                        <a:t> </a:t>
                      </a:r>
                      <a:r>
                        <a:rPr lang="en-US" sz="3200" u="none" strike="noStrike" kern="1200" dirty="0" err="1" smtClean="0">
                          <a:effectLst/>
                        </a:rPr>
                        <a:t>được</a:t>
                      </a:r>
                      <a:r>
                        <a:rPr lang="en-US" sz="3200" u="none" strike="noStrike" kern="1200" dirty="0" smtClean="0">
                          <a:effectLst/>
                        </a:rPr>
                        <a:t> </a:t>
                      </a:r>
                      <a:r>
                        <a:rPr lang="en-US" sz="3200" u="none" strike="noStrike" kern="1200" dirty="0" err="1" smtClean="0">
                          <a:effectLst/>
                        </a:rPr>
                        <a:t>đoạn</a:t>
                      </a:r>
                      <a:r>
                        <a:rPr lang="en-US" sz="3200" u="none" strike="noStrike" kern="1200" dirty="0" smtClean="0">
                          <a:effectLst/>
                        </a:rPr>
                        <a:t> </a:t>
                      </a:r>
                      <a:r>
                        <a:rPr lang="en-US" sz="3200" u="none" strike="noStrike" kern="1200" dirty="0" err="1" smtClean="0">
                          <a:effectLst/>
                        </a:rPr>
                        <a:t>đường</a:t>
                      </a:r>
                      <a:r>
                        <a:rPr lang="en-US" sz="3200" u="none" strike="noStrike" kern="1200" dirty="0" smtClean="0">
                          <a:effectLst/>
                        </a:rPr>
                        <a:t> </a:t>
                      </a:r>
                      <a:r>
                        <a:rPr lang="en-US" sz="3200" u="none" strike="noStrike" kern="1200" dirty="0" err="1" smtClean="0">
                          <a:effectLst/>
                        </a:rPr>
                        <a:t>tổng</a:t>
                      </a:r>
                      <a:r>
                        <a:rPr lang="en-US" sz="3200" u="none" strike="noStrike" kern="1200" dirty="0" smtClean="0">
                          <a:effectLst/>
                        </a:rPr>
                        <a:t> </a:t>
                      </a:r>
                      <a:r>
                        <a:rPr lang="en-US" sz="3200" u="none" strike="noStrike" kern="1200" dirty="0" err="1" smtClean="0">
                          <a:effectLst/>
                        </a:rPr>
                        <a:t>cộng</a:t>
                      </a:r>
                      <a:r>
                        <a:rPr lang="en-US" sz="3200" u="none" strike="noStrike" kern="1200" dirty="0" smtClean="0">
                          <a:effectLst/>
                        </a:rPr>
                        <a:t> 90 km </a:t>
                      </a:r>
                      <a:r>
                        <a:rPr lang="en-US" sz="3200" u="none" strike="noStrike" kern="1200" dirty="0" err="1" smtClean="0">
                          <a:effectLst/>
                        </a:rPr>
                        <a:t>tức</a:t>
                      </a:r>
                      <a:r>
                        <a:rPr lang="en-US" sz="3200" u="none" strike="noStrike" kern="1200" dirty="0" smtClean="0">
                          <a:effectLst/>
                        </a:rPr>
                        <a:t> </a:t>
                      </a:r>
                      <a:r>
                        <a:rPr lang="en-US" sz="3200" u="none" strike="noStrike" kern="1200" dirty="0" err="1" smtClean="0">
                          <a:effectLst/>
                        </a:rPr>
                        <a:t>là</a:t>
                      </a:r>
                      <a:r>
                        <a:rPr lang="en-US" sz="3200" u="none" strike="noStrike" kern="1200" dirty="0" smtClean="0">
                          <a:effectLst/>
                        </a:rPr>
                        <a:t> </a:t>
                      </a:r>
                      <a:r>
                        <a:rPr lang="en-US" sz="3200" u="none" strike="noStrike" kern="1200" dirty="0" err="1" smtClean="0">
                          <a:effectLst/>
                        </a:rPr>
                        <a:t>cách</a:t>
                      </a:r>
                      <a:r>
                        <a:rPr lang="en-US" sz="3200" u="none" strike="noStrike" kern="1200" dirty="0" smtClean="0">
                          <a:effectLst/>
                        </a:rPr>
                        <a:t> </a:t>
                      </a:r>
                      <a:r>
                        <a:rPr lang="en-US" sz="3200" u="none" strike="noStrike" kern="1200" dirty="0" err="1" smtClean="0">
                          <a:effectLst/>
                        </a:rPr>
                        <a:t>bến</a:t>
                      </a:r>
                      <a:r>
                        <a:rPr lang="en-US" sz="3200" u="none" strike="noStrike" kern="1200" dirty="0" smtClean="0">
                          <a:effectLst/>
                        </a:rPr>
                        <a:t> 90 km.</a:t>
                      </a:r>
                      <a:endParaRPr lang="vi-VN" sz="3200" b="1" u="none" strike="noStrike" kern="1200" dirty="0">
                        <a:solidFill>
                          <a:schemeClr val="lt1"/>
                        </a:solidFill>
                        <a:effectLst/>
                        <a:latin typeface="+mj-lt"/>
                        <a:ea typeface="+mn-ea"/>
                        <a:cs typeface="+mn-cs"/>
                      </a:endParaRPr>
                    </a:p>
                  </a:txBody>
                  <a:tcPr marL="60608" marR="60608" marT="0" marB="0"/>
                </a:tc>
              </a:tr>
            </a:tbl>
          </a:graphicData>
        </a:graphic>
      </p:graphicFrame>
      <p:pic>
        <p:nvPicPr>
          <p:cNvPr id="25" name="Picture 24"/>
          <p:cNvPicPr/>
          <p:nvPr/>
        </p:nvPicPr>
        <p:blipFill>
          <a:blip r:embed="rId1" cstate="print">
            <a:extLst>
              <a:ext uri="{28A0092B-C50C-407E-A947-70E740481C1C}">
                <a14:useLocalDpi xmlns:a14="http://schemas.microsoft.com/office/drawing/2010/main" val="0"/>
              </a:ext>
            </a:extLst>
          </a:blip>
          <a:stretch>
            <a:fillRect/>
          </a:stretch>
        </p:blipFill>
        <p:spPr>
          <a:xfrm>
            <a:off x="966243" y="1095503"/>
            <a:ext cx="2540723" cy="1720641"/>
          </a:xfrm>
          <a:prstGeom prst="rect">
            <a:avLst/>
          </a:prstGeom>
        </p:spPr>
      </p:pic>
      <p:graphicFrame>
        <p:nvGraphicFramePr>
          <p:cNvPr id="26" name="Table 25"/>
          <p:cNvGraphicFramePr>
            <a:graphicFrameLocks noGrp="1"/>
          </p:cNvGraphicFramePr>
          <p:nvPr/>
        </p:nvGraphicFramePr>
        <p:xfrm>
          <a:off x="911536" y="2400299"/>
          <a:ext cx="2595431" cy="2743200"/>
        </p:xfrm>
        <a:graphic>
          <a:graphicData uri="http://schemas.openxmlformats.org/drawingml/2006/table">
            <a:tbl>
              <a:tblPr firstRow="1" bandRow="1">
                <a:tableStyleId>{5C22544A-7EE6-4342-B048-85BDC9FD1C3A}</a:tableStyleId>
              </a:tblPr>
              <a:tblGrid>
                <a:gridCol w="593837"/>
                <a:gridCol w="401494"/>
                <a:gridCol w="401495"/>
                <a:gridCol w="396633"/>
                <a:gridCol w="406355"/>
                <a:gridCol w="395617"/>
              </a:tblGrid>
              <a:tr h="457200">
                <a:tc>
                  <a:txBody>
                    <a:bodyPr/>
                    <a:lstStyle/>
                    <a:p>
                      <a:r>
                        <a:rPr lang="vi-VN" sz="1050" dirty="0" smtClean="0">
                          <a:latin typeface="+mj-lt"/>
                        </a:rPr>
                        <a:t>Thời</a:t>
                      </a:r>
                      <a:r>
                        <a:rPr lang="vi-VN" sz="1050" baseline="0" dirty="0" smtClean="0">
                          <a:latin typeface="+mj-lt"/>
                        </a:rPr>
                        <a:t> điểm</a:t>
                      </a:r>
                      <a:endParaRPr lang="vi-VN" sz="1050" dirty="0">
                        <a:latin typeface="+mj-lt"/>
                      </a:endParaRPr>
                    </a:p>
                  </a:txBody>
                  <a:tcPr/>
                </a:tc>
                <a:tc>
                  <a:txBody>
                    <a:bodyPr/>
                    <a:lstStyle/>
                    <a:p>
                      <a:r>
                        <a:rPr lang="vi-VN" sz="1000" dirty="0" smtClean="0">
                          <a:latin typeface="+mj-lt"/>
                        </a:rPr>
                        <a:t>6h00</a:t>
                      </a:r>
                      <a:endParaRPr lang="vi-VN" sz="1000" dirty="0">
                        <a:latin typeface="+mj-lt"/>
                      </a:endParaRPr>
                    </a:p>
                  </a:txBody>
                  <a:tcPr/>
                </a:tc>
                <a:tc>
                  <a:txBody>
                    <a:bodyPr/>
                    <a:lstStyle/>
                    <a:p>
                      <a:r>
                        <a:rPr lang="vi-VN" sz="1000" dirty="0" smtClean="0">
                          <a:latin typeface="+mj-lt"/>
                        </a:rPr>
                        <a:t>6h30</a:t>
                      </a:r>
                      <a:endParaRPr lang="vi-VN" sz="1000" dirty="0">
                        <a:latin typeface="+mj-lt"/>
                      </a:endParaRPr>
                    </a:p>
                  </a:txBody>
                  <a:tcPr/>
                </a:tc>
                <a:tc>
                  <a:txBody>
                    <a:bodyPr/>
                    <a:lstStyle/>
                    <a:p>
                      <a:r>
                        <a:rPr lang="vi-VN" sz="1000" dirty="0" smtClean="0">
                          <a:latin typeface="+mj-lt"/>
                        </a:rPr>
                        <a:t>7h00</a:t>
                      </a:r>
                      <a:endParaRPr lang="vi-VN" sz="1000" dirty="0">
                        <a:latin typeface="+mj-lt"/>
                      </a:endParaRPr>
                    </a:p>
                  </a:txBody>
                  <a:tcPr/>
                </a:tc>
                <a:tc>
                  <a:txBody>
                    <a:bodyPr/>
                    <a:lstStyle/>
                    <a:p>
                      <a:r>
                        <a:rPr lang="vi-VN" sz="1000" dirty="0" smtClean="0">
                          <a:latin typeface="+mj-lt"/>
                        </a:rPr>
                        <a:t>7h30</a:t>
                      </a:r>
                      <a:endParaRPr lang="vi-VN" sz="1000" dirty="0">
                        <a:latin typeface="+mj-lt"/>
                      </a:endParaRPr>
                    </a:p>
                  </a:txBody>
                  <a:tcPr/>
                </a:tc>
                <a:tc>
                  <a:txBody>
                    <a:bodyPr/>
                    <a:lstStyle/>
                    <a:p>
                      <a:r>
                        <a:rPr lang="vi-VN" sz="1000" dirty="0" smtClean="0">
                          <a:latin typeface="+mj-lt"/>
                        </a:rPr>
                        <a:t>8h00</a:t>
                      </a:r>
                      <a:endParaRPr lang="vi-VN" sz="1000" dirty="0">
                        <a:latin typeface="+mj-lt"/>
                      </a:endParaRPr>
                    </a:p>
                  </a:txBody>
                  <a:tcPr/>
                </a:tc>
              </a:tr>
              <a:tr h="1240971">
                <a:tc>
                  <a:txBody>
                    <a:bodyPr/>
                    <a:lstStyle/>
                    <a:p>
                      <a:r>
                        <a:rPr lang="vi-VN" sz="1050" dirty="0" smtClean="0">
                          <a:latin typeface="+mj-lt"/>
                        </a:rPr>
                        <a:t>Thời</a:t>
                      </a:r>
                      <a:r>
                        <a:rPr lang="vi-VN" sz="1050" baseline="0" dirty="0" smtClean="0">
                          <a:latin typeface="+mj-lt"/>
                        </a:rPr>
                        <a:t> gian chuyển động (h)</a:t>
                      </a:r>
                      <a:endParaRPr lang="vi-VN" sz="1050" dirty="0">
                        <a:latin typeface="+mj-lt"/>
                      </a:endParaRPr>
                    </a:p>
                  </a:txBody>
                  <a:tcPr/>
                </a:tc>
                <a:tc>
                  <a:txBody>
                    <a:bodyPr/>
                    <a:lstStyle/>
                    <a:p>
                      <a:r>
                        <a:rPr lang="vi-VN" sz="1050" dirty="0" smtClean="0">
                          <a:latin typeface="+mj-lt"/>
                        </a:rPr>
                        <a:t>0</a:t>
                      </a:r>
                      <a:endParaRPr lang="vi-VN" sz="1050" dirty="0">
                        <a:latin typeface="+mj-lt"/>
                      </a:endParaRPr>
                    </a:p>
                  </a:txBody>
                  <a:tcPr anchor="ctr"/>
                </a:tc>
                <a:tc>
                  <a:txBody>
                    <a:bodyPr/>
                    <a:lstStyle/>
                    <a:p>
                      <a:r>
                        <a:rPr lang="vi-VN" sz="1050" dirty="0" smtClean="0">
                          <a:latin typeface="+mj-lt"/>
                        </a:rPr>
                        <a:t>0,5</a:t>
                      </a:r>
                      <a:endParaRPr lang="vi-VN" sz="1050" dirty="0">
                        <a:latin typeface="+mj-lt"/>
                      </a:endParaRPr>
                    </a:p>
                  </a:txBody>
                  <a:tcPr anchor="ctr"/>
                </a:tc>
                <a:tc>
                  <a:txBody>
                    <a:bodyPr/>
                    <a:lstStyle/>
                    <a:p>
                      <a:r>
                        <a:rPr lang="vi-VN" sz="1050" dirty="0" smtClean="0">
                          <a:latin typeface="+mj-lt"/>
                        </a:rPr>
                        <a:t>1,0</a:t>
                      </a:r>
                      <a:endParaRPr lang="vi-VN" sz="1050" dirty="0">
                        <a:latin typeface="+mj-lt"/>
                      </a:endParaRPr>
                    </a:p>
                  </a:txBody>
                  <a:tcPr anchor="ctr"/>
                </a:tc>
                <a:tc>
                  <a:txBody>
                    <a:bodyPr/>
                    <a:lstStyle/>
                    <a:p>
                      <a:r>
                        <a:rPr lang="vi-VN" sz="1050" dirty="0" smtClean="0">
                          <a:latin typeface="+mj-lt"/>
                        </a:rPr>
                        <a:t>1,5</a:t>
                      </a:r>
                      <a:endParaRPr lang="vi-VN" sz="1050" dirty="0">
                        <a:latin typeface="+mj-lt"/>
                      </a:endParaRPr>
                    </a:p>
                  </a:txBody>
                  <a:tcPr anchor="ctr"/>
                </a:tc>
                <a:tc>
                  <a:txBody>
                    <a:bodyPr/>
                    <a:lstStyle/>
                    <a:p>
                      <a:r>
                        <a:rPr lang="vi-VN" sz="1050" dirty="0" smtClean="0">
                          <a:latin typeface="+mj-lt"/>
                        </a:rPr>
                        <a:t>2,0</a:t>
                      </a:r>
                      <a:endParaRPr lang="vi-VN" sz="1050" dirty="0">
                        <a:latin typeface="+mj-lt"/>
                      </a:endParaRPr>
                    </a:p>
                  </a:txBody>
                  <a:tcPr anchor="ctr"/>
                </a:tc>
              </a:tr>
              <a:tr h="1045029">
                <a:tc>
                  <a:txBody>
                    <a:bodyPr/>
                    <a:lstStyle/>
                    <a:p>
                      <a:r>
                        <a:rPr lang="vi-VN" sz="1050" dirty="0" smtClean="0">
                          <a:latin typeface="+mj-lt"/>
                        </a:rPr>
                        <a:t>Quãng</a:t>
                      </a:r>
                      <a:r>
                        <a:rPr lang="vi-VN" sz="1050" baseline="0" dirty="0" smtClean="0">
                          <a:latin typeface="+mj-lt"/>
                        </a:rPr>
                        <a:t> đường (km)</a:t>
                      </a:r>
                      <a:endParaRPr lang="vi-VN" sz="1050" dirty="0">
                        <a:latin typeface="+mj-lt"/>
                      </a:endParaRPr>
                    </a:p>
                  </a:txBody>
                  <a:tcPr/>
                </a:tc>
                <a:tc>
                  <a:txBody>
                    <a:bodyPr/>
                    <a:lstStyle/>
                    <a:p>
                      <a:r>
                        <a:rPr lang="vi-VN" sz="1050" dirty="0" smtClean="0">
                          <a:latin typeface="+mj-lt"/>
                        </a:rPr>
                        <a:t>0</a:t>
                      </a:r>
                      <a:endParaRPr lang="vi-VN" sz="1050" dirty="0">
                        <a:latin typeface="+mj-lt"/>
                      </a:endParaRPr>
                    </a:p>
                  </a:txBody>
                  <a:tcPr anchor="ctr"/>
                </a:tc>
                <a:tc>
                  <a:txBody>
                    <a:bodyPr/>
                    <a:lstStyle/>
                    <a:p>
                      <a:r>
                        <a:rPr lang="vi-VN" sz="1050" dirty="0" smtClean="0">
                          <a:latin typeface="+mj-lt"/>
                        </a:rPr>
                        <a:t>15</a:t>
                      </a:r>
                      <a:endParaRPr lang="vi-VN" sz="1050" dirty="0">
                        <a:latin typeface="+mj-lt"/>
                      </a:endParaRPr>
                    </a:p>
                  </a:txBody>
                  <a:tcPr anchor="ctr"/>
                </a:tc>
                <a:tc>
                  <a:txBody>
                    <a:bodyPr/>
                    <a:lstStyle/>
                    <a:p>
                      <a:r>
                        <a:rPr lang="vi-VN" sz="1050" dirty="0" smtClean="0">
                          <a:latin typeface="+mj-lt"/>
                        </a:rPr>
                        <a:t>30</a:t>
                      </a:r>
                      <a:endParaRPr lang="vi-VN" sz="1050" dirty="0">
                        <a:latin typeface="+mj-lt"/>
                      </a:endParaRPr>
                    </a:p>
                  </a:txBody>
                  <a:tcPr anchor="ctr"/>
                </a:tc>
                <a:tc>
                  <a:txBody>
                    <a:bodyPr/>
                    <a:lstStyle/>
                    <a:p>
                      <a:r>
                        <a:rPr lang="vi-VN" sz="1050" dirty="0" smtClean="0">
                          <a:latin typeface="+mj-lt"/>
                        </a:rPr>
                        <a:t>45</a:t>
                      </a:r>
                      <a:endParaRPr lang="vi-VN" sz="1050" dirty="0">
                        <a:latin typeface="+mj-lt"/>
                      </a:endParaRPr>
                    </a:p>
                  </a:txBody>
                  <a:tcPr anchor="ctr"/>
                </a:tc>
                <a:tc>
                  <a:txBody>
                    <a:bodyPr/>
                    <a:lstStyle/>
                    <a:p>
                      <a:r>
                        <a:rPr lang="vi-VN" sz="1050" dirty="0" smtClean="0">
                          <a:latin typeface="+mj-lt"/>
                        </a:rPr>
                        <a:t>60</a:t>
                      </a:r>
                      <a:endParaRPr lang="vi-VN" sz="1050" dirty="0">
                        <a:latin typeface="+mj-lt"/>
                      </a:endParaRPr>
                    </a:p>
                  </a:txBody>
                  <a:tcPr anchor="ct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651261">
            <a:off x="7746782" y="-1200385"/>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p:cNvGrpSpPr/>
          <p:nvPr/>
        </p:nvGrpSpPr>
        <p:grpSpPr>
          <a:xfrm>
            <a:off x="345402" y="26180"/>
            <a:ext cx="8851397" cy="5162551"/>
            <a:chOff x="-6669663" y="-19051"/>
            <a:chExt cx="8851397" cy="5162551"/>
          </a:xfrm>
          <a:solidFill>
            <a:srgbClr val="A7D971"/>
          </a:solid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5669" y="401551"/>
              <a:ext cx="546065" cy="707886"/>
            </a:xfrm>
            <a:prstGeom prst="rect">
              <a:avLst/>
            </a:prstGeom>
            <a:noFill/>
          </p:spPr>
          <p:txBody>
            <a:bodyPr wrap="square" rtlCol="0">
              <a:spAutoFit/>
            </a:bodyPr>
            <a:lstStyle/>
            <a:p>
              <a:r>
                <a:rPr lang="en-US" sz="4000" dirty="0"/>
                <a:t>1</a:t>
              </a:r>
              <a:endParaRPr lang="en-US" sz="4000" dirty="0"/>
            </a:p>
          </p:txBody>
        </p:sp>
      </p:grpSp>
      <p:grpSp>
        <p:nvGrpSpPr>
          <p:cNvPr id="58" name="Group 57"/>
          <p:cNvGrpSpPr/>
          <p:nvPr/>
        </p:nvGrpSpPr>
        <p:grpSpPr>
          <a:xfrm>
            <a:off x="-6977447" y="-19050"/>
            <a:ext cx="8872929" cy="5166583"/>
            <a:chOff x="-616317" y="-19050"/>
            <a:chExt cx="8872929" cy="5166583"/>
          </a:xfrm>
        </p:grpSpPr>
        <p:sp>
          <p:nvSpPr>
            <p:cNvPr id="59" name="Freeform: Shape 58"/>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60" name="TextBox 59"/>
            <p:cNvSpPr txBox="1"/>
            <p:nvPr/>
          </p:nvSpPr>
          <p:spPr>
            <a:xfrm>
              <a:off x="7552874" y="1434677"/>
              <a:ext cx="703738" cy="461665"/>
            </a:xfrm>
            <a:prstGeom prst="rect">
              <a:avLst/>
            </a:prstGeom>
            <a:noFill/>
          </p:spPr>
          <p:txBody>
            <a:bodyPr wrap="square" rtlCol="0">
              <a:spAutoFit/>
            </a:bodyPr>
            <a:lstStyle/>
            <a:p>
              <a:r>
                <a:rPr lang="en-US" sz="2400"/>
                <a:t>2</a:t>
              </a:r>
              <a:endParaRPr lang="en-US" sz="2400"/>
            </a:p>
          </p:txBody>
        </p:sp>
      </p:grpSp>
      <p:sp>
        <p:nvSpPr>
          <p:cNvPr id="61" name="Title 1"/>
          <p:cNvSpPr txBox="1"/>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grpSp>
        <p:nvGrpSpPr>
          <p:cNvPr id="46" name="Group 45"/>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4" name="TextBox 43"/>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sp>
        <p:nvSpPr>
          <p:cNvPr id="43" name="TextBox 3"/>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sp>
        <p:nvSpPr>
          <p:cNvPr id="26" name="Rectangle 25"/>
          <p:cNvSpPr/>
          <p:nvPr/>
        </p:nvSpPr>
        <p:spPr>
          <a:xfrm>
            <a:off x="169417" y="4704634"/>
            <a:ext cx="3940718" cy="43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latin typeface="+mj-lt"/>
              </a:rPr>
              <a:t>2. Cách vẽ đồ thị quãng đường  - thời gian.</a:t>
            </a:r>
            <a:endParaRPr lang="vi-VN" sz="1600" dirty="0">
              <a:latin typeface="+mj-lt"/>
            </a:endParaRPr>
          </a:p>
        </p:txBody>
      </p:sp>
      <p:pic>
        <p:nvPicPr>
          <p:cNvPr id="27" name="Picture 26"/>
          <p:cNvPicPr/>
          <p:nvPr/>
        </p:nvPicPr>
        <p:blipFill>
          <a:blip r:embed="rId1" cstate="print">
            <a:extLst>
              <a:ext uri="{28A0092B-C50C-407E-A947-70E740481C1C}">
                <a14:useLocalDpi xmlns:a14="http://schemas.microsoft.com/office/drawing/2010/main" val="0"/>
              </a:ext>
            </a:extLst>
          </a:blip>
          <a:stretch>
            <a:fillRect/>
          </a:stretch>
        </p:blipFill>
        <p:spPr>
          <a:xfrm>
            <a:off x="194689" y="1193094"/>
            <a:ext cx="3915446" cy="3436055"/>
          </a:xfrm>
          <a:prstGeom prst="rect">
            <a:avLst/>
          </a:prstGeom>
        </p:spPr>
      </p:pic>
      <p:sp>
        <p:nvSpPr>
          <p:cNvPr id="2" name="Cloud Callout 1"/>
          <p:cNvSpPr/>
          <p:nvPr/>
        </p:nvSpPr>
        <p:spPr>
          <a:xfrm>
            <a:off x="4577640" y="884897"/>
            <a:ext cx="3781026" cy="2706317"/>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dirty="0" smtClean="0">
                <a:latin typeface="Times New Roman" panose="02020603050405020304" pitchFamily="18" charset="0"/>
                <a:cs typeface="Times New Roman" panose="02020603050405020304" pitchFamily="18" charset="0"/>
              </a:rPr>
              <a:t>Dựa vào hình bên, em hãy tìm </a:t>
            </a:r>
            <a:r>
              <a:rPr lang="vi-VN" dirty="0">
                <a:latin typeface="Times New Roman" panose="02020603050405020304" pitchFamily="18" charset="0"/>
                <a:cs typeface="Times New Roman" panose="02020603050405020304" pitchFamily="18" charset="0"/>
              </a:rPr>
              <a:t>hiểu cách lập đồ thị quãng đường – thời gian theo các bước 1,2,3 như SGK.</a:t>
            </a:r>
            <a:endParaRPr lang="vi-VN" dirty="0">
              <a:latin typeface="Times New Roman" panose="02020603050405020304" pitchFamily="18" charset="0"/>
              <a:cs typeface="Times New Roman" panose="02020603050405020304" pitchFamily="18" charset="0"/>
            </a:endParaRPr>
          </a:p>
        </p:txBody>
      </p:sp>
      <p:pic>
        <p:nvPicPr>
          <p:cNvPr id="29" name="Content Placeholder 3" descr="batman-little-boy-costume-png_232021"/>
          <p:cNvPicPr>
            <a:picLocks noGrp="1" noChangeAspect="1"/>
          </p:cNvPicPr>
          <p:nvPr>
            <p:ph idx="1"/>
          </p:nvPr>
        </p:nvPicPr>
        <p:blipFill>
          <a:blip r:embed="rId2">
            <a:clrChange>
              <a:clrFrom>
                <a:srgbClr val="F5F5F5">
                  <a:alpha val="100000"/>
                </a:srgbClr>
              </a:clrFrom>
              <a:clrTo>
                <a:srgbClr val="F5F5F5">
                  <a:alpha val="100000"/>
                  <a:alpha val="0"/>
                </a:srgbClr>
              </a:clrTo>
            </a:clrChange>
          </a:blip>
          <a:stretch>
            <a:fillRect/>
          </a:stretch>
        </p:blipFill>
        <p:spPr>
          <a:xfrm>
            <a:off x="4110135" y="3310642"/>
            <a:ext cx="1790212" cy="17902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651261">
            <a:off x="7746782" y="-1200385"/>
            <a:ext cx="2588578" cy="2354601"/>
            <a:chOff x="-748811" y="-1041958"/>
            <a:chExt cx="2588578" cy="2354601"/>
          </a:xfrm>
        </p:grpSpPr>
        <p:sp>
          <p:nvSpPr>
            <p:cNvPr id="9" name="Freeform: Shape 8"/>
            <p:cNvSpPr/>
            <p:nvPr/>
          </p:nvSpPr>
          <p:spPr>
            <a:xfrm rot="3702749">
              <a:off x="-684846" y="-736010"/>
              <a:ext cx="1984688" cy="2112618"/>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p:cNvSpPr/>
            <p:nvPr/>
          </p:nvSpPr>
          <p:spPr>
            <a:xfrm rot="3702749">
              <a:off x="221519" y="-1072199"/>
              <a:ext cx="1588007" cy="1648489"/>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p:nvPr/>
          </p:nvSpPr>
          <p:spPr>
            <a:xfrm rot="3702749">
              <a:off x="252162" y="58583"/>
              <a:ext cx="705011" cy="763160"/>
            </a:xfrm>
            <a:custGeom>
              <a:avLst/>
              <a:gdLst>
                <a:gd name="connsiteX0" fmla="*/ 366161 w 2667000"/>
                <a:gd name="connsiteY0" fmla="*/ 532986 h 2588568"/>
                <a:gd name="connsiteX1" fmla="*/ 304149 w 2667000"/>
                <a:gd name="connsiteY1" fmla="*/ 630849 h 2588568"/>
                <a:gd name="connsiteX2" fmla="*/ 152400 w 2667000"/>
                <a:gd name="connsiteY2" fmla="*/ 1205426 h 2588568"/>
                <a:gd name="connsiteX3" fmla="*/ 1409700 w 2667000"/>
                <a:gd name="connsiteY3" fmla="*/ 2410852 h 2588568"/>
                <a:gd name="connsiteX4" fmla="*/ 2298746 w 2667000"/>
                <a:gd name="connsiteY4" fmla="*/ 2057791 h 2588568"/>
                <a:gd name="connsiteX5" fmla="*/ 2300839 w 2667000"/>
                <a:gd name="connsiteY5" fmla="*/ 2055582 h 2588568"/>
                <a:gd name="connsiteX6" fmla="*/ 2299873 w 2667000"/>
                <a:gd name="connsiteY6" fmla="*/ 2057107 h 2588568"/>
                <a:gd name="connsiteX7" fmla="*/ 1257300 w 2667000"/>
                <a:gd name="connsiteY7" fmla="*/ 2588568 h 2588568"/>
                <a:gd name="connsiteX8" fmla="*/ 0 w 2667000"/>
                <a:gd name="connsiteY8" fmla="*/ 1383142 h 2588568"/>
                <a:gd name="connsiteX9" fmla="*/ 287106 w 2667000"/>
                <a:gd name="connsiteY9" fmla="*/ 616379 h 2588568"/>
                <a:gd name="connsiteX10" fmla="*/ 1409700 w 2667000"/>
                <a:gd name="connsiteY10" fmla="*/ 0 h 2588568"/>
                <a:gd name="connsiteX11" fmla="*/ 2667000 w 2667000"/>
                <a:gd name="connsiteY11" fmla="*/ 1205426 h 2588568"/>
                <a:gd name="connsiteX12" fmla="*/ 2379894 w 2667000"/>
                <a:gd name="connsiteY12" fmla="*/ 1972189 h 2588568"/>
                <a:gd name="connsiteX13" fmla="*/ 2300839 w 2667000"/>
                <a:gd name="connsiteY13" fmla="*/ 2055582 h 2588568"/>
                <a:gd name="connsiteX14" fmla="*/ 2362851 w 2667000"/>
                <a:gd name="connsiteY14" fmla="*/ 1957720 h 2588568"/>
                <a:gd name="connsiteX15" fmla="*/ 2514600 w 2667000"/>
                <a:gd name="connsiteY15" fmla="*/ 1383142 h 2588568"/>
                <a:gd name="connsiteX16" fmla="*/ 1257300 w 2667000"/>
                <a:gd name="connsiteY16" fmla="*/ 177716 h 2588568"/>
                <a:gd name="connsiteX17" fmla="*/ 368255 w 2667000"/>
                <a:gd name="connsiteY17" fmla="*/ 530777 h 2588568"/>
                <a:gd name="connsiteX18" fmla="*/ 366161 w 2667000"/>
                <a:gd name="connsiteY18" fmla="*/ 532986 h 2588568"/>
                <a:gd name="connsiteX19" fmla="*/ 367127 w 2667000"/>
                <a:gd name="connsiteY19" fmla="*/ 531461 h 2588568"/>
                <a:gd name="connsiteX20" fmla="*/ 1409700 w 2667000"/>
                <a:gd name="connsiteY20" fmla="*/ 0 h 25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0" h="2588568">
                  <a:moveTo>
                    <a:pt x="366161" y="532986"/>
                  </a:moveTo>
                  <a:lnTo>
                    <a:pt x="304149" y="630849"/>
                  </a:lnTo>
                  <a:cubicBezTo>
                    <a:pt x="207372" y="801649"/>
                    <a:pt x="152400" y="997383"/>
                    <a:pt x="152400" y="1205426"/>
                  </a:cubicBezTo>
                  <a:cubicBezTo>
                    <a:pt x="152400" y="1871164"/>
                    <a:pt x="715312" y="2410852"/>
                    <a:pt x="1409700" y="2410852"/>
                  </a:cubicBezTo>
                  <a:cubicBezTo>
                    <a:pt x="1756894" y="2410852"/>
                    <a:pt x="2071219" y="2275930"/>
                    <a:pt x="2298746" y="2057791"/>
                  </a:cubicBezTo>
                  <a:lnTo>
                    <a:pt x="2300839" y="2055582"/>
                  </a:lnTo>
                  <a:lnTo>
                    <a:pt x="2299873" y="2057107"/>
                  </a:lnTo>
                  <a:cubicBezTo>
                    <a:pt x="2073927" y="2377752"/>
                    <a:pt x="1691293" y="2588568"/>
                    <a:pt x="1257300" y="2588568"/>
                  </a:cubicBezTo>
                  <a:cubicBezTo>
                    <a:pt x="562912" y="2588568"/>
                    <a:pt x="0" y="2048880"/>
                    <a:pt x="0" y="1383142"/>
                  </a:cubicBezTo>
                  <a:cubicBezTo>
                    <a:pt x="0" y="1091882"/>
                    <a:pt x="107745" y="824748"/>
                    <a:pt x="287106" y="616379"/>
                  </a:cubicBezTo>
                  <a:close/>
                  <a:moveTo>
                    <a:pt x="1409700" y="0"/>
                  </a:moveTo>
                  <a:cubicBezTo>
                    <a:pt x="2104088" y="0"/>
                    <a:pt x="2667000" y="539688"/>
                    <a:pt x="2667000" y="1205426"/>
                  </a:cubicBezTo>
                  <a:cubicBezTo>
                    <a:pt x="2667000" y="1496686"/>
                    <a:pt x="2559255" y="1763820"/>
                    <a:pt x="2379894" y="1972189"/>
                  </a:cubicBezTo>
                  <a:lnTo>
                    <a:pt x="2300839" y="2055582"/>
                  </a:lnTo>
                  <a:lnTo>
                    <a:pt x="2362851" y="1957720"/>
                  </a:lnTo>
                  <a:cubicBezTo>
                    <a:pt x="2459628" y="1786919"/>
                    <a:pt x="2514600" y="1591185"/>
                    <a:pt x="2514600" y="1383142"/>
                  </a:cubicBezTo>
                  <a:cubicBezTo>
                    <a:pt x="2514600" y="717404"/>
                    <a:pt x="1951688" y="177716"/>
                    <a:pt x="1257300" y="177716"/>
                  </a:cubicBezTo>
                  <a:cubicBezTo>
                    <a:pt x="910106" y="177716"/>
                    <a:pt x="595781" y="312638"/>
                    <a:pt x="368255" y="530777"/>
                  </a:cubicBezTo>
                  <a:lnTo>
                    <a:pt x="366161" y="532986"/>
                  </a:lnTo>
                  <a:lnTo>
                    <a:pt x="367127" y="531461"/>
                  </a:lnTo>
                  <a:cubicBezTo>
                    <a:pt x="593073" y="210816"/>
                    <a:pt x="975708" y="0"/>
                    <a:pt x="14097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p:cNvGrpSpPr/>
          <p:nvPr/>
        </p:nvGrpSpPr>
        <p:grpSpPr>
          <a:xfrm>
            <a:off x="345402" y="26180"/>
            <a:ext cx="8851397" cy="5162551"/>
            <a:chOff x="-6669663" y="-19051"/>
            <a:chExt cx="8851397" cy="5162551"/>
          </a:xfrm>
          <a:solidFill>
            <a:srgbClr val="A7D971"/>
          </a:solidFill>
          <a:effectLst>
            <a:outerShdw blurRad="50800" dist="38100" dir="2700000" algn="tl" rotWithShape="0">
              <a:prstClr val="black">
                <a:alpha val="40000"/>
              </a:prstClr>
            </a:outerShdw>
          </a:effectLst>
        </p:grpSpPr>
        <p:sp>
          <p:nvSpPr>
            <p:cNvPr id="35" name="Freeform: Shape 34"/>
            <p:cNvSpPr/>
            <p:nvPr/>
          </p:nvSpPr>
          <p:spPr>
            <a:xfrm>
              <a:off x="-6669663" y="-19051"/>
              <a:ext cx="8803263" cy="5162551"/>
            </a:xfrm>
            <a:custGeom>
              <a:avLst/>
              <a:gdLst>
                <a:gd name="connsiteX0" fmla="*/ 0 w 8803263"/>
                <a:gd name="connsiteY0" fmla="*/ 0 h 5143501"/>
                <a:gd name="connsiteX1" fmla="*/ 8203062 w 8803263"/>
                <a:gd name="connsiteY1" fmla="*/ 0 h 5143501"/>
                <a:gd name="connsiteX2" fmla="*/ 8203062 w 8803263"/>
                <a:gd name="connsiteY2" fmla="*/ 285751 h 5143501"/>
                <a:gd name="connsiteX3" fmla="*/ 8527017 w 8803263"/>
                <a:gd name="connsiteY3" fmla="*/ 285751 h 5143501"/>
                <a:gd name="connsiteX4" fmla="*/ 8803263 w 8803263"/>
                <a:gd name="connsiteY4" fmla="*/ 561997 h 5143501"/>
                <a:gd name="connsiteX5" fmla="*/ 8803263 w 8803263"/>
                <a:gd name="connsiteY5" fmla="*/ 847705 h 5143501"/>
                <a:gd name="connsiteX6" fmla="*/ 8527017 w 8803263"/>
                <a:gd name="connsiteY6" fmla="*/ 1123951 h 5143501"/>
                <a:gd name="connsiteX7" fmla="*/ 8203062 w 8803263"/>
                <a:gd name="connsiteY7" fmla="*/ 1123951 h 5143501"/>
                <a:gd name="connsiteX8" fmla="*/ 8203062 w 8803263"/>
                <a:gd name="connsiteY8" fmla="*/ 5143501 h 5143501"/>
                <a:gd name="connsiteX9" fmla="*/ 0 w 8803263"/>
                <a:gd name="connsiteY9"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263" h="5143501">
                  <a:moveTo>
                    <a:pt x="0" y="0"/>
                  </a:moveTo>
                  <a:lnTo>
                    <a:pt x="8203062" y="0"/>
                  </a:lnTo>
                  <a:lnTo>
                    <a:pt x="8203062" y="285751"/>
                  </a:lnTo>
                  <a:lnTo>
                    <a:pt x="8527017" y="285751"/>
                  </a:lnTo>
                  <a:cubicBezTo>
                    <a:pt x="8679583" y="285751"/>
                    <a:pt x="8803263" y="409431"/>
                    <a:pt x="8803263" y="561997"/>
                  </a:cubicBezTo>
                  <a:lnTo>
                    <a:pt x="8803263" y="847705"/>
                  </a:lnTo>
                  <a:cubicBezTo>
                    <a:pt x="8803263" y="1000271"/>
                    <a:pt x="8679583" y="1123951"/>
                    <a:pt x="8527017" y="1123951"/>
                  </a:cubicBezTo>
                  <a:lnTo>
                    <a:pt x="8203062" y="1123951"/>
                  </a:lnTo>
                  <a:lnTo>
                    <a:pt x="8203062" y="5143501"/>
                  </a:lnTo>
                  <a:lnTo>
                    <a:pt x="0" y="51435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p:cNvSpPr txBox="1"/>
            <p:nvPr/>
          </p:nvSpPr>
          <p:spPr>
            <a:xfrm>
              <a:off x="1635669" y="401551"/>
              <a:ext cx="546065" cy="707886"/>
            </a:xfrm>
            <a:prstGeom prst="rect">
              <a:avLst/>
            </a:prstGeom>
            <a:noFill/>
          </p:spPr>
          <p:txBody>
            <a:bodyPr wrap="square" rtlCol="0">
              <a:spAutoFit/>
            </a:bodyPr>
            <a:lstStyle/>
            <a:p>
              <a:r>
                <a:rPr lang="en-US" sz="4000" dirty="0"/>
                <a:t>1</a:t>
              </a:r>
              <a:endParaRPr lang="en-US" sz="4000" dirty="0"/>
            </a:p>
          </p:txBody>
        </p:sp>
      </p:grpSp>
      <p:grpSp>
        <p:nvGrpSpPr>
          <p:cNvPr id="58" name="Group 57"/>
          <p:cNvGrpSpPr/>
          <p:nvPr/>
        </p:nvGrpSpPr>
        <p:grpSpPr>
          <a:xfrm>
            <a:off x="-6977447" y="-19050"/>
            <a:ext cx="8872929" cy="5166583"/>
            <a:chOff x="-616317" y="-19050"/>
            <a:chExt cx="8872929" cy="5166583"/>
          </a:xfrm>
        </p:grpSpPr>
        <p:sp>
          <p:nvSpPr>
            <p:cNvPr id="59" name="Freeform: Shape 58"/>
            <p:cNvSpPr/>
            <p:nvPr/>
          </p:nvSpPr>
          <p:spPr>
            <a:xfrm>
              <a:off x="-616317" y="-19050"/>
              <a:ext cx="8851397" cy="5166583"/>
            </a:xfrm>
            <a:custGeom>
              <a:avLst/>
              <a:gdLst>
                <a:gd name="connsiteX0" fmla="*/ 0 w 8851397"/>
                <a:gd name="connsiteY0" fmla="*/ 0 h 5143501"/>
                <a:gd name="connsiteX1" fmla="*/ 8203062 w 8851397"/>
                <a:gd name="connsiteY1" fmla="*/ 0 h 5143501"/>
                <a:gd name="connsiteX2" fmla="*/ 8203062 w 8851397"/>
                <a:gd name="connsiteY2" fmla="*/ 1283953 h 5143501"/>
                <a:gd name="connsiteX3" fmla="*/ 8249180 w 8851397"/>
                <a:gd name="connsiteY3" fmla="*/ 1279304 h 5143501"/>
                <a:gd name="connsiteX4" fmla="*/ 8575151 w 8851397"/>
                <a:gd name="connsiteY4" fmla="*/ 1279304 h 5143501"/>
                <a:gd name="connsiteX5" fmla="*/ 8851397 w 8851397"/>
                <a:gd name="connsiteY5" fmla="*/ 1555550 h 5143501"/>
                <a:gd name="connsiteX6" fmla="*/ 8851397 w 8851397"/>
                <a:gd name="connsiteY6" fmla="*/ 1841258 h 5143501"/>
                <a:gd name="connsiteX7" fmla="*/ 8575151 w 8851397"/>
                <a:gd name="connsiteY7" fmla="*/ 2117504 h 5143501"/>
                <a:gd name="connsiteX8" fmla="*/ 8249180 w 8851397"/>
                <a:gd name="connsiteY8" fmla="*/ 2117504 h 5143501"/>
                <a:gd name="connsiteX9" fmla="*/ 8203062 w 8851397"/>
                <a:gd name="connsiteY9" fmla="*/ 2112855 h 5143501"/>
                <a:gd name="connsiteX10" fmla="*/ 8203062 w 8851397"/>
                <a:gd name="connsiteY10" fmla="*/ 5143501 h 5143501"/>
                <a:gd name="connsiteX11" fmla="*/ 0 w 8851397"/>
                <a:gd name="connsiteY11"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1397" h="5143501">
                  <a:moveTo>
                    <a:pt x="0" y="0"/>
                  </a:moveTo>
                  <a:lnTo>
                    <a:pt x="8203062" y="0"/>
                  </a:lnTo>
                  <a:lnTo>
                    <a:pt x="8203062" y="1283953"/>
                  </a:lnTo>
                  <a:lnTo>
                    <a:pt x="8249180" y="1279304"/>
                  </a:lnTo>
                  <a:lnTo>
                    <a:pt x="8575151" y="1279304"/>
                  </a:lnTo>
                  <a:cubicBezTo>
                    <a:pt x="8727717" y="1279304"/>
                    <a:pt x="8851397" y="1402984"/>
                    <a:pt x="8851397" y="1555550"/>
                  </a:cubicBezTo>
                  <a:lnTo>
                    <a:pt x="8851397" y="1841258"/>
                  </a:lnTo>
                  <a:cubicBezTo>
                    <a:pt x="8851397" y="1993824"/>
                    <a:pt x="8727717" y="2117504"/>
                    <a:pt x="8575151" y="2117504"/>
                  </a:cubicBezTo>
                  <a:lnTo>
                    <a:pt x="8249180" y="2117504"/>
                  </a:lnTo>
                  <a:lnTo>
                    <a:pt x="8203062" y="2112855"/>
                  </a:lnTo>
                  <a:lnTo>
                    <a:pt x="8203062" y="5143501"/>
                  </a:lnTo>
                  <a:lnTo>
                    <a:pt x="0" y="5143501"/>
                  </a:lnTo>
                  <a:close/>
                </a:path>
              </a:pathLst>
            </a:custGeom>
            <a:solidFill>
              <a:srgbClr val="FDD1A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a:t>   </a:t>
              </a:r>
              <a:endParaRPr lang="en-US" sz="2800" b="1"/>
            </a:p>
          </p:txBody>
        </p:sp>
        <p:sp>
          <p:nvSpPr>
            <p:cNvPr id="60" name="TextBox 59"/>
            <p:cNvSpPr txBox="1"/>
            <p:nvPr/>
          </p:nvSpPr>
          <p:spPr>
            <a:xfrm>
              <a:off x="7552874" y="1434677"/>
              <a:ext cx="703738" cy="461665"/>
            </a:xfrm>
            <a:prstGeom prst="rect">
              <a:avLst/>
            </a:prstGeom>
            <a:noFill/>
          </p:spPr>
          <p:txBody>
            <a:bodyPr wrap="square" rtlCol="0">
              <a:spAutoFit/>
            </a:bodyPr>
            <a:lstStyle/>
            <a:p>
              <a:r>
                <a:rPr lang="en-US" sz="2400"/>
                <a:t>2</a:t>
              </a:r>
              <a:endParaRPr lang="en-US" sz="2400"/>
            </a:p>
          </p:txBody>
        </p:sp>
      </p:grpSp>
      <p:sp>
        <p:nvSpPr>
          <p:cNvPr id="61" name="Title 1"/>
          <p:cNvSpPr txBox="1"/>
          <p:nvPr/>
        </p:nvSpPr>
        <p:spPr>
          <a:xfrm>
            <a:off x="-4333424" y="130735"/>
            <a:ext cx="4433708" cy="78699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2400" b="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 nghiệm 1: Nước tác dụng với kim loại</a:t>
            </a:r>
            <a:endParaRPr lang="en-US"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p:cNvGrpSpPr/>
          <p:nvPr/>
        </p:nvGrpSpPr>
        <p:grpSpPr>
          <a:xfrm>
            <a:off x="-7478823" y="-468"/>
            <a:ext cx="8884299" cy="5170617"/>
            <a:chOff x="-7478823" y="-23084"/>
            <a:chExt cx="8884299" cy="5170617"/>
          </a:xfrm>
          <a:effectLst>
            <a:outerShdw blurRad="50800" dist="38100" dir="2700000" algn="tl" rotWithShape="0">
              <a:prstClr val="black">
                <a:alpha val="40000"/>
              </a:prstClr>
            </a:outerShdw>
          </a:effectLst>
        </p:grpSpPr>
        <p:sp>
          <p:nvSpPr>
            <p:cNvPr id="32" name="Rectangle 31"/>
            <p:cNvSpPr/>
            <p:nvPr/>
          </p:nvSpPr>
          <p:spPr>
            <a:xfrm>
              <a:off x="-7478823" y="-23084"/>
              <a:ext cx="8203062" cy="5170617"/>
            </a:xfrm>
            <a:prstGeom prst="rect">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27013" y="2283884"/>
              <a:ext cx="878463" cy="842619"/>
            </a:xfrm>
            <a:prstGeom prst="roundRect">
              <a:avLst>
                <a:gd name="adj" fmla="val 32957"/>
              </a:avLst>
            </a:prstGeom>
            <a:solidFill>
              <a:srgbClr val="FFA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grpSp>
        <p:nvGrpSpPr>
          <p:cNvPr id="46" name="Group 45"/>
          <p:cNvGrpSpPr/>
          <p:nvPr/>
        </p:nvGrpSpPr>
        <p:grpSpPr>
          <a:xfrm>
            <a:off x="-7962828" y="-23084"/>
            <a:ext cx="8841027" cy="5166583"/>
            <a:chOff x="-7962828" y="-19051"/>
            <a:chExt cx="8841027" cy="5166583"/>
          </a:xfrm>
          <a:effectLst>
            <a:outerShdw blurRad="50800" dist="38100" dir="2700000" algn="tl" rotWithShape="0">
              <a:prstClr val="black">
                <a:alpha val="40000"/>
              </a:prstClr>
            </a:outerShdw>
          </a:effectLst>
        </p:grpSpPr>
        <p:sp>
          <p:nvSpPr>
            <p:cNvPr id="36" name="Rectangle 35"/>
            <p:cNvSpPr/>
            <p:nvPr/>
          </p:nvSpPr>
          <p:spPr>
            <a:xfrm>
              <a:off x="-7962828" y="-19051"/>
              <a:ext cx="8203062" cy="5166583"/>
            </a:xfrm>
            <a:prstGeom prst="rect">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64" y="3252171"/>
              <a:ext cx="878463" cy="841962"/>
            </a:xfrm>
            <a:prstGeom prst="roundRect">
              <a:avLst>
                <a:gd name="adj" fmla="val 32957"/>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   </a:t>
              </a:r>
              <a:endParaRPr lang="en-US" sz="2800" b="1"/>
            </a:p>
          </p:txBody>
        </p:sp>
      </p:grpSp>
      <p:sp>
        <p:nvSpPr>
          <p:cNvPr id="44" name="TextBox 43"/>
          <p:cNvSpPr txBox="1"/>
          <p:nvPr/>
        </p:nvSpPr>
        <p:spPr>
          <a:xfrm>
            <a:off x="887388" y="2412805"/>
            <a:ext cx="546065" cy="584775"/>
          </a:xfrm>
          <a:prstGeom prst="rect">
            <a:avLst/>
          </a:prstGeom>
          <a:noFill/>
        </p:spPr>
        <p:txBody>
          <a:bodyPr wrap="square" rtlCol="0">
            <a:spAutoFit/>
          </a:bodyPr>
          <a:lstStyle/>
          <a:p>
            <a:r>
              <a:rPr lang="en-US" sz="3200"/>
              <a:t>3</a:t>
            </a:r>
            <a:endParaRPr lang="en-US" sz="3200"/>
          </a:p>
        </p:txBody>
      </p:sp>
      <p:sp>
        <p:nvSpPr>
          <p:cNvPr id="47" name="TextBox 46"/>
          <p:cNvSpPr txBox="1"/>
          <p:nvPr/>
        </p:nvSpPr>
        <p:spPr>
          <a:xfrm>
            <a:off x="240234" y="3303642"/>
            <a:ext cx="662339" cy="707886"/>
          </a:xfrm>
          <a:prstGeom prst="rect">
            <a:avLst/>
          </a:prstGeom>
          <a:noFill/>
        </p:spPr>
        <p:txBody>
          <a:bodyPr wrap="square" rtlCol="0">
            <a:spAutoFit/>
          </a:bodyPr>
          <a:lstStyle/>
          <a:p>
            <a:r>
              <a:rPr lang="en-US" sz="4000"/>
              <a:t>4</a:t>
            </a:r>
            <a:endParaRPr lang="en-US" sz="4000"/>
          </a:p>
        </p:txBody>
      </p:sp>
      <p:sp>
        <p:nvSpPr>
          <p:cNvPr id="43" name="TextBox 3"/>
          <p:cNvSpPr txBox="1"/>
          <p:nvPr/>
        </p:nvSpPr>
        <p:spPr>
          <a:xfrm>
            <a:off x="1393185" y="619076"/>
            <a:ext cx="7450931" cy="507831"/>
          </a:xfrm>
          <a:prstGeom prst="rect">
            <a:avLst/>
          </a:prstGeom>
          <a:noFill/>
        </p:spPr>
        <p:txBody>
          <a:bodyPr wrap="square" rtlCol="0">
            <a:spAutoFit/>
          </a:bodyPr>
          <a:lstStyle/>
          <a:p>
            <a:pPr algn="ctr"/>
            <a:r>
              <a:rPr lang="vi-VN" sz="2700" b="1" dirty="0" smtClean="0">
                <a:solidFill>
                  <a:srgbClr val="002060"/>
                </a:solidFill>
                <a:latin typeface="Times New Roman" panose="02020603050405020304" pitchFamily="18" charset="0"/>
                <a:cs typeface="Times New Roman" panose="02020603050405020304" pitchFamily="18" charset="0"/>
              </a:rPr>
              <a:t>Tìm hiểu về đồ thị quãng đường – thời gian.</a:t>
            </a:r>
            <a:endParaRPr lang="vi-VN" sz="27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150895" y="-53735"/>
            <a:ext cx="7086600" cy="6949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Bài</a:t>
            </a:r>
            <a:r>
              <a:rPr lang="en-US" sz="2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9:</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Đồ</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thị</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quãng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đường</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thời</a:t>
            </a:r>
            <a:r>
              <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 </a:t>
            </a:r>
            <a:r>
              <a:rPr lang="en-US" sz="2800" b="1"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rPr>
              <a:t>gian</a:t>
            </a:r>
            <a:endParaRPr lang="en-U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27" name="Picture 26"/>
          <p:cNvPicPr/>
          <p:nvPr/>
        </p:nvPicPr>
        <p:blipFill>
          <a:blip r:embed="rId1" cstate="print">
            <a:extLst>
              <a:ext uri="{28A0092B-C50C-407E-A947-70E740481C1C}">
                <a14:useLocalDpi xmlns:a14="http://schemas.microsoft.com/office/drawing/2010/main" val="0"/>
              </a:ext>
            </a:extLst>
          </a:blip>
          <a:stretch>
            <a:fillRect/>
          </a:stretch>
        </p:blipFill>
        <p:spPr>
          <a:xfrm>
            <a:off x="1642850" y="1172137"/>
            <a:ext cx="4910350" cy="3979430"/>
          </a:xfrm>
          <a:prstGeom prst="rect">
            <a:avLst/>
          </a:prstGeom>
        </p:spPr>
      </p:pic>
      <p:cxnSp>
        <p:nvCxnSpPr>
          <p:cNvPr id="4" name="Straight Connector 3"/>
          <p:cNvCxnSpPr/>
          <p:nvPr/>
        </p:nvCxnSpPr>
        <p:spPr>
          <a:xfrm flipV="1">
            <a:off x="2438400" y="4011528"/>
            <a:ext cx="762000" cy="693822"/>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flipV="1">
            <a:off x="3200400" y="3322208"/>
            <a:ext cx="762000" cy="693822"/>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flipV="1">
            <a:off x="3932195" y="2671069"/>
            <a:ext cx="762000" cy="693822"/>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Straight Connector 29"/>
          <p:cNvCxnSpPr/>
          <p:nvPr/>
        </p:nvCxnSpPr>
        <p:spPr>
          <a:xfrm flipV="1">
            <a:off x="4703837" y="1978301"/>
            <a:ext cx="762000" cy="693822"/>
          </a:xfrm>
          <a:prstGeom prst="line">
            <a:avLst/>
          </a:prstGeom>
        </p:spPr>
        <p:style>
          <a:lnRef idx="3">
            <a:schemeClr val="accent6"/>
          </a:lnRef>
          <a:fillRef idx="0">
            <a:schemeClr val="accent6"/>
          </a:fillRef>
          <a:effectRef idx="2">
            <a:schemeClr val="accent6"/>
          </a:effectRef>
          <a:fontRef idx="minor">
            <a:schemeClr val="tx1"/>
          </a:fontRef>
        </p:style>
      </p:cxnSp>
      <p:sp>
        <p:nvSpPr>
          <p:cNvPr id="5" name="Rounded Rectangle 4"/>
          <p:cNvSpPr/>
          <p:nvPr/>
        </p:nvSpPr>
        <p:spPr>
          <a:xfrm>
            <a:off x="6545800" y="1199897"/>
            <a:ext cx="2521999" cy="39005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vi-VN" sz="2400" dirty="0">
                <a:latin typeface="Times New Roman" panose="02020603050405020304" pitchFamily="18" charset="0"/>
                <a:cs typeface="Times New Roman" panose="02020603050405020304" pitchFamily="18" charset="0"/>
              </a:rPr>
              <a:t>Nhìn vào </a:t>
            </a:r>
            <a:r>
              <a:rPr lang="vi-VN" sz="2400" dirty="0" smtClean="0">
                <a:latin typeface="Times New Roman" panose="02020603050405020304" pitchFamily="18" charset="0"/>
                <a:cs typeface="Times New Roman" panose="02020603050405020304" pitchFamily="18" charset="0"/>
              </a:rPr>
              <a:t>đồ </a:t>
            </a:r>
            <a:r>
              <a:rPr lang="vi-VN" sz="2400" dirty="0">
                <a:latin typeface="Times New Roman" panose="02020603050405020304" pitchFamily="18" charset="0"/>
                <a:cs typeface="Times New Roman" panose="02020603050405020304" pitchFamily="18" charset="0"/>
              </a:rPr>
              <a:t>thị ta thấy, sau 1 h ca nô đi được 30 km, sau 2 h ca nò đi được 60 km, vì thế sau 3 h (tức là vào lúc 9 h 00) ca </a:t>
            </a:r>
            <a:r>
              <a:rPr lang="vi-VN" sz="2400" dirty="0" smtClean="0">
                <a:latin typeface="Times New Roman" panose="02020603050405020304" pitchFamily="18" charset="0"/>
                <a:cs typeface="Times New Roman" panose="02020603050405020304" pitchFamily="18" charset="0"/>
              </a:rPr>
              <a:t>nô </a:t>
            </a:r>
            <a:r>
              <a:rPr lang="vi-VN" sz="2400" dirty="0">
                <a:latin typeface="Times New Roman" panose="02020603050405020304" pitchFamily="18" charset="0"/>
                <a:cs typeface="Times New Roman" panose="02020603050405020304" pitchFamily="18" charset="0"/>
              </a:rPr>
              <a:t>đi được 60 + 30 = 90 km.</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5965</Words>
  <PresentationFormat>On-screen Show (16:9)</PresentationFormat>
  <Paragraphs>561</Paragraphs>
  <Slides>25</Slides>
  <Notes>2</Notes>
  <HiddenSlides>0</HiddenSlides>
  <MMClips>16</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SimSun</vt:lpstr>
      <vt:lpstr>Wingdings</vt:lpstr>
      <vt:lpstr>Times New Roman</vt:lpstr>
      <vt:lpstr>Open Sans</vt:lpstr>
      <vt:lpstr>Segoe Print</vt:lpstr>
      <vt:lpstr>Calibri</vt:lpstr>
      <vt:lpstr>Microsoft YaHei</vt:lpstr>
      <vt:lpstr>Arial Unicode MS</vt:lpstr>
      <vt:lpstr>Cambria Math</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Vận dụng đồ thị quãng đường – thời gian</vt:lpstr>
      <vt:lpstr>Vận dụng đồ thị quãng đường – thời gian</vt:lpstr>
      <vt:lpstr>Vận dụng đồ thị quãng đường – thời gian</vt:lpstr>
      <vt:lpstr>Vận dụng đồ thị quãng đường – thời gian</vt:lpstr>
      <vt:lpstr>Vận dụng đồ thị quãng đường – thời gian</vt:lpstr>
      <vt:lpstr>PowerPoint 演示文稿</vt:lpstr>
      <vt:lpstr>PowerPoint 演示文稿</vt:lpstr>
      <vt:lpstr>Vận dụng đồ thị quãng đường – thời gian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2020-10-31T14:50:00Z</dcterms:created>
  <dcterms:modified xsi:type="dcterms:W3CDTF">2023-08-15T07:30:34Z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14AC81819604400388DC6C3DA1288C69</vt:lpwstr>
  </property>
  <property fmtid="{D5CDD505-2E9C-101B-9397-08002B2CF9AE}" pid="3" name="KSOProductBuildVer">
    <vt:lpwstr>1033-11.2.0.11537</vt:lpwstr>
  </property>
</Properties>
</file>